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26"/>
  </p:notesMasterIdLst>
  <p:handoutMasterIdLst>
    <p:handoutMasterId r:id="rId27"/>
  </p:handoutMasterIdLst>
  <p:sldIdLst>
    <p:sldId id="256" r:id="rId5"/>
    <p:sldId id="280" r:id="rId6"/>
    <p:sldId id="310" r:id="rId7"/>
    <p:sldId id="331" r:id="rId8"/>
    <p:sldId id="332" r:id="rId9"/>
    <p:sldId id="333" r:id="rId10"/>
    <p:sldId id="334" r:id="rId11"/>
    <p:sldId id="337" r:id="rId12"/>
    <p:sldId id="520" r:id="rId13"/>
    <p:sldId id="556" r:id="rId14"/>
    <p:sldId id="559" r:id="rId15"/>
    <p:sldId id="328" r:id="rId16"/>
    <p:sldId id="325" r:id="rId17"/>
    <p:sldId id="329" r:id="rId18"/>
    <p:sldId id="553" r:id="rId19"/>
    <p:sldId id="554" r:id="rId20"/>
    <p:sldId id="557" r:id="rId21"/>
    <p:sldId id="558" r:id="rId22"/>
    <p:sldId id="549" r:id="rId23"/>
    <p:sldId id="261" r:id="rId24"/>
    <p:sldId id="560" r:id="rId25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8" autoAdjust="0"/>
    <p:restoredTop sz="93562" autoAdjust="0"/>
  </p:normalViewPr>
  <p:slideViewPr>
    <p:cSldViewPr>
      <p:cViewPr varScale="1">
        <p:scale>
          <a:sx n="87" d="100"/>
          <a:sy n="87" d="100"/>
        </p:scale>
        <p:origin x="224" y="640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7A9B7-AB70-46F2-BA4B-7A112771CD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EC46E8-1EF6-4E87-8B90-02FCF892F21E}">
      <dgm:prSet/>
      <dgm:spPr/>
      <dgm:t>
        <a:bodyPr/>
        <a:lstStyle/>
        <a:p>
          <a:r>
            <a:rPr lang="en-US"/>
            <a:t>Filtering and clustering readouts</a:t>
          </a:r>
        </a:p>
      </dgm:t>
    </dgm:pt>
    <dgm:pt modelId="{03826EEE-D170-4A17-AA96-F7026169FF6D}" type="parTrans" cxnId="{82D416AE-A6A5-4BBF-86E8-15DA3E626EC0}">
      <dgm:prSet/>
      <dgm:spPr/>
      <dgm:t>
        <a:bodyPr/>
        <a:lstStyle/>
        <a:p>
          <a:endParaRPr lang="en-US"/>
        </a:p>
      </dgm:t>
    </dgm:pt>
    <dgm:pt modelId="{8F3FF98A-4997-4711-B27E-D6BA9BD143C2}" type="sibTrans" cxnId="{82D416AE-A6A5-4BBF-86E8-15DA3E626EC0}">
      <dgm:prSet/>
      <dgm:spPr/>
      <dgm:t>
        <a:bodyPr/>
        <a:lstStyle/>
        <a:p>
          <a:endParaRPr lang="en-US"/>
        </a:p>
      </dgm:t>
    </dgm:pt>
    <dgm:pt modelId="{9F4F2828-6D99-40AC-A025-BCE8832F1A7F}">
      <dgm:prSet/>
      <dgm:spPr/>
      <dgm:t>
        <a:bodyPr/>
        <a:lstStyle/>
        <a:p>
          <a:r>
            <a:rPr lang="en-US" dirty="0" err="1"/>
            <a:t>rToA</a:t>
          </a:r>
          <a:r>
            <a:rPr lang="en-US" dirty="0"/>
            <a:t> calculation</a:t>
          </a:r>
        </a:p>
      </dgm:t>
    </dgm:pt>
    <dgm:pt modelId="{82C6BD89-D32F-462D-815F-106D54042198}" type="parTrans" cxnId="{0A2427CF-47D4-47A4-9B94-0BF6708B42AE}">
      <dgm:prSet/>
      <dgm:spPr/>
      <dgm:t>
        <a:bodyPr/>
        <a:lstStyle/>
        <a:p>
          <a:endParaRPr lang="en-US"/>
        </a:p>
      </dgm:t>
    </dgm:pt>
    <dgm:pt modelId="{413B394C-3118-46A1-A2CF-CD72E0FB34AF}" type="sibTrans" cxnId="{0A2427CF-47D4-47A4-9B94-0BF6708B42AE}">
      <dgm:prSet/>
      <dgm:spPr/>
      <dgm:t>
        <a:bodyPr/>
        <a:lstStyle/>
        <a:p>
          <a:endParaRPr lang="en-US"/>
        </a:p>
      </dgm:t>
    </dgm:pt>
    <dgm:pt modelId="{E8B7C3A6-932D-4B01-95A0-DEDA294D356A}">
      <dgm:prSet/>
      <dgm:spPr>
        <a:solidFill>
          <a:srgbClr val="FFC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Geometry transformation</a:t>
          </a:r>
        </a:p>
      </dgm:t>
    </dgm:pt>
    <dgm:pt modelId="{EE88686B-CC98-498A-B13F-7BA194A5BC2B}" type="parTrans" cxnId="{AB680AFA-B2F6-4A10-A4E9-03FD83350EE7}">
      <dgm:prSet/>
      <dgm:spPr/>
      <dgm:t>
        <a:bodyPr/>
        <a:lstStyle/>
        <a:p>
          <a:endParaRPr lang="en-US"/>
        </a:p>
      </dgm:t>
    </dgm:pt>
    <dgm:pt modelId="{23747727-D499-4886-AA8E-43E2FA496773}" type="sibTrans" cxnId="{AB680AFA-B2F6-4A10-A4E9-03FD83350EE7}">
      <dgm:prSet/>
      <dgm:spPr/>
      <dgm:t>
        <a:bodyPr/>
        <a:lstStyle/>
        <a:p>
          <a:endParaRPr lang="en-US"/>
        </a:p>
      </dgm:t>
    </dgm:pt>
    <dgm:pt modelId="{8EB0E08D-9861-4D38-AD8A-6CE7B5F599F5}">
      <dgm:prSet/>
      <dgm:spPr/>
      <dgm:t>
        <a:bodyPr/>
        <a:lstStyle/>
        <a:p>
          <a:r>
            <a:rPr lang="en-US"/>
            <a:t>Publish data to Kafka</a:t>
          </a:r>
        </a:p>
      </dgm:t>
    </dgm:pt>
    <dgm:pt modelId="{3E58D206-BE9D-451B-8C98-F1CAEE8075FB}" type="parTrans" cxnId="{D0178F0F-5A21-4C3A-94EF-03EF6608C3C8}">
      <dgm:prSet/>
      <dgm:spPr/>
      <dgm:t>
        <a:bodyPr/>
        <a:lstStyle/>
        <a:p>
          <a:endParaRPr lang="en-US"/>
        </a:p>
      </dgm:t>
    </dgm:pt>
    <dgm:pt modelId="{A88D2A79-71E8-4E6F-96A2-31D49B091DE3}" type="sibTrans" cxnId="{D0178F0F-5A21-4C3A-94EF-03EF6608C3C8}">
      <dgm:prSet/>
      <dgm:spPr/>
      <dgm:t>
        <a:bodyPr/>
        <a:lstStyle/>
        <a:p>
          <a:endParaRPr lang="en-US"/>
        </a:p>
      </dgm:t>
    </dgm:pt>
    <dgm:pt modelId="{585DF3B1-4656-4B24-AEF3-EA0AA43131B6}" type="pres">
      <dgm:prSet presAssocID="{A1B7A9B7-AB70-46F2-BA4B-7A112771CD6F}" presName="CompostProcess" presStyleCnt="0">
        <dgm:presLayoutVars>
          <dgm:dir/>
          <dgm:resizeHandles val="exact"/>
        </dgm:presLayoutVars>
      </dgm:prSet>
      <dgm:spPr/>
    </dgm:pt>
    <dgm:pt modelId="{75E9B9E4-F5B9-43EF-935F-B897486D60B7}" type="pres">
      <dgm:prSet presAssocID="{A1B7A9B7-AB70-46F2-BA4B-7A112771CD6F}" presName="arrow" presStyleLbl="bgShp" presStyleIdx="0" presStyleCnt="1"/>
      <dgm:spPr/>
    </dgm:pt>
    <dgm:pt modelId="{E084CC1F-D41A-46C9-93AC-270B4908F12C}" type="pres">
      <dgm:prSet presAssocID="{A1B7A9B7-AB70-46F2-BA4B-7A112771CD6F}" presName="linearProcess" presStyleCnt="0"/>
      <dgm:spPr/>
    </dgm:pt>
    <dgm:pt modelId="{CB03C64E-EF67-4379-9015-205A5DFE1116}" type="pres">
      <dgm:prSet presAssocID="{3DEC46E8-1EF6-4E87-8B90-02FCF892F21E}" presName="textNode" presStyleLbl="node1" presStyleIdx="0" presStyleCnt="4">
        <dgm:presLayoutVars>
          <dgm:bulletEnabled val="1"/>
        </dgm:presLayoutVars>
      </dgm:prSet>
      <dgm:spPr/>
    </dgm:pt>
    <dgm:pt modelId="{74523B42-2B19-4806-A21A-634EF08CF052}" type="pres">
      <dgm:prSet presAssocID="{8F3FF98A-4997-4711-B27E-D6BA9BD143C2}" presName="sibTrans" presStyleCnt="0"/>
      <dgm:spPr/>
    </dgm:pt>
    <dgm:pt modelId="{45FA7F97-57E2-4B34-8394-3F00C863B58F}" type="pres">
      <dgm:prSet presAssocID="{9F4F2828-6D99-40AC-A025-BCE8832F1A7F}" presName="textNode" presStyleLbl="node1" presStyleIdx="1" presStyleCnt="4">
        <dgm:presLayoutVars>
          <dgm:bulletEnabled val="1"/>
        </dgm:presLayoutVars>
      </dgm:prSet>
      <dgm:spPr/>
    </dgm:pt>
    <dgm:pt modelId="{AE6D9210-F50D-457D-AD2E-260904C4E735}" type="pres">
      <dgm:prSet presAssocID="{413B394C-3118-46A1-A2CF-CD72E0FB34AF}" presName="sibTrans" presStyleCnt="0"/>
      <dgm:spPr/>
    </dgm:pt>
    <dgm:pt modelId="{92AC82C1-15A7-4AA0-BD3E-750ECA19232C}" type="pres">
      <dgm:prSet presAssocID="{E8B7C3A6-932D-4B01-95A0-DEDA294D356A}" presName="textNode" presStyleLbl="node1" presStyleIdx="2" presStyleCnt="4">
        <dgm:presLayoutVars>
          <dgm:bulletEnabled val="1"/>
        </dgm:presLayoutVars>
      </dgm:prSet>
      <dgm:spPr/>
    </dgm:pt>
    <dgm:pt modelId="{6F278CAF-CCCC-4C22-8D60-6D261687B953}" type="pres">
      <dgm:prSet presAssocID="{23747727-D499-4886-AA8E-43E2FA496773}" presName="sibTrans" presStyleCnt="0"/>
      <dgm:spPr/>
    </dgm:pt>
    <dgm:pt modelId="{EA824F2E-EE08-4454-BD9B-E10BAF89D90F}" type="pres">
      <dgm:prSet presAssocID="{8EB0E08D-9861-4D38-AD8A-6CE7B5F599F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0178F0F-5A21-4C3A-94EF-03EF6608C3C8}" srcId="{A1B7A9B7-AB70-46F2-BA4B-7A112771CD6F}" destId="{8EB0E08D-9861-4D38-AD8A-6CE7B5F599F5}" srcOrd="3" destOrd="0" parTransId="{3E58D206-BE9D-451B-8C98-F1CAEE8075FB}" sibTransId="{A88D2A79-71E8-4E6F-96A2-31D49B091DE3}"/>
    <dgm:cxn modelId="{7BEF3956-484B-4DD9-8FC3-936A40B24BB0}" type="presOf" srcId="{8EB0E08D-9861-4D38-AD8A-6CE7B5F599F5}" destId="{EA824F2E-EE08-4454-BD9B-E10BAF89D90F}" srcOrd="0" destOrd="0" presId="urn:microsoft.com/office/officeart/2005/8/layout/hProcess9"/>
    <dgm:cxn modelId="{14AC2D74-FA9C-4C6D-AFF4-B7C17AA78C5F}" type="presOf" srcId="{3DEC46E8-1EF6-4E87-8B90-02FCF892F21E}" destId="{CB03C64E-EF67-4379-9015-205A5DFE1116}" srcOrd="0" destOrd="0" presId="urn:microsoft.com/office/officeart/2005/8/layout/hProcess9"/>
    <dgm:cxn modelId="{74A44D97-EE48-478E-B133-371C2B527E10}" type="presOf" srcId="{E8B7C3A6-932D-4B01-95A0-DEDA294D356A}" destId="{92AC82C1-15A7-4AA0-BD3E-750ECA19232C}" srcOrd="0" destOrd="0" presId="urn:microsoft.com/office/officeart/2005/8/layout/hProcess9"/>
    <dgm:cxn modelId="{8F0753AA-502F-4F78-B450-8BEEC33EC871}" type="presOf" srcId="{A1B7A9B7-AB70-46F2-BA4B-7A112771CD6F}" destId="{585DF3B1-4656-4B24-AEF3-EA0AA43131B6}" srcOrd="0" destOrd="0" presId="urn:microsoft.com/office/officeart/2005/8/layout/hProcess9"/>
    <dgm:cxn modelId="{82D416AE-A6A5-4BBF-86E8-15DA3E626EC0}" srcId="{A1B7A9B7-AB70-46F2-BA4B-7A112771CD6F}" destId="{3DEC46E8-1EF6-4E87-8B90-02FCF892F21E}" srcOrd="0" destOrd="0" parTransId="{03826EEE-D170-4A17-AA96-F7026169FF6D}" sibTransId="{8F3FF98A-4997-4711-B27E-D6BA9BD143C2}"/>
    <dgm:cxn modelId="{0A2427CF-47D4-47A4-9B94-0BF6708B42AE}" srcId="{A1B7A9B7-AB70-46F2-BA4B-7A112771CD6F}" destId="{9F4F2828-6D99-40AC-A025-BCE8832F1A7F}" srcOrd="1" destOrd="0" parTransId="{82C6BD89-D32F-462D-815F-106D54042198}" sibTransId="{413B394C-3118-46A1-A2CF-CD72E0FB34AF}"/>
    <dgm:cxn modelId="{60C7C1E2-2C23-4038-8E46-46E2BBC9F85D}" type="presOf" srcId="{9F4F2828-6D99-40AC-A025-BCE8832F1A7F}" destId="{45FA7F97-57E2-4B34-8394-3F00C863B58F}" srcOrd="0" destOrd="0" presId="urn:microsoft.com/office/officeart/2005/8/layout/hProcess9"/>
    <dgm:cxn modelId="{AB680AFA-B2F6-4A10-A4E9-03FD83350EE7}" srcId="{A1B7A9B7-AB70-46F2-BA4B-7A112771CD6F}" destId="{E8B7C3A6-932D-4B01-95A0-DEDA294D356A}" srcOrd="2" destOrd="0" parTransId="{EE88686B-CC98-498A-B13F-7BA194A5BC2B}" sibTransId="{23747727-D499-4886-AA8E-43E2FA496773}"/>
    <dgm:cxn modelId="{929C9945-3B6B-47B8-807E-73D27BE23DAF}" type="presParOf" srcId="{585DF3B1-4656-4B24-AEF3-EA0AA43131B6}" destId="{75E9B9E4-F5B9-43EF-935F-B897486D60B7}" srcOrd="0" destOrd="0" presId="urn:microsoft.com/office/officeart/2005/8/layout/hProcess9"/>
    <dgm:cxn modelId="{17C690EF-5BA9-41CB-9D9D-B74392A7132C}" type="presParOf" srcId="{585DF3B1-4656-4B24-AEF3-EA0AA43131B6}" destId="{E084CC1F-D41A-46C9-93AC-270B4908F12C}" srcOrd="1" destOrd="0" presId="urn:microsoft.com/office/officeart/2005/8/layout/hProcess9"/>
    <dgm:cxn modelId="{4EDCF9B9-0ECB-4C24-B87B-E488EFA2456E}" type="presParOf" srcId="{E084CC1F-D41A-46C9-93AC-270B4908F12C}" destId="{CB03C64E-EF67-4379-9015-205A5DFE1116}" srcOrd="0" destOrd="0" presId="urn:microsoft.com/office/officeart/2005/8/layout/hProcess9"/>
    <dgm:cxn modelId="{65F68F77-ED00-45EC-B8B5-BEBEA56037E0}" type="presParOf" srcId="{E084CC1F-D41A-46C9-93AC-270B4908F12C}" destId="{74523B42-2B19-4806-A21A-634EF08CF052}" srcOrd="1" destOrd="0" presId="urn:microsoft.com/office/officeart/2005/8/layout/hProcess9"/>
    <dgm:cxn modelId="{3412652F-0858-40B3-9169-811866DB7227}" type="presParOf" srcId="{E084CC1F-D41A-46C9-93AC-270B4908F12C}" destId="{45FA7F97-57E2-4B34-8394-3F00C863B58F}" srcOrd="2" destOrd="0" presId="urn:microsoft.com/office/officeart/2005/8/layout/hProcess9"/>
    <dgm:cxn modelId="{D21A058A-D169-4423-BA46-36D1A0E830FB}" type="presParOf" srcId="{E084CC1F-D41A-46C9-93AC-270B4908F12C}" destId="{AE6D9210-F50D-457D-AD2E-260904C4E735}" srcOrd="3" destOrd="0" presId="urn:microsoft.com/office/officeart/2005/8/layout/hProcess9"/>
    <dgm:cxn modelId="{9A627695-5540-4F2E-8A49-9F1A730652DD}" type="presParOf" srcId="{E084CC1F-D41A-46C9-93AC-270B4908F12C}" destId="{92AC82C1-15A7-4AA0-BD3E-750ECA19232C}" srcOrd="4" destOrd="0" presId="urn:microsoft.com/office/officeart/2005/8/layout/hProcess9"/>
    <dgm:cxn modelId="{00D01148-14AF-47A6-84E6-7308368E8396}" type="presParOf" srcId="{E084CC1F-D41A-46C9-93AC-270B4908F12C}" destId="{6F278CAF-CCCC-4C22-8D60-6D261687B953}" srcOrd="5" destOrd="0" presId="urn:microsoft.com/office/officeart/2005/8/layout/hProcess9"/>
    <dgm:cxn modelId="{D12871D6-95E7-49BF-835C-468109D1AF4F}" type="presParOf" srcId="{E084CC1F-D41A-46C9-93AC-270B4908F12C}" destId="{EA824F2E-EE08-4454-BD9B-E10BAF89D90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B7A9B7-AB70-46F2-BA4B-7A112771CD6F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EC46E8-1EF6-4E87-8B90-02FCF892F21E}">
      <dgm:prSet/>
      <dgm:spPr/>
      <dgm:t>
        <a:bodyPr/>
        <a:lstStyle/>
        <a:p>
          <a:r>
            <a:rPr lang="en-US" dirty="0"/>
            <a:t>Digital geometry</a:t>
          </a:r>
        </a:p>
      </dgm:t>
    </dgm:pt>
    <dgm:pt modelId="{03826EEE-D170-4A17-AA96-F7026169FF6D}" type="parTrans" cxnId="{82D416AE-A6A5-4BBF-86E8-15DA3E626EC0}">
      <dgm:prSet/>
      <dgm:spPr/>
      <dgm:t>
        <a:bodyPr/>
        <a:lstStyle/>
        <a:p>
          <a:endParaRPr lang="en-US"/>
        </a:p>
      </dgm:t>
    </dgm:pt>
    <dgm:pt modelId="{8F3FF98A-4997-4711-B27E-D6BA9BD143C2}" type="sibTrans" cxnId="{82D416AE-A6A5-4BBF-86E8-15DA3E626EC0}">
      <dgm:prSet/>
      <dgm:spPr/>
      <dgm:t>
        <a:bodyPr/>
        <a:lstStyle/>
        <a:p>
          <a:endParaRPr lang="en-US"/>
        </a:p>
      </dgm:t>
    </dgm:pt>
    <dgm:pt modelId="{9F4F2828-6D99-40AC-A025-BCE8832F1A7F}">
      <dgm:prSet/>
      <dgm:spPr/>
      <dgm:t>
        <a:bodyPr/>
        <a:lstStyle/>
        <a:p>
          <a:r>
            <a:rPr lang="en-US"/>
            <a:t>Logical Geometry</a:t>
          </a:r>
        </a:p>
      </dgm:t>
    </dgm:pt>
    <dgm:pt modelId="{82C6BD89-D32F-462D-815F-106D54042198}" type="parTrans" cxnId="{0A2427CF-47D4-47A4-9B94-0BF6708B42AE}">
      <dgm:prSet/>
      <dgm:spPr/>
      <dgm:t>
        <a:bodyPr/>
        <a:lstStyle/>
        <a:p>
          <a:endParaRPr lang="en-US"/>
        </a:p>
      </dgm:t>
    </dgm:pt>
    <dgm:pt modelId="{413B394C-3118-46A1-A2CF-CD72E0FB34AF}" type="sibTrans" cxnId="{0A2427CF-47D4-47A4-9B94-0BF6708B42AE}">
      <dgm:prSet/>
      <dgm:spPr/>
      <dgm:t>
        <a:bodyPr/>
        <a:lstStyle/>
        <a:p>
          <a:endParaRPr lang="en-US"/>
        </a:p>
      </dgm:t>
    </dgm:pt>
    <dgm:pt modelId="{DB539944-90C3-4F51-8F3A-CE5087B2AD94}">
      <dgm:prSet/>
      <dgm:spPr/>
      <dgm:t>
        <a:bodyPr/>
        <a:lstStyle/>
        <a:p>
          <a:r>
            <a:rPr lang="en-US" dirty="0"/>
            <a:t>Optical Fiber</a:t>
          </a:r>
        </a:p>
      </dgm:t>
    </dgm:pt>
    <dgm:pt modelId="{7D4F06BB-9C79-477A-8C62-F4D4B2264FC7}" type="parTrans" cxnId="{1EAC619E-E92C-42BF-BF83-9CBF48F15A0C}">
      <dgm:prSet/>
      <dgm:spPr/>
      <dgm:t>
        <a:bodyPr/>
        <a:lstStyle/>
        <a:p>
          <a:endParaRPr lang="en-US"/>
        </a:p>
      </dgm:t>
    </dgm:pt>
    <dgm:pt modelId="{99D81712-97C8-4CBD-92EA-47A2A7C4FC9C}" type="sibTrans" cxnId="{1EAC619E-E92C-42BF-BF83-9CBF48F15A0C}">
      <dgm:prSet/>
      <dgm:spPr/>
      <dgm:t>
        <a:bodyPr/>
        <a:lstStyle/>
        <a:p>
          <a:endParaRPr lang="en-US"/>
        </a:p>
      </dgm:t>
    </dgm:pt>
    <dgm:pt modelId="{6682480F-0766-4933-9763-D34BB9E6D180}">
      <dgm:prSet/>
      <dgm:spPr/>
      <dgm:t>
        <a:bodyPr/>
        <a:lstStyle/>
        <a:p>
          <a:r>
            <a:rPr lang="en-US" dirty="0"/>
            <a:t>Front End Node</a:t>
          </a:r>
        </a:p>
      </dgm:t>
    </dgm:pt>
    <dgm:pt modelId="{EE64A0E6-459C-409A-B69F-EBD317B76960}" type="parTrans" cxnId="{649AA07B-3B4E-4A9A-9427-9E3DE075BD9A}">
      <dgm:prSet/>
      <dgm:spPr/>
      <dgm:t>
        <a:bodyPr/>
        <a:lstStyle/>
        <a:p>
          <a:endParaRPr lang="en-US"/>
        </a:p>
      </dgm:t>
    </dgm:pt>
    <dgm:pt modelId="{61FE3F00-E2BC-4908-8E09-D689E524C8D7}" type="sibTrans" cxnId="{649AA07B-3B4E-4A9A-9427-9E3DE075BD9A}">
      <dgm:prSet/>
      <dgm:spPr/>
      <dgm:t>
        <a:bodyPr/>
        <a:lstStyle/>
        <a:p>
          <a:endParaRPr lang="en-US"/>
        </a:p>
      </dgm:t>
    </dgm:pt>
    <dgm:pt modelId="{E4E5B553-9F20-4126-9C47-97C2C74FFA66}">
      <dgm:prSet/>
      <dgm:spPr/>
      <dgm:t>
        <a:bodyPr/>
        <a:lstStyle/>
        <a:p>
          <a:r>
            <a:rPr lang="en-US" dirty="0"/>
            <a:t>Digitizer Channel</a:t>
          </a:r>
        </a:p>
      </dgm:t>
    </dgm:pt>
    <dgm:pt modelId="{453F4C3B-80D9-425E-BF91-3F353BA4C316}" type="parTrans" cxnId="{B9BDE011-8F97-44A3-A0CF-899301BBEA5F}">
      <dgm:prSet/>
      <dgm:spPr/>
      <dgm:t>
        <a:bodyPr/>
        <a:lstStyle/>
        <a:p>
          <a:endParaRPr lang="en-US"/>
        </a:p>
      </dgm:t>
    </dgm:pt>
    <dgm:pt modelId="{1181A6B8-57C8-4979-AD5A-D6E7B859989D}" type="sibTrans" cxnId="{B9BDE011-8F97-44A3-A0CF-899301BBEA5F}">
      <dgm:prSet/>
      <dgm:spPr/>
      <dgm:t>
        <a:bodyPr/>
        <a:lstStyle/>
        <a:p>
          <a:endParaRPr lang="en-US"/>
        </a:p>
      </dgm:t>
    </dgm:pt>
    <dgm:pt modelId="{0000ABBF-12E2-4D01-B620-687A3950D863}">
      <dgm:prSet/>
      <dgm:spPr/>
      <dgm:t>
        <a:bodyPr/>
        <a:lstStyle/>
        <a:p>
          <a:pPr rtl="0"/>
          <a:r>
            <a:rPr lang="en-US" dirty="0"/>
            <a:t>A BIG map of possible pixel ID’s</a:t>
          </a:r>
        </a:p>
      </dgm:t>
    </dgm:pt>
    <dgm:pt modelId="{A51D09E0-D9B8-4689-A4A5-9B61F0BA90B5}" type="parTrans" cxnId="{DDE1F424-A926-40D4-9A43-F78650F0F62E}">
      <dgm:prSet/>
      <dgm:spPr/>
      <dgm:t>
        <a:bodyPr/>
        <a:lstStyle/>
        <a:p>
          <a:endParaRPr lang="en-US"/>
        </a:p>
      </dgm:t>
    </dgm:pt>
    <dgm:pt modelId="{1ECADF03-A85A-4068-97CC-E8C460CFF8F2}" type="sibTrans" cxnId="{DDE1F424-A926-40D4-9A43-F78650F0F62E}">
      <dgm:prSet/>
      <dgm:spPr/>
      <dgm:t>
        <a:bodyPr/>
        <a:lstStyle/>
        <a:p>
          <a:endParaRPr lang="en-US"/>
        </a:p>
      </dgm:t>
    </dgm:pt>
    <dgm:pt modelId="{08CAC7FA-9F76-485C-A8C4-B764842DCF93}">
      <dgm:prSet/>
      <dgm:spPr/>
      <dgm:t>
        <a:bodyPr/>
        <a:lstStyle/>
        <a:p>
          <a:r>
            <a:rPr lang="en-US" dirty="0"/>
            <a:t>ADC values</a:t>
          </a:r>
        </a:p>
      </dgm:t>
    </dgm:pt>
    <dgm:pt modelId="{4038FD9B-ECC9-44D4-83F9-573101015FAE}" type="parTrans" cxnId="{D0BC63A5-B67F-4885-A914-181803ADB122}">
      <dgm:prSet/>
      <dgm:spPr/>
      <dgm:t>
        <a:bodyPr/>
        <a:lstStyle/>
        <a:p>
          <a:endParaRPr lang="en-US"/>
        </a:p>
      </dgm:t>
    </dgm:pt>
    <dgm:pt modelId="{2190CAC9-8EA8-4857-9DD7-BAA55DCDB8C9}" type="sibTrans" cxnId="{D0BC63A5-B67F-4885-A914-181803ADB122}">
      <dgm:prSet/>
      <dgm:spPr/>
      <dgm:t>
        <a:bodyPr/>
        <a:lstStyle/>
        <a:p>
          <a:endParaRPr lang="en-US"/>
        </a:p>
      </dgm:t>
    </dgm:pt>
    <dgm:pt modelId="{424F0669-F8A5-4477-9876-E1D8AC913C35}">
      <dgm:prSet phldr="0"/>
      <dgm:spPr/>
      <dgm:t>
        <a:bodyPr/>
        <a:lstStyle/>
        <a:p>
          <a:pPr rtl="0"/>
          <a:r>
            <a:rPr lang="en-US" dirty="0" err="1">
              <a:latin typeface="Calibri"/>
            </a:rPr>
            <a:t>rToA</a:t>
          </a:r>
          <a:r>
            <a:rPr lang="en-US" dirty="0">
              <a:latin typeface="Calibri"/>
            </a:rPr>
            <a:t> relative time of arrival</a:t>
          </a:r>
        </a:p>
      </dgm:t>
    </dgm:pt>
    <dgm:pt modelId="{FB64BB58-4982-424F-AFD5-770DF076382C}" type="parTrans" cxnId="{501F3E86-BF0A-406B-A9EE-A7F8E00A0CD7}">
      <dgm:prSet/>
      <dgm:spPr/>
      <dgm:t>
        <a:bodyPr/>
        <a:lstStyle/>
        <a:p>
          <a:endParaRPr lang="en-GB"/>
        </a:p>
      </dgm:t>
    </dgm:pt>
    <dgm:pt modelId="{1AFF8B57-8EDA-4968-B08B-B8038B8ADBCC}" type="sibTrans" cxnId="{501F3E86-BF0A-406B-A9EE-A7F8E00A0CD7}">
      <dgm:prSet/>
      <dgm:spPr/>
      <dgm:t>
        <a:bodyPr/>
        <a:lstStyle/>
        <a:p>
          <a:endParaRPr lang="en-GB"/>
        </a:p>
      </dgm:t>
    </dgm:pt>
    <dgm:pt modelId="{0533AFA0-E55D-450E-84C7-6F9D5158D6C1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Record time</a:t>
          </a:r>
        </a:p>
      </dgm:t>
    </dgm:pt>
    <dgm:pt modelId="{64019CB1-9538-424E-8AF2-EA81F420308F}" type="parTrans" cxnId="{A08A5DE5-A550-42A7-9396-0F3E97116758}">
      <dgm:prSet/>
      <dgm:spPr/>
      <dgm:t>
        <a:bodyPr/>
        <a:lstStyle/>
        <a:p>
          <a:endParaRPr lang="en-GB"/>
        </a:p>
      </dgm:t>
    </dgm:pt>
    <dgm:pt modelId="{80C8B7A1-18C2-4F0B-9AEB-AC158DACEE7E}" type="sibTrans" cxnId="{A08A5DE5-A550-42A7-9396-0F3E97116758}">
      <dgm:prSet/>
      <dgm:spPr/>
      <dgm:t>
        <a:bodyPr/>
        <a:lstStyle/>
        <a:p>
          <a:endParaRPr lang="en-GB"/>
        </a:p>
      </dgm:t>
    </dgm:pt>
    <dgm:pt modelId="{C75F799D-21A1-4C33-A163-41AA7D05A527}" type="pres">
      <dgm:prSet presAssocID="{A1B7A9B7-AB70-46F2-BA4B-7A112771CD6F}" presName="Name0" presStyleCnt="0">
        <dgm:presLayoutVars>
          <dgm:dir/>
          <dgm:animLvl val="lvl"/>
          <dgm:resizeHandles val="exact"/>
        </dgm:presLayoutVars>
      </dgm:prSet>
      <dgm:spPr/>
    </dgm:pt>
    <dgm:pt modelId="{42048A08-47F0-41B2-A536-7669D25660D1}" type="pres">
      <dgm:prSet presAssocID="{9F4F2828-6D99-40AC-A025-BCE8832F1A7F}" presName="boxAndChildren" presStyleCnt="0"/>
      <dgm:spPr/>
    </dgm:pt>
    <dgm:pt modelId="{4926E7B1-D816-45E9-94A1-E1B039D0947B}" type="pres">
      <dgm:prSet presAssocID="{9F4F2828-6D99-40AC-A025-BCE8832F1A7F}" presName="parentTextBox" presStyleLbl="node1" presStyleIdx="0" presStyleCnt="2"/>
      <dgm:spPr/>
    </dgm:pt>
    <dgm:pt modelId="{92384386-1504-4C3A-8312-038247498B29}" type="pres">
      <dgm:prSet presAssocID="{9F4F2828-6D99-40AC-A025-BCE8832F1A7F}" presName="entireBox" presStyleLbl="node1" presStyleIdx="0" presStyleCnt="2"/>
      <dgm:spPr/>
    </dgm:pt>
    <dgm:pt modelId="{85B8A5E4-B088-4360-B8EB-45A5C769330A}" type="pres">
      <dgm:prSet presAssocID="{9F4F2828-6D99-40AC-A025-BCE8832F1A7F}" presName="descendantBox" presStyleCnt="0"/>
      <dgm:spPr/>
    </dgm:pt>
    <dgm:pt modelId="{C4FD6FAC-13F9-4DCC-B600-05AB7579C37C}" type="pres">
      <dgm:prSet presAssocID="{424F0669-F8A5-4477-9876-E1D8AC913C35}" presName="childTextBox" presStyleLbl="fgAccFollowNode1" presStyleIdx="0" presStyleCnt="7">
        <dgm:presLayoutVars>
          <dgm:bulletEnabled val="1"/>
        </dgm:presLayoutVars>
      </dgm:prSet>
      <dgm:spPr/>
    </dgm:pt>
    <dgm:pt modelId="{FFDD9483-DB27-4AE3-8FF4-A597B0266C1C}" type="pres">
      <dgm:prSet presAssocID="{0000ABBF-12E2-4D01-B620-687A3950D863}" presName="childTextBox" presStyleLbl="fgAccFollowNode1" presStyleIdx="1" presStyleCnt="7">
        <dgm:presLayoutVars>
          <dgm:bulletEnabled val="1"/>
        </dgm:presLayoutVars>
      </dgm:prSet>
      <dgm:spPr/>
    </dgm:pt>
    <dgm:pt modelId="{5AE63F19-AAD2-4744-8871-D424239F9925}" type="pres">
      <dgm:prSet presAssocID="{8F3FF98A-4997-4711-B27E-D6BA9BD143C2}" presName="sp" presStyleCnt="0"/>
      <dgm:spPr/>
    </dgm:pt>
    <dgm:pt modelId="{2C7BF1EE-08B3-48D2-892D-6CF8174E4C3C}" type="pres">
      <dgm:prSet presAssocID="{3DEC46E8-1EF6-4E87-8B90-02FCF892F21E}" presName="arrowAndChildren" presStyleCnt="0"/>
      <dgm:spPr/>
    </dgm:pt>
    <dgm:pt modelId="{DF0C0950-C810-413C-9AB0-7643A3F17216}" type="pres">
      <dgm:prSet presAssocID="{3DEC46E8-1EF6-4E87-8B90-02FCF892F21E}" presName="parentTextArrow" presStyleLbl="node1" presStyleIdx="0" presStyleCnt="2"/>
      <dgm:spPr/>
    </dgm:pt>
    <dgm:pt modelId="{3063102C-331B-4C7A-9D0D-AEB6937B91B8}" type="pres">
      <dgm:prSet presAssocID="{3DEC46E8-1EF6-4E87-8B90-02FCF892F21E}" presName="arrow" presStyleLbl="node1" presStyleIdx="1" presStyleCnt="2"/>
      <dgm:spPr/>
    </dgm:pt>
    <dgm:pt modelId="{4BAC5932-CDBC-4EF8-933C-8E4CB8E2482A}" type="pres">
      <dgm:prSet presAssocID="{3DEC46E8-1EF6-4E87-8B90-02FCF892F21E}" presName="descendantArrow" presStyleCnt="0"/>
      <dgm:spPr/>
    </dgm:pt>
    <dgm:pt modelId="{FAF62714-DA5C-4194-B30D-E9B73956A54C}" type="pres">
      <dgm:prSet presAssocID="{0533AFA0-E55D-450E-84C7-6F9D5158D6C1}" presName="childTextArrow" presStyleLbl="fgAccFollowNode1" presStyleIdx="2" presStyleCnt="7">
        <dgm:presLayoutVars>
          <dgm:bulletEnabled val="1"/>
        </dgm:presLayoutVars>
      </dgm:prSet>
      <dgm:spPr/>
    </dgm:pt>
    <dgm:pt modelId="{67BBB124-51A6-4AE3-B493-9387976FFC3D}" type="pres">
      <dgm:prSet presAssocID="{DB539944-90C3-4F51-8F3A-CE5087B2AD94}" presName="childTextArrow" presStyleLbl="fgAccFollowNode1" presStyleIdx="3" presStyleCnt="7">
        <dgm:presLayoutVars>
          <dgm:bulletEnabled val="1"/>
        </dgm:presLayoutVars>
      </dgm:prSet>
      <dgm:spPr/>
    </dgm:pt>
    <dgm:pt modelId="{A6FF5EB1-F3DE-41D1-BC49-0DDDEF9E01AC}" type="pres">
      <dgm:prSet presAssocID="{6682480F-0766-4933-9763-D34BB9E6D180}" presName="childTextArrow" presStyleLbl="fgAccFollowNode1" presStyleIdx="4" presStyleCnt="7">
        <dgm:presLayoutVars>
          <dgm:bulletEnabled val="1"/>
        </dgm:presLayoutVars>
      </dgm:prSet>
      <dgm:spPr/>
    </dgm:pt>
    <dgm:pt modelId="{A314E382-B05E-4DE0-AB9A-E76C4925F1F0}" type="pres">
      <dgm:prSet presAssocID="{E4E5B553-9F20-4126-9C47-97C2C74FFA66}" presName="childTextArrow" presStyleLbl="fgAccFollowNode1" presStyleIdx="5" presStyleCnt="7">
        <dgm:presLayoutVars>
          <dgm:bulletEnabled val="1"/>
        </dgm:presLayoutVars>
      </dgm:prSet>
      <dgm:spPr/>
    </dgm:pt>
    <dgm:pt modelId="{27AE1B1C-AA5F-4161-A2B3-E4CC87ABCFD6}" type="pres">
      <dgm:prSet presAssocID="{08CAC7FA-9F76-485C-A8C4-B764842DCF93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24A31B01-42B8-43AF-A4AA-B9CA20FA47A2}" type="presOf" srcId="{9F4F2828-6D99-40AC-A025-BCE8832F1A7F}" destId="{92384386-1504-4C3A-8312-038247498B29}" srcOrd="1" destOrd="0" presId="urn:microsoft.com/office/officeart/2005/8/layout/process4"/>
    <dgm:cxn modelId="{2AC0110B-3889-43F1-B945-35E357B1DFD6}" type="presOf" srcId="{A1B7A9B7-AB70-46F2-BA4B-7A112771CD6F}" destId="{C75F799D-21A1-4C33-A163-41AA7D05A527}" srcOrd="0" destOrd="0" presId="urn:microsoft.com/office/officeart/2005/8/layout/process4"/>
    <dgm:cxn modelId="{B9BDE011-8F97-44A3-A0CF-899301BBEA5F}" srcId="{3DEC46E8-1EF6-4E87-8B90-02FCF892F21E}" destId="{E4E5B553-9F20-4126-9C47-97C2C74FFA66}" srcOrd="3" destOrd="0" parTransId="{453F4C3B-80D9-425E-BF91-3F353BA4C316}" sibTransId="{1181A6B8-57C8-4979-AD5A-D6E7B859989D}"/>
    <dgm:cxn modelId="{DDE1F424-A926-40D4-9A43-F78650F0F62E}" srcId="{9F4F2828-6D99-40AC-A025-BCE8832F1A7F}" destId="{0000ABBF-12E2-4D01-B620-687A3950D863}" srcOrd="1" destOrd="0" parTransId="{A51D09E0-D9B8-4689-A4A5-9B61F0BA90B5}" sibTransId="{1ECADF03-A85A-4068-97CC-E8C460CFF8F2}"/>
    <dgm:cxn modelId="{F1253E29-1137-4EB1-9096-BD38080B96CC}" type="presOf" srcId="{DB539944-90C3-4F51-8F3A-CE5087B2AD94}" destId="{67BBB124-51A6-4AE3-B493-9387976FFC3D}" srcOrd="0" destOrd="0" presId="urn:microsoft.com/office/officeart/2005/8/layout/process4"/>
    <dgm:cxn modelId="{FE694E2F-D37A-4C00-A77C-F41AA2580FBF}" type="presOf" srcId="{0000ABBF-12E2-4D01-B620-687A3950D863}" destId="{FFDD9483-DB27-4AE3-8FF4-A597B0266C1C}" srcOrd="0" destOrd="0" presId="urn:microsoft.com/office/officeart/2005/8/layout/process4"/>
    <dgm:cxn modelId="{A4CCF632-54D0-4E31-BC99-FBCC9A30F886}" type="presOf" srcId="{3DEC46E8-1EF6-4E87-8B90-02FCF892F21E}" destId="{3063102C-331B-4C7A-9D0D-AEB6937B91B8}" srcOrd="1" destOrd="0" presId="urn:microsoft.com/office/officeart/2005/8/layout/process4"/>
    <dgm:cxn modelId="{0222D442-5397-4892-A3A8-206F12CCABEE}" type="presOf" srcId="{0533AFA0-E55D-450E-84C7-6F9D5158D6C1}" destId="{FAF62714-DA5C-4194-B30D-E9B73956A54C}" srcOrd="0" destOrd="0" presId="urn:microsoft.com/office/officeart/2005/8/layout/process4"/>
    <dgm:cxn modelId="{5CDE7558-732C-44FC-B4BE-64B41C63CAEA}" type="presOf" srcId="{424F0669-F8A5-4477-9876-E1D8AC913C35}" destId="{C4FD6FAC-13F9-4DCC-B600-05AB7579C37C}" srcOrd="0" destOrd="0" presId="urn:microsoft.com/office/officeart/2005/8/layout/process4"/>
    <dgm:cxn modelId="{4871966A-9213-45A9-916C-26479EE59E8B}" type="presOf" srcId="{9F4F2828-6D99-40AC-A025-BCE8832F1A7F}" destId="{4926E7B1-D816-45E9-94A1-E1B039D0947B}" srcOrd="0" destOrd="0" presId="urn:microsoft.com/office/officeart/2005/8/layout/process4"/>
    <dgm:cxn modelId="{89A5F36A-13D4-4B19-9384-9F84E319AD41}" type="presOf" srcId="{08CAC7FA-9F76-485C-A8C4-B764842DCF93}" destId="{27AE1B1C-AA5F-4161-A2B3-E4CC87ABCFD6}" srcOrd="0" destOrd="0" presId="urn:microsoft.com/office/officeart/2005/8/layout/process4"/>
    <dgm:cxn modelId="{3F1AE674-37EC-4B09-8A33-E49B9CA284B3}" type="presOf" srcId="{6682480F-0766-4933-9763-D34BB9E6D180}" destId="{A6FF5EB1-F3DE-41D1-BC49-0DDDEF9E01AC}" srcOrd="0" destOrd="0" presId="urn:microsoft.com/office/officeart/2005/8/layout/process4"/>
    <dgm:cxn modelId="{649AA07B-3B4E-4A9A-9427-9E3DE075BD9A}" srcId="{3DEC46E8-1EF6-4E87-8B90-02FCF892F21E}" destId="{6682480F-0766-4933-9763-D34BB9E6D180}" srcOrd="2" destOrd="0" parTransId="{EE64A0E6-459C-409A-B69F-EBD317B76960}" sibTransId="{61FE3F00-E2BC-4908-8E09-D689E524C8D7}"/>
    <dgm:cxn modelId="{501F3E86-BF0A-406B-A9EE-A7F8E00A0CD7}" srcId="{9F4F2828-6D99-40AC-A025-BCE8832F1A7F}" destId="{424F0669-F8A5-4477-9876-E1D8AC913C35}" srcOrd="0" destOrd="0" parTransId="{FB64BB58-4982-424F-AFD5-770DF076382C}" sibTransId="{1AFF8B57-8EDA-4968-B08B-B8038B8ADBCC}"/>
    <dgm:cxn modelId="{1EAC619E-E92C-42BF-BF83-9CBF48F15A0C}" srcId="{3DEC46E8-1EF6-4E87-8B90-02FCF892F21E}" destId="{DB539944-90C3-4F51-8F3A-CE5087B2AD94}" srcOrd="1" destOrd="0" parTransId="{7D4F06BB-9C79-477A-8C62-F4D4B2264FC7}" sibTransId="{99D81712-97C8-4CBD-92EA-47A2A7C4FC9C}"/>
    <dgm:cxn modelId="{D0BC63A5-B67F-4885-A914-181803ADB122}" srcId="{3DEC46E8-1EF6-4E87-8B90-02FCF892F21E}" destId="{08CAC7FA-9F76-485C-A8C4-B764842DCF93}" srcOrd="4" destOrd="0" parTransId="{4038FD9B-ECC9-44D4-83F9-573101015FAE}" sibTransId="{2190CAC9-8EA8-4857-9DD7-BAA55DCDB8C9}"/>
    <dgm:cxn modelId="{82D416AE-A6A5-4BBF-86E8-15DA3E626EC0}" srcId="{A1B7A9B7-AB70-46F2-BA4B-7A112771CD6F}" destId="{3DEC46E8-1EF6-4E87-8B90-02FCF892F21E}" srcOrd="0" destOrd="0" parTransId="{03826EEE-D170-4A17-AA96-F7026169FF6D}" sibTransId="{8F3FF98A-4997-4711-B27E-D6BA9BD143C2}"/>
    <dgm:cxn modelId="{E1F4DBC9-4BAC-4786-A306-85EF3196A2B6}" type="presOf" srcId="{E4E5B553-9F20-4126-9C47-97C2C74FFA66}" destId="{A314E382-B05E-4DE0-AB9A-E76C4925F1F0}" srcOrd="0" destOrd="0" presId="urn:microsoft.com/office/officeart/2005/8/layout/process4"/>
    <dgm:cxn modelId="{0A2427CF-47D4-47A4-9B94-0BF6708B42AE}" srcId="{A1B7A9B7-AB70-46F2-BA4B-7A112771CD6F}" destId="{9F4F2828-6D99-40AC-A025-BCE8832F1A7F}" srcOrd="1" destOrd="0" parTransId="{82C6BD89-D32F-462D-815F-106D54042198}" sibTransId="{413B394C-3118-46A1-A2CF-CD72E0FB34AF}"/>
    <dgm:cxn modelId="{A08A5DE5-A550-42A7-9396-0F3E97116758}" srcId="{3DEC46E8-1EF6-4E87-8B90-02FCF892F21E}" destId="{0533AFA0-E55D-450E-84C7-6F9D5158D6C1}" srcOrd="0" destOrd="0" parTransId="{64019CB1-9538-424E-8AF2-EA81F420308F}" sibTransId="{80C8B7A1-18C2-4F0B-9AEB-AC158DACEE7E}"/>
    <dgm:cxn modelId="{A58194E9-0BD4-432E-A42B-8966658D4F65}" type="presOf" srcId="{3DEC46E8-1EF6-4E87-8B90-02FCF892F21E}" destId="{DF0C0950-C810-413C-9AB0-7643A3F17216}" srcOrd="0" destOrd="0" presId="urn:microsoft.com/office/officeart/2005/8/layout/process4"/>
    <dgm:cxn modelId="{AFA9D064-EFE6-45B2-934F-C03DFA8BA75C}" type="presParOf" srcId="{C75F799D-21A1-4C33-A163-41AA7D05A527}" destId="{42048A08-47F0-41B2-A536-7669D25660D1}" srcOrd="0" destOrd="0" presId="urn:microsoft.com/office/officeart/2005/8/layout/process4"/>
    <dgm:cxn modelId="{129E4E7C-BCD8-437D-9B1A-97DEF40F5E18}" type="presParOf" srcId="{42048A08-47F0-41B2-A536-7669D25660D1}" destId="{4926E7B1-D816-45E9-94A1-E1B039D0947B}" srcOrd="0" destOrd="0" presId="urn:microsoft.com/office/officeart/2005/8/layout/process4"/>
    <dgm:cxn modelId="{93A22E6C-B5D3-4265-9AEB-526AB749AC0E}" type="presParOf" srcId="{42048A08-47F0-41B2-A536-7669D25660D1}" destId="{92384386-1504-4C3A-8312-038247498B29}" srcOrd="1" destOrd="0" presId="urn:microsoft.com/office/officeart/2005/8/layout/process4"/>
    <dgm:cxn modelId="{A3B7EC40-7AA9-4529-8B63-F4B3991A7E5F}" type="presParOf" srcId="{42048A08-47F0-41B2-A536-7669D25660D1}" destId="{85B8A5E4-B088-4360-B8EB-45A5C769330A}" srcOrd="2" destOrd="0" presId="urn:microsoft.com/office/officeart/2005/8/layout/process4"/>
    <dgm:cxn modelId="{ED4077C7-6BAF-4D4F-8585-C7290D01F44C}" type="presParOf" srcId="{85B8A5E4-B088-4360-B8EB-45A5C769330A}" destId="{C4FD6FAC-13F9-4DCC-B600-05AB7579C37C}" srcOrd="0" destOrd="0" presId="urn:microsoft.com/office/officeart/2005/8/layout/process4"/>
    <dgm:cxn modelId="{AC5DEC05-6039-404A-B072-EFA118C0E721}" type="presParOf" srcId="{85B8A5E4-B088-4360-B8EB-45A5C769330A}" destId="{FFDD9483-DB27-4AE3-8FF4-A597B0266C1C}" srcOrd="1" destOrd="0" presId="urn:microsoft.com/office/officeart/2005/8/layout/process4"/>
    <dgm:cxn modelId="{98890105-A295-405D-90CB-BB9D6F39A59B}" type="presParOf" srcId="{C75F799D-21A1-4C33-A163-41AA7D05A527}" destId="{5AE63F19-AAD2-4744-8871-D424239F9925}" srcOrd="1" destOrd="0" presId="urn:microsoft.com/office/officeart/2005/8/layout/process4"/>
    <dgm:cxn modelId="{1D6AAA54-B96A-44B9-9E54-41691CDA36D1}" type="presParOf" srcId="{C75F799D-21A1-4C33-A163-41AA7D05A527}" destId="{2C7BF1EE-08B3-48D2-892D-6CF8174E4C3C}" srcOrd="2" destOrd="0" presId="urn:microsoft.com/office/officeart/2005/8/layout/process4"/>
    <dgm:cxn modelId="{BEA71A4F-6652-4EDB-888E-50F8EF2A2BE7}" type="presParOf" srcId="{2C7BF1EE-08B3-48D2-892D-6CF8174E4C3C}" destId="{DF0C0950-C810-413C-9AB0-7643A3F17216}" srcOrd="0" destOrd="0" presId="urn:microsoft.com/office/officeart/2005/8/layout/process4"/>
    <dgm:cxn modelId="{E5B74970-B6AC-4CBC-99DA-C74700D85A42}" type="presParOf" srcId="{2C7BF1EE-08B3-48D2-892D-6CF8174E4C3C}" destId="{3063102C-331B-4C7A-9D0D-AEB6937B91B8}" srcOrd="1" destOrd="0" presId="urn:microsoft.com/office/officeart/2005/8/layout/process4"/>
    <dgm:cxn modelId="{9A16C986-2F30-4AB3-A2B5-DB35814D4FBA}" type="presParOf" srcId="{2C7BF1EE-08B3-48D2-892D-6CF8174E4C3C}" destId="{4BAC5932-CDBC-4EF8-933C-8E4CB8E2482A}" srcOrd="2" destOrd="0" presId="urn:microsoft.com/office/officeart/2005/8/layout/process4"/>
    <dgm:cxn modelId="{BBB27FE7-376E-4727-9FFA-A6EFA9DC305A}" type="presParOf" srcId="{4BAC5932-CDBC-4EF8-933C-8E4CB8E2482A}" destId="{FAF62714-DA5C-4194-B30D-E9B73956A54C}" srcOrd="0" destOrd="0" presId="urn:microsoft.com/office/officeart/2005/8/layout/process4"/>
    <dgm:cxn modelId="{BDE72EE8-B5E7-498B-B953-04678752CC4A}" type="presParOf" srcId="{4BAC5932-CDBC-4EF8-933C-8E4CB8E2482A}" destId="{67BBB124-51A6-4AE3-B493-9387976FFC3D}" srcOrd="1" destOrd="0" presId="urn:microsoft.com/office/officeart/2005/8/layout/process4"/>
    <dgm:cxn modelId="{83291837-AD91-4611-B140-20A432CD6C29}" type="presParOf" srcId="{4BAC5932-CDBC-4EF8-933C-8E4CB8E2482A}" destId="{A6FF5EB1-F3DE-41D1-BC49-0DDDEF9E01AC}" srcOrd="2" destOrd="0" presId="urn:microsoft.com/office/officeart/2005/8/layout/process4"/>
    <dgm:cxn modelId="{00102F0F-631D-49D2-812A-9C306A56EFF4}" type="presParOf" srcId="{4BAC5932-CDBC-4EF8-933C-8E4CB8E2482A}" destId="{A314E382-B05E-4DE0-AB9A-E76C4925F1F0}" srcOrd="3" destOrd="0" presId="urn:microsoft.com/office/officeart/2005/8/layout/process4"/>
    <dgm:cxn modelId="{CF24908C-13E1-4D53-8F45-F72101435586}" type="presParOf" srcId="{4BAC5932-CDBC-4EF8-933C-8E4CB8E2482A}" destId="{27AE1B1C-AA5F-4161-A2B3-E4CC87ABCFD6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9B9E4-F5B9-43EF-935F-B897486D60B7}">
      <dsp:nvSpPr>
        <dsp:cNvPr id="0" name=""/>
        <dsp:cNvSpPr/>
      </dsp:nvSpPr>
      <dsp:spPr>
        <a:xfrm>
          <a:off x="437911" y="0"/>
          <a:ext cx="4963001" cy="53514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03C64E-EF67-4379-9015-205A5DFE1116}">
      <dsp:nvSpPr>
        <dsp:cNvPr id="0" name=""/>
        <dsp:cNvSpPr/>
      </dsp:nvSpPr>
      <dsp:spPr>
        <a:xfrm>
          <a:off x="2922" y="1605438"/>
          <a:ext cx="1405537" cy="21405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Filtering and clustering readouts</a:t>
          </a:r>
        </a:p>
      </dsp:txBody>
      <dsp:txXfrm>
        <a:off x="71535" y="1674051"/>
        <a:ext cx="1268311" cy="2003359"/>
      </dsp:txXfrm>
    </dsp:sp>
    <dsp:sp modelId="{45FA7F97-57E2-4B34-8394-3F00C863B58F}">
      <dsp:nvSpPr>
        <dsp:cNvPr id="0" name=""/>
        <dsp:cNvSpPr/>
      </dsp:nvSpPr>
      <dsp:spPr>
        <a:xfrm>
          <a:off x="1478736" y="1605438"/>
          <a:ext cx="1405537" cy="21405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rToA</a:t>
          </a:r>
          <a:r>
            <a:rPr lang="en-US" sz="1400" kern="1200" dirty="0"/>
            <a:t> calculation</a:t>
          </a:r>
        </a:p>
      </dsp:txBody>
      <dsp:txXfrm>
        <a:off x="1547349" y="1674051"/>
        <a:ext cx="1268311" cy="2003359"/>
      </dsp:txXfrm>
    </dsp:sp>
    <dsp:sp modelId="{92AC82C1-15A7-4AA0-BD3E-750ECA19232C}">
      <dsp:nvSpPr>
        <dsp:cNvPr id="0" name=""/>
        <dsp:cNvSpPr/>
      </dsp:nvSpPr>
      <dsp:spPr>
        <a:xfrm>
          <a:off x="2954550" y="1605438"/>
          <a:ext cx="1405537" cy="214058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Geometry transformation</a:t>
          </a:r>
        </a:p>
      </dsp:txBody>
      <dsp:txXfrm>
        <a:off x="3023163" y="1674051"/>
        <a:ext cx="1268311" cy="2003359"/>
      </dsp:txXfrm>
    </dsp:sp>
    <dsp:sp modelId="{EA824F2E-EE08-4454-BD9B-E10BAF89D90F}">
      <dsp:nvSpPr>
        <dsp:cNvPr id="0" name=""/>
        <dsp:cNvSpPr/>
      </dsp:nvSpPr>
      <dsp:spPr>
        <a:xfrm>
          <a:off x="4430365" y="1605438"/>
          <a:ext cx="1405537" cy="21405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Publish data to Kafka</a:t>
          </a:r>
        </a:p>
      </dsp:txBody>
      <dsp:txXfrm>
        <a:off x="4498978" y="1674051"/>
        <a:ext cx="1268311" cy="2003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84386-1504-4C3A-8312-038247498B29}">
      <dsp:nvSpPr>
        <dsp:cNvPr id="0" name=""/>
        <dsp:cNvSpPr/>
      </dsp:nvSpPr>
      <dsp:spPr>
        <a:xfrm>
          <a:off x="0" y="3103450"/>
          <a:ext cx="4357599" cy="20361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Logical Geometry</a:t>
          </a:r>
        </a:p>
      </dsp:txBody>
      <dsp:txXfrm>
        <a:off x="0" y="3103450"/>
        <a:ext cx="4357599" cy="1099547"/>
      </dsp:txXfrm>
    </dsp:sp>
    <dsp:sp modelId="{C4FD6FAC-13F9-4DCC-B600-05AB7579C37C}">
      <dsp:nvSpPr>
        <dsp:cNvPr id="0" name=""/>
        <dsp:cNvSpPr/>
      </dsp:nvSpPr>
      <dsp:spPr>
        <a:xfrm>
          <a:off x="0" y="4162274"/>
          <a:ext cx="2178799" cy="93665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libri"/>
            </a:rPr>
            <a:t>rToA</a:t>
          </a:r>
          <a:r>
            <a:rPr lang="en-US" sz="1400" kern="1200" dirty="0">
              <a:latin typeface="Calibri"/>
            </a:rPr>
            <a:t> relative time of arrival</a:t>
          </a:r>
        </a:p>
      </dsp:txBody>
      <dsp:txXfrm>
        <a:off x="0" y="4162274"/>
        <a:ext cx="2178799" cy="936651"/>
      </dsp:txXfrm>
    </dsp:sp>
    <dsp:sp modelId="{FFDD9483-DB27-4AE3-8FF4-A597B0266C1C}">
      <dsp:nvSpPr>
        <dsp:cNvPr id="0" name=""/>
        <dsp:cNvSpPr/>
      </dsp:nvSpPr>
      <dsp:spPr>
        <a:xfrm>
          <a:off x="2178799" y="4162274"/>
          <a:ext cx="2178799" cy="93665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 BIG map of possible pixel ID’s</a:t>
          </a:r>
        </a:p>
      </dsp:txBody>
      <dsp:txXfrm>
        <a:off x="2178799" y="4162274"/>
        <a:ext cx="2178799" cy="936651"/>
      </dsp:txXfrm>
    </dsp:sp>
    <dsp:sp modelId="{3063102C-331B-4C7A-9D0D-AEB6937B91B8}">
      <dsp:nvSpPr>
        <dsp:cNvPr id="0" name=""/>
        <dsp:cNvSpPr/>
      </dsp:nvSpPr>
      <dsp:spPr>
        <a:xfrm rot="10800000">
          <a:off x="0" y="2318"/>
          <a:ext cx="4357599" cy="313167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Digital geometry</a:t>
          </a:r>
        </a:p>
      </dsp:txBody>
      <dsp:txXfrm rot="-10800000">
        <a:off x="0" y="2318"/>
        <a:ext cx="4357599" cy="1099217"/>
      </dsp:txXfrm>
    </dsp:sp>
    <dsp:sp modelId="{FAF62714-DA5C-4194-B30D-E9B73956A54C}">
      <dsp:nvSpPr>
        <dsp:cNvPr id="0" name=""/>
        <dsp:cNvSpPr/>
      </dsp:nvSpPr>
      <dsp:spPr>
        <a:xfrm>
          <a:off x="531" y="1101536"/>
          <a:ext cx="871307" cy="93637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Record time</a:t>
          </a:r>
        </a:p>
      </dsp:txBody>
      <dsp:txXfrm>
        <a:off x="531" y="1101536"/>
        <a:ext cx="871307" cy="936370"/>
      </dsp:txXfrm>
    </dsp:sp>
    <dsp:sp modelId="{67BBB124-51A6-4AE3-B493-9387976FFC3D}">
      <dsp:nvSpPr>
        <dsp:cNvPr id="0" name=""/>
        <dsp:cNvSpPr/>
      </dsp:nvSpPr>
      <dsp:spPr>
        <a:xfrm>
          <a:off x="871838" y="1101536"/>
          <a:ext cx="871307" cy="93637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Optical Fiber</a:t>
          </a:r>
        </a:p>
      </dsp:txBody>
      <dsp:txXfrm>
        <a:off x="871838" y="1101536"/>
        <a:ext cx="871307" cy="936370"/>
      </dsp:txXfrm>
    </dsp:sp>
    <dsp:sp modelId="{A6FF5EB1-F3DE-41D1-BC49-0DDDEF9E01AC}">
      <dsp:nvSpPr>
        <dsp:cNvPr id="0" name=""/>
        <dsp:cNvSpPr/>
      </dsp:nvSpPr>
      <dsp:spPr>
        <a:xfrm>
          <a:off x="1743145" y="1101536"/>
          <a:ext cx="871307" cy="93637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Front End Node</a:t>
          </a:r>
        </a:p>
      </dsp:txBody>
      <dsp:txXfrm>
        <a:off x="1743145" y="1101536"/>
        <a:ext cx="871307" cy="936370"/>
      </dsp:txXfrm>
    </dsp:sp>
    <dsp:sp modelId="{A314E382-B05E-4DE0-AB9A-E76C4925F1F0}">
      <dsp:nvSpPr>
        <dsp:cNvPr id="0" name=""/>
        <dsp:cNvSpPr/>
      </dsp:nvSpPr>
      <dsp:spPr>
        <a:xfrm>
          <a:off x="2614453" y="1101536"/>
          <a:ext cx="871307" cy="93637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Digitizer Channel</a:t>
          </a:r>
        </a:p>
      </dsp:txBody>
      <dsp:txXfrm>
        <a:off x="2614453" y="1101536"/>
        <a:ext cx="871307" cy="936370"/>
      </dsp:txXfrm>
    </dsp:sp>
    <dsp:sp modelId="{27AE1B1C-AA5F-4161-A2B3-E4CC87ABCFD6}">
      <dsp:nvSpPr>
        <dsp:cNvPr id="0" name=""/>
        <dsp:cNvSpPr/>
      </dsp:nvSpPr>
      <dsp:spPr>
        <a:xfrm>
          <a:off x="3485760" y="1101536"/>
          <a:ext cx="871307" cy="93637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ADC values</a:t>
          </a:r>
        </a:p>
      </dsp:txBody>
      <dsp:txXfrm>
        <a:off x="3485760" y="1101536"/>
        <a:ext cx="871307" cy="93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2026-07-13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ES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148509F-9B3D-6A5C-9A53-4442839C2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9EDBBB7C-AA59-CB25-3BEA-445DE03EC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6099FBB7-D7EE-42EA-712E-F6CFAA4CE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5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GB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502391"/>
            <a:ext cx="327815" cy="7193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60316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6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1"/>
            <a:ext cx="1392808" cy="409751"/>
          </a:xfrm>
        </p:spPr>
        <p:txBody>
          <a:bodyPr/>
          <a:lstStyle>
            <a:lvl1pPr>
              <a:defRPr sz="1347"/>
            </a:lvl1pPr>
          </a:lstStyle>
          <a:p>
            <a:fld id="{18896B66-0B3A-474C-9C9C-E4F07B1F5DAD}" type="datetime1">
              <a:rPr lang="sv-SE" smtClean="0"/>
              <a:pPr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14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9BCCEAFE-E21B-43CF-80C4-FF01C3F9D479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655" y="297808"/>
            <a:ext cx="10504407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3318" y="7266693"/>
            <a:ext cx="3078599" cy="4097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1" y="502391"/>
            <a:ext cx="327815" cy="7193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426DF26-09C3-4DAE-B43E-0C11D6A63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60316" y="468464"/>
            <a:ext cx="927435" cy="897890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C48DF05-1B09-4DA6-AC56-07304871C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1834" y="1841251"/>
            <a:ext cx="11269874" cy="4910306"/>
          </a:xfrm>
        </p:spPr>
        <p:txBody>
          <a:bodyPr>
            <a:noAutofit/>
          </a:bodyPr>
          <a:lstStyle>
            <a:lvl1pPr marL="513070" indent="-51307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04D3287D-3E21-D845-8766-C307E6765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41834" y="7266693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353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4"/>
            <a:ext cx="5604903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655" y="297808"/>
            <a:ext cx="10504407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3318" y="7266693"/>
            <a:ext cx="3078599" cy="409751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208" y="1753360"/>
            <a:ext cx="5604353" cy="5350825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8655" y="1044818"/>
            <a:ext cx="10504407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C4F3A85-66E6-412A-97CD-99D922EFBEE2}"/>
              </a:ext>
            </a:extLst>
          </p:cNvPr>
          <p:cNvSpPr/>
          <p:nvPr userDrawn="1"/>
        </p:nvSpPr>
        <p:spPr>
          <a:xfrm>
            <a:off x="1" y="502391"/>
            <a:ext cx="327815" cy="71938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5D496E45-863B-704B-B14F-5E0F585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41834" y="7266693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33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655" y="297808"/>
            <a:ext cx="10504407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3318" y="7266693"/>
            <a:ext cx="3078599" cy="409751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8655" y="1044818"/>
            <a:ext cx="10504407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1" y="502391"/>
            <a:ext cx="327815" cy="71938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5917406D-4BE3-3B4C-BCFF-41B4F0FA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207" y="1753360"/>
            <a:ext cx="10510896" cy="5350825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3E8E36C4-8565-B94E-A90D-FF5DD7F8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41834" y="7266693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28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GB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GB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2026-07-13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88" r:id="rId4"/>
    <p:sldLayoutId id="2147483672" r:id="rId5"/>
    <p:sldLayoutId id="2147483699" r:id="rId6"/>
    <p:sldLayoutId id="2147483692" r:id="rId7"/>
    <p:sldLayoutId id="2147483693" r:id="rId8"/>
    <p:sldLayoutId id="2147483676" r:id="rId9"/>
    <p:sldLayoutId id="2147483677" r:id="rId10"/>
    <p:sldLayoutId id="2147483678" r:id="rId11"/>
    <p:sldLayoutId id="2147483673" r:id="rId12"/>
    <p:sldLayoutId id="2147483674" r:id="rId13"/>
    <p:sldLayoutId id="2147483695" r:id="rId14"/>
    <p:sldLayoutId id="2147483698" r:id="rId15"/>
    <p:sldLayoutId id="2147483700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7" r:id="rId23"/>
    <p:sldLayoutId id="2147483689" r:id="rId24"/>
    <p:sldLayoutId id="2147483690" r:id="rId25"/>
    <p:sldLayoutId id="2147483701" r:id="rId26"/>
    <p:sldLayoutId id="2147483702" r:id="rId27"/>
    <p:sldLayoutId id="2147483703" r:id="rId28"/>
    <p:sldLayoutId id="2147483704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xusformat.org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0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E5FCE89-068C-3476-8FE1-6FF0E2E490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3297" b="3297"/>
          <a:stretch/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E5D632-0795-BB42-B7C8-C40EA56550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NeXus</a:t>
            </a:r>
            <a:r>
              <a:rPr lang="en-GB" dirty="0"/>
              <a:t>: Neutron, X-ray, and muon information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E46343-5F5E-9E9A-AA43-ADBDAE215A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 dirty="0"/>
              <a:t>NeXus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5CF296-D7E9-2EA0-89FE-4443044C8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327" y="2324100"/>
            <a:ext cx="3980747" cy="4648200"/>
          </a:xfrm>
        </p:spPr>
        <p:txBody>
          <a:bodyPr/>
          <a:lstStyle/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666666"/>
                </a:solidFill>
              </a:rPr>
              <a:t>Ne</a:t>
            </a:r>
            <a:r>
              <a:rPr lang="en-GB" dirty="0"/>
              <a:t>utron, </a:t>
            </a:r>
            <a:r>
              <a:rPr lang="en-GB" b="1" dirty="0">
                <a:solidFill>
                  <a:srgbClr val="666666"/>
                </a:solidFill>
              </a:rPr>
              <a:t>X</a:t>
            </a:r>
            <a:r>
              <a:rPr lang="en-GB" dirty="0"/>
              <a:t>-ray, and m</a:t>
            </a:r>
            <a:r>
              <a:rPr lang="el-GR" dirty="0">
                <a:solidFill>
                  <a:srgbClr val="666666"/>
                </a:solidFill>
              </a:rPr>
              <a:t>μ</a:t>
            </a:r>
            <a:r>
              <a:rPr lang="en-GB" dirty="0"/>
              <a:t>on </a:t>
            </a:r>
            <a:r>
              <a:rPr lang="en-GB" dirty="0">
                <a:solidFill>
                  <a:srgbClr val="666666"/>
                </a:solidFill>
              </a:rPr>
              <a:t>S</a:t>
            </a:r>
            <a:r>
              <a:rPr lang="en-GB" dirty="0"/>
              <a:t>tandard</a:t>
            </a:r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https://www.nexusformat.org/</a:t>
            </a:r>
            <a:endParaRPr lang="en-GB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/>
              <a:t>Base classes &amp; Application classes</a:t>
            </a:r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/>
              <a:t>Not a closed standard!</a:t>
            </a:r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/>
              <a:t>Always needs </a:t>
            </a:r>
            <a:r>
              <a:rPr lang="en-GB" dirty="0" err="1">
                <a:solidFill>
                  <a:srgbClr val="666666"/>
                </a:solidFill>
              </a:rPr>
              <a:t>NXentry</a:t>
            </a:r>
            <a:endParaRPr lang="en-GB" dirty="0">
              <a:solidFill>
                <a:srgbClr val="666666"/>
              </a:solidFill>
            </a:endParaRPr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/>
              <a:t>Stylised </a:t>
            </a:r>
            <a:r>
              <a:rPr lang="en-GB" dirty="0" err="1"/>
              <a:t>NXlike_this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33D0484-5C16-9247-D3A2-787D817C31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a-DK" dirty="0"/>
              <a:t>2026-07-13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79FAE-4F5B-49D0-B382-5DD87248D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3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0CE65-784A-6B7B-51E5-F69761F3C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4673A1-20D5-D9B6-C1BE-6ED84B65C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NeXus</a:t>
            </a:r>
            <a:r>
              <a:rPr lang="en-GB" dirty="0"/>
              <a:t>: Neutron, X-ray, and muon information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B94FAE0-9B81-79C8-EA93-8724404F8C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/>
              <a:t>NeXus</a:t>
            </a:r>
            <a:endParaRPr lang="en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1FF770-B7DD-0BB2-60A9-EF0A7C27E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327" y="2324100"/>
            <a:ext cx="3980747" cy="4648200"/>
          </a:xfrm>
        </p:spPr>
        <p:txBody>
          <a:bodyPr/>
          <a:lstStyle/>
          <a:p>
            <a:pPr marL="342897" indent="-342897">
              <a:buFont typeface="Arial" panose="020B0604020202020204" pitchFamily="34" charset="0"/>
              <a:buChar char="•"/>
            </a:pPr>
            <a:r>
              <a:rPr lang="en-GB" dirty="0"/>
              <a:t>Coordinate space is </a:t>
            </a:r>
            <a:r>
              <a:rPr lang="en-GB" dirty="0" err="1"/>
              <a:t>McStasish</a:t>
            </a:r>
            <a:endParaRPr lang="en-GB" dirty="0"/>
          </a:p>
          <a:p>
            <a:pPr marL="342897" indent="-342897">
              <a:buFont typeface="Arial" panose="020B0604020202020204" pitchFamily="34" charset="0"/>
              <a:buChar char="•"/>
            </a:pPr>
            <a:r>
              <a:rPr lang="en-DK" dirty="0"/>
              <a:t>ESS-5937831 for ESS</a:t>
            </a:r>
          </a:p>
          <a:p>
            <a:pPr marL="342897" indent="-342897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C519371-78C2-1E28-B527-15812D280C2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a-DK"/>
              <a:t>2026-07-13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059665-8098-A344-80B4-9432ACB4B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11</a:t>
            </a:fld>
            <a:endParaRPr lang="sv-SE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3F53E93-14F0-EA1B-D167-E469EB92E4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" t="1535" r="-1" b="895"/>
          <a:stretch>
            <a:fillRect/>
          </a:stretch>
        </p:blipFill>
        <p:spPr>
          <a:xfrm>
            <a:off x="4681091" y="42404"/>
            <a:ext cx="6477000" cy="6840000"/>
          </a:xfrm>
          <a:prstGeom prst="rect">
            <a:avLst/>
          </a:prstGeom>
        </p:spPr>
      </p:pic>
      <p:pic>
        <p:nvPicPr>
          <p:cNvPr id="11" name="Picture 10" descr="A diagram of a graph&#10;&#10;AI-generated content may be incorrect.">
            <a:extLst>
              <a:ext uri="{FF2B5EF4-FFF2-40B4-BE49-F238E27FC236}">
                <a16:creationId xmlns:a16="http://schemas.microsoft.com/office/drawing/2014/main" id="{E0E9CBF5-0DB5-66F0-EA0C-CEBC58061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962" y="5152086"/>
            <a:ext cx="36957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2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32E2F-A297-5923-1DEF-17ED730D0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9F535D2-B31D-5727-8854-C2E95A3A37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16" r="21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B62421-4926-8CE2-4CB4-76F747DCF3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 dirty="0"/>
              <a:t>Filewriting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53E9D2-C608-1276-E703-0AF9FDEDE0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JSON templates store ‘truth’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Pre-computed into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-dynamic</a:t>
            </a:r>
            <a:r>
              <a:rPr lang="en-GB" dirty="0"/>
              <a:t> part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Creates HDF file from template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Doesn’t really care about </a:t>
            </a:r>
            <a:r>
              <a:rPr lang="en-GB" dirty="0" err="1"/>
              <a:t>NeXus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Deployed by EC/DC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BFF9DD-A5A5-5E87-62D4-956D969DEE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469A4-3ABA-1868-A159-90B8C3757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4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4DB334-F92B-A857-C94D-F5F1145E7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JSON Template Writing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29921C-E221-2D07-5D10-D504E9F38A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err="1"/>
              <a:t>Filewriting</a:t>
            </a:r>
            <a:endParaRPr lang="en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C99982-451B-A105-B9E8-A04AB799EA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Huge ASCII-based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Bunch of JSON key-value stores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‘Source of truth’ for 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Values we write here end up in the file!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SKADI defines names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15817C7-361B-AF05-A57E-E0BE4AB6F6F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DC795-D4D2-78AF-6FF3-D57F97275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13</a:t>
            </a:fld>
            <a:endParaRPr lang="sv-SE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E7C0E5C-DF8A-5F42-A2B0-479FB2CAF15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88" r="8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9449E-BDF8-E513-D20B-B29F5F76E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F7080-976E-2834-E7E4-051B92CEB8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Hierarchical Data Format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4B22C0-BCFF-743C-E438-24E469C43D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err="1"/>
              <a:t>Filewriting</a:t>
            </a:r>
            <a:endParaRPr lang="en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58C4A-7322-F3F7-889B-FEB2B76CAE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storage type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B-tree base optimised for time series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Uses ‘groups’ and ‘</a:t>
            </a:r>
            <a:r>
              <a:rPr lang="en-GB" dirty="0" err="1"/>
              <a:t>datasets’</a:t>
            </a:r>
            <a:endParaRPr lang="en-GB" dirty="0"/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Akin to ‘folders’ and ‘files’ on a filesystem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Use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h5tools</a:t>
            </a:r>
            <a:r>
              <a:rPr lang="en-GB" dirty="0"/>
              <a:t>,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h5cpp</a:t>
            </a:r>
            <a:r>
              <a:rPr lang="en-GB" dirty="0"/>
              <a:t>, or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h5py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665C0E-2B10-6977-DBDE-6A3FB084DD8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C6C8D-6935-485C-18B4-032DDA5B0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14</a:t>
            </a:fld>
            <a:endParaRPr lang="sv-SE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B3A1CAA-5895-ABC9-3602-EF89EFEC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23" y="313131"/>
            <a:ext cx="2850444" cy="115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574D8F-9238-6F9A-6FD2-7FCE90840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731" y="1756506"/>
            <a:ext cx="8995628" cy="41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0DBDC-5CCC-9D6A-73A5-2DB34B7B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649ED0-5C0E-3E36-B22E-B5E82A6BE2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FBB1E4-57EA-4AB6-95AA-9BD9991E8A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Job Monitoring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5B7F7E-CFD7-2430-E5AE-ABB0D11978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 dirty="0"/>
              <a:t>Filewriting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4A79B12-13CE-6F62-3A09-199DE24EB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ECDC customers are DR (the ones who make SCIPP) +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Product = file ⇒ continuous QA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= CODA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A3F3C3-A8AD-5FAB-27D4-5A9C6663DC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69E69-F3B7-C326-82C1-90A86213B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15</a:t>
            </a:fld>
            <a:endParaRPr lang="sv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34E1FA-4A29-910B-EC51-16F387D5B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091" y="2042839"/>
            <a:ext cx="9001572" cy="361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4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3ADAF-41D2-76D2-61F1-B554F5790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827C8E-A00A-CF83-BACF-5596E606F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6C0CB2-2E3A-DF70-6288-3E8195DD2D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Dashboard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61D2AE-299F-8FD5-08A0-B76524A52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FE9D9-6060-46E6-442C-A216B464B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16</a:t>
            </a:fld>
            <a:endParaRPr lang="sv-S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5389E5-5AC2-625B-8518-092F2D775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52" b="9352"/>
          <a:stretch/>
        </p:blipFill>
        <p:spPr>
          <a:xfrm>
            <a:off x="1118703" y="1464996"/>
            <a:ext cx="11445256" cy="6231204"/>
          </a:xfrm>
          <a:prstGeom prst="rect">
            <a:avLst/>
          </a:prstGeom>
          <a:effectLst/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AEC12B-1C7F-42A3-0E7A-4A2DDBC5C7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650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F90D7-2EAB-E942-8940-7A789B5D2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4E71EA-E912-0FEC-3CFB-D9BC31621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Job Monitoring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CE5619-5E26-6C66-0B7B-3FC647BBC9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 dirty="0"/>
              <a:t>Requirements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D32DB7-10C6-BFEB-3FBB-3C492ED069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Fixed components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Positions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Orientations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Dynamic components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Motors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Choppers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Detectors?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Build up a tree </a:t>
            </a:r>
            <a:r>
              <a:rPr lang="en-GB" dirty="0" err="1"/>
              <a:t>w.r.t.</a:t>
            </a:r>
            <a:r>
              <a:rPr lang="en-GB" dirty="0"/>
              <a:t> sample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A09582-FB13-2C62-F53E-B3C89F24CB5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99709-4DAE-F2B5-7888-2DD582D8C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17</a:t>
            </a:fld>
            <a:endParaRPr lang="sv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1722AB-CF90-2D20-137A-E52425012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1091" y="2136863"/>
            <a:ext cx="9001572" cy="342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4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25812-7E15-DA4E-C502-14D1E1AF0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235FBFB-0FB7-1431-AE81-3635A396FA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Job Monitoring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679C71-C162-0368-05F5-BB625B668F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K" dirty="0"/>
              <a:t>Requirements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FEA440-056E-ABAA-6FD1-D1482340F4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Current understanding: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8 * 8 * 784 = 50k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4 shapes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Sample position measured manually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Suggestion:</a:t>
            </a:r>
          </a:p>
          <a:p>
            <a:pPr marL="855970" lvl="1" indent="-342900">
              <a:buFont typeface="Arial" panose="020B0604020202020204" pitchFamily="34" charset="0"/>
              <a:buChar char="•"/>
            </a:pPr>
            <a:r>
              <a:rPr lang="en-GB" dirty="0"/>
              <a:t>Implement detector positions </a:t>
            </a:r>
            <a:r>
              <a:rPr lang="en-GB" dirty="0" err="1"/>
              <a:t>w.r.t.</a:t>
            </a:r>
            <a:r>
              <a:rPr lang="en-GB" dirty="0"/>
              <a:t> some virtual sample 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EFU is king!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EF7C3E-2781-82FE-469E-77BDB7644B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8FBB2-4C50-2B71-C3AD-D298E669D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18</a:t>
            </a:fld>
            <a:endParaRPr lang="sv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236870-138D-3676-F289-CE0A9FFF0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1091" y="2136863"/>
            <a:ext cx="9001572" cy="3422472"/>
          </a:xfrm>
          <a:prstGeom prst="rect">
            <a:avLst/>
          </a:prstGeom>
        </p:spPr>
      </p:pic>
      <p:pic>
        <p:nvPicPr>
          <p:cNvPr id="3" name="Picture 2" descr="A diagram of a graph&#10;&#10;AI-generated content may be incorrect.">
            <a:extLst>
              <a:ext uri="{FF2B5EF4-FFF2-40B4-BE49-F238E27FC236}">
                <a16:creationId xmlns:a16="http://schemas.microsoft.com/office/drawing/2014/main" id="{E1B490A4-4D7C-1F14-7330-5F3FBCF5E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7153" y="3272036"/>
            <a:ext cx="3268120" cy="22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1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1A1C4-304F-EB51-18A3-E129DCEF3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Requirements</a:t>
            </a:r>
            <a:endParaRPr lang="en-S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A4036F-13A1-D062-02FF-5BD44034E2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Geometry Transformation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A6A5623-6532-6C54-4EEE-3C159B504A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634BE-1ADC-6718-1CDC-D51664DF7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1115BC-487E-4422-894C-CB7CD3E79223}" type="slidenum">
              <a:rPr lang="sv-SE" smtClean="0"/>
              <a:t>19</a:t>
            </a:fld>
            <a:endParaRPr lang="sv-SE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5B46840-21BA-4D5F-85DE-D799B4B8C483}"/>
              </a:ext>
            </a:extLst>
          </p:cNvPr>
          <p:cNvGraphicFramePr/>
          <p:nvPr/>
        </p:nvGraphicFramePr>
        <p:xfrm>
          <a:off x="2124437" y="1991270"/>
          <a:ext cx="4357599" cy="5141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9AB4334-C005-410C-81E0-3D2A52F79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55" y="4690564"/>
            <a:ext cx="4977015" cy="24472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D1E63A-6CED-4365-92D6-655FA3865A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460" y="1991270"/>
            <a:ext cx="4867425" cy="1856832"/>
          </a:xfrm>
          <a:prstGeom prst="rect">
            <a:avLst/>
          </a:prstGeom>
        </p:spPr>
      </p:pic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67509FF7-E21C-B2D1-343E-D539048E9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941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SKADI Data into Files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51EF2D-F832-4781-89C3-3F5E4843B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What </a:t>
            </a:r>
            <a:r>
              <a:rPr lang="en-GB" dirty="0" err="1"/>
              <a:t>NeXus</a:t>
            </a:r>
            <a:r>
              <a:rPr lang="en-GB" dirty="0"/>
              <a:t> is and what EC/DC needs from SKADI+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6DA0E2-82BB-493E-9B68-2D93A245C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PRESENTED BY George O’Neill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E777A6-9513-43F3-BB24-ED0539ADD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z="1347" b="1">
                <a:solidFill>
                  <a:schemeClr val="bg1"/>
                </a:solidFill>
              </a:rPr>
              <a:pPr/>
              <a:t>2026-07-13</a:t>
            </a:fld>
            <a:endParaRPr lang="en-GB" sz="1347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7B0430F-052F-C23F-4186-BDD430D3183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tretch>
            <a:fillRect/>
          </a:stretch>
        </p:blipFill>
        <p:spPr>
          <a:xfrm>
            <a:off x="4671830" y="355797"/>
            <a:ext cx="8980916" cy="393660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7BB9CE-9D39-80C9-F86B-45B019DBB9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Requirements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2256CD9-C703-29D5-A84B-9D2AD3BF0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327" y="2324100"/>
            <a:ext cx="4340787" cy="46482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EFU in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NICOS workstation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EPICS PVs defined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Kafka topics made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trike="sngStrike" dirty="0"/>
              <a:t>SKADI JSON template created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9DC849-207F-1895-E7AD-B1463FEB637F}"/>
              </a:ext>
            </a:extLst>
          </p:cNvPr>
          <p:cNvSpPr/>
          <p:nvPr/>
        </p:nvSpPr>
        <p:spPr>
          <a:xfrm>
            <a:off x="11305827" y="2695972"/>
            <a:ext cx="144016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03942187-981D-7B13-ED40-4A464B109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/>
              <a:pPr/>
              <a:t>2026-07-13</a:t>
            </a:fld>
            <a:endParaRPr lang="sv-S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3BF5D5-A56F-9D71-24E4-4CB9FF653F6C}"/>
              </a:ext>
            </a:extLst>
          </p:cNvPr>
          <p:cNvSpPr txBox="1"/>
          <p:nvPr/>
        </p:nvSpPr>
        <p:spPr>
          <a:xfrm>
            <a:off x="8140129" y="3957812"/>
            <a:ext cx="64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K" sz="720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26599B-9693-3707-3406-CDBEE62FACCE}"/>
              </a:ext>
            </a:extLst>
          </p:cNvPr>
          <p:cNvSpPr txBox="1"/>
          <p:nvPr/>
        </p:nvSpPr>
        <p:spPr>
          <a:xfrm>
            <a:off x="9721651" y="640013"/>
            <a:ext cx="64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K" sz="720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07757B-756D-CEC1-57CC-E81AC8F5DE85}"/>
              </a:ext>
            </a:extLst>
          </p:cNvPr>
          <p:cNvSpPr txBox="1"/>
          <p:nvPr/>
        </p:nvSpPr>
        <p:spPr>
          <a:xfrm>
            <a:off x="11521851" y="890346"/>
            <a:ext cx="64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K" sz="720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❌</a:t>
            </a:r>
          </a:p>
        </p:txBody>
      </p:sp>
    </p:spTree>
    <p:extLst>
      <p:ext uri="{BB962C8B-B14F-4D97-AF65-F5344CB8AC3E}">
        <p14:creationId xmlns:p14="http://schemas.microsoft.com/office/powerpoint/2010/main" val="294687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57AE10-C6E9-47A4-2B23-4C3D9ACB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Summary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7FF943-8C0B-D6A1-E99D-6C8180D19C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AB296C-C6B1-57CC-7B40-36019DC7B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25450" indent="-342900">
              <a:buFont typeface="Arial" panose="020B0604020202020204" pitchFamily="34" charset="0"/>
              <a:buChar char="•"/>
            </a:pPr>
            <a:r>
              <a:rPr lang="en-DK" dirty="0"/>
              <a:t>Components:</a:t>
            </a:r>
          </a:p>
          <a:p>
            <a:pPr marL="871538" lvl="1" indent="-342900"/>
            <a:r>
              <a:rPr lang="en-DK" dirty="0"/>
              <a:t>What (= N</a:t>
            </a:r>
            <a:r>
              <a:rPr lang="en-GB" dirty="0"/>
              <a:t>X</a:t>
            </a:r>
            <a:r>
              <a:rPr lang="en-DK" dirty="0"/>
              <a:t>type)</a:t>
            </a:r>
          </a:p>
          <a:p>
            <a:pPr marL="871538" lvl="1" indent="-342900"/>
            <a:r>
              <a:rPr lang="en-DK" dirty="0"/>
              <a:t>Where (= locations, sizes, position dependency)</a:t>
            </a:r>
          </a:p>
          <a:p>
            <a:pPr marL="871538" lvl="1" indent="-342900"/>
            <a:r>
              <a:rPr lang="en-DK" dirty="0"/>
              <a:t>How (= PVs)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r>
              <a:rPr lang="en-DK" dirty="0"/>
              <a:t>Names</a:t>
            </a:r>
          </a:p>
          <a:p>
            <a:pPr marL="425450" indent="-342900">
              <a:buFont typeface="Arial" panose="020B0604020202020204" pitchFamily="34" charset="0"/>
              <a:buChar char="•"/>
            </a:pPr>
            <a:r>
              <a:rPr lang="en-DK" dirty="0"/>
              <a:t>Detector positional agreements</a:t>
            </a:r>
          </a:p>
          <a:p>
            <a:pPr marL="425450" indent="-342900"/>
            <a:endParaRPr lang="en-DK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6E3DF49-C7DC-97D0-091E-0CFFA4077A1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pPr/>
              <a:t>2026-07-13</a:t>
            </a:fld>
            <a:endParaRPr lang="sv-SE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49F24F-3AF7-F7A4-EE97-54730F321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768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F324D9E-0FFE-9197-D488-2AA564B73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2A2D7E-0A27-ED6F-F053-49A06C8D70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Site Overview for Data</a:t>
            </a:r>
          </a:p>
          <a:p>
            <a:r>
              <a:rPr lang="en-GB" dirty="0"/>
              <a:t>EFU</a:t>
            </a:r>
          </a:p>
          <a:p>
            <a:r>
              <a:rPr lang="en-GB" dirty="0" err="1"/>
              <a:t>NeXus</a:t>
            </a:r>
            <a:endParaRPr lang="en-GB" dirty="0"/>
          </a:p>
          <a:p>
            <a:r>
              <a:rPr lang="en-GB" dirty="0" err="1"/>
              <a:t>Filewriting</a:t>
            </a:r>
            <a:endParaRPr lang="en-GB" dirty="0"/>
          </a:p>
          <a:p>
            <a:r>
              <a:rPr lang="en-GB" dirty="0"/>
              <a:t>CODA</a:t>
            </a:r>
          </a:p>
          <a:p>
            <a:r>
              <a:rPr lang="en-GB" dirty="0"/>
              <a:t>Requirements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FB5131-AD69-045B-E8CD-5EE611C5A39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01549-39DE-247A-743F-8313FA7AF4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pPr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387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CB078-A6BB-EECF-8963-728211787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lack and white photo of a cannon&#10;&#10;AI-generated content may be incorrect.">
            <a:extLst>
              <a:ext uri="{FF2B5EF4-FFF2-40B4-BE49-F238E27FC236}">
                <a16:creationId xmlns:a16="http://schemas.microsoft.com/office/drawing/2014/main" id="{4F9414C9-DEA1-B138-D359-868ED900C703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89" b="97778" l="0" r="97525">
                        <a14:foregroundMark x1="8911" y1="13148" x2="8911" y2="13148"/>
                        <a14:foregroundMark x1="13614" y1="7037" x2="0" y2="89259"/>
                        <a14:foregroundMark x1="0" y1="89259" x2="1980" y2="96852"/>
                        <a14:foregroundMark x1="1980" y1="96852" x2="25248" y2="97037"/>
                        <a14:foregroundMark x1="25248" y1="97037" x2="37871" y2="97037"/>
                        <a14:foregroundMark x1="37871" y1="97037" x2="51980" y2="97037"/>
                        <a14:foregroundMark x1="51980" y1="97037" x2="91337" y2="94630"/>
                        <a14:foregroundMark x1="91337" y1="94630" x2="99752" y2="45556"/>
                        <a14:foregroundMark x1="99752" y1="45556" x2="90347" y2="23333"/>
                        <a14:foregroundMark x1="90045" y1="21131" x2="89865" y2="19824"/>
                        <a14:foregroundMark x1="90347" y1="23333" x2="90127" y2="21729"/>
                        <a14:foregroundMark x1="82919" y1="7763" x2="77970" y2="4444"/>
                        <a14:foregroundMark x1="77970" y1="4444" x2="24505" y2="3333"/>
                        <a14:foregroundMark x1="24505" y1="3333" x2="15347" y2="5185"/>
                        <a14:foregroundMark x1="15347" y1="5185" x2="12871" y2="8148"/>
                        <a14:foregroundMark x1="14356" y1="7778" x2="2723" y2="99074"/>
                        <a14:foregroundMark x1="2723" y1="99074" x2="57921" y2="97037"/>
                        <a14:foregroundMark x1="57921" y1="97037" x2="89356" y2="98333"/>
                        <a14:foregroundMark x1="89356" y1="98333" x2="99010" y2="97222"/>
                        <a14:foregroundMark x1="99010" y1="97222" x2="96040" y2="41852"/>
                        <a14:foregroundMark x1="96040" y1="41852" x2="87376" y2="28519"/>
                        <a14:foregroundMark x1="84734" y1="13691" x2="84571" y2="12778"/>
                        <a14:foregroundMark x1="87376" y1="28519" x2="85279" y2="16753"/>
                        <a14:foregroundMark x1="82919" y1="6165" x2="74257" y2="3889"/>
                        <a14:foregroundMark x1="74257" y1="3889" x2="22772" y2="5926"/>
                        <a14:foregroundMark x1="22772" y1="5926" x2="13614" y2="7778"/>
                        <a14:foregroundMark x1="13614" y1="7778" x2="12871" y2="8148"/>
                        <a14:foregroundMark x1="22525" y1="35556" x2="990" y2="60185"/>
                        <a14:foregroundMark x1="990" y1="60185" x2="0" y2="88704"/>
                        <a14:foregroundMark x1="0" y1="88704" x2="3960" y2="96111"/>
                        <a14:foregroundMark x1="3960" y1="96111" x2="47525" y2="98704"/>
                        <a14:foregroundMark x1="47525" y1="98704" x2="90842" y2="97037"/>
                        <a14:foregroundMark x1="90842" y1="97037" x2="99752" y2="84259"/>
                        <a14:foregroundMark x1="99752" y1="84259" x2="95050" y2="50185"/>
                        <a14:foregroundMark x1="95050" y1="50185" x2="89851" y2="41852"/>
                        <a14:foregroundMark x1="89851" y1="41852" x2="81683" y2="35926"/>
                        <a14:foregroundMark x1="81683" y1="35926" x2="60644" y2="30741"/>
                        <a14:foregroundMark x1="60644" y1="30741" x2="30941" y2="33148"/>
                        <a14:foregroundMark x1="30941" y1="33148" x2="19554" y2="37037"/>
                        <a14:foregroundMark x1="2970" y1="86111" x2="1980" y2="96111"/>
                        <a14:foregroundMark x1="1980" y1="96111" x2="51980" y2="98333"/>
                        <a14:foregroundMark x1="51980" y1="98333" x2="99752" y2="95000"/>
                        <a14:foregroundMark x1="99752" y1="95000" x2="95792" y2="86111"/>
                        <a14:foregroundMark x1="95792" y1="86111" x2="0" y2="86296"/>
                        <a14:foregroundMark x1="248" y1="84815" x2="248" y2="94630"/>
                        <a14:foregroundMark x1="248" y1="94630" x2="91089" y2="99074"/>
                        <a14:foregroundMark x1="91089" y1="99074" x2="97772" y2="84630"/>
                        <a14:foregroundMark x1="97772" y1="84630" x2="88119" y2="82037"/>
                        <a14:foregroundMark x1="88119" y1="82037" x2="743" y2="88889"/>
                        <a14:foregroundMark x1="990" y1="86667" x2="93564" y2="89630"/>
                        <a14:foregroundMark x1="93564" y1="89630" x2="87624" y2="96296"/>
                        <a14:foregroundMark x1="87624" y1="96296" x2="9158" y2="97778"/>
                        <a14:foregroundMark x1="9158" y1="97778" x2="0" y2="88704"/>
                        <a14:foregroundMark x1="0" y1="88704" x2="1980" y2="83333"/>
                        <a14:foregroundMark x1="57426" y1="77593" x2="69802" y2="77778"/>
                        <a14:foregroundMark x1="69802" y1="77778" x2="77723" y2="69630"/>
                        <a14:foregroundMark x1="77723" y1="69630" x2="75743" y2="46481"/>
                        <a14:foregroundMark x1="75743" y1="46481" x2="72277" y2="39630"/>
                        <a14:foregroundMark x1="72277" y1="39630" x2="50495" y2="38148"/>
                        <a14:foregroundMark x1="50495" y1="38148" x2="36386" y2="42037"/>
                        <a14:foregroundMark x1="36386" y1="42037" x2="26733" y2="47407"/>
                        <a14:foregroundMark x1="26733" y1="47407" x2="26980" y2="60741"/>
                        <a14:foregroundMark x1="26980" y1="60741" x2="46040" y2="81296"/>
                        <a14:foregroundMark x1="46040" y1="81296" x2="56683" y2="86667"/>
                        <a14:foregroundMark x1="56683" y1="86667" x2="76980" y2="88519"/>
                        <a14:foregroundMark x1="76980" y1="88519" x2="90347" y2="83704"/>
                        <a14:foregroundMark x1="90347" y1="83704" x2="95792" y2="72963"/>
                        <a14:foregroundMark x1="95792" y1="72963" x2="96535" y2="65185"/>
                        <a14:foregroundMark x1="96535" y1="65185" x2="93564" y2="54074"/>
                        <a14:foregroundMark x1="93564" y1="54074" x2="85149" y2="47222"/>
                        <a14:foregroundMark x1="85149" y1="47222" x2="68812" y2="41296"/>
                        <a14:foregroundMark x1="68812" y1="41296" x2="57178" y2="40185"/>
                        <a14:foregroundMark x1="57178" y1="40185" x2="50495" y2="42593"/>
                        <a14:foregroundMark x1="73267" y1="49444" x2="49010" y2="49630"/>
                        <a14:foregroundMark x1="49010" y1="49630" x2="50990" y2="57593"/>
                        <a14:foregroundMark x1="50990" y1="57593" x2="62376" y2="60370"/>
                        <a14:foregroundMark x1="62376" y1="60370" x2="75743" y2="57778"/>
                        <a14:foregroundMark x1="75743" y1="57778" x2="76485" y2="49259"/>
                        <a14:foregroundMark x1="76485" y1="49259" x2="63614" y2="44630"/>
                        <a14:foregroundMark x1="63614" y1="44630" x2="39356" y2="44074"/>
                        <a14:foregroundMark x1="39356" y1="44074" x2="32673" y2="45741"/>
                        <a14:foregroundMark x1="55693" y1="50926" x2="58168" y2="59444"/>
                        <a14:foregroundMark x1="58168" y1="59444" x2="69802" y2="50000"/>
                        <a14:foregroundMark x1="69802" y1="50000" x2="70050" y2="40370"/>
                        <a14:foregroundMark x1="70050" y1="40370" x2="60396" y2="39444"/>
                        <a14:foregroundMark x1="60396" y1="39444" x2="45297" y2="42037"/>
                        <a14:foregroundMark x1="45297" y1="42037" x2="44059" y2="45000"/>
                        <a14:foregroundMark x1="48515" y1="60000" x2="34901" y2="57963"/>
                        <a14:foregroundMark x1="34901" y1="57963" x2="25990" y2="61852"/>
                        <a14:foregroundMark x1="25990" y1="61852" x2="37376" y2="69259"/>
                        <a14:foregroundMark x1="37376" y1="69259" x2="48762" y2="66481"/>
                        <a14:foregroundMark x1="48762" y1="66481" x2="54950" y2="55185"/>
                        <a14:foregroundMark x1="54950" y1="55185" x2="50990" y2="47593"/>
                        <a14:foregroundMark x1="50990" y1="47593" x2="37871" y2="47593"/>
                        <a14:foregroundMark x1="37871" y1="47593" x2="30198" y2="54074"/>
                        <a14:foregroundMark x1="30198" y1="54074" x2="34158" y2="63704"/>
                        <a14:foregroundMark x1="34158" y1="63704" x2="42822" y2="70185"/>
                        <a14:foregroundMark x1="42822" y1="70185" x2="59653" y2="72778"/>
                        <a14:foregroundMark x1="59653" y1="72778" x2="65347" y2="69630"/>
                        <a14:backgroundMark x1="87129" y1="1481" x2="87129" y2="12778"/>
                        <a14:backgroundMark x1="87129" y1="12778" x2="91832" y2="19074"/>
                        <a14:backgroundMark x1="91832" y1="19074" x2="99505" y2="19259"/>
                      </a14:backgroundRemoval>
                    </a14:imgEffect>
                  </a14:imgLayer>
                </a14:imgProps>
              </a:ext>
            </a:extLst>
          </a:blip>
          <a:stretch/>
        </p:blipFill>
        <p:spPr>
          <a:xfrm>
            <a:off x="8704262" y="2713831"/>
            <a:ext cx="2565400" cy="3429000"/>
          </a:xfr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D48898-061B-B735-6DB2-2C6A22D33D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Aim of ECDC:</a:t>
            </a:r>
          </a:p>
          <a:p>
            <a:pPr lvl="1"/>
            <a:r>
              <a:rPr lang="en-GB" dirty="0"/>
              <a:t>Capture device data</a:t>
            </a:r>
          </a:p>
          <a:p>
            <a:pPr lvl="2"/>
            <a:r>
              <a:rPr lang="en-GB" dirty="0"/>
              <a:t>Detectors, motors, choppers…</a:t>
            </a:r>
          </a:p>
          <a:p>
            <a:pPr lvl="1"/>
            <a:r>
              <a:rPr lang="en-GB" dirty="0"/>
              <a:t>Produce data file for analysis</a:t>
            </a:r>
          </a:p>
          <a:p>
            <a:pPr lvl="2"/>
            <a:r>
              <a:rPr lang="en-GB" dirty="0"/>
              <a:t>Triggerless Total Data Capture</a:t>
            </a:r>
          </a:p>
          <a:p>
            <a:pPr lvl="1"/>
            <a:r>
              <a:rPr lang="en-GB" dirty="0"/>
              <a:t>Writes messages from Kafka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79EE61-1B00-472F-E8DA-50643EEB8B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67987-131F-6115-0B03-449C3F8F6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4</a:t>
            </a:fld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1C58D2-285D-D8FE-0744-89F939595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Overview for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E3D6F-394C-4A25-6926-7DFEAFC3F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Experimental Control &amp; Data Collection</a:t>
            </a:r>
          </a:p>
        </p:txBody>
      </p:sp>
      <p:pic>
        <p:nvPicPr>
          <p:cNvPr id="14" name="Picture 1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509CAF9-EC82-0D41-DA1F-CBDFDE0C5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400" y="641511"/>
            <a:ext cx="3752814" cy="1602325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368C66-D9E3-A2FB-5017-C7981DAFDC47}"/>
              </a:ext>
            </a:extLst>
          </p:cNvPr>
          <p:cNvSpPr txBox="1"/>
          <p:nvPr/>
        </p:nvSpPr>
        <p:spPr>
          <a:xfrm>
            <a:off x="6595139" y="6662265"/>
            <a:ext cx="6969338" cy="4835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3142" b="1" dirty="0">
                <a:solidFill>
                  <a:srgbClr val="666666"/>
                </a:solidFill>
                <a:latin typeface="Garamond" panose="02020404030301010803" pitchFamily="18" charset="0"/>
              </a:rPr>
              <a:t>FOR THOSE ABOUT TO RESEARCH</a:t>
            </a:r>
          </a:p>
        </p:txBody>
      </p:sp>
    </p:spTree>
    <p:extLst>
      <p:ext uri="{BB962C8B-B14F-4D97-AF65-F5344CB8AC3E}">
        <p14:creationId xmlns:p14="http://schemas.microsoft.com/office/powerpoint/2010/main" val="269990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7D307-5000-4D0C-E4CC-0389FD10A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E0E042-4C6D-C1FB-F8EA-A80CBFD4522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710B4-D52C-5AA1-3F09-D0A3573C6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Overview for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4FB75C-50A3-8129-E0EF-BE77C1FA45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Data Pathways @ ESS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2C1407-6028-A5D6-39D9-BD8BD91A93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2A57-A610-963B-9957-ADEBF7A81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5</a:t>
            </a:fld>
            <a:endParaRPr lang="sv-SE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D36378-E1D6-D5E6-EA96-2D3F7D4CBF56}"/>
              </a:ext>
            </a:extLst>
          </p:cNvPr>
          <p:cNvGrpSpPr/>
          <p:nvPr/>
        </p:nvGrpSpPr>
        <p:grpSpPr>
          <a:xfrm>
            <a:off x="568724" y="1613870"/>
            <a:ext cx="9589946" cy="5864742"/>
            <a:chOff x="3646504" y="812254"/>
            <a:chExt cx="8545496" cy="52260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63E46C-6951-35AB-BF07-4A2BD49D3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092" t="4422" r="13593" b="65790"/>
            <a:stretch>
              <a:fillRect/>
            </a:stretch>
          </p:blipFill>
          <p:spPr>
            <a:xfrm>
              <a:off x="7650279" y="3960664"/>
              <a:ext cx="4541721" cy="777484"/>
            </a:xfrm>
            <a:prstGeom prst="rect">
              <a:avLst/>
            </a:prstGeom>
          </p:spPr>
        </p:pic>
        <p:pic>
          <p:nvPicPr>
            <p:cNvPr id="15" name="Picture 16">
              <a:extLst>
                <a:ext uri="{FF2B5EF4-FFF2-40B4-BE49-F238E27FC236}">
                  <a16:creationId xmlns:a16="http://schemas.microsoft.com/office/drawing/2014/main" id="{0374DA2F-B8DD-ADB5-1EA1-9DAD76B402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rgbClr val="0099DC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6504" y="812254"/>
              <a:ext cx="5520701" cy="5226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Left Arrow 17">
              <a:extLst>
                <a:ext uri="{FF2B5EF4-FFF2-40B4-BE49-F238E27FC236}">
                  <a16:creationId xmlns:a16="http://schemas.microsoft.com/office/drawing/2014/main" id="{2B58D6BC-8B5E-701B-448A-68FBD26473F6}"/>
                </a:ext>
              </a:extLst>
            </p:cNvPr>
            <p:cNvSpPr/>
            <p:nvPr/>
          </p:nvSpPr>
          <p:spPr>
            <a:xfrm>
              <a:off x="7155168" y="4237714"/>
              <a:ext cx="562093" cy="314893"/>
            </a:xfrm>
            <a:prstGeom prst="leftArrow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 fontScale="92500" lnSpcReduction="10000"/>
            </a:bodyPr>
            <a:lstStyle/>
            <a:p>
              <a:pPr algn="ctr"/>
              <a:r>
                <a:rPr lang="en-GB" sz="1347" dirty="0"/>
                <a:t>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2DB0EF-7AEA-D064-02DB-0A8859DF3037}"/>
                </a:ext>
              </a:extLst>
            </p:cNvPr>
            <p:cNvSpPr txBox="1"/>
            <p:nvPr/>
          </p:nvSpPr>
          <p:spPr>
            <a:xfrm>
              <a:off x="4753167" y="4272030"/>
              <a:ext cx="2210993" cy="24626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GB" sz="1796" b="1" dirty="0">
                  <a:latin typeface="News Gothic MT" panose="020B0503020103020203" pitchFamily="34" charset="0"/>
                  <a:cs typeface="Arial" panose="020B0604020202020204" pitchFamily="34" charset="0"/>
                </a:rPr>
                <a:t>14 Hz &lt;-&gt; 71.4 ms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4E388E3-3C8E-93CC-2BA3-AB35BBF76D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/>
            </a:blip>
            <a:srcRect l="7586" t="6331" r="18028" b="5031"/>
            <a:stretch>
              <a:fillRect/>
            </a:stretch>
          </p:blipFill>
          <p:spPr>
            <a:xfrm>
              <a:off x="11096615" y="4555988"/>
              <a:ext cx="995814" cy="413001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74435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F53D0-FF57-FF62-123A-0196268A2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979CB3F-EB5D-E818-537C-56F212C44A02}"/>
              </a:ext>
            </a:extLst>
          </p:cNvPr>
          <p:cNvGrpSpPr/>
          <p:nvPr/>
        </p:nvGrpSpPr>
        <p:grpSpPr>
          <a:xfrm>
            <a:off x="568724" y="1613870"/>
            <a:ext cx="9589946" cy="5864742"/>
            <a:chOff x="3646504" y="812254"/>
            <a:chExt cx="8545496" cy="52260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EB3934-61C1-6958-C861-DD5B75F37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092" t="4422" r="13593" b="65790"/>
            <a:stretch>
              <a:fillRect/>
            </a:stretch>
          </p:blipFill>
          <p:spPr>
            <a:xfrm>
              <a:off x="7650279" y="3960664"/>
              <a:ext cx="4541721" cy="777484"/>
            </a:xfrm>
            <a:prstGeom prst="rect">
              <a:avLst/>
            </a:prstGeom>
          </p:spPr>
        </p:pic>
        <p:pic>
          <p:nvPicPr>
            <p:cNvPr id="15" name="Picture 16">
              <a:extLst>
                <a:ext uri="{FF2B5EF4-FFF2-40B4-BE49-F238E27FC236}">
                  <a16:creationId xmlns:a16="http://schemas.microsoft.com/office/drawing/2014/main" id="{5F349F5D-2F36-A381-10B7-BED7208E48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rgbClr val="0099DC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6504" y="812254"/>
              <a:ext cx="5520701" cy="5226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Left Arrow 17">
              <a:extLst>
                <a:ext uri="{FF2B5EF4-FFF2-40B4-BE49-F238E27FC236}">
                  <a16:creationId xmlns:a16="http://schemas.microsoft.com/office/drawing/2014/main" id="{E22846CF-05E3-77AB-A01F-761169BE0FB0}"/>
                </a:ext>
              </a:extLst>
            </p:cNvPr>
            <p:cNvSpPr/>
            <p:nvPr/>
          </p:nvSpPr>
          <p:spPr>
            <a:xfrm>
              <a:off x="7155168" y="4237714"/>
              <a:ext cx="562093" cy="314893"/>
            </a:xfrm>
            <a:prstGeom prst="leftArrow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 fontScale="92500" lnSpcReduction="10000"/>
            </a:bodyPr>
            <a:lstStyle/>
            <a:p>
              <a:pPr algn="ctr"/>
              <a:r>
                <a:rPr lang="en-GB" sz="1347" dirty="0"/>
                <a:t>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3B206D-E915-F8BA-A4FB-79F58DC8154D}"/>
                </a:ext>
              </a:extLst>
            </p:cNvPr>
            <p:cNvSpPr txBox="1"/>
            <p:nvPr/>
          </p:nvSpPr>
          <p:spPr>
            <a:xfrm>
              <a:off x="4753167" y="4272030"/>
              <a:ext cx="2210993" cy="24626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GB" sz="1796" b="1" dirty="0">
                  <a:latin typeface="News Gothic MT" panose="020B0503020103020203" pitchFamily="34" charset="0"/>
                  <a:cs typeface="Arial" panose="020B0604020202020204" pitchFamily="34" charset="0"/>
                </a:rPr>
                <a:t>14 Hz &lt;-&gt; 71.4 ms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6F071F0-0332-A3C0-A608-CF94ED2064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/>
            </a:blip>
            <a:srcRect l="7586" t="6331" r="18028" b="5031"/>
            <a:stretch>
              <a:fillRect/>
            </a:stretch>
          </p:blipFill>
          <p:spPr>
            <a:xfrm>
              <a:off x="11096615" y="4555988"/>
              <a:ext cx="995814" cy="413001"/>
            </a:xfrm>
            <a:prstGeom prst="rect">
              <a:avLst/>
            </a:prstGeom>
            <a:effectLst/>
          </p:spPr>
        </p:pic>
      </p:grpSp>
      <p:pic>
        <p:nvPicPr>
          <p:cNvPr id="24" name="Picture 8">
            <a:extLst>
              <a:ext uri="{FF2B5EF4-FFF2-40B4-BE49-F238E27FC236}">
                <a16:creationId xmlns:a16="http://schemas.microsoft.com/office/drawing/2014/main" id="{349AB15D-DB08-79BA-FE62-A94BCD82E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507" y="1383693"/>
            <a:ext cx="2010918" cy="3264477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48F66F-CE9E-4873-CE01-232C5B74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Overview for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1C8CA-B5BB-DCD7-C94A-9FC181D054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Data Pathways @ 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10692-C836-7714-54C0-C8BE6D3E3D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27888-6107-60E6-8E6E-B114A4A204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1BB6-B457-36B2-5B8B-8AED0EE24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6</a:t>
            </a:fld>
            <a:endParaRPr lang="sv-SE"/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4878B036-C697-C00A-5C21-657137F03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482" y="2689542"/>
            <a:ext cx="685395" cy="65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AFA8CBD-CA92-3853-8B4F-9CC8ACD427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6474" y="1477462"/>
            <a:ext cx="3401392" cy="1324634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C80BCE5F-11DE-5BF8-57E9-7A56CA216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24" y="2909014"/>
            <a:ext cx="1624501" cy="162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08DA76-C9A4-8FF3-4C82-30A1FADEE7C9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 flipV="1">
            <a:off x="6764177" y="3015932"/>
            <a:ext cx="136330" cy="1530309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B71F44-1298-8218-07A5-9C1AA345E824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 flipV="1">
            <a:off x="2770224" y="3015932"/>
            <a:ext cx="4130283" cy="705332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The JSON logo is a Möbius strip">
            <a:extLst>
              <a:ext uri="{FF2B5EF4-FFF2-40B4-BE49-F238E27FC236}">
                <a16:creationId xmlns:a16="http://schemas.microsoft.com/office/drawing/2014/main" id="{F27D027A-409F-3A94-AB83-1D8EF531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761" y="233495"/>
            <a:ext cx="776009" cy="77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A823CD-C9AD-B81C-4521-081004A65F5C}"/>
              </a:ext>
            </a:extLst>
          </p:cNvPr>
          <p:cNvCxnSpPr>
            <a:cxnSpLocks/>
            <a:stCxn id="13" idx="2"/>
            <a:endCxn id="24" idx="1"/>
          </p:cNvCxnSpPr>
          <p:nvPr/>
        </p:nvCxnSpPr>
        <p:spPr>
          <a:xfrm>
            <a:off x="3977170" y="2802096"/>
            <a:ext cx="2923337" cy="213836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B16277-19D7-5071-D620-85F6FB415421}"/>
              </a:ext>
            </a:extLst>
          </p:cNvPr>
          <p:cNvCxnSpPr>
            <a:cxnSpLocks/>
            <a:stCxn id="31" idx="3"/>
            <a:endCxn id="12" idx="1"/>
          </p:cNvCxnSpPr>
          <p:nvPr/>
        </p:nvCxnSpPr>
        <p:spPr>
          <a:xfrm flipV="1">
            <a:off x="12378328" y="3015791"/>
            <a:ext cx="469155" cy="141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BEB28FB-42F2-2DC2-29B4-6B0CCB05EF1F}"/>
              </a:ext>
            </a:extLst>
          </p:cNvPr>
          <p:cNvCxnSpPr>
            <a:cxnSpLocks/>
            <a:stCxn id="20" idx="2"/>
            <a:endCxn id="31" idx="0"/>
          </p:cNvCxnSpPr>
          <p:nvPr/>
        </p:nvCxnSpPr>
        <p:spPr>
          <a:xfrm flipH="1">
            <a:off x="11090765" y="1009504"/>
            <a:ext cx="1" cy="718865"/>
          </a:xfrm>
          <a:prstGeom prst="straightConnector1">
            <a:avLst/>
          </a:prstGeom>
          <a:ln w="127000"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1F418A1-11A1-AF82-1220-DE010DCFA201}"/>
              </a:ext>
            </a:extLst>
          </p:cNvPr>
          <p:cNvCxnSpPr>
            <a:cxnSpLocks/>
            <a:stCxn id="24" idx="3"/>
            <a:endCxn id="31" idx="1"/>
          </p:cNvCxnSpPr>
          <p:nvPr/>
        </p:nvCxnSpPr>
        <p:spPr>
          <a:xfrm>
            <a:off x="8911425" y="3015932"/>
            <a:ext cx="891776" cy="0"/>
          </a:xfrm>
          <a:prstGeom prst="straightConnector1">
            <a:avLst/>
          </a:prstGeom>
          <a:ln w="127000"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F7AFA23-3A5C-7767-0C81-420C41A04AB5}"/>
              </a:ext>
            </a:extLst>
          </p:cNvPr>
          <p:cNvGrpSpPr/>
          <p:nvPr/>
        </p:nvGrpSpPr>
        <p:grpSpPr>
          <a:xfrm>
            <a:off x="9803202" y="1728369"/>
            <a:ext cx="2575126" cy="2575126"/>
            <a:chOff x="9870048" y="-1563450"/>
            <a:chExt cx="7920000" cy="7920000"/>
          </a:xfrm>
        </p:grpSpPr>
        <p:pic>
          <p:nvPicPr>
            <p:cNvPr id="31" name="Picture 30" descr="A blue and grey logo with arrow pointing to a file&#10;&#10;AI-generated content may be incorrect.">
              <a:extLst>
                <a:ext uri="{FF2B5EF4-FFF2-40B4-BE49-F238E27FC236}">
                  <a16:creationId xmlns:a16="http://schemas.microsoft.com/office/drawing/2014/main" id="{4807D18E-B4E1-13D0-9BA9-731FA0074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870048" y="-1563450"/>
              <a:ext cx="7920000" cy="7920000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FF0714E7-57CB-290D-A8D0-CF64335482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2366957" y="1765305"/>
              <a:ext cx="1689678" cy="6308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21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74866-78A1-73CD-CB35-2EC998F58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8">
            <a:extLst>
              <a:ext uri="{FF2B5EF4-FFF2-40B4-BE49-F238E27FC236}">
                <a16:creationId xmlns:a16="http://schemas.microsoft.com/office/drawing/2014/main" id="{F25ACCDA-BCA8-7257-E432-F24246FB1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507" y="1383693"/>
            <a:ext cx="2010918" cy="3264477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A1BC7D7-DB06-3C2F-2FCE-E8302F2818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8371" y="1189780"/>
            <a:ext cx="5436639" cy="41308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C369F6-E512-9755-8007-494A8B704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Overview for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E3B5B8-D0D4-E331-73C1-340C157A7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Data Pathways @ 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2AB61-93FE-AE98-9BF9-8B3E90ACDE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42D11A-59E3-2A15-91E4-5B340D0E17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383C5-2C16-EF6A-8F7B-137D19088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7</a:t>
            </a:fld>
            <a:endParaRPr lang="sv-SE"/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B514C1BC-EE97-F19D-2DC2-F288DE602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482" y="2689542"/>
            <a:ext cx="685395" cy="65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9E2E181-CBE8-4A2D-287B-F82C806379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6474" y="1477462"/>
            <a:ext cx="3401392" cy="1324634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21FC408A-21B8-75F0-3CD6-2BD34DFD6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24" y="2909014"/>
            <a:ext cx="1624501" cy="162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D725A9-5D84-6764-B493-20ECDC0EA280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 flipV="1">
            <a:off x="6764177" y="3015932"/>
            <a:ext cx="136330" cy="1530309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1CAEBFB-FBB0-8033-1791-649815CE31D7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 flipV="1">
            <a:off x="2770224" y="3015932"/>
            <a:ext cx="4130283" cy="705332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The JSON logo is a Möbius strip">
            <a:extLst>
              <a:ext uri="{FF2B5EF4-FFF2-40B4-BE49-F238E27FC236}">
                <a16:creationId xmlns:a16="http://schemas.microsoft.com/office/drawing/2014/main" id="{5D182BD4-77B6-A616-0708-532FFF34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761" y="233495"/>
            <a:ext cx="776009" cy="77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B4504F9-7C71-E689-31E3-553AF09A3E5F}"/>
              </a:ext>
            </a:extLst>
          </p:cNvPr>
          <p:cNvCxnSpPr>
            <a:cxnSpLocks/>
            <a:stCxn id="13" idx="2"/>
            <a:endCxn id="24" idx="1"/>
          </p:cNvCxnSpPr>
          <p:nvPr/>
        </p:nvCxnSpPr>
        <p:spPr>
          <a:xfrm>
            <a:off x="3977170" y="2802096"/>
            <a:ext cx="2923337" cy="213836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7E73F2-743B-7365-1DB4-B4F7DFD08157}"/>
              </a:ext>
            </a:extLst>
          </p:cNvPr>
          <p:cNvCxnSpPr>
            <a:cxnSpLocks/>
            <a:stCxn id="31" idx="3"/>
            <a:endCxn id="12" idx="1"/>
          </p:cNvCxnSpPr>
          <p:nvPr/>
        </p:nvCxnSpPr>
        <p:spPr>
          <a:xfrm flipV="1">
            <a:off x="12378328" y="3015791"/>
            <a:ext cx="469155" cy="141"/>
          </a:xfrm>
          <a:prstGeom prst="straightConnector1">
            <a:avLst/>
          </a:prstGeom>
          <a:ln w="63500" cap="rnd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5C39B83-96E1-6DFD-FBB0-18E03441D53A}"/>
              </a:ext>
            </a:extLst>
          </p:cNvPr>
          <p:cNvCxnSpPr>
            <a:cxnSpLocks/>
            <a:stCxn id="20" idx="2"/>
            <a:endCxn id="31" idx="0"/>
          </p:cNvCxnSpPr>
          <p:nvPr/>
        </p:nvCxnSpPr>
        <p:spPr>
          <a:xfrm flipH="1">
            <a:off x="11090765" y="1009504"/>
            <a:ext cx="1" cy="718865"/>
          </a:xfrm>
          <a:prstGeom prst="straightConnector1">
            <a:avLst/>
          </a:prstGeom>
          <a:ln w="127000"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534ACEC-D90B-B4E0-FE55-84E864FD3885}"/>
              </a:ext>
            </a:extLst>
          </p:cNvPr>
          <p:cNvCxnSpPr>
            <a:cxnSpLocks/>
            <a:stCxn id="24" idx="3"/>
            <a:endCxn id="31" idx="1"/>
          </p:cNvCxnSpPr>
          <p:nvPr/>
        </p:nvCxnSpPr>
        <p:spPr>
          <a:xfrm>
            <a:off x="8911425" y="3015932"/>
            <a:ext cx="891776" cy="0"/>
          </a:xfrm>
          <a:prstGeom prst="straightConnector1">
            <a:avLst/>
          </a:prstGeom>
          <a:ln w="127000"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5A5380B-1D42-C3EE-F9A1-3D0ECAAF8B58}"/>
              </a:ext>
            </a:extLst>
          </p:cNvPr>
          <p:cNvGrpSpPr/>
          <p:nvPr/>
        </p:nvGrpSpPr>
        <p:grpSpPr>
          <a:xfrm>
            <a:off x="9803202" y="1728369"/>
            <a:ext cx="2575126" cy="2575126"/>
            <a:chOff x="9870048" y="-1563450"/>
            <a:chExt cx="7920000" cy="7920000"/>
          </a:xfrm>
        </p:grpSpPr>
        <p:pic>
          <p:nvPicPr>
            <p:cNvPr id="31" name="Picture 30" descr="A blue and grey logo with arrow pointing to a file&#10;&#10;AI-generated content may be incorrect.">
              <a:extLst>
                <a:ext uri="{FF2B5EF4-FFF2-40B4-BE49-F238E27FC236}">
                  <a16:creationId xmlns:a16="http://schemas.microsoft.com/office/drawing/2014/main" id="{9CC0F2D7-723F-9C3A-5270-5539799EC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70048" y="-1563450"/>
              <a:ext cx="7920000" cy="7920000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33FF5D08-4BEE-D6B8-8BA7-84E12C4195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366957" y="1765305"/>
              <a:ext cx="1689678" cy="630813"/>
            </a:xfrm>
            <a:prstGeom prst="rect">
              <a:avLst/>
            </a:prstGeom>
          </p:spPr>
        </p:pic>
      </p:grpSp>
      <p:sp>
        <p:nvSpPr>
          <p:cNvPr id="73" name="Right Arrow 72">
            <a:extLst>
              <a:ext uri="{FF2B5EF4-FFF2-40B4-BE49-F238E27FC236}">
                <a16:creationId xmlns:a16="http://schemas.microsoft.com/office/drawing/2014/main" id="{74F421D3-D07E-23B3-5B7E-02D1A7973192}"/>
              </a:ext>
            </a:extLst>
          </p:cNvPr>
          <p:cNvSpPr/>
          <p:nvPr/>
        </p:nvSpPr>
        <p:spPr>
          <a:xfrm>
            <a:off x="6235331" y="3545100"/>
            <a:ext cx="1212000" cy="606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82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04454 0.22199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1108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85185E-6 L -0.17696 0.10764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32365-CB0B-D5B5-4846-2031BCDB1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icture Placeholder 12">
            <a:extLst>
              <a:ext uri="{FF2B5EF4-FFF2-40B4-BE49-F238E27FC236}">
                <a16:creationId xmlns:a16="http://schemas.microsoft.com/office/drawing/2014/main" id="{C77AAB47-C8B9-F9B5-AE9B-69B87699573F}"/>
              </a:ext>
            </a:extLst>
          </p:cNvPr>
          <p:cNvGraphicFramePr>
            <a:graphicFrameLocks noGrp="1"/>
          </p:cNvGraphicFramePr>
          <p:nvPr>
            <p:ph type="pic" sz="quarter" idx="15"/>
            <p:extLst>
              <p:ext uri="{D42A27DB-BD31-4B8C-83A1-F6EECF244321}">
                <p14:modId xmlns:p14="http://schemas.microsoft.com/office/powerpoint/2010/main" val="3960147362"/>
              </p:ext>
            </p:extLst>
          </p:nvPr>
        </p:nvGraphicFramePr>
        <p:xfrm>
          <a:off x="7153275" y="1752600"/>
          <a:ext cx="5838825" cy="5351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C27DA1-625D-F290-6BEA-1C71C6FA3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Aim of EFU:</a:t>
            </a:r>
          </a:p>
          <a:p>
            <a:pPr lvl="1"/>
            <a:r>
              <a:rPr lang="en-GB" dirty="0"/>
              <a:t>Process bespoke detector data and create neutron events ⇒ (</a:t>
            </a:r>
            <a:r>
              <a:rPr lang="en-GB" i="1" dirty="0"/>
              <a:t>t</a:t>
            </a:r>
            <a:r>
              <a:rPr lang="en-GB" dirty="0"/>
              <a:t>, </a:t>
            </a:r>
            <a:r>
              <a:rPr lang="en-GB" b="1" dirty="0"/>
              <a:t>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Creates (logical) 1-D geometry space [1, N] (N = number of pixels)</a:t>
            </a:r>
          </a:p>
          <a:p>
            <a:pPr lvl="1"/>
            <a:r>
              <a:rPr lang="en-GB" dirty="0"/>
              <a:t>Binary application run as </a:t>
            </a:r>
            <a:r>
              <a:rPr lang="en-GB" dirty="0" err="1"/>
              <a:t>systemd</a:t>
            </a:r>
            <a:r>
              <a:rPr lang="en-GB" dirty="0"/>
              <a:t> service</a:t>
            </a:r>
          </a:p>
          <a:p>
            <a:pPr lvl="2"/>
            <a:r>
              <a:rPr lang="en-GB" dirty="0"/>
              <a:t>Configured via text files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C56D3-BB2D-32FF-9C75-42169731602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D7BD4-5676-4368-6B19-BD8214593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8</a:t>
            </a:fld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85219-BDF6-807C-68C1-594BF010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1B177-2B77-1BF6-89D4-C0DE03D7B0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Event Formation Unit</a:t>
            </a:r>
          </a:p>
        </p:txBody>
      </p:sp>
    </p:spTree>
    <p:extLst>
      <p:ext uri="{BB962C8B-B14F-4D97-AF65-F5344CB8AC3E}">
        <p14:creationId xmlns:p14="http://schemas.microsoft.com/office/powerpoint/2010/main" val="385080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77466B-8F4A-6E48-9EEE-25722A3A574D}"/>
              </a:ext>
            </a:extLst>
          </p:cNvPr>
          <p:cNvSpPr/>
          <p:nvPr/>
        </p:nvSpPr>
        <p:spPr>
          <a:xfrm>
            <a:off x="1710531" y="6272369"/>
            <a:ext cx="10261600" cy="1423831"/>
          </a:xfrm>
          <a:prstGeom prst="rect">
            <a:avLst/>
          </a:prstGeom>
          <a:solidFill>
            <a:srgbClr val="069E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8F7FEB-0D65-B843-BFD2-48BF7AF9A764}"/>
              </a:ext>
            </a:extLst>
          </p:cNvPr>
          <p:cNvCxnSpPr>
            <a:cxnSpLocks/>
          </p:cNvCxnSpPr>
          <p:nvPr/>
        </p:nvCxnSpPr>
        <p:spPr>
          <a:xfrm>
            <a:off x="4015820" y="1585449"/>
            <a:ext cx="0" cy="611075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A06A57-8302-0547-925B-8B991616CBD3}"/>
              </a:ext>
            </a:extLst>
          </p:cNvPr>
          <p:cNvCxnSpPr>
            <a:cxnSpLocks/>
          </p:cNvCxnSpPr>
          <p:nvPr/>
        </p:nvCxnSpPr>
        <p:spPr>
          <a:xfrm>
            <a:off x="6760522" y="1576526"/>
            <a:ext cx="0" cy="611075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46E2499-2CB7-154F-912C-419A07D3823C}"/>
              </a:ext>
            </a:extLst>
          </p:cNvPr>
          <p:cNvCxnSpPr>
            <a:cxnSpLocks/>
          </p:cNvCxnSpPr>
          <p:nvPr/>
        </p:nvCxnSpPr>
        <p:spPr>
          <a:xfrm>
            <a:off x="9630948" y="1576526"/>
            <a:ext cx="0" cy="611075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3A5D50F-9CDA-A94D-85D7-0359279963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25094" y="2903375"/>
            <a:ext cx="1197467" cy="10788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31DAEE-7BDB-3B43-A57C-5A354729AF70}"/>
              </a:ext>
            </a:extLst>
          </p:cNvPr>
          <p:cNvSpPr txBox="1"/>
          <p:nvPr/>
        </p:nvSpPr>
        <p:spPr>
          <a:xfrm>
            <a:off x="2116945" y="1632159"/>
            <a:ext cx="1373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Analog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C29FB2-2C6D-0742-8CDE-024C21AD72F3}"/>
              </a:ext>
            </a:extLst>
          </p:cNvPr>
          <p:cNvSpPr txBox="1"/>
          <p:nvPr/>
        </p:nvSpPr>
        <p:spPr>
          <a:xfrm>
            <a:off x="4694005" y="1632159"/>
            <a:ext cx="1373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8B6FFD-9D8E-6440-B1B5-E6092D3FA4BD}"/>
              </a:ext>
            </a:extLst>
          </p:cNvPr>
          <p:cNvSpPr txBox="1"/>
          <p:nvPr/>
        </p:nvSpPr>
        <p:spPr>
          <a:xfrm>
            <a:off x="7536951" y="1632159"/>
            <a:ext cx="1373753" cy="380617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pPr algn="ctr"/>
            <a:r>
              <a:rPr lang="en-US" dirty="0">
                <a:latin typeface="Verdana"/>
                <a:ea typeface="Verdana"/>
                <a:cs typeface="Verdana" panose="020B0604030504040204" pitchFamily="34" charset="0"/>
              </a:rPr>
              <a:t>Logical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594868-1FBE-BB40-AEB4-87D44A276EB0}"/>
              </a:ext>
            </a:extLst>
          </p:cNvPr>
          <p:cNvSpPr txBox="1"/>
          <p:nvPr/>
        </p:nvSpPr>
        <p:spPr>
          <a:xfrm>
            <a:off x="10134629" y="1632159"/>
            <a:ext cx="1373753" cy="380617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pPr algn="ctr"/>
            <a:r>
              <a:rPr lang="en-US" dirty="0">
                <a:latin typeface="Verdana"/>
                <a:ea typeface="Verdana"/>
                <a:cs typeface="Verdana" panose="020B0604030504040204" pitchFamily="34" charset="0"/>
              </a:rPr>
              <a:t>Physical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B76C23-FD96-4F4E-86F4-66B1925E1173}"/>
              </a:ext>
            </a:extLst>
          </p:cNvPr>
          <p:cNvSpPr txBox="1"/>
          <p:nvPr/>
        </p:nvSpPr>
        <p:spPr>
          <a:xfrm>
            <a:off x="9791523" y="2141969"/>
            <a:ext cx="1898347" cy="334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57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('</a:t>
            </a:r>
            <a:r>
              <a:rPr lang="sv-SE" sz="1571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tof</a:t>
            </a:r>
            <a:r>
              <a:rPr lang="sv-SE" sz="157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', r, </a:t>
            </a:r>
            <a:r>
              <a:rPr lang="sv-SE" sz="1571" i="1" dirty="0">
                <a:latin typeface="Symbol" pitchFamily="2" charset="2"/>
                <a:ea typeface="Verdana" panose="020B0604030504040204" pitchFamily="34" charset="0"/>
                <a:cs typeface="Verdana" panose="020B0604030504040204" pitchFamily="34" charset="0"/>
              </a:rPr>
              <a:t>j, q</a:t>
            </a:r>
            <a:r>
              <a:rPr lang="sv-SE" sz="157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8EDEE7-5A12-9048-9E52-8136F58D5630}"/>
              </a:ext>
            </a:extLst>
          </p:cNvPr>
          <p:cNvSpPr txBox="1"/>
          <p:nvPr/>
        </p:nvSpPr>
        <p:spPr>
          <a:xfrm>
            <a:off x="7164568" y="2141969"/>
            <a:ext cx="1975824" cy="334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57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('</a:t>
            </a:r>
            <a:r>
              <a:rPr lang="sv-SE" sz="1571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tof</a:t>
            </a:r>
            <a:r>
              <a:rPr lang="sv-SE" sz="157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', pixel)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D77F46-67B9-3D44-97C8-2D743398F830}"/>
              </a:ext>
            </a:extLst>
          </p:cNvPr>
          <p:cNvSpPr txBox="1"/>
          <p:nvPr/>
        </p:nvSpPr>
        <p:spPr>
          <a:xfrm>
            <a:off x="4102861" y="2141967"/>
            <a:ext cx="2556041" cy="334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57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(t, </a:t>
            </a:r>
            <a:r>
              <a:rPr lang="sv-SE" sz="1571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FEN, RING, ch, adc</a:t>
            </a:r>
            <a:r>
              <a:rPr lang="sv-SE" sz="157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D4BBEE-1AAE-5A46-8F57-064A0D807455}"/>
              </a:ext>
            </a:extLst>
          </p:cNvPr>
          <p:cNvSpPr txBox="1"/>
          <p:nvPr/>
        </p:nvSpPr>
        <p:spPr>
          <a:xfrm>
            <a:off x="1651364" y="2141968"/>
            <a:ext cx="2304914" cy="334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57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1571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V(t), A(t), Ohm</a:t>
            </a:r>
            <a:r>
              <a:rPr lang="sv-SE" sz="157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20079C-1C60-FF47-BC45-2132A3BB06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/>
          <a:stretch/>
        </p:blipFill>
        <p:spPr>
          <a:xfrm>
            <a:off x="4089040" y="3128951"/>
            <a:ext cx="2583687" cy="145116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AE3BB71-1E04-8542-A733-36BB30E64944}"/>
              </a:ext>
            </a:extLst>
          </p:cNvPr>
          <p:cNvSpPr txBox="1"/>
          <p:nvPr/>
        </p:nvSpPr>
        <p:spPr>
          <a:xfrm>
            <a:off x="7526288" y="5290416"/>
            <a:ext cx="1373753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EFU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9D5E3E2F-9CF1-0F42-A35E-7355AF631699}"/>
              </a:ext>
            </a:extLst>
          </p:cNvPr>
          <p:cNvSpPr/>
          <p:nvPr/>
        </p:nvSpPr>
        <p:spPr>
          <a:xfrm>
            <a:off x="2795560" y="5692608"/>
            <a:ext cx="8000089" cy="419936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FEF3B6-4DB3-854C-92C2-94C016CBD649}"/>
              </a:ext>
            </a:extLst>
          </p:cNvPr>
          <p:cNvSpPr txBox="1"/>
          <p:nvPr/>
        </p:nvSpPr>
        <p:spPr>
          <a:xfrm>
            <a:off x="4694005" y="5186798"/>
            <a:ext cx="1373753" cy="506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Readout</a:t>
            </a:r>
          </a:p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Backend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18F94D-1D0E-0F4F-9DFB-0E04CE7214E3}"/>
              </a:ext>
            </a:extLst>
          </p:cNvPr>
          <p:cNvSpPr txBox="1"/>
          <p:nvPr/>
        </p:nvSpPr>
        <p:spPr>
          <a:xfrm>
            <a:off x="2117472" y="5186798"/>
            <a:ext cx="1373753" cy="506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Readout</a:t>
            </a:r>
          </a:p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Frontend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7B8E6-6E78-5A4B-8F58-A25D70E95581}"/>
              </a:ext>
            </a:extLst>
          </p:cNvPr>
          <p:cNvSpPr txBox="1"/>
          <p:nvPr/>
        </p:nvSpPr>
        <p:spPr>
          <a:xfrm>
            <a:off x="9976832" y="5290416"/>
            <a:ext cx="1713040" cy="29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34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Scipp &amp; friends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F63C783-0427-8742-9FAF-752817B44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405" y="4705621"/>
            <a:ext cx="433495" cy="960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76613F5-DD77-604D-A186-009453E6C4A0}"/>
              </a:ext>
            </a:extLst>
          </p:cNvPr>
          <p:cNvSpPr txBox="1"/>
          <p:nvPr/>
        </p:nvSpPr>
        <p:spPr>
          <a:xfrm>
            <a:off x="4015822" y="6353178"/>
            <a:ext cx="2744701" cy="966996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r>
              <a:rPr lang="en-US" sz="1122" b="1" dirty="0"/>
              <a:t>Deals with instrument configuration identifiers such as rings and front-end nodes + other digital and digitized values: grids, wires, strips, tubes, amplitudes or ADC values.</a:t>
            </a:r>
            <a:endParaRPr lang="en-US" sz="1122" b="1" dirty="0"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7FD073-A57D-624C-A200-172A611A941E}"/>
              </a:ext>
            </a:extLst>
          </p:cNvPr>
          <p:cNvSpPr txBox="1"/>
          <p:nvPr/>
        </p:nvSpPr>
        <p:spPr>
          <a:xfrm>
            <a:off x="6760522" y="6353179"/>
            <a:ext cx="2744701" cy="966996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r>
              <a:rPr lang="en-US" sz="1122" b="1" dirty="0"/>
              <a:t>This step abstract all information on the left away and provides a 2D (3D) detector surface which can be used for commissioning, monitoring and calibration.</a:t>
            </a:r>
            <a:endParaRPr lang="en-US" sz="1122" b="1" dirty="0"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9A9E63-E1B1-2049-ACB3-C24B54AF0883}"/>
              </a:ext>
            </a:extLst>
          </p:cNvPr>
          <p:cNvSpPr txBox="1"/>
          <p:nvPr/>
        </p:nvSpPr>
        <p:spPr>
          <a:xfrm>
            <a:off x="1710532" y="6353179"/>
            <a:ext cx="2305289" cy="621645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r>
              <a:rPr lang="en-US" sz="1122" b="1" dirty="0"/>
              <a:t>Conversion electronics ultimately measures charge, current or voltages. </a:t>
            </a:r>
            <a:endParaRPr lang="en-US" sz="1122" b="1" dirty="0"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2CAA83-3DF1-2F4F-A8E7-B757DBEF7802}"/>
              </a:ext>
            </a:extLst>
          </p:cNvPr>
          <p:cNvSpPr txBox="1"/>
          <p:nvPr/>
        </p:nvSpPr>
        <p:spPr>
          <a:xfrm>
            <a:off x="9589876" y="6316556"/>
            <a:ext cx="2382256" cy="794320"/>
          </a:xfrm>
          <a:prstGeom prst="rect">
            <a:avLst/>
          </a:prstGeom>
          <a:noFill/>
        </p:spPr>
        <p:txBody>
          <a:bodyPr wrap="square" lIns="102616" tIns="51308" rIns="102616" bIns="51308" rtlCol="0" anchor="t">
            <a:spAutoFit/>
          </a:bodyPr>
          <a:lstStyle/>
          <a:p>
            <a:r>
              <a:rPr lang="en-US" sz="1122" b="1" dirty="0"/>
              <a:t>Here, pixels are 'connected' with the physical instrument geometry: lengths, angles and detection volumes.</a:t>
            </a:r>
            <a:endParaRPr lang="en-US" sz="1122" b="1" dirty="0">
              <a:cs typeface="Calibri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6D19F1C-0CE4-6501-E345-F9B7E4726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EFU</a:t>
            </a: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BE1B4-902D-7B35-F392-C4A4129CDB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Geometries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4A64BA2-24FD-EA1A-0131-21B9433E61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5790BC-A737-A1CF-5A11-55736BCDB7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044" y="4099964"/>
            <a:ext cx="1713041" cy="101775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533566A-26C1-ED68-6839-38CA88A45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217" y="2943225"/>
            <a:ext cx="1824284" cy="18456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EA1B71-2ABB-E036-4524-BB00565BAE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0" t="42095" r="30161" b="21203"/>
          <a:stretch/>
        </p:blipFill>
        <p:spPr>
          <a:xfrm>
            <a:off x="9778680" y="2993173"/>
            <a:ext cx="2085653" cy="11973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2AA50B-9F8B-416D-9A91-B985E5968EED}"/>
              </a:ext>
            </a:extLst>
          </p:cNvPr>
          <p:cNvSpPr/>
          <p:nvPr/>
        </p:nvSpPr>
        <p:spPr>
          <a:xfrm>
            <a:off x="3956280" y="1504640"/>
            <a:ext cx="5710564" cy="4675842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2B334015-C38C-2DE1-A95B-C09EBCFC4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</p:spPr>
        <p:txBody>
          <a:bodyPr/>
          <a:lstStyle/>
          <a:p>
            <a:fld id="{F7283078-D760-1647-8B80-66BA8B52336D}" type="slidenum">
              <a:rPr lang="sv-SE" smtClean="0"/>
              <a:t>9</a:t>
            </a:fld>
            <a:endParaRPr lang="sv-SE" dirty="0"/>
          </a:p>
        </p:txBody>
      </p:sp>
      <p:sp>
        <p:nvSpPr>
          <p:cNvPr id="38" name="Date Placeholder 6">
            <a:extLst>
              <a:ext uri="{FF2B5EF4-FFF2-40B4-BE49-F238E27FC236}">
                <a16:creationId xmlns:a16="http://schemas.microsoft.com/office/drawing/2014/main" id="{F5DD56FC-447F-1173-B734-EBD91B45E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</p:spPr>
        <p:txBody>
          <a:bodyPr/>
          <a:lstStyle/>
          <a:p>
            <a:fld id="{18896B66-0B3A-474C-9C9C-E4F07B1F5DAD}" type="datetime1">
              <a:rPr lang="sv-SE" smtClean="0"/>
              <a:t>2026-07-13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2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B9B2870C-A5CB-44B8-A898-67FB04002A44}" vid="{1519E3A4-5D6F-4FC7-A0A1-84C36E9443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939606-C3AA-47B8-83FF-54237B8E3677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a944a36-8bfa-4b35-a138-bed6663b8660"/>
  </ds:schemaRefs>
</ds:datastoreItem>
</file>

<file path=customXml/itemProps3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81</TotalTime>
  <Words>669</Words>
  <Application>Microsoft Macintosh PowerPoint</Application>
  <PresentationFormat>Custom</PresentationFormat>
  <Paragraphs>182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Consolas</vt:lpstr>
      <vt:lpstr>Garamond</vt:lpstr>
      <vt:lpstr>News Gothic MT</vt:lpstr>
      <vt:lpstr>Segoe UI Light</vt:lpstr>
      <vt:lpstr>Segoe UI Semibold</vt:lpstr>
      <vt:lpstr>Segoe UI Semilight</vt:lpstr>
      <vt:lpstr>Symbol</vt:lpstr>
      <vt:lpstr>Verdana</vt:lpstr>
      <vt:lpstr>Office-tema</vt:lpstr>
      <vt:lpstr>PowerPoint Presentation</vt:lpstr>
      <vt:lpstr>SKADI Data into Files</vt:lpstr>
      <vt:lpstr>PowerPoint Presentation</vt:lpstr>
      <vt:lpstr>Site Overview for Data</vt:lpstr>
      <vt:lpstr>Site Overview for Data</vt:lpstr>
      <vt:lpstr>Site Overview for Data</vt:lpstr>
      <vt:lpstr>Site Overview for Data</vt:lpstr>
      <vt:lpstr>EFU</vt:lpstr>
      <vt:lpstr>EFU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CODA</vt:lpstr>
      <vt:lpstr>PowerPoint Presentation</vt:lpstr>
      <vt:lpstr>PowerPoint Presentation</vt:lpstr>
      <vt:lpstr>Requirements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ONeill</dc:creator>
  <cp:lastModifiedBy>George ONeill</cp:lastModifiedBy>
  <cp:revision>1</cp:revision>
  <cp:lastPrinted>2025-07-18T07:14:59Z</cp:lastPrinted>
  <dcterms:created xsi:type="dcterms:W3CDTF">2026-07-13T08:39:44Z</dcterms:created>
  <dcterms:modified xsi:type="dcterms:W3CDTF">2026-07-13T10:00:50Z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