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handoutMasterIdLst>
    <p:handoutMasterId r:id="rId21"/>
  </p:handoutMasterIdLst>
  <p:sldIdLst>
    <p:sldId id="283" r:id="rId2"/>
    <p:sldId id="302" r:id="rId3"/>
    <p:sldId id="320" r:id="rId4"/>
    <p:sldId id="299" r:id="rId5"/>
    <p:sldId id="317" r:id="rId6"/>
    <p:sldId id="300" r:id="rId7"/>
    <p:sldId id="301" r:id="rId8"/>
    <p:sldId id="314" r:id="rId9"/>
    <p:sldId id="321" r:id="rId10"/>
    <p:sldId id="318" r:id="rId11"/>
    <p:sldId id="303" r:id="rId12"/>
    <p:sldId id="308" r:id="rId13"/>
    <p:sldId id="313" r:id="rId14"/>
    <p:sldId id="322" r:id="rId15"/>
    <p:sldId id="312" r:id="rId16"/>
    <p:sldId id="288" r:id="rId17"/>
    <p:sldId id="324" r:id="rId18"/>
    <p:sldId id="285" r:id="rId19"/>
  </p:sldIdLst>
  <p:sldSz cx="9144000" cy="6858000" type="screen4x3"/>
  <p:notesSz cx="9931400" cy="67945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4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3169" autoAdjust="0"/>
    <p:restoredTop sz="85921" autoAdjust="0"/>
  </p:normalViewPr>
  <p:slideViewPr>
    <p:cSldViewPr>
      <p:cViewPr>
        <p:scale>
          <a:sx n="70" d="100"/>
          <a:sy n="70" d="100"/>
        </p:scale>
        <p:origin x="-1589" y="-365"/>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20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4506" cy="33995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624646" y="0"/>
            <a:ext cx="4304506" cy="339958"/>
          </a:xfrm>
          <a:prstGeom prst="rect">
            <a:avLst/>
          </a:prstGeom>
        </p:spPr>
        <p:txBody>
          <a:bodyPr vert="horz" lIns="91440" tIns="45720" rIns="91440" bIns="45720" rtlCol="0"/>
          <a:lstStyle>
            <a:lvl1pPr algn="r">
              <a:defRPr sz="1200"/>
            </a:lvl1pPr>
          </a:lstStyle>
          <a:p>
            <a:fld id="{3C753CE6-FFBC-4952-9C64-40AC8F5983F6}" type="datetimeFigureOut">
              <a:rPr lang="en-US" smtClean="0"/>
              <a:t>3/29/2016</a:t>
            </a:fld>
            <a:endParaRPr lang="en-US"/>
          </a:p>
        </p:txBody>
      </p:sp>
      <p:sp>
        <p:nvSpPr>
          <p:cNvPr id="4" name="Footer Placeholder 3"/>
          <p:cNvSpPr>
            <a:spLocks noGrp="1"/>
          </p:cNvSpPr>
          <p:nvPr>
            <p:ph type="ftr" sz="quarter" idx="2"/>
          </p:nvPr>
        </p:nvSpPr>
        <p:spPr>
          <a:xfrm>
            <a:off x="1" y="6453382"/>
            <a:ext cx="4304506" cy="33995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624646" y="6453382"/>
            <a:ext cx="4304506" cy="339958"/>
          </a:xfrm>
          <a:prstGeom prst="rect">
            <a:avLst/>
          </a:prstGeom>
        </p:spPr>
        <p:txBody>
          <a:bodyPr vert="horz" lIns="91440" tIns="45720" rIns="91440" bIns="45720" rtlCol="0" anchor="b"/>
          <a:lstStyle>
            <a:lvl1pPr algn="r">
              <a:defRPr sz="1200"/>
            </a:lvl1pPr>
          </a:lstStyle>
          <a:p>
            <a:fld id="{46AB8700-0C38-4BBE-8069-AD779791B518}" type="slidenum">
              <a:rPr lang="en-US" smtClean="0"/>
              <a:t>‹#›</a:t>
            </a:fld>
            <a:endParaRPr lang="en-US"/>
          </a:p>
        </p:txBody>
      </p:sp>
    </p:spTree>
    <p:extLst>
      <p:ext uri="{BB962C8B-B14F-4D97-AF65-F5344CB8AC3E}">
        <p14:creationId xmlns:p14="http://schemas.microsoft.com/office/powerpoint/2010/main" val="30146964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3607" cy="339725"/>
          </a:xfrm>
          <a:prstGeom prst="rect">
            <a:avLst/>
          </a:prstGeom>
        </p:spPr>
        <p:txBody>
          <a:bodyPr vert="horz" lIns="93177" tIns="46589" rIns="93177" bIns="46589" rtlCol="0"/>
          <a:lstStyle>
            <a:lvl1pPr algn="l">
              <a:defRPr sz="1200"/>
            </a:lvl1pPr>
          </a:lstStyle>
          <a:p>
            <a:endParaRPr lang="sv-SE" dirty="0"/>
          </a:p>
        </p:txBody>
      </p:sp>
      <p:sp>
        <p:nvSpPr>
          <p:cNvPr id="3" name="Date Placeholder 2"/>
          <p:cNvSpPr>
            <a:spLocks noGrp="1"/>
          </p:cNvSpPr>
          <p:nvPr>
            <p:ph type="dt" idx="1"/>
          </p:nvPr>
        </p:nvSpPr>
        <p:spPr>
          <a:xfrm>
            <a:off x="5625495" y="0"/>
            <a:ext cx="4303607" cy="339725"/>
          </a:xfrm>
          <a:prstGeom prst="rect">
            <a:avLst/>
          </a:prstGeom>
        </p:spPr>
        <p:txBody>
          <a:bodyPr vert="horz" lIns="93177" tIns="46589" rIns="93177" bIns="46589" rtlCol="0"/>
          <a:lstStyle>
            <a:lvl1pPr algn="r">
              <a:defRPr sz="1200"/>
            </a:lvl1pPr>
          </a:lstStyle>
          <a:p>
            <a:fld id="{E09F57FC-B3FF-4DF2-9417-962901C07B3B}" type="datetimeFigureOut">
              <a:rPr lang="sv-SE" smtClean="0"/>
              <a:t>2016-03-29</a:t>
            </a:fld>
            <a:endParaRPr lang="sv-SE" dirty="0"/>
          </a:p>
        </p:txBody>
      </p:sp>
      <p:sp>
        <p:nvSpPr>
          <p:cNvPr id="4" name="Slide Image Placeholder 3"/>
          <p:cNvSpPr>
            <a:spLocks noGrp="1" noRot="1" noChangeAspect="1"/>
          </p:cNvSpPr>
          <p:nvPr>
            <p:ph type="sldImg" idx="2"/>
          </p:nvPr>
        </p:nvSpPr>
        <p:spPr>
          <a:xfrm>
            <a:off x="3267075" y="509588"/>
            <a:ext cx="3397250" cy="2547937"/>
          </a:xfrm>
          <a:prstGeom prst="rect">
            <a:avLst/>
          </a:prstGeom>
          <a:noFill/>
          <a:ln w="12700">
            <a:solidFill>
              <a:prstClr val="black"/>
            </a:solidFill>
          </a:ln>
        </p:spPr>
        <p:txBody>
          <a:bodyPr vert="horz" lIns="93177" tIns="46589" rIns="93177" bIns="46589" rtlCol="0" anchor="ctr"/>
          <a:lstStyle/>
          <a:p>
            <a:endParaRPr lang="sv-SE" dirty="0"/>
          </a:p>
        </p:txBody>
      </p:sp>
      <p:sp>
        <p:nvSpPr>
          <p:cNvPr id="5" name="Notes Placeholder 4"/>
          <p:cNvSpPr>
            <a:spLocks noGrp="1"/>
          </p:cNvSpPr>
          <p:nvPr>
            <p:ph type="body" sz="quarter" idx="3"/>
          </p:nvPr>
        </p:nvSpPr>
        <p:spPr>
          <a:xfrm>
            <a:off x="993140" y="3227388"/>
            <a:ext cx="7945120" cy="3057525"/>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6" name="Footer Placeholder 5"/>
          <p:cNvSpPr>
            <a:spLocks noGrp="1"/>
          </p:cNvSpPr>
          <p:nvPr>
            <p:ph type="ftr" sz="quarter" idx="4"/>
          </p:nvPr>
        </p:nvSpPr>
        <p:spPr>
          <a:xfrm>
            <a:off x="0" y="6453596"/>
            <a:ext cx="4303607" cy="339725"/>
          </a:xfrm>
          <a:prstGeom prst="rect">
            <a:avLst/>
          </a:prstGeom>
        </p:spPr>
        <p:txBody>
          <a:bodyPr vert="horz" lIns="93177" tIns="46589" rIns="93177" bIns="46589" rtlCol="0" anchor="b"/>
          <a:lstStyle>
            <a:lvl1pPr algn="l">
              <a:defRPr sz="1200"/>
            </a:lvl1pPr>
          </a:lstStyle>
          <a:p>
            <a:endParaRPr lang="sv-SE" dirty="0"/>
          </a:p>
        </p:txBody>
      </p:sp>
      <p:sp>
        <p:nvSpPr>
          <p:cNvPr id="7" name="Slide Number Placeholder 6"/>
          <p:cNvSpPr>
            <a:spLocks noGrp="1"/>
          </p:cNvSpPr>
          <p:nvPr>
            <p:ph type="sldNum" sz="quarter" idx="5"/>
          </p:nvPr>
        </p:nvSpPr>
        <p:spPr>
          <a:xfrm>
            <a:off x="5625495" y="6453596"/>
            <a:ext cx="4303607" cy="339725"/>
          </a:xfrm>
          <a:prstGeom prst="rect">
            <a:avLst/>
          </a:prstGeom>
        </p:spPr>
        <p:txBody>
          <a:bodyPr vert="horz" lIns="93177" tIns="46589" rIns="93177" bIns="46589" rtlCol="0" anchor="b"/>
          <a:lstStyle>
            <a:lvl1pPr algn="r">
              <a:defRPr sz="1200"/>
            </a:lvl1pPr>
          </a:lstStyle>
          <a:p>
            <a:fld id="{161A53A7-64CD-4D0E-AAE8-1AC9C79D7085}" type="slidenum">
              <a:rPr lang="sv-SE" smtClean="0"/>
              <a:t>‹#›</a:t>
            </a:fld>
            <a:endParaRPr lang="sv-SE" dirty="0"/>
          </a:p>
        </p:txBody>
      </p:sp>
    </p:spTree>
    <p:extLst>
      <p:ext uri="{BB962C8B-B14F-4D97-AF65-F5344CB8AC3E}">
        <p14:creationId xmlns:p14="http://schemas.microsoft.com/office/powerpoint/2010/main" val="1284655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Deliverable or Milestone-focused. Seeking robustness to uncertainties (scope adaptation to meet time and budget)</a:t>
            </a:r>
          </a:p>
          <a:p>
            <a:endParaRPr lang="en-US" dirty="0"/>
          </a:p>
        </p:txBody>
      </p:sp>
      <p:sp>
        <p:nvSpPr>
          <p:cNvPr id="4" name="Slide Number Placeholder 3"/>
          <p:cNvSpPr>
            <a:spLocks noGrp="1"/>
          </p:cNvSpPr>
          <p:nvPr>
            <p:ph type="sldNum" sz="quarter" idx="10"/>
          </p:nvPr>
        </p:nvSpPr>
        <p:spPr/>
        <p:txBody>
          <a:bodyPr/>
          <a:lstStyle/>
          <a:p>
            <a:fld id="{161A53A7-64CD-4D0E-AAE8-1AC9C79D7085}" type="slidenum">
              <a:rPr lang="sv-SE" smtClean="0"/>
              <a:t>4</a:t>
            </a:fld>
            <a:endParaRPr lang="sv-SE" dirty="0"/>
          </a:p>
        </p:txBody>
      </p:sp>
    </p:spTree>
    <p:extLst>
      <p:ext uri="{BB962C8B-B14F-4D97-AF65-F5344CB8AC3E}">
        <p14:creationId xmlns:p14="http://schemas.microsoft.com/office/powerpoint/2010/main" val="34132555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Milestone levels:</a:t>
            </a:r>
          </a:p>
          <a:p>
            <a:r>
              <a:rPr lang="en-US" sz="1200" dirty="0" smtClean="0">
                <a:solidFill>
                  <a:prstClr val="black"/>
                </a:solidFill>
              </a:rPr>
              <a:t>	L1:</a:t>
            </a:r>
            <a:r>
              <a:rPr lang="en-US" sz="1200" baseline="0" dirty="0" smtClean="0">
                <a:solidFill>
                  <a:prstClr val="black"/>
                </a:solidFill>
              </a:rPr>
              <a:t>	ESS Project 0</a:t>
            </a:r>
            <a:r>
              <a:rPr lang="en-US" sz="1200" dirty="0" smtClean="0">
                <a:solidFill>
                  <a:prstClr val="black"/>
                </a:solidFill>
              </a:rPr>
              <a:t> </a:t>
            </a:r>
          </a:p>
          <a:p>
            <a:r>
              <a:rPr lang="en-US" sz="1200" dirty="0" smtClean="0">
                <a:solidFill>
                  <a:prstClr val="black"/>
                </a:solidFill>
              </a:rPr>
              <a:t>	L1b:</a:t>
            </a:r>
            <a:r>
              <a:rPr lang="en-US" sz="1200" baseline="0" dirty="0" smtClean="0">
                <a:solidFill>
                  <a:prstClr val="black"/>
                </a:solidFill>
              </a:rPr>
              <a:t>	Shared among divisions</a:t>
            </a:r>
          </a:p>
          <a:p>
            <a:r>
              <a:rPr lang="en-US" sz="1200" baseline="0" dirty="0" smtClean="0">
                <a:solidFill>
                  <a:prstClr val="black"/>
                </a:solidFill>
              </a:rPr>
              <a:t>	</a:t>
            </a:r>
            <a:r>
              <a:rPr lang="en-US" sz="1200" dirty="0" smtClean="0">
                <a:solidFill>
                  <a:prstClr val="black"/>
                </a:solidFill>
              </a:rPr>
              <a:t>L2: 	ICS Project 14 relevant</a:t>
            </a:r>
          </a:p>
          <a:p>
            <a:r>
              <a:rPr lang="en-US" sz="1200" dirty="0" smtClean="0">
                <a:solidFill>
                  <a:prstClr val="black"/>
                </a:solidFill>
              </a:rPr>
              <a:t>	L2b:	Shared among Work</a:t>
            </a:r>
            <a:r>
              <a:rPr lang="en-US" sz="1200" baseline="0" dirty="0" smtClean="0">
                <a:solidFill>
                  <a:prstClr val="black"/>
                </a:solidFill>
              </a:rPr>
              <a:t> Packages</a:t>
            </a:r>
            <a:endParaRPr lang="en-US" dirty="0"/>
          </a:p>
        </p:txBody>
      </p:sp>
      <p:sp>
        <p:nvSpPr>
          <p:cNvPr id="4" name="Slide Number Placeholder 3"/>
          <p:cNvSpPr>
            <a:spLocks noGrp="1"/>
          </p:cNvSpPr>
          <p:nvPr>
            <p:ph type="sldNum" sz="quarter" idx="10"/>
          </p:nvPr>
        </p:nvSpPr>
        <p:spPr/>
        <p:txBody>
          <a:bodyPr/>
          <a:lstStyle/>
          <a:p>
            <a:fld id="{161A53A7-64CD-4D0E-AAE8-1AC9C79D7085}" type="slidenum">
              <a:rPr lang="sv-SE" smtClean="0"/>
              <a:t>6</a:t>
            </a:fld>
            <a:endParaRPr lang="sv-SE" dirty="0"/>
          </a:p>
        </p:txBody>
      </p:sp>
    </p:spTree>
    <p:extLst>
      <p:ext uri="{BB962C8B-B14F-4D97-AF65-F5344CB8AC3E}">
        <p14:creationId xmlns:p14="http://schemas.microsoft.com/office/powerpoint/2010/main" val="55713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will give us an idea of prioritization.</a:t>
            </a:r>
            <a:endParaRPr lang="sv-SE" dirty="0"/>
          </a:p>
        </p:txBody>
      </p:sp>
      <p:sp>
        <p:nvSpPr>
          <p:cNvPr id="4" name="Slide Number Placeholder 3"/>
          <p:cNvSpPr>
            <a:spLocks noGrp="1"/>
          </p:cNvSpPr>
          <p:nvPr>
            <p:ph type="sldNum" sz="quarter" idx="10"/>
          </p:nvPr>
        </p:nvSpPr>
        <p:spPr/>
        <p:txBody>
          <a:bodyPr/>
          <a:lstStyle/>
          <a:p>
            <a:fld id="{161A53A7-64CD-4D0E-AAE8-1AC9C79D7085}" type="slidenum">
              <a:rPr lang="sv-SE" smtClean="0"/>
              <a:t>11</a:t>
            </a:fld>
            <a:endParaRPr lang="sv-SE" dirty="0"/>
          </a:p>
        </p:txBody>
      </p:sp>
    </p:spTree>
    <p:extLst>
      <p:ext uri="{BB962C8B-B14F-4D97-AF65-F5344CB8AC3E}">
        <p14:creationId xmlns:p14="http://schemas.microsoft.com/office/powerpoint/2010/main" val="36205904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Just READ</a:t>
            </a:r>
            <a:endParaRPr lang="en-US"/>
          </a:p>
        </p:txBody>
      </p:sp>
      <p:sp>
        <p:nvSpPr>
          <p:cNvPr id="4" name="Slide Number Placeholder 3"/>
          <p:cNvSpPr>
            <a:spLocks noGrp="1"/>
          </p:cNvSpPr>
          <p:nvPr>
            <p:ph type="sldNum" sz="quarter" idx="10"/>
          </p:nvPr>
        </p:nvSpPr>
        <p:spPr/>
        <p:txBody>
          <a:bodyPr/>
          <a:lstStyle/>
          <a:p>
            <a:fld id="{161A53A7-64CD-4D0E-AAE8-1AC9C79D7085}" type="slidenum">
              <a:rPr lang="sv-SE" smtClean="0"/>
              <a:t>12</a:t>
            </a:fld>
            <a:endParaRPr lang="sv-SE" dirty="0"/>
          </a:p>
        </p:txBody>
      </p:sp>
    </p:spTree>
    <p:extLst>
      <p:ext uri="{BB962C8B-B14F-4D97-AF65-F5344CB8AC3E}">
        <p14:creationId xmlns:p14="http://schemas.microsoft.com/office/powerpoint/2010/main" val="26666217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smtClean="0"/>
              <a:t>In</a:t>
            </a:r>
            <a:r>
              <a:rPr lang="sv-SE" baseline="0" dirty="0" smtClean="0"/>
              <a:t> this presentation, skip this fast.</a:t>
            </a:r>
            <a:endParaRPr lang="sv-SE" dirty="0"/>
          </a:p>
        </p:txBody>
      </p:sp>
      <p:sp>
        <p:nvSpPr>
          <p:cNvPr id="4" name="Slide Number Placeholder 3"/>
          <p:cNvSpPr>
            <a:spLocks noGrp="1"/>
          </p:cNvSpPr>
          <p:nvPr>
            <p:ph type="sldNum" sz="quarter" idx="10"/>
          </p:nvPr>
        </p:nvSpPr>
        <p:spPr/>
        <p:txBody>
          <a:bodyPr/>
          <a:lstStyle/>
          <a:p>
            <a:fld id="{407A4BDC-B033-443E-A19F-40D061C680D9}" type="slidenum">
              <a:rPr lang="sv-SE" smtClean="0"/>
              <a:t>13</a:t>
            </a:fld>
            <a:endParaRPr lang="sv-SE"/>
          </a:p>
        </p:txBody>
      </p:sp>
    </p:spTree>
    <p:extLst>
      <p:ext uri="{BB962C8B-B14F-4D97-AF65-F5344CB8AC3E}">
        <p14:creationId xmlns:p14="http://schemas.microsoft.com/office/powerpoint/2010/main" val="15391166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Unfortunately, not everything that I would like is done.  For example:</a:t>
            </a:r>
          </a:p>
          <a:p>
            <a:pPr lvl="1"/>
            <a:r>
              <a:rPr lang="en-US" sz="1400" dirty="0" smtClean="0"/>
              <a:t>We still lack comprehensive milestones inside the WP:s.</a:t>
            </a:r>
          </a:p>
          <a:p>
            <a:pPr lvl="1"/>
            <a:r>
              <a:rPr lang="en-US" sz="1400" dirty="0" smtClean="0"/>
              <a:t>We still lack a clear view of our scope of work, reflected in deliverables traceable in the plan.</a:t>
            </a:r>
          </a:p>
          <a:p>
            <a:endParaRPr lang="en-US" sz="1600" dirty="0" smtClean="0"/>
          </a:p>
          <a:p>
            <a:r>
              <a:rPr lang="en-US" sz="1600" dirty="0" smtClean="0"/>
              <a:t>Everything takes time and not everything is yet in the MS Projects:</a:t>
            </a:r>
          </a:p>
          <a:p>
            <a:pPr lvl="1"/>
            <a:r>
              <a:rPr lang="en-US" sz="1400" dirty="0" smtClean="0"/>
              <a:t>I still need to synchronize some data from P6 (it is not so straightforward).</a:t>
            </a:r>
          </a:p>
          <a:p>
            <a:pPr lvl="1"/>
            <a:r>
              <a:rPr lang="en-US" sz="1400" dirty="0" smtClean="0"/>
              <a:t>I still need to update some MS Projects with data from the Excel files we were working up until now.</a:t>
            </a:r>
          </a:p>
          <a:p>
            <a:pPr lvl="1"/>
            <a:r>
              <a:rPr lang="en-US" sz="1400" dirty="0" smtClean="0"/>
              <a:t>Then I would like to define L2 (ICS level), L2b (between ICS WPs) and L3 (inside a WP) milestones.</a:t>
            </a:r>
          </a:p>
          <a:p>
            <a:pPr lvl="1"/>
            <a:r>
              <a:rPr lang="en-US" sz="1400" dirty="0" smtClean="0"/>
              <a:t>I would also like to include the Deliverables for each WP.</a:t>
            </a:r>
          </a:p>
          <a:p>
            <a:pPr lvl="1"/>
            <a:r>
              <a:rPr lang="en-US" sz="1400" dirty="0" smtClean="0"/>
              <a:t>Finally, I would like to simplify the way the activities are expressed, to make our monthly reports more consistent and predictable. (with the use of milestones and deliverable linkage).</a:t>
            </a:r>
          </a:p>
          <a:p>
            <a:endParaRPr lang="en-US" dirty="0"/>
          </a:p>
        </p:txBody>
      </p:sp>
      <p:sp>
        <p:nvSpPr>
          <p:cNvPr id="4" name="Slide Number Placeholder 3"/>
          <p:cNvSpPr>
            <a:spLocks noGrp="1"/>
          </p:cNvSpPr>
          <p:nvPr>
            <p:ph type="sldNum" sz="quarter" idx="10"/>
          </p:nvPr>
        </p:nvSpPr>
        <p:spPr/>
        <p:txBody>
          <a:bodyPr/>
          <a:lstStyle/>
          <a:p>
            <a:fld id="{161A53A7-64CD-4D0E-AAE8-1AC9C79D7085}" type="slidenum">
              <a:rPr lang="sv-SE" smtClean="0"/>
              <a:t>15</a:t>
            </a:fld>
            <a:endParaRPr lang="sv-SE" dirty="0"/>
          </a:p>
        </p:txBody>
      </p:sp>
    </p:spTree>
    <p:extLst>
      <p:ext uri="{BB962C8B-B14F-4D97-AF65-F5344CB8AC3E}">
        <p14:creationId xmlns:p14="http://schemas.microsoft.com/office/powerpoint/2010/main" val="39688403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v-SE"/>
          </a:p>
        </p:txBody>
      </p:sp>
      <p:sp>
        <p:nvSpPr>
          <p:cNvPr id="4" name="Date Placeholder 3"/>
          <p:cNvSpPr>
            <a:spLocks noGrp="1"/>
          </p:cNvSpPr>
          <p:nvPr>
            <p:ph type="dt" sz="half" idx="10"/>
          </p:nvPr>
        </p:nvSpPr>
        <p:spPr/>
        <p:txBody>
          <a:bodyPr/>
          <a:lstStyle/>
          <a:p>
            <a:r>
              <a:rPr lang="sv-SE" smtClean="0"/>
              <a:t>2016-04-07</a:t>
            </a:r>
            <a:endParaRPr lang="sv-SE" dirty="0"/>
          </a:p>
        </p:txBody>
      </p:sp>
      <p:sp>
        <p:nvSpPr>
          <p:cNvPr id="5" name="Footer Placeholder 4"/>
          <p:cNvSpPr>
            <a:spLocks noGrp="1"/>
          </p:cNvSpPr>
          <p:nvPr>
            <p:ph type="ftr" sz="quarter" idx="11"/>
          </p:nvPr>
        </p:nvSpPr>
        <p:spPr/>
        <p:txBody>
          <a:bodyPr/>
          <a:lstStyle/>
          <a:p>
            <a:endParaRPr lang="sv-SE" dirty="0"/>
          </a:p>
        </p:txBody>
      </p:sp>
      <p:sp>
        <p:nvSpPr>
          <p:cNvPr id="6" name="Slide Number Placeholder 5"/>
          <p:cNvSpPr>
            <a:spLocks noGrp="1"/>
          </p:cNvSpPr>
          <p:nvPr>
            <p:ph type="sldNum" sz="quarter" idx="12"/>
          </p:nvPr>
        </p:nvSpPr>
        <p:spPr/>
        <p:txBody>
          <a:bodyPr/>
          <a:lstStyle/>
          <a:p>
            <a:fld id="{551115BC-487E-4422-894C-CB7CD3E79223}" type="slidenum">
              <a:rPr lang="sv-SE" smtClean="0"/>
              <a:t>‹#›</a:t>
            </a:fld>
            <a:endParaRPr lang="sv-SE" dirty="0"/>
          </a:p>
        </p:txBody>
      </p:sp>
      <p:pic>
        <p:nvPicPr>
          <p:cNvPr id="7"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8304" y="260648"/>
            <a:ext cx="1656184" cy="886059"/>
          </a:xfrm>
          <a:prstGeom prst="rect">
            <a:avLst/>
          </a:prstGeom>
        </p:spPr>
      </p:pic>
    </p:spTree>
    <p:extLst>
      <p:ext uri="{BB962C8B-B14F-4D97-AF65-F5344CB8AC3E}">
        <p14:creationId xmlns:p14="http://schemas.microsoft.com/office/powerpoint/2010/main" val="2439884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0094CA"/>
              </a:solidFill>
            </a:endParaRPr>
          </a:p>
        </p:txBody>
      </p:sp>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r>
              <a:rPr lang="sv-SE" smtClean="0"/>
              <a:t>2016-04-07</a:t>
            </a:r>
            <a:endParaRPr lang="sv-SE" dirty="0"/>
          </a:p>
        </p:txBody>
      </p:sp>
      <p:sp>
        <p:nvSpPr>
          <p:cNvPr id="5" name="Footer Placeholder 4"/>
          <p:cNvSpPr>
            <a:spLocks noGrp="1"/>
          </p:cNvSpPr>
          <p:nvPr>
            <p:ph type="ftr" sz="quarter" idx="11"/>
          </p:nvPr>
        </p:nvSpPr>
        <p:spPr/>
        <p:txBody>
          <a:bodyPr/>
          <a:lstStyle/>
          <a:p>
            <a:endParaRPr lang="sv-SE" dirty="0"/>
          </a:p>
        </p:txBody>
      </p:sp>
      <p:sp>
        <p:nvSpPr>
          <p:cNvPr id="6" name="Slide Number Placeholder 5"/>
          <p:cNvSpPr>
            <a:spLocks noGrp="1"/>
          </p:cNvSpPr>
          <p:nvPr>
            <p:ph type="sldNum" sz="quarter" idx="12"/>
          </p:nvPr>
        </p:nvSpPr>
        <p:spPr/>
        <p:txBody>
          <a:bodyPr/>
          <a:lstStyle/>
          <a:p>
            <a:fld id="{551115BC-487E-4422-894C-CB7CD3E79223}" type="slidenum">
              <a:rPr lang="sv-SE" smtClean="0"/>
              <a:t>‹#›</a:t>
            </a:fld>
            <a:endParaRPr lang="sv-SE" dirty="0"/>
          </a:p>
        </p:txBody>
      </p:sp>
      <p:pic>
        <p:nvPicPr>
          <p:cNvPr id="8" name="Bildobjekt 5"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4008" y="319530"/>
            <a:ext cx="1370480" cy="733206"/>
          </a:xfrm>
          <a:prstGeom prst="rect">
            <a:avLst/>
          </a:prstGeom>
        </p:spPr>
      </p:pic>
    </p:spTree>
    <p:extLst>
      <p:ext uri="{BB962C8B-B14F-4D97-AF65-F5344CB8AC3E}">
        <p14:creationId xmlns:p14="http://schemas.microsoft.com/office/powerpoint/2010/main" val="1351099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0094CA"/>
              </a:solidFill>
            </a:endParaRPr>
          </a:p>
        </p:txBody>
      </p:sp>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5" name="Date Placeholder 4"/>
          <p:cNvSpPr>
            <a:spLocks noGrp="1"/>
          </p:cNvSpPr>
          <p:nvPr>
            <p:ph type="dt" sz="half" idx="10"/>
          </p:nvPr>
        </p:nvSpPr>
        <p:spPr/>
        <p:txBody>
          <a:bodyPr/>
          <a:lstStyle/>
          <a:p>
            <a:r>
              <a:rPr lang="sv-SE" smtClean="0"/>
              <a:t>2016-04-07</a:t>
            </a:r>
            <a:endParaRPr lang="sv-SE" dirty="0"/>
          </a:p>
        </p:txBody>
      </p:sp>
      <p:sp>
        <p:nvSpPr>
          <p:cNvPr id="6" name="Footer Placeholder 5"/>
          <p:cNvSpPr>
            <a:spLocks noGrp="1"/>
          </p:cNvSpPr>
          <p:nvPr>
            <p:ph type="ftr" sz="quarter" idx="11"/>
          </p:nvPr>
        </p:nvSpPr>
        <p:spPr/>
        <p:txBody>
          <a:bodyPr/>
          <a:lstStyle/>
          <a:p>
            <a:endParaRPr lang="sv-SE" dirty="0"/>
          </a:p>
        </p:txBody>
      </p:sp>
      <p:sp>
        <p:nvSpPr>
          <p:cNvPr id="7" name="Slide Number Placeholder 6"/>
          <p:cNvSpPr>
            <a:spLocks noGrp="1"/>
          </p:cNvSpPr>
          <p:nvPr>
            <p:ph type="sldNum" sz="quarter" idx="12"/>
          </p:nvPr>
        </p:nvSpPr>
        <p:spPr/>
        <p:txBody>
          <a:bodyPr/>
          <a:lstStyle/>
          <a:p>
            <a:fld id="{551115BC-487E-4422-894C-CB7CD3E79223}" type="slidenum">
              <a:rPr lang="sv-SE" smtClean="0"/>
              <a:t>‹#›</a:t>
            </a:fld>
            <a:endParaRPr lang="sv-SE" dirty="0"/>
          </a:p>
        </p:txBody>
      </p:sp>
      <p:pic>
        <p:nvPicPr>
          <p:cNvPr id="9"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4662" y="260648"/>
            <a:ext cx="1359826" cy="727507"/>
          </a:xfrm>
          <a:prstGeom prst="rect">
            <a:avLst/>
          </a:prstGeom>
        </p:spPr>
      </p:pic>
    </p:spTree>
    <p:extLst>
      <p:ext uri="{BB962C8B-B14F-4D97-AF65-F5344CB8AC3E}">
        <p14:creationId xmlns:p14="http://schemas.microsoft.com/office/powerpoint/2010/main" val="136283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7" name="Date Placeholder 6"/>
          <p:cNvSpPr>
            <a:spLocks noGrp="1"/>
          </p:cNvSpPr>
          <p:nvPr>
            <p:ph type="dt" sz="half" idx="10"/>
          </p:nvPr>
        </p:nvSpPr>
        <p:spPr/>
        <p:txBody>
          <a:bodyPr/>
          <a:lstStyle/>
          <a:p>
            <a:r>
              <a:rPr lang="sv-SE" smtClean="0"/>
              <a:t>2016-04-07</a:t>
            </a:r>
            <a:endParaRPr lang="sv-SE" dirty="0"/>
          </a:p>
        </p:txBody>
      </p:sp>
      <p:sp>
        <p:nvSpPr>
          <p:cNvPr id="8" name="Footer Placeholder 7"/>
          <p:cNvSpPr>
            <a:spLocks noGrp="1"/>
          </p:cNvSpPr>
          <p:nvPr>
            <p:ph type="ftr" sz="quarter" idx="11"/>
          </p:nvPr>
        </p:nvSpPr>
        <p:spPr/>
        <p:txBody>
          <a:bodyPr/>
          <a:lstStyle/>
          <a:p>
            <a:endParaRPr lang="sv-SE" dirty="0"/>
          </a:p>
        </p:txBody>
      </p:sp>
      <p:sp>
        <p:nvSpPr>
          <p:cNvPr id="9" name="Slide Number Placeholder 8"/>
          <p:cNvSpPr>
            <a:spLocks noGrp="1"/>
          </p:cNvSpPr>
          <p:nvPr>
            <p:ph type="sldNum" sz="quarter" idx="12"/>
          </p:nvPr>
        </p:nvSpPr>
        <p:spPr/>
        <p:txBody>
          <a:bodyPr/>
          <a:lstStyle/>
          <a:p>
            <a:fld id="{551115BC-487E-4422-894C-CB7CD3E79223}" type="slidenum">
              <a:rPr lang="sv-SE" smtClean="0"/>
              <a:t>‹#›</a:t>
            </a:fld>
            <a:endParaRPr lang="sv-SE" dirty="0"/>
          </a:p>
        </p:txBody>
      </p:sp>
      <p:sp>
        <p:nvSpPr>
          <p:cNvPr id="10"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0094CA"/>
              </a:solidFill>
            </a:endParaRPr>
          </a:p>
        </p:txBody>
      </p:sp>
    </p:spTree>
    <p:extLst>
      <p:ext uri="{BB962C8B-B14F-4D97-AF65-F5344CB8AC3E}">
        <p14:creationId xmlns:p14="http://schemas.microsoft.com/office/powerpoint/2010/main" val="1249740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Custom Layout">
    <p:bg>
      <p:bgPr>
        <a:solidFill>
          <a:srgbClr val="0094CA"/>
        </a:solidFill>
        <a:effectLst/>
      </p:bgPr>
    </p:bg>
    <p:spTree>
      <p:nvGrpSpPr>
        <p:cNvPr id="1" name=""/>
        <p:cNvGrpSpPr/>
        <p:nvPr/>
      </p:nvGrpSpPr>
      <p:grpSpPr>
        <a:xfrm>
          <a:off x="0" y="0"/>
          <a:ext cx="0" cy="0"/>
          <a:chOff x="0" y="0"/>
          <a:chExt cx="0" cy="0"/>
        </a:xfrm>
      </p:grpSpPr>
      <p:pic>
        <p:nvPicPr>
          <p:cNvPr id="6"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013903" y="2595418"/>
            <a:ext cx="3116194" cy="1667165"/>
          </a:xfrm>
          <a:prstGeom prst="rect">
            <a:avLst/>
          </a:prstGeom>
        </p:spPr>
      </p:pic>
    </p:spTree>
    <p:extLst>
      <p:ext uri="{BB962C8B-B14F-4D97-AF65-F5344CB8AC3E}">
        <p14:creationId xmlns:p14="http://schemas.microsoft.com/office/powerpoint/2010/main" val="16893009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139136" cy="1143000"/>
          </a:xfrm>
          <a:prstGeom prst="rect">
            <a:avLst/>
          </a:prstGeom>
        </p:spPr>
        <p:txBody>
          <a:bodyPr vert="horz" lIns="91440" tIns="45720" rIns="91440" bIns="45720" rtlCol="0" anchor="ctr">
            <a:normAutofit/>
          </a:bodyPr>
          <a:lstStyle/>
          <a:p>
            <a:r>
              <a:rPr lang="en-US" dirty="0" smtClean="0"/>
              <a:t>Click to edit Master title style</a:t>
            </a:r>
            <a:endParaRPr lang="sv-SE"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sv-SE" smtClean="0"/>
              <a:t>2016-04-07</a:t>
            </a:r>
            <a:endParaRPr lang="sv-SE"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1115BC-487E-4422-894C-CB7CD3E79223}" type="slidenum">
              <a:rPr lang="sv-SE" smtClean="0"/>
              <a:t>‹#›</a:t>
            </a:fld>
            <a:endParaRPr lang="sv-SE" dirty="0"/>
          </a:p>
        </p:txBody>
      </p:sp>
    </p:spTree>
    <p:extLst>
      <p:ext uri="{BB962C8B-B14F-4D97-AF65-F5344CB8AC3E}">
        <p14:creationId xmlns:p14="http://schemas.microsoft.com/office/powerpoint/2010/main" val="3806408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Lst>
  <p:hf hdr="0" ftr="0"/>
  <p:txStyles>
    <p:titleStyle>
      <a:lvl1pPr algn="l" defTabSz="914400" rtl="0" eaLnBrk="1" latinLnBrk="0" hangingPunct="1">
        <a:spcBef>
          <a:spcPct val="0"/>
        </a:spcBef>
        <a:buNone/>
        <a:defRPr sz="3200" kern="1200" baseline="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baseline="0">
          <a:solidFill>
            <a:schemeClr val="bg1">
              <a:lumMod val="50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baseline="0">
          <a:solidFill>
            <a:schemeClr val="bg1">
              <a:lumMod val="50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baseline="0">
          <a:solidFill>
            <a:schemeClr val="bg1">
              <a:lumMod val="50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baseline="0">
          <a:solidFill>
            <a:schemeClr val="bg1">
              <a:lumMod val="50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0"/>
            <a:ext cx="7772400" cy="613554"/>
          </a:xfrm>
        </p:spPr>
        <p:txBody>
          <a:bodyPr>
            <a:normAutofit/>
          </a:bodyPr>
          <a:lstStyle/>
          <a:p>
            <a:pPr algn="ctr"/>
            <a:r>
              <a:rPr lang="en-GB" sz="3300" dirty="0" smtClean="0"/>
              <a:t>TAC 13</a:t>
            </a:r>
            <a:endParaRPr lang="en-GB" sz="3300" noProof="0" dirty="0"/>
          </a:p>
        </p:txBody>
      </p:sp>
      <p:sp>
        <p:nvSpPr>
          <p:cNvPr id="3" name="Subtitle 2"/>
          <p:cNvSpPr>
            <a:spLocks noGrp="1"/>
          </p:cNvSpPr>
          <p:nvPr>
            <p:ph type="subTitle" idx="1"/>
          </p:nvPr>
        </p:nvSpPr>
        <p:spPr>
          <a:xfrm>
            <a:off x="1371600" y="5085184"/>
            <a:ext cx="6400800" cy="553616"/>
          </a:xfrm>
        </p:spPr>
        <p:txBody>
          <a:bodyPr>
            <a:noAutofit/>
          </a:bodyPr>
          <a:lstStyle/>
          <a:p>
            <a:r>
              <a:rPr lang="en-GB" sz="1200" noProof="0" dirty="0" smtClean="0">
                <a:solidFill>
                  <a:schemeClr val="bg1"/>
                </a:solidFill>
              </a:rPr>
              <a:t>Hector Novella</a:t>
            </a:r>
          </a:p>
          <a:p>
            <a:r>
              <a:rPr lang="en-GB" sz="1200" noProof="0" dirty="0" smtClean="0">
                <a:solidFill>
                  <a:schemeClr val="bg1"/>
                </a:solidFill>
              </a:rPr>
              <a:t>Deputy </a:t>
            </a:r>
            <a:r>
              <a:rPr lang="en-GB" sz="1200" noProof="0" smtClean="0">
                <a:solidFill>
                  <a:schemeClr val="bg1"/>
                </a:solidFill>
              </a:rPr>
              <a:t>project manager</a:t>
            </a:r>
            <a:endParaRPr lang="en-GB" sz="1200" noProof="0" dirty="0">
              <a:solidFill>
                <a:schemeClr val="bg1"/>
              </a:solidFill>
            </a:endParaRPr>
          </a:p>
        </p:txBody>
      </p:sp>
      <p:sp>
        <p:nvSpPr>
          <p:cNvPr id="4" name="Rectangle 3"/>
          <p:cNvSpPr/>
          <p:nvPr/>
        </p:nvSpPr>
        <p:spPr>
          <a:xfrm>
            <a:off x="2286000" y="5949280"/>
            <a:ext cx="4572000" cy="646331"/>
          </a:xfrm>
          <a:prstGeom prst="rect">
            <a:avLst/>
          </a:prstGeom>
        </p:spPr>
        <p:txBody>
          <a:bodyPr>
            <a:spAutoFit/>
          </a:bodyPr>
          <a:lstStyle/>
          <a:p>
            <a:pPr algn="ctr">
              <a:lnSpc>
                <a:spcPct val="120000"/>
              </a:lnSpc>
            </a:pPr>
            <a:r>
              <a:rPr lang="en-GB" sz="1600" dirty="0" smtClean="0">
                <a:solidFill>
                  <a:srgbClr val="FFFFFF"/>
                </a:solidFill>
              </a:rPr>
              <a:t>www.europeanspallationsource.se</a:t>
            </a:r>
            <a:endParaRPr lang="en-GB" sz="1400" dirty="0">
              <a:solidFill>
                <a:srgbClr val="FFFFFF"/>
              </a:solidFill>
            </a:endParaRPr>
          </a:p>
          <a:p>
            <a:pPr algn="ctr">
              <a:lnSpc>
                <a:spcPct val="120000"/>
              </a:lnSpc>
            </a:pPr>
            <a:r>
              <a:rPr lang="en-GB" sz="1400" dirty="0" smtClean="0">
                <a:solidFill>
                  <a:srgbClr val="FFFFFF"/>
                </a:solidFill>
              </a:rPr>
              <a:t>2016-04</a:t>
            </a:r>
            <a:endParaRPr lang="en-GB" sz="1600" dirty="0" smtClean="0">
              <a:solidFill>
                <a:srgbClr val="FFFFFF"/>
              </a:solidFill>
            </a:endParaRPr>
          </a:p>
        </p:txBody>
      </p:sp>
      <p:sp>
        <p:nvSpPr>
          <p:cNvPr id="5" name="Rectangle 4"/>
          <p:cNvSpPr/>
          <p:nvPr/>
        </p:nvSpPr>
        <p:spPr>
          <a:xfrm>
            <a:off x="2177288" y="2743984"/>
            <a:ext cx="4789452" cy="1015663"/>
          </a:xfrm>
          <a:prstGeom prst="rect">
            <a:avLst/>
          </a:prstGeom>
        </p:spPr>
        <p:txBody>
          <a:bodyPr wrap="none">
            <a:spAutoFit/>
          </a:bodyPr>
          <a:lstStyle/>
          <a:p>
            <a:pPr algn="ctr"/>
            <a:r>
              <a:rPr lang="sv-SE" sz="2000" dirty="0" smtClean="0">
                <a:solidFill>
                  <a:schemeClr val="bg1"/>
                </a:solidFill>
              </a:rPr>
              <a:t>Parallel Sessions </a:t>
            </a:r>
            <a:r>
              <a:rPr lang="sv-SE" sz="2000" dirty="0">
                <a:solidFill>
                  <a:schemeClr val="bg1"/>
                </a:solidFill>
              </a:rPr>
              <a:t>- </a:t>
            </a:r>
            <a:r>
              <a:rPr lang="sv-SE" sz="2000" dirty="0" smtClean="0">
                <a:solidFill>
                  <a:schemeClr val="bg1"/>
                </a:solidFill>
              </a:rPr>
              <a:t>Integrated Control System</a:t>
            </a:r>
            <a:endParaRPr lang="sv-SE" sz="2000" dirty="0">
              <a:solidFill>
                <a:schemeClr val="bg1"/>
              </a:solidFill>
            </a:endParaRPr>
          </a:p>
          <a:p>
            <a:pPr algn="ctr"/>
            <a:endParaRPr lang="sv-SE" sz="2000" dirty="0">
              <a:solidFill>
                <a:schemeClr val="bg1"/>
              </a:solidFill>
            </a:endParaRPr>
          </a:p>
          <a:p>
            <a:pPr algn="ctr"/>
            <a:r>
              <a:rPr lang="sv-SE" sz="2000" dirty="0" smtClean="0">
                <a:solidFill>
                  <a:schemeClr val="bg1"/>
                </a:solidFill>
              </a:rPr>
              <a:t>ICS project replanning</a:t>
            </a:r>
            <a:endParaRPr lang="sv-SE" sz="2000" dirty="0">
              <a:solidFill>
                <a:schemeClr val="bg1"/>
              </a:solidFill>
            </a:endParaRPr>
          </a:p>
        </p:txBody>
      </p:sp>
    </p:spTree>
    <p:extLst>
      <p:ext uri="{BB962C8B-B14F-4D97-AF65-F5344CB8AC3E}">
        <p14:creationId xmlns:p14="http://schemas.microsoft.com/office/powerpoint/2010/main" val="11343790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51115BC-487E-4422-894C-CB7CD3E79223}" type="slidenum">
              <a:rPr lang="sv-SE" smtClean="0"/>
              <a:t>10</a:t>
            </a:fld>
            <a:endParaRPr lang="sv-SE" dirty="0"/>
          </a:p>
        </p:txBody>
      </p:sp>
      <p:sp>
        <p:nvSpPr>
          <p:cNvPr id="5" name="Title 4"/>
          <p:cNvSpPr>
            <a:spLocks noGrp="1"/>
          </p:cNvSpPr>
          <p:nvPr>
            <p:ph type="title"/>
          </p:nvPr>
        </p:nvSpPr>
        <p:spPr>
          <a:xfrm>
            <a:off x="457200" y="274638"/>
            <a:ext cx="7139136" cy="1143000"/>
          </a:xfrm>
        </p:spPr>
        <p:txBody>
          <a:bodyPr/>
          <a:lstStyle/>
          <a:p>
            <a:r>
              <a:rPr lang="en-US" dirty="0" smtClean="0">
                <a:solidFill>
                  <a:prstClr val="white"/>
                </a:solidFill>
              </a:rPr>
              <a:t>ICS </a:t>
            </a:r>
            <a:r>
              <a:rPr lang="en-US" dirty="0">
                <a:solidFill>
                  <a:prstClr val="white"/>
                </a:solidFill>
              </a:rPr>
              <a:t>planning </a:t>
            </a:r>
            <a:r>
              <a:rPr lang="en-US" dirty="0" smtClean="0">
                <a:solidFill>
                  <a:prstClr val="white"/>
                </a:solidFill>
              </a:rPr>
              <a:t>implementation</a:t>
            </a:r>
            <a:r>
              <a:rPr lang="en-US" dirty="0">
                <a:solidFill>
                  <a:prstClr val="white"/>
                </a:solidFill>
              </a:rPr>
              <a:t/>
            </a:r>
            <a:br>
              <a:rPr lang="en-US" dirty="0">
                <a:solidFill>
                  <a:prstClr val="white"/>
                </a:solidFill>
              </a:rPr>
            </a:br>
            <a:r>
              <a:rPr lang="en-US" sz="2000" dirty="0" smtClean="0">
                <a:solidFill>
                  <a:prstClr val="white"/>
                </a:solidFill>
              </a:rPr>
              <a:t>Overview</a:t>
            </a:r>
            <a:endParaRPr lang="en-US" dirty="0"/>
          </a:p>
        </p:txBody>
      </p:sp>
      <p:grpSp>
        <p:nvGrpSpPr>
          <p:cNvPr id="60" name="Group 59"/>
          <p:cNvGrpSpPr/>
          <p:nvPr/>
        </p:nvGrpSpPr>
        <p:grpSpPr>
          <a:xfrm>
            <a:off x="313184" y="2276872"/>
            <a:ext cx="8507288" cy="3312368"/>
            <a:chOff x="313184" y="2276872"/>
            <a:chExt cx="8507288" cy="3312368"/>
          </a:xfrm>
        </p:grpSpPr>
        <p:grpSp>
          <p:nvGrpSpPr>
            <p:cNvPr id="33" name="Group 32"/>
            <p:cNvGrpSpPr/>
            <p:nvPr/>
          </p:nvGrpSpPr>
          <p:grpSpPr>
            <a:xfrm>
              <a:off x="2123728" y="2832013"/>
              <a:ext cx="1425858" cy="639604"/>
              <a:chOff x="2267744" y="3653492"/>
              <a:chExt cx="1425858" cy="639604"/>
            </a:xfrm>
          </p:grpSpPr>
          <p:sp>
            <p:nvSpPr>
              <p:cNvPr id="13" name="Right Arrow 12"/>
              <p:cNvSpPr/>
              <p:nvPr/>
            </p:nvSpPr>
            <p:spPr>
              <a:xfrm>
                <a:off x="2380235" y="3653492"/>
                <a:ext cx="1304312" cy="639604"/>
              </a:xfrm>
              <a:prstGeom prst="rightArrow">
                <a:avLst>
                  <a:gd name="adj1" fmla="val 75000"/>
                  <a:gd name="adj2" fmla="val 50000"/>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grpSp>
            <p:nvGrpSpPr>
              <p:cNvPr id="31" name="Group 30"/>
              <p:cNvGrpSpPr/>
              <p:nvPr/>
            </p:nvGrpSpPr>
            <p:grpSpPr>
              <a:xfrm>
                <a:off x="2267744" y="3733443"/>
                <a:ext cx="1425858" cy="479703"/>
                <a:chOff x="2267744" y="3733443"/>
                <a:chExt cx="1425858" cy="479703"/>
              </a:xfrm>
            </p:grpSpPr>
            <p:sp>
              <p:nvSpPr>
                <p:cNvPr id="14" name="Right Arrow 6"/>
                <p:cNvSpPr/>
                <p:nvPr/>
              </p:nvSpPr>
              <p:spPr>
                <a:xfrm>
                  <a:off x="2267744" y="3733443"/>
                  <a:ext cx="1425858" cy="47970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2385" tIns="32385" rIns="32385" bIns="32385" numCol="1" spcCol="1270" anchor="t" anchorCtr="0">
                  <a:noAutofit/>
                </a:bodyPr>
                <a:lstStyle/>
                <a:p>
                  <a:pPr marL="285750" lvl="1" indent="-285750" algn="l" defTabSz="2266950">
                    <a:lnSpc>
                      <a:spcPct val="90000"/>
                    </a:lnSpc>
                    <a:spcBef>
                      <a:spcPct val="0"/>
                    </a:spcBef>
                    <a:spcAft>
                      <a:spcPct val="15000"/>
                    </a:spcAft>
                    <a:buChar char="••"/>
                  </a:pPr>
                  <a:endParaRPr lang="en-US" sz="5100" kern="1200"/>
                </a:p>
                <a:p>
                  <a:pPr marL="285750" lvl="1" indent="-285750" algn="l" defTabSz="2266950">
                    <a:lnSpc>
                      <a:spcPct val="90000"/>
                    </a:lnSpc>
                    <a:spcBef>
                      <a:spcPct val="0"/>
                    </a:spcBef>
                    <a:spcAft>
                      <a:spcPct val="15000"/>
                    </a:spcAft>
                    <a:buChar char="••"/>
                  </a:pPr>
                  <a:endParaRPr lang="en-US" sz="5100" kern="1200"/>
                </a:p>
              </p:txBody>
            </p:sp>
            <p:sp>
              <p:nvSpPr>
                <p:cNvPr id="17" name="TextBox 16"/>
                <p:cNvSpPr txBox="1"/>
                <p:nvPr/>
              </p:nvSpPr>
              <p:spPr>
                <a:xfrm>
                  <a:off x="2380235" y="3819406"/>
                  <a:ext cx="903788" cy="307777"/>
                </a:xfrm>
                <a:prstGeom prst="rect">
                  <a:avLst/>
                </a:prstGeom>
                <a:noFill/>
              </p:spPr>
              <p:txBody>
                <a:bodyPr wrap="square" rtlCol="0">
                  <a:spAutoFit/>
                </a:bodyPr>
                <a:lstStyle/>
                <a:p>
                  <a:pPr algn="r"/>
                  <a:r>
                    <a:rPr lang="en-US" sz="1400" dirty="0" smtClean="0"/>
                    <a:t>input</a:t>
                  </a:r>
                  <a:endParaRPr lang="en-US" sz="1400" dirty="0"/>
                </a:p>
              </p:txBody>
            </p:sp>
          </p:grpSp>
        </p:grpSp>
        <p:grpSp>
          <p:nvGrpSpPr>
            <p:cNvPr id="8" name="Group 7"/>
            <p:cNvGrpSpPr/>
            <p:nvPr/>
          </p:nvGrpSpPr>
          <p:grpSpPr>
            <a:xfrm>
              <a:off x="313184" y="2586598"/>
              <a:ext cx="2098576" cy="1130434"/>
              <a:chOff x="0" y="552"/>
              <a:chExt cx="3291840" cy="2154694"/>
            </a:xfrm>
          </p:grpSpPr>
          <p:sp>
            <p:nvSpPr>
              <p:cNvPr id="15" name="Rounded Rectangle 14"/>
              <p:cNvSpPr/>
              <p:nvPr/>
            </p:nvSpPr>
            <p:spPr>
              <a:xfrm>
                <a:off x="0" y="552"/>
                <a:ext cx="3291840" cy="2154694"/>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6" name="Rounded Rectangle 4"/>
              <p:cNvSpPr/>
              <p:nvPr/>
            </p:nvSpPr>
            <p:spPr>
              <a:xfrm>
                <a:off x="105183" y="105735"/>
                <a:ext cx="3081474" cy="194432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86690" tIns="93345" rIns="186690" bIns="93345" numCol="1" spcCol="1270" anchor="ctr" anchorCtr="0">
                <a:noAutofit/>
              </a:bodyPr>
              <a:lstStyle/>
              <a:p>
                <a:pPr lvl="0" algn="ctr" defTabSz="2178050">
                  <a:lnSpc>
                    <a:spcPct val="90000"/>
                  </a:lnSpc>
                  <a:spcBef>
                    <a:spcPct val="0"/>
                  </a:spcBef>
                  <a:spcAft>
                    <a:spcPct val="35000"/>
                  </a:spcAft>
                </a:pPr>
                <a:r>
                  <a:rPr lang="en-US" sz="2400" kern="1200" dirty="0" smtClean="0"/>
                  <a:t>ICS Project Charter*</a:t>
                </a:r>
                <a:endParaRPr lang="en-US" sz="2400" kern="1200" dirty="0"/>
              </a:p>
            </p:txBody>
          </p:sp>
        </p:grpSp>
        <p:grpSp>
          <p:nvGrpSpPr>
            <p:cNvPr id="32" name="Group 31"/>
            <p:cNvGrpSpPr/>
            <p:nvPr/>
          </p:nvGrpSpPr>
          <p:grpSpPr>
            <a:xfrm>
              <a:off x="2236219" y="4158337"/>
              <a:ext cx="1304312" cy="639604"/>
              <a:chOff x="2380235" y="4995415"/>
              <a:chExt cx="1304312" cy="639604"/>
            </a:xfrm>
          </p:grpSpPr>
          <p:grpSp>
            <p:nvGrpSpPr>
              <p:cNvPr id="23" name="Group 22" title="input"/>
              <p:cNvGrpSpPr/>
              <p:nvPr/>
            </p:nvGrpSpPr>
            <p:grpSpPr>
              <a:xfrm>
                <a:off x="2380235" y="4995415"/>
                <a:ext cx="1304312" cy="639604"/>
                <a:chOff x="3291839" y="2370716"/>
                <a:chExt cx="4937760" cy="2154694"/>
              </a:xfrm>
            </p:grpSpPr>
            <p:sp>
              <p:nvSpPr>
                <p:cNvPr id="24" name="Right Arrow 23"/>
                <p:cNvSpPr/>
                <p:nvPr/>
              </p:nvSpPr>
              <p:spPr>
                <a:xfrm>
                  <a:off x="3291839" y="2370716"/>
                  <a:ext cx="4937760" cy="2154694"/>
                </a:xfrm>
                <a:prstGeom prst="rightArrow">
                  <a:avLst>
                    <a:gd name="adj1" fmla="val 75000"/>
                    <a:gd name="adj2" fmla="val 50000"/>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25" name="Right Arrow 6"/>
                <p:cNvSpPr/>
                <p:nvPr/>
              </p:nvSpPr>
              <p:spPr>
                <a:xfrm>
                  <a:off x="3291839" y="2640053"/>
                  <a:ext cx="4129750" cy="161602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2385" tIns="32385" rIns="32385" bIns="32385" numCol="1" spcCol="1270" anchor="t" anchorCtr="0">
                  <a:noAutofit/>
                </a:bodyPr>
                <a:lstStyle/>
                <a:p>
                  <a:pPr marL="285750" lvl="1" indent="-285750" algn="l" defTabSz="2266950">
                    <a:lnSpc>
                      <a:spcPct val="90000"/>
                    </a:lnSpc>
                    <a:spcBef>
                      <a:spcPct val="0"/>
                    </a:spcBef>
                    <a:spcAft>
                      <a:spcPct val="15000"/>
                    </a:spcAft>
                    <a:buChar char="••"/>
                  </a:pPr>
                  <a:endParaRPr lang="en-US" sz="5100" kern="1200" dirty="0"/>
                </a:p>
                <a:p>
                  <a:pPr marL="285750" lvl="1" indent="-285750" algn="l" defTabSz="2266950">
                    <a:lnSpc>
                      <a:spcPct val="90000"/>
                    </a:lnSpc>
                    <a:spcBef>
                      <a:spcPct val="0"/>
                    </a:spcBef>
                    <a:spcAft>
                      <a:spcPct val="15000"/>
                    </a:spcAft>
                    <a:buChar char="••"/>
                  </a:pPr>
                  <a:endParaRPr lang="en-US" sz="5100" kern="1200" dirty="0"/>
                </a:p>
              </p:txBody>
            </p:sp>
          </p:grpSp>
          <p:sp>
            <p:nvSpPr>
              <p:cNvPr id="26" name="TextBox 25"/>
              <p:cNvSpPr txBox="1"/>
              <p:nvPr/>
            </p:nvSpPr>
            <p:spPr>
              <a:xfrm>
                <a:off x="2380235" y="5161329"/>
                <a:ext cx="903788" cy="307777"/>
              </a:xfrm>
              <a:prstGeom prst="rect">
                <a:avLst/>
              </a:prstGeom>
              <a:noFill/>
            </p:spPr>
            <p:txBody>
              <a:bodyPr wrap="square" rtlCol="0">
                <a:spAutoFit/>
              </a:bodyPr>
              <a:lstStyle/>
              <a:p>
                <a:pPr algn="r"/>
                <a:r>
                  <a:rPr lang="en-US" sz="1400" dirty="0" smtClean="0"/>
                  <a:t>input</a:t>
                </a:r>
                <a:endParaRPr lang="en-US" sz="1400" dirty="0"/>
              </a:p>
            </p:txBody>
          </p:sp>
        </p:grpSp>
        <p:grpSp>
          <p:nvGrpSpPr>
            <p:cNvPr id="10" name="Group 9"/>
            <p:cNvGrpSpPr/>
            <p:nvPr/>
          </p:nvGrpSpPr>
          <p:grpSpPr>
            <a:xfrm>
              <a:off x="313184" y="3912922"/>
              <a:ext cx="2098576" cy="1130434"/>
              <a:chOff x="0" y="2370716"/>
              <a:chExt cx="3291840" cy="2154694"/>
            </a:xfrm>
          </p:grpSpPr>
          <p:sp>
            <p:nvSpPr>
              <p:cNvPr id="11" name="Rounded Rectangle 10"/>
              <p:cNvSpPr/>
              <p:nvPr/>
            </p:nvSpPr>
            <p:spPr>
              <a:xfrm>
                <a:off x="0" y="2370716"/>
                <a:ext cx="3291840" cy="2154694"/>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2" name="Rounded Rectangle 8"/>
              <p:cNvSpPr/>
              <p:nvPr/>
            </p:nvSpPr>
            <p:spPr>
              <a:xfrm>
                <a:off x="105183" y="2475899"/>
                <a:ext cx="3081474" cy="194432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86690" tIns="93345" rIns="186690" bIns="93345" numCol="1" spcCol="1270" anchor="ctr" anchorCtr="0">
                <a:noAutofit/>
              </a:bodyPr>
              <a:lstStyle/>
              <a:p>
                <a:pPr lvl="0" algn="ctr" defTabSz="2178050">
                  <a:lnSpc>
                    <a:spcPct val="90000"/>
                  </a:lnSpc>
                  <a:spcBef>
                    <a:spcPct val="0"/>
                  </a:spcBef>
                  <a:spcAft>
                    <a:spcPct val="35000"/>
                  </a:spcAft>
                </a:pPr>
                <a:r>
                  <a:rPr lang="en-US" sz="2400" kern="1200" dirty="0" smtClean="0"/>
                  <a:t>ICS Concept</a:t>
                </a:r>
                <a:endParaRPr lang="en-US" sz="2400" kern="1200" dirty="0"/>
              </a:p>
            </p:txBody>
          </p:sp>
        </p:grpSp>
        <p:grpSp>
          <p:nvGrpSpPr>
            <p:cNvPr id="34" name="Group 33"/>
            <p:cNvGrpSpPr/>
            <p:nvPr/>
          </p:nvGrpSpPr>
          <p:grpSpPr>
            <a:xfrm>
              <a:off x="5148064" y="2617192"/>
              <a:ext cx="1425858" cy="639604"/>
              <a:chOff x="2267744" y="3653492"/>
              <a:chExt cx="1425858" cy="639604"/>
            </a:xfrm>
          </p:grpSpPr>
          <p:sp>
            <p:nvSpPr>
              <p:cNvPr id="35" name="Right Arrow 34"/>
              <p:cNvSpPr/>
              <p:nvPr/>
            </p:nvSpPr>
            <p:spPr>
              <a:xfrm>
                <a:off x="2380235" y="3653492"/>
                <a:ext cx="1304312" cy="639604"/>
              </a:xfrm>
              <a:prstGeom prst="rightArrow">
                <a:avLst>
                  <a:gd name="adj1" fmla="val 75000"/>
                  <a:gd name="adj2" fmla="val 50000"/>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grpSp>
            <p:nvGrpSpPr>
              <p:cNvPr id="36" name="Group 35"/>
              <p:cNvGrpSpPr/>
              <p:nvPr/>
            </p:nvGrpSpPr>
            <p:grpSpPr>
              <a:xfrm>
                <a:off x="2267744" y="3733443"/>
                <a:ext cx="1425858" cy="479703"/>
                <a:chOff x="2267744" y="3733443"/>
                <a:chExt cx="1425858" cy="479703"/>
              </a:xfrm>
            </p:grpSpPr>
            <p:sp>
              <p:nvSpPr>
                <p:cNvPr id="37" name="Right Arrow 6"/>
                <p:cNvSpPr/>
                <p:nvPr/>
              </p:nvSpPr>
              <p:spPr>
                <a:xfrm>
                  <a:off x="2267744" y="3733443"/>
                  <a:ext cx="1425858" cy="47970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2385" tIns="32385" rIns="32385" bIns="32385" numCol="1" spcCol="1270" anchor="t" anchorCtr="0">
                  <a:noAutofit/>
                </a:bodyPr>
                <a:lstStyle/>
                <a:p>
                  <a:pPr marL="285750" lvl="1" indent="-285750" algn="l" defTabSz="2266950">
                    <a:lnSpc>
                      <a:spcPct val="90000"/>
                    </a:lnSpc>
                    <a:spcBef>
                      <a:spcPct val="0"/>
                    </a:spcBef>
                    <a:spcAft>
                      <a:spcPct val="15000"/>
                    </a:spcAft>
                    <a:buChar char="••"/>
                  </a:pPr>
                  <a:endParaRPr lang="en-US" sz="5100" kern="1200"/>
                </a:p>
                <a:p>
                  <a:pPr marL="285750" lvl="1" indent="-285750" algn="l" defTabSz="2266950">
                    <a:lnSpc>
                      <a:spcPct val="90000"/>
                    </a:lnSpc>
                    <a:spcBef>
                      <a:spcPct val="0"/>
                    </a:spcBef>
                    <a:spcAft>
                      <a:spcPct val="15000"/>
                    </a:spcAft>
                    <a:buChar char="••"/>
                  </a:pPr>
                  <a:endParaRPr lang="en-US" sz="5100" kern="1200"/>
                </a:p>
              </p:txBody>
            </p:sp>
            <p:sp>
              <p:nvSpPr>
                <p:cNvPr id="38" name="TextBox 37"/>
                <p:cNvSpPr txBox="1"/>
                <p:nvPr/>
              </p:nvSpPr>
              <p:spPr>
                <a:xfrm>
                  <a:off x="2380235" y="3819406"/>
                  <a:ext cx="903788" cy="307777"/>
                </a:xfrm>
                <a:prstGeom prst="rect">
                  <a:avLst/>
                </a:prstGeom>
                <a:noFill/>
              </p:spPr>
              <p:txBody>
                <a:bodyPr wrap="square" rtlCol="0">
                  <a:spAutoFit/>
                </a:bodyPr>
                <a:lstStyle/>
                <a:p>
                  <a:pPr algn="r"/>
                  <a:r>
                    <a:rPr lang="en-US" sz="1400" dirty="0" smtClean="0"/>
                    <a:t>output</a:t>
                  </a:r>
                  <a:endParaRPr lang="en-US" sz="1400" dirty="0"/>
                </a:p>
              </p:txBody>
            </p:sp>
          </p:grpSp>
        </p:grpSp>
        <p:grpSp>
          <p:nvGrpSpPr>
            <p:cNvPr id="39" name="Group 38"/>
            <p:cNvGrpSpPr/>
            <p:nvPr/>
          </p:nvGrpSpPr>
          <p:grpSpPr>
            <a:xfrm>
              <a:off x="5269610" y="3570699"/>
              <a:ext cx="1304312" cy="639604"/>
              <a:chOff x="2380235" y="4995415"/>
              <a:chExt cx="1304312" cy="639604"/>
            </a:xfrm>
          </p:grpSpPr>
          <p:grpSp>
            <p:nvGrpSpPr>
              <p:cNvPr id="40" name="Group 39" title="input"/>
              <p:cNvGrpSpPr/>
              <p:nvPr/>
            </p:nvGrpSpPr>
            <p:grpSpPr>
              <a:xfrm>
                <a:off x="2380235" y="4995415"/>
                <a:ext cx="1304312" cy="639604"/>
                <a:chOff x="3291839" y="2370716"/>
                <a:chExt cx="4937760" cy="2154694"/>
              </a:xfrm>
            </p:grpSpPr>
            <p:sp>
              <p:nvSpPr>
                <p:cNvPr id="42" name="Right Arrow 41"/>
                <p:cNvSpPr/>
                <p:nvPr/>
              </p:nvSpPr>
              <p:spPr>
                <a:xfrm>
                  <a:off x="3291839" y="2370716"/>
                  <a:ext cx="4937760" cy="2154694"/>
                </a:xfrm>
                <a:prstGeom prst="rightArrow">
                  <a:avLst>
                    <a:gd name="adj1" fmla="val 75000"/>
                    <a:gd name="adj2" fmla="val 50000"/>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43" name="Right Arrow 6"/>
                <p:cNvSpPr/>
                <p:nvPr/>
              </p:nvSpPr>
              <p:spPr>
                <a:xfrm>
                  <a:off x="3291839" y="2640053"/>
                  <a:ext cx="4129750" cy="161602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2385" tIns="32385" rIns="32385" bIns="32385" numCol="1" spcCol="1270" anchor="t" anchorCtr="0">
                  <a:noAutofit/>
                </a:bodyPr>
                <a:lstStyle/>
                <a:p>
                  <a:pPr marL="285750" lvl="1" indent="-285750" algn="l" defTabSz="2266950">
                    <a:lnSpc>
                      <a:spcPct val="90000"/>
                    </a:lnSpc>
                    <a:spcBef>
                      <a:spcPct val="0"/>
                    </a:spcBef>
                    <a:spcAft>
                      <a:spcPct val="15000"/>
                    </a:spcAft>
                    <a:buChar char="••"/>
                  </a:pPr>
                  <a:endParaRPr lang="en-US" sz="5100" kern="1200"/>
                </a:p>
                <a:p>
                  <a:pPr marL="285750" lvl="1" indent="-285750" algn="l" defTabSz="2266950">
                    <a:lnSpc>
                      <a:spcPct val="90000"/>
                    </a:lnSpc>
                    <a:spcBef>
                      <a:spcPct val="0"/>
                    </a:spcBef>
                    <a:spcAft>
                      <a:spcPct val="15000"/>
                    </a:spcAft>
                    <a:buChar char="••"/>
                  </a:pPr>
                  <a:endParaRPr lang="en-US" sz="5100" kern="1200"/>
                </a:p>
              </p:txBody>
            </p:sp>
          </p:grpSp>
          <p:sp>
            <p:nvSpPr>
              <p:cNvPr id="41" name="TextBox 40"/>
              <p:cNvSpPr txBox="1"/>
              <p:nvPr/>
            </p:nvSpPr>
            <p:spPr>
              <a:xfrm>
                <a:off x="2380235" y="5161329"/>
                <a:ext cx="903788" cy="307777"/>
              </a:xfrm>
              <a:prstGeom prst="rect">
                <a:avLst/>
              </a:prstGeom>
              <a:noFill/>
            </p:spPr>
            <p:txBody>
              <a:bodyPr wrap="square" rtlCol="0">
                <a:spAutoFit/>
              </a:bodyPr>
              <a:lstStyle/>
              <a:p>
                <a:pPr algn="r"/>
                <a:r>
                  <a:rPr lang="en-US" sz="1400" dirty="0" smtClean="0"/>
                  <a:t>output</a:t>
                </a:r>
                <a:endParaRPr lang="en-US" sz="1400" dirty="0"/>
              </a:p>
            </p:txBody>
          </p:sp>
        </p:grpSp>
        <p:grpSp>
          <p:nvGrpSpPr>
            <p:cNvPr id="44" name="Group 43"/>
            <p:cNvGrpSpPr/>
            <p:nvPr/>
          </p:nvGrpSpPr>
          <p:grpSpPr>
            <a:xfrm>
              <a:off x="5269610" y="4524206"/>
              <a:ext cx="1304312" cy="639604"/>
              <a:chOff x="2380235" y="4995415"/>
              <a:chExt cx="1304312" cy="639604"/>
            </a:xfrm>
          </p:grpSpPr>
          <p:grpSp>
            <p:nvGrpSpPr>
              <p:cNvPr id="45" name="Group 44" title="input"/>
              <p:cNvGrpSpPr/>
              <p:nvPr/>
            </p:nvGrpSpPr>
            <p:grpSpPr>
              <a:xfrm>
                <a:off x="2380235" y="4995415"/>
                <a:ext cx="1304312" cy="639604"/>
                <a:chOff x="3291839" y="2370716"/>
                <a:chExt cx="4937760" cy="2154694"/>
              </a:xfrm>
            </p:grpSpPr>
            <p:sp>
              <p:nvSpPr>
                <p:cNvPr id="47" name="Right Arrow 46"/>
                <p:cNvSpPr/>
                <p:nvPr/>
              </p:nvSpPr>
              <p:spPr>
                <a:xfrm>
                  <a:off x="3291839" y="2370716"/>
                  <a:ext cx="4937760" cy="2154694"/>
                </a:xfrm>
                <a:prstGeom prst="rightArrow">
                  <a:avLst>
                    <a:gd name="adj1" fmla="val 75000"/>
                    <a:gd name="adj2" fmla="val 50000"/>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48" name="Right Arrow 6"/>
                <p:cNvSpPr/>
                <p:nvPr/>
              </p:nvSpPr>
              <p:spPr>
                <a:xfrm>
                  <a:off x="3291839" y="2640053"/>
                  <a:ext cx="4129750" cy="161602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2385" tIns="32385" rIns="32385" bIns="32385" numCol="1" spcCol="1270" anchor="t" anchorCtr="0">
                  <a:noAutofit/>
                </a:bodyPr>
                <a:lstStyle/>
                <a:p>
                  <a:pPr marL="285750" lvl="1" indent="-285750" algn="l" defTabSz="2266950">
                    <a:lnSpc>
                      <a:spcPct val="90000"/>
                    </a:lnSpc>
                    <a:spcBef>
                      <a:spcPct val="0"/>
                    </a:spcBef>
                    <a:spcAft>
                      <a:spcPct val="15000"/>
                    </a:spcAft>
                    <a:buChar char="••"/>
                  </a:pPr>
                  <a:endParaRPr lang="en-US" sz="5100" kern="1200"/>
                </a:p>
                <a:p>
                  <a:pPr marL="285750" lvl="1" indent="-285750" algn="l" defTabSz="2266950">
                    <a:lnSpc>
                      <a:spcPct val="90000"/>
                    </a:lnSpc>
                    <a:spcBef>
                      <a:spcPct val="0"/>
                    </a:spcBef>
                    <a:spcAft>
                      <a:spcPct val="15000"/>
                    </a:spcAft>
                    <a:buChar char="••"/>
                  </a:pPr>
                  <a:endParaRPr lang="en-US" sz="5100" kern="1200"/>
                </a:p>
              </p:txBody>
            </p:sp>
          </p:grpSp>
          <p:sp>
            <p:nvSpPr>
              <p:cNvPr id="46" name="TextBox 45"/>
              <p:cNvSpPr txBox="1"/>
              <p:nvPr/>
            </p:nvSpPr>
            <p:spPr>
              <a:xfrm>
                <a:off x="2380235" y="5161329"/>
                <a:ext cx="903788" cy="307777"/>
              </a:xfrm>
              <a:prstGeom prst="rect">
                <a:avLst/>
              </a:prstGeom>
              <a:noFill/>
            </p:spPr>
            <p:txBody>
              <a:bodyPr wrap="square" rtlCol="0">
                <a:spAutoFit/>
              </a:bodyPr>
              <a:lstStyle/>
              <a:p>
                <a:pPr algn="r"/>
                <a:r>
                  <a:rPr lang="en-US" sz="1400" dirty="0" smtClean="0"/>
                  <a:t>output</a:t>
                </a:r>
                <a:endParaRPr lang="en-US" sz="1400" dirty="0"/>
              </a:p>
            </p:txBody>
          </p:sp>
        </p:grpSp>
        <p:grpSp>
          <p:nvGrpSpPr>
            <p:cNvPr id="28" name="Group 27"/>
            <p:cNvGrpSpPr/>
            <p:nvPr/>
          </p:nvGrpSpPr>
          <p:grpSpPr>
            <a:xfrm>
              <a:off x="3481536" y="2276872"/>
              <a:ext cx="1882552" cy="3312368"/>
              <a:chOff x="0" y="552"/>
              <a:chExt cx="3291840" cy="2154694"/>
            </a:xfrm>
          </p:grpSpPr>
          <p:sp>
            <p:nvSpPr>
              <p:cNvPr id="29" name="Rounded Rectangle 28"/>
              <p:cNvSpPr/>
              <p:nvPr/>
            </p:nvSpPr>
            <p:spPr>
              <a:xfrm>
                <a:off x="0" y="552"/>
                <a:ext cx="3291840" cy="2154694"/>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0" name="Rounded Rectangle 4"/>
              <p:cNvSpPr/>
              <p:nvPr/>
            </p:nvSpPr>
            <p:spPr>
              <a:xfrm>
                <a:off x="105183" y="105735"/>
                <a:ext cx="3081474" cy="194432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86690" tIns="93345" rIns="186690" bIns="93345" numCol="1" spcCol="1270" anchor="ctr" anchorCtr="0">
                <a:noAutofit/>
              </a:bodyPr>
              <a:lstStyle/>
              <a:p>
                <a:pPr lvl="0" algn="ctr" defTabSz="2178050">
                  <a:lnSpc>
                    <a:spcPct val="90000"/>
                  </a:lnSpc>
                  <a:spcBef>
                    <a:spcPct val="0"/>
                  </a:spcBef>
                  <a:spcAft>
                    <a:spcPct val="35000"/>
                  </a:spcAft>
                </a:pPr>
                <a:r>
                  <a:rPr lang="en-US" sz="2400" kern="1200" dirty="0" smtClean="0"/>
                  <a:t>ICS Planning</a:t>
                </a:r>
                <a:endParaRPr lang="en-US" sz="2400" kern="1200" dirty="0"/>
              </a:p>
            </p:txBody>
          </p:sp>
        </p:grpSp>
        <p:grpSp>
          <p:nvGrpSpPr>
            <p:cNvPr id="49" name="Group 48"/>
            <p:cNvGrpSpPr/>
            <p:nvPr/>
          </p:nvGrpSpPr>
          <p:grpSpPr>
            <a:xfrm>
              <a:off x="6516216" y="2479794"/>
              <a:ext cx="2304256" cy="914400"/>
              <a:chOff x="0" y="552"/>
              <a:chExt cx="3291840" cy="2154694"/>
            </a:xfrm>
          </p:grpSpPr>
          <p:sp>
            <p:nvSpPr>
              <p:cNvPr id="50" name="Rounded Rectangle 49"/>
              <p:cNvSpPr/>
              <p:nvPr/>
            </p:nvSpPr>
            <p:spPr>
              <a:xfrm>
                <a:off x="0" y="552"/>
                <a:ext cx="3291840" cy="2154694"/>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1" name="Rounded Rectangle 4"/>
              <p:cNvSpPr/>
              <p:nvPr/>
            </p:nvSpPr>
            <p:spPr>
              <a:xfrm>
                <a:off x="0" y="105735"/>
                <a:ext cx="3291839" cy="194432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86690" tIns="93345" rIns="186690" bIns="93345" numCol="1" spcCol="1270" anchor="ctr" anchorCtr="0">
                <a:noAutofit/>
              </a:bodyPr>
              <a:lstStyle/>
              <a:p>
                <a:pPr lvl="0" algn="ctr" defTabSz="2178050">
                  <a:lnSpc>
                    <a:spcPct val="90000"/>
                  </a:lnSpc>
                  <a:spcBef>
                    <a:spcPct val="0"/>
                  </a:spcBef>
                  <a:spcAft>
                    <a:spcPct val="35000"/>
                  </a:spcAft>
                </a:pPr>
                <a:r>
                  <a:rPr lang="en-US" sz="2400" kern="1200" dirty="0" smtClean="0"/>
                  <a:t>ICS Requirements*</a:t>
                </a:r>
                <a:endParaRPr lang="en-US" sz="2400" kern="1200" dirty="0"/>
              </a:p>
            </p:txBody>
          </p:sp>
        </p:grpSp>
        <p:grpSp>
          <p:nvGrpSpPr>
            <p:cNvPr id="52" name="Group 51"/>
            <p:cNvGrpSpPr/>
            <p:nvPr/>
          </p:nvGrpSpPr>
          <p:grpSpPr>
            <a:xfrm>
              <a:off x="6516216" y="3433301"/>
              <a:ext cx="2304256" cy="914400"/>
              <a:chOff x="0" y="552"/>
              <a:chExt cx="3291840" cy="2154694"/>
            </a:xfrm>
          </p:grpSpPr>
          <p:sp>
            <p:nvSpPr>
              <p:cNvPr id="53" name="Rounded Rectangle 52"/>
              <p:cNvSpPr/>
              <p:nvPr/>
            </p:nvSpPr>
            <p:spPr>
              <a:xfrm>
                <a:off x="0" y="552"/>
                <a:ext cx="3291840" cy="2154694"/>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4" name="Rounded Rectangle 4"/>
              <p:cNvSpPr/>
              <p:nvPr/>
            </p:nvSpPr>
            <p:spPr>
              <a:xfrm>
                <a:off x="105183" y="105735"/>
                <a:ext cx="3081474" cy="194432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86690" tIns="93345" rIns="186690" bIns="93345" numCol="1" spcCol="1270" anchor="ctr" anchorCtr="0">
                <a:noAutofit/>
              </a:bodyPr>
              <a:lstStyle/>
              <a:p>
                <a:pPr lvl="0" algn="ctr" defTabSz="2178050">
                  <a:lnSpc>
                    <a:spcPct val="90000"/>
                  </a:lnSpc>
                  <a:spcBef>
                    <a:spcPct val="0"/>
                  </a:spcBef>
                  <a:spcAft>
                    <a:spcPct val="35000"/>
                  </a:spcAft>
                </a:pPr>
                <a:r>
                  <a:rPr lang="en-US" sz="2400" kern="1200" dirty="0" smtClean="0"/>
                  <a:t>ICS Schedule*</a:t>
                </a:r>
                <a:endParaRPr lang="en-US" sz="2400" kern="1200" dirty="0"/>
              </a:p>
            </p:txBody>
          </p:sp>
        </p:grpSp>
        <p:grpSp>
          <p:nvGrpSpPr>
            <p:cNvPr id="55" name="Group 54"/>
            <p:cNvGrpSpPr/>
            <p:nvPr/>
          </p:nvGrpSpPr>
          <p:grpSpPr>
            <a:xfrm>
              <a:off x="6516216" y="4386808"/>
              <a:ext cx="2304256" cy="914400"/>
              <a:chOff x="0" y="552"/>
              <a:chExt cx="3291840" cy="2154694"/>
            </a:xfrm>
          </p:grpSpPr>
          <p:sp>
            <p:nvSpPr>
              <p:cNvPr id="56" name="Rounded Rectangle 55"/>
              <p:cNvSpPr/>
              <p:nvPr/>
            </p:nvSpPr>
            <p:spPr>
              <a:xfrm>
                <a:off x="0" y="552"/>
                <a:ext cx="3291840" cy="2154694"/>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7" name="Rounded Rectangle 4"/>
              <p:cNvSpPr/>
              <p:nvPr/>
            </p:nvSpPr>
            <p:spPr>
              <a:xfrm>
                <a:off x="105183" y="105735"/>
                <a:ext cx="3081474" cy="194432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86690" tIns="93345" rIns="186690" bIns="93345" numCol="1" spcCol="1270" anchor="ctr" anchorCtr="0">
                <a:noAutofit/>
              </a:bodyPr>
              <a:lstStyle/>
              <a:p>
                <a:pPr lvl="0" algn="ctr" defTabSz="2178050">
                  <a:lnSpc>
                    <a:spcPct val="90000"/>
                  </a:lnSpc>
                  <a:spcBef>
                    <a:spcPct val="0"/>
                  </a:spcBef>
                  <a:spcAft>
                    <a:spcPct val="35000"/>
                  </a:spcAft>
                </a:pPr>
                <a:r>
                  <a:rPr lang="en-US" sz="2400" kern="1200" dirty="0" smtClean="0"/>
                  <a:t>ICS Project </a:t>
                </a:r>
                <a:r>
                  <a:rPr lang="en-US" sz="2400" kern="1200" dirty="0" err="1" smtClean="0"/>
                  <a:t>Mgmt</a:t>
                </a:r>
                <a:r>
                  <a:rPr lang="en-US" sz="2400" kern="1200" dirty="0" smtClean="0"/>
                  <a:t> Plan**</a:t>
                </a:r>
                <a:endParaRPr lang="en-US" sz="2400" kern="1200" dirty="0"/>
              </a:p>
            </p:txBody>
          </p:sp>
        </p:grpSp>
      </p:grpSp>
      <p:sp>
        <p:nvSpPr>
          <p:cNvPr id="59" name="Date Placeholder 58"/>
          <p:cNvSpPr>
            <a:spLocks noGrp="1"/>
          </p:cNvSpPr>
          <p:nvPr>
            <p:ph type="dt" sz="half" idx="10"/>
          </p:nvPr>
        </p:nvSpPr>
        <p:spPr/>
        <p:txBody>
          <a:bodyPr/>
          <a:lstStyle/>
          <a:p>
            <a:r>
              <a:rPr lang="sv-SE" smtClean="0"/>
              <a:t>2016-04-07</a:t>
            </a:r>
            <a:endParaRPr lang="sv-SE" dirty="0"/>
          </a:p>
        </p:txBody>
      </p:sp>
      <p:sp>
        <p:nvSpPr>
          <p:cNvPr id="61" name="TextBox 60"/>
          <p:cNvSpPr txBox="1"/>
          <p:nvPr/>
        </p:nvSpPr>
        <p:spPr>
          <a:xfrm>
            <a:off x="7740352" y="5877272"/>
            <a:ext cx="1047466" cy="523220"/>
          </a:xfrm>
          <a:prstGeom prst="rect">
            <a:avLst/>
          </a:prstGeom>
          <a:noFill/>
        </p:spPr>
        <p:txBody>
          <a:bodyPr wrap="none" rtlCol="0">
            <a:spAutoFit/>
          </a:bodyPr>
          <a:lstStyle/>
          <a:p>
            <a:r>
              <a:rPr lang="en-US" sz="1400" dirty="0" smtClean="0">
                <a:solidFill>
                  <a:schemeClr val="bg1">
                    <a:lumMod val="50000"/>
                  </a:schemeClr>
                </a:solidFill>
              </a:rPr>
              <a:t>*    Ongoing</a:t>
            </a:r>
          </a:p>
          <a:p>
            <a:r>
              <a:rPr lang="en-US" sz="1400" dirty="0" smtClean="0">
                <a:solidFill>
                  <a:schemeClr val="bg1">
                    <a:lumMod val="50000"/>
                  </a:schemeClr>
                </a:solidFill>
              </a:rPr>
              <a:t>**  Pending</a:t>
            </a:r>
            <a:endParaRPr lang="en-US" sz="1400" dirty="0">
              <a:solidFill>
                <a:schemeClr val="bg1">
                  <a:lumMod val="50000"/>
                </a:schemeClr>
              </a:solidFill>
            </a:endParaRPr>
          </a:p>
        </p:txBody>
      </p:sp>
    </p:spTree>
    <p:extLst>
      <p:ext uri="{BB962C8B-B14F-4D97-AF65-F5344CB8AC3E}">
        <p14:creationId xmlns:p14="http://schemas.microsoft.com/office/powerpoint/2010/main" val="41104221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Rationale under ICS planning</a:t>
            </a:r>
            <a:r>
              <a:rPr lang="en-GB" noProof="0" dirty="0" smtClean="0"/>
              <a:t/>
            </a:r>
            <a:br>
              <a:rPr lang="en-GB" noProof="0" dirty="0" smtClean="0"/>
            </a:br>
            <a:r>
              <a:rPr lang="en-GB" sz="1800" dirty="0"/>
              <a:t>ICS </a:t>
            </a:r>
            <a:r>
              <a:rPr lang="en-GB" sz="1800" dirty="0" smtClean="0"/>
              <a:t>planning implementation</a:t>
            </a:r>
            <a:endParaRPr lang="en-GB" noProof="0" dirty="0"/>
          </a:p>
        </p:txBody>
      </p:sp>
      <p:sp>
        <p:nvSpPr>
          <p:cNvPr id="3" name="Content Placeholder 2"/>
          <p:cNvSpPr>
            <a:spLocks noGrp="1"/>
          </p:cNvSpPr>
          <p:nvPr>
            <p:ph idx="1"/>
          </p:nvPr>
        </p:nvSpPr>
        <p:spPr>
          <a:xfrm>
            <a:off x="467544" y="1556792"/>
            <a:ext cx="8352928" cy="4525963"/>
          </a:xfrm>
        </p:spPr>
        <p:txBody>
          <a:bodyPr>
            <a:noAutofit/>
          </a:bodyPr>
          <a:lstStyle/>
          <a:p>
            <a:pPr marL="0" indent="0">
              <a:buNone/>
            </a:pPr>
            <a:r>
              <a:rPr lang="en-US" sz="2000" dirty="0">
                <a:solidFill>
                  <a:schemeClr val="tx1"/>
                </a:solidFill>
              </a:rPr>
              <a:t>To help </a:t>
            </a:r>
            <a:r>
              <a:rPr lang="en-US" sz="2000" dirty="0" smtClean="0">
                <a:solidFill>
                  <a:schemeClr val="tx1"/>
                </a:solidFill>
              </a:rPr>
              <a:t>seeing </a:t>
            </a:r>
            <a:r>
              <a:rPr lang="en-US" sz="2000" dirty="0">
                <a:solidFill>
                  <a:schemeClr val="tx1"/>
                </a:solidFill>
              </a:rPr>
              <a:t>the relation of </a:t>
            </a:r>
            <a:r>
              <a:rPr lang="en-US" sz="2000" dirty="0" smtClean="0">
                <a:solidFill>
                  <a:schemeClr val="tx1"/>
                </a:solidFill>
              </a:rPr>
              <a:t>ICS activities </a:t>
            </a:r>
            <a:r>
              <a:rPr lang="en-US" sz="2000" dirty="0">
                <a:solidFill>
                  <a:schemeClr val="tx1"/>
                </a:solidFill>
              </a:rPr>
              <a:t>with the rest of ESS systems, we can categorize them according to what is needed to </a:t>
            </a:r>
            <a:r>
              <a:rPr lang="en-US" sz="2000" dirty="0" smtClean="0">
                <a:solidFill>
                  <a:schemeClr val="tx1"/>
                </a:solidFill>
              </a:rPr>
              <a:t>switch-on </a:t>
            </a:r>
            <a:r>
              <a:rPr lang="en-US" sz="2000" dirty="0">
                <a:solidFill>
                  <a:schemeClr val="tx1"/>
                </a:solidFill>
              </a:rPr>
              <a:t>the Machine.  </a:t>
            </a:r>
            <a:endParaRPr lang="en-GB" sz="2000" dirty="0" smtClean="0">
              <a:solidFill>
                <a:schemeClr val="tx1"/>
              </a:solidFill>
            </a:endParaRPr>
          </a:p>
          <a:p>
            <a:pPr lvl="0">
              <a:buFont typeface="+mj-lt"/>
              <a:buAutoNum type="arabicParenR"/>
            </a:pPr>
            <a:r>
              <a:rPr lang="en-US" sz="2000" dirty="0">
                <a:solidFill>
                  <a:schemeClr val="tx1"/>
                </a:solidFill>
                <a:ea typeface="Calibri"/>
                <a:cs typeface="Times New Roman"/>
              </a:rPr>
              <a:t>ICS </a:t>
            </a:r>
            <a:r>
              <a:rPr lang="en-US" sz="2000" dirty="0">
                <a:solidFill>
                  <a:srgbClr val="FF0000"/>
                </a:solidFill>
                <a:ea typeface="Calibri"/>
                <a:cs typeface="Times New Roman"/>
              </a:rPr>
              <a:t>critical</a:t>
            </a:r>
            <a:r>
              <a:rPr lang="en-US" sz="2000" dirty="0">
                <a:solidFill>
                  <a:schemeClr val="tx1"/>
                </a:solidFill>
                <a:ea typeface="Calibri"/>
                <a:cs typeface="Times New Roman"/>
              </a:rPr>
              <a:t> activities are:</a:t>
            </a:r>
            <a:endParaRPr lang="sv-SE" sz="2000" dirty="0">
              <a:solidFill>
                <a:schemeClr val="tx1"/>
              </a:solidFill>
              <a:ea typeface="Calibri"/>
              <a:cs typeface="Times New Roman"/>
            </a:endParaRPr>
          </a:p>
          <a:p>
            <a:pPr lvl="1">
              <a:buFont typeface="Calibri"/>
              <a:buChar char="-"/>
            </a:pPr>
            <a:r>
              <a:rPr lang="en-US" sz="1800" dirty="0" smtClean="0">
                <a:solidFill>
                  <a:schemeClr val="tx1"/>
                </a:solidFill>
                <a:ea typeface="Calibri"/>
                <a:cs typeface="Times New Roman"/>
              </a:rPr>
              <a:t>PSS (Personnel Safety System) </a:t>
            </a:r>
            <a:endParaRPr lang="sv-SE" sz="1800" dirty="0">
              <a:solidFill>
                <a:schemeClr val="tx1"/>
              </a:solidFill>
              <a:ea typeface="Calibri"/>
              <a:cs typeface="Times New Roman"/>
            </a:endParaRPr>
          </a:p>
          <a:p>
            <a:pPr lvl="1">
              <a:buFont typeface="Calibri"/>
              <a:buChar char="-"/>
            </a:pPr>
            <a:r>
              <a:rPr lang="en-US" sz="1800" dirty="0" smtClean="0">
                <a:solidFill>
                  <a:schemeClr val="tx1"/>
                </a:solidFill>
                <a:ea typeface="Calibri"/>
                <a:cs typeface="Times New Roman"/>
              </a:rPr>
              <a:t>MPS (Machine Protection System) integration</a:t>
            </a:r>
            <a:endParaRPr lang="sv-SE" sz="1800" dirty="0">
              <a:solidFill>
                <a:schemeClr val="tx1"/>
              </a:solidFill>
              <a:ea typeface="Calibri"/>
              <a:cs typeface="Times New Roman"/>
            </a:endParaRPr>
          </a:p>
          <a:p>
            <a:pPr lvl="1">
              <a:buFont typeface="Calibri"/>
              <a:buChar char="-"/>
            </a:pPr>
            <a:r>
              <a:rPr lang="en-US" sz="1800" dirty="0" smtClean="0">
                <a:solidFill>
                  <a:schemeClr val="tx1"/>
                </a:solidFill>
                <a:ea typeface="Calibri"/>
                <a:cs typeface="Times New Roman"/>
              </a:rPr>
              <a:t>CS (Control System) integration</a:t>
            </a:r>
            <a:endParaRPr lang="sv-SE" sz="2000" dirty="0">
              <a:solidFill>
                <a:schemeClr val="tx1"/>
              </a:solidFill>
              <a:ea typeface="Calibri"/>
              <a:cs typeface="Times New Roman"/>
            </a:endParaRPr>
          </a:p>
          <a:p>
            <a:pPr lvl="0">
              <a:buFont typeface="+mj-lt"/>
              <a:buAutoNum type="arabicParenR"/>
            </a:pPr>
            <a:r>
              <a:rPr lang="en-US" sz="2000" dirty="0">
                <a:solidFill>
                  <a:schemeClr val="tx1"/>
                </a:solidFill>
                <a:ea typeface="Calibri"/>
                <a:cs typeface="Times New Roman"/>
              </a:rPr>
              <a:t>ICS </a:t>
            </a:r>
            <a:r>
              <a:rPr lang="en-US" sz="2000" dirty="0">
                <a:solidFill>
                  <a:srgbClr val="00B050"/>
                </a:solidFill>
                <a:ea typeface="Calibri"/>
                <a:cs typeface="Times New Roman"/>
              </a:rPr>
              <a:t>enabling</a:t>
            </a:r>
            <a:r>
              <a:rPr lang="en-US" sz="2000" dirty="0">
                <a:solidFill>
                  <a:schemeClr val="tx1"/>
                </a:solidFill>
                <a:ea typeface="Calibri"/>
                <a:cs typeface="Times New Roman"/>
              </a:rPr>
              <a:t> activities are:</a:t>
            </a:r>
            <a:endParaRPr lang="sv-SE" sz="2000" dirty="0">
              <a:solidFill>
                <a:schemeClr val="tx1"/>
              </a:solidFill>
              <a:ea typeface="Calibri"/>
              <a:cs typeface="Times New Roman"/>
            </a:endParaRPr>
          </a:p>
          <a:p>
            <a:pPr lvl="1">
              <a:buFont typeface="Calibri"/>
              <a:buChar char="-"/>
            </a:pPr>
            <a:r>
              <a:rPr lang="en-US" sz="1800" dirty="0" smtClean="0">
                <a:solidFill>
                  <a:schemeClr val="tx1"/>
                </a:solidFill>
                <a:ea typeface="Calibri"/>
                <a:cs typeface="Times New Roman"/>
              </a:rPr>
              <a:t>Software core systems</a:t>
            </a:r>
            <a:endParaRPr lang="sv-SE" sz="1800" dirty="0">
              <a:solidFill>
                <a:schemeClr val="tx1"/>
              </a:solidFill>
              <a:ea typeface="Calibri"/>
              <a:cs typeface="Times New Roman"/>
            </a:endParaRPr>
          </a:p>
          <a:p>
            <a:pPr lvl="1">
              <a:buFont typeface="Calibri"/>
              <a:buChar char="-"/>
            </a:pPr>
            <a:r>
              <a:rPr lang="en-US" sz="1800" dirty="0" smtClean="0">
                <a:solidFill>
                  <a:schemeClr val="tx1"/>
                </a:solidFill>
                <a:ea typeface="Calibri"/>
                <a:cs typeface="Times New Roman"/>
              </a:rPr>
              <a:t>CS development</a:t>
            </a:r>
            <a:endParaRPr lang="sv-SE" sz="1800" dirty="0">
              <a:solidFill>
                <a:schemeClr val="tx1"/>
              </a:solidFill>
              <a:ea typeface="Calibri"/>
              <a:cs typeface="Times New Roman"/>
            </a:endParaRPr>
          </a:p>
          <a:p>
            <a:pPr lvl="1">
              <a:buFont typeface="Calibri"/>
              <a:buChar char="-"/>
            </a:pPr>
            <a:r>
              <a:rPr lang="en-US" sz="1800" dirty="0" smtClean="0">
                <a:solidFill>
                  <a:schemeClr val="tx1"/>
                </a:solidFill>
                <a:ea typeface="Calibri"/>
                <a:cs typeface="Times New Roman"/>
              </a:rPr>
              <a:t>Hardware core systems</a:t>
            </a:r>
            <a:endParaRPr lang="sv-SE" sz="1800" dirty="0">
              <a:solidFill>
                <a:schemeClr val="tx1"/>
              </a:solidFill>
              <a:ea typeface="Calibri"/>
              <a:cs typeface="Times New Roman"/>
            </a:endParaRPr>
          </a:p>
          <a:p>
            <a:pPr lvl="1">
              <a:buFont typeface="Calibri"/>
              <a:buChar char="-"/>
            </a:pPr>
            <a:r>
              <a:rPr lang="en-US" sz="1800" dirty="0">
                <a:solidFill>
                  <a:schemeClr val="tx1"/>
                </a:solidFill>
                <a:ea typeface="Calibri"/>
                <a:cs typeface="Times New Roman"/>
              </a:rPr>
              <a:t>Infrastructure</a:t>
            </a:r>
            <a:endParaRPr lang="sv-SE" sz="1800" dirty="0">
              <a:solidFill>
                <a:schemeClr val="tx1"/>
              </a:solidFill>
              <a:ea typeface="Calibri"/>
              <a:cs typeface="Times New Roman"/>
            </a:endParaRPr>
          </a:p>
          <a:p>
            <a:pPr lvl="0">
              <a:buFont typeface="+mj-lt"/>
              <a:buAutoNum type="arabicParenR"/>
            </a:pPr>
            <a:r>
              <a:rPr lang="en-US" sz="2000" dirty="0">
                <a:solidFill>
                  <a:schemeClr val="tx1"/>
                </a:solidFill>
                <a:ea typeface="Calibri"/>
                <a:cs typeface="Times New Roman"/>
              </a:rPr>
              <a:t>ICS complementing activities are:</a:t>
            </a:r>
            <a:endParaRPr lang="sv-SE" sz="2000" dirty="0">
              <a:solidFill>
                <a:schemeClr val="tx1"/>
              </a:solidFill>
              <a:ea typeface="Calibri"/>
              <a:cs typeface="Times New Roman"/>
            </a:endParaRPr>
          </a:p>
          <a:p>
            <a:pPr lvl="1">
              <a:buFont typeface="Calibri"/>
              <a:buChar char="-"/>
            </a:pPr>
            <a:r>
              <a:rPr lang="en-US" sz="1800" dirty="0" smtClean="0">
                <a:solidFill>
                  <a:schemeClr val="tx1"/>
                </a:solidFill>
                <a:ea typeface="Calibri"/>
                <a:cs typeface="Times New Roman"/>
              </a:rPr>
              <a:t>Operations oriented applications</a:t>
            </a:r>
            <a:endParaRPr lang="sv-SE" sz="1800" dirty="0">
              <a:solidFill>
                <a:schemeClr val="tx1"/>
              </a:solidFill>
              <a:ea typeface="Calibri"/>
              <a:cs typeface="Times New Roman"/>
            </a:endParaRPr>
          </a:p>
          <a:p>
            <a:pPr lvl="1">
              <a:buFont typeface="Calibri"/>
              <a:buChar char="-"/>
            </a:pPr>
            <a:r>
              <a:rPr lang="en-US" sz="1800" dirty="0" smtClean="0">
                <a:solidFill>
                  <a:schemeClr val="tx1"/>
                </a:solidFill>
                <a:ea typeface="Calibri"/>
                <a:cs typeface="Times New Roman"/>
              </a:rPr>
              <a:t>Physics oriented applications</a:t>
            </a:r>
            <a:endParaRPr lang="sv-SE" sz="1800" dirty="0">
              <a:solidFill>
                <a:schemeClr val="tx1"/>
              </a:solidFill>
              <a:ea typeface="Calibri"/>
              <a:cs typeface="Times New Roman"/>
            </a:endParaRPr>
          </a:p>
        </p:txBody>
      </p:sp>
      <p:sp>
        <p:nvSpPr>
          <p:cNvPr id="4" name="Slide Number Placeholder 3"/>
          <p:cNvSpPr>
            <a:spLocks noGrp="1"/>
          </p:cNvSpPr>
          <p:nvPr>
            <p:ph type="sldNum" sz="quarter" idx="12"/>
          </p:nvPr>
        </p:nvSpPr>
        <p:spPr/>
        <p:txBody>
          <a:bodyPr/>
          <a:lstStyle/>
          <a:p>
            <a:fld id="{551115BC-487E-4422-894C-CB7CD3E79223}" type="slidenum">
              <a:rPr lang="en-GB" smtClean="0"/>
              <a:t>11</a:t>
            </a:fld>
            <a:endParaRPr lang="en-GB"/>
          </a:p>
        </p:txBody>
      </p:sp>
      <p:sp>
        <p:nvSpPr>
          <p:cNvPr id="5" name="Date Placeholder 4"/>
          <p:cNvSpPr>
            <a:spLocks noGrp="1"/>
          </p:cNvSpPr>
          <p:nvPr>
            <p:ph type="dt" sz="half" idx="10"/>
          </p:nvPr>
        </p:nvSpPr>
        <p:spPr/>
        <p:txBody>
          <a:bodyPr/>
          <a:lstStyle/>
          <a:p>
            <a:r>
              <a:rPr lang="sv-SE" smtClean="0"/>
              <a:t>2016-04-07</a:t>
            </a:r>
            <a:endParaRPr lang="sv-SE" dirty="0"/>
          </a:p>
        </p:txBody>
      </p:sp>
      <p:sp>
        <p:nvSpPr>
          <p:cNvPr id="7" name="Content Placeholder 2"/>
          <p:cNvSpPr txBox="1">
            <a:spLocks/>
          </p:cNvSpPr>
          <p:nvPr/>
        </p:nvSpPr>
        <p:spPr>
          <a:xfrm>
            <a:off x="5796136" y="4293096"/>
            <a:ext cx="3096344" cy="154499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vert="horz" lIns="91440" tIns="45720" rIns="91440" bIns="45720" rtlCol="0">
            <a:normAutofit fontScale="92500"/>
          </a:bodyPr>
          <a:lstStyle>
            <a:lvl1pPr marL="342900" indent="-342900" algn="l" defTabSz="914400" rtl="0" eaLnBrk="1" latinLnBrk="0" hangingPunct="1">
              <a:spcBef>
                <a:spcPct val="20000"/>
              </a:spcBef>
              <a:buFont typeface="Arial" panose="020B0604020202020204" pitchFamily="34" charset="0"/>
              <a:buChar char="•"/>
              <a:defRPr sz="2800" kern="1200" baseline="0">
                <a:solidFill>
                  <a:srgbClr val="000000"/>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baseline="0">
                <a:solidFill>
                  <a:srgbClr val="000000"/>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baseline="0">
                <a:solidFill>
                  <a:srgbClr val="000000"/>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baseline="0">
                <a:solidFill>
                  <a:srgbClr val="000000"/>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00000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800" dirty="0" smtClean="0"/>
              <a:t>High Dependencies on other Division’s specifications</a:t>
            </a:r>
            <a:endParaRPr lang="sv-SE" sz="1800" dirty="0" smtClean="0"/>
          </a:p>
          <a:p>
            <a:r>
              <a:rPr lang="sv-SE" sz="1800" dirty="0" smtClean="0"/>
              <a:t>Minimum Viable Product to guarantee Beam on Target for ICS activities</a:t>
            </a:r>
            <a:endParaRPr lang="sv-SE" sz="1600" dirty="0" smtClean="0"/>
          </a:p>
        </p:txBody>
      </p:sp>
    </p:spTree>
    <p:extLst>
      <p:ext uri="{BB962C8B-B14F-4D97-AF65-F5344CB8AC3E}">
        <p14:creationId xmlns:p14="http://schemas.microsoft.com/office/powerpoint/2010/main" val="16515538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Beam on Target challenges</a:t>
            </a:r>
            <a:br>
              <a:rPr lang="sv-SE" dirty="0" smtClean="0"/>
            </a:br>
            <a:r>
              <a:rPr lang="en-GB" sz="1800" dirty="0">
                <a:solidFill>
                  <a:prstClr val="white"/>
                </a:solidFill>
              </a:rPr>
              <a:t>ICS </a:t>
            </a:r>
            <a:r>
              <a:rPr lang="en-GB" sz="1800" dirty="0" smtClean="0">
                <a:solidFill>
                  <a:prstClr val="white"/>
                </a:solidFill>
              </a:rPr>
              <a:t>planning implementation</a:t>
            </a:r>
            <a:endParaRPr lang="sv-SE" dirty="0"/>
          </a:p>
        </p:txBody>
      </p:sp>
      <p:sp>
        <p:nvSpPr>
          <p:cNvPr id="3" name="Content Placeholder 2"/>
          <p:cNvSpPr>
            <a:spLocks noGrp="1"/>
          </p:cNvSpPr>
          <p:nvPr>
            <p:ph idx="1"/>
          </p:nvPr>
        </p:nvSpPr>
        <p:spPr/>
        <p:txBody>
          <a:bodyPr>
            <a:normAutofit fontScale="92500"/>
          </a:bodyPr>
          <a:lstStyle/>
          <a:p>
            <a:pPr marL="0" indent="0">
              <a:buNone/>
            </a:pPr>
            <a:r>
              <a:rPr lang="en-US" sz="2400" dirty="0" smtClean="0">
                <a:solidFill>
                  <a:schemeClr val="tx1"/>
                </a:solidFill>
              </a:rPr>
              <a:t>Under ICS perspective, </a:t>
            </a:r>
            <a:r>
              <a:rPr lang="en-US" sz="2400" dirty="0" err="1" smtClean="0">
                <a:solidFill>
                  <a:schemeClr val="tx1"/>
                </a:solidFill>
              </a:rPr>
              <a:t>BoT</a:t>
            </a:r>
            <a:r>
              <a:rPr lang="en-US" sz="2400" dirty="0" smtClean="0">
                <a:solidFill>
                  <a:schemeClr val="tx1"/>
                </a:solidFill>
              </a:rPr>
              <a:t> milestone implies some constraints:</a:t>
            </a:r>
          </a:p>
          <a:p>
            <a:r>
              <a:rPr lang="en-US" sz="2400" dirty="0">
                <a:solidFill>
                  <a:schemeClr val="tx1"/>
                </a:solidFill>
              </a:rPr>
              <a:t>PSS, MPS and </a:t>
            </a:r>
            <a:r>
              <a:rPr lang="en-US" sz="2400" dirty="0" smtClean="0">
                <a:solidFill>
                  <a:schemeClr val="tx1"/>
                </a:solidFill>
              </a:rPr>
              <a:t>control systems integration </a:t>
            </a:r>
            <a:r>
              <a:rPr lang="en-US" sz="2400" dirty="0">
                <a:solidFill>
                  <a:schemeClr val="tx1"/>
                </a:solidFill>
              </a:rPr>
              <a:t>are a must.</a:t>
            </a:r>
          </a:p>
          <a:p>
            <a:pPr marL="342900" lvl="1" indent="-342900">
              <a:buFont typeface="Arial" panose="020B0604020202020204" pitchFamily="34" charset="0"/>
              <a:buChar char="•"/>
            </a:pPr>
            <a:r>
              <a:rPr lang="en-US" dirty="0">
                <a:solidFill>
                  <a:schemeClr val="tx1"/>
                </a:solidFill>
              </a:rPr>
              <a:t>The scope for </a:t>
            </a:r>
            <a:r>
              <a:rPr lang="en-US" dirty="0" err="1">
                <a:solidFill>
                  <a:schemeClr val="tx1"/>
                </a:solidFill>
              </a:rPr>
              <a:t>BoT</a:t>
            </a:r>
            <a:r>
              <a:rPr lang="en-US" dirty="0">
                <a:solidFill>
                  <a:schemeClr val="tx1"/>
                </a:solidFill>
              </a:rPr>
              <a:t> is directly related to the effort needed in ICS.</a:t>
            </a:r>
          </a:p>
          <a:p>
            <a:pPr marL="342900" lvl="1" indent="-342900">
              <a:buFont typeface="Arial" panose="020B0604020202020204" pitchFamily="34" charset="0"/>
              <a:buChar char="•"/>
            </a:pPr>
            <a:r>
              <a:rPr lang="en-US" dirty="0" smtClean="0">
                <a:solidFill>
                  <a:schemeClr val="tx1"/>
                </a:solidFill>
              </a:rPr>
              <a:t>We believe that a </a:t>
            </a:r>
            <a:r>
              <a:rPr lang="en-US" dirty="0">
                <a:solidFill>
                  <a:schemeClr val="tx1"/>
                </a:solidFill>
              </a:rPr>
              <a:t>scope of Low Power Beam on Target without </a:t>
            </a:r>
            <a:r>
              <a:rPr lang="en-US" dirty="0" smtClean="0">
                <a:solidFill>
                  <a:schemeClr val="tx1"/>
                </a:solidFill>
              </a:rPr>
              <a:t>instruments </a:t>
            </a:r>
            <a:r>
              <a:rPr lang="en-US" dirty="0">
                <a:solidFill>
                  <a:schemeClr val="tx1"/>
                </a:solidFill>
              </a:rPr>
              <a:t>is still feasible and compatible with today’s ICS plans.</a:t>
            </a:r>
          </a:p>
          <a:p>
            <a:pPr marL="342900" lvl="1" indent="-342900">
              <a:buFont typeface="Arial" panose="020B0604020202020204" pitchFamily="34" charset="0"/>
              <a:buChar char="•"/>
            </a:pPr>
            <a:r>
              <a:rPr lang="en-US" dirty="0">
                <a:solidFill>
                  <a:schemeClr val="tx1"/>
                </a:solidFill>
              </a:rPr>
              <a:t>After that </a:t>
            </a:r>
            <a:r>
              <a:rPr lang="en-US" dirty="0" err="1">
                <a:solidFill>
                  <a:schemeClr val="tx1"/>
                </a:solidFill>
              </a:rPr>
              <a:t>BoT</a:t>
            </a:r>
            <a:r>
              <a:rPr lang="en-US" dirty="0">
                <a:solidFill>
                  <a:schemeClr val="tx1"/>
                </a:solidFill>
              </a:rPr>
              <a:t>, a transient period with iterative </a:t>
            </a:r>
            <a:r>
              <a:rPr lang="en-US" dirty="0" smtClean="0">
                <a:solidFill>
                  <a:schemeClr val="tx1"/>
                </a:solidFill>
              </a:rPr>
              <a:t>extension </a:t>
            </a:r>
            <a:r>
              <a:rPr lang="en-US" dirty="0">
                <a:solidFill>
                  <a:schemeClr val="tx1"/>
                </a:solidFill>
              </a:rPr>
              <a:t>will be needed to: </a:t>
            </a:r>
          </a:p>
          <a:p>
            <a:pPr marL="800100" lvl="3" indent="-342900"/>
            <a:r>
              <a:rPr lang="en-US" sz="2200" dirty="0" smtClean="0">
                <a:solidFill>
                  <a:schemeClr val="tx1"/>
                </a:solidFill>
              </a:rPr>
              <a:t>Accommodate to </a:t>
            </a:r>
            <a:r>
              <a:rPr lang="en-US" sz="2200" dirty="0">
                <a:solidFill>
                  <a:schemeClr val="tx1"/>
                </a:solidFill>
              </a:rPr>
              <a:t>a High Power </a:t>
            </a:r>
            <a:r>
              <a:rPr lang="en-US" sz="2200" dirty="0" smtClean="0">
                <a:solidFill>
                  <a:schemeClr val="tx1"/>
                </a:solidFill>
              </a:rPr>
              <a:t>Beam and Operational Modes.</a:t>
            </a:r>
            <a:endParaRPr lang="en-US" sz="2200" dirty="0">
              <a:solidFill>
                <a:schemeClr val="tx1"/>
              </a:solidFill>
            </a:endParaRPr>
          </a:p>
          <a:p>
            <a:pPr marL="800100" lvl="3" indent="-342900"/>
            <a:r>
              <a:rPr lang="en-US" sz="2200" dirty="0" smtClean="0">
                <a:solidFill>
                  <a:schemeClr val="tx1"/>
                </a:solidFill>
              </a:rPr>
              <a:t>Accommodate new Neutron Scattering Systems.</a:t>
            </a:r>
          </a:p>
          <a:p>
            <a:pPr marL="342900" lvl="1" indent="-342900">
              <a:buFont typeface="Arial" panose="020B0604020202020204" pitchFamily="34" charset="0"/>
              <a:buChar char="•"/>
            </a:pPr>
            <a:r>
              <a:rPr lang="en-US" dirty="0" smtClean="0">
                <a:solidFill>
                  <a:schemeClr val="tx1"/>
                </a:solidFill>
              </a:rPr>
              <a:t>For </a:t>
            </a:r>
            <a:r>
              <a:rPr lang="en-US" dirty="0">
                <a:solidFill>
                  <a:schemeClr val="tx1"/>
                </a:solidFill>
              </a:rPr>
              <a:t>the future success of ESS as a research facility, </a:t>
            </a:r>
            <a:r>
              <a:rPr lang="en-US" dirty="0" smtClean="0">
                <a:solidFill>
                  <a:schemeClr val="tx1"/>
                </a:solidFill>
              </a:rPr>
              <a:t>Operator Applications </a:t>
            </a:r>
            <a:r>
              <a:rPr lang="en-US" dirty="0">
                <a:solidFill>
                  <a:schemeClr val="tx1"/>
                </a:solidFill>
              </a:rPr>
              <a:t>and Physics Oriented Applications </a:t>
            </a:r>
            <a:r>
              <a:rPr lang="en-US" dirty="0" smtClean="0">
                <a:solidFill>
                  <a:schemeClr val="tx1"/>
                </a:solidFill>
              </a:rPr>
              <a:t>is </a:t>
            </a:r>
            <a:r>
              <a:rPr lang="en-US" dirty="0">
                <a:solidFill>
                  <a:schemeClr val="tx1"/>
                </a:solidFill>
              </a:rPr>
              <a:t>a must and </a:t>
            </a:r>
            <a:r>
              <a:rPr lang="en-US" dirty="0" smtClean="0">
                <a:solidFill>
                  <a:schemeClr val="tx1"/>
                </a:solidFill>
              </a:rPr>
              <a:t>requires continuous activity.</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12</a:t>
            </a:fld>
            <a:endParaRPr lang="sv-SE" dirty="0"/>
          </a:p>
        </p:txBody>
      </p:sp>
      <p:sp>
        <p:nvSpPr>
          <p:cNvPr id="5" name="Date Placeholder 4"/>
          <p:cNvSpPr>
            <a:spLocks noGrp="1"/>
          </p:cNvSpPr>
          <p:nvPr>
            <p:ph type="dt" sz="half" idx="10"/>
          </p:nvPr>
        </p:nvSpPr>
        <p:spPr/>
        <p:txBody>
          <a:bodyPr/>
          <a:lstStyle/>
          <a:p>
            <a:r>
              <a:rPr lang="sv-SE" smtClean="0"/>
              <a:t>2016-04-07</a:t>
            </a:r>
            <a:endParaRPr lang="sv-SE" dirty="0"/>
          </a:p>
        </p:txBody>
      </p:sp>
    </p:spTree>
    <p:extLst>
      <p:ext uri="{BB962C8B-B14F-4D97-AF65-F5344CB8AC3E}">
        <p14:creationId xmlns:p14="http://schemas.microsoft.com/office/powerpoint/2010/main" val="29027167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4-Point Star 7"/>
          <p:cNvSpPr/>
          <p:nvPr/>
        </p:nvSpPr>
        <p:spPr>
          <a:xfrm>
            <a:off x="3403570" y="2060848"/>
            <a:ext cx="340338" cy="288032"/>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3685741" y="2041103"/>
            <a:ext cx="1462323" cy="307777"/>
          </a:xfrm>
          <a:prstGeom prst="rect">
            <a:avLst/>
          </a:prstGeom>
          <a:noFill/>
        </p:spPr>
        <p:txBody>
          <a:bodyPr wrap="none" rtlCol="0">
            <a:spAutoFit/>
          </a:bodyPr>
          <a:lstStyle/>
          <a:p>
            <a:r>
              <a:rPr lang="sv-SE" sz="1400" dirty="0" smtClean="0"/>
              <a:t>First Installations</a:t>
            </a:r>
            <a:endParaRPr lang="en-US" sz="1400" dirty="0"/>
          </a:p>
        </p:txBody>
      </p:sp>
      <p:grpSp>
        <p:nvGrpSpPr>
          <p:cNvPr id="40" name="Group 39"/>
          <p:cNvGrpSpPr/>
          <p:nvPr/>
        </p:nvGrpSpPr>
        <p:grpSpPr>
          <a:xfrm>
            <a:off x="56658" y="1599081"/>
            <a:ext cx="9001000" cy="5057026"/>
            <a:chOff x="8446390" y="-2419243"/>
            <a:chExt cx="9001000" cy="5057026"/>
          </a:xfrm>
        </p:grpSpPr>
        <p:sp>
          <p:nvSpPr>
            <p:cNvPr id="19" name="Rectangle 18"/>
            <p:cNvSpPr/>
            <p:nvPr/>
          </p:nvSpPr>
          <p:spPr>
            <a:xfrm>
              <a:off x="10365888" y="-2419243"/>
              <a:ext cx="591574" cy="36004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dirty="0" smtClean="0">
                  <a:solidFill>
                    <a:srgbClr val="0070C0"/>
                  </a:solidFill>
                </a:rPr>
                <a:t>2014</a:t>
              </a:r>
              <a:endParaRPr lang="en-US" sz="1400" b="1" dirty="0">
                <a:solidFill>
                  <a:srgbClr val="0070C0"/>
                </a:solidFill>
              </a:endParaRPr>
            </a:p>
          </p:txBody>
        </p:sp>
        <p:sp>
          <p:nvSpPr>
            <p:cNvPr id="20" name="Rectangle 19"/>
            <p:cNvSpPr/>
            <p:nvPr/>
          </p:nvSpPr>
          <p:spPr>
            <a:xfrm>
              <a:off x="10957462" y="-2419243"/>
              <a:ext cx="591574" cy="36004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dirty="0" smtClean="0">
                  <a:solidFill>
                    <a:srgbClr val="0070C0"/>
                  </a:solidFill>
                </a:rPr>
                <a:t>2015</a:t>
              </a:r>
              <a:endParaRPr lang="en-US" sz="1400" b="1" dirty="0">
                <a:solidFill>
                  <a:srgbClr val="0070C0"/>
                </a:solidFill>
              </a:endParaRPr>
            </a:p>
          </p:txBody>
        </p:sp>
        <p:sp>
          <p:nvSpPr>
            <p:cNvPr id="21" name="Rectangle 20"/>
            <p:cNvSpPr/>
            <p:nvPr/>
          </p:nvSpPr>
          <p:spPr>
            <a:xfrm>
              <a:off x="11549035" y="-2419243"/>
              <a:ext cx="591574" cy="36004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dirty="0" smtClean="0">
                  <a:solidFill>
                    <a:srgbClr val="0070C0"/>
                  </a:solidFill>
                </a:rPr>
                <a:t>2016</a:t>
              </a:r>
              <a:endParaRPr lang="en-US" sz="1400" b="1" dirty="0">
                <a:solidFill>
                  <a:srgbClr val="0070C0"/>
                </a:solidFill>
              </a:endParaRPr>
            </a:p>
          </p:txBody>
        </p:sp>
        <p:sp>
          <p:nvSpPr>
            <p:cNvPr id="22" name="Rectangle 21"/>
            <p:cNvSpPr/>
            <p:nvPr/>
          </p:nvSpPr>
          <p:spPr>
            <a:xfrm>
              <a:off x="12140609" y="-2419243"/>
              <a:ext cx="591574" cy="36004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dirty="0" smtClean="0">
                  <a:solidFill>
                    <a:srgbClr val="0070C0"/>
                  </a:solidFill>
                </a:rPr>
                <a:t>2017</a:t>
              </a:r>
              <a:endParaRPr lang="en-US" sz="1400" b="1" dirty="0">
                <a:solidFill>
                  <a:srgbClr val="0070C0"/>
                </a:solidFill>
              </a:endParaRPr>
            </a:p>
          </p:txBody>
        </p:sp>
        <p:sp>
          <p:nvSpPr>
            <p:cNvPr id="23" name="Rectangle 22"/>
            <p:cNvSpPr/>
            <p:nvPr/>
          </p:nvSpPr>
          <p:spPr>
            <a:xfrm>
              <a:off x="12732183" y="-2419243"/>
              <a:ext cx="591574" cy="36004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dirty="0" smtClean="0">
                  <a:solidFill>
                    <a:srgbClr val="0070C0"/>
                  </a:solidFill>
                </a:rPr>
                <a:t>2018</a:t>
              </a:r>
              <a:endParaRPr lang="en-US" sz="1400" b="1" dirty="0">
                <a:solidFill>
                  <a:srgbClr val="0070C0"/>
                </a:solidFill>
              </a:endParaRPr>
            </a:p>
          </p:txBody>
        </p:sp>
        <p:sp>
          <p:nvSpPr>
            <p:cNvPr id="24" name="Rectangle 23"/>
            <p:cNvSpPr/>
            <p:nvPr/>
          </p:nvSpPr>
          <p:spPr>
            <a:xfrm>
              <a:off x="13323757" y="-2419243"/>
              <a:ext cx="591574" cy="36004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dirty="0" smtClean="0">
                  <a:solidFill>
                    <a:srgbClr val="0070C0"/>
                  </a:solidFill>
                </a:rPr>
                <a:t>2019</a:t>
              </a:r>
              <a:endParaRPr lang="en-US" sz="1400" b="1" dirty="0">
                <a:solidFill>
                  <a:srgbClr val="0070C0"/>
                </a:solidFill>
              </a:endParaRPr>
            </a:p>
          </p:txBody>
        </p:sp>
        <p:sp>
          <p:nvSpPr>
            <p:cNvPr id="25" name="Rectangle 24"/>
            <p:cNvSpPr/>
            <p:nvPr/>
          </p:nvSpPr>
          <p:spPr>
            <a:xfrm>
              <a:off x="13915331" y="-2419243"/>
              <a:ext cx="591574" cy="36004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dirty="0" smtClean="0">
                  <a:solidFill>
                    <a:srgbClr val="0070C0"/>
                  </a:solidFill>
                </a:rPr>
                <a:t>2020</a:t>
              </a:r>
              <a:endParaRPr lang="en-US" sz="1400" b="1" dirty="0">
                <a:solidFill>
                  <a:srgbClr val="0070C0"/>
                </a:solidFill>
              </a:endParaRPr>
            </a:p>
          </p:txBody>
        </p:sp>
        <p:sp>
          <p:nvSpPr>
            <p:cNvPr id="26" name="Rectangle 25"/>
            <p:cNvSpPr/>
            <p:nvPr/>
          </p:nvSpPr>
          <p:spPr>
            <a:xfrm>
              <a:off x="14506905" y="-2419243"/>
              <a:ext cx="591574" cy="36004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dirty="0" smtClean="0">
                  <a:solidFill>
                    <a:srgbClr val="0070C0"/>
                  </a:solidFill>
                </a:rPr>
                <a:t>2021</a:t>
              </a:r>
              <a:endParaRPr lang="en-US" sz="1400" b="1" dirty="0">
                <a:solidFill>
                  <a:srgbClr val="0070C0"/>
                </a:solidFill>
              </a:endParaRPr>
            </a:p>
          </p:txBody>
        </p:sp>
        <p:sp>
          <p:nvSpPr>
            <p:cNvPr id="27" name="Rectangle 26"/>
            <p:cNvSpPr/>
            <p:nvPr/>
          </p:nvSpPr>
          <p:spPr>
            <a:xfrm>
              <a:off x="15098478" y="-2419243"/>
              <a:ext cx="591574" cy="36004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dirty="0" smtClean="0">
                  <a:solidFill>
                    <a:srgbClr val="0070C0"/>
                  </a:solidFill>
                </a:rPr>
                <a:t>2022</a:t>
              </a:r>
              <a:endParaRPr lang="en-US" sz="1400" b="1" dirty="0">
                <a:solidFill>
                  <a:srgbClr val="0070C0"/>
                </a:solidFill>
              </a:endParaRPr>
            </a:p>
          </p:txBody>
        </p:sp>
        <p:sp>
          <p:nvSpPr>
            <p:cNvPr id="28" name="Rectangle 27"/>
            <p:cNvSpPr/>
            <p:nvPr/>
          </p:nvSpPr>
          <p:spPr>
            <a:xfrm>
              <a:off x="15672669" y="-2419243"/>
              <a:ext cx="591574" cy="36004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dirty="0" smtClean="0">
                  <a:solidFill>
                    <a:srgbClr val="0070C0"/>
                  </a:solidFill>
                </a:rPr>
                <a:t>2023</a:t>
              </a:r>
              <a:endParaRPr lang="en-US" sz="1400" b="1" dirty="0">
                <a:solidFill>
                  <a:srgbClr val="0070C0"/>
                </a:solidFill>
              </a:endParaRPr>
            </a:p>
          </p:txBody>
        </p:sp>
        <p:sp>
          <p:nvSpPr>
            <p:cNvPr id="29" name="Rectangle 28"/>
            <p:cNvSpPr/>
            <p:nvPr/>
          </p:nvSpPr>
          <p:spPr>
            <a:xfrm>
              <a:off x="16264242" y="-2419243"/>
              <a:ext cx="591574" cy="36004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dirty="0" smtClean="0">
                  <a:solidFill>
                    <a:srgbClr val="0070C0"/>
                  </a:solidFill>
                </a:rPr>
                <a:t>2024</a:t>
              </a:r>
              <a:endParaRPr lang="en-US" sz="1400" b="1" dirty="0">
                <a:solidFill>
                  <a:srgbClr val="0070C0"/>
                </a:solidFill>
              </a:endParaRPr>
            </a:p>
          </p:txBody>
        </p:sp>
        <p:sp>
          <p:nvSpPr>
            <p:cNvPr id="30" name="Rectangle 29"/>
            <p:cNvSpPr/>
            <p:nvPr/>
          </p:nvSpPr>
          <p:spPr>
            <a:xfrm>
              <a:off x="16855816" y="-2419243"/>
              <a:ext cx="591574" cy="36004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dirty="0" smtClean="0">
                  <a:solidFill>
                    <a:srgbClr val="0070C0"/>
                  </a:solidFill>
                </a:rPr>
                <a:t>2025</a:t>
              </a:r>
            </a:p>
          </p:txBody>
        </p:sp>
        <p:cxnSp>
          <p:nvCxnSpPr>
            <p:cNvPr id="3" name="Straight Connector 2"/>
            <p:cNvCxnSpPr/>
            <p:nvPr/>
          </p:nvCxnSpPr>
          <p:spPr>
            <a:xfrm>
              <a:off x="10957462" y="-2059203"/>
              <a:ext cx="0" cy="4688753"/>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10370850" y="-2050970"/>
              <a:ext cx="0" cy="4688753"/>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11550790" y="-2050970"/>
              <a:ext cx="0" cy="4688753"/>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12144924" y="-2050970"/>
              <a:ext cx="0" cy="4688753"/>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12732688" y="-2050970"/>
              <a:ext cx="0" cy="4688753"/>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13323178" y="-2057340"/>
              <a:ext cx="0" cy="4688753"/>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13918998" y="-2050970"/>
              <a:ext cx="0" cy="4688753"/>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14507146" y="-2050970"/>
              <a:ext cx="0" cy="4688753"/>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15103945" y="-2050970"/>
              <a:ext cx="0" cy="4688753"/>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15678323" y="-2050970"/>
              <a:ext cx="0" cy="4688753"/>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16264129" y="-2050970"/>
              <a:ext cx="0" cy="4688753"/>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16857284" y="-2050970"/>
              <a:ext cx="0" cy="4688753"/>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17447390" y="-2050970"/>
              <a:ext cx="0" cy="4688753"/>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flipH="1">
              <a:off x="8446390" y="-2076728"/>
              <a:ext cx="1932844" cy="0"/>
            </a:xfrm>
            <a:prstGeom prst="line">
              <a:avLst/>
            </a:prstGeom>
            <a:ln w="9525">
              <a:prstDash val="sysDot"/>
            </a:ln>
          </p:spPr>
          <p:style>
            <a:lnRef idx="1">
              <a:schemeClr val="accent1"/>
            </a:lnRef>
            <a:fillRef idx="0">
              <a:schemeClr val="accent1"/>
            </a:fillRef>
            <a:effectRef idx="0">
              <a:schemeClr val="accent1"/>
            </a:effectRef>
            <a:fontRef idx="minor">
              <a:schemeClr val="tx1"/>
            </a:fontRef>
          </p:style>
        </p:cxnSp>
      </p:grpSp>
      <p:sp>
        <p:nvSpPr>
          <p:cNvPr id="75" name="4-Point Star 74"/>
          <p:cNvSpPr/>
          <p:nvPr/>
        </p:nvSpPr>
        <p:spPr>
          <a:xfrm>
            <a:off x="5023750" y="2420888"/>
            <a:ext cx="340338" cy="288032"/>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13177" y="1938318"/>
            <a:ext cx="1901483" cy="338554"/>
          </a:xfrm>
          <a:prstGeom prst="rect">
            <a:avLst/>
          </a:prstGeom>
          <a:noFill/>
        </p:spPr>
        <p:txBody>
          <a:bodyPr wrap="none" rtlCol="0">
            <a:spAutoFit/>
          </a:bodyPr>
          <a:lstStyle/>
          <a:p>
            <a:r>
              <a:rPr lang="sv-SE" sz="1600" b="1" i="1" dirty="0" smtClean="0"/>
              <a:t>Global &amp; Project MS</a:t>
            </a:r>
            <a:endParaRPr lang="sv-SE" sz="1600" b="1" i="1" dirty="0"/>
          </a:p>
        </p:txBody>
      </p:sp>
      <p:cxnSp>
        <p:nvCxnSpPr>
          <p:cNvPr id="76" name="Straight Connector 75"/>
          <p:cNvCxnSpPr/>
          <p:nvPr/>
        </p:nvCxnSpPr>
        <p:spPr>
          <a:xfrm flipH="1">
            <a:off x="35496" y="2852936"/>
            <a:ext cx="8990333" cy="0"/>
          </a:xfrm>
          <a:prstGeom prst="line">
            <a:avLst/>
          </a:prstGeom>
          <a:ln w="12700">
            <a:solidFill>
              <a:schemeClr val="accent1">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5364088" y="2401143"/>
            <a:ext cx="1677126" cy="307777"/>
          </a:xfrm>
          <a:prstGeom prst="rect">
            <a:avLst/>
          </a:prstGeom>
          <a:noFill/>
        </p:spPr>
        <p:txBody>
          <a:bodyPr wrap="none" rtlCol="0">
            <a:spAutoFit/>
          </a:bodyPr>
          <a:lstStyle/>
          <a:p>
            <a:pPr algn="ctr"/>
            <a:r>
              <a:rPr lang="sv-SE" sz="1400" dirty="0" smtClean="0"/>
              <a:t>First Beam on Target</a:t>
            </a:r>
            <a:endParaRPr lang="en-US" sz="1400" dirty="0"/>
          </a:p>
        </p:txBody>
      </p:sp>
      <p:sp>
        <p:nvSpPr>
          <p:cNvPr id="78" name="TextBox 77"/>
          <p:cNvSpPr txBox="1"/>
          <p:nvPr/>
        </p:nvSpPr>
        <p:spPr>
          <a:xfrm>
            <a:off x="5603703" y="2044826"/>
            <a:ext cx="1740605" cy="307777"/>
          </a:xfrm>
          <a:prstGeom prst="rect">
            <a:avLst/>
          </a:prstGeom>
          <a:noFill/>
        </p:spPr>
        <p:txBody>
          <a:bodyPr wrap="none" rtlCol="0">
            <a:spAutoFit/>
          </a:bodyPr>
          <a:lstStyle/>
          <a:p>
            <a:pPr algn="ctr"/>
            <a:r>
              <a:rPr lang="sv-SE" sz="1400" dirty="0" smtClean="0"/>
              <a:t>Handover Completed</a:t>
            </a:r>
            <a:endParaRPr lang="en-US" sz="1400" dirty="0"/>
          </a:p>
        </p:txBody>
      </p:sp>
      <p:sp>
        <p:nvSpPr>
          <p:cNvPr id="79" name="4-Point Star 78"/>
          <p:cNvSpPr/>
          <p:nvPr/>
        </p:nvSpPr>
        <p:spPr>
          <a:xfrm>
            <a:off x="5287008" y="2060848"/>
            <a:ext cx="340338" cy="288032"/>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0" name="Straight Connector 79"/>
          <p:cNvCxnSpPr/>
          <p:nvPr/>
        </p:nvCxnSpPr>
        <p:spPr>
          <a:xfrm flipH="1">
            <a:off x="35496" y="4053317"/>
            <a:ext cx="8990333" cy="0"/>
          </a:xfrm>
          <a:prstGeom prst="line">
            <a:avLst/>
          </a:prstGeom>
          <a:ln w="12700">
            <a:solidFill>
              <a:schemeClr val="accent1">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flipH="1">
            <a:off x="35496" y="4869160"/>
            <a:ext cx="8990333" cy="0"/>
          </a:xfrm>
          <a:prstGeom prst="line">
            <a:avLst/>
          </a:prstGeom>
          <a:ln w="12700">
            <a:solidFill>
              <a:schemeClr val="accent1">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flipH="1">
            <a:off x="35496" y="5805264"/>
            <a:ext cx="8990333" cy="0"/>
          </a:xfrm>
          <a:prstGeom prst="line">
            <a:avLst/>
          </a:prstGeom>
          <a:ln w="12700">
            <a:solidFill>
              <a:schemeClr val="accent1">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sp>
        <p:nvSpPr>
          <p:cNvPr id="83" name="TextBox 82"/>
          <p:cNvSpPr txBox="1"/>
          <p:nvPr/>
        </p:nvSpPr>
        <p:spPr>
          <a:xfrm>
            <a:off x="-36512" y="2874422"/>
            <a:ext cx="1565942" cy="338554"/>
          </a:xfrm>
          <a:prstGeom prst="rect">
            <a:avLst/>
          </a:prstGeom>
          <a:noFill/>
        </p:spPr>
        <p:txBody>
          <a:bodyPr wrap="none" rtlCol="0">
            <a:spAutoFit/>
          </a:bodyPr>
          <a:lstStyle/>
          <a:p>
            <a:r>
              <a:rPr lang="sv-SE" sz="1600" b="1" i="1" dirty="0" smtClean="0"/>
              <a:t>WP Integrations</a:t>
            </a:r>
          </a:p>
        </p:txBody>
      </p:sp>
      <p:sp>
        <p:nvSpPr>
          <p:cNvPr id="84" name="TextBox 83"/>
          <p:cNvSpPr txBox="1"/>
          <p:nvPr/>
        </p:nvSpPr>
        <p:spPr>
          <a:xfrm>
            <a:off x="-36512" y="4053317"/>
            <a:ext cx="1943994" cy="338554"/>
          </a:xfrm>
          <a:prstGeom prst="rect">
            <a:avLst/>
          </a:prstGeom>
          <a:noFill/>
        </p:spPr>
        <p:txBody>
          <a:bodyPr wrap="none" rtlCol="0">
            <a:spAutoFit/>
          </a:bodyPr>
          <a:lstStyle/>
          <a:p>
            <a:r>
              <a:rPr lang="sv-SE" sz="1600" b="1" i="1" dirty="0" smtClean="0"/>
              <a:t>WP Personnel Safety</a:t>
            </a:r>
            <a:endParaRPr lang="sv-SE" sz="1600" b="1" i="1" dirty="0"/>
          </a:p>
        </p:txBody>
      </p:sp>
      <p:sp>
        <p:nvSpPr>
          <p:cNvPr id="85" name="TextBox 84"/>
          <p:cNvSpPr txBox="1"/>
          <p:nvPr/>
        </p:nvSpPr>
        <p:spPr>
          <a:xfrm>
            <a:off x="-36512" y="4890646"/>
            <a:ext cx="2197846" cy="338554"/>
          </a:xfrm>
          <a:prstGeom prst="rect">
            <a:avLst/>
          </a:prstGeom>
          <a:noFill/>
        </p:spPr>
        <p:txBody>
          <a:bodyPr wrap="none" rtlCol="0">
            <a:spAutoFit/>
          </a:bodyPr>
          <a:lstStyle/>
          <a:p>
            <a:r>
              <a:rPr lang="sv-SE" sz="1600" b="1" i="1" dirty="0" smtClean="0"/>
              <a:t>WP Machine Protection</a:t>
            </a:r>
            <a:endParaRPr lang="sv-SE" sz="1600" b="1" i="1" dirty="0"/>
          </a:p>
        </p:txBody>
      </p:sp>
      <p:sp>
        <p:nvSpPr>
          <p:cNvPr id="86" name="TextBox 85"/>
          <p:cNvSpPr txBox="1"/>
          <p:nvPr/>
        </p:nvSpPr>
        <p:spPr>
          <a:xfrm>
            <a:off x="11852" y="5877272"/>
            <a:ext cx="2623410" cy="338554"/>
          </a:xfrm>
          <a:prstGeom prst="rect">
            <a:avLst/>
          </a:prstGeom>
          <a:noFill/>
        </p:spPr>
        <p:txBody>
          <a:bodyPr wrap="none" rtlCol="0">
            <a:spAutoFit/>
          </a:bodyPr>
          <a:lstStyle/>
          <a:p>
            <a:r>
              <a:rPr lang="sv-SE" sz="1600" b="1" i="1" dirty="0" smtClean="0"/>
              <a:t>WP SW, HW &amp; Infrastructure</a:t>
            </a:r>
            <a:endParaRPr lang="sv-SE" sz="1600" b="1" i="1" dirty="0"/>
          </a:p>
        </p:txBody>
      </p:sp>
      <p:cxnSp>
        <p:nvCxnSpPr>
          <p:cNvPr id="42" name="Straight Connector 41"/>
          <p:cNvCxnSpPr/>
          <p:nvPr/>
        </p:nvCxnSpPr>
        <p:spPr>
          <a:xfrm>
            <a:off x="4175956" y="4258598"/>
            <a:ext cx="73152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87" name="4-Point Star 86"/>
          <p:cNvSpPr/>
          <p:nvPr/>
        </p:nvSpPr>
        <p:spPr>
          <a:xfrm>
            <a:off x="4086283" y="4114582"/>
            <a:ext cx="270060" cy="288032"/>
          </a:xfrm>
          <a:prstGeom prst="star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4-Point Star 87"/>
          <p:cNvSpPr/>
          <p:nvPr/>
        </p:nvSpPr>
        <p:spPr>
          <a:xfrm>
            <a:off x="4733988" y="4114582"/>
            <a:ext cx="270060" cy="288032"/>
          </a:xfrm>
          <a:prstGeom prst="star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TextBox 93"/>
          <p:cNvSpPr txBox="1"/>
          <p:nvPr/>
        </p:nvSpPr>
        <p:spPr>
          <a:xfrm>
            <a:off x="5011336" y="4089321"/>
            <a:ext cx="2188228" cy="307777"/>
          </a:xfrm>
          <a:prstGeom prst="rect">
            <a:avLst/>
          </a:prstGeom>
          <a:noFill/>
        </p:spPr>
        <p:txBody>
          <a:bodyPr wrap="none" rtlCol="0">
            <a:spAutoFit/>
          </a:bodyPr>
          <a:lstStyle/>
          <a:p>
            <a:r>
              <a:rPr lang="en-US" sz="1400" dirty="0" smtClean="0"/>
              <a:t>Accelerator PSS-2 complete</a:t>
            </a:r>
            <a:endParaRPr lang="en-US" sz="1400" dirty="0"/>
          </a:p>
        </p:txBody>
      </p:sp>
      <p:sp>
        <p:nvSpPr>
          <p:cNvPr id="96" name="4-Point Star 95"/>
          <p:cNvSpPr/>
          <p:nvPr/>
        </p:nvSpPr>
        <p:spPr>
          <a:xfrm>
            <a:off x="4084083" y="4941168"/>
            <a:ext cx="270060" cy="288032"/>
          </a:xfrm>
          <a:prstGeom prst="star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TextBox 96"/>
          <p:cNvSpPr txBox="1"/>
          <p:nvPr/>
        </p:nvSpPr>
        <p:spPr>
          <a:xfrm>
            <a:off x="4319972" y="4941545"/>
            <a:ext cx="3253583" cy="307777"/>
          </a:xfrm>
          <a:prstGeom prst="rect">
            <a:avLst/>
          </a:prstGeom>
          <a:noFill/>
        </p:spPr>
        <p:txBody>
          <a:bodyPr wrap="none" rtlCol="0">
            <a:spAutoFit/>
          </a:bodyPr>
          <a:lstStyle/>
          <a:p>
            <a:r>
              <a:rPr lang="sv-SE" sz="1400" dirty="0" smtClean="0"/>
              <a:t>Beam Interlock System installation started</a:t>
            </a:r>
            <a:endParaRPr lang="en-US" sz="1400" dirty="0"/>
          </a:p>
        </p:txBody>
      </p:sp>
      <p:sp>
        <p:nvSpPr>
          <p:cNvPr id="70" name="4-Point Star 69"/>
          <p:cNvSpPr/>
          <p:nvPr/>
        </p:nvSpPr>
        <p:spPr>
          <a:xfrm>
            <a:off x="3486967" y="5920181"/>
            <a:ext cx="270060" cy="288032"/>
          </a:xfrm>
          <a:prstGeom prst="star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p:cNvSpPr txBox="1"/>
          <p:nvPr/>
        </p:nvSpPr>
        <p:spPr>
          <a:xfrm>
            <a:off x="3707904" y="5908049"/>
            <a:ext cx="3870548" cy="307777"/>
          </a:xfrm>
          <a:prstGeom prst="rect">
            <a:avLst/>
          </a:prstGeom>
          <a:noFill/>
        </p:spPr>
        <p:txBody>
          <a:bodyPr wrap="none" rtlCol="0">
            <a:spAutoFit/>
          </a:bodyPr>
          <a:lstStyle/>
          <a:p>
            <a:r>
              <a:rPr lang="sv-SE" sz="1400" dirty="0" smtClean="0"/>
              <a:t>Timing system components ready for procurement</a:t>
            </a:r>
            <a:endParaRPr lang="en-US" sz="1400" dirty="0"/>
          </a:p>
        </p:txBody>
      </p:sp>
      <p:sp>
        <p:nvSpPr>
          <p:cNvPr id="72" name="4-Point Star 71"/>
          <p:cNvSpPr/>
          <p:nvPr/>
        </p:nvSpPr>
        <p:spPr>
          <a:xfrm>
            <a:off x="3836902" y="6219712"/>
            <a:ext cx="270060" cy="288032"/>
          </a:xfrm>
          <a:prstGeom prst="star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73" name="TextBox 72"/>
          <p:cNvSpPr txBox="1"/>
          <p:nvPr/>
        </p:nvSpPr>
        <p:spPr>
          <a:xfrm>
            <a:off x="4067944" y="6217567"/>
            <a:ext cx="2896114" cy="307777"/>
          </a:xfrm>
          <a:prstGeom prst="rect">
            <a:avLst/>
          </a:prstGeom>
          <a:noFill/>
        </p:spPr>
        <p:txBody>
          <a:bodyPr wrap="none" rtlCol="0">
            <a:spAutoFit/>
          </a:bodyPr>
          <a:lstStyle/>
          <a:p>
            <a:r>
              <a:rPr lang="sv-SE" sz="1400" dirty="0" smtClean="0"/>
              <a:t>Temporary control room operational</a:t>
            </a:r>
            <a:endParaRPr lang="en-US" sz="1400" dirty="0"/>
          </a:p>
        </p:txBody>
      </p:sp>
      <p:sp>
        <p:nvSpPr>
          <p:cNvPr id="74" name="TextBox 73"/>
          <p:cNvSpPr txBox="1"/>
          <p:nvPr/>
        </p:nvSpPr>
        <p:spPr>
          <a:xfrm>
            <a:off x="2651683" y="4125325"/>
            <a:ext cx="1463221" cy="307777"/>
          </a:xfrm>
          <a:prstGeom prst="rect">
            <a:avLst/>
          </a:prstGeom>
          <a:noFill/>
        </p:spPr>
        <p:txBody>
          <a:bodyPr wrap="none" rtlCol="0">
            <a:spAutoFit/>
          </a:bodyPr>
          <a:lstStyle/>
          <a:p>
            <a:pPr algn="r"/>
            <a:r>
              <a:rPr lang="sv-SE" sz="1400" dirty="0" smtClean="0"/>
              <a:t>Accelerator PSS-1</a:t>
            </a:r>
            <a:endParaRPr lang="en-US" sz="1400" dirty="0"/>
          </a:p>
        </p:txBody>
      </p:sp>
      <p:sp>
        <p:nvSpPr>
          <p:cNvPr id="100" name="4-Point Star 99"/>
          <p:cNvSpPr/>
          <p:nvPr/>
        </p:nvSpPr>
        <p:spPr>
          <a:xfrm>
            <a:off x="4582370" y="4563528"/>
            <a:ext cx="270060" cy="288032"/>
          </a:xfrm>
          <a:prstGeom prst="star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101" name="TextBox 100"/>
          <p:cNvSpPr txBox="1"/>
          <p:nvPr/>
        </p:nvSpPr>
        <p:spPr>
          <a:xfrm>
            <a:off x="4813412" y="4561383"/>
            <a:ext cx="1660198" cy="307777"/>
          </a:xfrm>
          <a:prstGeom prst="rect">
            <a:avLst/>
          </a:prstGeom>
          <a:noFill/>
        </p:spPr>
        <p:txBody>
          <a:bodyPr wrap="none" rtlCol="0">
            <a:spAutoFit/>
          </a:bodyPr>
          <a:lstStyle/>
          <a:p>
            <a:r>
              <a:rPr lang="sv-SE" sz="1400" dirty="0" smtClean="0"/>
              <a:t>Target PSS complete</a:t>
            </a:r>
            <a:endParaRPr lang="en-US" sz="1400" dirty="0"/>
          </a:p>
        </p:txBody>
      </p:sp>
      <p:sp>
        <p:nvSpPr>
          <p:cNvPr id="102" name="4-Point Star 101"/>
          <p:cNvSpPr/>
          <p:nvPr/>
        </p:nvSpPr>
        <p:spPr>
          <a:xfrm>
            <a:off x="3868892" y="3663428"/>
            <a:ext cx="270060" cy="288032"/>
          </a:xfrm>
          <a:prstGeom prst="star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103" name="TextBox 102"/>
          <p:cNvSpPr txBox="1"/>
          <p:nvPr/>
        </p:nvSpPr>
        <p:spPr>
          <a:xfrm>
            <a:off x="1583668" y="3661283"/>
            <a:ext cx="2333459" cy="307777"/>
          </a:xfrm>
          <a:prstGeom prst="rect">
            <a:avLst/>
          </a:prstGeom>
          <a:noFill/>
        </p:spPr>
        <p:txBody>
          <a:bodyPr wrap="none" rtlCol="0">
            <a:spAutoFit/>
          </a:bodyPr>
          <a:lstStyle/>
          <a:p>
            <a:r>
              <a:rPr lang="sv-SE" sz="1400" dirty="0" smtClean="0"/>
              <a:t>1st Bldg integration complete</a:t>
            </a:r>
            <a:endParaRPr lang="en-US" sz="1400" dirty="0"/>
          </a:p>
        </p:txBody>
      </p:sp>
      <p:cxnSp>
        <p:nvCxnSpPr>
          <p:cNvPr id="108" name="Straight Connector 107"/>
          <p:cNvCxnSpPr/>
          <p:nvPr/>
        </p:nvCxnSpPr>
        <p:spPr>
          <a:xfrm>
            <a:off x="4211960" y="3329117"/>
            <a:ext cx="73152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09" name="4-Point Star 108"/>
          <p:cNvSpPr/>
          <p:nvPr/>
        </p:nvSpPr>
        <p:spPr>
          <a:xfrm>
            <a:off x="4122287" y="3185101"/>
            <a:ext cx="270060" cy="288032"/>
          </a:xfrm>
          <a:prstGeom prst="star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4-Point Star 109"/>
          <p:cNvSpPr/>
          <p:nvPr/>
        </p:nvSpPr>
        <p:spPr>
          <a:xfrm>
            <a:off x="4391980" y="3185101"/>
            <a:ext cx="270060" cy="288032"/>
          </a:xfrm>
          <a:prstGeom prst="star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TextBox 110"/>
          <p:cNvSpPr txBox="1"/>
          <p:nvPr/>
        </p:nvSpPr>
        <p:spPr>
          <a:xfrm>
            <a:off x="2519772" y="2905780"/>
            <a:ext cx="1536510" cy="523220"/>
          </a:xfrm>
          <a:prstGeom prst="rect">
            <a:avLst/>
          </a:prstGeom>
          <a:noFill/>
        </p:spPr>
        <p:txBody>
          <a:bodyPr wrap="none" rtlCol="0">
            <a:spAutoFit/>
          </a:bodyPr>
          <a:lstStyle/>
          <a:p>
            <a:pPr algn="r"/>
            <a:r>
              <a:rPr lang="sv-SE" sz="1400" dirty="0" smtClean="0"/>
              <a:t>Controls ready for </a:t>
            </a:r>
          </a:p>
          <a:p>
            <a:pPr algn="r"/>
            <a:r>
              <a:rPr lang="sv-SE" sz="1400" dirty="0" smtClean="0"/>
              <a:t>integrated testing</a:t>
            </a:r>
            <a:endParaRPr lang="en-US" sz="1400" dirty="0"/>
          </a:p>
        </p:txBody>
      </p:sp>
      <p:sp>
        <p:nvSpPr>
          <p:cNvPr id="112" name="TextBox 111"/>
          <p:cNvSpPr txBox="1"/>
          <p:nvPr/>
        </p:nvSpPr>
        <p:spPr>
          <a:xfrm>
            <a:off x="3995936" y="2861066"/>
            <a:ext cx="365805" cy="307777"/>
          </a:xfrm>
          <a:prstGeom prst="rect">
            <a:avLst/>
          </a:prstGeom>
          <a:noFill/>
        </p:spPr>
        <p:txBody>
          <a:bodyPr wrap="none" rtlCol="0">
            <a:spAutoFit/>
          </a:bodyPr>
          <a:lstStyle/>
          <a:p>
            <a:pPr algn="ctr"/>
            <a:r>
              <a:rPr lang="sv-SE" sz="1400" dirty="0" smtClean="0"/>
              <a:t>#1</a:t>
            </a:r>
            <a:endParaRPr lang="en-US" sz="1400" dirty="0"/>
          </a:p>
        </p:txBody>
      </p:sp>
      <p:sp>
        <p:nvSpPr>
          <p:cNvPr id="114" name="4-Point Star 113"/>
          <p:cNvSpPr/>
          <p:nvPr/>
        </p:nvSpPr>
        <p:spPr>
          <a:xfrm>
            <a:off x="4572000" y="3185101"/>
            <a:ext cx="270060" cy="288032"/>
          </a:xfrm>
          <a:prstGeom prst="star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TextBox 114"/>
          <p:cNvSpPr txBox="1"/>
          <p:nvPr/>
        </p:nvSpPr>
        <p:spPr>
          <a:xfrm>
            <a:off x="4278203" y="2861066"/>
            <a:ext cx="365805" cy="307777"/>
          </a:xfrm>
          <a:prstGeom prst="rect">
            <a:avLst/>
          </a:prstGeom>
          <a:noFill/>
        </p:spPr>
        <p:txBody>
          <a:bodyPr wrap="none" rtlCol="0">
            <a:spAutoFit/>
          </a:bodyPr>
          <a:lstStyle/>
          <a:p>
            <a:pPr algn="ctr"/>
            <a:r>
              <a:rPr lang="sv-SE" sz="1400" dirty="0" smtClean="0"/>
              <a:t>#2</a:t>
            </a:r>
            <a:endParaRPr lang="en-US" sz="1400" dirty="0"/>
          </a:p>
        </p:txBody>
      </p:sp>
      <p:sp>
        <p:nvSpPr>
          <p:cNvPr id="116" name="TextBox 115"/>
          <p:cNvSpPr txBox="1"/>
          <p:nvPr/>
        </p:nvSpPr>
        <p:spPr>
          <a:xfrm>
            <a:off x="4494226" y="2861066"/>
            <a:ext cx="365806" cy="307777"/>
          </a:xfrm>
          <a:prstGeom prst="rect">
            <a:avLst/>
          </a:prstGeom>
          <a:noFill/>
        </p:spPr>
        <p:txBody>
          <a:bodyPr wrap="none" rtlCol="0">
            <a:spAutoFit/>
          </a:bodyPr>
          <a:lstStyle/>
          <a:p>
            <a:pPr algn="ctr"/>
            <a:r>
              <a:rPr lang="sv-SE" sz="1400" dirty="0" smtClean="0"/>
              <a:t>#3</a:t>
            </a:r>
            <a:endParaRPr lang="en-US" sz="1400" dirty="0"/>
          </a:p>
        </p:txBody>
      </p:sp>
      <p:sp>
        <p:nvSpPr>
          <p:cNvPr id="117" name="4-Point Star 116"/>
          <p:cNvSpPr/>
          <p:nvPr/>
        </p:nvSpPr>
        <p:spPr>
          <a:xfrm>
            <a:off x="4860032" y="3185101"/>
            <a:ext cx="270060" cy="288032"/>
          </a:xfrm>
          <a:prstGeom prst="star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4-Point Star 117"/>
          <p:cNvSpPr/>
          <p:nvPr/>
        </p:nvSpPr>
        <p:spPr>
          <a:xfrm>
            <a:off x="4968044" y="3185101"/>
            <a:ext cx="270060" cy="288032"/>
          </a:xfrm>
          <a:prstGeom prst="star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4-Point Star 118"/>
          <p:cNvSpPr/>
          <p:nvPr/>
        </p:nvSpPr>
        <p:spPr>
          <a:xfrm>
            <a:off x="5076056" y="3185101"/>
            <a:ext cx="270060" cy="288032"/>
          </a:xfrm>
          <a:prstGeom prst="star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TextBox 119"/>
          <p:cNvSpPr txBox="1"/>
          <p:nvPr/>
        </p:nvSpPr>
        <p:spPr>
          <a:xfrm>
            <a:off x="4746254" y="2861066"/>
            <a:ext cx="365806" cy="307777"/>
          </a:xfrm>
          <a:prstGeom prst="rect">
            <a:avLst/>
          </a:prstGeom>
          <a:noFill/>
        </p:spPr>
        <p:txBody>
          <a:bodyPr wrap="none" rtlCol="0">
            <a:spAutoFit/>
          </a:bodyPr>
          <a:lstStyle/>
          <a:p>
            <a:pPr algn="ctr"/>
            <a:r>
              <a:rPr lang="sv-SE" sz="1400" dirty="0" smtClean="0"/>
              <a:t>#4</a:t>
            </a:r>
            <a:endParaRPr lang="en-US" sz="1400" dirty="0"/>
          </a:p>
        </p:txBody>
      </p:sp>
      <p:sp>
        <p:nvSpPr>
          <p:cNvPr id="121" name="TextBox 120"/>
          <p:cNvSpPr txBox="1"/>
          <p:nvPr/>
        </p:nvSpPr>
        <p:spPr>
          <a:xfrm>
            <a:off x="4935154" y="2861066"/>
            <a:ext cx="365806" cy="307777"/>
          </a:xfrm>
          <a:prstGeom prst="rect">
            <a:avLst/>
          </a:prstGeom>
          <a:noFill/>
        </p:spPr>
        <p:txBody>
          <a:bodyPr wrap="none" rtlCol="0">
            <a:spAutoFit/>
          </a:bodyPr>
          <a:lstStyle/>
          <a:p>
            <a:pPr algn="ctr"/>
            <a:r>
              <a:rPr lang="sv-SE" sz="1400" dirty="0" smtClean="0"/>
              <a:t>#5</a:t>
            </a:r>
            <a:endParaRPr lang="en-US" sz="1400" dirty="0"/>
          </a:p>
        </p:txBody>
      </p:sp>
      <p:sp>
        <p:nvSpPr>
          <p:cNvPr id="122" name="TextBox 121"/>
          <p:cNvSpPr txBox="1"/>
          <p:nvPr/>
        </p:nvSpPr>
        <p:spPr>
          <a:xfrm>
            <a:off x="5106294" y="2861066"/>
            <a:ext cx="365806" cy="307777"/>
          </a:xfrm>
          <a:prstGeom prst="rect">
            <a:avLst/>
          </a:prstGeom>
          <a:noFill/>
        </p:spPr>
        <p:txBody>
          <a:bodyPr wrap="none" rtlCol="0">
            <a:spAutoFit/>
          </a:bodyPr>
          <a:lstStyle/>
          <a:p>
            <a:pPr algn="ctr"/>
            <a:r>
              <a:rPr lang="sv-SE" sz="1400" dirty="0" smtClean="0"/>
              <a:t>#6</a:t>
            </a:r>
            <a:endParaRPr lang="en-US" sz="1400" dirty="0"/>
          </a:p>
        </p:txBody>
      </p:sp>
      <p:sp>
        <p:nvSpPr>
          <p:cNvPr id="123" name="4-Point Star 122"/>
          <p:cNvSpPr/>
          <p:nvPr/>
        </p:nvSpPr>
        <p:spPr>
          <a:xfrm>
            <a:off x="4932040" y="5317090"/>
            <a:ext cx="270060" cy="288032"/>
          </a:xfrm>
          <a:prstGeom prst="star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TextBox 123"/>
          <p:cNvSpPr txBox="1"/>
          <p:nvPr/>
        </p:nvSpPr>
        <p:spPr>
          <a:xfrm>
            <a:off x="5167929" y="5229200"/>
            <a:ext cx="2855718" cy="523220"/>
          </a:xfrm>
          <a:prstGeom prst="rect">
            <a:avLst/>
          </a:prstGeom>
          <a:noFill/>
        </p:spPr>
        <p:txBody>
          <a:bodyPr wrap="none" rtlCol="0">
            <a:spAutoFit/>
          </a:bodyPr>
          <a:lstStyle/>
          <a:p>
            <a:r>
              <a:rPr lang="sv-SE" sz="1400" dirty="0" smtClean="0"/>
              <a:t>Beam Interlock System ready </a:t>
            </a:r>
          </a:p>
          <a:p>
            <a:r>
              <a:rPr lang="sv-SE" sz="1400" dirty="0" smtClean="0"/>
              <a:t>for </a:t>
            </a:r>
            <a:r>
              <a:rPr lang="en-US" sz="1400"/>
              <a:t>High power </a:t>
            </a:r>
            <a:r>
              <a:rPr lang="sv-SE" sz="1400" smtClean="0"/>
              <a:t>beam </a:t>
            </a:r>
            <a:r>
              <a:rPr lang="sv-SE" sz="1400" dirty="0" smtClean="0"/>
              <a:t>commissioning</a:t>
            </a:r>
            <a:endParaRPr lang="en-US" sz="1400" dirty="0"/>
          </a:p>
        </p:txBody>
      </p:sp>
      <p:sp>
        <p:nvSpPr>
          <p:cNvPr id="125" name="TextBox 124"/>
          <p:cNvSpPr txBox="1"/>
          <p:nvPr/>
        </p:nvSpPr>
        <p:spPr>
          <a:xfrm>
            <a:off x="7200292" y="2780928"/>
            <a:ext cx="1139607" cy="307777"/>
          </a:xfrm>
          <a:prstGeom prst="rect">
            <a:avLst/>
          </a:prstGeom>
          <a:noFill/>
        </p:spPr>
        <p:txBody>
          <a:bodyPr wrap="none" rtlCol="0">
            <a:spAutoFit/>
          </a:bodyPr>
          <a:lstStyle/>
          <a:p>
            <a:r>
              <a:rPr lang="sv-SE" sz="1400" dirty="0" smtClean="0"/>
              <a:t>#1: Isrc+LEBT</a:t>
            </a:r>
            <a:endParaRPr lang="en-US" sz="1400" dirty="0"/>
          </a:p>
        </p:txBody>
      </p:sp>
      <p:sp>
        <p:nvSpPr>
          <p:cNvPr id="126" name="TextBox 125"/>
          <p:cNvSpPr txBox="1"/>
          <p:nvPr/>
        </p:nvSpPr>
        <p:spPr>
          <a:xfrm>
            <a:off x="7200292" y="2956999"/>
            <a:ext cx="1355436" cy="307777"/>
          </a:xfrm>
          <a:prstGeom prst="rect">
            <a:avLst/>
          </a:prstGeom>
          <a:noFill/>
        </p:spPr>
        <p:txBody>
          <a:bodyPr wrap="none" rtlCol="0">
            <a:spAutoFit/>
          </a:bodyPr>
          <a:lstStyle/>
          <a:p>
            <a:r>
              <a:rPr lang="sv-SE" sz="1400" dirty="0" smtClean="0"/>
              <a:t>#2: +RFQ+MEBT</a:t>
            </a:r>
            <a:endParaRPr lang="en-US" sz="1400" dirty="0"/>
          </a:p>
        </p:txBody>
      </p:sp>
      <p:sp>
        <p:nvSpPr>
          <p:cNvPr id="127" name="TextBox 126"/>
          <p:cNvSpPr txBox="1"/>
          <p:nvPr/>
        </p:nvSpPr>
        <p:spPr>
          <a:xfrm>
            <a:off x="7200292" y="3133070"/>
            <a:ext cx="907236" cy="307777"/>
          </a:xfrm>
          <a:prstGeom prst="rect">
            <a:avLst/>
          </a:prstGeom>
          <a:noFill/>
        </p:spPr>
        <p:txBody>
          <a:bodyPr wrap="none" rtlCol="0">
            <a:spAutoFit/>
          </a:bodyPr>
          <a:lstStyle/>
          <a:p>
            <a:r>
              <a:rPr lang="sv-SE" sz="1400" dirty="0" smtClean="0"/>
              <a:t>#3: +DTL1</a:t>
            </a:r>
            <a:endParaRPr lang="en-US" sz="1400" dirty="0"/>
          </a:p>
        </p:txBody>
      </p:sp>
      <p:sp>
        <p:nvSpPr>
          <p:cNvPr id="128" name="TextBox 127"/>
          <p:cNvSpPr txBox="1"/>
          <p:nvPr/>
        </p:nvSpPr>
        <p:spPr>
          <a:xfrm>
            <a:off x="7200292" y="3309141"/>
            <a:ext cx="1053109" cy="307777"/>
          </a:xfrm>
          <a:prstGeom prst="rect">
            <a:avLst/>
          </a:prstGeom>
          <a:noFill/>
        </p:spPr>
        <p:txBody>
          <a:bodyPr wrap="none" rtlCol="0">
            <a:spAutoFit/>
          </a:bodyPr>
          <a:lstStyle/>
          <a:p>
            <a:r>
              <a:rPr lang="sv-SE" sz="1400" dirty="0" smtClean="0"/>
              <a:t>#4: +DTL2-4</a:t>
            </a:r>
            <a:endParaRPr lang="en-US" sz="1400" dirty="0"/>
          </a:p>
        </p:txBody>
      </p:sp>
      <p:sp>
        <p:nvSpPr>
          <p:cNvPr id="129" name="TextBox 128"/>
          <p:cNvSpPr txBox="1"/>
          <p:nvPr/>
        </p:nvSpPr>
        <p:spPr>
          <a:xfrm>
            <a:off x="7200292" y="3485212"/>
            <a:ext cx="1856470" cy="307777"/>
          </a:xfrm>
          <a:prstGeom prst="rect">
            <a:avLst/>
          </a:prstGeom>
          <a:noFill/>
        </p:spPr>
        <p:txBody>
          <a:bodyPr wrap="none" rtlCol="0">
            <a:spAutoFit/>
          </a:bodyPr>
          <a:lstStyle/>
          <a:p>
            <a:r>
              <a:rPr lang="sv-SE" sz="1400" dirty="0" smtClean="0"/>
              <a:t>#5: +NCFE+... to DUMP</a:t>
            </a:r>
            <a:endParaRPr lang="en-US" sz="1400" dirty="0"/>
          </a:p>
        </p:txBody>
      </p:sp>
      <p:sp>
        <p:nvSpPr>
          <p:cNvPr id="130" name="TextBox 129"/>
          <p:cNvSpPr txBox="1"/>
          <p:nvPr/>
        </p:nvSpPr>
        <p:spPr>
          <a:xfrm>
            <a:off x="7200292" y="3661283"/>
            <a:ext cx="1257267" cy="307777"/>
          </a:xfrm>
          <a:prstGeom prst="rect">
            <a:avLst/>
          </a:prstGeom>
          <a:noFill/>
        </p:spPr>
        <p:txBody>
          <a:bodyPr wrap="none" rtlCol="0">
            <a:spAutoFit/>
          </a:bodyPr>
          <a:lstStyle/>
          <a:p>
            <a:r>
              <a:rPr lang="sv-SE" sz="1400" dirty="0" smtClean="0"/>
              <a:t>#6: to TARGET</a:t>
            </a:r>
            <a:endParaRPr lang="en-US" sz="1400" dirty="0"/>
          </a:p>
        </p:txBody>
      </p:sp>
      <p:sp>
        <p:nvSpPr>
          <p:cNvPr id="131" name="4-Point Star 130"/>
          <p:cNvSpPr/>
          <p:nvPr/>
        </p:nvSpPr>
        <p:spPr>
          <a:xfrm>
            <a:off x="5129032" y="3663428"/>
            <a:ext cx="270060" cy="288032"/>
          </a:xfrm>
          <a:prstGeom prst="star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132" name="TextBox 131"/>
          <p:cNvSpPr txBox="1"/>
          <p:nvPr/>
        </p:nvSpPr>
        <p:spPr>
          <a:xfrm>
            <a:off x="5292080" y="3553852"/>
            <a:ext cx="1865895" cy="523220"/>
          </a:xfrm>
          <a:prstGeom prst="rect">
            <a:avLst/>
          </a:prstGeom>
          <a:noFill/>
        </p:spPr>
        <p:txBody>
          <a:bodyPr wrap="none" rtlCol="0">
            <a:spAutoFit/>
          </a:bodyPr>
          <a:lstStyle/>
          <a:p>
            <a:r>
              <a:rPr lang="sv-SE" sz="1400" dirty="0" smtClean="0"/>
              <a:t>NMX controls ready </a:t>
            </a:r>
          </a:p>
          <a:p>
            <a:r>
              <a:rPr lang="sv-SE" sz="1400" dirty="0" smtClean="0"/>
              <a:t>for cold commissioning</a:t>
            </a:r>
            <a:endParaRPr lang="en-US" sz="1400" dirty="0"/>
          </a:p>
        </p:txBody>
      </p:sp>
      <p:sp>
        <p:nvSpPr>
          <p:cNvPr id="2" name="Date Placeholder 1"/>
          <p:cNvSpPr>
            <a:spLocks noGrp="1"/>
          </p:cNvSpPr>
          <p:nvPr>
            <p:ph type="dt" sz="half" idx="10"/>
          </p:nvPr>
        </p:nvSpPr>
        <p:spPr/>
        <p:txBody>
          <a:bodyPr/>
          <a:lstStyle/>
          <a:p>
            <a:r>
              <a:rPr lang="sv-SE" smtClean="0"/>
              <a:t>2016-04-07</a:t>
            </a:r>
            <a:endParaRPr lang="sv-SE" dirty="0"/>
          </a:p>
        </p:txBody>
      </p:sp>
      <p:sp>
        <p:nvSpPr>
          <p:cNvPr id="4" name="Slide Number Placeholder 3"/>
          <p:cNvSpPr>
            <a:spLocks noGrp="1"/>
          </p:cNvSpPr>
          <p:nvPr>
            <p:ph type="sldNum" sz="quarter" idx="12"/>
          </p:nvPr>
        </p:nvSpPr>
        <p:spPr/>
        <p:txBody>
          <a:bodyPr/>
          <a:lstStyle/>
          <a:p>
            <a:fld id="{551115BC-487E-4422-894C-CB7CD3E79223}" type="slidenum">
              <a:rPr lang="sv-SE" smtClean="0"/>
              <a:t>13</a:t>
            </a:fld>
            <a:endParaRPr lang="sv-SE" dirty="0"/>
          </a:p>
        </p:txBody>
      </p:sp>
      <p:sp>
        <p:nvSpPr>
          <p:cNvPr id="89" name="Title 1"/>
          <p:cNvSpPr>
            <a:spLocks noGrp="1"/>
          </p:cNvSpPr>
          <p:nvPr>
            <p:ph type="title"/>
          </p:nvPr>
        </p:nvSpPr>
        <p:spPr>
          <a:xfrm>
            <a:off x="457200" y="274638"/>
            <a:ext cx="7139136" cy="1143000"/>
          </a:xfrm>
        </p:spPr>
        <p:txBody>
          <a:bodyPr/>
          <a:lstStyle/>
          <a:p>
            <a:r>
              <a:rPr lang="sv-SE" dirty="0" smtClean="0"/>
              <a:t>High Level Schedule – Project ICS</a:t>
            </a:r>
            <a:br>
              <a:rPr lang="sv-SE" dirty="0" smtClean="0"/>
            </a:br>
            <a:r>
              <a:rPr lang="en-GB" sz="1800" dirty="0">
                <a:solidFill>
                  <a:prstClr val="white"/>
                </a:solidFill>
              </a:rPr>
              <a:t>ICS </a:t>
            </a:r>
            <a:r>
              <a:rPr lang="en-GB" sz="1800" dirty="0" smtClean="0">
                <a:solidFill>
                  <a:prstClr val="white"/>
                </a:solidFill>
              </a:rPr>
              <a:t>planning implementation</a:t>
            </a:r>
            <a:endParaRPr lang="sv-SE" dirty="0"/>
          </a:p>
        </p:txBody>
      </p:sp>
    </p:spTree>
    <p:extLst>
      <p:ext uri="{BB962C8B-B14F-4D97-AF65-F5344CB8AC3E}">
        <p14:creationId xmlns:p14="http://schemas.microsoft.com/office/powerpoint/2010/main" val="8947023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ICS project </a:t>
            </a:r>
            <a:r>
              <a:rPr lang="en-GB" dirty="0" err="1"/>
              <a:t>replanning</a:t>
            </a:r>
            <a:r>
              <a:rPr lang="en-GB" noProof="0" dirty="0" smtClean="0"/>
              <a:t/>
            </a:r>
            <a:br>
              <a:rPr lang="en-GB" noProof="0" dirty="0" smtClean="0"/>
            </a:br>
            <a:r>
              <a:rPr lang="en-GB" sz="1800" noProof="0" dirty="0" smtClean="0"/>
              <a:t>TAC 13</a:t>
            </a:r>
            <a:endParaRPr lang="en-GB" noProof="0" dirty="0"/>
          </a:p>
        </p:txBody>
      </p:sp>
      <p:sp>
        <p:nvSpPr>
          <p:cNvPr id="3" name="Content Placeholder 2"/>
          <p:cNvSpPr>
            <a:spLocks noGrp="1"/>
          </p:cNvSpPr>
          <p:nvPr>
            <p:ph idx="1"/>
          </p:nvPr>
        </p:nvSpPr>
        <p:spPr>
          <a:xfrm>
            <a:off x="539552" y="1556792"/>
            <a:ext cx="8352928" cy="4525963"/>
          </a:xfrm>
        </p:spPr>
        <p:txBody>
          <a:bodyPr>
            <a:normAutofit/>
          </a:bodyPr>
          <a:lstStyle/>
          <a:p>
            <a:pPr marL="0" indent="0">
              <a:buNone/>
            </a:pPr>
            <a:r>
              <a:rPr lang="en-GB" sz="2200" b="1" u="sng" dirty="0" smtClean="0"/>
              <a:t>Outline</a:t>
            </a:r>
          </a:p>
          <a:p>
            <a:r>
              <a:rPr lang="en-GB" sz="2200" dirty="0" smtClean="0"/>
              <a:t>ICS planning process</a:t>
            </a:r>
          </a:p>
          <a:p>
            <a:r>
              <a:rPr lang="en-GB" sz="2200" dirty="0" smtClean="0"/>
              <a:t>ICS planning implementation</a:t>
            </a:r>
          </a:p>
          <a:p>
            <a:r>
              <a:rPr lang="en-GB" sz="2200" dirty="0" smtClean="0">
                <a:solidFill>
                  <a:schemeClr val="tx1"/>
                </a:solidFill>
              </a:rPr>
              <a:t>ICS planning status</a:t>
            </a:r>
          </a:p>
          <a:p>
            <a:pPr lvl="1"/>
            <a:r>
              <a:rPr lang="en-GB" sz="1800" dirty="0" smtClean="0">
                <a:solidFill>
                  <a:schemeClr val="tx1"/>
                </a:solidFill>
              </a:rPr>
              <a:t>Project Plan Optimization</a:t>
            </a:r>
          </a:p>
          <a:p>
            <a:pPr lvl="1"/>
            <a:r>
              <a:rPr lang="en-GB" sz="1800" dirty="0" smtClean="0">
                <a:solidFill>
                  <a:schemeClr val="tx1"/>
                </a:solidFill>
              </a:rPr>
              <a:t>Conclusions</a:t>
            </a:r>
          </a:p>
        </p:txBody>
      </p:sp>
      <p:sp>
        <p:nvSpPr>
          <p:cNvPr id="4" name="Slide Number Placeholder 3"/>
          <p:cNvSpPr>
            <a:spLocks noGrp="1"/>
          </p:cNvSpPr>
          <p:nvPr>
            <p:ph type="sldNum" sz="quarter" idx="12"/>
          </p:nvPr>
        </p:nvSpPr>
        <p:spPr/>
        <p:txBody>
          <a:bodyPr/>
          <a:lstStyle/>
          <a:p>
            <a:fld id="{551115BC-487E-4422-894C-CB7CD3E79223}" type="slidenum">
              <a:rPr lang="en-GB" smtClean="0"/>
              <a:t>14</a:t>
            </a:fld>
            <a:endParaRPr lang="en-GB"/>
          </a:p>
        </p:txBody>
      </p:sp>
      <p:sp>
        <p:nvSpPr>
          <p:cNvPr id="5" name="Date Placeholder 4"/>
          <p:cNvSpPr>
            <a:spLocks noGrp="1"/>
          </p:cNvSpPr>
          <p:nvPr>
            <p:ph type="dt" sz="half" idx="10"/>
          </p:nvPr>
        </p:nvSpPr>
        <p:spPr/>
        <p:txBody>
          <a:bodyPr/>
          <a:lstStyle/>
          <a:p>
            <a:r>
              <a:rPr lang="sv-SE" smtClean="0"/>
              <a:t>2016-04-07</a:t>
            </a:r>
            <a:endParaRPr lang="sv-SE" dirty="0"/>
          </a:p>
        </p:txBody>
      </p:sp>
    </p:spTree>
    <p:extLst>
      <p:ext uri="{BB962C8B-B14F-4D97-AF65-F5344CB8AC3E}">
        <p14:creationId xmlns:p14="http://schemas.microsoft.com/office/powerpoint/2010/main" val="26688444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51115BC-487E-4422-894C-CB7CD3E79223}" type="slidenum">
              <a:rPr lang="en-GB" smtClean="0"/>
              <a:t>15</a:t>
            </a:fld>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113105651"/>
              </p:ext>
            </p:extLst>
          </p:nvPr>
        </p:nvGraphicFramePr>
        <p:xfrm>
          <a:off x="370582" y="1628800"/>
          <a:ext cx="5497562" cy="4263040"/>
        </p:xfrm>
        <a:graphic>
          <a:graphicData uri="http://schemas.openxmlformats.org/drawingml/2006/table">
            <a:tbl>
              <a:tblPr firstRow="1">
                <a:tableStyleId>{B301B821-A1FF-4177-AEE7-76D212191A09}</a:tableStyleId>
              </a:tblPr>
              <a:tblGrid>
                <a:gridCol w="246852"/>
                <a:gridCol w="1616878"/>
                <a:gridCol w="1281241"/>
                <a:gridCol w="912431"/>
                <a:gridCol w="720080"/>
                <a:gridCol w="720080"/>
              </a:tblGrid>
              <a:tr h="266440">
                <a:tc>
                  <a:txBody>
                    <a:bodyPr/>
                    <a:lstStyle/>
                    <a:p>
                      <a:pPr algn="l" fontAlgn="b"/>
                      <a:r>
                        <a:rPr lang="en-US" sz="1000" u="none" strike="noStrike" dirty="0" smtClean="0">
                          <a:effectLst/>
                        </a:rPr>
                        <a:t>WP</a:t>
                      </a:r>
                      <a:endParaRPr lang="en-US" sz="1000" b="1" i="0" u="none" strike="noStrike" dirty="0">
                        <a:solidFill>
                          <a:srgbClr val="000000"/>
                        </a:solidFill>
                        <a:effectLst/>
                        <a:latin typeface="Calibri"/>
                      </a:endParaRPr>
                    </a:p>
                  </a:txBody>
                  <a:tcPr marL="7208" marR="7208" marT="7208" marB="0" anchor="ctr"/>
                </a:tc>
                <a:tc>
                  <a:txBody>
                    <a:bodyPr/>
                    <a:lstStyle/>
                    <a:p>
                      <a:pPr algn="l" fontAlgn="b"/>
                      <a:r>
                        <a:rPr lang="en-US" sz="1000" u="none" strike="noStrike" dirty="0">
                          <a:effectLst/>
                        </a:rPr>
                        <a:t>Title</a:t>
                      </a:r>
                      <a:endParaRPr lang="en-US" sz="1000" b="1" i="0" u="none" strike="noStrike" dirty="0">
                        <a:solidFill>
                          <a:srgbClr val="000000"/>
                        </a:solidFill>
                        <a:effectLst/>
                        <a:latin typeface="Calibri"/>
                      </a:endParaRPr>
                    </a:p>
                  </a:txBody>
                  <a:tcPr marL="7208" marR="7208" marT="7208" marB="0" anchor="ctr"/>
                </a:tc>
                <a:tc>
                  <a:txBody>
                    <a:bodyPr/>
                    <a:lstStyle/>
                    <a:p>
                      <a:pPr algn="l" fontAlgn="b"/>
                      <a:r>
                        <a:rPr lang="en-US" sz="1000" u="none" strike="noStrike" dirty="0">
                          <a:effectLst/>
                        </a:rPr>
                        <a:t>Work package manager</a:t>
                      </a:r>
                      <a:endParaRPr lang="en-US" sz="1000" b="1" i="0" u="none" strike="noStrike" dirty="0">
                        <a:solidFill>
                          <a:srgbClr val="000000"/>
                        </a:solidFill>
                        <a:effectLst/>
                        <a:latin typeface="Calibri"/>
                      </a:endParaRPr>
                    </a:p>
                  </a:txBody>
                  <a:tcPr marL="7208" marR="7208" marT="7208" marB="0" anchor="ctr"/>
                </a:tc>
                <a:tc>
                  <a:txBody>
                    <a:bodyPr/>
                    <a:lstStyle/>
                    <a:p>
                      <a:pPr algn="ctr" fontAlgn="b"/>
                      <a:r>
                        <a:rPr lang="en-US" sz="1000" u="none" strike="noStrike" dirty="0">
                          <a:effectLst/>
                        </a:rPr>
                        <a:t>Status</a:t>
                      </a:r>
                      <a:endParaRPr lang="en-US" sz="1000" b="1" i="0" u="none" strike="noStrike" dirty="0">
                        <a:solidFill>
                          <a:srgbClr val="000000"/>
                        </a:solidFill>
                        <a:effectLst/>
                        <a:latin typeface="Calibri"/>
                      </a:endParaRPr>
                    </a:p>
                  </a:txBody>
                  <a:tcPr marL="7208" marR="7208" marT="7208" marB="0" anchor="ctr"/>
                </a:tc>
                <a:tc>
                  <a:txBody>
                    <a:bodyPr/>
                    <a:lstStyle/>
                    <a:p>
                      <a:pPr algn="ctr" fontAlgn="b"/>
                      <a:r>
                        <a:rPr lang="en-US" sz="1000" u="none" strike="noStrike" dirty="0">
                          <a:effectLst/>
                        </a:rPr>
                        <a:t>Artefacts</a:t>
                      </a:r>
                      <a:endParaRPr lang="en-US" sz="1000" b="1" i="0" u="none" strike="noStrike" dirty="0">
                        <a:solidFill>
                          <a:srgbClr val="000000"/>
                        </a:solidFill>
                        <a:effectLst/>
                        <a:latin typeface="Calibri"/>
                      </a:endParaRPr>
                    </a:p>
                  </a:txBody>
                  <a:tcPr marL="7208" marR="7208" marT="7208" marB="0" anchor="ctr"/>
                </a:tc>
                <a:tc>
                  <a:txBody>
                    <a:bodyPr/>
                    <a:lstStyle/>
                    <a:p>
                      <a:pPr algn="ctr" fontAlgn="b"/>
                      <a:r>
                        <a:rPr lang="en-US" sz="1000" u="none" strike="noStrike" dirty="0">
                          <a:effectLst/>
                        </a:rPr>
                        <a:t>In P6</a:t>
                      </a:r>
                      <a:endParaRPr lang="en-US" sz="1000" b="1" i="0" u="none" strike="noStrike" dirty="0">
                        <a:solidFill>
                          <a:srgbClr val="000000"/>
                        </a:solidFill>
                        <a:effectLst/>
                        <a:latin typeface="Calibri"/>
                      </a:endParaRPr>
                    </a:p>
                  </a:txBody>
                  <a:tcPr marL="7208" marR="7208" marT="7208" marB="0" anchor="ctr"/>
                </a:tc>
              </a:tr>
              <a:tr h="266440">
                <a:tc>
                  <a:txBody>
                    <a:bodyPr/>
                    <a:lstStyle/>
                    <a:p>
                      <a:pPr algn="l" fontAlgn="b"/>
                      <a:r>
                        <a:rPr lang="en-US" sz="1000" u="none" strike="noStrike" dirty="0">
                          <a:effectLst/>
                        </a:rPr>
                        <a:t>01</a:t>
                      </a:r>
                      <a:endParaRPr lang="en-US" sz="1000" b="0" i="0" u="none" strike="noStrike" dirty="0">
                        <a:solidFill>
                          <a:srgbClr val="000000"/>
                        </a:solidFill>
                        <a:effectLst/>
                        <a:latin typeface="Calibri"/>
                      </a:endParaRPr>
                    </a:p>
                  </a:txBody>
                  <a:tcPr marL="7208" marR="7208" marT="7208" marB="0" anchor="ctr"/>
                </a:tc>
                <a:tc>
                  <a:txBody>
                    <a:bodyPr/>
                    <a:lstStyle/>
                    <a:p>
                      <a:pPr algn="l" fontAlgn="b"/>
                      <a:r>
                        <a:rPr lang="en-US" sz="1000" u="none" strike="noStrike">
                          <a:effectLst/>
                        </a:rPr>
                        <a:t>Administration</a:t>
                      </a:r>
                      <a:endParaRPr lang="en-US" sz="1000" b="0" i="0" u="none" strike="noStrike">
                        <a:solidFill>
                          <a:srgbClr val="000000"/>
                        </a:solidFill>
                        <a:effectLst/>
                        <a:latin typeface="Calibri"/>
                      </a:endParaRPr>
                    </a:p>
                  </a:txBody>
                  <a:tcPr marL="7208" marR="7208" marT="7208" marB="0" anchor="ctr"/>
                </a:tc>
                <a:tc>
                  <a:txBody>
                    <a:bodyPr/>
                    <a:lstStyle/>
                    <a:p>
                      <a:pPr algn="l" fontAlgn="b"/>
                      <a:r>
                        <a:rPr lang="en-US" sz="1000" u="none" strike="noStrike">
                          <a:effectLst/>
                        </a:rPr>
                        <a:t>Henrik Carling</a:t>
                      </a:r>
                      <a:endParaRPr lang="en-US" sz="1000" b="0" i="0" u="none" strike="noStrike">
                        <a:solidFill>
                          <a:srgbClr val="000000"/>
                        </a:solidFill>
                        <a:effectLst/>
                        <a:latin typeface="Calibri"/>
                      </a:endParaRPr>
                    </a:p>
                  </a:txBody>
                  <a:tcPr marL="7208" marR="7208" marT="7208" marB="0" anchor="ctr"/>
                </a:tc>
                <a:tc>
                  <a:txBody>
                    <a:bodyPr/>
                    <a:lstStyle/>
                    <a:p>
                      <a:pPr algn="ctr" fontAlgn="b"/>
                      <a:r>
                        <a:rPr lang="en-US" sz="1000" u="none" strike="noStrike" dirty="0" smtClean="0">
                          <a:effectLst/>
                        </a:rPr>
                        <a:t>Done</a:t>
                      </a:r>
                      <a:endParaRPr lang="en-US" sz="1000" b="0" i="0" u="none" strike="noStrike" dirty="0">
                        <a:solidFill>
                          <a:srgbClr val="000000"/>
                        </a:solidFill>
                        <a:effectLst/>
                        <a:latin typeface="Calibri"/>
                      </a:endParaRPr>
                    </a:p>
                  </a:txBody>
                  <a:tcPr marL="7208" marR="7208" marT="7208" marB="0" anchor="ctr">
                    <a:solidFill>
                      <a:srgbClr val="00B050"/>
                    </a:solidFill>
                  </a:tcPr>
                </a:tc>
                <a:tc>
                  <a:txBody>
                    <a:bodyPr/>
                    <a:lstStyle/>
                    <a:p>
                      <a:pPr algn="ctr" fontAlgn="b"/>
                      <a:r>
                        <a:rPr lang="en-US" sz="1000" b="0" i="0" u="none" strike="noStrike" dirty="0" smtClean="0">
                          <a:solidFill>
                            <a:srgbClr val="000000"/>
                          </a:solidFill>
                          <a:effectLst/>
                          <a:latin typeface="Calibri"/>
                        </a:rPr>
                        <a:t>75</a:t>
                      </a:r>
                      <a:endParaRPr lang="en-US" sz="1000" b="0" i="0" u="none" strike="noStrike" dirty="0">
                        <a:solidFill>
                          <a:srgbClr val="000000"/>
                        </a:solidFill>
                        <a:effectLst/>
                        <a:latin typeface="Calibri"/>
                      </a:endParaRPr>
                    </a:p>
                  </a:txBody>
                  <a:tcPr marL="7208" marR="7208" marT="7208" marB="0" anchor="ctr"/>
                </a:tc>
                <a:tc>
                  <a:txBody>
                    <a:bodyPr/>
                    <a:lstStyle/>
                    <a:p>
                      <a:pPr algn="ctr" fontAlgn="b"/>
                      <a:r>
                        <a:rPr lang="en-US" sz="1000" u="none" strike="noStrike" dirty="0" smtClean="0">
                          <a:effectLst/>
                        </a:rPr>
                        <a:t>Done</a:t>
                      </a:r>
                      <a:endParaRPr lang="en-US" sz="1000" b="0" i="0" u="none" strike="noStrike" dirty="0">
                        <a:solidFill>
                          <a:srgbClr val="000000"/>
                        </a:solidFill>
                        <a:effectLst/>
                        <a:latin typeface="Calibri"/>
                      </a:endParaRPr>
                    </a:p>
                  </a:txBody>
                  <a:tcPr marL="7208" marR="7208" marT="7208" marB="0" anchor="ctr">
                    <a:solidFill>
                      <a:srgbClr val="00B050"/>
                    </a:solidFill>
                  </a:tcPr>
                </a:tc>
              </a:tr>
              <a:tr h="266440">
                <a:tc>
                  <a:txBody>
                    <a:bodyPr/>
                    <a:lstStyle/>
                    <a:p>
                      <a:pPr algn="l" fontAlgn="b"/>
                      <a:r>
                        <a:rPr lang="en-US" sz="1000" u="none" strike="noStrike" dirty="0">
                          <a:effectLst/>
                        </a:rPr>
                        <a:t>02</a:t>
                      </a:r>
                      <a:endParaRPr lang="en-US" sz="1000" b="0" i="0" u="none" strike="noStrike" dirty="0">
                        <a:solidFill>
                          <a:srgbClr val="000000"/>
                        </a:solidFill>
                        <a:effectLst/>
                        <a:latin typeface="Calibri"/>
                      </a:endParaRPr>
                    </a:p>
                  </a:txBody>
                  <a:tcPr marL="7208" marR="7208" marT="7208" marB="0" anchor="ctr"/>
                </a:tc>
                <a:tc>
                  <a:txBody>
                    <a:bodyPr/>
                    <a:lstStyle/>
                    <a:p>
                      <a:pPr algn="l" fontAlgn="b"/>
                      <a:r>
                        <a:rPr lang="en-US" sz="1000" u="none" strike="noStrike">
                          <a:effectLst/>
                        </a:rPr>
                        <a:t>Software Applications</a:t>
                      </a:r>
                      <a:endParaRPr lang="en-US" sz="1000" b="0" i="0" u="none" strike="noStrike">
                        <a:solidFill>
                          <a:srgbClr val="000000"/>
                        </a:solidFill>
                        <a:effectLst/>
                        <a:latin typeface="Calibri"/>
                      </a:endParaRPr>
                    </a:p>
                  </a:txBody>
                  <a:tcPr marL="7208" marR="7208" marT="7208" marB="0" anchor="ctr"/>
                </a:tc>
                <a:tc>
                  <a:txBody>
                    <a:bodyPr/>
                    <a:lstStyle/>
                    <a:p>
                      <a:pPr algn="l" fontAlgn="b"/>
                      <a:r>
                        <a:rPr lang="en-US" sz="1000" u="none" strike="noStrike">
                          <a:effectLst/>
                        </a:rPr>
                        <a:t>Leandro Fernandez</a:t>
                      </a:r>
                      <a:endParaRPr lang="en-US" sz="1000" b="0" i="0" u="none" strike="noStrike">
                        <a:solidFill>
                          <a:srgbClr val="000000"/>
                        </a:solidFill>
                        <a:effectLst/>
                        <a:latin typeface="Calibri"/>
                      </a:endParaRPr>
                    </a:p>
                  </a:txBody>
                  <a:tcPr marL="7208" marR="7208" marT="7208" marB="0" anchor="ctr"/>
                </a:tc>
                <a:tc>
                  <a:txBody>
                    <a:bodyPr/>
                    <a:lstStyle/>
                    <a:p>
                      <a:pPr algn="ctr" fontAlgn="b"/>
                      <a:r>
                        <a:rPr lang="es-ES" sz="1000" b="0" i="0" u="none" strike="noStrike" dirty="0" err="1" smtClean="0">
                          <a:solidFill>
                            <a:srgbClr val="000000"/>
                          </a:solidFill>
                          <a:effectLst/>
                          <a:latin typeface="Calibri"/>
                        </a:rPr>
                        <a:t>Ongoing</a:t>
                      </a:r>
                      <a:endParaRPr lang="en-US" sz="1000" b="0" i="0" u="none" strike="noStrike" dirty="0">
                        <a:solidFill>
                          <a:srgbClr val="000000"/>
                        </a:solidFill>
                        <a:effectLst/>
                        <a:latin typeface="Calibri"/>
                      </a:endParaRPr>
                    </a:p>
                  </a:txBody>
                  <a:tcPr marL="7208" marR="7208" marT="7208" marB="0" anchor="ctr">
                    <a:solidFill>
                      <a:srgbClr val="FFFF00"/>
                    </a:solidFill>
                  </a:tcPr>
                </a:tc>
                <a:tc>
                  <a:txBody>
                    <a:bodyPr/>
                    <a:lstStyle/>
                    <a:p>
                      <a:pPr algn="ctr" fontAlgn="b"/>
                      <a:endParaRPr lang="en-US" sz="1000" b="0" i="0" u="none" strike="noStrike" dirty="0">
                        <a:solidFill>
                          <a:srgbClr val="000000"/>
                        </a:solidFill>
                        <a:effectLst/>
                        <a:latin typeface="Calibri"/>
                      </a:endParaRPr>
                    </a:p>
                  </a:txBody>
                  <a:tcPr marL="7208" marR="7208" marT="7208" marB="0" anchor="ctr"/>
                </a:tc>
                <a:tc>
                  <a:txBody>
                    <a:bodyPr/>
                    <a:lstStyle/>
                    <a:p>
                      <a:pPr algn="ctr" fontAlgn="b"/>
                      <a:endParaRPr lang="en-US" sz="1000" b="0" i="0" u="none" strike="noStrike">
                        <a:solidFill>
                          <a:srgbClr val="000000"/>
                        </a:solidFill>
                        <a:effectLst/>
                        <a:latin typeface="Calibri"/>
                      </a:endParaRPr>
                    </a:p>
                  </a:txBody>
                  <a:tcPr marL="7208" marR="7208" marT="7208" marB="0" anchor="ctr"/>
                </a:tc>
              </a:tr>
              <a:tr h="266440">
                <a:tc>
                  <a:txBody>
                    <a:bodyPr/>
                    <a:lstStyle/>
                    <a:p>
                      <a:pPr algn="l" fontAlgn="b"/>
                      <a:r>
                        <a:rPr lang="en-US" sz="1000" u="none" strike="noStrike" dirty="0">
                          <a:effectLst/>
                        </a:rPr>
                        <a:t>03</a:t>
                      </a:r>
                      <a:endParaRPr lang="en-US" sz="1000" b="0" i="0" u="none" strike="noStrike" dirty="0">
                        <a:solidFill>
                          <a:srgbClr val="000000"/>
                        </a:solidFill>
                        <a:effectLst/>
                        <a:latin typeface="Calibri"/>
                      </a:endParaRPr>
                    </a:p>
                  </a:txBody>
                  <a:tcPr marL="7208" marR="7208" marT="7208" marB="0" anchor="ctr"/>
                </a:tc>
                <a:tc>
                  <a:txBody>
                    <a:bodyPr/>
                    <a:lstStyle/>
                    <a:p>
                      <a:pPr algn="l" fontAlgn="b"/>
                      <a:r>
                        <a:rPr lang="en-US" sz="1000" u="none" strike="noStrike">
                          <a:effectLst/>
                        </a:rPr>
                        <a:t>Software Core</a:t>
                      </a:r>
                      <a:endParaRPr lang="en-US" sz="1000" b="0" i="0" u="none" strike="noStrike">
                        <a:solidFill>
                          <a:srgbClr val="000000"/>
                        </a:solidFill>
                        <a:effectLst/>
                        <a:latin typeface="Calibri"/>
                      </a:endParaRPr>
                    </a:p>
                  </a:txBody>
                  <a:tcPr marL="7208" marR="7208" marT="7208" marB="0" anchor="ctr"/>
                </a:tc>
                <a:tc>
                  <a:txBody>
                    <a:bodyPr/>
                    <a:lstStyle/>
                    <a:p>
                      <a:pPr algn="l" fontAlgn="b"/>
                      <a:r>
                        <a:rPr lang="en-US" sz="1000" u="none" strike="noStrike">
                          <a:effectLst/>
                        </a:rPr>
                        <a:t>Susanne Regnell</a:t>
                      </a:r>
                      <a:endParaRPr lang="en-US" sz="1000" b="0" i="0" u="none" strike="noStrike">
                        <a:solidFill>
                          <a:srgbClr val="000000"/>
                        </a:solidFill>
                        <a:effectLst/>
                        <a:latin typeface="Calibri"/>
                      </a:endParaRPr>
                    </a:p>
                  </a:txBody>
                  <a:tcPr marL="7208" marR="7208" marT="7208" marB="0" anchor="ctr"/>
                </a:tc>
                <a:tc>
                  <a:txBody>
                    <a:bodyPr/>
                    <a:lstStyle/>
                    <a:p>
                      <a:pPr algn="ctr" fontAlgn="b"/>
                      <a:r>
                        <a:rPr lang="en-US" sz="1000" u="none" strike="noStrike" dirty="0" smtClean="0">
                          <a:effectLst/>
                        </a:rPr>
                        <a:t>Ongoing</a:t>
                      </a:r>
                      <a:endParaRPr lang="en-US" sz="1000" b="0" i="0" u="none" strike="noStrike" dirty="0">
                        <a:solidFill>
                          <a:srgbClr val="000000"/>
                        </a:solidFill>
                        <a:effectLst/>
                        <a:latin typeface="Calibri"/>
                      </a:endParaRPr>
                    </a:p>
                  </a:txBody>
                  <a:tcPr marL="7208" marR="7208" marT="7208" marB="0" anchor="ctr">
                    <a:solidFill>
                      <a:srgbClr val="FFFF00"/>
                    </a:solidFill>
                  </a:tcPr>
                </a:tc>
                <a:tc>
                  <a:txBody>
                    <a:bodyPr/>
                    <a:lstStyle/>
                    <a:p>
                      <a:pPr algn="ctr" fontAlgn="b"/>
                      <a:endParaRPr lang="en-US" sz="1000" b="0" i="0" u="none" strike="noStrike" dirty="0">
                        <a:solidFill>
                          <a:srgbClr val="000000"/>
                        </a:solidFill>
                        <a:effectLst/>
                        <a:latin typeface="Calibri"/>
                      </a:endParaRPr>
                    </a:p>
                  </a:txBody>
                  <a:tcPr marL="7208" marR="7208" marT="7208" marB="0" anchor="ctr"/>
                </a:tc>
                <a:tc>
                  <a:txBody>
                    <a:bodyPr/>
                    <a:lstStyle/>
                    <a:p>
                      <a:pPr algn="ctr" fontAlgn="b"/>
                      <a:endParaRPr lang="en-US" sz="1000" b="0" i="0" u="none" strike="noStrike" dirty="0">
                        <a:solidFill>
                          <a:srgbClr val="000000"/>
                        </a:solidFill>
                        <a:effectLst/>
                        <a:latin typeface="Calibri"/>
                      </a:endParaRPr>
                    </a:p>
                  </a:txBody>
                  <a:tcPr marL="7208" marR="7208" marT="7208" marB="0" anchor="ctr"/>
                </a:tc>
              </a:tr>
              <a:tr h="266440">
                <a:tc>
                  <a:txBody>
                    <a:bodyPr/>
                    <a:lstStyle/>
                    <a:p>
                      <a:pPr algn="l" fontAlgn="b"/>
                      <a:r>
                        <a:rPr lang="en-US" sz="1000" u="none" strike="noStrike" dirty="0">
                          <a:effectLst/>
                        </a:rPr>
                        <a:t>04</a:t>
                      </a:r>
                      <a:endParaRPr lang="en-US" sz="1000" b="0" i="0" u="none" strike="noStrike" dirty="0">
                        <a:solidFill>
                          <a:srgbClr val="000000"/>
                        </a:solidFill>
                        <a:effectLst/>
                        <a:latin typeface="Calibri"/>
                      </a:endParaRPr>
                    </a:p>
                  </a:txBody>
                  <a:tcPr marL="7208" marR="7208" marT="7208" marB="0" anchor="ctr"/>
                </a:tc>
                <a:tc>
                  <a:txBody>
                    <a:bodyPr/>
                    <a:lstStyle/>
                    <a:p>
                      <a:pPr algn="l" fontAlgn="b"/>
                      <a:r>
                        <a:rPr lang="en-US" sz="1000" u="none" strike="noStrike" dirty="0">
                          <a:effectLst/>
                        </a:rPr>
                        <a:t>Hardware core</a:t>
                      </a:r>
                      <a:endParaRPr lang="en-US" sz="1000" b="0" i="0" u="none" strike="noStrike" dirty="0">
                        <a:solidFill>
                          <a:srgbClr val="000000"/>
                        </a:solidFill>
                        <a:effectLst/>
                        <a:latin typeface="Calibri"/>
                      </a:endParaRPr>
                    </a:p>
                  </a:txBody>
                  <a:tcPr marL="7208" marR="7208" marT="7208" marB="0" anchor="ctr"/>
                </a:tc>
                <a:tc>
                  <a:txBody>
                    <a:bodyPr/>
                    <a:lstStyle/>
                    <a:p>
                      <a:pPr algn="l" fontAlgn="b"/>
                      <a:r>
                        <a:rPr lang="en-US" sz="1000" u="none" strike="noStrike">
                          <a:effectLst/>
                        </a:rPr>
                        <a:t>Timo Korhonen</a:t>
                      </a:r>
                      <a:endParaRPr lang="en-US" sz="1000" b="0" i="0" u="none" strike="noStrike">
                        <a:solidFill>
                          <a:srgbClr val="000000"/>
                        </a:solidFill>
                        <a:effectLst/>
                        <a:latin typeface="Calibri"/>
                      </a:endParaRPr>
                    </a:p>
                  </a:txBody>
                  <a:tcPr marL="7208" marR="7208" marT="7208" marB="0" anchor="ctr"/>
                </a:tc>
                <a:tc>
                  <a:txBody>
                    <a:bodyPr/>
                    <a:lstStyle/>
                    <a:p>
                      <a:pPr algn="ctr" fontAlgn="b"/>
                      <a:r>
                        <a:rPr lang="en-US" sz="1000" u="none" strike="noStrike" dirty="0" smtClean="0">
                          <a:effectLst/>
                        </a:rPr>
                        <a:t>Ongoing</a:t>
                      </a:r>
                      <a:endParaRPr lang="en-US" sz="1000" b="0" i="0" u="none" strike="noStrike" dirty="0">
                        <a:solidFill>
                          <a:srgbClr val="000000"/>
                        </a:solidFill>
                        <a:effectLst/>
                        <a:latin typeface="Calibri"/>
                      </a:endParaRPr>
                    </a:p>
                  </a:txBody>
                  <a:tcPr marL="7208" marR="7208" marT="7208" marB="0" anchor="ctr"/>
                </a:tc>
                <a:tc>
                  <a:txBody>
                    <a:bodyPr/>
                    <a:lstStyle/>
                    <a:p>
                      <a:pPr algn="ctr" fontAlgn="b"/>
                      <a:endParaRPr lang="en-US" sz="1000" b="0" i="0" u="none" strike="noStrike" dirty="0">
                        <a:solidFill>
                          <a:srgbClr val="000000"/>
                        </a:solidFill>
                        <a:effectLst/>
                        <a:latin typeface="Calibri"/>
                      </a:endParaRPr>
                    </a:p>
                  </a:txBody>
                  <a:tcPr marL="7208" marR="7208" marT="7208" marB="0" anchor="ctr"/>
                </a:tc>
                <a:tc>
                  <a:txBody>
                    <a:bodyPr/>
                    <a:lstStyle/>
                    <a:p>
                      <a:pPr algn="ctr" fontAlgn="b"/>
                      <a:endParaRPr lang="en-US" sz="1000" b="0" i="0" u="none" strike="noStrike">
                        <a:solidFill>
                          <a:srgbClr val="000000"/>
                        </a:solidFill>
                        <a:effectLst/>
                        <a:latin typeface="Calibri"/>
                      </a:endParaRPr>
                    </a:p>
                  </a:txBody>
                  <a:tcPr marL="7208" marR="7208" marT="7208" marB="0" anchor="ctr"/>
                </a:tc>
              </a:tr>
              <a:tr h="266440">
                <a:tc>
                  <a:txBody>
                    <a:bodyPr/>
                    <a:lstStyle/>
                    <a:p>
                      <a:pPr algn="l" fontAlgn="b"/>
                      <a:r>
                        <a:rPr lang="en-US" sz="1000" u="none" strike="noStrike" dirty="0">
                          <a:effectLst/>
                        </a:rPr>
                        <a:t>05</a:t>
                      </a:r>
                      <a:endParaRPr lang="en-US" sz="1000" b="0" i="0" u="none" strike="noStrike" dirty="0">
                        <a:solidFill>
                          <a:srgbClr val="000000"/>
                        </a:solidFill>
                        <a:effectLst/>
                        <a:latin typeface="Calibri"/>
                      </a:endParaRPr>
                    </a:p>
                  </a:txBody>
                  <a:tcPr marL="7208" marR="7208" marT="7208" marB="0" anchor="ctr"/>
                </a:tc>
                <a:tc>
                  <a:txBody>
                    <a:bodyPr/>
                    <a:lstStyle/>
                    <a:p>
                      <a:pPr algn="l" fontAlgn="b"/>
                      <a:r>
                        <a:rPr lang="en-US" sz="1000" u="none" strike="noStrike">
                          <a:effectLst/>
                        </a:rPr>
                        <a:t>Machine protection system</a:t>
                      </a:r>
                      <a:endParaRPr lang="en-US" sz="1000" b="0" i="0" u="none" strike="noStrike">
                        <a:solidFill>
                          <a:srgbClr val="000000"/>
                        </a:solidFill>
                        <a:effectLst/>
                        <a:latin typeface="Calibri"/>
                      </a:endParaRPr>
                    </a:p>
                  </a:txBody>
                  <a:tcPr marL="7208" marR="7208" marT="7208" marB="0" anchor="ctr"/>
                </a:tc>
                <a:tc>
                  <a:txBody>
                    <a:bodyPr/>
                    <a:lstStyle/>
                    <a:p>
                      <a:pPr algn="l" fontAlgn="b"/>
                      <a:r>
                        <a:rPr lang="en-US" sz="1000" u="none" strike="noStrike">
                          <a:effectLst/>
                        </a:rPr>
                        <a:t>Annika Nordt</a:t>
                      </a:r>
                      <a:endParaRPr lang="en-US" sz="1000" b="0" i="0" u="none" strike="noStrike">
                        <a:solidFill>
                          <a:srgbClr val="000000"/>
                        </a:solidFill>
                        <a:effectLst/>
                        <a:latin typeface="Calibri"/>
                      </a:endParaRPr>
                    </a:p>
                  </a:txBody>
                  <a:tcPr marL="7208" marR="7208" marT="7208" marB="0" anchor="ctr"/>
                </a:tc>
                <a:tc>
                  <a:txBody>
                    <a:bodyPr/>
                    <a:lstStyle/>
                    <a:p>
                      <a:pPr algn="ctr" fontAlgn="b"/>
                      <a:r>
                        <a:rPr lang="en-US" sz="1000" u="none" strike="noStrike" dirty="0" smtClean="0">
                          <a:effectLst/>
                        </a:rPr>
                        <a:t>Done</a:t>
                      </a:r>
                      <a:endParaRPr lang="en-US" sz="1000" b="0" i="0" u="none" strike="noStrike" dirty="0">
                        <a:solidFill>
                          <a:srgbClr val="000000"/>
                        </a:solidFill>
                        <a:effectLst/>
                        <a:latin typeface="Calibri"/>
                      </a:endParaRPr>
                    </a:p>
                  </a:txBody>
                  <a:tcPr marL="7208" marR="7208" marT="7208" marB="0" anchor="ctr">
                    <a:solidFill>
                      <a:srgbClr val="00B050"/>
                    </a:solidFill>
                  </a:tcPr>
                </a:tc>
                <a:tc>
                  <a:txBody>
                    <a:bodyPr/>
                    <a:lstStyle/>
                    <a:p>
                      <a:pPr algn="ctr" fontAlgn="b"/>
                      <a:r>
                        <a:rPr lang="es-ES" sz="1000" b="0" i="0" u="none" strike="noStrike" dirty="0" smtClean="0">
                          <a:solidFill>
                            <a:srgbClr val="000000"/>
                          </a:solidFill>
                          <a:effectLst/>
                          <a:latin typeface="Calibri"/>
                        </a:rPr>
                        <a:t>260</a:t>
                      </a:r>
                      <a:endParaRPr lang="en-US" sz="1000" b="0" i="0" u="none" strike="noStrike" dirty="0">
                        <a:solidFill>
                          <a:srgbClr val="000000"/>
                        </a:solidFill>
                        <a:effectLst/>
                        <a:latin typeface="Calibri"/>
                      </a:endParaRPr>
                    </a:p>
                  </a:txBody>
                  <a:tcPr marL="7208" marR="7208" marT="7208" marB="0" anchor="ctr"/>
                </a:tc>
                <a:tc>
                  <a:txBody>
                    <a:bodyPr/>
                    <a:lstStyle/>
                    <a:p>
                      <a:pPr algn="ctr" fontAlgn="b"/>
                      <a:r>
                        <a:rPr lang="en-US" sz="1000" u="none" strike="noStrike" dirty="0" smtClean="0">
                          <a:effectLst/>
                        </a:rPr>
                        <a:t>Ongoing</a:t>
                      </a:r>
                      <a:endParaRPr lang="en-US" sz="1000" b="0" i="0" u="none" strike="noStrike" dirty="0">
                        <a:solidFill>
                          <a:srgbClr val="000000"/>
                        </a:solidFill>
                        <a:effectLst/>
                        <a:latin typeface="Calibri"/>
                      </a:endParaRPr>
                    </a:p>
                  </a:txBody>
                  <a:tcPr marL="7208" marR="7208" marT="7208" marB="0" anchor="ctr"/>
                </a:tc>
              </a:tr>
              <a:tr h="266440">
                <a:tc>
                  <a:txBody>
                    <a:bodyPr/>
                    <a:lstStyle/>
                    <a:p>
                      <a:pPr algn="l" fontAlgn="b"/>
                      <a:r>
                        <a:rPr lang="en-US" sz="1000" u="none" strike="noStrike" dirty="0">
                          <a:effectLst/>
                        </a:rPr>
                        <a:t>06</a:t>
                      </a:r>
                      <a:endParaRPr lang="en-US" sz="1000" b="0" i="0" u="none" strike="noStrike" dirty="0">
                        <a:solidFill>
                          <a:srgbClr val="000000"/>
                        </a:solidFill>
                        <a:effectLst/>
                        <a:latin typeface="Calibri"/>
                      </a:endParaRPr>
                    </a:p>
                  </a:txBody>
                  <a:tcPr marL="7208" marR="7208" marT="7208" marB="0" anchor="ctr"/>
                </a:tc>
                <a:tc>
                  <a:txBody>
                    <a:bodyPr/>
                    <a:lstStyle/>
                    <a:p>
                      <a:pPr algn="l" fontAlgn="b"/>
                      <a:r>
                        <a:rPr lang="en-US" sz="1000" u="none" strike="noStrike">
                          <a:effectLst/>
                        </a:rPr>
                        <a:t>Equipment</a:t>
                      </a:r>
                      <a:endParaRPr lang="en-US" sz="1000" b="0" i="0" u="none" strike="noStrike">
                        <a:solidFill>
                          <a:srgbClr val="000000"/>
                        </a:solidFill>
                        <a:effectLst/>
                        <a:latin typeface="Calibri"/>
                      </a:endParaRPr>
                    </a:p>
                  </a:txBody>
                  <a:tcPr marL="7208" marR="7208" marT="7208" marB="0" anchor="ctr"/>
                </a:tc>
                <a:tc>
                  <a:txBody>
                    <a:bodyPr/>
                    <a:lstStyle/>
                    <a:p>
                      <a:pPr algn="l" fontAlgn="b"/>
                      <a:r>
                        <a:rPr lang="en-US" sz="1000" u="none" strike="noStrike">
                          <a:effectLst/>
                        </a:rPr>
                        <a:t>Timo Korhonen</a:t>
                      </a:r>
                      <a:endParaRPr lang="en-US" sz="1000" b="0" i="0" u="none" strike="noStrike">
                        <a:solidFill>
                          <a:srgbClr val="000000"/>
                        </a:solidFill>
                        <a:effectLst/>
                        <a:latin typeface="Calibri"/>
                      </a:endParaRPr>
                    </a:p>
                  </a:txBody>
                  <a:tcPr marL="7208" marR="7208" marT="7208" marB="0" anchor="ctr"/>
                </a:tc>
                <a:tc>
                  <a:txBody>
                    <a:bodyPr/>
                    <a:lstStyle/>
                    <a:p>
                      <a:pPr algn="ctr" fontAlgn="b"/>
                      <a:r>
                        <a:rPr lang="en-US" sz="1000" u="none" strike="noStrike" dirty="0">
                          <a:effectLst/>
                        </a:rPr>
                        <a:t>Not applicable</a:t>
                      </a:r>
                      <a:endParaRPr lang="en-US" sz="1000" b="0" i="0" u="none" strike="noStrike" dirty="0">
                        <a:solidFill>
                          <a:srgbClr val="000000"/>
                        </a:solidFill>
                        <a:effectLst/>
                        <a:latin typeface="Calibri"/>
                      </a:endParaRPr>
                    </a:p>
                  </a:txBody>
                  <a:tcPr marL="7208" marR="7208" marT="7208" marB="0" anchor="ctr">
                    <a:solidFill>
                      <a:srgbClr val="00B050"/>
                    </a:solidFill>
                  </a:tcPr>
                </a:tc>
                <a:tc>
                  <a:txBody>
                    <a:bodyPr/>
                    <a:lstStyle/>
                    <a:p>
                      <a:pPr algn="ctr" fontAlgn="b"/>
                      <a:endParaRPr lang="en-US" sz="1000" b="0" i="0" u="none" strike="noStrike" dirty="0">
                        <a:solidFill>
                          <a:srgbClr val="000000"/>
                        </a:solidFill>
                        <a:effectLst/>
                        <a:latin typeface="Calibri"/>
                      </a:endParaRPr>
                    </a:p>
                  </a:txBody>
                  <a:tcPr marL="7208" marR="7208" marT="7208" marB="0" anchor="ctr"/>
                </a:tc>
                <a:tc>
                  <a:txBody>
                    <a:bodyPr/>
                    <a:lstStyle/>
                    <a:p>
                      <a:pPr algn="ctr" fontAlgn="b"/>
                      <a:endParaRPr lang="en-US" sz="1000" b="0" i="0" u="none" strike="noStrike" dirty="0">
                        <a:solidFill>
                          <a:srgbClr val="000000"/>
                        </a:solidFill>
                        <a:effectLst/>
                        <a:latin typeface="Calibri"/>
                      </a:endParaRPr>
                    </a:p>
                  </a:txBody>
                  <a:tcPr marL="7208" marR="7208" marT="7208" marB="0" anchor="ctr"/>
                </a:tc>
              </a:tr>
              <a:tr h="266440">
                <a:tc>
                  <a:txBody>
                    <a:bodyPr/>
                    <a:lstStyle/>
                    <a:p>
                      <a:pPr algn="l" fontAlgn="b"/>
                      <a:r>
                        <a:rPr lang="en-US" sz="1000" u="none" strike="noStrike" dirty="0">
                          <a:effectLst/>
                        </a:rPr>
                        <a:t>07</a:t>
                      </a:r>
                      <a:endParaRPr lang="en-US" sz="1000" b="0" i="0" u="none" strike="noStrike" dirty="0">
                        <a:solidFill>
                          <a:srgbClr val="000000"/>
                        </a:solidFill>
                        <a:effectLst/>
                        <a:latin typeface="Calibri"/>
                      </a:endParaRPr>
                    </a:p>
                  </a:txBody>
                  <a:tcPr marL="7208" marR="7208" marT="7208" marB="0" anchor="ctr"/>
                </a:tc>
                <a:tc>
                  <a:txBody>
                    <a:bodyPr/>
                    <a:lstStyle/>
                    <a:p>
                      <a:pPr algn="l" fontAlgn="b"/>
                      <a:r>
                        <a:rPr lang="en-US" sz="1000" u="none" strike="noStrike">
                          <a:effectLst/>
                        </a:rPr>
                        <a:t>Control system infrastructure</a:t>
                      </a:r>
                      <a:endParaRPr lang="en-US" sz="1000" b="0" i="0" u="none" strike="noStrike">
                        <a:solidFill>
                          <a:srgbClr val="000000"/>
                        </a:solidFill>
                        <a:effectLst/>
                        <a:latin typeface="Calibri"/>
                      </a:endParaRPr>
                    </a:p>
                  </a:txBody>
                  <a:tcPr marL="7208" marR="7208" marT="7208" marB="0" anchor="ctr"/>
                </a:tc>
                <a:tc>
                  <a:txBody>
                    <a:bodyPr/>
                    <a:lstStyle/>
                    <a:p>
                      <a:pPr algn="l" fontAlgn="b"/>
                      <a:r>
                        <a:rPr lang="en-US" sz="1000" u="none" strike="noStrike">
                          <a:effectLst/>
                        </a:rPr>
                        <a:t>Remy Mudingay</a:t>
                      </a:r>
                      <a:endParaRPr lang="en-US" sz="1000" b="0" i="0" u="none" strike="noStrike">
                        <a:solidFill>
                          <a:srgbClr val="000000"/>
                        </a:solidFill>
                        <a:effectLst/>
                        <a:latin typeface="Calibri"/>
                      </a:endParaRPr>
                    </a:p>
                  </a:txBody>
                  <a:tcPr marL="7208" marR="7208" marT="7208" marB="0" anchor="ctr"/>
                </a:tc>
                <a:tc>
                  <a:txBody>
                    <a:bodyPr/>
                    <a:lstStyle/>
                    <a:p>
                      <a:pPr algn="ctr" fontAlgn="b"/>
                      <a:r>
                        <a:rPr lang="en-US" sz="1000" u="none" strike="noStrike" dirty="0">
                          <a:effectLst/>
                        </a:rPr>
                        <a:t>Done</a:t>
                      </a:r>
                      <a:endParaRPr lang="en-US" sz="1000" b="0" i="0" u="none" strike="noStrike" dirty="0">
                        <a:solidFill>
                          <a:srgbClr val="000000"/>
                        </a:solidFill>
                        <a:effectLst/>
                        <a:latin typeface="Calibri"/>
                      </a:endParaRPr>
                    </a:p>
                  </a:txBody>
                  <a:tcPr marL="7208" marR="7208" marT="7208" marB="0" anchor="ctr">
                    <a:solidFill>
                      <a:srgbClr val="00B050"/>
                    </a:solidFill>
                  </a:tcPr>
                </a:tc>
                <a:tc>
                  <a:txBody>
                    <a:bodyPr/>
                    <a:lstStyle/>
                    <a:p>
                      <a:pPr algn="ctr" fontAlgn="b"/>
                      <a:r>
                        <a:rPr lang="en-US" sz="1000" u="none" strike="noStrike" dirty="0" smtClean="0">
                          <a:effectLst/>
                        </a:rPr>
                        <a:t>160</a:t>
                      </a:r>
                      <a:endParaRPr lang="en-US" sz="1000" b="0" i="0" u="none" strike="noStrike" dirty="0">
                        <a:solidFill>
                          <a:srgbClr val="000000"/>
                        </a:solidFill>
                        <a:effectLst/>
                        <a:latin typeface="Calibri"/>
                      </a:endParaRPr>
                    </a:p>
                  </a:txBody>
                  <a:tcPr marL="7208" marR="7208" marT="7208" marB="0" anchor="ctr"/>
                </a:tc>
                <a:tc>
                  <a:txBody>
                    <a:bodyPr/>
                    <a:lstStyle/>
                    <a:p>
                      <a:pPr algn="ctr" fontAlgn="b"/>
                      <a:r>
                        <a:rPr lang="en-US" sz="1000" u="none" strike="noStrike" dirty="0">
                          <a:effectLst/>
                        </a:rPr>
                        <a:t>Ongoing</a:t>
                      </a:r>
                      <a:endParaRPr lang="en-US" sz="1000" b="0" i="0" u="none" strike="noStrike" dirty="0">
                        <a:solidFill>
                          <a:srgbClr val="000000"/>
                        </a:solidFill>
                        <a:effectLst/>
                        <a:latin typeface="Calibri"/>
                      </a:endParaRPr>
                    </a:p>
                  </a:txBody>
                  <a:tcPr marL="7208" marR="7208" marT="7208" marB="0" anchor="ctr"/>
                </a:tc>
              </a:tr>
              <a:tr h="266440">
                <a:tc>
                  <a:txBody>
                    <a:bodyPr/>
                    <a:lstStyle/>
                    <a:p>
                      <a:pPr algn="l" fontAlgn="b"/>
                      <a:r>
                        <a:rPr lang="en-US" sz="1000" u="none" strike="noStrike" dirty="0">
                          <a:effectLst/>
                        </a:rPr>
                        <a:t>08</a:t>
                      </a:r>
                      <a:endParaRPr lang="en-US" sz="1000" b="0" i="0" u="none" strike="noStrike" dirty="0">
                        <a:solidFill>
                          <a:srgbClr val="000000"/>
                        </a:solidFill>
                        <a:effectLst/>
                        <a:latin typeface="Calibri"/>
                      </a:endParaRPr>
                    </a:p>
                  </a:txBody>
                  <a:tcPr marL="7208" marR="7208" marT="7208" marB="0" anchor="ctr"/>
                </a:tc>
                <a:tc>
                  <a:txBody>
                    <a:bodyPr/>
                    <a:lstStyle/>
                    <a:p>
                      <a:pPr algn="l" fontAlgn="b"/>
                      <a:r>
                        <a:rPr lang="en-US" sz="1000" u="none" strike="noStrike">
                          <a:effectLst/>
                        </a:rPr>
                        <a:t>Physics</a:t>
                      </a:r>
                      <a:endParaRPr lang="en-US" sz="1000" b="0" i="0" u="none" strike="noStrike">
                        <a:solidFill>
                          <a:srgbClr val="000000"/>
                        </a:solidFill>
                        <a:effectLst/>
                        <a:latin typeface="Calibri"/>
                      </a:endParaRPr>
                    </a:p>
                  </a:txBody>
                  <a:tcPr marL="7208" marR="7208" marT="7208" marB="0" anchor="ctr"/>
                </a:tc>
                <a:tc>
                  <a:txBody>
                    <a:bodyPr/>
                    <a:lstStyle/>
                    <a:p>
                      <a:pPr algn="l" fontAlgn="b"/>
                      <a:r>
                        <a:rPr lang="en-US" sz="1000" u="none" strike="noStrike">
                          <a:effectLst/>
                        </a:rPr>
                        <a:t>Garry Trahern</a:t>
                      </a:r>
                      <a:endParaRPr lang="en-US" sz="1000" b="0" i="0" u="none" strike="noStrike">
                        <a:solidFill>
                          <a:srgbClr val="000000"/>
                        </a:solidFill>
                        <a:effectLst/>
                        <a:latin typeface="Calibri"/>
                      </a:endParaRPr>
                    </a:p>
                  </a:txBody>
                  <a:tcPr marL="7208" marR="7208" marT="7208" marB="0" anchor="ctr"/>
                </a:tc>
                <a:tc>
                  <a:txBody>
                    <a:bodyPr/>
                    <a:lstStyle/>
                    <a:p>
                      <a:pPr algn="ctr" fontAlgn="b"/>
                      <a:r>
                        <a:rPr lang="en-US" sz="1000" u="none" strike="noStrike" dirty="0" smtClean="0">
                          <a:effectLst/>
                        </a:rPr>
                        <a:t>Done</a:t>
                      </a:r>
                      <a:endParaRPr lang="en-US" sz="1000" b="0" i="0" u="none" strike="noStrike" dirty="0">
                        <a:solidFill>
                          <a:srgbClr val="000000"/>
                        </a:solidFill>
                        <a:effectLst/>
                        <a:latin typeface="Calibri"/>
                      </a:endParaRPr>
                    </a:p>
                  </a:txBody>
                  <a:tcPr marL="7208" marR="7208" marT="7208" marB="0" anchor="ctr">
                    <a:solidFill>
                      <a:srgbClr val="00B050"/>
                    </a:solidFill>
                  </a:tcPr>
                </a:tc>
                <a:tc>
                  <a:txBody>
                    <a:bodyPr/>
                    <a:lstStyle/>
                    <a:p>
                      <a:pPr algn="ctr" fontAlgn="b"/>
                      <a:r>
                        <a:rPr lang="es-ES" sz="1000" b="0" i="0" u="none" strike="noStrike" dirty="0" smtClean="0">
                          <a:solidFill>
                            <a:srgbClr val="000000"/>
                          </a:solidFill>
                          <a:effectLst/>
                          <a:latin typeface="Calibri"/>
                        </a:rPr>
                        <a:t>150</a:t>
                      </a:r>
                      <a:endParaRPr lang="en-US" sz="1000" b="0" i="0" u="none" strike="noStrike" dirty="0">
                        <a:solidFill>
                          <a:srgbClr val="000000"/>
                        </a:solidFill>
                        <a:effectLst/>
                        <a:latin typeface="Calibri"/>
                      </a:endParaRPr>
                    </a:p>
                  </a:txBody>
                  <a:tcPr marL="7208" marR="7208" marT="7208" marB="0" anchor="ctr"/>
                </a:tc>
                <a:tc>
                  <a:txBody>
                    <a:bodyPr/>
                    <a:lstStyle/>
                    <a:p>
                      <a:pPr algn="ctr" fontAlgn="b"/>
                      <a:r>
                        <a:rPr lang="en-US" sz="1000" u="none" strike="noStrike" dirty="0" smtClean="0">
                          <a:effectLst/>
                        </a:rPr>
                        <a:t>Done</a:t>
                      </a:r>
                      <a:endParaRPr lang="en-US" sz="1000" b="0" i="0" u="none" strike="noStrike" dirty="0">
                        <a:solidFill>
                          <a:srgbClr val="000000"/>
                        </a:solidFill>
                        <a:effectLst/>
                        <a:latin typeface="Calibri"/>
                      </a:endParaRPr>
                    </a:p>
                  </a:txBody>
                  <a:tcPr marL="7208" marR="7208" marT="7208" marB="0" anchor="ctr">
                    <a:solidFill>
                      <a:srgbClr val="00B050"/>
                    </a:solidFill>
                  </a:tcPr>
                </a:tc>
              </a:tr>
              <a:tr h="266440">
                <a:tc>
                  <a:txBody>
                    <a:bodyPr/>
                    <a:lstStyle/>
                    <a:p>
                      <a:pPr algn="l" fontAlgn="b"/>
                      <a:r>
                        <a:rPr lang="en-US" sz="1000" u="none" strike="noStrike" dirty="0">
                          <a:effectLst/>
                        </a:rPr>
                        <a:t>09</a:t>
                      </a:r>
                      <a:endParaRPr lang="en-US" sz="1000" b="0" i="0" u="none" strike="noStrike" dirty="0">
                        <a:solidFill>
                          <a:srgbClr val="000000"/>
                        </a:solidFill>
                        <a:effectLst/>
                        <a:latin typeface="Calibri"/>
                      </a:endParaRPr>
                    </a:p>
                  </a:txBody>
                  <a:tcPr marL="7208" marR="7208" marT="7208" marB="0" anchor="ctr"/>
                </a:tc>
                <a:tc>
                  <a:txBody>
                    <a:bodyPr/>
                    <a:lstStyle/>
                    <a:p>
                      <a:pPr algn="l" fontAlgn="b"/>
                      <a:r>
                        <a:rPr lang="en-US" sz="1000" u="none" strike="noStrike">
                          <a:effectLst/>
                        </a:rPr>
                        <a:t>Personnel safety system</a:t>
                      </a:r>
                      <a:endParaRPr lang="en-US" sz="1000" b="0" i="0" u="none" strike="noStrike">
                        <a:solidFill>
                          <a:srgbClr val="000000"/>
                        </a:solidFill>
                        <a:effectLst/>
                        <a:latin typeface="Calibri"/>
                      </a:endParaRPr>
                    </a:p>
                  </a:txBody>
                  <a:tcPr marL="7208" marR="7208" marT="7208" marB="0" anchor="ctr"/>
                </a:tc>
                <a:tc>
                  <a:txBody>
                    <a:bodyPr/>
                    <a:lstStyle/>
                    <a:p>
                      <a:pPr algn="l" fontAlgn="b"/>
                      <a:r>
                        <a:rPr lang="en-US" sz="1000" u="none" strike="noStrike">
                          <a:effectLst/>
                        </a:rPr>
                        <a:t>Stuart Birch</a:t>
                      </a:r>
                      <a:endParaRPr lang="en-US" sz="1000" b="0" i="0" u="none" strike="noStrike">
                        <a:solidFill>
                          <a:srgbClr val="000000"/>
                        </a:solidFill>
                        <a:effectLst/>
                        <a:latin typeface="Calibri"/>
                      </a:endParaRPr>
                    </a:p>
                  </a:txBody>
                  <a:tcPr marL="7208" marR="7208" marT="7208" marB="0" anchor="ctr"/>
                </a:tc>
                <a:tc>
                  <a:txBody>
                    <a:bodyPr/>
                    <a:lstStyle/>
                    <a:p>
                      <a:pPr algn="ctr" fontAlgn="b"/>
                      <a:r>
                        <a:rPr lang="en-US" sz="1000" u="none" strike="noStrike" dirty="0" smtClean="0">
                          <a:effectLst/>
                        </a:rPr>
                        <a:t>Done</a:t>
                      </a:r>
                      <a:endParaRPr lang="en-US" sz="1000" b="0" i="0" u="none" strike="noStrike" dirty="0">
                        <a:solidFill>
                          <a:srgbClr val="000000"/>
                        </a:solidFill>
                        <a:effectLst/>
                        <a:latin typeface="Calibri"/>
                      </a:endParaRPr>
                    </a:p>
                  </a:txBody>
                  <a:tcPr marL="7208" marR="7208" marT="7208" marB="0" anchor="ctr">
                    <a:solidFill>
                      <a:srgbClr val="00B050"/>
                    </a:solidFill>
                  </a:tcPr>
                </a:tc>
                <a:tc>
                  <a:txBody>
                    <a:bodyPr/>
                    <a:lstStyle/>
                    <a:p>
                      <a:pPr algn="ctr" fontAlgn="b"/>
                      <a:r>
                        <a:rPr lang="es-ES" sz="1000" b="0" i="0" u="none" strike="noStrike" dirty="0" smtClean="0">
                          <a:solidFill>
                            <a:srgbClr val="000000"/>
                          </a:solidFill>
                          <a:effectLst/>
                          <a:latin typeface="Calibri"/>
                        </a:rPr>
                        <a:t>250</a:t>
                      </a:r>
                      <a:endParaRPr lang="en-US" sz="1000" b="0" i="0" u="none" strike="noStrike" dirty="0">
                        <a:solidFill>
                          <a:srgbClr val="000000"/>
                        </a:solidFill>
                        <a:effectLst/>
                        <a:latin typeface="Calibri"/>
                      </a:endParaRPr>
                    </a:p>
                  </a:txBody>
                  <a:tcPr marL="7208" marR="7208" marT="7208" marB="0" anchor="ctr"/>
                </a:tc>
                <a:tc>
                  <a:txBody>
                    <a:bodyPr/>
                    <a:lstStyle/>
                    <a:p>
                      <a:pPr algn="ctr" fontAlgn="b"/>
                      <a:endParaRPr lang="en-US" sz="1000" b="0" i="0" u="none" strike="noStrike" dirty="0">
                        <a:solidFill>
                          <a:srgbClr val="000000"/>
                        </a:solidFill>
                        <a:effectLst/>
                        <a:latin typeface="Calibri"/>
                      </a:endParaRPr>
                    </a:p>
                  </a:txBody>
                  <a:tcPr marL="7208" marR="7208" marT="7208" marB="0" anchor="ctr"/>
                </a:tc>
              </a:tr>
              <a:tr h="266440">
                <a:tc>
                  <a:txBody>
                    <a:bodyPr/>
                    <a:lstStyle/>
                    <a:p>
                      <a:pPr algn="l" fontAlgn="b"/>
                      <a:r>
                        <a:rPr lang="en-US" sz="1000" u="none" strike="noStrike" dirty="0">
                          <a:effectLst/>
                        </a:rPr>
                        <a:t>10</a:t>
                      </a:r>
                      <a:endParaRPr lang="en-US" sz="1000" b="0" i="0" u="none" strike="noStrike" dirty="0">
                        <a:solidFill>
                          <a:srgbClr val="000000"/>
                        </a:solidFill>
                        <a:effectLst/>
                        <a:latin typeface="Calibri"/>
                      </a:endParaRPr>
                    </a:p>
                  </a:txBody>
                  <a:tcPr marL="7208" marR="7208" marT="7208" marB="0" anchor="ctr"/>
                </a:tc>
                <a:tc>
                  <a:txBody>
                    <a:bodyPr/>
                    <a:lstStyle/>
                    <a:p>
                      <a:pPr algn="l" fontAlgn="b"/>
                      <a:r>
                        <a:rPr lang="en-US" sz="1000" u="none" strike="noStrike">
                          <a:effectLst/>
                        </a:rPr>
                        <a:t>Integration accelerator</a:t>
                      </a:r>
                      <a:endParaRPr lang="en-US" sz="1000" b="0" i="0" u="none" strike="noStrike">
                        <a:solidFill>
                          <a:srgbClr val="000000"/>
                        </a:solidFill>
                        <a:effectLst/>
                        <a:latin typeface="Calibri"/>
                      </a:endParaRPr>
                    </a:p>
                  </a:txBody>
                  <a:tcPr marL="7208" marR="7208" marT="7208" marB="0" anchor="ctr"/>
                </a:tc>
                <a:tc>
                  <a:txBody>
                    <a:bodyPr/>
                    <a:lstStyle/>
                    <a:p>
                      <a:pPr algn="l" fontAlgn="b"/>
                      <a:r>
                        <a:rPr lang="en-US" sz="1000" u="none" strike="noStrike">
                          <a:effectLst/>
                        </a:rPr>
                        <a:t>Han Lee</a:t>
                      </a:r>
                      <a:endParaRPr lang="en-US" sz="1000" b="0" i="0" u="none" strike="noStrike">
                        <a:solidFill>
                          <a:srgbClr val="000000"/>
                        </a:solidFill>
                        <a:effectLst/>
                        <a:latin typeface="Calibri"/>
                      </a:endParaRPr>
                    </a:p>
                  </a:txBody>
                  <a:tcPr marL="7208" marR="7208" marT="7208" marB="0" anchor="ctr"/>
                </a:tc>
                <a:tc>
                  <a:txBody>
                    <a:bodyPr/>
                    <a:lstStyle/>
                    <a:p>
                      <a:pPr algn="ctr" fontAlgn="b"/>
                      <a:r>
                        <a:rPr lang="es-ES" sz="1000" b="0" i="0" u="none" strike="noStrike" dirty="0" err="1" smtClean="0">
                          <a:solidFill>
                            <a:srgbClr val="000000"/>
                          </a:solidFill>
                          <a:effectLst/>
                          <a:latin typeface="Calibri"/>
                        </a:rPr>
                        <a:t>Ongoing</a:t>
                      </a:r>
                      <a:endParaRPr lang="en-US" sz="1000" b="0" i="0" u="none" strike="noStrike" dirty="0">
                        <a:solidFill>
                          <a:srgbClr val="000000"/>
                        </a:solidFill>
                        <a:effectLst/>
                        <a:latin typeface="Calibri"/>
                      </a:endParaRPr>
                    </a:p>
                  </a:txBody>
                  <a:tcPr marL="7208" marR="7208" marT="7208" marB="0" anchor="ctr">
                    <a:solidFill>
                      <a:srgbClr val="FFFF00"/>
                    </a:solidFill>
                  </a:tcPr>
                </a:tc>
                <a:tc>
                  <a:txBody>
                    <a:bodyPr/>
                    <a:lstStyle/>
                    <a:p>
                      <a:pPr algn="ctr" fontAlgn="b"/>
                      <a:endParaRPr lang="en-US" sz="1000" b="0" i="0" u="none" strike="noStrike" dirty="0">
                        <a:solidFill>
                          <a:srgbClr val="000000"/>
                        </a:solidFill>
                        <a:effectLst/>
                        <a:latin typeface="Calibri"/>
                      </a:endParaRPr>
                    </a:p>
                  </a:txBody>
                  <a:tcPr marL="7208" marR="7208" marT="7208" marB="0" anchor="ctr"/>
                </a:tc>
                <a:tc>
                  <a:txBody>
                    <a:bodyPr/>
                    <a:lstStyle/>
                    <a:p>
                      <a:pPr algn="ctr" fontAlgn="b"/>
                      <a:endParaRPr lang="en-US" sz="1000" b="0" i="0" u="none" strike="noStrike" dirty="0">
                        <a:solidFill>
                          <a:srgbClr val="000000"/>
                        </a:solidFill>
                        <a:effectLst/>
                        <a:latin typeface="Calibri"/>
                      </a:endParaRPr>
                    </a:p>
                  </a:txBody>
                  <a:tcPr marL="7208" marR="7208" marT="7208" marB="0" anchor="ctr"/>
                </a:tc>
              </a:tr>
              <a:tr h="266440">
                <a:tc>
                  <a:txBody>
                    <a:bodyPr/>
                    <a:lstStyle/>
                    <a:p>
                      <a:pPr algn="l" fontAlgn="b"/>
                      <a:r>
                        <a:rPr lang="en-US" sz="1000" u="none" strike="noStrike" dirty="0">
                          <a:effectLst/>
                        </a:rPr>
                        <a:t>11</a:t>
                      </a:r>
                      <a:endParaRPr lang="en-US" sz="1000" b="0" i="0" u="none" strike="noStrike" dirty="0">
                        <a:solidFill>
                          <a:srgbClr val="000000"/>
                        </a:solidFill>
                        <a:effectLst/>
                        <a:latin typeface="Calibri"/>
                      </a:endParaRPr>
                    </a:p>
                  </a:txBody>
                  <a:tcPr marL="7208" marR="7208" marT="7208" marB="0" anchor="ctr"/>
                </a:tc>
                <a:tc>
                  <a:txBody>
                    <a:bodyPr/>
                    <a:lstStyle/>
                    <a:p>
                      <a:pPr algn="l" fontAlgn="b"/>
                      <a:r>
                        <a:rPr lang="en-US" sz="1000" u="none" strike="noStrike">
                          <a:effectLst/>
                        </a:rPr>
                        <a:t>Integration target</a:t>
                      </a:r>
                      <a:endParaRPr lang="en-US" sz="1000" b="0" i="0" u="none" strike="noStrike">
                        <a:solidFill>
                          <a:srgbClr val="000000"/>
                        </a:solidFill>
                        <a:effectLst/>
                        <a:latin typeface="Calibri"/>
                      </a:endParaRPr>
                    </a:p>
                  </a:txBody>
                  <a:tcPr marL="7208" marR="7208" marT="7208" marB="0" anchor="ctr"/>
                </a:tc>
                <a:tc>
                  <a:txBody>
                    <a:bodyPr/>
                    <a:lstStyle/>
                    <a:p>
                      <a:pPr algn="l" fontAlgn="b"/>
                      <a:r>
                        <a:rPr lang="en-US" sz="1000" u="none" strike="noStrike">
                          <a:effectLst/>
                        </a:rPr>
                        <a:t>Benedetto Gallese</a:t>
                      </a:r>
                      <a:endParaRPr lang="en-US" sz="1000" b="0" i="0" u="none" strike="noStrike">
                        <a:solidFill>
                          <a:srgbClr val="000000"/>
                        </a:solidFill>
                        <a:effectLst/>
                        <a:latin typeface="Calibri"/>
                      </a:endParaRPr>
                    </a:p>
                  </a:txBody>
                  <a:tcPr marL="7208" marR="7208" marT="7208" marB="0" anchor="ctr"/>
                </a:tc>
                <a:tc>
                  <a:txBody>
                    <a:bodyPr/>
                    <a:lstStyle/>
                    <a:p>
                      <a:pPr algn="ctr" fontAlgn="b"/>
                      <a:r>
                        <a:rPr lang="en-US" sz="1000" u="none" strike="noStrike" dirty="0">
                          <a:effectLst/>
                        </a:rPr>
                        <a:t>Done</a:t>
                      </a:r>
                      <a:endParaRPr lang="en-US" sz="1000" b="0" i="0" u="none" strike="noStrike" dirty="0">
                        <a:solidFill>
                          <a:srgbClr val="000000"/>
                        </a:solidFill>
                        <a:effectLst/>
                        <a:latin typeface="Calibri"/>
                      </a:endParaRPr>
                    </a:p>
                  </a:txBody>
                  <a:tcPr marL="7208" marR="7208" marT="7208" marB="0" anchor="ctr">
                    <a:solidFill>
                      <a:srgbClr val="00B050"/>
                    </a:solidFill>
                  </a:tcPr>
                </a:tc>
                <a:tc>
                  <a:txBody>
                    <a:bodyPr/>
                    <a:lstStyle/>
                    <a:p>
                      <a:pPr algn="ctr" fontAlgn="b"/>
                      <a:r>
                        <a:rPr lang="en-US" sz="1000" u="none" strike="noStrike" dirty="0" smtClean="0">
                          <a:effectLst/>
                        </a:rPr>
                        <a:t>275</a:t>
                      </a:r>
                      <a:endParaRPr lang="en-US" sz="1000" b="0" i="0" u="none" strike="noStrike" dirty="0">
                        <a:solidFill>
                          <a:srgbClr val="000000"/>
                        </a:solidFill>
                        <a:effectLst/>
                        <a:latin typeface="Calibri"/>
                      </a:endParaRPr>
                    </a:p>
                  </a:txBody>
                  <a:tcPr marL="7208" marR="7208" marT="7208" marB="0" anchor="ctr"/>
                </a:tc>
                <a:tc>
                  <a:txBody>
                    <a:bodyPr/>
                    <a:lstStyle/>
                    <a:p>
                      <a:pPr algn="ctr" fontAlgn="b"/>
                      <a:r>
                        <a:rPr lang="en-US" sz="1000" u="none" strike="noStrike" dirty="0" smtClean="0">
                          <a:effectLst/>
                        </a:rPr>
                        <a:t>Done</a:t>
                      </a:r>
                      <a:endParaRPr lang="en-US" sz="1000" b="0" i="0" u="none" strike="noStrike" dirty="0">
                        <a:solidFill>
                          <a:srgbClr val="000000"/>
                        </a:solidFill>
                        <a:effectLst/>
                        <a:latin typeface="Calibri"/>
                      </a:endParaRPr>
                    </a:p>
                  </a:txBody>
                  <a:tcPr marL="7208" marR="7208" marT="7208" marB="0" anchor="ctr">
                    <a:solidFill>
                      <a:srgbClr val="00B050"/>
                    </a:solidFill>
                  </a:tcPr>
                </a:tc>
              </a:tr>
              <a:tr h="266440">
                <a:tc>
                  <a:txBody>
                    <a:bodyPr/>
                    <a:lstStyle/>
                    <a:p>
                      <a:pPr algn="l" fontAlgn="b"/>
                      <a:r>
                        <a:rPr lang="en-US" sz="1000" u="none" strike="noStrike" dirty="0">
                          <a:effectLst/>
                        </a:rPr>
                        <a:t>12</a:t>
                      </a:r>
                      <a:endParaRPr lang="en-US" sz="1000" b="0" i="0" u="none" strike="noStrike" dirty="0">
                        <a:solidFill>
                          <a:srgbClr val="000000"/>
                        </a:solidFill>
                        <a:effectLst/>
                        <a:latin typeface="Calibri"/>
                      </a:endParaRPr>
                    </a:p>
                  </a:txBody>
                  <a:tcPr marL="7208" marR="7208" marT="7208" marB="0" anchor="ctr"/>
                </a:tc>
                <a:tc>
                  <a:txBody>
                    <a:bodyPr/>
                    <a:lstStyle/>
                    <a:p>
                      <a:pPr algn="l" fontAlgn="b"/>
                      <a:r>
                        <a:rPr lang="en-US" sz="1000" u="none" strike="noStrike">
                          <a:effectLst/>
                        </a:rPr>
                        <a:t>Integration NSS</a:t>
                      </a:r>
                      <a:endParaRPr lang="en-US" sz="1000" b="0" i="0" u="none" strike="noStrike">
                        <a:solidFill>
                          <a:srgbClr val="000000"/>
                        </a:solidFill>
                        <a:effectLst/>
                        <a:latin typeface="Calibri"/>
                      </a:endParaRPr>
                    </a:p>
                  </a:txBody>
                  <a:tcPr marL="7208" marR="7208" marT="7208" marB="0" anchor="ctr"/>
                </a:tc>
                <a:tc>
                  <a:txBody>
                    <a:bodyPr/>
                    <a:lstStyle/>
                    <a:p>
                      <a:pPr algn="l" fontAlgn="b"/>
                      <a:r>
                        <a:rPr lang="en-US" sz="1000" u="none" strike="noStrike">
                          <a:effectLst/>
                        </a:rPr>
                        <a:t>David Brodrick</a:t>
                      </a:r>
                      <a:endParaRPr lang="en-US" sz="1000" b="0" i="0" u="none" strike="noStrike">
                        <a:solidFill>
                          <a:srgbClr val="000000"/>
                        </a:solidFill>
                        <a:effectLst/>
                        <a:latin typeface="Calibri"/>
                      </a:endParaRPr>
                    </a:p>
                  </a:txBody>
                  <a:tcPr marL="7208" marR="7208" marT="7208" marB="0" anchor="ctr"/>
                </a:tc>
                <a:tc>
                  <a:txBody>
                    <a:bodyPr/>
                    <a:lstStyle/>
                    <a:p>
                      <a:pPr algn="ctr" fontAlgn="b"/>
                      <a:r>
                        <a:rPr lang="es-ES" sz="1000" b="0" i="0" u="none" strike="noStrike" dirty="0" err="1" smtClean="0">
                          <a:solidFill>
                            <a:srgbClr val="000000"/>
                          </a:solidFill>
                          <a:effectLst/>
                          <a:latin typeface="Calibri"/>
                        </a:rPr>
                        <a:t>Ongoing</a:t>
                      </a:r>
                      <a:endParaRPr lang="en-US" sz="1000" b="0" i="0" u="none" strike="noStrike" dirty="0">
                        <a:solidFill>
                          <a:srgbClr val="000000"/>
                        </a:solidFill>
                        <a:effectLst/>
                        <a:latin typeface="Calibri"/>
                      </a:endParaRPr>
                    </a:p>
                  </a:txBody>
                  <a:tcPr marL="7208" marR="7208" marT="7208" marB="0" anchor="ctr"/>
                </a:tc>
                <a:tc>
                  <a:txBody>
                    <a:bodyPr/>
                    <a:lstStyle/>
                    <a:p>
                      <a:pPr algn="ctr" fontAlgn="b"/>
                      <a:endParaRPr lang="en-US" sz="1000" b="0" i="0" u="none" strike="noStrike" dirty="0">
                        <a:solidFill>
                          <a:srgbClr val="000000"/>
                        </a:solidFill>
                        <a:effectLst/>
                        <a:latin typeface="Calibri"/>
                      </a:endParaRPr>
                    </a:p>
                  </a:txBody>
                  <a:tcPr marL="7208" marR="7208" marT="7208" marB="0" anchor="ctr"/>
                </a:tc>
                <a:tc>
                  <a:txBody>
                    <a:bodyPr/>
                    <a:lstStyle/>
                    <a:p>
                      <a:pPr algn="ctr" fontAlgn="b"/>
                      <a:endParaRPr lang="en-US" sz="1000" b="0" i="0" u="none" strike="noStrike" dirty="0">
                        <a:solidFill>
                          <a:srgbClr val="000000"/>
                        </a:solidFill>
                        <a:effectLst/>
                        <a:latin typeface="Calibri"/>
                      </a:endParaRPr>
                    </a:p>
                  </a:txBody>
                  <a:tcPr marL="7208" marR="7208" marT="7208" marB="0" anchor="ctr"/>
                </a:tc>
              </a:tr>
              <a:tr h="266440">
                <a:tc>
                  <a:txBody>
                    <a:bodyPr/>
                    <a:lstStyle/>
                    <a:p>
                      <a:pPr algn="l" fontAlgn="b"/>
                      <a:r>
                        <a:rPr lang="en-US" sz="1000" u="none" strike="noStrike" dirty="0">
                          <a:effectLst/>
                        </a:rPr>
                        <a:t>13</a:t>
                      </a:r>
                      <a:endParaRPr lang="en-US" sz="1000" b="0" i="0" u="none" strike="noStrike" dirty="0">
                        <a:solidFill>
                          <a:srgbClr val="000000"/>
                        </a:solidFill>
                        <a:effectLst/>
                        <a:latin typeface="Calibri"/>
                      </a:endParaRPr>
                    </a:p>
                  </a:txBody>
                  <a:tcPr marL="7208" marR="7208" marT="7208" marB="0" anchor="ctr"/>
                </a:tc>
                <a:tc>
                  <a:txBody>
                    <a:bodyPr/>
                    <a:lstStyle/>
                    <a:p>
                      <a:pPr algn="l" fontAlgn="b"/>
                      <a:r>
                        <a:rPr lang="en-US" sz="1000" u="none" strike="noStrike">
                          <a:effectLst/>
                        </a:rPr>
                        <a:t>Integration CF</a:t>
                      </a:r>
                      <a:endParaRPr lang="en-US" sz="1000" b="0" i="0" u="none" strike="noStrike">
                        <a:solidFill>
                          <a:srgbClr val="000000"/>
                        </a:solidFill>
                        <a:effectLst/>
                        <a:latin typeface="Calibri"/>
                      </a:endParaRPr>
                    </a:p>
                  </a:txBody>
                  <a:tcPr marL="7208" marR="7208" marT="7208" marB="0" anchor="ctr"/>
                </a:tc>
                <a:tc>
                  <a:txBody>
                    <a:bodyPr/>
                    <a:lstStyle/>
                    <a:p>
                      <a:pPr algn="l" fontAlgn="b"/>
                      <a:r>
                        <a:rPr lang="en-US" sz="1000" u="none" strike="noStrike">
                          <a:effectLst/>
                        </a:rPr>
                        <a:t>Nick Levchenko</a:t>
                      </a:r>
                      <a:endParaRPr lang="en-US" sz="1000" b="0" i="0" u="none" strike="noStrike">
                        <a:solidFill>
                          <a:srgbClr val="000000"/>
                        </a:solidFill>
                        <a:effectLst/>
                        <a:latin typeface="Calibri"/>
                      </a:endParaRPr>
                    </a:p>
                  </a:txBody>
                  <a:tcPr marL="7208" marR="7208" marT="7208" marB="0" anchor="ctr"/>
                </a:tc>
                <a:tc>
                  <a:txBody>
                    <a:bodyPr/>
                    <a:lstStyle/>
                    <a:p>
                      <a:pPr algn="ctr" fontAlgn="b"/>
                      <a:r>
                        <a:rPr lang="en-US" sz="1000" u="none" strike="noStrike" dirty="0" smtClean="0">
                          <a:effectLst/>
                        </a:rPr>
                        <a:t>Done</a:t>
                      </a:r>
                      <a:endParaRPr lang="en-US" sz="1000" b="0" i="0" u="none" strike="noStrike" dirty="0">
                        <a:solidFill>
                          <a:srgbClr val="000000"/>
                        </a:solidFill>
                        <a:effectLst/>
                        <a:latin typeface="Calibri"/>
                      </a:endParaRPr>
                    </a:p>
                  </a:txBody>
                  <a:tcPr marL="7208" marR="7208" marT="7208" marB="0" anchor="ctr">
                    <a:solidFill>
                      <a:srgbClr val="00B050"/>
                    </a:solidFill>
                  </a:tcPr>
                </a:tc>
                <a:tc>
                  <a:txBody>
                    <a:bodyPr/>
                    <a:lstStyle/>
                    <a:p>
                      <a:pPr algn="ctr" fontAlgn="b"/>
                      <a:r>
                        <a:rPr lang="es-ES" sz="1000" b="0" i="0" u="none" strike="noStrike" dirty="0" smtClean="0">
                          <a:solidFill>
                            <a:srgbClr val="000000"/>
                          </a:solidFill>
                          <a:effectLst/>
                          <a:latin typeface="Calibri"/>
                        </a:rPr>
                        <a:t>610</a:t>
                      </a:r>
                      <a:endParaRPr lang="en-US" sz="1000" b="0" i="0" u="none" strike="noStrike" dirty="0">
                        <a:solidFill>
                          <a:srgbClr val="000000"/>
                        </a:solidFill>
                        <a:effectLst/>
                        <a:latin typeface="Calibri"/>
                      </a:endParaRPr>
                    </a:p>
                  </a:txBody>
                  <a:tcPr marL="7208" marR="7208" marT="7208" marB="0" anchor="ctr"/>
                </a:tc>
                <a:tc>
                  <a:txBody>
                    <a:bodyPr/>
                    <a:lstStyle/>
                    <a:p>
                      <a:pPr algn="ctr" fontAlgn="b"/>
                      <a:r>
                        <a:rPr lang="en-US" sz="1000" u="none" strike="noStrike" dirty="0" smtClean="0">
                          <a:effectLst/>
                        </a:rPr>
                        <a:t>Done</a:t>
                      </a:r>
                      <a:endParaRPr lang="en-US" sz="1000" b="0" i="0" u="none" strike="noStrike" dirty="0">
                        <a:solidFill>
                          <a:srgbClr val="000000"/>
                        </a:solidFill>
                        <a:effectLst/>
                        <a:latin typeface="Calibri"/>
                      </a:endParaRPr>
                    </a:p>
                  </a:txBody>
                  <a:tcPr marL="7208" marR="7208" marT="7208" marB="0" anchor="ctr">
                    <a:solidFill>
                      <a:srgbClr val="00B050"/>
                    </a:solidFill>
                  </a:tcPr>
                </a:tc>
              </a:tr>
              <a:tr h="266440">
                <a:tc>
                  <a:txBody>
                    <a:bodyPr/>
                    <a:lstStyle/>
                    <a:p>
                      <a:pPr algn="l" fontAlgn="b"/>
                      <a:r>
                        <a:rPr lang="en-US" sz="1000" u="none" strike="noStrike" dirty="0">
                          <a:effectLst/>
                        </a:rPr>
                        <a:t>14</a:t>
                      </a:r>
                      <a:endParaRPr lang="en-US" sz="1000" b="0" i="0" u="none" strike="noStrike" dirty="0">
                        <a:solidFill>
                          <a:srgbClr val="000000"/>
                        </a:solidFill>
                        <a:effectLst/>
                        <a:latin typeface="Calibri"/>
                      </a:endParaRPr>
                    </a:p>
                  </a:txBody>
                  <a:tcPr marL="7208" marR="7208" marT="7208" marB="0" anchor="ctr"/>
                </a:tc>
                <a:tc>
                  <a:txBody>
                    <a:bodyPr/>
                    <a:lstStyle/>
                    <a:p>
                      <a:pPr algn="l" fontAlgn="b"/>
                      <a:r>
                        <a:rPr lang="en-US" sz="1000" u="none" strike="noStrike">
                          <a:effectLst/>
                        </a:rPr>
                        <a:t>Test stands</a:t>
                      </a:r>
                      <a:endParaRPr lang="en-US" sz="1000" b="0" i="0" u="none" strike="noStrike">
                        <a:solidFill>
                          <a:srgbClr val="000000"/>
                        </a:solidFill>
                        <a:effectLst/>
                        <a:latin typeface="Calibri"/>
                      </a:endParaRPr>
                    </a:p>
                  </a:txBody>
                  <a:tcPr marL="7208" marR="7208" marT="7208" marB="0" anchor="ctr"/>
                </a:tc>
                <a:tc>
                  <a:txBody>
                    <a:bodyPr/>
                    <a:lstStyle/>
                    <a:p>
                      <a:pPr algn="l" fontAlgn="b"/>
                      <a:r>
                        <a:rPr lang="en-US" sz="1000" u="none" strike="noStrike" dirty="0">
                          <a:effectLst/>
                        </a:rPr>
                        <a:t>Daniel Piso</a:t>
                      </a:r>
                      <a:endParaRPr lang="en-US" sz="1000" b="0" i="0" u="none" strike="noStrike" dirty="0">
                        <a:solidFill>
                          <a:srgbClr val="000000"/>
                        </a:solidFill>
                        <a:effectLst/>
                        <a:latin typeface="Calibri"/>
                      </a:endParaRPr>
                    </a:p>
                  </a:txBody>
                  <a:tcPr marL="7208" marR="7208" marT="7208" marB="0" anchor="ctr"/>
                </a:tc>
                <a:tc>
                  <a:txBody>
                    <a:bodyPr/>
                    <a:lstStyle/>
                    <a:p>
                      <a:pPr algn="ctr" fontAlgn="b"/>
                      <a:r>
                        <a:rPr lang="es-ES" sz="1000" b="0" i="0" u="none" strike="noStrike" dirty="0" err="1" smtClean="0">
                          <a:solidFill>
                            <a:srgbClr val="000000"/>
                          </a:solidFill>
                          <a:effectLst/>
                          <a:latin typeface="Calibri"/>
                        </a:rPr>
                        <a:t>Pending</a:t>
                      </a:r>
                      <a:endParaRPr lang="en-US" sz="1000" b="0" i="0" u="none" strike="noStrike" dirty="0">
                        <a:solidFill>
                          <a:srgbClr val="000000"/>
                        </a:solidFill>
                        <a:effectLst/>
                        <a:latin typeface="Calibri"/>
                      </a:endParaRPr>
                    </a:p>
                  </a:txBody>
                  <a:tcPr marL="7208" marR="7208" marT="7208" marB="0" anchor="ctr"/>
                </a:tc>
                <a:tc>
                  <a:txBody>
                    <a:bodyPr/>
                    <a:lstStyle/>
                    <a:p>
                      <a:pPr algn="ctr" fontAlgn="b"/>
                      <a:endParaRPr lang="en-US" sz="1000" b="0" i="0" u="none" strike="noStrike">
                        <a:solidFill>
                          <a:srgbClr val="000000"/>
                        </a:solidFill>
                        <a:effectLst/>
                        <a:latin typeface="Calibri"/>
                      </a:endParaRPr>
                    </a:p>
                  </a:txBody>
                  <a:tcPr marL="7208" marR="7208" marT="7208" marB="0" anchor="ctr"/>
                </a:tc>
                <a:tc>
                  <a:txBody>
                    <a:bodyPr/>
                    <a:lstStyle/>
                    <a:p>
                      <a:pPr algn="ctr" fontAlgn="b"/>
                      <a:endParaRPr lang="en-US" sz="1000" b="0" i="0" u="none" strike="noStrike" dirty="0">
                        <a:solidFill>
                          <a:srgbClr val="000000"/>
                        </a:solidFill>
                        <a:effectLst/>
                        <a:latin typeface="Calibri"/>
                      </a:endParaRPr>
                    </a:p>
                  </a:txBody>
                  <a:tcPr marL="7208" marR="7208" marT="7208" marB="0" anchor="ctr"/>
                </a:tc>
              </a:tr>
              <a:tr h="266440">
                <a:tc>
                  <a:txBody>
                    <a:bodyPr/>
                    <a:lstStyle/>
                    <a:p>
                      <a:pPr algn="l" fontAlgn="b"/>
                      <a:r>
                        <a:rPr lang="en-US" sz="1000" u="none" strike="noStrike" dirty="0">
                          <a:effectLst/>
                        </a:rPr>
                        <a:t>20</a:t>
                      </a:r>
                      <a:endParaRPr lang="en-US" sz="1000" b="0" i="0" u="none" strike="noStrike" dirty="0">
                        <a:solidFill>
                          <a:srgbClr val="000000"/>
                        </a:solidFill>
                        <a:effectLst/>
                        <a:latin typeface="Calibri"/>
                      </a:endParaRPr>
                    </a:p>
                  </a:txBody>
                  <a:tcPr marL="7208" marR="7208" marT="7208" marB="0" anchor="ctr"/>
                </a:tc>
                <a:tc>
                  <a:txBody>
                    <a:bodyPr/>
                    <a:lstStyle/>
                    <a:p>
                      <a:pPr algn="l" fontAlgn="b"/>
                      <a:r>
                        <a:rPr lang="en-US" sz="1000" u="none" strike="noStrike">
                          <a:effectLst/>
                        </a:rPr>
                        <a:t>Installation</a:t>
                      </a:r>
                      <a:endParaRPr lang="en-US" sz="1000" b="0" i="0" u="none" strike="noStrike">
                        <a:solidFill>
                          <a:srgbClr val="000000"/>
                        </a:solidFill>
                        <a:effectLst/>
                        <a:latin typeface="Calibri"/>
                      </a:endParaRPr>
                    </a:p>
                  </a:txBody>
                  <a:tcPr marL="7208" marR="7208" marT="7208" marB="0" anchor="ctr"/>
                </a:tc>
                <a:tc>
                  <a:txBody>
                    <a:bodyPr/>
                    <a:lstStyle/>
                    <a:p>
                      <a:pPr algn="l" fontAlgn="b"/>
                      <a:r>
                        <a:rPr lang="en-US" sz="1000" u="none" strike="noStrike">
                          <a:effectLst/>
                        </a:rPr>
                        <a:t>Henrik Carling</a:t>
                      </a:r>
                      <a:endParaRPr lang="en-US" sz="1000" b="0" i="0" u="none" strike="noStrike">
                        <a:solidFill>
                          <a:srgbClr val="000000"/>
                        </a:solidFill>
                        <a:effectLst/>
                        <a:latin typeface="Calibri"/>
                      </a:endParaRPr>
                    </a:p>
                  </a:txBody>
                  <a:tcPr marL="7208" marR="7208" marT="7208" marB="0" anchor="ctr"/>
                </a:tc>
                <a:tc>
                  <a:txBody>
                    <a:bodyPr/>
                    <a:lstStyle/>
                    <a:p>
                      <a:pPr algn="ctr" fontAlgn="b"/>
                      <a:r>
                        <a:rPr lang="es-ES" sz="1000" b="0" i="0" u="none" strike="noStrike" dirty="0" err="1" smtClean="0">
                          <a:solidFill>
                            <a:srgbClr val="000000"/>
                          </a:solidFill>
                          <a:effectLst/>
                          <a:latin typeface="Calibri"/>
                        </a:rPr>
                        <a:t>Pending</a:t>
                      </a:r>
                      <a:endParaRPr lang="en-US" sz="1000" b="0" i="0" u="none" strike="noStrike" dirty="0">
                        <a:solidFill>
                          <a:srgbClr val="000000"/>
                        </a:solidFill>
                        <a:effectLst/>
                        <a:latin typeface="Calibri"/>
                      </a:endParaRPr>
                    </a:p>
                  </a:txBody>
                  <a:tcPr marL="7208" marR="7208" marT="7208" marB="0" anchor="ctr"/>
                </a:tc>
                <a:tc>
                  <a:txBody>
                    <a:bodyPr/>
                    <a:lstStyle/>
                    <a:p>
                      <a:pPr algn="ctr" fontAlgn="b"/>
                      <a:endParaRPr lang="en-US" sz="1000" b="0" i="0" u="none" strike="noStrike" dirty="0">
                        <a:solidFill>
                          <a:srgbClr val="000000"/>
                        </a:solidFill>
                        <a:effectLst/>
                        <a:latin typeface="Calibri"/>
                      </a:endParaRPr>
                    </a:p>
                  </a:txBody>
                  <a:tcPr marL="7208" marR="7208" marT="7208" marB="0" anchor="ctr"/>
                </a:tc>
                <a:tc>
                  <a:txBody>
                    <a:bodyPr/>
                    <a:lstStyle/>
                    <a:p>
                      <a:pPr algn="ctr" fontAlgn="b"/>
                      <a:endParaRPr lang="en-US" sz="1000" b="0" i="0" u="none" strike="noStrike" dirty="0">
                        <a:solidFill>
                          <a:srgbClr val="000000"/>
                        </a:solidFill>
                        <a:effectLst/>
                        <a:latin typeface="Calibri"/>
                      </a:endParaRPr>
                    </a:p>
                  </a:txBody>
                  <a:tcPr marL="7208" marR="7208" marT="7208" marB="0" anchor="ctr"/>
                </a:tc>
              </a:tr>
            </a:tbl>
          </a:graphicData>
        </a:graphic>
      </p:graphicFrame>
      <p:sp>
        <p:nvSpPr>
          <p:cNvPr id="5" name="Date Placeholder 4"/>
          <p:cNvSpPr>
            <a:spLocks noGrp="1"/>
          </p:cNvSpPr>
          <p:nvPr>
            <p:ph type="dt" sz="half" idx="10"/>
          </p:nvPr>
        </p:nvSpPr>
        <p:spPr/>
        <p:txBody>
          <a:bodyPr/>
          <a:lstStyle/>
          <a:p>
            <a:r>
              <a:rPr lang="sv-SE" smtClean="0"/>
              <a:t>2016-04-07</a:t>
            </a:r>
            <a:endParaRPr lang="sv-SE" dirty="0"/>
          </a:p>
        </p:txBody>
      </p:sp>
      <p:sp>
        <p:nvSpPr>
          <p:cNvPr id="8" name="Title 1"/>
          <p:cNvSpPr>
            <a:spLocks noGrp="1"/>
          </p:cNvSpPr>
          <p:nvPr>
            <p:ph type="title"/>
          </p:nvPr>
        </p:nvSpPr>
        <p:spPr>
          <a:xfrm>
            <a:off x="457200" y="274638"/>
            <a:ext cx="7139136" cy="1143000"/>
          </a:xfrm>
        </p:spPr>
        <p:txBody>
          <a:bodyPr/>
          <a:lstStyle/>
          <a:p>
            <a:r>
              <a:rPr lang="sv-SE" dirty="0" smtClean="0"/>
              <a:t>ICS planning status</a:t>
            </a:r>
            <a:br>
              <a:rPr lang="sv-SE" dirty="0" smtClean="0"/>
            </a:br>
            <a:r>
              <a:rPr lang="en-GB" sz="1800" dirty="0" smtClean="0">
                <a:solidFill>
                  <a:prstClr val="white"/>
                </a:solidFill>
              </a:rPr>
              <a:t>Overview</a:t>
            </a:r>
            <a:endParaRPr lang="sv-SE" dirty="0"/>
          </a:p>
        </p:txBody>
      </p:sp>
      <p:sp>
        <p:nvSpPr>
          <p:cNvPr id="9" name="Content Placeholder 2"/>
          <p:cNvSpPr txBox="1">
            <a:spLocks/>
          </p:cNvSpPr>
          <p:nvPr/>
        </p:nvSpPr>
        <p:spPr>
          <a:xfrm>
            <a:off x="6372200" y="1628800"/>
            <a:ext cx="2520280" cy="3384376"/>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baseline="0">
                <a:solidFill>
                  <a:srgbClr val="000000"/>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baseline="0">
                <a:solidFill>
                  <a:srgbClr val="000000"/>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baseline="0">
                <a:solidFill>
                  <a:srgbClr val="000000"/>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baseline="0">
                <a:solidFill>
                  <a:srgbClr val="000000"/>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00000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400" b="1" dirty="0" smtClean="0"/>
              <a:t>Achievements</a:t>
            </a:r>
            <a:r>
              <a:rPr lang="en-US" sz="1400" dirty="0" smtClean="0"/>
              <a:t>: </a:t>
            </a:r>
          </a:p>
          <a:p>
            <a:pPr marL="176213" indent="-176213">
              <a:buSzPct val="75000"/>
              <a:buFont typeface="Wingdings" panose="05000000000000000000" pitchFamily="2" charset="2"/>
              <a:buChar char="q"/>
            </a:pPr>
            <a:r>
              <a:rPr lang="en-US" sz="1400" dirty="0" smtClean="0"/>
              <a:t>Beginning to have a hierarchy of milestones.</a:t>
            </a:r>
          </a:p>
          <a:p>
            <a:pPr marL="176213" indent="-176213">
              <a:buSzPct val="75000"/>
              <a:buFont typeface="Wingdings" panose="05000000000000000000" pitchFamily="2" charset="2"/>
              <a:buChar char="q"/>
            </a:pPr>
            <a:endParaRPr lang="en-US" sz="1400" dirty="0" smtClean="0"/>
          </a:p>
          <a:p>
            <a:pPr marL="176213" indent="-176213">
              <a:buSzPct val="75000"/>
              <a:buFont typeface="Wingdings" panose="05000000000000000000" pitchFamily="2" charset="2"/>
              <a:buChar char="q"/>
            </a:pPr>
            <a:r>
              <a:rPr lang="en-US" sz="1400" dirty="0" smtClean="0"/>
              <a:t>Raised internal awareness of the importance of consistency in the plan </a:t>
            </a:r>
          </a:p>
          <a:p>
            <a:pPr marL="0" indent="0">
              <a:buSzPct val="75000"/>
              <a:buNone/>
            </a:pPr>
            <a:r>
              <a:rPr lang="en-US" sz="1400" dirty="0" smtClean="0"/>
              <a:t>    (EVM reports)</a:t>
            </a:r>
          </a:p>
          <a:p>
            <a:pPr marL="176213" indent="-176213">
              <a:buSzPct val="75000"/>
              <a:buFont typeface="Wingdings" panose="05000000000000000000" pitchFamily="2" charset="2"/>
              <a:buChar char="q"/>
            </a:pPr>
            <a:endParaRPr lang="en-US" sz="1400" dirty="0" smtClean="0"/>
          </a:p>
          <a:p>
            <a:pPr marL="176213" indent="-176213">
              <a:buSzPct val="75000"/>
              <a:buFont typeface="Wingdings" panose="05000000000000000000" pitchFamily="2" charset="2"/>
              <a:buChar char="q"/>
            </a:pPr>
            <a:r>
              <a:rPr lang="en-US" sz="1400" dirty="0" smtClean="0"/>
              <a:t>Some WP are now better oriented towards deliverable products and/or review milestones. Making them more robust to uncertainties.</a:t>
            </a:r>
          </a:p>
        </p:txBody>
      </p:sp>
      <p:sp>
        <p:nvSpPr>
          <p:cNvPr id="10" name="Content Placeholder 2"/>
          <p:cNvSpPr txBox="1">
            <a:spLocks/>
          </p:cNvSpPr>
          <p:nvPr/>
        </p:nvSpPr>
        <p:spPr>
          <a:xfrm>
            <a:off x="6372200" y="5301208"/>
            <a:ext cx="2520280" cy="63171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baseline="0">
                <a:solidFill>
                  <a:srgbClr val="000000"/>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baseline="0">
                <a:solidFill>
                  <a:srgbClr val="000000"/>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baseline="0">
                <a:solidFill>
                  <a:srgbClr val="000000"/>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baseline="0">
                <a:solidFill>
                  <a:srgbClr val="000000"/>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00000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400" b="1" dirty="0" smtClean="0"/>
              <a:t>Main missing element</a:t>
            </a:r>
            <a:r>
              <a:rPr lang="en-US" sz="1400" dirty="0" smtClean="0"/>
              <a:t>: </a:t>
            </a:r>
          </a:p>
          <a:p>
            <a:pPr marL="176213" indent="-176213">
              <a:buSzPct val="75000"/>
              <a:buFont typeface="Wingdings" panose="05000000000000000000" pitchFamily="2" charset="2"/>
              <a:buChar char="q"/>
            </a:pPr>
            <a:r>
              <a:rPr lang="en-US" sz="1400" dirty="0" smtClean="0"/>
              <a:t>Traceable list of deliverables.</a:t>
            </a:r>
          </a:p>
        </p:txBody>
      </p:sp>
    </p:spTree>
    <p:extLst>
      <p:ext uri="{BB962C8B-B14F-4D97-AF65-F5344CB8AC3E}">
        <p14:creationId xmlns:p14="http://schemas.microsoft.com/office/powerpoint/2010/main" val="12506972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51115BC-487E-4422-894C-CB7CD3E79223}" type="slidenum">
              <a:rPr lang="sv-SE" smtClean="0"/>
              <a:t>16</a:t>
            </a:fld>
            <a:endParaRPr lang="sv-SE" dirty="0"/>
          </a:p>
        </p:txBody>
      </p:sp>
      <p:pic>
        <p:nvPicPr>
          <p:cNvPr id="1026" name="Picture 2" descr="image0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1289" y="1435960"/>
            <a:ext cx="5820991" cy="5382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Date Placeholder 4"/>
          <p:cNvSpPr>
            <a:spLocks noGrp="1"/>
          </p:cNvSpPr>
          <p:nvPr>
            <p:ph type="dt" sz="half" idx="10"/>
          </p:nvPr>
        </p:nvSpPr>
        <p:spPr/>
        <p:txBody>
          <a:bodyPr/>
          <a:lstStyle/>
          <a:p>
            <a:r>
              <a:rPr lang="sv-SE" smtClean="0"/>
              <a:t>2016-04-07</a:t>
            </a:r>
            <a:endParaRPr lang="sv-SE" dirty="0"/>
          </a:p>
        </p:txBody>
      </p:sp>
      <p:sp>
        <p:nvSpPr>
          <p:cNvPr id="8" name="Title 1"/>
          <p:cNvSpPr>
            <a:spLocks noGrp="1"/>
          </p:cNvSpPr>
          <p:nvPr>
            <p:ph type="title"/>
          </p:nvPr>
        </p:nvSpPr>
        <p:spPr>
          <a:xfrm>
            <a:off x="457200" y="274638"/>
            <a:ext cx="7139136" cy="1143000"/>
          </a:xfrm>
        </p:spPr>
        <p:txBody>
          <a:bodyPr/>
          <a:lstStyle/>
          <a:p>
            <a:r>
              <a:rPr lang="sv-SE" dirty="0" smtClean="0"/>
              <a:t>Project plan optimization</a:t>
            </a:r>
            <a:br>
              <a:rPr lang="sv-SE" dirty="0" smtClean="0"/>
            </a:br>
            <a:r>
              <a:rPr lang="en-GB" sz="1800" dirty="0" smtClean="0">
                <a:solidFill>
                  <a:prstClr val="white"/>
                </a:solidFill>
              </a:rPr>
              <a:t>ICS planning status</a:t>
            </a:r>
            <a:endParaRPr lang="sv-SE" dirty="0"/>
          </a:p>
        </p:txBody>
      </p:sp>
    </p:spTree>
    <p:extLst>
      <p:ext uri="{BB962C8B-B14F-4D97-AF65-F5344CB8AC3E}">
        <p14:creationId xmlns:p14="http://schemas.microsoft.com/office/powerpoint/2010/main" val="31251507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709120"/>
          </a:xfrm>
        </p:spPr>
        <p:txBody>
          <a:bodyPr>
            <a:normAutofit/>
          </a:bodyPr>
          <a:lstStyle/>
          <a:p>
            <a:pPr>
              <a:spcBef>
                <a:spcPts val="600"/>
              </a:spcBef>
            </a:pPr>
            <a:r>
              <a:rPr lang="en-US" sz="1600" dirty="0" smtClean="0">
                <a:solidFill>
                  <a:schemeClr val="tx1"/>
                </a:solidFill>
              </a:rPr>
              <a:t>The previous slides show part of the work done during the last 4 months.</a:t>
            </a:r>
          </a:p>
          <a:p>
            <a:pPr>
              <a:spcBef>
                <a:spcPts val="600"/>
              </a:spcBef>
            </a:pPr>
            <a:r>
              <a:rPr lang="en-US" sz="1600" dirty="0">
                <a:solidFill>
                  <a:schemeClr val="tx1"/>
                </a:solidFill>
              </a:rPr>
              <a:t>ICS construction cost estimates do not include all research and development costs from other areas/labs that are needed to support ICS.</a:t>
            </a:r>
          </a:p>
          <a:p>
            <a:pPr>
              <a:spcBef>
                <a:spcPts val="600"/>
              </a:spcBef>
            </a:pPr>
            <a:r>
              <a:rPr lang="en-US" sz="1600" dirty="0">
                <a:solidFill>
                  <a:schemeClr val="tx1"/>
                </a:solidFill>
              </a:rPr>
              <a:t>Furthermore, since significant R&amp;D activities to support ICS remain to be completed and technical uncertainties persist, the cost of ICS could grow and completion could take longer.</a:t>
            </a:r>
          </a:p>
          <a:p>
            <a:pPr>
              <a:spcBef>
                <a:spcPts val="600"/>
              </a:spcBef>
            </a:pPr>
            <a:r>
              <a:rPr lang="en-US" sz="1600" dirty="0">
                <a:solidFill>
                  <a:schemeClr val="tx1"/>
                </a:solidFill>
              </a:rPr>
              <a:t>To avoid cost increases and schedule delays ICS is trying to improve on management and oversight.  With emphasis on having an integrated management team.</a:t>
            </a:r>
          </a:p>
          <a:p>
            <a:pPr>
              <a:spcBef>
                <a:spcPts val="600"/>
              </a:spcBef>
            </a:pPr>
            <a:r>
              <a:rPr lang="en-US" sz="1600" dirty="0">
                <a:solidFill>
                  <a:schemeClr val="tx1"/>
                </a:solidFill>
              </a:rPr>
              <a:t>Independent reviews are expected to be effective on examining both the construction project and its supporting external activities (R&amp;D, IKC).</a:t>
            </a:r>
          </a:p>
          <a:p>
            <a:pPr>
              <a:spcBef>
                <a:spcPts val="600"/>
              </a:spcBef>
            </a:pPr>
            <a:r>
              <a:rPr lang="en-US" sz="1600" dirty="0">
                <a:solidFill>
                  <a:schemeClr val="tx1"/>
                </a:solidFill>
              </a:rPr>
              <a:t>Focus on (1) planning for the complexities associated with assembling and installing the </a:t>
            </a:r>
            <a:r>
              <a:rPr lang="en-US" sz="1600" dirty="0" err="1">
                <a:solidFill>
                  <a:schemeClr val="tx1"/>
                </a:solidFill>
              </a:rPr>
              <a:t>linac</a:t>
            </a:r>
            <a:r>
              <a:rPr lang="en-US" sz="1600" dirty="0">
                <a:solidFill>
                  <a:schemeClr val="tx1"/>
                </a:solidFill>
              </a:rPr>
              <a:t> controls along with the target and instrument controls in stages, and (2) refining the cost estimations as soon as new data is disclosed.  Supported on more systems engineering focus within ICS work package managers; in order to better identify the full scope of ICS and realistically estimate the project’s engineering complexities.</a:t>
            </a:r>
          </a:p>
          <a:p>
            <a:pPr>
              <a:spcBef>
                <a:spcPts val="600"/>
              </a:spcBef>
            </a:pPr>
            <a:r>
              <a:rPr lang="en-US" sz="1600" dirty="0">
                <a:solidFill>
                  <a:schemeClr val="tx1"/>
                </a:solidFill>
              </a:rPr>
              <a:t>Project management decisions could be affected by unrealistic budgets (IKC) or the fast-track construction strategy imposing substantial cost pressures</a:t>
            </a:r>
            <a:r>
              <a:rPr lang="en-US" sz="1600" dirty="0" smtClean="0">
                <a:solidFill>
                  <a:schemeClr val="tx1"/>
                </a:solidFill>
              </a:rPr>
              <a:t>.</a:t>
            </a:r>
            <a:endParaRPr lang="en-US" sz="1600" dirty="0">
              <a:solidFill>
                <a:schemeClr val="tx1"/>
              </a:solidFill>
            </a:endParaRPr>
          </a:p>
        </p:txBody>
      </p:sp>
      <p:sp>
        <p:nvSpPr>
          <p:cNvPr id="4" name="Date Placeholder 3"/>
          <p:cNvSpPr>
            <a:spLocks noGrp="1"/>
          </p:cNvSpPr>
          <p:nvPr>
            <p:ph type="dt" sz="half" idx="10"/>
          </p:nvPr>
        </p:nvSpPr>
        <p:spPr/>
        <p:txBody>
          <a:bodyPr/>
          <a:lstStyle/>
          <a:p>
            <a:r>
              <a:rPr lang="sv-SE" smtClean="0"/>
              <a:t>2016-04-07</a:t>
            </a:r>
            <a:endParaRPr lang="sv-SE" dirty="0"/>
          </a:p>
        </p:txBody>
      </p:sp>
      <p:sp>
        <p:nvSpPr>
          <p:cNvPr id="5" name="Slide Number Placeholder 4"/>
          <p:cNvSpPr>
            <a:spLocks noGrp="1"/>
          </p:cNvSpPr>
          <p:nvPr>
            <p:ph type="sldNum" sz="quarter" idx="12"/>
          </p:nvPr>
        </p:nvSpPr>
        <p:spPr/>
        <p:txBody>
          <a:bodyPr/>
          <a:lstStyle/>
          <a:p>
            <a:fld id="{551115BC-487E-4422-894C-CB7CD3E79223}" type="slidenum">
              <a:rPr lang="sv-SE" smtClean="0"/>
              <a:t>17</a:t>
            </a:fld>
            <a:endParaRPr lang="sv-SE" dirty="0"/>
          </a:p>
        </p:txBody>
      </p:sp>
      <p:sp>
        <p:nvSpPr>
          <p:cNvPr id="6" name="Title 1"/>
          <p:cNvSpPr>
            <a:spLocks noGrp="1"/>
          </p:cNvSpPr>
          <p:nvPr>
            <p:ph type="title"/>
          </p:nvPr>
        </p:nvSpPr>
        <p:spPr>
          <a:xfrm>
            <a:off x="457200" y="274638"/>
            <a:ext cx="7139136" cy="1143000"/>
          </a:xfrm>
        </p:spPr>
        <p:txBody>
          <a:bodyPr/>
          <a:lstStyle/>
          <a:p>
            <a:r>
              <a:rPr lang="sv-SE" dirty="0" smtClean="0"/>
              <a:t>Conclusions</a:t>
            </a:r>
            <a:br>
              <a:rPr lang="sv-SE" dirty="0" smtClean="0"/>
            </a:br>
            <a:r>
              <a:rPr lang="en-GB" sz="1800" dirty="0" smtClean="0">
                <a:solidFill>
                  <a:prstClr val="white"/>
                </a:solidFill>
              </a:rPr>
              <a:t>ICS planning status</a:t>
            </a:r>
            <a:endParaRPr lang="sv-SE" dirty="0"/>
          </a:p>
        </p:txBody>
      </p:sp>
    </p:spTree>
    <p:extLst>
      <p:ext uri="{BB962C8B-B14F-4D97-AF65-F5344CB8AC3E}">
        <p14:creationId xmlns:p14="http://schemas.microsoft.com/office/powerpoint/2010/main" val="9111075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7010400" y="6356350"/>
            <a:ext cx="2133600" cy="365125"/>
          </a:xfrm>
        </p:spPr>
        <p:txBody>
          <a:bodyPr/>
          <a:lstStyle/>
          <a:p>
            <a:fld id="{551115BC-487E-4422-894C-CB7CD3E79223}" type="slidenum">
              <a:rPr lang="sv-SE" smtClean="0"/>
              <a:t>18</a:t>
            </a:fld>
            <a:endParaRPr lang="sv-SE" dirty="0"/>
          </a:p>
        </p:txBody>
      </p:sp>
    </p:spTree>
    <p:extLst>
      <p:ext uri="{BB962C8B-B14F-4D97-AF65-F5344CB8AC3E}">
        <p14:creationId xmlns:p14="http://schemas.microsoft.com/office/powerpoint/2010/main" val="599532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ICS </a:t>
            </a:r>
            <a:r>
              <a:rPr lang="en-GB" dirty="0"/>
              <a:t>project </a:t>
            </a:r>
            <a:r>
              <a:rPr lang="en-GB" dirty="0" err="1" smtClean="0"/>
              <a:t>replanning</a:t>
            </a:r>
            <a:r>
              <a:rPr lang="en-GB" noProof="0" dirty="0" smtClean="0"/>
              <a:t/>
            </a:r>
            <a:br>
              <a:rPr lang="en-GB" noProof="0" dirty="0" smtClean="0"/>
            </a:br>
            <a:r>
              <a:rPr lang="en-GB" sz="1800" noProof="0" dirty="0" smtClean="0"/>
              <a:t>TAC 13</a:t>
            </a:r>
            <a:endParaRPr lang="en-GB" noProof="0" dirty="0"/>
          </a:p>
        </p:txBody>
      </p:sp>
      <p:sp>
        <p:nvSpPr>
          <p:cNvPr id="3" name="Content Placeholder 2"/>
          <p:cNvSpPr>
            <a:spLocks noGrp="1"/>
          </p:cNvSpPr>
          <p:nvPr>
            <p:ph idx="1"/>
          </p:nvPr>
        </p:nvSpPr>
        <p:spPr>
          <a:xfrm>
            <a:off x="539552" y="1556792"/>
            <a:ext cx="8352928" cy="4525963"/>
          </a:xfrm>
        </p:spPr>
        <p:txBody>
          <a:bodyPr>
            <a:normAutofit/>
          </a:bodyPr>
          <a:lstStyle/>
          <a:p>
            <a:pPr marL="0" indent="0">
              <a:buNone/>
            </a:pPr>
            <a:r>
              <a:rPr lang="en-GB" sz="2200" b="1" u="sng" dirty="0" smtClean="0"/>
              <a:t>Outline</a:t>
            </a:r>
          </a:p>
          <a:p>
            <a:r>
              <a:rPr lang="en-GB" sz="2200" dirty="0" smtClean="0">
                <a:solidFill>
                  <a:schemeClr val="tx1"/>
                </a:solidFill>
              </a:rPr>
              <a:t>ICS planning process</a:t>
            </a:r>
          </a:p>
          <a:p>
            <a:r>
              <a:rPr lang="en-GB" sz="2200" dirty="0" smtClean="0">
                <a:solidFill>
                  <a:schemeClr val="tx1"/>
                </a:solidFill>
              </a:rPr>
              <a:t>ICS planning implementation</a:t>
            </a:r>
          </a:p>
          <a:p>
            <a:r>
              <a:rPr lang="en-GB" sz="2200" dirty="0" smtClean="0">
                <a:solidFill>
                  <a:schemeClr val="tx1"/>
                </a:solidFill>
              </a:rPr>
              <a:t>ICS planning status</a:t>
            </a:r>
          </a:p>
        </p:txBody>
      </p:sp>
      <p:sp>
        <p:nvSpPr>
          <p:cNvPr id="4" name="Slide Number Placeholder 3"/>
          <p:cNvSpPr>
            <a:spLocks noGrp="1"/>
          </p:cNvSpPr>
          <p:nvPr>
            <p:ph type="sldNum" sz="quarter" idx="12"/>
          </p:nvPr>
        </p:nvSpPr>
        <p:spPr/>
        <p:txBody>
          <a:bodyPr/>
          <a:lstStyle/>
          <a:p>
            <a:fld id="{551115BC-487E-4422-894C-CB7CD3E79223}" type="slidenum">
              <a:rPr lang="en-GB" smtClean="0"/>
              <a:t>2</a:t>
            </a:fld>
            <a:endParaRPr lang="en-GB"/>
          </a:p>
        </p:txBody>
      </p:sp>
      <p:sp>
        <p:nvSpPr>
          <p:cNvPr id="5" name="Date Placeholder 4"/>
          <p:cNvSpPr>
            <a:spLocks noGrp="1"/>
          </p:cNvSpPr>
          <p:nvPr>
            <p:ph type="dt" sz="half" idx="10"/>
          </p:nvPr>
        </p:nvSpPr>
        <p:spPr/>
        <p:txBody>
          <a:bodyPr/>
          <a:lstStyle/>
          <a:p>
            <a:r>
              <a:rPr lang="sv-SE" smtClean="0"/>
              <a:t>2016-04-07</a:t>
            </a:r>
            <a:endParaRPr lang="sv-SE" dirty="0"/>
          </a:p>
        </p:txBody>
      </p:sp>
    </p:spTree>
    <p:extLst>
      <p:ext uri="{BB962C8B-B14F-4D97-AF65-F5344CB8AC3E}">
        <p14:creationId xmlns:p14="http://schemas.microsoft.com/office/powerpoint/2010/main" val="2013952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ICS project </a:t>
            </a:r>
            <a:r>
              <a:rPr lang="en-GB" dirty="0" err="1"/>
              <a:t>replanning</a:t>
            </a:r>
            <a:r>
              <a:rPr lang="en-GB" noProof="0" dirty="0" smtClean="0"/>
              <a:t/>
            </a:r>
            <a:br>
              <a:rPr lang="en-GB" noProof="0" dirty="0" smtClean="0"/>
            </a:br>
            <a:r>
              <a:rPr lang="en-GB" sz="1800" noProof="0" dirty="0" smtClean="0"/>
              <a:t>TAC 13</a:t>
            </a:r>
            <a:endParaRPr lang="en-GB" noProof="0" dirty="0"/>
          </a:p>
        </p:txBody>
      </p:sp>
      <p:sp>
        <p:nvSpPr>
          <p:cNvPr id="3" name="Content Placeholder 2"/>
          <p:cNvSpPr>
            <a:spLocks noGrp="1"/>
          </p:cNvSpPr>
          <p:nvPr>
            <p:ph idx="1"/>
          </p:nvPr>
        </p:nvSpPr>
        <p:spPr>
          <a:xfrm>
            <a:off x="539552" y="1556792"/>
            <a:ext cx="8352928" cy="4525963"/>
          </a:xfrm>
        </p:spPr>
        <p:txBody>
          <a:bodyPr>
            <a:normAutofit/>
          </a:bodyPr>
          <a:lstStyle/>
          <a:p>
            <a:pPr marL="0" indent="0">
              <a:buNone/>
            </a:pPr>
            <a:r>
              <a:rPr lang="en-GB" sz="2200" b="1" u="sng" dirty="0" smtClean="0"/>
              <a:t>Outline</a:t>
            </a:r>
          </a:p>
          <a:p>
            <a:r>
              <a:rPr lang="en-GB" sz="2200" dirty="0" smtClean="0">
                <a:solidFill>
                  <a:schemeClr val="tx1"/>
                </a:solidFill>
              </a:rPr>
              <a:t>ICS planning process</a:t>
            </a:r>
          </a:p>
          <a:p>
            <a:pPr lvl="1"/>
            <a:r>
              <a:rPr lang="en-GB" sz="1800" dirty="0" smtClean="0">
                <a:solidFill>
                  <a:schemeClr val="tx1"/>
                </a:solidFill>
              </a:rPr>
              <a:t>Boundaries</a:t>
            </a:r>
          </a:p>
          <a:p>
            <a:pPr lvl="1"/>
            <a:r>
              <a:rPr lang="en-GB" sz="1800" dirty="0" smtClean="0">
                <a:solidFill>
                  <a:schemeClr val="tx1"/>
                </a:solidFill>
              </a:rPr>
              <a:t>Scheduling process</a:t>
            </a:r>
          </a:p>
          <a:p>
            <a:pPr lvl="1"/>
            <a:r>
              <a:rPr lang="en-US" sz="1800" dirty="0">
                <a:solidFill>
                  <a:schemeClr val="tx1"/>
                </a:solidFill>
              </a:rPr>
              <a:t>System life cycle stages and milestones</a:t>
            </a:r>
            <a:endParaRPr lang="en-GB" sz="1800" dirty="0" smtClean="0">
              <a:solidFill>
                <a:schemeClr val="tx1"/>
              </a:solidFill>
            </a:endParaRPr>
          </a:p>
          <a:p>
            <a:pPr lvl="1"/>
            <a:r>
              <a:rPr lang="en-GB" sz="1800" dirty="0" smtClean="0">
                <a:solidFill>
                  <a:schemeClr val="tx1"/>
                </a:solidFill>
              </a:rPr>
              <a:t>Top level scope decomposition</a:t>
            </a:r>
          </a:p>
          <a:p>
            <a:r>
              <a:rPr lang="en-GB" sz="2200" dirty="0" smtClean="0"/>
              <a:t>ICS planning implementation</a:t>
            </a:r>
          </a:p>
          <a:p>
            <a:r>
              <a:rPr lang="en-GB" sz="2200" dirty="0" smtClean="0"/>
              <a:t>ICS planning status</a:t>
            </a:r>
          </a:p>
        </p:txBody>
      </p:sp>
      <p:sp>
        <p:nvSpPr>
          <p:cNvPr id="4" name="Slide Number Placeholder 3"/>
          <p:cNvSpPr>
            <a:spLocks noGrp="1"/>
          </p:cNvSpPr>
          <p:nvPr>
            <p:ph type="sldNum" sz="quarter" idx="12"/>
          </p:nvPr>
        </p:nvSpPr>
        <p:spPr/>
        <p:txBody>
          <a:bodyPr/>
          <a:lstStyle/>
          <a:p>
            <a:fld id="{551115BC-487E-4422-894C-CB7CD3E79223}" type="slidenum">
              <a:rPr lang="en-GB" smtClean="0"/>
              <a:t>3</a:t>
            </a:fld>
            <a:endParaRPr lang="en-GB"/>
          </a:p>
        </p:txBody>
      </p:sp>
      <p:sp>
        <p:nvSpPr>
          <p:cNvPr id="5" name="Date Placeholder 4"/>
          <p:cNvSpPr>
            <a:spLocks noGrp="1"/>
          </p:cNvSpPr>
          <p:nvPr>
            <p:ph type="dt" sz="half" idx="10"/>
          </p:nvPr>
        </p:nvSpPr>
        <p:spPr/>
        <p:txBody>
          <a:bodyPr/>
          <a:lstStyle/>
          <a:p>
            <a:r>
              <a:rPr lang="sv-SE" smtClean="0"/>
              <a:t>2016-04-07</a:t>
            </a:r>
            <a:endParaRPr lang="sv-SE" dirty="0"/>
          </a:p>
        </p:txBody>
      </p:sp>
    </p:spTree>
    <p:extLst>
      <p:ext uri="{BB962C8B-B14F-4D97-AF65-F5344CB8AC3E}">
        <p14:creationId xmlns:p14="http://schemas.microsoft.com/office/powerpoint/2010/main" val="25134962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363272" cy="4781128"/>
          </a:xfrm>
        </p:spPr>
        <p:txBody>
          <a:bodyPr>
            <a:normAutofit fontScale="92500" lnSpcReduction="20000"/>
          </a:bodyPr>
          <a:lstStyle/>
          <a:p>
            <a:r>
              <a:rPr lang="en-GB" dirty="0" smtClean="0">
                <a:solidFill>
                  <a:schemeClr val="tx1"/>
                </a:solidFill>
              </a:rPr>
              <a:t>Based on </a:t>
            </a:r>
            <a:r>
              <a:rPr lang="en-GB" b="1" dirty="0" smtClean="0">
                <a:solidFill>
                  <a:schemeClr val="tx1"/>
                </a:solidFill>
              </a:rPr>
              <a:t>ESS </a:t>
            </a:r>
            <a:r>
              <a:rPr lang="en-GB" b="1" dirty="0">
                <a:solidFill>
                  <a:schemeClr val="tx1"/>
                </a:solidFill>
              </a:rPr>
              <a:t>Process for </a:t>
            </a:r>
            <a:r>
              <a:rPr lang="en-GB" b="1" dirty="0" smtClean="0">
                <a:solidFill>
                  <a:schemeClr val="tx1"/>
                </a:solidFill>
              </a:rPr>
              <a:t>Planning </a:t>
            </a:r>
            <a:r>
              <a:rPr lang="en-GB" dirty="0" smtClean="0">
                <a:solidFill>
                  <a:schemeClr val="tx1"/>
                </a:solidFill>
              </a:rPr>
              <a:t>(ESS-0019598)</a:t>
            </a:r>
            <a:endParaRPr lang="en-US" dirty="0" smtClean="0">
              <a:solidFill>
                <a:schemeClr val="tx1"/>
              </a:solidFill>
            </a:endParaRPr>
          </a:p>
          <a:p>
            <a:pPr lvl="1"/>
            <a:r>
              <a:rPr lang="en-US" dirty="0" smtClean="0">
                <a:solidFill>
                  <a:schemeClr val="tx1"/>
                </a:solidFill>
              </a:rPr>
              <a:t>Conformant with </a:t>
            </a:r>
            <a:r>
              <a:rPr lang="en-US" b="1" dirty="0" smtClean="0">
                <a:solidFill>
                  <a:schemeClr val="tx1"/>
                </a:solidFill>
              </a:rPr>
              <a:t>ISO/IEC 15288</a:t>
            </a:r>
            <a:r>
              <a:rPr lang="en-US" dirty="0" smtClean="0">
                <a:solidFill>
                  <a:schemeClr val="tx1"/>
                </a:solidFill>
              </a:rPr>
              <a:t> (Systems Engineering)</a:t>
            </a:r>
          </a:p>
          <a:p>
            <a:endParaRPr lang="en-US" dirty="0" smtClean="0">
              <a:solidFill>
                <a:schemeClr val="tx1"/>
              </a:solidFill>
            </a:endParaRPr>
          </a:p>
          <a:p>
            <a:r>
              <a:rPr lang="en-US" dirty="0" smtClean="0">
                <a:solidFill>
                  <a:schemeClr val="tx1"/>
                </a:solidFill>
              </a:rPr>
              <a:t>Approach taken:</a:t>
            </a:r>
          </a:p>
          <a:p>
            <a:pPr lvl="1">
              <a:spcBef>
                <a:spcPts val="600"/>
              </a:spcBef>
            </a:pPr>
            <a:r>
              <a:rPr lang="en-US" dirty="0" smtClean="0">
                <a:solidFill>
                  <a:schemeClr val="tx1"/>
                </a:solidFill>
              </a:rPr>
              <a:t>ICS construction planning is Schedule oriented (vs </a:t>
            </a:r>
            <a:r>
              <a:rPr lang="en-US" strike="sngStrike" dirty="0" smtClean="0">
                <a:solidFill>
                  <a:schemeClr val="tx1"/>
                </a:solidFill>
              </a:rPr>
              <a:t>Cost</a:t>
            </a:r>
            <a:r>
              <a:rPr lang="en-US" dirty="0" smtClean="0">
                <a:solidFill>
                  <a:schemeClr val="tx1"/>
                </a:solidFill>
              </a:rPr>
              <a:t>) and Time oriented (vs </a:t>
            </a:r>
            <a:r>
              <a:rPr lang="en-US" strike="sngStrike" dirty="0" smtClean="0">
                <a:solidFill>
                  <a:schemeClr val="tx1"/>
                </a:solidFill>
              </a:rPr>
              <a:t>Resource</a:t>
            </a:r>
            <a:r>
              <a:rPr lang="en-US" dirty="0" smtClean="0">
                <a:solidFill>
                  <a:schemeClr val="tx1"/>
                </a:solidFill>
              </a:rPr>
              <a:t>).</a:t>
            </a:r>
          </a:p>
          <a:p>
            <a:pPr lvl="1">
              <a:spcBef>
                <a:spcPts val="600"/>
              </a:spcBef>
            </a:pPr>
            <a:r>
              <a:rPr lang="en-US" dirty="0" smtClean="0">
                <a:solidFill>
                  <a:schemeClr val="tx1"/>
                </a:solidFill>
              </a:rPr>
              <a:t>Top-down approach for most of the plan, with some refinements bottom-up.</a:t>
            </a:r>
          </a:p>
          <a:p>
            <a:pPr lvl="1">
              <a:spcBef>
                <a:spcPts val="600"/>
              </a:spcBef>
            </a:pPr>
            <a:r>
              <a:rPr lang="en-US" dirty="0" smtClean="0">
                <a:solidFill>
                  <a:schemeClr val="tx1"/>
                </a:solidFill>
              </a:rPr>
              <a:t>Rolling out detail in stages.</a:t>
            </a:r>
          </a:p>
          <a:p>
            <a:pPr lvl="1">
              <a:spcBef>
                <a:spcPts val="600"/>
              </a:spcBef>
            </a:pPr>
            <a:r>
              <a:rPr lang="en-US" dirty="0" smtClean="0">
                <a:solidFill>
                  <a:schemeClr val="tx1"/>
                </a:solidFill>
              </a:rPr>
              <a:t>One plan (work packages or work units are integrated).</a:t>
            </a:r>
          </a:p>
          <a:p>
            <a:pPr lvl="1">
              <a:spcBef>
                <a:spcPts val="600"/>
              </a:spcBef>
            </a:pPr>
            <a:r>
              <a:rPr lang="en-US" dirty="0" smtClean="0">
                <a:solidFill>
                  <a:schemeClr val="tx1"/>
                </a:solidFill>
              </a:rPr>
              <a:t>Automated scheduling (supported by Primavera et al.).</a:t>
            </a:r>
          </a:p>
          <a:p>
            <a:pPr lvl="1">
              <a:spcBef>
                <a:spcPts val="600"/>
              </a:spcBef>
            </a:pPr>
            <a:r>
              <a:rPr lang="en-US" dirty="0" smtClean="0">
                <a:solidFill>
                  <a:schemeClr val="tx1"/>
                </a:solidFill>
              </a:rPr>
              <a:t>Deliverable or Milestone-focused (seeking robustness to uncertainties)</a:t>
            </a:r>
          </a:p>
        </p:txBody>
      </p:sp>
      <p:sp>
        <p:nvSpPr>
          <p:cNvPr id="4" name="Slide Number Placeholder 3"/>
          <p:cNvSpPr>
            <a:spLocks noGrp="1"/>
          </p:cNvSpPr>
          <p:nvPr>
            <p:ph type="sldNum" sz="quarter" idx="12"/>
          </p:nvPr>
        </p:nvSpPr>
        <p:spPr/>
        <p:txBody>
          <a:bodyPr/>
          <a:lstStyle/>
          <a:p>
            <a:fld id="{551115BC-487E-4422-894C-CB7CD3E79223}" type="slidenum">
              <a:rPr lang="sv-SE" smtClean="0"/>
              <a:t>4</a:t>
            </a:fld>
            <a:endParaRPr lang="sv-SE" dirty="0"/>
          </a:p>
        </p:txBody>
      </p:sp>
      <p:sp>
        <p:nvSpPr>
          <p:cNvPr id="5" name="Title 4"/>
          <p:cNvSpPr>
            <a:spLocks noGrp="1"/>
          </p:cNvSpPr>
          <p:nvPr>
            <p:ph type="title"/>
          </p:nvPr>
        </p:nvSpPr>
        <p:spPr/>
        <p:txBody>
          <a:bodyPr/>
          <a:lstStyle/>
          <a:p>
            <a:r>
              <a:rPr lang="en-US" dirty="0" smtClean="0">
                <a:solidFill>
                  <a:prstClr val="white"/>
                </a:solidFill>
              </a:rPr>
              <a:t>ICS </a:t>
            </a:r>
            <a:r>
              <a:rPr lang="en-US" dirty="0">
                <a:solidFill>
                  <a:prstClr val="white"/>
                </a:solidFill>
              </a:rPr>
              <a:t>planning </a:t>
            </a:r>
            <a:r>
              <a:rPr lang="en-US" dirty="0" smtClean="0">
                <a:solidFill>
                  <a:prstClr val="white"/>
                </a:solidFill>
              </a:rPr>
              <a:t>process</a:t>
            </a:r>
            <a:r>
              <a:rPr lang="en-US" dirty="0">
                <a:solidFill>
                  <a:prstClr val="white"/>
                </a:solidFill>
              </a:rPr>
              <a:t/>
            </a:r>
            <a:br>
              <a:rPr lang="en-US" dirty="0">
                <a:solidFill>
                  <a:prstClr val="white"/>
                </a:solidFill>
              </a:rPr>
            </a:br>
            <a:r>
              <a:rPr lang="en-US" sz="2000" dirty="0" smtClean="0">
                <a:solidFill>
                  <a:prstClr val="white"/>
                </a:solidFill>
              </a:rPr>
              <a:t>Foundations</a:t>
            </a:r>
            <a:endParaRPr lang="en-US" dirty="0"/>
          </a:p>
        </p:txBody>
      </p:sp>
      <p:sp>
        <p:nvSpPr>
          <p:cNvPr id="6" name="Date Placeholder 5"/>
          <p:cNvSpPr>
            <a:spLocks noGrp="1"/>
          </p:cNvSpPr>
          <p:nvPr>
            <p:ph type="dt" sz="half" idx="10"/>
          </p:nvPr>
        </p:nvSpPr>
        <p:spPr/>
        <p:txBody>
          <a:bodyPr/>
          <a:lstStyle/>
          <a:p>
            <a:r>
              <a:rPr lang="sv-SE" smtClean="0"/>
              <a:t>2016-04-07</a:t>
            </a:r>
            <a:endParaRPr lang="sv-SE" dirty="0"/>
          </a:p>
        </p:txBody>
      </p:sp>
    </p:spTree>
    <p:extLst>
      <p:ext uri="{BB962C8B-B14F-4D97-AF65-F5344CB8AC3E}">
        <p14:creationId xmlns:p14="http://schemas.microsoft.com/office/powerpoint/2010/main" val="3368001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Boundaries</a:t>
            </a:r>
            <a:br>
              <a:rPr lang="en-US" dirty="0" smtClean="0"/>
            </a:br>
            <a:r>
              <a:rPr lang="en-US" sz="2000" dirty="0" smtClean="0"/>
              <a:t>ICS planning process</a:t>
            </a:r>
            <a:endParaRPr lang="en-US" sz="2400" dirty="0"/>
          </a:p>
        </p:txBody>
      </p:sp>
      <p:sp>
        <p:nvSpPr>
          <p:cNvPr id="3" name="Content Placeholder 2"/>
          <p:cNvSpPr>
            <a:spLocks noGrp="1"/>
          </p:cNvSpPr>
          <p:nvPr>
            <p:ph idx="1"/>
          </p:nvPr>
        </p:nvSpPr>
        <p:spPr>
          <a:xfrm>
            <a:off x="457200" y="1600200"/>
            <a:ext cx="8363272" cy="4997152"/>
          </a:xfrm>
        </p:spPr>
        <p:txBody>
          <a:bodyPr>
            <a:normAutofit/>
          </a:bodyPr>
          <a:lstStyle/>
          <a:p>
            <a:pPr fontAlgn="ctr"/>
            <a:r>
              <a:rPr lang="en-US" sz="2600" dirty="0" smtClean="0">
                <a:solidFill>
                  <a:schemeClr val="tx1"/>
                </a:solidFill>
              </a:rPr>
              <a:t>Fixed budget for ICS.  50% cash, 50% IKC.</a:t>
            </a:r>
          </a:p>
          <a:p>
            <a:pPr fontAlgn="ctr"/>
            <a:endParaRPr lang="en-US" sz="2600" dirty="0" smtClean="0">
              <a:solidFill>
                <a:schemeClr val="tx1"/>
              </a:solidFill>
            </a:endParaRPr>
          </a:p>
          <a:p>
            <a:pPr fontAlgn="ctr"/>
            <a:r>
              <a:rPr lang="en-US" sz="2600" dirty="0" smtClean="0">
                <a:solidFill>
                  <a:schemeClr val="tx1"/>
                </a:solidFill>
              </a:rPr>
              <a:t>ICS budget may be distributed among Work Packages according to ICS criteria.</a:t>
            </a:r>
          </a:p>
          <a:p>
            <a:pPr fontAlgn="ctr"/>
            <a:endParaRPr lang="en-US" sz="2600" dirty="0" smtClean="0">
              <a:solidFill>
                <a:schemeClr val="tx1"/>
              </a:solidFill>
            </a:endParaRPr>
          </a:p>
          <a:p>
            <a:pPr fontAlgn="ctr"/>
            <a:r>
              <a:rPr lang="en-US" sz="2600" dirty="0" smtClean="0">
                <a:solidFill>
                  <a:schemeClr val="tx1"/>
                </a:solidFill>
              </a:rPr>
              <a:t>ESS Integrated Master Schedule is our reference to report on the same milestones.</a:t>
            </a:r>
          </a:p>
          <a:p>
            <a:pPr fontAlgn="ctr"/>
            <a:endParaRPr lang="en-US" sz="2600" dirty="0" smtClean="0">
              <a:solidFill>
                <a:schemeClr val="tx1"/>
              </a:solidFill>
            </a:endParaRPr>
          </a:p>
          <a:p>
            <a:pPr fontAlgn="ctr"/>
            <a:r>
              <a:rPr lang="en-US" sz="2600" dirty="0" smtClean="0">
                <a:solidFill>
                  <a:schemeClr val="tx1"/>
                </a:solidFill>
              </a:rPr>
              <a:t>ESS top level requirements for reliability and availability set the quality level of ICS deliverables.</a:t>
            </a:r>
            <a:endParaRPr lang="en-US" sz="2600" dirty="0">
              <a:solidFill>
                <a:schemeClr val="tx1"/>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5</a:t>
            </a:fld>
            <a:endParaRPr lang="sv-SE" dirty="0"/>
          </a:p>
        </p:txBody>
      </p:sp>
      <p:sp>
        <p:nvSpPr>
          <p:cNvPr id="5" name="Date Placeholder 4"/>
          <p:cNvSpPr>
            <a:spLocks noGrp="1"/>
          </p:cNvSpPr>
          <p:nvPr>
            <p:ph type="dt" sz="half" idx="10"/>
          </p:nvPr>
        </p:nvSpPr>
        <p:spPr/>
        <p:txBody>
          <a:bodyPr/>
          <a:lstStyle/>
          <a:p>
            <a:r>
              <a:rPr lang="sv-SE" smtClean="0"/>
              <a:t>2016-04-07</a:t>
            </a:r>
            <a:endParaRPr lang="sv-SE" dirty="0"/>
          </a:p>
        </p:txBody>
      </p:sp>
    </p:spTree>
    <p:extLst>
      <p:ext uri="{BB962C8B-B14F-4D97-AF65-F5344CB8AC3E}">
        <p14:creationId xmlns:p14="http://schemas.microsoft.com/office/powerpoint/2010/main" val="13980413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Scheduling process</a:t>
            </a:r>
            <a:br>
              <a:rPr lang="en-US" dirty="0" smtClean="0"/>
            </a:br>
            <a:r>
              <a:rPr lang="en-US" sz="2000" dirty="0" smtClean="0"/>
              <a:t>ICS planning process</a:t>
            </a:r>
            <a:endParaRPr lang="en-US" sz="2400" dirty="0"/>
          </a:p>
        </p:txBody>
      </p:sp>
      <p:sp>
        <p:nvSpPr>
          <p:cNvPr id="3" name="Content Placeholder 2"/>
          <p:cNvSpPr>
            <a:spLocks noGrp="1"/>
          </p:cNvSpPr>
          <p:nvPr>
            <p:ph idx="1"/>
          </p:nvPr>
        </p:nvSpPr>
        <p:spPr>
          <a:xfrm>
            <a:off x="457200" y="1600200"/>
            <a:ext cx="8363272" cy="4997152"/>
          </a:xfrm>
        </p:spPr>
        <p:txBody>
          <a:bodyPr>
            <a:normAutofit fontScale="85000" lnSpcReduction="20000"/>
          </a:bodyPr>
          <a:lstStyle/>
          <a:p>
            <a:pPr marL="457200" indent="-457200" fontAlgn="ctr">
              <a:buFont typeface="+mj-lt"/>
              <a:buAutoNum type="arabicPeriod"/>
            </a:pPr>
            <a:r>
              <a:rPr lang="en-US" sz="2600" dirty="0" smtClean="0">
                <a:solidFill>
                  <a:schemeClr val="tx1"/>
                </a:solidFill>
              </a:rPr>
              <a:t>Plan from the top down</a:t>
            </a:r>
          </a:p>
          <a:p>
            <a:pPr marL="914400" lvl="1" indent="-457200" fontAlgn="ctr">
              <a:buFont typeface="Courier New" panose="02070309020205020404" pitchFamily="49" charset="0"/>
              <a:buChar char="o"/>
            </a:pPr>
            <a:r>
              <a:rPr lang="en-US" sz="2200" dirty="0" smtClean="0">
                <a:solidFill>
                  <a:schemeClr val="tx1"/>
                </a:solidFill>
              </a:rPr>
              <a:t>Start thinking about the overall project deliverables</a:t>
            </a:r>
          </a:p>
          <a:p>
            <a:pPr marL="914400" lvl="1" indent="-457200" fontAlgn="ctr">
              <a:buFont typeface="Courier New" panose="02070309020205020404" pitchFamily="49" charset="0"/>
              <a:buChar char="o"/>
            </a:pPr>
            <a:r>
              <a:rPr lang="en-US" sz="2200" dirty="0" smtClean="0">
                <a:solidFill>
                  <a:schemeClr val="tx1"/>
                </a:solidFill>
              </a:rPr>
              <a:t>Break down into greater detail</a:t>
            </a:r>
          </a:p>
          <a:p>
            <a:pPr marL="457200" lvl="1" indent="-457200" fontAlgn="ctr">
              <a:buFont typeface="Courier New" panose="02070309020205020404" pitchFamily="49" charset="0"/>
              <a:buChar char="o"/>
            </a:pPr>
            <a:endParaRPr lang="en-US" sz="1300" dirty="0">
              <a:solidFill>
                <a:schemeClr val="tx1"/>
              </a:solidFill>
            </a:endParaRPr>
          </a:p>
          <a:p>
            <a:pPr marL="457200" indent="-457200" fontAlgn="ctr">
              <a:buFont typeface="+mj-lt"/>
              <a:buAutoNum type="arabicPeriod"/>
            </a:pPr>
            <a:r>
              <a:rPr lang="en-US" sz="2600" dirty="0" smtClean="0">
                <a:solidFill>
                  <a:schemeClr val="tx1"/>
                </a:solidFill>
              </a:rPr>
              <a:t>Add tasks and milestones</a:t>
            </a:r>
          </a:p>
          <a:p>
            <a:pPr marL="914400" lvl="1" indent="-457200" fontAlgn="ctr">
              <a:buFont typeface="Courier New" panose="02070309020205020404" pitchFamily="49" charset="0"/>
              <a:buChar char="o"/>
            </a:pPr>
            <a:r>
              <a:rPr lang="en-US" sz="2200" dirty="0" smtClean="0">
                <a:solidFill>
                  <a:schemeClr val="tx1"/>
                </a:solidFill>
              </a:rPr>
              <a:t>Outlining deliverables and  activities </a:t>
            </a:r>
            <a:r>
              <a:rPr lang="en-US" sz="1700" dirty="0" smtClean="0">
                <a:solidFill>
                  <a:schemeClr val="tx1"/>
                </a:solidFill>
              </a:rPr>
              <a:t>(in a measurable way)</a:t>
            </a:r>
            <a:endParaRPr lang="en-US" sz="2200" dirty="0" smtClean="0">
              <a:solidFill>
                <a:schemeClr val="tx1"/>
              </a:solidFill>
            </a:endParaRPr>
          </a:p>
          <a:p>
            <a:pPr marL="914400" lvl="1" indent="-457200" fontAlgn="ctr">
              <a:buFont typeface="Courier New" panose="02070309020205020404" pitchFamily="49" charset="0"/>
              <a:buChar char="o"/>
            </a:pPr>
            <a:r>
              <a:rPr lang="en-US" sz="2200" dirty="0" smtClean="0">
                <a:solidFill>
                  <a:schemeClr val="tx1"/>
                </a:solidFill>
              </a:rPr>
              <a:t>Timescale in relation to detail</a:t>
            </a:r>
          </a:p>
          <a:p>
            <a:pPr marL="914400" lvl="1" indent="-457200" fontAlgn="ctr">
              <a:buFont typeface="Courier New" panose="02070309020205020404" pitchFamily="49" charset="0"/>
              <a:buChar char="o"/>
            </a:pPr>
            <a:r>
              <a:rPr lang="en-US" sz="2200" dirty="0" smtClean="0">
                <a:solidFill>
                  <a:schemeClr val="tx1"/>
                </a:solidFill>
              </a:rPr>
              <a:t>Key milestones at key decision points</a:t>
            </a:r>
          </a:p>
          <a:p>
            <a:pPr marL="457200" lvl="1" indent="-457200" fontAlgn="ctr">
              <a:buFont typeface="Courier New" panose="02070309020205020404" pitchFamily="49" charset="0"/>
              <a:buChar char="o"/>
            </a:pPr>
            <a:endParaRPr lang="en-US" sz="1300" dirty="0" smtClean="0">
              <a:solidFill>
                <a:schemeClr val="tx1"/>
              </a:solidFill>
            </a:endParaRPr>
          </a:p>
          <a:p>
            <a:pPr marL="457200" indent="-457200" fontAlgn="ctr">
              <a:buFont typeface="+mj-lt"/>
              <a:buAutoNum type="arabicPeriod"/>
            </a:pPr>
            <a:r>
              <a:rPr lang="en-US" sz="2600" dirty="0" smtClean="0">
                <a:solidFill>
                  <a:schemeClr val="tx1"/>
                </a:solidFill>
              </a:rPr>
              <a:t>Enter work against tasks</a:t>
            </a:r>
          </a:p>
          <a:p>
            <a:pPr marL="914400" lvl="1" indent="-457200" fontAlgn="ctr">
              <a:buFont typeface="Courier New" panose="02070309020205020404" pitchFamily="49" charset="0"/>
              <a:buChar char="o"/>
            </a:pPr>
            <a:r>
              <a:rPr lang="en-US" sz="2200" dirty="0" smtClean="0">
                <a:solidFill>
                  <a:schemeClr val="tx1"/>
                </a:solidFill>
              </a:rPr>
              <a:t>Best-guess </a:t>
            </a:r>
            <a:r>
              <a:rPr lang="en-US" sz="1700" dirty="0" smtClean="0">
                <a:solidFill>
                  <a:schemeClr val="tx1"/>
                </a:solidFill>
              </a:rPr>
              <a:t>(“duration” in exceptional cases; “work” = </a:t>
            </a:r>
            <a:r>
              <a:rPr lang="en-US" sz="1700" dirty="0" err="1" smtClean="0">
                <a:solidFill>
                  <a:schemeClr val="tx1"/>
                </a:solidFill>
              </a:rPr>
              <a:t>ManMonth</a:t>
            </a:r>
            <a:r>
              <a:rPr lang="en-US" sz="1700" dirty="0" smtClean="0">
                <a:solidFill>
                  <a:schemeClr val="tx1"/>
                </a:solidFill>
              </a:rPr>
              <a:t>)</a:t>
            </a:r>
          </a:p>
          <a:p>
            <a:pPr marL="914400" lvl="1" indent="-457200" fontAlgn="ctr">
              <a:buFont typeface="Courier New" panose="02070309020205020404" pitchFamily="49" charset="0"/>
              <a:buChar char="o"/>
            </a:pPr>
            <a:r>
              <a:rPr lang="en-US" sz="2200" dirty="0" smtClean="0">
                <a:solidFill>
                  <a:schemeClr val="tx1"/>
                </a:solidFill>
              </a:rPr>
              <a:t>Large-duration: rolling wave / estimated  </a:t>
            </a:r>
            <a:r>
              <a:rPr lang="en-US" sz="1700" dirty="0" smtClean="0">
                <a:solidFill>
                  <a:schemeClr val="tx1"/>
                </a:solidFill>
              </a:rPr>
              <a:t>(late tasks)</a:t>
            </a:r>
          </a:p>
          <a:p>
            <a:pPr marL="457200" lvl="1" indent="-457200" fontAlgn="ctr">
              <a:buFont typeface="Courier New" panose="02070309020205020404" pitchFamily="49" charset="0"/>
              <a:buChar char="o"/>
            </a:pPr>
            <a:endParaRPr lang="en-US" sz="1300" dirty="0" smtClean="0">
              <a:solidFill>
                <a:schemeClr val="tx1"/>
              </a:solidFill>
            </a:endParaRPr>
          </a:p>
          <a:p>
            <a:pPr marL="457200" indent="-457200" fontAlgn="ctr">
              <a:buFont typeface="+mj-lt"/>
              <a:buAutoNum type="arabicPeriod"/>
            </a:pPr>
            <a:r>
              <a:rPr lang="en-US" sz="2600" dirty="0" smtClean="0">
                <a:solidFill>
                  <a:schemeClr val="tx1"/>
                </a:solidFill>
              </a:rPr>
              <a:t>Link related tasks together</a:t>
            </a:r>
            <a:r>
              <a:rPr lang="en-US" sz="2600" dirty="0" smtClean="0">
                <a:solidFill>
                  <a:prstClr val="black"/>
                </a:solidFill>
              </a:rPr>
              <a:t> </a:t>
            </a:r>
            <a:r>
              <a:rPr lang="en-US" sz="1700" dirty="0" smtClean="0">
                <a:solidFill>
                  <a:prstClr val="black"/>
                </a:solidFill>
              </a:rPr>
              <a:t>(logical sequence)</a:t>
            </a:r>
          </a:p>
          <a:p>
            <a:pPr marL="914400" lvl="1" indent="-457200" fontAlgn="ctr">
              <a:buFont typeface="Courier New" panose="02070309020205020404" pitchFamily="49" charset="0"/>
              <a:buChar char="o"/>
            </a:pPr>
            <a:r>
              <a:rPr lang="en-US" sz="2200" dirty="0" smtClean="0">
                <a:solidFill>
                  <a:prstClr val="black"/>
                </a:solidFill>
              </a:rPr>
              <a:t>Benefit from L1, L1b, L2, L2b milestones</a:t>
            </a:r>
            <a:endParaRPr lang="en-US" sz="2200" dirty="0">
              <a:solidFill>
                <a:prstClr val="black"/>
              </a:solidFill>
            </a:endParaRPr>
          </a:p>
          <a:p>
            <a:pPr marL="457200" indent="-457200" fontAlgn="ctr">
              <a:buFont typeface="+mj-lt"/>
              <a:buAutoNum type="arabicPeriod"/>
            </a:pPr>
            <a:endParaRPr lang="en-US" sz="1300" dirty="0" smtClean="0">
              <a:solidFill>
                <a:prstClr val="black"/>
              </a:solidFill>
            </a:endParaRPr>
          </a:p>
          <a:p>
            <a:pPr marL="457200" indent="-457200" fontAlgn="ctr">
              <a:buFont typeface="+mj-lt"/>
              <a:buAutoNum type="arabicPeriod"/>
            </a:pPr>
            <a:r>
              <a:rPr lang="en-US" sz="2600" dirty="0" smtClean="0">
                <a:solidFill>
                  <a:schemeClr val="tx1"/>
                </a:solidFill>
              </a:rPr>
              <a:t>Resource load the schedule</a:t>
            </a:r>
          </a:p>
          <a:p>
            <a:pPr marL="914400" lvl="1" indent="-457200" fontAlgn="ctr">
              <a:buFont typeface="Courier New" panose="02070309020205020404" pitchFamily="49" charset="0"/>
              <a:buChar char="o"/>
            </a:pPr>
            <a:r>
              <a:rPr lang="en-US" sz="2200" dirty="0">
                <a:solidFill>
                  <a:prstClr val="black"/>
                </a:solidFill>
              </a:rPr>
              <a:t>IKC, </a:t>
            </a:r>
            <a:r>
              <a:rPr lang="en-US" sz="2200" dirty="0" smtClean="0">
                <a:solidFill>
                  <a:prstClr val="black"/>
                </a:solidFill>
              </a:rPr>
              <a:t>personnel, services (consulting, travel, etc.)</a:t>
            </a:r>
            <a:endParaRPr lang="en-US" sz="2200" dirty="0">
              <a:solidFill>
                <a:prstClr val="black"/>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6</a:t>
            </a:fld>
            <a:endParaRPr lang="sv-SE" dirty="0"/>
          </a:p>
        </p:txBody>
      </p:sp>
      <p:sp>
        <p:nvSpPr>
          <p:cNvPr id="5" name="Date Placeholder 4"/>
          <p:cNvSpPr>
            <a:spLocks noGrp="1"/>
          </p:cNvSpPr>
          <p:nvPr>
            <p:ph type="dt" sz="half" idx="10"/>
          </p:nvPr>
        </p:nvSpPr>
        <p:spPr/>
        <p:txBody>
          <a:bodyPr/>
          <a:lstStyle/>
          <a:p>
            <a:r>
              <a:rPr lang="sv-SE" smtClean="0"/>
              <a:t>2016-04-07</a:t>
            </a:r>
            <a:endParaRPr lang="sv-SE" dirty="0"/>
          </a:p>
        </p:txBody>
      </p:sp>
    </p:spTree>
    <p:extLst>
      <p:ext uri="{BB962C8B-B14F-4D97-AF65-F5344CB8AC3E}">
        <p14:creationId xmlns:p14="http://schemas.microsoft.com/office/powerpoint/2010/main" val="3329278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System life </a:t>
            </a:r>
            <a:r>
              <a:rPr lang="en-US" dirty="0"/>
              <a:t>cycle stages and </a:t>
            </a:r>
            <a:r>
              <a:rPr lang="en-US" dirty="0" smtClean="0"/>
              <a:t>milestones</a:t>
            </a:r>
            <a:br>
              <a:rPr lang="en-US" dirty="0" smtClean="0"/>
            </a:br>
            <a:r>
              <a:rPr lang="en-US" sz="2000" dirty="0" smtClean="0"/>
              <a:t>ICS planning process</a:t>
            </a:r>
            <a:endParaRPr lang="en-US" sz="2400" dirty="0"/>
          </a:p>
        </p:txBody>
      </p:sp>
      <p:sp>
        <p:nvSpPr>
          <p:cNvPr id="3" name="Content Placeholder 2"/>
          <p:cNvSpPr>
            <a:spLocks noGrp="1"/>
          </p:cNvSpPr>
          <p:nvPr>
            <p:ph idx="1"/>
          </p:nvPr>
        </p:nvSpPr>
        <p:spPr>
          <a:xfrm>
            <a:off x="457200" y="1556792"/>
            <a:ext cx="8229600" cy="460648"/>
          </a:xfrm>
        </p:spPr>
        <p:txBody>
          <a:bodyPr>
            <a:noAutofit/>
          </a:bodyPr>
          <a:lstStyle/>
          <a:p>
            <a:pPr fontAlgn="ctr"/>
            <a:r>
              <a:rPr lang="en-US" sz="1400" dirty="0" smtClean="0">
                <a:solidFill>
                  <a:schemeClr val="tx1"/>
                </a:solidFill>
              </a:rPr>
              <a:t>ISO/IEC-15288 Systems Engineering.</a:t>
            </a:r>
          </a:p>
          <a:p>
            <a:pPr fontAlgn="ctr"/>
            <a:r>
              <a:rPr lang="en-US" sz="1400" dirty="0" smtClean="0">
                <a:solidFill>
                  <a:schemeClr val="tx1"/>
                </a:solidFill>
              </a:rPr>
              <a:t>When no other external milestone applies.</a:t>
            </a:r>
          </a:p>
        </p:txBody>
      </p:sp>
      <p:sp>
        <p:nvSpPr>
          <p:cNvPr id="4" name="Slide Number Placeholder 3"/>
          <p:cNvSpPr>
            <a:spLocks noGrp="1"/>
          </p:cNvSpPr>
          <p:nvPr>
            <p:ph type="sldNum" sz="quarter" idx="12"/>
          </p:nvPr>
        </p:nvSpPr>
        <p:spPr/>
        <p:txBody>
          <a:bodyPr/>
          <a:lstStyle/>
          <a:p>
            <a:fld id="{551115BC-487E-4422-894C-CB7CD3E79223}" type="slidenum">
              <a:rPr lang="sv-SE" smtClean="0"/>
              <a:t>7</a:t>
            </a:fld>
            <a:endParaRPr lang="sv-SE" dirty="0"/>
          </a:p>
        </p:txBody>
      </p:sp>
      <p:graphicFrame>
        <p:nvGraphicFramePr>
          <p:cNvPr id="5" name="Table 4"/>
          <p:cNvGraphicFramePr>
            <a:graphicFrameLocks noGrp="1"/>
          </p:cNvGraphicFramePr>
          <p:nvPr>
            <p:extLst>
              <p:ext uri="{D42A27DB-BD31-4B8C-83A1-F6EECF244321}">
                <p14:modId xmlns:p14="http://schemas.microsoft.com/office/powerpoint/2010/main" val="2587813806"/>
              </p:ext>
            </p:extLst>
          </p:nvPr>
        </p:nvGraphicFramePr>
        <p:xfrm>
          <a:off x="1173878" y="2132856"/>
          <a:ext cx="6768752" cy="4181460"/>
        </p:xfrm>
        <a:graphic>
          <a:graphicData uri="http://schemas.openxmlformats.org/drawingml/2006/table">
            <a:tbl>
              <a:tblPr firstRow="1">
                <a:tableStyleId>{B301B821-A1FF-4177-AEE7-76D212191A09}</a:tableStyleId>
              </a:tblPr>
              <a:tblGrid>
                <a:gridCol w="3024336"/>
                <a:gridCol w="3744416"/>
              </a:tblGrid>
              <a:tr h="182880">
                <a:tc>
                  <a:txBody>
                    <a:bodyPr/>
                    <a:lstStyle/>
                    <a:p>
                      <a:pPr algn="ctr" fontAlgn="b"/>
                      <a:r>
                        <a:rPr lang="en-US" sz="1600" u="none" strike="noStrike" dirty="0">
                          <a:effectLst/>
                        </a:rPr>
                        <a:t>Phase </a:t>
                      </a:r>
                      <a:r>
                        <a:rPr lang="en-US" sz="1600" u="none" strike="noStrike" dirty="0" smtClean="0">
                          <a:effectLst/>
                        </a:rPr>
                        <a:t>(system stages)</a:t>
                      </a:r>
                      <a:endParaRPr lang="en-US" sz="1600" b="1" i="0" u="none" strike="noStrike" dirty="0">
                        <a:solidFill>
                          <a:srgbClr val="000000"/>
                        </a:solidFill>
                        <a:effectLst/>
                        <a:latin typeface="Calibri"/>
                      </a:endParaRPr>
                    </a:p>
                  </a:txBody>
                  <a:tcPr marL="7620" marR="7620" marT="7620" marB="0" anchor="b"/>
                </a:tc>
                <a:tc>
                  <a:txBody>
                    <a:bodyPr/>
                    <a:lstStyle/>
                    <a:p>
                      <a:pPr algn="l" fontAlgn="ctr"/>
                      <a:r>
                        <a:rPr lang="en-US" sz="1600" u="none" strike="noStrike" dirty="0">
                          <a:effectLst/>
                        </a:rPr>
                        <a:t>Milestone (end of phase)</a:t>
                      </a:r>
                      <a:endParaRPr lang="en-US" sz="1600" b="1" i="0" u="none" strike="noStrike" dirty="0">
                        <a:solidFill>
                          <a:srgbClr val="000000"/>
                        </a:solidFill>
                        <a:effectLst/>
                        <a:latin typeface="Calibri"/>
                      </a:endParaRPr>
                    </a:p>
                  </a:txBody>
                  <a:tcPr marL="7620" marR="7620" marT="7620" marB="0" anchor="ctr">
                    <a:lnR w="12700" cap="flat" cmpd="sng" algn="ctr">
                      <a:noFill/>
                      <a:prstDash val="solid"/>
                      <a:round/>
                      <a:headEnd type="none" w="med" len="med"/>
                      <a:tailEnd type="none" w="med" len="med"/>
                    </a:lnR>
                  </a:tcPr>
                </a:tc>
              </a:tr>
              <a:tr h="182880">
                <a:tc>
                  <a:txBody>
                    <a:bodyPr/>
                    <a:lstStyle/>
                    <a:p>
                      <a:pPr algn="ctr" fontAlgn="ctr"/>
                      <a:r>
                        <a:rPr lang="en-US" sz="1600" u="none" strike="noStrike">
                          <a:effectLst/>
                        </a:rPr>
                        <a:t>…</a:t>
                      </a:r>
                      <a:endParaRPr lang="en-US" sz="1600" b="0" i="0" u="none" strike="noStrike">
                        <a:solidFill>
                          <a:srgbClr val="000000"/>
                        </a:solidFill>
                        <a:effectLst/>
                        <a:latin typeface="Calibri"/>
                      </a:endParaRPr>
                    </a:p>
                  </a:txBody>
                  <a:tcPr marL="7620" marR="7620" marT="7620" marB="0" anchor="ctr"/>
                </a:tc>
                <a:tc>
                  <a:txBody>
                    <a:bodyPr/>
                    <a:lstStyle/>
                    <a:p>
                      <a:pPr algn="l" fontAlgn="ctr"/>
                      <a:r>
                        <a:rPr lang="en-US" sz="1600" u="none" strike="noStrike" dirty="0">
                          <a:effectLst/>
                        </a:rPr>
                        <a:t> </a:t>
                      </a:r>
                      <a:endParaRPr lang="en-US" sz="1600" b="0" i="0" u="none" strike="noStrike" dirty="0">
                        <a:solidFill>
                          <a:srgbClr val="000000"/>
                        </a:solidFill>
                        <a:effectLst/>
                        <a:latin typeface="Calibri"/>
                      </a:endParaRPr>
                    </a:p>
                  </a:txBody>
                  <a:tcPr marL="7620" marR="7620" marT="7620" marB="0" anchor="ctr">
                    <a:lnR w="12700" cap="flat" cmpd="sng" algn="ctr">
                      <a:noFill/>
                      <a:prstDash val="solid"/>
                      <a:round/>
                      <a:headEnd type="none" w="med" len="med"/>
                      <a:tailEnd type="none" w="med" len="med"/>
                    </a:lnR>
                  </a:tcPr>
                </a:tc>
              </a:tr>
              <a:tr h="182880">
                <a:tc>
                  <a:txBody>
                    <a:bodyPr/>
                    <a:lstStyle/>
                    <a:p>
                      <a:pPr algn="ctr" fontAlgn="ctr"/>
                      <a:r>
                        <a:rPr lang="en-US" sz="1600" b="1" u="none" strike="noStrike" dirty="0">
                          <a:effectLst/>
                        </a:rPr>
                        <a:t>Requirements</a:t>
                      </a:r>
                      <a:endParaRPr lang="en-US" sz="1600" b="1" i="0" u="none" strike="noStrike" dirty="0">
                        <a:solidFill>
                          <a:srgbClr val="000000"/>
                        </a:solidFill>
                        <a:effectLst/>
                        <a:latin typeface="Calibri"/>
                      </a:endParaRPr>
                    </a:p>
                  </a:txBody>
                  <a:tcPr marL="7620" marR="7620" marT="7620" marB="0" anchor="ctr"/>
                </a:tc>
                <a:tc>
                  <a:txBody>
                    <a:bodyPr/>
                    <a:lstStyle/>
                    <a:p>
                      <a:pPr algn="l" fontAlgn="ctr"/>
                      <a:r>
                        <a:rPr lang="en-US" sz="1600" b="1" u="none" strike="noStrike" dirty="0">
                          <a:effectLst/>
                        </a:rPr>
                        <a:t>SRR</a:t>
                      </a:r>
                      <a:r>
                        <a:rPr lang="en-US" sz="1600" u="none" strike="noStrike" dirty="0">
                          <a:effectLst/>
                        </a:rPr>
                        <a:t>: System Requirements Review</a:t>
                      </a:r>
                      <a:endParaRPr lang="en-US" sz="1600" b="0" i="0" u="none" strike="noStrike" dirty="0">
                        <a:solidFill>
                          <a:srgbClr val="000000"/>
                        </a:solidFill>
                        <a:effectLst/>
                        <a:latin typeface="Calibri"/>
                      </a:endParaRPr>
                    </a:p>
                  </a:txBody>
                  <a:tcPr marL="7620" marR="7620" marT="7620" marB="0" anchor="ctr">
                    <a:lnR w="12700" cap="flat" cmpd="sng" algn="ctr">
                      <a:noFill/>
                      <a:prstDash val="solid"/>
                      <a:round/>
                      <a:headEnd type="none" w="med" len="med"/>
                      <a:tailEnd type="none" w="med" len="med"/>
                    </a:lnR>
                  </a:tcPr>
                </a:tc>
              </a:tr>
              <a:tr h="190500">
                <a:tc rowSpan="2">
                  <a:txBody>
                    <a:bodyPr/>
                    <a:lstStyle/>
                    <a:p>
                      <a:pPr algn="ctr" fontAlgn="ctr"/>
                      <a:r>
                        <a:rPr lang="en-US" sz="1600" b="1" u="none" strike="noStrike" dirty="0">
                          <a:effectLst/>
                        </a:rPr>
                        <a:t>Design</a:t>
                      </a:r>
                      <a:endParaRPr lang="en-US" sz="1600" b="1" i="0" u="none" strike="noStrike" dirty="0">
                        <a:solidFill>
                          <a:srgbClr val="000000"/>
                        </a:solidFill>
                        <a:effectLst/>
                        <a:latin typeface="Calibri"/>
                      </a:endParaRPr>
                    </a:p>
                  </a:txBody>
                  <a:tcPr marL="7620" marR="7620" marT="7620" marB="0" anchor="ctr"/>
                </a:tc>
                <a:tc>
                  <a:txBody>
                    <a:bodyPr/>
                    <a:lstStyle/>
                    <a:p>
                      <a:pPr algn="l" fontAlgn="ctr"/>
                      <a:r>
                        <a:rPr lang="en-US" sz="1600" b="1" u="none" strike="noStrike" dirty="0">
                          <a:effectLst/>
                        </a:rPr>
                        <a:t>PDR</a:t>
                      </a:r>
                      <a:r>
                        <a:rPr lang="en-US" sz="1600" u="none" strike="noStrike" dirty="0">
                          <a:effectLst/>
                        </a:rPr>
                        <a:t>: Preliminary Design Review</a:t>
                      </a:r>
                      <a:endParaRPr lang="en-US" sz="1600" b="0" i="0" u="none" strike="noStrike" dirty="0">
                        <a:solidFill>
                          <a:srgbClr val="000000"/>
                        </a:solidFill>
                        <a:effectLst/>
                        <a:latin typeface="Calibri"/>
                      </a:endParaRPr>
                    </a:p>
                  </a:txBody>
                  <a:tcPr marL="7620" marR="7620" marT="7620" marB="0" anchor="ctr">
                    <a:lnR w="12700" cap="flat" cmpd="sng" algn="ctr">
                      <a:noFill/>
                      <a:prstDash val="solid"/>
                      <a:round/>
                      <a:headEnd type="none" w="med" len="med"/>
                      <a:tailEnd type="none" w="med" len="med"/>
                    </a:lnR>
                  </a:tcPr>
                </a:tc>
              </a:tr>
              <a:tr h="182880">
                <a:tc vMerge="1">
                  <a:txBody>
                    <a:bodyPr/>
                    <a:lstStyle/>
                    <a:p>
                      <a:endParaRPr lang="en-US"/>
                    </a:p>
                  </a:txBody>
                  <a:tcPr/>
                </a:tc>
                <a:tc>
                  <a:txBody>
                    <a:bodyPr/>
                    <a:lstStyle/>
                    <a:p>
                      <a:pPr algn="l" fontAlgn="ctr"/>
                      <a:r>
                        <a:rPr lang="en-US" sz="1600" b="1" u="none" strike="noStrike" dirty="0">
                          <a:effectLst/>
                        </a:rPr>
                        <a:t>CDR</a:t>
                      </a:r>
                      <a:r>
                        <a:rPr lang="en-US" sz="1600" u="none" strike="noStrike" dirty="0">
                          <a:effectLst/>
                        </a:rPr>
                        <a:t>: Critical Design Review</a:t>
                      </a:r>
                      <a:endParaRPr lang="en-US" sz="1600" b="0" i="0" u="none" strike="noStrike" dirty="0">
                        <a:solidFill>
                          <a:srgbClr val="000000"/>
                        </a:solidFill>
                        <a:effectLst/>
                        <a:latin typeface="Calibri"/>
                      </a:endParaRPr>
                    </a:p>
                  </a:txBody>
                  <a:tcPr marL="7620" marR="7620" marT="7620" marB="0" anchor="ctr">
                    <a:lnR w="12700" cap="flat" cmpd="sng" algn="ctr">
                      <a:noFill/>
                      <a:prstDash val="solid"/>
                      <a:round/>
                      <a:headEnd type="none" w="med" len="med"/>
                      <a:tailEnd type="none" w="med" len="med"/>
                    </a:lnR>
                  </a:tcPr>
                </a:tc>
              </a:tr>
              <a:tr h="374124">
                <a:tc>
                  <a:txBody>
                    <a:bodyPr/>
                    <a:lstStyle/>
                    <a:p>
                      <a:pPr algn="ctr" fontAlgn="b"/>
                      <a:r>
                        <a:rPr lang="en-US" sz="1600" b="1" u="none" strike="noStrike" dirty="0">
                          <a:effectLst/>
                        </a:rPr>
                        <a:t>Development</a:t>
                      </a:r>
                      <a:r>
                        <a:rPr lang="en-US" sz="1600" u="none" strike="noStrike" dirty="0">
                          <a:effectLst/>
                        </a:rPr>
                        <a:t> </a:t>
                      </a:r>
                      <a:br>
                        <a:rPr lang="en-US" sz="1600" u="none" strike="noStrike" dirty="0">
                          <a:effectLst/>
                        </a:rPr>
                      </a:br>
                      <a:r>
                        <a:rPr lang="en-US" sz="1600" u="none" strike="noStrike" dirty="0">
                          <a:effectLst/>
                        </a:rPr>
                        <a:t>(from design to complete system)</a:t>
                      </a:r>
                      <a:endParaRPr lang="en-US" sz="1600" b="0" i="0" u="none" strike="noStrike" dirty="0">
                        <a:solidFill>
                          <a:srgbClr val="000000"/>
                        </a:solidFill>
                        <a:effectLst/>
                        <a:latin typeface="Calibri"/>
                      </a:endParaRPr>
                    </a:p>
                  </a:txBody>
                  <a:tcPr marL="7620" marR="7620" marT="7620" marB="0" anchor="b"/>
                </a:tc>
                <a:tc>
                  <a:txBody>
                    <a:bodyPr/>
                    <a:lstStyle/>
                    <a:p>
                      <a:pPr algn="l" fontAlgn="ctr"/>
                      <a:r>
                        <a:rPr lang="en-US" sz="1600" b="1" u="none" strike="noStrike" dirty="0">
                          <a:effectLst/>
                        </a:rPr>
                        <a:t>TRR</a:t>
                      </a:r>
                      <a:r>
                        <a:rPr lang="en-US" sz="1600" u="none" strike="noStrike" dirty="0">
                          <a:effectLst/>
                        </a:rPr>
                        <a:t>: Test Readiness Review</a:t>
                      </a:r>
                      <a:endParaRPr lang="en-US" sz="1600" b="0" i="0" u="none" strike="noStrike" dirty="0">
                        <a:solidFill>
                          <a:srgbClr val="000000"/>
                        </a:solidFill>
                        <a:effectLst/>
                        <a:latin typeface="Calibri"/>
                      </a:endParaRPr>
                    </a:p>
                  </a:txBody>
                  <a:tcPr marL="7620" marR="7620" marT="7620" marB="0" anchor="b">
                    <a:lnR w="12700" cap="flat" cmpd="sng" algn="ctr">
                      <a:noFill/>
                      <a:prstDash val="solid"/>
                      <a:round/>
                      <a:headEnd type="none" w="med" len="med"/>
                      <a:tailEnd type="none" w="med" len="med"/>
                    </a:lnR>
                  </a:tcPr>
                </a:tc>
              </a:tr>
              <a:tr h="381000">
                <a:tc>
                  <a:txBody>
                    <a:bodyPr/>
                    <a:lstStyle/>
                    <a:p>
                      <a:pPr algn="ctr" fontAlgn="b"/>
                      <a:r>
                        <a:rPr lang="en-US" sz="1600" b="1" u="none" strike="noStrike" dirty="0">
                          <a:effectLst/>
                        </a:rPr>
                        <a:t>Integration and Test </a:t>
                      </a:r>
                      <a:r>
                        <a:rPr lang="en-US" sz="1600" u="none" strike="noStrike" dirty="0">
                          <a:effectLst/>
                        </a:rPr>
                        <a:t/>
                      </a:r>
                      <a:br>
                        <a:rPr lang="en-US" sz="1600" u="none" strike="noStrike" dirty="0">
                          <a:effectLst/>
                        </a:rPr>
                      </a:br>
                      <a:r>
                        <a:rPr lang="en-US" sz="1600" u="none" strike="noStrike" dirty="0">
                          <a:effectLst/>
                        </a:rPr>
                        <a:t>(conformance to </a:t>
                      </a:r>
                      <a:r>
                        <a:rPr lang="en-US" sz="1600" u="none" strike="noStrike" dirty="0" smtClean="0">
                          <a:effectLst/>
                        </a:rPr>
                        <a:t>requirements)</a:t>
                      </a:r>
                      <a:endParaRPr lang="en-US" sz="1600" b="0" i="0" u="none" strike="noStrike" dirty="0">
                        <a:solidFill>
                          <a:srgbClr val="000000"/>
                        </a:solidFill>
                        <a:effectLst/>
                        <a:latin typeface="Calibri"/>
                      </a:endParaRPr>
                    </a:p>
                  </a:txBody>
                  <a:tcPr marL="7620" marR="7620" marT="7620" marB="0" anchor="b"/>
                </a:tc>
                <a:tc>
                  <a:txBody>
                    <a:bodyPr/>
                    <a:lstStyle/>
                    <a:p>
                      <a:pPr algn="l" fontAlgn="ctr"/>
                      <a:r>
                        <a:rPr lang="en-US" sz="1600" b="1" u="none" strike="noStrike" dirty="0" smtClean="0">
                          <a:effectLst/>
                        </a:rPr>
                        <a:t>SAR</a:t>
                      </a:r>
                      <a:r>
                        <a:rPr lang="en-US" sz="1600" u="none" strike="noStrike" dirty="0">
                          <a:effectLst/>
                        </a:rPr>
                        <a:t>: System </a:t>
                      </a:r>
                      <a:r>
                        <a:rPr lang="en-US" sz="1600" u="none" strike="noStrike" dirty="0" smtClean="0">
                          <a:effectLst/>
                        </a:rPr>
                        <a:t>Acceptance </a:t>
                      </a:r>
                      <a:r>
                        <a:rPr lang="en-US" sz="1600" u="none" strike="noStrike" dirty="0">
                          <a:effectLst/>
                        </a:rPr>
                        <a:t>Review</a:t>
                      </a:r>
                      <a:endParaRPr lang="en-US" sz="1600" b="0" i="0" u="none" strike="noStrike" dirty="0">
                        <a:solidFill>
                          <a:srgbClr val="000000"/>
                        </a:solidFill>
                        <a:effectLst/>
                        <a:latin typeface="Calibri"/>
                      </a:endParaRPr>
                    </a:p>
                  </a:txBody>
                  <a:tcPr marL="7620" marR="7620" marT="7620" marB="0" anchor="b">
                    <a:lnR w="12700" cap="flat" cmpd="sng" algn="ctr">
                      <a:noFill/>
                      <a:prstDash val="solid"/>
                      <a:round/>
                      <a:headEnd type="none" w="med" len="med"/>
                      <a:tailEnd type="none" w="med" len="med"/>
                    </a:lnR>
                  </a:tcPr>
                </a:tc>
              </a:tr>
              <a:tr h="411088">
                <a:tc rowSpan="2">
                  <a:txBody>
                    <a:bodyPr/>
                    <a:lstStyle/>
                    <a:p>
                      <a:pPr algn="ctr" fontAlgn="ctr"/>
                      <a:r>
                        <a:rPr lang="en-US" sz="1600" b="1" u="none" strike="noStrike" dirty="0" smtClean="0">
                          <a:effectLst/>
                        </a:rPr>
                        <a:t>Production</a:t>
                      </a:r>
                      <a:r>
                        <a:rPr lang="en-US" sz="1600" u="none" strike="noStrike" dirty="0">
                          <a:effectLst/>
                        </a:rPr>
                        <a:t/>
                      </a:r>
                      <a:br>
                        <a:rPr lang="en-US" sz="1600" u="none" strike="noStrike" dirty="0">
                          <a:effectLst/>
                        </a:rPr>
                      </a:br>
                      <a:r>
                        <a:rPr lang="en-US" sz="1600" u="none" strike="noStrike" dirty="0">
                          <a:effectLst/>
                        </a:rPr>
                        <a:t>(system into operation, resolve problems from Integration and Test)</a:t>
                      </a:r>
                      <a:endParaRPr lang="en-US" sz="1600" b="0" i="0" u="none" strike="noStrike" dirty="0">
                        <a:solidFill>
                          <a:srgbClr val="000000"/>
                        </a:solidFill>
                        <a:effectLst/>
                        <a:latin typeface="Calibri"/>
                      </a:endParaRPr>
                    </a:p>
                  </a:txBody>
                  <a:tcPr marL="7620" marR="7620" marT="7620" marB="0" anchor="ctr"/>
                </a:tc>
                <a:tc>
                  <a:txBody>
                    <a:bodyPr/>
                    <a:lstStyle/>
                    <a:p>
                      <a:pPr algn="l" fontAlgn="ctr"/>
                      <a:endParaRPr lang="en-US" sz="1600" b="0" i="0" u="none" strike="noStrike" dirty="0">
                        <a:solidFill>
                          <a:srgbClr val="000000"/>
                        </a:solidFill>
                        <a:effectLst/>
                        <a:latin typeface="Calibri"/>
                      </a:endParaRPr>
                    </a:p>
                  </a:txBody>
                  <a:tcPr marL="7620" marR="7620" marT="7620" marB="0" anchor="b">
                    <a:lnR w="12700" cap="flat" cmpd="sng" algn="ctr">
                      <a:noFill/>
                      <a:prstDash val="solid"/>
                      <a:round/>
                      <a:headEnd type="none" w="med" len="med"/>
                      <a:tailEnd type="none" w="med" len="med"/>
                    </a:lnR>
                  </a:tcPr>
                </a:tc>
              </a:tr>
              <a:tr h="216024">
                <a:tc vMerge="1">
                  <a:txBody>
                    <a:bodyPr/>
                    <a:lstStyle/>
                    <a:p>
                      <a:endParaRPr lang="en-US"/>
                    </a:p>
                  </a:txBody>
                  <a:tcPr/>
                </a:tc>
                <a:tc>
                  <a:txBody>
                    <a:bodyPr/>
                    <a:lstStyle/>
                    <a:p>
                      <a:pPr algn="l" fontAlgn="ctr"/>
                      <a:endParaRPr lang="en-US" sz="1600" b="1" u="none" strike="noStrike" dirty="0" smtClean="0">
                        <a:effectLst/>
                      </a:endParaRPr>
                    </a:p>
                    <a:p>
                      <a:pPr algn="l" fontAlgn="ctr"/>
                      <a:r>
                        <a:rPr lang="en-US" sz="1600" b="1" u="none" strike="noStrike" dirty="0" smtClean="0">
                          <a:effectLst/>
                        </a:rPr>
                        <a:t>ORR</a:t>
                      </a:r>
                      <a:r>
                        <a:rPr lang="en-US" sz="1600" u="none" strike="noStrike" dirty="0">
                          <a:effectLst/>
                        </a:rPr>
                        <a:t>: Operational Readiness </a:t>
                      </a:r>
                      <a:r>
                        <a:rPr lang="en-US" sz="1600" u="none" strike="noStrike" dirty="0" smtClean="0">
                          <a:effectLst/>
                        </a:rPr>
                        <a:t>Review</a:t>
                      </a:r>
                    </a:p>
                  </a:txBody>
                  <a:tcPr marL="7620" marR="7620" marT="7620" marB="0" anchor="b">
                    <a:lnR w="12700" cap="flat" cmpd="sng" algn="ctr">
                      <a:noFill/>
                      <a:prstDash val="solid"/>
                      <a:round/>
                      <a:headEnd type="none" w="med" len="med"/>
                      <a:tailEnd type="none" w="med" len="med"/>
                    </a:lnR>
                  </a:tcPr>
                </a:tc>
              </a:tr>
              <a:tr h="288032">
                <a:tc>
                  <a:txBody>
                    <a:bodyPr/>
                    <a:lstStyle/>
                    <a:p>
                      <a:pPr algn="ctr" fontAlgn="ctr"/>
                      <a:endParaRPr lang="en-US" sz="1600" b="1" u="none" strike="noStrike" dirty="0" smtClean="0">
                        <a:effectLst/>
                      </a:endParaRPr>
                    </a:p>
                    <a:p>
                      <a:pPr algn="ctr" fontAlgn="ctr"/>
                      <a:r>
                        <a:rPr lang="en-US" sz="1600" b="1" u="none" strike="noStrike" dirty="0" smtClean="0">
                          <a:effectLst/>
                        </a:rPr>
                        <a:t>Operation </a:t>
                      </a:r>
                      <a:r>
                        <a:rPr lang="en-US" sz="1600" b="1" u="none" strike="noStrike" dirty="0">
                          <a:effectLst/>
                        </a:rPr>
                        <a:t>&amp; </a:t>
                      </a:r>
                      <a:r>
                        <a:rPr lang="en-US" sz="1600" b="1" u="none" strike="noStrike" dirty="0" smtClean="0">
                          <a:effectLst/>
                        </a:rPr>
                        <a:t>Maintenance</a:t>
                      </a:r>
                    </a:p>
                    <a:p>
                      <a:pPr algn="ctr" fontAlgn="ctr"/>
                      <a:endParaRPr lang="en-US" sz="1600" b="1" i="0" u="none" strike="noStrike" dirty="0">
                        <a:solidFill>
                          <a:srgbClr val="000000"/>
                        </a:solidFill>
                        <a:effectLst/>
                        <a:latin typeface="Calibri"/>
                      </a:endParaRPr>
                    </a:p>
                  </a:txBody>
                  <a:tcPr marL="7620" marR="7620" marT="7620" marB="0" anchor="ctr"/>
                </a:tc>
                <a:tc>
                  <a:txBody>
                    <a:bodyPr/>
                    <a:lstStyle/>
                    <a:p>
                      <a:pPr algn="l" fontAlgn="ctr"/>
                      <a:endParaRPr lang="en-US" sz="1600" u="none" strike="noStrike" dirty="0" smtClean="0">
                        <a:effectLst/>
                      </a:endParaRPr>
                    </a:p>
                    <a:p>
                      <a:pPr algn="l" fontAlgn="ctr"/>
                      <a:r>
                        <a:rPr lang="en-US" sz="1600" u="none" strike="noStrike" dirty="0" smtClean="0">
                          <a:effectLst/>
                        </a:rPr>
                        <a:t>(yearly? </a:t>
                      </a:r>
                      <a:r>
                        <a:rPr lang="en-US" sz="1600" u="none" strike="noStrike" dirty="0">
                          <a:effectLst/>
                        </a:rPr>
                        <a:t>maintenance review</a:t>
                      </a:r>
                      <a:r>
                        <a:rPr lang="en-US" sz="1600" u="none" strike="noStrike" dirty="0" smtClean="0">
                          <a:effectLst/>
                        </a:rPr>
                        <a:t>)</a:t>
                      </a:r>
                    </a:p>
                    <a:p>
                      <a:pPr algn="l" fontAlgn="ctr"/>
                      <a:endParaRPr lang="en-US" sz="1600" b="0" i="0" u="none" strike="noStrike" dirty="0" smtClean="0">
                        <a:solidFill>
                          <a:srgbClr val="000000"/>
                        </a:solidFill>
                        <a:effectLst/>
                        <a:latin typeface="Calibri"/>
                      </a:endParaRPr>
                    </a:p>
                  </a:txBody>
                  <a:tcPr marL="7620" marR="7620" marT="7620" marB="0" anchor="ctr">
                    <a:lnR w="12700" cap="flat" cmpd="sng" algn="ctr">
                      <a:noFill/>
                      <a:prstDash val="solid"/>
                      <a:round/>
                      <a:headEnd type="none" w="med" len="med"/>
                      <a:tailEnd type="none" w="med" len="med"/>
                    </a:lnR>
                  </a:tcPr>
                </a:tc>
              </a:tr>
              <a:tr h="288032">
                <a:tc>
                  <a:txBody>
                    <a:bodyPr/>
                    <a:lstStyle/>
                    <a:p>
                      <a:pPr algn="ctr" fontAlgn="ctr"/>
                      <a:r>
                        <a:rPr lang="en-US" sz="1600" b="1" u="none" strike="noStrike" dirty="0" smtClean="0">
                          <a:effectLst/>
                        </a:rPr>
                        <a:t>Disposal</a:t>
                      </a:r>
                      <a:endParaRPr lang="en-US" sz="1600" b="1" i="0" u="none" strike="noStrike" dirty="0">
                        <a:solidFill>
                          <a:srgbClr val="000000"/>
                        </a:solidFill>
                        <a:effectLst/>
                        <a:latin typeface="Calibri"/>
                      </a:endParaRPr>
                    </a:p>
                  </a:txBody>
                  <a:tcPr marL="7620" marR="7620" marT="7620" marB="0" anchor="ctr"/>
                </a:tc>
                <a:tc>
                  <a:txBody>
                    <a:bodyPr/>
                    <a:lstStyle/>
                    <a:p>
                      <a:pPr algn="l" fontAlgn="ctr"/>
                      <a:r>
                        <a:rPr lang="en-US" sz="1600" u="none" strike="noStrike" dirty="0" smtClean="0">
                          <a:effectLst/>
                        </a:rPr>
                        <a:t>…</a:t>
                      </a:r>
                      <a:endParaRPr lang="en-US" sz="1600" b="0" i="0" u="none" strike="noStrike" dirty="0">
                        <a:solidFill>
                          <a:srgbClr val="000000"/>
                        </a:solidFill>
                        <a:effectLst/>
                        <a:latin typeface="Calibri"/>
                      </a:endParaRPr>
                    </a:p>
                  </a:txBody>
                  <a:tcPr marL="7620" marR="7620" marT="7620" marB="0" anchor="ctr">
                    <a:lnR w="12700" cap="flat" cmpd="sng" algn="ctr">
                      <a:noFill/>
                      <a:prstDash val="solid"/>
                      <a:round/>
                      <a:headEnd type="none" w="med" len="med"/>
                      <a:tailEnd type="none" w="med" len="med"/>
                    </a:lnR>
                  </a:tcPr>
                </a:tc>
              </a:tr>
            </a:tbl>
          </a:graphicData>
        </a:graphic>
      </p:graphicFrame>
      <p:grpSp>
        <p:nvGrpSpPr>
          <p:cNvPr id="11" name="Group 10"/>
          <p:cNvGrpSpPr/>
          <p:nvPr/>
        </p:nvGrpSpPr>
        <p:grpSpPr>
          <a:xfrm>
            <a:off x="7236296" y="2396969"/>
            <a:ext cx="706334" cy="4128375"/>
            <a:chOff x="7236296" y="2396969"/>
            <a:chExt cx="706334" cy="4128375"/>
          </a:xfrm>
        </p:grpSpPr>
        <p:sp>
          <p:nvSpPr>
            <p:cNvPr id="6" name="Rectangle 5"/>
            <p:cNvSpPr/>
            <p:nvPr/>
          </p:nvSpPr>
          <p:spPr>
            <a:xfrm rot="5400000">
              <a:off x="6627708" y="3005561"/>
              <a:ext cx="1923513" cy="706330"/>
            </a:xfrm>
            <a:prstGeom prst="rect">
              <a:avLst/>
            </a:prstGeom>
            <a:solidFill>
              <a:srgbClr val="00B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sv-SE" sz="1600" dirty="0" smtClean="0"/>
                <a:t>Construction Phase</a:t>
              </a:r>
              <a:endParaRPr lang="sv-SE" sz="1600" dirty="0"/>
            </a:p>
          </p:txBody>
        </p:sp>
        <p:sp>
          <p:nvSpPr>
            <p:cNvPr id="7" name="Rectangle 6"/>
            <p:cNvSpPr/>
            <p:nvPr/>
          </p:nvSpPr>
          <p:spPr>
            <a:xfrm rot="5400000">
              <a:off x="7289191" y="4719780"/>
              <a:ext cx="1052738" cy="254139"/>
            </a:xfrm>
            <a:prstGeom prst="rect">
              <a:avLst/>
            </a:prstGeom>
            <a:solidFill>
              <a:srgbClr val="00B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sz="1600"/>
            </a:p>
          </p:txBody>
        </p:sp>
        <p:sp>
          <p:nvSpPr>
            <p:cNvPr id="8" name="Rectangle 7"/>
            <p:cNvSpPr/>
            <p:nvPr/>
          </p:nvSpPr>
          <p:spPr>
            <a:xfrm rot="5400000">
              <a:off x="6936025" y="4620752"/>
              <a:ext cx="1052735" cy="452193"/>
            </a:xfrm>
            <a:prstGeom prst="rect">
              <a:avLst/>
            </a:prstGeom>
            <a:solidFill>
              <a:schemeClr val="tx2">
                <a:lumMod val="60000"/>
                <a:lumOff val="4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sv-SE" sz="1600" dirty="0" smtClean="0"/>
                <a:t>Initial Ops</a:t>
              </a:r>
              <a:endParaRPr lang="sv-SE" sz="1600" dirty="0"/>
            </a:p>
          </p:txBody>
        </p:sp>
        <p:sp>
          <p:nvSpPr>
            <p:cNvPr id="9" name="Rectangle 8"/>
            <p:cNvSpPr/>
            <p:nvPr/>
          </p:nvSpPr>
          <p:spPr>
            <a:xfrm rot="5400000">
              <a:off x="6991086" y="5573803"/>
              <a:ext cx="1196751" cy="706331"/>
            </a:xfrm>
            <a:prstGeom prst="rect">
              <a:avLst/>
            </a:prstGeom>
            <a:solidFill>
              <a:schemeClr val="accent6">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sv-SE" sz="1600" dirty="0" smtClean="0"/>
                <a:t>Operations Phase</a:t>
              </a:r>
              <a:endParaRPr lang="sv-SE" sz="1600" dirty="0"/>
            </a:p>
          </p:txBody>
        </p:sp>
      </p:grpSp>
      <p:sp>
        <p:nvSpPr>
          <p:cNvPr id="12" name="Date Placeholder 11"/>
          <p:cNvSpPr>
            <a:spLocks noGrp="1"/>
          </p:cNvSpPr>
          <p:nvPr>
            <p:ph type="dt" sz="half" idx="10"/>
          </p:nvPr>
        </p:nvSpPr>
        <p:spPr/>
        <p:txBody>
          <a:bodyPr/>
          <a:lstStyle/>
          <a:p>
            <a:r>
              <a:rPr lang="sv-SE" smtClean="0"/>
              <a:t>2016-04-07</a:t>
            </a:r>
            <a:endParaRPr lang="sv-SE" dirty="0"/>
          </a:p>
        </p:txBody>
      </p:sp>
    </p:spTree>
    <p:extLst>
      <p:ext uri="{BB962C8B-B14F-4D97-AF65-F5344CB8AC3E}">
        <p14:creationId xmlns:p14="http://schemas.microsoft.com/office/powerpoint/2010/main" val="3948957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51115BC-487E-4422-894C-CB7CD3E79223}" type="slidenum">
              <a:rPr lang="sv-SE" smtClean="0"/>
              <a:t>8</a:t>
            </a:fld>
            <a:endParaRPr lang="sv-SE" dirty="0"/>
          </a:p>
        </p:txBody>
      </p:sp>
      <p:sp>
        <p:nvSpPr>
          <p:cNvPr id="5" name="TextBox 4"/>
          <p:cNvSpPr txBox="1"/>
          <p:nvPr/>
        </p:nvSpPr>
        <p:spPr>
          <a:xfrm>
            <a:off x="1907704" y="1508586"/>
            <a:ext cx="5328592" cy="5016758"/>
          </a:xfrm>
          <a:prstGeom prst="rect">
            <a:avLst/>
          </a:prstGeom>
          <a:noFill/>
        </p:spPr>
        <p:txBody>
          <a:bodyPr wrap="square" rtlCol="0">
            <a:spAutoFit/>
          </a:bodyPr>
          <a:lstStyle/>
          <a:p>
            <a:r>
              <a:rPr lang="sv-SE" dirty="0" smtClean="0"/>
              <a:t>Work </a:t>
            </a:r>
            <a:r>
              <a:rPr lang="sv-SE" dirty="0"/>
              <a:t>package 01 </a:t>
            </a:r>
            <a:r>
              <a:rPr lang="sv-SE" dirty="0" smtClean="0"/>
              <a:t>	Management </a:t>
            </a:r>
            <a:r>
              <a:rPr lang="sv-SE" dirty="0"/>
              <a:t>and administration</a:t>
            </a:r>
          </a:p>
          <a:p>
            <a:r>
              <a:rPr lang="sv-SE" dirty="0"/>
              <a:t>Work package 06 	Equipment </a:t>
            </a:r>
          </a:p>
          <a:p>
            <a:endParaRPr lang="sv-SE" sz="800" dirty="0" smtClean="0"/>
          </a:p>
          <a:p>
            <a:r>
              <a:rPr lang="sv-SE" dirty="0" smtClean="0"/>
              <a:t>Work </a:t>
            </a:r>
            <a:r>
              <a:rPr lang="sv-SE" dirty="0"/>
              <a:t>package 07 	Control system </a:t>
            </a:r>
            <a:r>
              <a:rPr lang="sv-SE" dirty="0" smtClean="0"/>
              <a:t>infrastructure</a:t>
            </a:r>
          </a:p>
          <a:p>
            <a:endParaRPr lang="sv-SE" sz="800" dirty="0" smtClean="0"/>
          </a:p>
          <a:p>
            <a:r>
              <a:rPr lang="sv-SE" dirty="0" smtClean="0"/>
              <a:t>Work </a:t>
            </a:r>
            <a:r>
              <a:rPr lang="sv-SE" dirty="0"/>
              <a:t>package 09 	Personnel safety systems</a:t>
            </a:r>
          </a:p>
          <a:p>
            <a:r>
              <a:rPr lang="sv-SE" dirty="0"/>
              <a:t>Work package 05 	Machine protection </a:t>
            </a:r>
          </a:p>
          <a:p>
            <a:endParaRPr lang="sv-SE" sz="800" dirty="0"/>
          </a:p>
          <a:p>
            <a:r>
              <a:rPr lang="sv-SE" dirty="0" smtClean="0"/>
              <a:t>Work </a:t>
            </a:r>
            <a:r>
              <a:rPr lang="sv-SE" dirty="0"/>
              <a:t>package 03 	Software core </a:t>
            </a:r>
          </a:p>
          <a:p>
            <a:r>
              <a:rPr lang="sv-SE" dirty="0" smtClean="0"/>
              <a:t>Work </a:t>
            </a:r>
            <a:r>
              <a:rPr lang="sv-SE" dirty="0"/>
              <a:t>package 02 </a:t>
            </a:r>
            <a:r>
              <a:rPr lang="sv-SE" dirty="0" smtClean="0"/>
              <a:t>	Software </a:t>
            </a:r>
            <a:r>
              <a:rPr lang="sv-SE" dirty="0"/>
              <a:t>Applications</a:t>
            </a:r>
          </a:p>
          <a:p>
            <a:r>
              <a:rPr lang="sv-SE" dirty="0" smtClean="0"/>
              <a:t>Work </a:t>
            </a:r>
            <a:r>
              <a:rPr lang="sv-SE" dirty="0"/>
              <a:t>package 08 </a:t>
            </a:r>
            <a:r>
              <a:rPr lang="sv-SE" dirty="0" smtClean="0"/>
              <a:t>	Physics </a:t>
            </a:r>
            <a:endParaRPr lang="sv-SE" dirty="0"/>
          </a:p>
          <a:p>
            <a:endParaRPr lang="sv-SE" sz="800" dirty="0" smtClean="0"/>
          </a:p>
          <a:p>
            <a:r>
              <a:rPr lang="sv-SE" dirty="0" smtClean="0"/>
              <a:t>Work </a:t>
            </a:r>
            <a:r>
              <a:rPr lang="sv-SE" dirty="0"/>
              <a:t>package 04 	Hardware core</a:t>
            </a:r>
          </a:p>
          <a:p>
            <a:r>
              <a:rPr lang="sv-SE" dirty="0"/>
              <a:t>Work package 14 	Test Stands</a:t>
            </a:r>
          </a:p>
          <a:p>
            <a:r>
              <a:rPr lang="sv-SE" dirty="0"/>
              <a:t>Work package 13 	Integration - Conventional facilities</a:t>
            </a:r>
          </a:p>
          <a:p>
            <a:r>
              <a:rPr lang="sv-SE" dirty="0" smtClean="0"/>
              <a:t>Work </a:t>
            </a:r>
            <a:r>
              <a:rPr lang="sv-SE" dirty="0"/>
              <a:t>package 10 </a:t>
            </a:r>
            <a:r>
              <a:rPr lang="sv-SE" dirty="0" smtClean="0"/>
              <a:t>	Integration </a:t>
            </a:r>
            <a:r>
              <a:rPr lang="sv-SE" dirty="0"/>
              <a:t>- Accelerator</a:t>
            </a:r>
          </a:p>
          <a:p>
            <a:r>
              <a:rPr lang="sv-SE" dirty="0" smtClean="0"/>
              <a:t>Work </a:t>
            </a:r>
            <a:r>
              <a:rPr lang="sv-SE" dirty="0"/>
              <a:t>package 11 </a:t>
            </a:r>
            <a:r>
              <a:rPr lang="sv-SE" dirty="0" smtClean="0"/>
              <a:t>	Integration </a:t>
            </a:r>
            <a:r>
              <a:rPr lang="sv-SE" dirty="0"/>
              <a:t>- Target </a:t>
            </a:r>
          </a:p>
          <a:p>
            <a:r>
              <a:rPr lang="sv-SE" dirty="0" smtClean="0"/>
              <a:t>Work </a:t>
            </a:r>
            <a:r>
              <a:rPr lang="sv-SE" dirty="0"/>
              <a:t>package 12 </a:t>
            </a:r>
            <a:r>
              <a:rPr lang="sv-SE" dirty="0" smtClean="0"/>
              <a:t>	Integration </a:t>
            </a:r>
            <a:r>
              <a:rPr lang="sv-SE" dirty="0"/>
              <a:t>- Instruments </a:t>
            </a:r>
          </a:p>
          <a:p>
            <a:endParaRPr lang="sv-SE" sz="800" dirty="0" smtClean="0"/>
          </a:p>
          <a:p>
            <a:r>
              <a:rPr lang="sv-SE" dirty="0" smtClean="0"/>
              <a:t>Work package 20	Installation</a:t>
            </a:r>
            <a:endParaRPr lang="sv-SE" dirty="0"/>
          </a:p>
        </p:txBody>
      </p:sp>
      <p:sp>
        <p:nvSpPr>
          <p:cNvPr id="6" name="Title 1"/>
          <p:cNvSpPr>
            <a:spLocks noGrp="1"/>
          </p:cNvSpPr>
          <p:nvPr>
            <p:ph type="title"/>
          </p:nvPr>
        </p:nvSpPr>
        <p:spPr>
          <a:xfrm>
            <a:off x="457200" y="274638"/>
            <a:ext cx="7139136" cy="1143000"/>
          </a:xfrm>
        </p:spPr>
        <p:txBody>
          <a:bodyPr>
            <a:normAutofit/>
          </a:bodyPr>
          <a:lstStyle/>
          <a:p>
            <a:r>
              <a:rPr lang="en-US" dirty="0" smtClean="0"/>
              <a:t>Top level scope decomposition</a:t>
            </a:r>
            <a:br>
              <a:rPr lang="en-US" dirty="0" smtClean="0"/>
            </a:br>
            <a:r>
              <a:rPr lang="en-US" sz="2000" dirty="0" smtClean="0"/>
              <a:t>ICS planning process</a:t>
            </a:r>
            <a:endParaRPr lang="en-US" sz="2400" dirty="0"/>
          </a:p>
        </p:txBody>
      </p:sp>
      <p:sp>
        <p:nvSpPr>
          <p:cNvPr id="7" name="Date Placeholder 6"/>
          <p:cNvSpPr>
            <a:spLocks noGrp="1"/>
          </p:cNvSpPr>
          <p:nvPr>
            <p:ph type="dt" sz="half" idx="10"/>
          </p:nvPr>
        </p:nvSpPr>
        <p:spPr/>
        <p:txBody>
          <a:bodyPr/>
          <a:lstStyle/>
          <a:p>
            <a:r>
              <a:rPr lang="sv-SE" smtClean="0"/>
              <a:t>2016-04-07</a:t>
            </a:r>
            <a:endParaRPr lang="sv-SE" dirty="0"/>
          </a:p>
        </p:txBody>
      </p:sp>
    </p:spTree>
    <p:extLst>
      <p:ext uri="{BB962C8B-B14F-4D97-AF65-F5344CB8AC3E}">
        <p14:creationId xmlns:p14="http://schemas.microsoft.com/office/powerpoint/2010/main" val="2148376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ICS project </a:t>
            </a:r>
            <a:r>
              <a:rPr lang="en-GB" dirty="0" err="1"/>
              <a:t>replanning</a:t>
            </a:r>
            <a:r>
              <a:rPr lang="en-GB" noProof="0" dirty="0" smtClean="0"/>
              <a:t/>
            </a:r>
            <a:br>
              <a:rPr lang="en-GB" noProof="0" dirty="0" smtClean="0"/>
            </a:br>
            <a:r>
              <a:rPr lang="en-GB" sz="1800" noProof="0" dirty="0" smtClean="0"/>
              <a:t>TAC 13</a:t>
            </a:r>
            <a:endParaRPr lang="en-GB" noProof="0" dirty="0"/>
          </a:p>
        </p:txBody>
      </p:sp>
      <p:sp>
        <p:nvSpPr>
          <p:cNvPr id="3" name="Content Placeholder 2"/>
          <p:cNvSpPr>
            <a:spLocks noGrp="1"/>
          </p:cNvSpPr>
          <p:nvPr>
            <p:ph idx="1"/>
          </p:nvPr>
        </p:nvSpPr>
        <p:spPr>
          <a:xfrm>
            <a:off x="539552" y="1556792"/>
            <a:ext cx="8352928" cy="4525963"/>
          </a:xfrm>
        </p:spPr>
        <p:txBody>
          <a:bodyPr>
            <a:normAutofit/>
          </a:bodyPr>
          <a:lstStyle/>
          <a:p>
            <a:pPr marL="0" indent="0">
              <a:buNone/>
            </a:pPr>
            <a:r>
              <a:rPr lang="en-GB" sz="2200" b="1" u="sng" dirty="0" smtClean="0"/>
              <a:t>Outline</a:t>
            </a:r>
          </a:p>
          <a:p>
            <a:r>
              <a:rPr lang="en-GB" sz="2200" dirty="0" smtClean="0"/>
              <a:t>ICS planning process</a:t>
            </a:r>
          </a:p>
          <a:p>
            <a:r>
              <a:rPr lang="en-GB" sz="2200" dirty="0" smtClean="0">
                <a:solidFill>
                  <a:schemeClr val="tx1"/>
                </a:solidFill>
              </a:rPr>
              <a:t>ICS planning implementation</a:t>
            </a:r>
          </a:p>
          <a:p>
            <a:pPr lvl="1"/>
            <a:r>
              <a:rPr lang="en-GB" sz="1800" dirty="0" smtClean="0">
                <a:solidFill>
                  <a:schemeClr val="tx1"/>
                </a:solidFill>
              </a:rPr>
              <a:t>Rationale under ICS planning</a:t>
            </a:r>
          </a:p>
          <a:p>
            <a:pPr lvl="1"/>
            <a:r>
              <a:rPr lang="en-GB" sz="1800" dirty="0" smtClean="0">
                <a:solidFill>
                  <a:schemeClr val="tx1"/>
                </a:solidFill>
              </a:rPr>
              <a:t>Graphical example</a:t>
            </a:r>
          </a:p>
          <a:p>
            <a:pPr lvl="1"/>
            <a:r>
              <a:rPr lang="en-GB" sz="1800" dirty="0" smtClean="0">
                <a:solidFill>
                  <a:schemeClr val="tx1"/>
                </a:solidFill>
              </a:rPr>
              <a:t>PSS correlated overview</a:t>
            </a:r>
          </a:p>
          <a:p>
            <a:pPr lvl="1"/>
            <a:r>
              <a:rPr lang="en-GB" sz="1800" dirty="0" smtClean="0">
                <a:solidFill>
                  <a:schemeClr val="tx1"/>
                </a:solidFill>
              </a:rPr>
              <a:t>MP correlated overview</a:t>
            </a:r>
          </a:p>
          <a:p>
            <a:pPr lvl="1"/>
            <a:r>
              <a:rPr lang="en-GB" sz="1800" dirty="0" smtClean="0">
                <a:solidFill>
                  <a:schemeClr val="tx1"/>
                </a:solidFill>
              </a:rPr>
              <a:t>CS integration correlated overview</a:t>
            </a:r>
          </a:p>
          <a:p>
            <a:pPr lvl="1"/>
            <a:r>
              <a:rPr lang="en-GB" sz="1800" dirty="0" smtClean="0">
                <a:solidFill>
                  <a:schemeClr val="tx1"/>
                </a:solidFill>
              </a:rPr>
              <a:t>Beam on Target challenges</a:t>
            </a:r>
          </a:p>
          <a:p>
            <a:pPr lvl="1"/>
            <a:r>
              <a:rPr lang="en-GB" sz="1800" dirty="0" smtClean="0">
                <a:solidFill>
                  <a:schemeClr val="tx1"/>
                </a:solidFill>
              </a:rPr>
              <a:t>High level schedule – Project ICS</a:t>
            </a:r>
          </a:p>
          <a:p>
            <a:r>
              <a:rPr lang="en-GB" sz="2200" dirty="0" smtClean="0"/>
              <a:t>ICS planning status</a:t>
            </a:r>
          </a:p>
          <a:p>
            <a:r>
              <a:rPr lang="en-GB" sz="2200" dirty="0" smtClean="0"/>
              <a:t>Further </a:t>
            </a:r>
            <a:r>
              <a:rPr lang="en-GB" sz="2200" dirty="0" err="1" smtClean="0"/>
              <a:t>ToDo:s</a:t>
            </a:r>
            <a:endParaRPr lang="en-GB" sz="2200" dirty="0" smtClean="0"/>
          </a:p>
        </p:txBody>
      </p:sp>
      <p:sp>
        <p:nvSpPr>
          <p:cNvPr id="4" name="Slide Number Placeholder 3"/>
          <p:cNvSpPr>
            <a:spLocks noGrp="1"/>
          </p:cNvSpPr>
          <p:nvPr>
            <p:ph type="sldNum" sz="quarter" idx="12"/>
          </p:nvPr>
        </p:nvSpPr>
        <p:spPr/>
        <p:txBody>
          <a:bodyPr/>
          <a:lstStyle/>
          <a:p>
            <a:fld id="{551115BC-487E-4422-894C-CB7CD3E79223}" type="slidenum">
              <a:rPr lang="en-GB" smtClean="0"/>
              <a:t>9</a:t>
            </a:fld>
            <a:endParaRPr lang="en-GB"/>
          </a:p>
        </p:txBody>
      </p:sp>
      <p:sp>
        <p:nvSpPr>
          <p:cNvPr id="5" name="Date Placeholder 4"/>
          <p:cNvSpPr>
            <a:spLocks noGrp="1"/>
          </p:cNvSpPr>
          <p:nvPr>
            <p:ph type="dt" sz="half" idx="10"/>
          </p:nvPr>
        </p:nvSpPr>
        <p:spPr/>
        <p:txBody>
          <a:bodyPr/>
          <a:lstStyle/>
          <a:p>
            <a:r>
              <a:rPr lang="sv-SE" smtClean="0"/>
              <a:t>2016-04-07</a:t>
            </a:r>
            <a:endParaRPr lang="sv-SE" dirty="0"/>
          </a:p>
        </p:txBody>
      </p:sp>
    </p:spTree>
    <p:extLst>
      <p:ext uri="{BB962C8B-B14F-4D97-AF65-F5344CB8AC3E}">
        <p14:creationId xmlns:p14="http://schemas.microsoft.com/office/powerpoint/2010/main" val="33825738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1287</TotalTime>
  <Words>1313</Words>
  <Application>Microsoft Office PowerPoint</Application>
  <PresentationFormat>On-screen Show (4:3)</PresentationFormat>
  <Paragraphs>370</Paragraphs>
  <Slides>18</Slides>
  <Notes>6</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TAC 13</vt:lpstr>
      <vt:lpstr>ICS project replanning TAC 13</vt:lpstr>
      <vt:lpstr>ICS project replanning TAC 13</vt:lpstr>
      <vt:lpstr>ICS planning process Foundations</vt:lpstr>
      <vt:lpstr>Boundaries ICS planning process</vt:lpstr>
      <vt:lpstr>Scheduling process ICS planning process</vt:lpstr>
      <vt:lpstr>System life cycle stages and milestones ICS planning process</vt:lpstr>
      <vt:lpstr>Top level scope decomposition ICS planning process</vt:lpstr>
      <vt:lpstr>ICS project replanning TAC 13</vt:lpstr>
      <vt:lpstr>ICS planning implementation Overview</vt:lpstr>
      <vt:lpstr>Rationale under ICS planning ICS planning implementation</vt:lpstr>
      <vt:lpstr>Beam on Target challenges ICS planning implementation</vt:lpstr>
      <vt:lpstr>High Level Schedule – Project ICS ICS planning implementation</vt:lpstr>
      <vt:lpstr>ICS project replanning TAC 13</vt:lpstr>
      <vt:lpstr>ICS planning status Overview</vt:lpstr>
      <vt:lpstr>Project plan optimization ICS planning status</vt:lpstr>
      <vt:lpstr>Conclusions ICS planning status</vt:lpstr>
      <vt:lpstr>PowerPoint Presentation</vt:lpstr>
    </vt:vector>
  </TitlesOfParts>
  <Manager>Henrik.Carling@esss.se</Manager>
  <Company>ESS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TAC 13 - ICS project replanning</dc:title>
  <dc:creator>Hector.Novella@esss.se</dc:creator>
  <cp:lastModifiedBy>Henrik Carling</cp:lastModifiedBy>
  <cp:revision>121</cp:revision>
  <cp:lastPrinted>2016-03-29T08:27:55Z</cp:lastPrinted>
  <dcterms:created xsi:type="dcterms:W3CDTF">2013-10-29T16:05:10Z</dcterms:created>
  <dcterms:modified xsi:type="dcterms:W3CDTF">2016-03-29T18:38:28Z</dcterms:modified>
</cp:coreProperties>
</file>