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354" r:id="rId2"/>
    <p:sldId id="375" r:id="rId3"/>
    <p:sldId id="353" r:id="rId4"/>
    <p:sldId id="327" r:id="rId5"/>
    <p:sldId id="328" r:id="rId6"/>
    <p:sldId id="334" r:id="rId7"/>
    <p:sldId id="335" r:id="rId8"/>
    <p:sldId id="336" r:id="rId9"/>
    <p:sldId id="330" r:id="rId10"/>
    <p:sldId id="355" r:id="rId11"/>
    <p:sldId id="331" r:id="rId12"/>
    <p:sldId id="356" r:id="rId13"/>
    <p:sldId id="333" r:id="rId14"/>
    <p:sldId id="370" r:id="rId15"/>
    <p:sldId id="371" r:id="rId16"/>
    <p:sldId id="372" r:id="rId17"/>
    <p:sldId id="373" r:id="rId18"/>
    <p:sldId id="357" r:id="rId19"/>
    <p:sldId id="337" r:id="rId20"/>
    <p:sldId id="358" r:id="rId21"/>
    <p:sldId id="338" r:id="rId22"/>
    <p:sldId id="362" r:id="rId23"/>
    <p:sldId id="341" r:id="rId24"/>
    <p:sldId id="368" r:id="rId25"/>
    <p:sldId id="369" r:id="rId26"/>
    <p:sldId id="374" r:id="rId27"/>
    <p:sldId id="363" r:id="rId28"/>
    <p:sldId id="342" r:id="rId29"/>
    <p:sldId id="343" r:id="rId3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14" autoAdjust="0"/>
    <p:restoredTop sz="90083" autoAdjust="0"/>
  </p:normalViewPr>
  <p:slideViewPr>
    <p:cSldViewPr>
      <p:cViewPr>
        <p:scale>
          <a:sx n="80" d="100"/>
          <a:sy n="80" d="100"/>
        </p:scale>
        <p:origin x="-1728" y="-245"/>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2016-03-29</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How will the</a:t>
            </a:r>
            <a:r>
              <a:rPr lang="sv-SE" baseline="0" dirty="0" smtClean="0"/>
              <a:t> ”CCDB-Cable DB-Naming Server” be used by other tools outside of the immediate ICS domain?</a:t>
            </a:r>
          </a:p>
          <a:p>
            <a:r>
              <a:rPr lang="sv-SE" baseline="0" dirty="0" smtClean="0"/>
              <a:t>CCDB: Contains, Controls, Powers, Connects</a:t>
            </a:r>
            <a:endParaRPr lang="sv-SE" dirty="0"/>
          </a:p>
        </p:txBody>
      </p:sp>
      <p:sp>
        <p:nvSpPr>
          <p:cNvPr id="4" name="Slide Number Placeholder 3"/>
          <p:cNvSpPr>
            <a:spLocks noGrp="1"/>
          </p:cNvSpPr>
          <p:nvPr>
            <p:ph type="sldNum" sz="quarter" idx="10"/>
          </p:nvPr>
        </p:nvSpPr>
        <p:spPr/>
        <p:txBody>
          <a:bodyPr/>
          <a:lstStyle/>
          <a:p>
            <a:fld id="{161A53A7-64CD-4D0E-AAE8-1AC9C79D7085}" type="slidenum">
              <a:rPr lang="sv-SE" smtClean="0"/>
              <a:t>5</a:t>
            </a:fld>
            <a:endParaRPr lang="sv-SE" dirty="0"/>
          </a:p>
        </p:txBody>
      </p:sp>
    </p:spTree>
    <p:extLst>
      <p:ext uri="{BB962C8B-B14F-4D97-AF65-F5344CB8AC3E}">
        <p14:creationId xmlns:p14="http://schemas.microsoft.com/office/powerpoint/2010/main" val="2732144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In-kind could</a:t>
            </a:r>
            <a:r>
              <a:rPr lang="sv-SE" baseline="0" dirty="0" smtClean="0"/>
              <a:t> </a:t>
            </a:r>
            <a:endParaRPr lang="sv-SE" dirty="0" smtClean="0"/>
          </a:p>
          <a:p>
            <a:r>
              <a:rPr lang="sv-SE" dirty="0" smtClean="0"/>
              <a:t>Channel Finder</a:t>
            </a:r>
            <a:r>
              <a:rPr lang="sv-SE" baseline="0" dirty="0" smtClean="0"/>
              <a:t> – GlassFish, MySQL</a:t>
            </a:r>
          </a:p>
          <a:p>
            <a:r>
              <a:rPr lang="sv-SE" baseline="0" dirty="0" smtClean="0"/>
              <a:t>Archiver Appliance – TomCat (does not have full Java EE compatibility?)</a:t>
            </a:r>
          </a:p>
          <a:p>
            <a:r>
              <a:rPr lang="sv-SE" baseline="0" dirty="0" smtClean="0"/>
              <a:t>CCDB – Jboss/Java EE, PostgreSQL</a:t>
            </a:r>
            <a:endParaRPr lang="sv-SE" dirty="0"/>
          </a:p>
        </p:txBody>
      </p:sp>
      <p:sp>
        <p:nvSpPr>
          <p:cNvPr id="4" name="Slide Number Placeholder 3"/>
          <p:cNvSpPr>
            <a:spLocks noGrp="1"/>
          </p:cNvSpPr>
          <p:nvPr>
            <p:ph type="sldNum" sz="quarter" idx="10"/>
          </p:nvPr>
        </p:nvSpPr>
        <p:spPr/>
        <p:txBody>
          <a:bodyPr/>
          <a:lstStyle/>
          <a:p>
            <a:fld id="{161A53A7-64CD-4D0E-AAE8-1AC9C79D7085}" type="slidenum">
              <a:rPr lang="sv-SE" smtClean="0"/>
              <a:t>17</a:t>
            </a:fld>
            <a:endParaRPr lang="sv-SE" dirty="0"/>
          </a:p>
        </p:txBody>
      </p:sp>
    </p:spTree>
    <p:extLst>
      <p:ext uri="{BB962C8B-B14F-4D97-AF65-F5344CB8AC3E}">
        <p14:creationId xmlns:p14="http://schemas.microsoft.com/office/powerpoint/2010/main" val="980371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v-SE"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2016-03-29</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GB" noProof="0" smtClean="0"/>
              <a:t>Click to edit Master title style</a:t>
            </a:r>
            <a:endParaRPr lang="en-GB" noProof="0"/>
          </a:p>
        </p:txBody>
      </p:sp>
      <p:sp>
        <p:nvSpPr>
          <p:cNvPr id="3" name="Content Placeholder 2"/>
          <p:cNvSpPr>
            <a:spLocks noGrp="1"/>
          </p:cNvSpPr>
          <p:nvPr>
            <p:ph idx="1"/>
          </p:nvPr>
        </p:nvSpPr>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4" name="Date Placeholder 3"/>
          <p:cNvSpPr>
            <a:spLocks noGrp="1"/>
          </p:cNvSpPr>
          <p:nvPr>
            <p:ph type="dt" sz="half" idx="10"/>
          </p:nvPr>
        </p:nvSpPr>
        <p:spPr/>
        <p:txBody>
          <a:bodyPr/>
          <a:lstStyle/>
          <a:p>
            <a:fld id="{6EB99CB0-346B-43FA-9EE6-F90C3F3BC0BA}" type="datetime1">
              <a:rPr lang="sv-SE" smtClean="0"/>
              <a:t>2016-03-29</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t>2016-03-29</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dirty="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2016-03-29</a:t>
            </a:fld>
            <a:endParaRPr lang="sv-SE"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dirty="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sv-SE"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2016-03-29</a:t>
            </a:fld>
            <a:endParaRPr lang="sv-S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dirty="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sv-SE" sz="4000" dirty="0" smtClean="0"/>
              <a:t>Software Scope</a:t>
            </a:r>
            <a:endParaRPr lang="sv-SE" sz="4000" dirty="0"/>
          </a:p>
        </p:txBody>
      </p:sp>
      <p:sp>
        <p:nvSpPr>
          <p:cNvPr id="3" name="Subtitle 2"/>
          <p:cNvSpPr>
            <a:spLocks noGrp="1"/>
          </p:cNvSpPr>
          <p:nvPr>
            <p:ph type="subTitle" idx="1"/>
          </p:nvPr>
        </p:nvSpPr>
        <p:spPr/>
        <p:txBody>
          <a:bodyPr>
            <a:noAutofit/>
          </a:bodyPr>
          <a:lstStyle/>
          <a:p>
            <a:r>
              <a:rPr lang="sv-SE" sz="2000" dirty="0" smtClean="0">
                <a:solidFill>
                  <a:schemeClr val="bg1"/>
                </a:solidFill>
              </a:rPr>
              <a:t>Susanne Regnell</a:t>
            </a:r>
          </a:p>
          <a:p>
            <a:r>
              <a:rPr lang="sv-SE" sz="2000" dirty="0" smtClean="0">
                <a:solidFill>
                  <a:schemeClr val="bg1"/>
                </a:solidFill>
              </a:rPr>
              <a:t>Group Leader Control System Software</a:t>
            </a:r>
            <a:endParaRPr lang="sv-SE" sz="2000" dirty="0">
              <a:solidFill>
                <a:schemeClr val="bg1"/>
              </a:solidFill>
            </a:endParaRPr>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dirty="0" smtClean="0">
                <a:solidFill>
                  <a:srgbClr val="FFFFFF"/>
                </a:solidFill>
              </a:rPr>
              <a:t>www.europeanspallationsource.se</a:t>
            </a:r>
          </a:p>
          <a:p>
            <a:pPr algn="ctr"/>
            <a:r>
              <a:rPr lang="en-GB" sz="1400" dirty="0" smtClean="0">
                <a:solidFill>
                  <a:srgbClr val="FFFFFF"/>
                </a:solidFill>
              </a:rPr>
              <a:t>2016-04</a:t>
            </a:r>
            <a:endParaRPr lang="en-GB" sz="1400" dirty="0" smtClean="0">
              <a:solidFill>
                <a:srgbClr val="FFFFFF"/>
              </a:solidFill>
            </a:endParaRPr>
          </a:p>
        </p:txBody>
      </p:sp>
    </p:spTree>
    <p:extLst>
      <p:ext uri="{BB962C8B-B14F-4D97-AF65-F5344CB8AC3E}">
        <p14:creationId xmlns:p14="http://schemas.microsoft.com/office/powerpoint/2010/main" val="1963775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a:t>
            </a:r>
            <a:endParaRPr lang="sv-SE" sz="2800" dirty="0"/>
          </a:p>
        </p:txBody>
      </p:sp>
      <p:grpSp>
        <p:nvGrpSpPr>
          <p:cNvPr id="43" name="Group 42"/>
          <p:cNvGrpSpPr/>
          <p:nvPr/>
        </p:nvGrpSpPr>
        <p:grpSpPr>
          <a:xfrm>
            <a:off x="251520" y="1756939"/>
            <a:ext cx="2160240" cy="519933"/>
            <a:chOff x="1259632" y="1612923"/>
            <a:chExt cx="1368152" cy="519933"/>
          </a:xfrm>
        </p:grpSpPr>
        <p:sp>
          <p:nvSpPr>
            <p:cNvPr id="44" name="Chevron 43"/>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5" name="TextBox 44"/>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2016</a:t>
              </a:r>
              <a:endParaRPr lang="sv-SE" b="1" dirty="0">
                <a:solidFill>
                  <a:schemeClr val="bg1"/>
                </a:solidFill>
              </a:endParaRPr>
            </a:p>
          </p:txBody>
        </p:sp>
      </p:grpSp>
      <p:grpSp>
        <p:nvGrpSpPr>
          <p:cNvPr id="60" name="Group 59"/>
          <p:cNvGrpSpPr/>
          <p:nvPr/>
        </p:nvGrpSpPr>
        <p:grpSpPr>
          <a:xfrm>
            <a:off x="395536" y="2431921"/>
            <a:ext cx="4536504" cy="276999"/>
            <a:chOff x="213338" y="2431921"/>
            <a:chExt cx="6230870" cy="276999"/>
          </a:xfrm>
        </p:grpSpPr>
        <p:sp>
          <p:nvSpPr>
            <p:cNvPr id="49" name="Rectangle 48"/>
            <p:cNvSpPr/>
            <p:nvPr/>
          </p:nvSpPr>
          <p:spPr>
            <a:xfrm>
              <a:off x="251520" y="2492896"/>
              <a:ext cx="6192688"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TextBox 53"/>
            <p:cNvSpPr txBox="1"/>
            <p:nvPr/>
          </p:nvSpPr>
          <p:spPr>
            <a:xfrm>
              <a:off x="213338" y="2431921"/>
              <a:ext cx="5150750" cy="276999"/>
            </a:xfrm>
            <a:prstGeom prst="rect">
              <a:avLst/>
            </a:prstGeom>
            <a:noFill/>
          </p:spPr>
          <p:txBody>
            <a:bodyPr wrap="square" rtlCol="0">
              <a:spAutoFit/>
            </a:bodyPr>
            <a:lstStyle/>
            <a:p>
              <a:r>
                <a:rPr lang="sv-SE" sz="1200" dirty="0" smtClean="0"/>
                <a:t>      CCDB, Cable DB, IOC Factory, RBAC, Naming Service</a:t>
              </a:r>
              <a:endParaRPr lang="sv-SE" sz="1200" dirty="0"/>
            </a:p>
          </p:txBody>
        </p:sp>
      </p:grpSp>
      <p:grpSp>
        <p:nvGrpSpPr>
          <p:cNvPr id="55" name="Group 54"/>
          <p:cNvGrpSpPr/>
          <p:nvPr/>
        </p:nvGrpSpPr>
        <p:grpSpPr>
          <a:xfrm>
            <a:off x="1293458" y="2811854"/>
            <a:ext cx="3710590" cy="276999"/>
            <a:chOff x="213338" y="2791961"/>
            <a:chExt cx="2198422" cy="276999"/>
          </a:xfrm>
        </p:grpSpPr>
        <p:sp>
          <p:nvSpPr>
            <p:cNvPr id="58" name="TextBox 57"/>
            <p:cNvSpPr txBox="1"/>
            <p:nvPr/>
          </p:nvSpPr>
          <p:spPr>
            <a:xfrm>
              <a:off x="213338" y="2791961"/>
              <a:ext cx="1388855" cy="276999"/>
            </a:xfrm>
            <a:prstGeom prst="rect">
              <a:avLst/>
            </a:prstGeom>
            <a:noFill/>
          </p:spPr>
          <p:txBody>
            <a:bodyPr wrap="none" rtlCol="0">
              <a:spAutoFit/>
            </a:bodyPr>
            <a:lstStyle/>
            <a:p>
              <a:r>
                <a:rPr lang="sv-SE" sz="1200" dirty="0" smtClean="0"/>
                <a:t>                                   Calibration DB</a:t>
              </a:r>
              <a:endParaRPr lang="sv-SE" sz="1200" dirty="0"/>
            </a:p>
          </p:txBody>
        </p:sp>
        <p:sp>
          <p:nvSpPr>
            <p:cNvPr id="59" name="Rectangle 58"/>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1" name="Group 60"/>
          <p:cNvGrpSpPr/>
          <p:nvPr/>
        </p:nvGrpSpPr>
        <p:grpSpPr>
          <a:xfrm>
            <a:off x="861410" y="3160861"/>
            <a:ext cx="5870830" cy="276999"/>
            <a:chOff x="213338" y="2791961"/>
            <a:chExt cx="2198422" cy="276999"/>
          </a:xfrm>
        </p:grpSpPr>
        <p:sp>
          <p:nvSpPr>
            <p:cNvPr id="62" name="TextBox 61"/>
            <p:cNvSpPr txBox="1"/>
            <p:nvPr/>
          </p:nvSpPr>
          <p:spPr>
            <a:xfrm>
              <a:off x="213338" y="2791961"/>
              <a:ext cx="1354855" cy="276999"/>
            </a:xfrm>
            <a:prstGeom prst="rect">
              <a:avLst/>
            </a:prstGeom>
            <a:noFill/>
          </p:spPr>
          <p:txBody>
            <a:bodyPr wrap="none" rtlCol="0">
              <a:spAutoFit/>
            </a:bodyPr>
            <a:lstStyle/>
            <a:p>
              <a:r>
                <a:rPr lang="sv-SE" sz="1200" dirty="0" smtClean="0"/>
                <a:t>                                                       Alarm Service &amp; Handler</a:t>
              </a:r>
            </a:p>
          </p:txBody>
        </p:sp>
        <p:sp>
          <p:nvSpPr>
            <p:cNvPr id="63" name="Rectangle 62"/>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4" name="Group 63"/>
          <p:cNvGrpSpPr/>
          <p:nvPr/>
        </p:nvGrpSpPr>
        <p:grpSpPr>
          <a:xfrm>
            <a:off x="933418" y="3459926"/>
            <a:ext cx="1877181" cy="276999"/>
            <a:chOff x="213338" y="2791961"/>
            <a:chExt cx="2435622" cy="276999"/>
          </a:xfrm>
        </p:grpSpPr>
        <p:sp>
          <p:nvSpPr>
            <p:cNvPr id="65" name="TextBox 64"/>
            <p:cNvSpPr txBox="1"/>
            <p:nvPr/>
          </p:nvSpPr>
          <p:spPr>
            <a:xfrm>
              <a:off x="213338" y="2791961"/>
              <a:ext cx="2435622" cy="276999"/>
            </a:xfrm>
            <a:prstGeom prst="rect">
              <a:avLst/>
            </a:prstGeom>
            <a:noFill/>
          </p:spPr>
          <p:txBody>
            <a:bodyPr wrap="none" rtlCol="0">
              <a:spAutoFit/>
            </a:bodyPr>
            <a:lstStyle/>
            <a:p>
              <a:r>
                <a:rPr lang="sv-SE" sz="1200" dirty="0" smtClean="0"/>
                <a:t>Control System Studio/BOY</a:t>
              </a:r>
              <a:endParaRPr lang="sv-SE" sz="1200" dirty="0"/>
            </a:p>
          </p:txBody>
        </p:sp>
        <p:sp>
          <p:nvSpPr>
            <p:cNvPr id="66" name="Rectangle 65"/>
            <p:cNvSpPr/>
            <p:nvPr/>
          </p:nvSpPr>
          <p:spPr>
            <a:xfrm>
              <a:off x="251521" y="2852936"/>
              <a:ext cx="2397439"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7" name="Group 66"/>
          <p:cNvGrpSpPr/>
          <p:nvPr/>
        </p:nvGrpSpPr>
        <p:grpSpPr>
          <a:xfrm>
            <a:off x="1221450" y="3747958"/>
            <a:ext cx="5453261" cy="276999"/>
            <a:chOff x="213338" y="2791961"/>
            <a:chExt cx="2175472" cy="276999"/>
          </a:xfrm>
        </p:grpSpPr>
        <p:sp>
          <p:nvSpPr>
            <p:cNvPr id="68" name="TextBox 67"/>
            <p:cNvSpPr txBox="1"/>
            <p:nvPr/>
          </p:nvSpPr>
          <p:spPr>
            <a:xfrm>
              <a:off x="213338" y="2791961"/>
              <a:ext cx="1264393" cy="276999"/>
            </a:xfrm>
            <a:prstGeom prst="rect">
              <a:avLst/>
            </a:prstGeom>
            <a:noFill/>
          </p:spPr>
          <p:txBody>
            <a:bodyPr wrap="none" rtlCol="0">
              <a:spAutoFit/>
            </a:bodyPr>
            <a:lstStyle/>
            <a:p>
              <a:r>
                <a:rPr lang="sv-SE" sz="1200" dirty="0" smtClean="0"/>
                <a:t>                                                          Channel Finder</a:t>
              </a:r>
              <a:endParaRPr lang="sv-SE" sz="1200" dirty="0"/>
            </a:p>
          </p:txBody>
        </p:sp>
        <p:sp>
          <p:nvSpPr>
            <p:cNvPr id="69" name="Rectangle 68"/>
            <p:cNvSpPr/>
            <p:nvPr/>
          </p:nvSpPr>
          <p:spPr>
            <a:xfrm>
              <a:off x="22857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3" name="Group 72"/>
          <p:cNvGrpSpPr/>
          <p:nvPr/>
        </p:nvGrpSpPr>
        <p:grpSpPr>
          <a:xfrm>
            <a:off x="467544" y="5517232"/>
            <a:ext cx="7704856" cy="276999"/>
            <a:chOff x="213338" y="2791961"/>
            <a:chExt cx="4358662" cy="276999"/>
          </a:xfrm>
        </p:grpSpPr>
        <p:sp>
          <p:nvSpPr>
            <p:cNvPr id="74" name="TextBox 73"/>
            <p:cNvSpPr txBox="1"/>
            <p:nvPr/>
          </p:nvSpPr>
          <p:spPr>
            <a:xfrm>
              <a:off x="213338" y="2791961"/>
              <a:ext cx="3462681" cy="276999"/>
            </a:xfrm>
            <a:prstGeom prst="rect">
              <a:avLst/>
            </a:prstGeom>
            <a:noFill/>
          </p:spPr>
          <p:txBody>
            <a:bodyPr wrap="none" rtlCol="0">
              <a:spAutoFit/>
            </a:bodyPr>
            <a:lstStyle/>
            <a:p>
              <a:r>
                <a:rPr lang="sv-SE" sz="1200" dirty="0" smtClean="0"/>
                <a:t>                                             OpenXAL (online model and physics applications support</a:t>
              </a:r>
            </a:p>
          </p:txBody>
        </p:sp>
        <p:sp>
          <p:nvSpPr>
            <p:cNvPr id="75" name="Rectangle 74"/>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7" name="Group 76"/>
          <p:cNvGrpSpPr/>
          <p:nvPr/>
        </p:nvGrpSpPr>
        <p:grpSpPr>
          <a:xfrm>
            <a:off x="2608321" y="6257205"/>
            <a:ext cx="2683759" cy="276999"/>
            <a:chOff x="233272" y="2791961"/>
            <a:chExt cx="4338728" cy="276999"/>
          </a:xfrm>
        </p:grpSpPr>
        <p:sp>
          <p:nvSpPr>
            <p:cNvPr id="78" name="TextBox 77"/>
            <p:cNvSpPr txBox="1"/>
            <p:nvPr/>
          </p:nvSpPr>
          <p:spPr>
            <a:xfrm>
              <a:off x="233272" y="2791961"/>
              <a:ext cx="1746440" cy="276999"/>
            </a:xfrm>
            <a:prstGeom prst="rect">
              <a:avLst/>
            </a:prstGeom>
            <a:noFill/>
          </p:spPr>
          <p:txBody>
            <a:bodyPr wrap="none" rtlCol="0">
              <a:spAutoFit/>
            </a:bodyPr>
            <a:lstStyle/>
            <a:p>
              <a:r>
                <a:rPr lang="sv-SE" sz="1200" dirty="0" smtClean="0"/>
                <a:t>Post Mortem Application</a:t>
              </a:r>
            </a:p>
          </p:txBody>
        </p:sp>
        <p:sp>
          <p:nvSpPr>
            <p:cNvPr id="79" name="Rectangle 78"/>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0" name="Group 79"/>
          <p:cNvGrpSpPr/>
          <p:nvPr/>
        </p:nvGrpSpPr>
        <p:grpSpPr>
          <a:xfrm>
            <a:off x="5580112" y="6268238"/>
            <a:ext cx="2198422" cy="276999"/>
            <a:chOff x="213338" y="2791961"/>
            <a:chExt cx="2198422" cy="276999"/>
          </a:xfrm>
        </p:grpSpPr>
        <p:sp>
          <p:nvSpPr>
            <p:cNvPr id="81" name="TextBox 80"/>
            <p:cNvSpPr txBox="1"/>
            <p:nvPr/>
          </p:nvSpPr>
          <p:spPr>
            <a:xfrm>
              <a:off x="213338" y="2791961"/>
              <a:ext cx="1811009" cy="276999"/>
            </a:xfrm>
            <a:prstGeom prst="rect">
              <a:avLst/>
            </a:prstGeom>
            <a:noFill/>
          </p:spPr>
          <p:txBody>
            <a:bodyPr wrap="none" rtlCol="0">
              <a:spAutoFit/>
            </a:bodyPr>
            <a:lstStyle/>
            <a:p>
              <a:r>
                <a:rPr lang="sv-SE" sz="1200" dirty="0" smtClean="0"/>
                <a:t>Software Interlock System</a:t>
              </a:r>
              <a:endParaRPr lang="sv-SE" sz="1200" dirty="0"/>
            </a:p>
          </p:txBody>
        </p:sp>
        <p:sp>
          <p:nvSpPr>
            <p:cNvPr id="82" name="Rectangle 8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3" name="Group 82"/>
          <p:cNvGrpSpPr/>
          <p:nvPr/>
        </p:nvGrpSpPr>
        <p:grpSpPr>
          <a:xfrm>
            <a:off x="1187624" y="4468038"/>
            <a:ext cx="4320480" cy="276999"/>
            <a:chOff x="213338" y="2852936"/>
            <a:chExt cx="2274230" cy="276999"/>
          </a:xfrm>
        </p:grpSpPr>
        <p:sp>
          <p:nvSpPr>
            <p:cNvPr id="84" name="TextBox 83"/>
            <p:cNvSpPr txBox="1"/>
            <p:nvPr/>
          </p:nvSpPr>
          <p:spPr>
            <a:xfrm>
              <a:off x="213338" y="2852936"/>
              <a:ext cx="2274230" cy="276999"/>
            </a:xfrm>
            <a:prstGeom prst="rect">
              <a:avLst/>
            </a:prstGeom>
            <a:noFill/>
          </p:spPr>
          <p:txBody>
            <a:bodyPr wrap="square" rtlCol="0">
              <a:spAutoFit/>
            </a:bodyPr>
            <a:lstStyle/>
            <a:p>
              <a:r>
                <a:rPr lang="sv-SE" sz="1200" dirty="0" smtClean="0"/>
                <a:t>                                    Save, Compare &amp; Restore</a:t>
              </a:r>
            </a:p>
          </p:txBody>
        </p:sp>
        <p:sp>
          <p:nvSpPr>
            <p:cNvPr id="85" name="Rectangle 84"/>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51" name="Group 50"/>
          <p:cNvGrpSpPr/>
          <p:nvPr/>
        </p:nvGrpSpPr>
        <p:grpSpPr>
          <a:xfrm>
            <a:off x="1187624" y="4096965"/>
            <a:ext cx="2016224" cy="276999"/>
            <a:chOff x="213337" y="4077072"/>
            <a:chExt cx="1262320" cy="276999"/>
          </a:xfrm>
        </p:grpSpPr>
        <p:sp>
          <p:nvSpPr>
            <p:cNvPr id="52" name="TextBox 51"/>
            <p:cNvSpPr txBox="1"/>
            <p:nvPr/>
          </p:nvSpPr>
          <p:spPr>
            <a:xfrm>
              <a:off x="213337" y="4077072"/>
              <a:ext cx="1262320" cy="276999"/>
            </a:xfrm>
            <a:prstGeom prst="rect">
              <a:avLst/>
            </a:prstGeom>
            <a:noFill/>
          </p:spPr>
          <p:txBody>
            <a:bodyPr wrap="square" rtlCol="0">
              <a:spAutoFit/>
            </a:bodyPr>
            <a:lstStyle/>
            <a:p>
              <a:r>
                <a:rPr lang="sv-SE" sz="1200" dirty="0" smtClean="0"/>
                <a:t>        Archiving Service</a:t>
              </a:r>
              <a:endParaRPr lang="sv-SE" sz="1200" dirty="0"/>
            </a:p>
          </p:txBody>
        </p:sp>
        <p:sp>
          <p:nvSpPr>
            <p:cNvPr id="53" name="Rectangle 52"/>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0" name="Group 89"/>
          <p:cNvGrpSpPr/>
          <p:nvPr/>
        </p:nvGrpSpPr>
        <p:grpSpPr>
          <a:xfrm>
            <a:off x="4965865" y="3459926"/>
            <a:ext cx="1694367" cy="276999"/>
            <a:chOff x="213338" y="2791961"/>
            <a:chExt cx="2198422" cy="276999"/>
          </a:xfrm>
        </p:grpSpPr>
        <p:sp>
          <p:nvSpPr>
            <p:cNvPr id="91" name="TextBox 90"/>
            <p:cNvSpPr txBox="1"/>
            <p:nvPr/>
          </p:nvSpPr>
          <p:spPr>
            <a:xfrm>
              <a:off x="213338" y="2791961"/>
              <a:ext cx="1847349" cy="276999"/>
            </a:xfrm>
            <a:prstGeom prst="rect">
              <a:avLst/>
            </a:prstGeom>
            <a:noFill/>
          </p:spPr>
          <p:txBody>
            <a:bodyPr wrap="none" rtlCol="0">
              <a:spAutoFit/>
            </a:bodyPr>
            <a:lstStyle/>
            <a:p>
              <a:r>
                <a:rPr lang="sv-SE" sz="1200" dirty="0" smtClean="0"/>
                <a:t>Machine Sequencer</a:t>
              </a:r>
              <a:endParaRPr lang="sv-SE" sz="1200" dirty="0"/>
            </a:p>
          </p:txBody>
        </p:sp>
        <p:sp>
          <p:nvSpPr>
            <p:cNvPr id="92" name="Rectangle 9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3" name="Group 92"/>
          <p:cNvGrpSpPr/>
          <p:nvPr/>
        </p:nvGrpSpPr>
        <p:grpSpPr>
          <a:xfrm>
            <a:off x="1184396" y="4817045"/>
            <a:ext cx="1262320" cy="276999"/>
            <a:chOff x="213337" y="4077072"/>
            <a:chExt cx="1262320" cy="276999"/>
          </a:xfrm>
        </p:grpSpPr>
        <p:sp>
          <p:nvSpPr>
            <p:cNvPr id="94" name="TextBox 93"/>
            <p:cNvSpPr txBox="1"/>
            <p:nvPr/>
          </p:nvSpPr>
          <p:spPr>
            <a:xfrm>
              <a:off x="213337" y="4077072"/>
              <a:ext cx="1262320" cy="276999"/>
            </a:xfrm>
            <a:prstGeom prst="rect">
              <a:avLst/>
            </a:prstGeom>
            <a:noFill/>
          </p:spPr>
          <p:txBody>
            <a:bodyPr wrap="square" rtlCol="0">
              <a:spAutoFit/>
            </a:bodyPr>
            <a:lstStyle/>
            <a:p>
              <a:r>
                <a:rPr lang="sv-SE" sz="1200" dirty="0" smtClean="0"/>
                <a:t>Scripting Fwk</a:t>
              </a:r>
              <a:endParaRPr lang="sv-SE" sz="1200" dirty="0"/>
            </a:p>
          </p:txBody>
        </p:sp>
        <p:sp>
          <p:nvSpPr>
            <p:cNvPr id="95" name="Rectangle 94"/>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6" name="Group 95"/>
          <p:cNvGrpSpPr/>
          <p:nvPr/>
        </p:nvGrpSpPr>
        <p:grpSpPr>
          <a:xfrm>
            <a:off x="5521017" y="4817045"/>
            <a:ext cx="1262320" cy="276999"/>
            <a:chOff x="213337" y="4077072"/>
            <a:chExt cx="1262320" cy="276999"/>
          </a:xfrm>
        </p:grpSpPr>
        <p:sp>
          <p:nvSpPr>
            <p:cNvPr id="97" name="TextBox 96"/>
            <p:cNvSpPr txBox="1"/>
            <p:nvPr/>
          </p:nvSpPr>
          <p:spPr>
            <a:xfrm>
              <a:off x="213337" y="4077072"/>
              <a:ext cx="1262320" cy="276999"/>
            </a:xfrm>
            <a:prstGeom prst="rect">
              <a:avLst/>
            </a:prstGeom>
            <a:noFill/>
          </p:spPr>
          <p:txBody>
            <a:bodyPr wrap="square" rtlCol="0">
              <a:spAutoFit/>
            </a:bodyPr>
            <a:lstStyle/>
            <a:p>
              <a:r>
                <a:rPr lang="sv-SE" sz="1200" dirty="0" smtClean="0"/>
                <a:t>Fixed display Fwk</a:t>
              </a:r>
              <a:endParaRPr lang="sv-SE" sz="1200" dirty="0"/>
            </a:p>
          </p:txBody>
        </p:sp>
        <p:sp>
          <p:nvSpPr>
            <p:cNvPr id="98" name="Rectangle 97"/>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9" name="Group 98"/>
          <p:cNvGrpSpPr/>
          <p:nvPr/>
        </p:nvGrpSpPr>
        <p:grpSpPr>
          <a:xfrm>
            <a:off x="2517591" y="4817045"/>
            <a:ext cx="1550353" cy="276999"/>
            <a:chOff x="213336" y="4077072"/>
            <a:chExt cx="1334329" cy="276999"/>
          </a:xfrm>
        </p:grpSpPr>
        <p:sp>
          <p:nvSpPr>
            <p:cNvPr id="100" name="TextBox 99"/>
            <p:cNvSpPr txBox="1"/>
            <p:nvPr/>
          </p:nvSpPr>
          <p:spPr>
            <a:xfrm>
              <a:off x="213336" y="4077072"/>
              <a:ext cx="1334329" cy="276999"/>
            </a:xfrm>
            <a:prstGeom prst="rect">
              <a:avLst/>
            </a:prstGeom>
            <a:noFill/>
          </p:spPr>
          <p:txBody>
            <a:bodyPr wrap="square" rtlCol="0">
              <a:spAutoFit/>
            </a:bodyPr>
            <a:lstStyle/>
            <a:p>
              <a:r>
                <a:rPr lang="sv-SE" sz="1200" dirty="0" smtClean="0"/>
                <a:t>Synoptic Web appl</a:t>
              </a:r>
              <a:endParaRPr lang="sv-SE" sz="1200" dirty="0"/>
            </a:p>
          </p:txBody>
        </p:sp>
        <p:sp>
          <p:nvSpPr>
            <p:cNvPr id="101" name="Rectangle 100"/>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2" name="Group 101"/>
          <p:cNvGrpSpPr/>
          <p:nvPr/>
        </p:nvGrpSpPr>
        <p:grpSpPr>
          <a:xfrm>
            <a:off x="4067944" y="4817045"/>
            <a:ext cx="1440160" cy="276999"/>
            <a:chOff x="213337" y="4077072"/>
            <a:chExt cx="1262320" cy="276999"/>
          </a:xfrm>
        </p:grpSpPr>
        <p:sp>
          <p:nvSpPr>
            <p:cNvPr id="103" name="TextBox 102"/>
            <p:cNvSpPr txBox="1"/>
            <p:nvPr/>
          </p:nvSpPr>
          <p:spPr>
            <a:xfrm>
              <a:off x="213337" y="4077072"/>
              <a:ext cx="1262320" cy="276999"/>
            </a:xfrm>
            <a:prstGeom prst="rect">
              <a:avLst/>
            </a:prstGeom>
            <a:noFill/>
          </p:spPr>
          <p:txBody>
            <a:bodyPr wrap="square" rtlCol="0">
              <a:spAutoFit/>
            </a:bodyPr>
            <a:lstStyle/>
            <a:p>
              <a:r>
                <a:rPr lang="sv-SE" sz="1200" dirty="0" smtClean="0"/>
                <a:t>Diagnostics appl.</a:t>
              </a:r>
              <a:endParaRPr lang="sv-SE" sz="1200" dirty="0"/>
            </a:p>
          </p:txBody>
        </p:sp>
        <p:sp>
          <p:nvSpPr>
            <p:cNvPr id="104" name="Rectangle 103"/>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5" name="Group 104"/>
          <p:cNvGrpSpPr/>
          <p:nvPr/>
        </p:nvGrpSpPr>
        <p:grpSpPr>
          <a:xfrm>
            <a:off x="3059832" y="5168225"/>
            <a:ext cx="1512168" cy="276999"/>
            <a:chOff x="213337" y="4077072"/>
            <a:chExt cx="1368152" cy="276999"/>
          </a:xfrm>
        </p:grpSpPr>
        <p:sp>
          <p:nvSpPr>
            <p:cNvPr id="106" name="TextBox 105"/>
            <p:cNvSpPr txBox="1"/>
            <p:nvPr/>
          </p:nvSpPr>
          <p:spPr>
            <a:xfrm>
              <a:off x="213337" y="4077072"/>
              <a:ext cx="1368152" cy="276999"/>
            </a:xfrm>
            <a:prstGeom prst="rect">
              <a:avLst/>
            </a:prstGeom>
            <a:noFill/>
          </p:spPr>
          <p:txBody>
            <a:bodyPr wrap="square" rtlCol="0">
              <a:spAutoFit/>
            </a:bodyPr>
            <a:lstStyle/>
            <a:p>
              <a:r>
                <a:rPr lang="sv-SE" sz="1200" dirty="0" smtClean="0"/>
                <a:t>Electronic checklist</a:t>
              </a:r>
              <a:endParaRPr lang="sv-SE" sz="1200" dirty="0"/>
            </a:p>
          </p:txBody>
        </p:sp>
        <p:sp>
          <p:nvSpPr>
            <p:cNvPr id="107" name="Rectangle 106"/>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14" name="Group 113"/>
          <p:cNvGrpSpPr/>
          <p:nvPr/>
        </p:nvGrpSpPr>
        <p:grpSpPr>
          <a:xfrm>
            <a:off x="2411760" y="1756939"/>
            <a:ext cx="2160240" cy="519933"/>
            <a:chOff x="1259632" y="1612923"/>
            <a:chExt cx="1368152" cy="519933"/>
          </a:xfrm>
        </p:grpSpPr>
        <p:sp>
          <p:nvSpPr>
            <p:cNvPr id="115" name="Chevron 114"/>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6" name="TextBox 115"/>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2017</a:t>
              </a:r>
              <a:endParaRPr lang="sv-SE" b="1" dirty="0">
                <a:solidFill>
                  <a:schemeClr val="bg1"/>
                </a:solidFill>
              </a:endParaRPr>
            </a:p>
          </p:txBody>
        </p:sp>
      </p:grpSp>
      <p:grpSp>
        <p:nvGrpSpPr>
          <p:cNvPr id="117" name="Group 116"/>
          <p:cNvGrpSpPr/>
          <p:nvPr/>
        </p:nvGrpSpPr>
        <p:grpSpPr>
          <a:xfrm>
            <a:off x="4572000" y="1756939"/>
            <a:ext cx="2160240" cy="519933"/>
            <a:chOff x="1259632" y="1612923"/>
            <a:chExt cx="1368152" cy="519933"/>
          </a:xfrm>
        </p:grpSpPr>
        <p:sp>
          <p:nvSpPr>
            <p:cNvPr id="118" name="Chevron 117"/>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9" name="TextBox 118"/>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2018</a:t>
              </a:r>
              <a:endParaRPr lang="sv-SE" b="1" dirty="0">
                <a:solidFill>
                  <a:schemeClr val="bg1"/>
                </a:solidFill>
              </a:endParaRPr>
            </a:p>
          </p:txBody>
        </p:sp>
      </p:grpSp>
      <p:grpSp>
        <p:nvGrpSpPr>
          <p:cNvPr id="120" name="Group 119"/>
          <p:cNvGrpSpPr/>
          <p:nvPr/>
        </p:nvGrpSpPr>
        <p:grpSpPr>
          <a:xfrm>
            <a:off x="6732240" y="1756939"/>
            <a:ext cx="2160240" cy="519933"/>
            <a:chOff x="1259632" y="1612923"/>
            <a:chExt cx="1368152" cy="519933"/>
          </a:xfrm>
        </p:grpSpPr>
        <p:sp>
          <p:nvSpPr>
            <p:cNvPr id="121" name="Chevron 120"/>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2" name="TextBox 121"/>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2019</a:t>
              </a:r>
            </a:p>
          </p:txBody>
        </p:sp>
      </p:grpSp>
      <p:grpSp>
        <p:nvGrpSpPr>
          <p:cNvPr id="70" name="Group 69"/>
          <p:cNvGrpSpPr/>
          <p:nvPr/>
        </p:nvGrpSpPr>
        <p:grpSpPr>
          <a:xfrm>
            <a:off x="467544" y="5877272"/>
            <a:ext cx="6243784" cy="276999"/>
            <a:chOff x="213338" y="2791961"/>
            <a:chExt cx="4358662" cy="276999"/>
          </a:xfrm>
        </p:grpSpPr>
        <p:sp>
          <p:nvSpPr>
            <p:cNvPr id="71" name="TextBox 70"/>
            <p:cNvSpPr txBox="1"/>
            <p:nvPr/>
          </p:nvSpPr>
          <p:spPr>
            <a:xfrm>
              <a:off x="213338" y="2791961"/>
              <a:ext cx="2469464" cy="276999"/>
            </a:xfrm>
            <a:prstGeom prst="rect">
              <a:avLst/>
            </a:prstGeom>
            <a:noFill/>
          </p:spPr>
          <p:txBody>
            <a:bodyPr wrap="none" rtlCol="0">
              <a:spAutoFit/>
            </a:bodyPr>
            <a:lstStyle/>
            <a:p>
              <a:r>
                <a:rPr lang="sv-SE" sz="1200" dirty="0" smtClean="0"/>
                <a:t>                                             EPICS v4 adaptations for ESS</a:t>
              </a:r>
            </a:p>
          </p:txBody>
        </p:sp>
        <p:sp>
          <p:nvSpPr>
            <p:cNvPr id="72" name="Rectangle 71"/>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6" name="Group 75"/>
          <p:cNvGrpSpPr/>
          <p:nvPr/>
        </p:nvGrpSpPr>
        <p:grpSpPr>
          <a:xfrm>
            <a:off x="2608321" y="6536377"/>
            <a:ext cx="2683759" cy="276999"/>
            <a:chOff x="233272" y="2791961"/>
            <a:chExt cx="4338728" cy="276999"/>
          </a:xfrm>
        </p:grpSpPr>
        <p:sp>
          <p:nvSpPr>
            <p:cNvPr id="86" name="TextBox 85"/>
            <p:cNvSpPr txBox="1"/>
            <p:nvPr/>
          </p:nvSpPr>
          <p:spPr>
            <a:xfrm>
              <a:off x="233272" y="2791961"/>
              <a:ext cx="3379644" cy="276999"/>
            </a:xfrm>
            <a:prstGeom prst="rect">
              <a:avLst/>
            </a:prstGeom>
            <a:noFill/>
          </p:spPr>
          <p:txBody>
            <a:bodyPr wrap="none" rtlCol="0">
              <a:spAutoFit/>
            </a:bodyPr>
            <a:lstStyle/>
            <a:p>
              <a:r>
                <a:rPr lang="sv-SE" sz="1200" dirty="0" smtClean="0"/>
                <a:t>MPS Configuration Application</a:t>
              </a:r>
            </a:p>
          </p:txBody>
        </p:sp>
        <p:sp>
          <p:nvSpPr>
            <p:cNvPr id="87" name="Rectangle 86"/>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308305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 </a:t>
            </a:r>
            <a:br>
              <a:rPr lang="sv-SE" sz="2800" dirty="0" smtClean="0"/>
            </a:br>
            <a:r>
              <a:rPr lang="sv-SE" sz="2800" dirty="0" smtClean="0"/>
              <a:t>Calibration Database</a:t>
            </a:r>
            <a:endParaRPr lang="sv-SE" sz="2800" dirty="0"/>
          </a:p>
        </p:txBody>
      </p:sp>
      <p:sp>
        <p:nvSpPr>
          <p:cNvPr id="3" name="Content Placeholder 2"/>
          <p:cNvSpPr>
            <a:spLocks noGrp="1"/>
          </p:cNvSpPr>
          <p:nvPr>
            <p:ph idx="1"/>
          </p:nvPr>
        </p:nvSpPr>
        <p:spPr>
          <a:xfrm>
            <a:off x="457200" y="1600200"/>
            <a:ext cx="8363272" cy="4781128"/>
          </a:xfrm>
        </p:spPr>
        <p:txBody>
          <a:bodyPr>
            <a:normAutofit/>
          </a:bodyPr>
          <a:lstStyle/>
          <a:p>
            <a:r>
              <a:rPr lang="en-US" sz="1800" dirty="0">
                <a:solidFill>
                  <a:schemeClr val="tx1"/>
                </a:solidFill>
              </a:rPr>
              <a:t>S</a:t>
            </a:r>
            <a:r>
              <a:rPr lang="en-US" sz="1800" dirty="0" smtClean="0">
                <a:solidFill>
                  <a:schemeClr val="tx1"/>
                </a:solidFill>
              </a:rPr>
              <a:t>cope</a:t>
            </a:r>
          </a:p>
          <a:p>
            <a:pPr lvl="1"/>
            <a:r>
              <a:rPr lang="en-US" sz="1400" dirty="0" smtClean="0">
                <a:solidFill>
                  <a:schemeClr val="tx1"/>
                </a:solidFill>
              </a:rPr>
              <a:t>Version controlled (?) storage and retrieval of Calibration data for devices.</a:t>
            </a:r>
          </a:p>
          <a:p>
            <a:r>
              <a:rPr lang="en-US" sz="1800" dirty="0" smtClean="0">
                <a:solidFill>
                  <a:schemeClr val="tx1"/>
                </a:solidFill>
              </a:rPr>
              <a:t>Status</a:t>
            </a:r>
          </a:p>
          <a:p>
            <a:pPr lvl="1"/>
            <a:r>
              <a:rPr lang="en-US" sz="1400" dirty="0" smtClean="0">
                <a:solidFill>
                  <a:schemeClr val="tx1"/>
                </a:solidFill>
              </a:rPr>
              <a:t>Application not defined.</a:t>
            </a:r>
          </a:p>
          <a:p>
            <a:r>
              <a:rPr lang="en-US" sz="1800" dirty="0" smtClean="0">
                <a:solidFill>
                  <a:schemeClr val="tx1"/>
                </a:solidFill>
              </a:rPr>
              <a:t>Issues</a:t>
            </a:r>
          </a:p>
          <a:p>
            <a:pPr lvl="1"/>
            <a:r>
              <a:rPr lang="en-US" sz="1400" dirty="0" smtClean="0">
                <a:solidFill>
                  <a:schemeClr val="tx1"/>
                </a:solidFill>
              </a:rPr>
              <a:t>Extend CCDB scope to cover also the requirements for the storage of Calibration data. Current recommendation from Chief Engineer is to not extend the CCDB-scope, but rather to build a new application to cover this need.</a:t>
            </a:r>
          </a:p>
          <a:p>
            <a:r>
              <a:rPr lang="en-US" sz="1800" dirty="0" smtClean="0">
                <a:solidFill>
                  <a:schemeClr val="tx1"/>
                </a:solidFill>
              </a:rPr>
              <a:t>Next steps</a:t>
            </a:r>
          </a:p>
          <a:p>
            <a:pPr lvl="1"/>
            <a:r>
              <a:rPr lang="en-US" sz="1400" dirty="0" smtClean="0">
                <a:solidFill>
                  <a:schemeClr val="tx1"/>
                </a:solidFill>
              </a:rPr>
              <a:t>Define detailed scope as needed for the ESS/ICS project.</a:t>
            </a:r>
          </a:p>
          <a:p>
            <a:pPr lvl="1"/>
            <a:r>
              <a:rPr lang="en-US" sz="1400" dirty="0">
                <a:solidFill>
                  <a:schemeClr val="tx1"/>
                </a:solidFill>
              </a:rPr>
              <a:t>Investigate already existing solutions for storage of calibration data to decide if we can re-use something from the </a:t>
            </a:r>
            <a:r>
              <a:rPr lang="en-US" sz="1400" dirty="0" smtClean="0">
                <a:solidFill>
                  <a:schemeClr val="tx1"/>
                </a:solidFill>
              </a:rPr>
              <a:t>community</a:t>
            </a:r>
            <a:r>
              <a:rPr lang="en-US" sz="1400" dirty="0">
                <a:solidFill>
                  <a:schemeClr val="tx1"/>
                </a:solidFill>
              </a:rPr>
              <a:t> </a:t>
            </a:r>
            <a:r>
              <a:rPr lang="en-US" sz="1400" dirty="0" smtClean="0">
                <a:solidFill>
                  <a:schemeClr val="tx1"/>
                </a:solidFill>
              </a:rPr>
              <a:t>(EPICS IRMIS is not re-usable according to Timo Korhonen).</a:t>
            </a:r>
          </a:p>
          <a:p>
            <a:pPr lvl="1"/>
            <a:r>
              <a:rPr lang="en-US" sz="1400" dirty="0" smtClean="0">
                <a:solidFill>
                  <a:schemeClr val="tx1"/>
                </a:solidFill>
              </a:rPr>
              <a:t>Investigate if any EPICS v4 dependency.</a:t>
            </a:r>
          </a:p>
          <a:p>
            <a:pPr lvl="1"/>
            <a:r>
              <a:rPr lang="en-US" sz="1400" dirty="0" smtClean="0">
                <a:solidFill>
                  <a:schemeClr val="tx1"/>
                </a:solidFill>
              </a:rPr>
              <a:t>If new application is needed, identify potential in-kind partner.</a:t>
            </a:r>
            <a:endParaRPr lang="en-US" sz="1400" dirty="0">
              <a:solidFill>
                <a:schemeClr val="tx1"/>
              </a:solidFill>
            </a:endParaRPr>
          </a:p>
          <a:p>
            <a:pPr lvl="1"/>
            <a:endParaRPr lang="en-US" sz="14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11</a:t>
            </a:fld>
            <a:endParaRPr lang="sv-SE" dirty="0"/>
          </a:p>
        </p:txBody>
      </p:sp>
    </p:spTree>
    <p:extLst>
      <p:ext uri="{BB962C8B-B14F-4D97-AF65-F5344CB8AC3E}">
        <p14:creationId xmlns:p14="http://schemas.microsoft.com/office/powerpoint/2010/main" val="1646908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a:t>
            </a:r>
            <a:endParaRPr lang="sv-SE" sz="2800" dirty="0"/>
          </a:p>
        </p:txBody>
      </p:sp>
      <p:grpSp>
        <p:nvGrpSpPr>
          <p:cNvPr id="43" name="Group 42"/>
          <p:cNvGrpSpPr/>
          <p:nvPr/>
        </p:nvGrpSpPr>
        <p:grpSpPr>
          <a:xfrm>
            <a:off x="251520" y="1756939"/>
            <a:ext cx="2160240" cy="519933"/>
            <a:chOff x="1259632" y="1612923"/>
            <a:chExt cx="1368152" cy="519933"/>
          </a:xfrm>
        </p:grpSpPr>
        <p:sp>
          <p:nvSpPr>
            <p:cNvPr id="44" name="Chevron 43"/>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5" name="TextBox 44"/>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2016</a:t>
              </a:r>
              <a:endParaRPr lang="sv-SE" b="1" dirty="0">
                <a:solidFill>
                  <a:schemeClr val="bg1"/>
                </a:solidFill>
              </a:endParaRPr>
            </a:p>
          </p:txBody>
        </p:sp>
      </p:grpSp>
      <p:grpSp>
        <p:nvGrpSpPr>
          <p:cNvPr id="60" name="Group 59"/>
          <p:cNvGrpSpPr/>
          <p:nvPr/>
        </p:nvGrpSpPr>
        <p:grpSpPr>
          <a:xfrm>
            <a:off x="395536" y="2431921"/>
            <a:ext cx="4536504" cy="276999"/>
            <a:chOff x="213338" y="2431921"/>
            <a:chExt cx="6230870" cy="276999"/>
          </a:xfrm>
        </p:grpSpPr>
        <p:sp>
          <p:nvSpPr>
            <p:cNvPr id="49" name="Rectangle 48"/>
            <p:cNvSpPr/>
            <p:nvPr/>
          </p:nvSpPr>
          <p:spPr>
            <a:xfrm>
              <a:off x="251520" y="2492896"/>
              <a:ext cx="6192688"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TextBox 53"/>
            <p:cNvSpPr txBox="1"/>
            <p:nvPr/>
          </p:nvSpPr>
          <p:spPr>
            <a:xfrm>
              <a:off x="213338" y="2431921"/>
              <a:ext cx="5150750" cy="276999"/>
            </a:xfrm>
            <a:prstGeom prst="rect">
              <a:avLst/>
            </a:prstGeom>
            <a:noFill/>
          </p:spPr>
          <p:txBody>
            <a:bodyPr wrap="square" rtlCol="0">
              <a:spAutoFit/>
            </a:bodyPr>
            <a:lstStyle/>
            <a:p>
              <a:r>
                <a:rPr lang="sv-SE" sz="1200" dirty="0" smtClean="0"/>
                <a:t>      CCDB, Cable DB, IOC Factory, RBAC, Naming Service</a:t>
              </a:r>
              <a:endParaRPr lang="sv-SE" sz="1200" dirty="0"/>
            </a:p>
          </p:txBody>
        </p:sp>
      </p:grpSp>
      <p:grpSp>
        <p:nvGrpSpPr>
          <p:cNvPr id="55" name="Group 54"/>
          <p:cNvGrpSpPr/>
          <p:nvPr/>
        </p:nvGrpSpPr>
        <p:grpSpPr>
          <a:xfrm>
            <a:off x="1293458" y="2811854"/>
            <a:ext cx="3710590" cy="276999"/>
            <a:chOff x="213338" y="2791961"/>
            <a:chExt cx="2198422" cy="276999"/>
          </a:xfrm>
        </p:grpSpPr>
        <p:sp>
          <p:nvSpPr>
            <p:cNvPr id="58" name="TextBox 57"/>
            <p:cNvSpPr txBox="1"/>
            <p:nvPr/>
          </p:nvSpPr>
          <p:spPr>
            <a:xfrm>
              <a:off x="213338" y="2791961"/>
              <a:ext cx="1388855" cy="276999"/>
            </a:xfrm>
            <a:prstGeom prst="rect">
              <a:avLst/>
            </a:prstGeom>
            <a:noFill/>
          </p:spPr>
          <p:txBody>
            <a:bodyPr wrap="none" rtlCol="0">
              <a:spAutoFit/>
            </a:bodyPr>
            <a:lstStyle/>
            <a:p>
              <a:r>
                <a:rPr lang="sv-SE" sz="1200" dirty="0" smtClean="0"/>
                <a:t>                                   Calibration DB</a:t>
              </a:r>
              <a:endParaRPr lang="sv-SE" sz="1200" dirty="0"/>
            </a:p>
          </p:txBody>
        </p:sp>
        <p:sp>
          <p:nvSpPr>
            <p:cNvPr id="59" name="Rectangle 58"/>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1" name="Group 60"/>
          <p:cNvGrpSpPr/>
          <p:nvPr/>
        </p:nvGrpSpPr>
        <p:grpSpPr>
          <a:xfrm>
            <a:off x="861410" y="3160861"/>
            <a:ext cx="5870830" cy="276999"/>
            <a:chOff x="213338" y="2791961"/>
            <a:chExt cx="2198422" cy="276999"/>
          </a:xfrm>
        </p:grpSpPr>
        <p:sp>
          <p:nvSpPr>
            <p:cNvPr id="62" name="TextBox 61"/>
            <p:cNvSpPr txBox="1"/>
            <p:nvPr/>
          </p:nvSpPr>
          <p:spPr>
            <a:xfrm>
              <a:off x="213338" y="2791961"/>
              <a:ext cx="1354855" cy="276999"/>
            </a:xfrm>
            <a:prstGeom prst="rect">
              <a:avLst/>
            </a:prstGeom>
            <a:noFill/>
          </p:spPr>
          <p:txBody>
            <a:bodyPr wrap="none" rtlCol="0">
              <a:spAutoFit/>
            </a:bodyPr>
            <a:lstStyle/>
            <a:p>
              <a:r>
                <a:rPr lang="sv-SE" sz="1200" dirty="0" smtClean="0"/>
                <a:t>                                                       Alarm Service &amp; Handler</a:t>
              </a:r>
            </a:p>
          </p:txBody>
        </p:sp>
        <p:sp>
          <p:nvSpPr>
            <p:cNvPr id="63" name="Rectangle 62"/>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4" name="Group 63"/>
          <p:cNvGrpSpPr/>
          <p:nvPr/>
        </p:nvGrpSpPr>
        <p:grpSpPr>
          <a:xfrm>
            <a:off x="933418" y="3459926"/>
            <a:ext cx="1877181" cy="276999"/>
            <a:chOff x="213338" y="2791961"/>
            <a:chExt cx="2435622" cy="276999"/>
          </a:xfrm>
        </p:grpSpPr>
        <p:sp>
          <p:nvSpPr>
            <p:cNvPr id="65" name="TextBox 64"/>
            <p:cNvSpPr txBox="1"/>
            <p:nvPr/>
          </p:nvSpPr>
          <p:spPr>
            <a:xfrm>
              <a:off x="213338" y="2791961"/>
              <a:ext cx="2435622" cy="276999"/>
            </a:xfrm>
            <a:prstGeom prst="rect">
              <a:avLst/>
            </a:prstGeom>
            <a:noFill/>
          </p:spPr>
          <p:txBody>
            <a:bodyPr wrap="none" rtlCol="0">
              <a:spAutoFit/>
            </a:bodyPr>
            <a:lstStyle/>
            <a:p>
              <a:r>
                <a:rPr lang="sv-SE" sz="1200" dirty="0" smtClean="0"/>
                <a:t>Control System Studio/BOY</a:t>
              </a:r>
              <a:endParaRPr lang="sv-SE" sz="1200" dirty="0"/>
            </a:p>
          </p:txBody>
        </p:sp>
        <p:sp>
          <p:nvSpPr>
            <p:cNvPr id="66" name="Rectangle 65"/>
            <p:cNvSpPr/>
            <p:nvPr/>
          </p:nvSpPr>
          <p:spPr>
            <a:xfrm>
              <a:off x="251521" y="2852936"/>
              <a:ext cx="2397439"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7" name="Group 66"/>
          <p:cNvGrpSpPr/>
          <p:nvPr/>
        </p:nvGrpSpPr>
        <p:grpSpPr>
          <a:xfrm>
            <a:off x="1221450" y="3747958"/>
            <a:ext cx="5453261" cy="276999"/>
            <a:chOff x="213338" y="2791961"/>
            <a:chExt cx="2175472" cy="276999"/>
          </a:xfrm>
        </p:grpSpPr>
        <p:sp>
          <p:nvSpPr>
            <p:cNvPr id="68" name="TextBox 67"/>
            <p:cNvSpPr txBox="1"/>
            <p:nvPr/>
          </p:nvSpPr>
          <p:spPr>
            <a:xfrm>
              <a:off x="213338" y="2791961"/>
              <a:ext cx="1264393" cy="276999"/>
            </a:xfrm>
            <a:prstGeom prst="rect">
              <a:avLst/>
            </a:prstGeom>
            <a:noFill/>
          </p:spPr>
          <p:txBody>
            <a:bodyPr wrap="none" rtlCol="0">
              <a:spAutoFit/>
            </a:bodyPr>
            <a:lstStyle/>
            <a:p>
              <a:r>
                <a:rPr lang="sv-SE" sz="1200" dirty="0" smtClean="0"/>
                <a:t>                                                          Channel Finder</a:t>
              </a:r>
              <a:endParaRPr lang="sv-SE" sz="1200" dirty="0"/>
            </a:p>
          </p:txBody>
        </p:sp>
        <p:sp>
          <p:nvSpPr>
            <p:cNvPr id="69" name="Rectangle 68"/>
            <p:cNvSpPr/>
            <p:nvPr/>
          </p:nvSpPr>
          <p:spPr>
            <a:xfrm>
              <a:off x="22857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3" name="Group 72"/>
          <p:cNvGrpSpPr/>
          <p:nvPr/>
        </p:nvGrpSpPr>
        <p:grpSpPr>
          <a:xfrm>
            <a:off x="467544" y="5456257"/>
            <a:ext cx="7704856" cy="276999"/>
            <a:chOff x="213338" y="2791961"/>
            <a:chExt cx="4358662" cy="276999"/>
          </a:xfrm>
        </p:grpSpPr>
        <p:sp>
          <p:nvSpPr>
            <p:cNvPr id="74" name="TextBox 73"/>
            <p:cNvSpPr txBox="1"/>
            <p:nvPr/>
          </p:nvSpPr>
          <p:spPr>
            <a:xfrm>
              <a:off x="213338" y="2791961"/>
              <a:ext cx="3462681" cy="276999"/>
            </a:xfrm>
            <a:prstGeom prst="rect">
              <a:avLst/>
            </a:prstGeom>
            <a:noFill/>
          </p:spPr>
          <p:txBody>
            <a:bodyPr wrap="none" rtlCol="0">
              <a:spAutoFit/>
            </a:bodyPr>
            <a:lstStyle/>
            <a:p>
              <a:r>
                <a:rPr lang="sv-SE" sz="1200" dirty="0" smtClean="0"/>
                <a:t>                                             OpenXAL (online model and physics applications support</a:t>
              </a:r>
            </a:p>
          </p:txBody>
        </p:sp>
        <p:sp>
          <p:nvSpPr>
            <p:cNvPr id="75" name="Rectangle 74"/>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7" name="Group 76"/>
          <p:cNvGrpSpPr/>
          <p:nvPr/>
        </p:nvGrpSpPr>
        <p:grpSpPr>
          <a:xfrm>
            <a:off x="2608321" y="6257205"/>
            <a:ext cx="2683759" cy="276999"/>
            <a:chOff x="233272" y="2791961"/>
            <a:chExt cx="4338728" cy="276999"/>
          </a:xfrm>
        </p:grpSpPr>
        <p:sp>
          <p:nvSpPr>
            <p:cNvPr id="78" name="TextBox 77"/>
            <p:cNvSpPr txBox="1"/>
            <p:nvPr/>
          </p:nvSpPr>
          <p:spPr>
            <a:xfrm>
              <a:off x="233272" y="2791961"/>
              <a:ext cx="1746440" cy="276999"/>
            </a:xfrm>
            <a:prstGeom prst="rect">
              <a:avLst/>
            </a:prstGeom>
            <a:noFill/>
          </p:spPr>
          <p:txBody>
            <a:bodyPr wrap="none" rtlCol="0">
              <a:spAutoFit/>
            </a:bodyPr>
            <a:lstStyle/>
            <a:p>
              <a:r>
                <a:rPr lang="sv-SE" sz="1200" dirty="0" smtClean="0"/>
                <a:t>Post Mortem Application</a:t>
              </a:r>
            </a:p>
          </p:txBody>
        </p:sp>
        <p:sp>
          <p:nvSpPr>
            <p:cNvPr id="79" name="Rectangle 78"/>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0" name="Group 79"/>
          <p:cNvGrpSpPr/>
          <p:nvPr/>
        </p:nvGrpSpPr>
        <p:grpSpPr>
          <a:xfrm>
            <a:off x="5580112" y="6268238"/>
            <a:ext cx="2198422" cy="276999"/>
            <a:chOff x="213338" y="2791961"/>
            <a:chExt cx="2198422" cy="276999"/>
          </a:xfrm>
        </p:grpSpPr>
        <p:sp>
          <p:nvSpPr>
            <p:cNvPr id="81" name="TextBox 80"/>
            <p:cNvSpPr txBox="1"/>
            <p:nvPr/>
          </p:nvSpPr>
          <p:spPr>
            <a:xfrm>
              <a:off x="213338" y="2791961"/>
              <a:ext cx="1811009" cy="276999"/>
            </a:xfrm>
            <a:prstGeom prst="rect">
              <a:avLst/>
            </a:prstGeom>
            <a:noFill/>
          </p:spPr>
          <p:txBody>
            <a:bodyPr wrap="none" rtlCol="0">
              <a:spAutoFit/>
            </a:bodyPr>
            <a:lstStyle/>
            <a:p>
              <a:r>
                <a:rPr lang="sv-SE" sz="1200" dirty="0" smtClean="0"/>
                <a:t>Software Interlock System</a:t>
              </a:r>
              <a:endParaRPr lang="sv-SE" sz="1200" dirty="0"/>
            </a:p>
          </p:txBody>
        </p:sp>
        <p:sp>
          <p:nvSpPr>
            <p:cNvPr id="82" name="Rectangle 8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3" name="Group 82"/>
          <p:cNvGrpSpPr/>
          <p:nvPr/>
        </p:nvGrpSpPr>
        <p:grpSpPr>
          <a:xfrm>
            <a:off x="1187624" y="4468038"/>
            <a:ext cx="4320480" cy="276999"/>
            <a:chOff x="213338" y="2852936"/>
            <a:chExt cx="2274230" cy="276999"/>
          </a:xfrm>
        </p:grpSpPr>
        <p:sp>
          <p:nvSpPr>
            <p:cNvPr id="84" name="TextBox 83"/>
            <p:cNvSpPr txBox="1"/>
            <p:nvPr/>
          </p:nvSpPr>
          <p:spPr>
            <a:xfrm>
              <a:off x="213338" y="2852936"/>
              <a:ext cx="2274230" cy="276999"/>
            </a:xfrm>
            <a:prstGeom prst="rect">
              <a:avLst/>
            </a:prstGeom>
            <a:noFill/>
          </p:spPr>
          <p:txBody>
            <a:bodyPr wrap="square" rtlCol="0">
              <a:spAutoFit/>
            </a:bodyPr>
            <a:lstStyle/>
            <a:p>
              <a:r>
                <a:rPr lang="sv-SE" sz="1200" dirty="0" smtClean="0"/>
                <a:t>                                    Save, Compare &amp; Restore</a:t>
              </a:r>
            </a:p>
          </p:txBody>
        </p:sp>
        <p:sp>
          <p:nvSpPr>
            <p:cNvPr id="85" name="Rectangle 84"/>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51" name="Group 50"/>
          <p:cNvGrpSpPr/>
          <p:nvPr/>
        </p:nvGrpSpPr>
        <p:grpSpPr>
          <a:xfrm>
            <a:off x="1187624" y="4096965"/>
            <a:ext cx="2016224" cy="276999"/>
            <a:chOff x="213337" y="4077072"/>
            <a:chExt cx="1262320" cy="276999"/>
          </a:xfrm>
        </p:grpSpPr>
        <p:sp>
          <p:nvSpPr>
            <p:cNvPr id="52" name="TextBox 51"/>
            <p:cNvSpPr txBox="1"/>
            <p:nvPr/>
          </p:nvSpPr>
          <p:spPr>
            <a:xfrm>
              <a:off x="213337" y="4077072"/>
              <a:ext cx="1262320" cy="276999"/>
            </a:xfrm>
            <a:prstGeom prst="rect">
              <a:avLst/>
            </a:prstGeom>
            <a:noFill/>
          </p:spPr>
          <p:txBody>
            <a:bodyPr wrap="square" rtlCol="0">
              <a:spAutoFit/>
            </a:bodyPr>
            <a:lstStyle/>
            <a:p>
              <a:r>
                <a:rPr lang="sv-SE" sz="1200" dirty="0" smtClean="0"/>
                <a:t>        Archiving Service</a:t>
              </a:r>
              <a:endParaRPr lang="sv-SE" sz="1200" dirty="0"/>
            </a:p>
          </p:txBody>
        </p:sp>
        <p:sp>
          <p:nvSpPr>
            <p:cNvPr id="53" name="Rectangle 52"/>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0" name="Group 89"/>
          <p:cNvGrpSpPr/>
          <p:nvPr/>
        </p:nvGrpSpPr>
        <p:grpSpPr>
          <a:xfrm>
            <a:off x="4965865" y="3459926"/>
            <a:ext cx="1694367" cy="276999"/>
            <a:chOff x="213338" y="2791961"/>
            <a:chExt cx="2198422" cy="276999"/>
          </a:xfrm>
        </p:grpSpPr>
        <p:sp>
          <p:nvSpPr>
            <p:cNvPr id="91" name="TextBox 90"/>
            <p:cNvSpPr txBox="1"/>
            <p:nvPr/>
          </p:nvSpPr>
          <p:spPr>
            <a:xfrm>
              <a:off x="213338" y="2791961"/>
              <a:ext cx="1847349" cy="276999"/>
            </a:xfrm>
            <a:prstGeom prst="rect">
              <a:avLst/>
            </a:prstGeom>
            <a:noFill/>
          </p:spPr>
          <p:txBody>
            <a:bodyPr wrap="none" rtlCol="0">
              <a:spAutoFit/>
            </a:bodyPr>
            <a:lstStyle/>
            <a:p>
              <a:r>
                <a:rPr lang="sv-SE" sz="1200" dirty="0" smtClean="0"/>
                <a:t>Machine Sequencer</a:t>
              </a:r>
              <a:endParaRPr lang="sv-SE" sz="1200" dirty="0"/>
            </a:p>
          </p:txBody>
        </p:sp>
        <p:sp>
          <p:nvSpPr>
            <p:cNvPr id="92" name="Rectangle 9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3" name="Group 92"/>
          <p:cNvGrpSpPr/>
          <p:nvPr/>
        </p:nvGrpSpPr>
        <p:grpSpPr>
          <a:xfrm>
            <a:off x="1184396" y="4817045"/>
            <a:ext cx="1262320" cy="276999"/>
            <a:chOff x="213337" y="4077072"/>
            <a:chExt cx="1262320" cy="276999"/>
          </a:xfrm>
        </p:grpSpPr>
        <p:sp>
          <p:nvSpPr>
            <p:cNvPr id="94" name="TextBox 93"/>
            <p:cNvSpPr txBox="1"/>
            <p:nvPr/>
          </p:nvSpPr>
          <p:spPr>
            <a:xfrm>
              <a:off x="213337" y="4077072"/>
              <a:ext cx="1262320" cy="276999"/>
            </a:xfrm>
            <a:prstGeom prst="rect">
              <a:avLst/>
            </a:prstGeom>
            <a:noFill/>
          </p:spPr>
          <p:txBody>
            <a:bodyPr wrap="square" rtlCol="0">
              <a:spAutoFit/>
            </a:bodyPr>
            <a:lstStyle/>
            <a:p>
              <a:r>
                <a:rPr lang="sv-SE" sz="1200" dirty="0" smtClean="0"/>
                <a:t>Scripting Fwk</a:t>
              </a:r>
              <a:endParaRPr lang="sv-SE" sz="1200" dirty="0"/>
            </a:p>
          </p:txBody>
        </p:sp>
        <p:sp>
          <p:nvSpPr>
            <p:cNvPr id="95" name="Rectangle 94"/>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6" name="Group 95"/>
          <p:cNvGrpSpPr/>
          <p:nvPr/>
        </p:nvGrpSpPr>
        <p:grpSpPr>
          <a:xfrm>
            <a:off x="5521017" y="4817045"/>
            <a:ext cx="1262320" cy="276999"/>
            <a:chOff x="213337" y="4077072"/>
            <a:chExt cx="1262320" cy="276999"/>
          </a:xfrm>
        </p:grpSpPr>
        <p:sp>
          <p:nvSpPr>
            <p:cNvPr id="97" name="TextBox 96"/>
            <p:cNvSpPr txBox="1"/>
            <p:nvPr/>
          </p:nvSpPr>
          <p:spPr>
            <a:xfrm>
              <a:off x="213337" y="4077072"/>
              <a:ext cx="1262320" cy="276999"/>
            </a:xfrm>
            <a:prstGeom prst="rect">
              <a:avLst/>
            </a:prstGeom>
            <a:noFill/>
          </p:spPr>
          <p:txBody>
            <a:bodyPr wrap="square" rtlCol="0">
              <a:spAutoFit/>
            </a:bodyPr>
            <a:lstStyle/>
            <a:p>
              <a:r>
                <a:rPr lang="sv-SE" sz="1200" dirty="0" smtClean="0"/>
                <a:t>Fixed display Fwk</a:t>
              </a:r>
              <a:endParaRPr lang="sv-SE" sz="1200" dirty="0"/>
            </a:p>
          </p:txBody>
        </p:sp>
        <p:sp>
          <p:nvSpPr>
            <p:cNvPr id="98" name="Rectangle 97"/>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9" name="Group 98"/>
          <p:cNvGrpSpPr/>
          <p:nvPr/>
        </p:nvGrpSpPr>
        <p:grpSpPr>
          <a:xfrm>
            <a:off x="2517591" y="4817045"/>
            <a:ext cx="1550353" cy="276999"/>
            <a:chOff x="213336" y="4077072"/>
            <a:chExt cx="1334329" cy="276999"/>
          </a:xfrm>
        </p:grpSpPr>
        <p:sp>
          <p:nvSpPr>
            <p:cNvPr id="100" name="TextBox 99"/>
            <p:cNvSpPr txBox="1"/>
            <p:nvPr/>
          </p:nvSpPr>
          <p:spPr>
            <a:xfrm>
              <a:off x="213336" y="4077072"/>
              <a:ext cx="1334329" cy="276999"/>
            </a:xfrm>
            <a:prstGeom prst="rect">
              <a:avLst/>
            </a:prstGeom>
            <a:noFill/>
          </p:spPr>
          <p:txBody>
            <a:bodyPr wrap="square" rtlCol="0">
              <a:spAutoFit/>
            </a:bodyPr>
            <a:lstStyle/>
            <a:p>
              <a:r>
                <a:rPr lang="sv-SE" sz="1200" dirty="0" smtClean="0"/>
                <a:t>Synoptic Web appl</a:t>
              </a:r>
              <a:endParaRPr lang="sv-SE" sz="1200" dirty="0"/>
            </a:p>
          </p:txBody>
        </p:sp>
        <p:sp>
          <p:nvSpPr>
            <p:cNvPr id="101" name="Rectangle 100"/>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2" name="Group 101"/>
          <p:cNvGrpSpPr/>
          <p:nvPr/>
        </p:nvGrpSpPr>
        <p:grpSpPr>
          <a:xfrm>
            <a:off x="4067944" y="4817045"/>
            <a:ext cx="1440160" cy="276999"/>
            <a:chOff x="213337" y="4077072"/>
            <a:chExt cx="1262320" cy="276999"/>
          </a:xfrm>
        </p:grpSpPr>
        <p:sp>
          <p:nvSpPr>
            <p:cNvPr id="103" name="TextBox 102"/>
            <p:cNvSpPr txBox="1"/>
            <p:nvPr/>
          </p:nvSpPr>
          <p:spPr>
            <a:xfrm>
              <a:off x="213337" y="4077072"/>
              <a:ext cx="1262320" cy="276999"/>
            </a:xfrm>
            <a:prstGeom prst="rect">
              <a:avLst/>
            </a:prstGeom>
            <a:noFill/>
          </p:spPr>
          <p:txBody>
            <a:bodyPr wrap="square" rtlCol="0">
              <a:spAutoFit/>
            </a:bodyPr>
            <a:lstStyle/>
            <a:p>
              <a:r>
                <a:rPr lang="sv-SE" sz="1200" dirty="0" smtClean="0"/>
                <a:t>Diagnostics appl.</a:t>
              </a:r>
              <a:endParaRPr lang="sv-SE" sz="1200" dirty="0"/>
            </a:p>
          </p:txBody>
        </p:sp>
        <p:sp>
          <p:nvSpPr>
            <p:cNvPr id="104" name="Rectangle 103"/>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5" name="Group 104"/>
          <p:cNvGrpSpPr/>
          <p:nvPr/>
        </p:nvGrpSpPr>
        <p:grpSpPr>
          <a:xfrm>
            <a:off x="3059832" y="5168225"/>
            <a:ext cx="1512168" cy="276999"/>
            <a:chOff x="213337" y="4077072"/>
            <a:chExt cx="1368152" cy="276999"/>
          </a:xfrm>
        </p:grpSpPr>
        <p:sp>
          <p:nvSpPr>
            <p:cNvPr id="106" name="TextBox 105"/>
            <p:cNvSpPr txBox="1"/>
            <p:nvPr/>
          </p:nvSpPr>
          <p:spPr>
            <a:xfrm>
              <a:off x="213337" y="4077072"/>
              <a:ext cx="1368152" cy="276999"/>
            </a:xfrm>
            <a:prstGeom prst="rect">
              <a:avLst/>
            </a:prstGeom>
            <a:noFill/>
          </p:spPr>
          <p:txBody>
            <a:bodyPr wrap="square" rtlCol="0">
              <a:spAutoFit/>
            </a:bodyPr>
            <a:lstStyle/>
            <a:p>
              <a:r>
                <a:rPr lang="sv-SE" sz="1200" dirty="0" smtClean="0"/>
                <a:t>Electronic checklist</a:t>
              </a:r>
              <a:endParaRPr lang="sv-SE" sz="1200" dirty="0"/>
            </a:p>
          </p:txBody>
        </p:sp>
        <p:sp>
          <p:nvSpPr>
            <p:cNvPr id="107" name="Rectangle 106"/>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14" name="Group 113"/>
          <p:cNvGrpSpPr/>
          <p:nvPr/>
        </p:nvGrpSpPr>
        <p:grpSpPr>
          <a:xfrm>
            <a:off x="2411760" y="1756939"/>
            <a:ext cx="2160240" cy="519933"/>
            <a:chOff x="1259632" y="1612923"/>
            <a:chExt cx="1368152" cy="519933"/>
          </a:xfrm>
        </p:grpSpPr>
        <p:sp>
          <p:nvSpPr>
            <p:cNvPr id="115" name="Chevron 114"/>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6" name="TextBox 115"/>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2017</a:t>
              </a:r>
              <a:endParaRPr lang="sv-SE" b="1" dirty="0">
                <a:solidFill>
                  <a:schemeClr val="bg1"/>
                </a:solidFill>
              </a:endParaRPr>
            </a:p>
          </p:txBody>
        </p:sp>
      </p:grpSp>
      <p:grpSp>
        <p:nvGrpSpPr>
          <p:cNvPr id="117" name="Group 116"/>
          <p:cNvGrpSpPr/>
          <p:nvPr/>
        </p:nvGrpSpPr>
        <p:grpSpPr>
          <a:xfrm>
            <a:off x="4572000" y="1756939"/>
            <a:ext cx="2160240" cy="519933"/>
            <a:chOff x="1259632" y="1612923"/>
            <a:chExt cx="1368152" cy="519933"/>
          </a:xfrm>
        </p:grpSpPr>
        <p:sp>
          <p:nvSpPr>
            <p:cNvPr id="118" name="Chevron 117"/>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9" name="TextBox 118"/>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2018</a:t>
              </a:r>
              <a:endParaRPr lang="sv-SE" b="1" dirty="0">
                <a:solidFill>
                  <a:schemeClr val="bg1"/>
                </a:solidFill>
              </a:endParaRPr>
            </a:p>
          </p:txBody>
        </p:sp>
      </p:grpSp>
      <p:grpSp>
        <p:nvGrpSpPr>
          <p:cNvPr id="120" name="Group 119"/>
          <p:cNvGrpSpPr/>
          <p:nvPr/>
        </p:nvGrpSpPr>
        <p:grpSpPr>
          <a:xfrm>
            <a:off x="6732240" y="1756939"/>
            <a:ext cx="2160240" cy="519933"/>
            <a:chOff x="1259632" y="1612923"/>
            <a:chExt cx="1368152" cy="519933"/>
          </a:xfrm>
        </p:grpSpPr>
        <p:sp>
          <p:nvSpPr>
            <p:cNvPr id="121" name="Chevron 120"/>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2" name="TextBox 121"/>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2019</a:t>
              </a:r>
            </a:p>
          </p:txBody>
        </p:sp>
      </p:grpSp>
      <p:grpSp>
        <p:nvGrpSpPr>
          <p:cNvPr id="70" name="Group 69"/>
          <p:cNvGrpSpPr/>
          <p:nvPr/>
        </p:nvGrpSpPr>
        <p:grpSpPr>
          <a:xfrm>
            <a:off x="467544" y="5805264"/>
            <a:ext cx="6243784" cy="276999"/>
            <a:chOff x="213338" y="2791961"/>
            <a:chExt cx="4358662" cy="276999"/>
          </a:xfrm>
        </p:grpSpPr>
        <p:sp>
          <p:nvSpPr>
            <p:cNvPr id="71" name="TextBox 70"/>
            <p:cNvSpPr txBox="1"/>
            <p:nvPr/>
          </p:nvSpPr>
          <p:spPr>
            <a:xfrm>
              <a:off x="213338" y="2791961"/>
              <a:ext cx="2469464" cy="276999"/>
            </a:xfrm>
            <a:prstGeom prst="rect">
              <a:avLst/>
            </a:prstGeom>
            <a:noFill/>
          </p:spPr>
          <p:txBody>
            <a:bodyPr wrap="none" rtlCol="0">
              <a:spAutoFit/>
            </a:bodyPr>
            <a:lstStyle/>
            <a:p>
              <a:r>
                <a:rPr lang="sv-SE" sz="1200" dirty="0" smtClean="0"/>
                <a:t>                                             EPICS v4 adaptations for ESS</a:t>
              </a:r>
            </a:p>
          </p:txBody>
        </p:sp>
        <p:sp>
          <p:nvSpPr>
            <p:cNvPr id="72" name="Rectangle 71"/>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6" name="Group 75"/>
          <p:cNvGrpSpPr/>
          <p:nvPr/>
        </p:nvGrpSpPr>
        <p:grpSpPr>
          <a:xfrm>
            <a:off x="2608321" y="6536377"/>
            <a:ext cx="2683759" cy="276999"/>
            <a:chOff x="233272" y="2791961"/>
            <a:chExt cx="4338728" cy="276999"/>
          </a:xfrm>
        </p:grpSpPr>
        <p:sp>
          <p:nvSpPr>
            <p:cNvPr id="86" name="TextBox 85"/>
            <p:cNvSpPr txBox="1"/>
            <p:nvPr/>
          </p:nvSpPr>
          <p:spPr>
            <a:xfrm>
              <a:off x="233272" y="2791961"/>
              <a:ext cx="3379644" cy="276999"/>
            </a:xfrm>
            <a:prstGeom prst="rect">
              <a:avLst/>
            </a:prstGeom>
            <a:noFill/>
          </p:spPr>
          <p:txBody>
            <a:bodyPr wrap="none" rtlCol="0">
              <a:spAutoFit/>
            </a:bodyPr>
            <a:lstStyle/>
            <a:p>
              <a:r>
                <a:rPr lang="sv-SE" sz="1200" dirty="0" smtClean="0"/>
                <a:t>MPS Configuration Application</a:t>
              </a:r>
            </a:p>
          </p:txBody>
        </p:sp>
        <p:sp>
          <p:nvSpPr>
            <p:cNvPr id="87" name="Rectangle 86"/>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308305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61"/>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 </a:t>
            </a:r>
            <a:br>
              <a:rPr lang="sv-SE" sz="2800" dirty="0" smtClean="0"/>
            </a:br>
            <a:r>
              <a:rPr lang="sv-SE" sz="2800" dirty="0" smtClean="0"/>
              <a:t>Alarm Service &amp; Handler</a:t>
            </a:r>
            <a:endParaRPr lang="sv-SE" sz="2800" dirty="0"/>
          </a:p>
        </p:txBody>
      </p:sp>
      <p:sp>
        <p:nvSpPr>
          <p:cNvPr id="3" name="Content Placeholder 2"/>
          <p:cNvSpPr>
            <a:spLocks noGrp="1"/>
          </p:cNvSpPr>
          <p:nvPr>
            <p:ph idx="1"/>
          </p:nvPr>
        </p:nvSpPr>
        <p:spPr>
          <a:xfrm>
            <a:off x="457200" y="1600200"/>
            <a:ext cx="8363272" cy="4781128"/>
          </a:xfrm>
        </p:spPr>
        <p:txBody>
          <a:bodyPr>
            <a:normAutofit/>
          </a:bodyPr>
          <a:lstStyle/>
          <a:p>
            <a:r>
              <a:rPr lang="en-US" sz="1800" dirty="0">
                <a:solidFill>
                  <a:schemeClr val="tx1"/>
                </a:solidFill>
              </a:rPr>
              <a:t>S</a:t>
            </a:r>
            <a:r>
              <a:rPr lang="en-US" sz="1800" dirty="0" smtClean="0">
                <a:solidFill>
                  <a:schemeClr val="tx1"/>
                </a:solidFill>
              </a:rPr>
              <a:t>cope</a:t>
            </a:r>
          </a:p>
          <a:p>
            <a:pPr lvl="1"/>
            <a:r>
              <a:rPr lang="en-US" sz="1400" dirty="0" smtClean="0">
                <a:solidFill>
                  <a:schemeClr val="tx1"/>
                </a:solidFill>
              </a:rPr>
              <a:t>Strategy and service for Alarms handling for ESS.</a:t>
            </a:r>
          </a:p>
          <a:p>
            <a:r>
              <a:rPr lang="en-US" sz="1800" dirty="0" smtClean="0">
                <a:solidFill>
                  <a:schemeClr val="tx1"/>
                </a:solidFill>
              </a:rPr>
              <a:t>Status</a:t>
            </a:r>
          </a:p>
          <a:p>
            <a:pPr lvl="1"/>
            <a:r>
              <a:rPr lang="en-US" sz="1400" dirty="0" smtClean="0">
                <a:solidFill>
                  <a:schemeClr val="tx1"/>
                </a:solidFill>
              </a:rPr>
              <a:t>BEAST is currently chosen as the ESS/ICS Alarm handler.</a:t>
            </a:r>
          </a:p>
          <a:p>
            <a:pPr lvl="1"/>
            <a:r>
              <a:rPr lang="en-US" sz="1400" dirty="0" smtClean="0">
                <a:solidFill>
                  <a:schemeClr val="tx1"/>
                </a:solidFill>
              </a:rPr>
              <a:t>Work with the alarm service &amp; strategy has been re-started with a re-cap meeting with </a:t>
            </a:r>
            <a:r>
              <a:rPr lang="en-US" sz="1400" dirty="0" err="1" smtClean="0">
                <a:solidFill>
                  <a:schemeClr val="tx1"/>
                </a:solidFill>
              </a:rPr>
              <a:t>GoalArt</a:t>
            </a:r>
            <a:r>
              <a:rPr lang="en-US" sz="1400" dirty="0" smtClean="0">
                <a:solidFill>
                  <a:schemeClr val="tx1"/>
                </a:solidFill>
              </a:rPr>
              <a:t> that has written an “ESS Alarm Strategy” document on our behalf.</a:t>
            </a:r>
          </a:p>
          <a:p>
            <a:r>
              <a:rPr lang="en-US" sz="1800" dirty="0" smtClean="0">
                <a:solidFill>
                  <a:schemeClr val="tx1"/>
                </a:solidFill>
              </a:rPr>
              <a:t>Issues</a:t>
            </a:r>
          </a:p>
          <a:p>
            <a:pPr lvl="1"/>
            <a:r>
              <a:rPr lang="en-US" sz="1400" dirty="0" smtClean="0">
                <a:solidFill>
                  <a:schemeClr val="tx1"/>
                </a:solidFill>
              </a:rPr>
              <a:t>Requires a non-trivial internal effort to reach a common understanding of the alarms service structure and setup.</a:t>
            </a:r>
          </a:p>
          <a:p>
            <a:r>
              <a:rPr lang="en-US" sz="1800" dirty="0" smtClean="0">
                <a:solidFill>
                  <a:schemeClr val="tx1"/>
                </a:solidFill>
              </a:rPr>
              <a:t>Next steps</a:t>
            </a:r>
            <a:endParaRPr lang="en-US" sz="1400" dirty="0" smtClean="0">
              <a:solidFill>
                <a:schemeClr val="tx1"/>
              </a:solidFill>
            </a:endParaRPr>
          </a:p>
          <a:p>
            <a:pPr lvl="1"/>
            <a:r>
              <a:rPr lang="en-US" sz="1400" dirty="0" smtClean="0">
                <a:solidFill>
                  <a:schemeClr val="tx1"/>
                </a:solidFill>
              </a:rPr>
              <a:t>Survey alarm strategies at other facilities (e.g. SNS, CERN, PSI, DLS).</a:t>
            </a:r>
          </a:p>
          <a:p>
            <a:pPr lvl="1"/>
            <a:r>
              <a:rPr lang="en-US" sz="1400" dirty="0" smtClean="0">
                <a:solidFill>
                  <a:schemeClr val="tx1"/>
                </a:solidFill>
              </a:rPr>
              <a:t>Establish a</a:t>
            </a:r>
          </a:p>
          <a:p>
            <a:pPr lvl="1"/>
            <a:r>
              <a:rPr lang="en-US" sz="1400" dirty="0" smtClean="0">
                <a:solidFill>
                  <a:schemeClr val="tx1"/>
                </a:solidFill>
              </a:rPr>
              <a:t>Requirements, design, implementation</a:t>
            </a:r>
            <a:r>
              <a:rPr lang="en-US" sz="1400" dirty="0">
                <a:solidFill>
                  <a:schemeClr val="tx1"/>
                </a:solidFill>
              </a:rPr>
              <a:t>, define a default configuration </a:t>
            </a:r>
            <a:r>
              <a:rPr lang="en-US" sz="1400" dirty="0" smtClean="0">
                <a:solidFill>
                  <a:schemeClr val="tx1"/>
                </a:solidFill>
              </a:rPr>
              <a:t>and test for/of the Alarm Service.</a:t>
            </a:r>
          </a:p>
          <a:p>
            <a:pPr lvl="1"/>
            <a:r>
              <a:rPr lang="en-US" sz="1400" dirty="0" smtClean="0">
                <a:solidFill>
                  <a:schemeClr val="tx1"/>
                </a:solidFill>
              </a:rPr>
              <a:t>Identify in-kind partner to work with Alarms on our behalf.</a:t>
            </a:r>
          </a:p>
        </p:txBody>
      </p:sp>
      <p:sp>
        <p:nvSpPr>
          <p:cNvPr id="4" name="Slide Number Placeholder 3"/>
          <p:cNvSpPr>
            <a:spLocks noGrp="1"/>
          </p:cNvSpPr>
          <p:nvPr>
            <p:ph type="sldNum" sz="quarter" idx="12"/>
          </p:nvPr>
        </p:nvSpPr>
        <p:spPr/>
        <p:txBody>
          <a:bodyPr/>
          <a:lstStyle/>
          <a:p>
            <a:fld id="{551115BC-487E-4422-894C-CB7CD3E79223}" type="slidenum">
              <a:rPr lang="sv-SE" smtClean="0"/>
              <a:t>13</a:t>
            </a:fld>
            <a:endParaRPr lang="sv-SE" dirty="0"/>
          </a:p>
        </p:txBody>
      </p:sp>
    </p:spTree>
    <p:extLst>
      <p:ext uri="{BB962C8B-B14F-4D97-AF65-F5344CB8AC3E}">
        <p14:creationId xmlns:p14="http://schemas.microsoft.com/office/powerpoint/2010/main" val="27678524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a:t>
            </a:r>
            <a:endParaRPr lang="sv-SE" sz="2800" dirty="0"/>
          </a:p>
        </p:txBody>
      </p:sp>
      <p:grpSp>
        <p:nvGrpSpPr>
          <p:cNvPr id="43" name="Group 42"/>
          <p:cNvGrpSpPr/>
          <p:nvPr/>
        </p:nvGrpSpPr>
        <p:grpSpPr>
          <a:xfrm>
            <a:off x="251520" y="1756939"/>
            <a:ext cx="2160240" cy="519933"/>
            <a:chOff x="1259632" y="1612923"/>
            <a:chExt cx="1368152" cy="519933"/>
          </a:xfrm>
        </p:grpSpPr>
        <p:sp>
          <p:nvSpPr>
            <p:cNvPr id="44" name="Chevron 43"/>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5" name="TextBox 44"/>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2016</a:t>
              </a:r>
              <a:endParaRPr lang="sv-SE" b="1" dirty="0">
                <a:solidFill>
                  <a:schemeClr val="bg1"/>
                </a:solidFill>
              </a:endParaRPr>
            </a:p>
          </p:txBody>
        </p:sp>
      </p:grpSp>
      <p:grpSp>
        <p:nvGrpSpPr>
          <p:cNvPr id="60" name="Group 59"/>
          <p:cNvGrpSpPr/>
          <p:nvPr/>
        </p:nvGrpSpPr>
        <p:grpSpPr>
          <a:xfrm>
            <a:off x="395536" y="2431921"/>
            <a:ext cx="4536504" cy="276999"/>
            <a:chOff x="213338" y="2431921"/>
            <a:chExt cx="6230870" cy="276999"/>
          </a:xfrm>
        </p:grpSpPr>
        <p:sp>
          <p:nvSpPr>
            <p:cNvPr id="49" name="Rectangle 48"/>
            <p:cNvSpPr/>
            <p:nvPr/>
          </p:nvSpPr>
          <p:spPr>
            <a:xfrm>
              <a:off x="251520" y="2492896"/>
              <a:ext cx="6192688"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TextBox 53"/>
            <p:cNvSpPr txBox="1"/>
            <p:nvPr/>
          </p:nvSpPr>
          <p:spPr>
            <a:xfrm>
              <a:off x="213338" y="2431921"/>
              <a:ext cx="5150750" cy="276999"/>
            </a:xfrm>
            <a:prstGeom prst="rect">
              <a:avLst/>
            </a:prstGeom>
            <a:noFill/>
          </p:spPr>
          <p:txBody>
            <a:bodyPr wrap="square" rtlCol="0">
              <a:spAutoFit/>
            </a:bodyPr>
            <a:lstStyle/>
            <a:p>
              <a:r>
                <a:rPr lang="sv-SE" sz="1200" dirty="0" smtClean="0"/>
                <a:t>      CCDB, Cable DB, IOC Factory, RBAC, Naming Service</a:t>
              </a:r>
              <a:endParaRPr lang="sv-SE" sz="1200" dirty="0"/>
            </a:p>
          </p:txBody>
        </p:sp>
      </p:grpSp>
      <p:grpSp>
        <p:nvGrpSpPr>
          <p:cNvPr id="55" name="Group 54"/>
          <p:cNvGrpSpPr/>
          <p:nvPr/>
        </p:nvGrpSpPr>
        <p:grpSpPr>
          <a:xfrm>
            <a:off x="1293458" y="2811854"/>
            <a:ext cx="3710590" cy="276999"/>
            <a:chOff x="213338" y="2791961"/>
            <a:chExt cx="2198422" cy="276999"/>
          </a:xfrm>
        </p:grpSpPr>
        <p:sp>
          <p:nvSpPr>
            <p:cNvPr id="58" name="TextBox 57"/>
            <p:cNvSpPr txBox="1"/>
            <p:nvPr/>
          </p:nvSpPr>
          <p:spPr>
            <a:xfrm>
              <a:off x="213338" y="2791961"/>
              <a:ext cx="1388855" cy="276999"/>
            </a:xfrm>
            <a:prstGeom prst="rect">
              <a:avLst/>
            </a:prstGeom>
            <a:noFill/>
          </p:spPr>
          <p:txBody>
            <a:bodyPr wrap="none" rtlCol="0">
              <a:spAutoFit/>
            </a:bodyPr>
            <a:lstStyle/>
            <a:p>
              <a:r>
                <a:rPr lang="sv-SE" sz="1200" dirty="0" smtClean="0"/>
                <a:t>                                   Calibration DB</a:t>
              </a:r>
              <a:endParaRPr lang="sv-SE" sz="1200" dirty="0"/>
            </a:p>
          </p:txBody>
        </p:sp>
        <p:sp>
          <p:nvSpPr>
            <p:cNvPr id="59" name="Rectangle 58"/>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1" name="Group 60"/>
          <p:cNvGrpSpPr/>
          <p:nvPr/>
        </p:nvGrpSpPr>
        <p:grpSpPr>
          <a:xfrm>
            <a:off x="861410" y="3160861"/>
            <a:ext cx="5870830" cy="276999"/>
            <a:chOff x="213338" y="2791961"/>
            <a:chExt cx="2198422" cy="276999"/>
          </a:xfrm>
        </p:grpSpPr>
        <p:sp>
          <p:nvSpPr>
            <p:cNvPr id="62" name="TextBox 61"/>
            <p:cNvSpPr txBox="1"/>
            <p:nvPr/>
          </p:nvSpPr>
          <p:spPr>
            <a:xfrm>
              <a:off x="213338" y="2791961"/>
              <a:ext cx="1354855" cy="276999"/>
            </a:xfrm>
            <a:prstGeom prst="rect">
              <a:avLst/>
            </a:prstGeom>
            <a:noFill/>
          </p:spPr>
          <p:txBody>
            <a:bodyPr wrap="none" rtlCol="0">
              <a:spAutoFit/>
            </a:bodyPr>
            <a:lstStyle/>
            <a:p>
              <a:r>
                <a:rPr lang="sv-SE" sz="1200" dirty="0" smtClean="0"/>
                <a:t>                                                       Alarm Service &amp; Handler</a:t>
              </a:r>
            </a:p>
          </p:txBody>
        </p:sp>
        <p:sp>
          <p:nvSpPr>
            <p:cNvPr id="63" name="Rectangle 62"/>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4" name="Group 63"/>
          <p:cNvGrpSpPr/>
          <p:nvPr/>
        </p:nvGrpSpPr>
        <p:grpSpPr>
          <a:xfrm>
            <a:off x="933418" y="3459926"/>
            <a:ext cx="1877181" cy="276999"/>
            <a:chOff x="213338" y="2791961"/>
            <a:chExt cx="2435622" cy="276999"/>
          </a:xfrm>
        </p:grpSpPr>
        <p:sp>
          <p:nvSpPr>
            <p:cNvPr id="65" name="TextBox 64"/>
            <p:cNvSpPr txBox="1"/>
            <p:nvPr/>
          </p:nvSpPr>
          <p:spPr>
            <a:xfrm>
              <a:off x="213338" y="2791961"/>
              <a:ext cx="2435622" cy="276999"/>
            </a:xfrm>
            <a:prstGeom prst="rect">
              <a:avLst/>
            </a:prstGeom>
            <a:noFill/>
          </p:spPr>
          <p:txBody>
            <a:bodyPr wrap="none" rtlCol="0">
              <a:spAutoFit/>
            </a:bodyPr>
            <a:lstStyle/>
            <a:p>
              <a:r>
                <a:rPr lang="sv-SE" sz="1200" dirty="0" smtClean="0"/>
                <a:t>Control System Studio/BOY</a:t>
              </a:r>
              <a:endParaRPr lang="sv-SE" sz="1200" dirty="0"/>
            </a:p>
          </p:txBody>
        </p:sp>
        <p:sp>
          <p:nvSpPr>
            <p:cNvPr id="66" name="Rectangle 65"/>
            <p:cNvSpPr/>
            <p:nvPr/>
          </p:nvSpPr>
          <p:spPr>
            <a:xfrm>
              <a:off x="251521" y="2852936"/>
              <a:ext cx="2397439"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7" name="Group 66"/>
          <p:cNvGrpSpPr/>
          <p:nvPr/>
        </p:nvGrpSpPr>
        <p:grpSpPr>
          <a:xfrm>
            <a:off x="1221450" y="3747958"/>
            <a:ext cx="5453261" cy="276999"/>
            <a:chOff x="213338" y="2791961"/>
            <a:chExt cx="2175472" cy="276999"/>
          </a:xfrm>
        </p:grpSpPr>
        <p:sp>
          <p:nvSpPr>
            <p:cNvPr id="68" name="TextBox 67"/>
            <p:cNvSpPr txBox="1"/>
            <p:nvPr/>
          </p:nvSpPr>
          <p:spPr>
            <a:xfrm>
              <a:off x="213338" y="2791961"/>
              <a:ext cx="1264393" cy="276999"/>
            </a:xfrm>
            <a:prstGeom prst="rect">
              <a:avLst/>
            </a:prstGeom>
            <a:noFill/>
          </p:spPr>
          <p:txBody>
            <a:bodyPr wrap="none" rtlCol="0">
              <a:spAutoFit/>
            </a:bodyPr>
            <a:lstStyle/>
            <a:p>
              <a:r>
                <a:rPr lang="sv-SE" sz="1200" dirty="0" smtClean="0"/>
                <a:t>                                                          Channel Finder</a:t>
              </a:r>
              <a:endParaRPr lang="sv-SE" sz="1200" dirty="0"/>
            </a:p>
          </p:txBody>
        </p:sp>
        <p:sp>
          <p:nvSpPr>
            <p:cNvPr id="69" name="Rectangle 68"/>
            <p:cNvSpPr/>
            <p:nvPr/>
          </p:nvSpPr>
          <p:spPr>
            <a:xfrm>
              <a:off x="22857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3" name="Group 72"/>
          <p:cNvGrpSpPr/>
          <p:nvPr/>
        </p:nvGrpSpPr>
        <p:grpSpPr>
          <a:xfrm>
            <a:off x="467544" y="5517232"/>
            <a:ext cx="7704856" cy="276999"/>
            <a:chOff x="213338" y="2791961"/>
            <a:chExt cx="4358662" cy="276999"/>
          </a:xfrm>
        </p:grpSpPr>
        <p:sp>
          <p:nvSpPr>
            <p:cNvPr id="74" name="TextBox 73"/>
            <p:cNvSpPr txBox="1"/>
            <p:nvPr/>
          </p:nvSpPr>
          <p:spPr>
            <a:xfrm>
              <a:off x="213338" y="2791961"/>
              <a:ext cx="3462681" cy="276999"/>
            </a:xfrm>
            <a:prstGeom prst="rect">
              <a:avLst/>
            </a:prstGeom>
            <a:noFill/>
          </p:spPr>
          <p:txBody>
            <a:bodyPr wrap="none" rtlCol="0">
              <a:spAutoFit/>
            </a:bodyPr>
            <a:lstStyle/>
            <a:p>
              <a:r>
                <a:rPr lang="sv-SE" sz="1200" dirty="0" smtClean="0"/>
                <a:t>                                             OpenXAL (online model and physics applications support</a:t>
              </a:r>
            </a:p>
          </p:txBody>
        </p:sp>
        <p:sp>
          <p:nvSpPr>
            <p:cNvPr id="75" name="Rectangle 74"/>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7" name="Group 76"/>
          <p:cNvGrpSpPr/>
          <p:nvPr/>
        </p:nvGrpSpPr>
        <p:grpSpPr>
          <a:xfrm>
            <a:off x="2608321" y="6257205"/>
            <a:ext cx="2683759" cy="276999"/>
            <a:chOff x="233272" y="2791961"/>
            <a:chExt cx="4338728" cy="276999"/>
          </a:xfrm>
        </p:grpSpPr>
        <p:sp>
          <p:nvSpPr>
            <p:cNvPr id="78" name="TextBox 77"/>
            <p:cNvSpPr txBox="1"/>
            <p:nvPr/>
          </p:nvSpPr>
          <p:spPr>
            <a:xfrm>
              <a:off x="233272" y="2791961"/>
              <a:ext cx="1746440" cy="276999"/>
            </a:xfrm>
            <a:prstGeom prst="rect">
              <a:avLst/>
            </a:prstGeom>
            <a:noFill/>
          </p:spPr>
          <p:txBody>
            <a:bodyPr wrap="none" rtlCol="0">
              <a:spAutoFit/>
            </a:bodyPr>
            <a:lstStyle/>
            <a:p>
              <a:r>
                <a:rPr lang="sv-SE" sz="1200" dirty="0" smtClean="0"/>
                <a:t>Post Mortem Application</a:t>
              </a:r>
            </a:p>
          </p:txBody>
        </p:sp>
        <p:sp>
          <p:nvSpPr>
            <p:cNvPr id="79" name="Rectangle 78"/>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0" name="Group 79"/>
          <p:cNvGrpSpPr/>
          <p:nvPr/>
        </p:nvGrpSpPr>
        <p:grpSpPr>
          <a:xfrm>
            <a:off x="5580112" y="6268238"/>
            <a:ext cx="2198422" cy="276999"/>
            <a:chOff x="213338" y="2791961"/>
            <a:chExt cx="2198422" cy="276999"/>
          </a:xfrm>
        </p:grpSpPr>
        <p:sp>
          <p:nvSpPr>
            <p:cNvPr id="81" name="TextBox 80"/>
            <p:cNvSpPr txBox="1"/>
            <p:nvPr/>
          </p:nvSpPr>
          <p:spPr>
            <a:xfrm>
              <a:off x="213338" y="2791961"/>
              <a:ext cx="1811009" cy="276999"/>
            </a:xfrm>
            <a:prstGeom prst="rect">
              <a:avLst/>
            </a:prstGeom>
            <a:noFill/>
          </p:spPr>
          <p:txBody>
            <a:bodyPr wrap="none" rtlCol="0">
              <a:spAutoFit/>
            </a:bodyPr>
            <a:lstStyle/>
            <a:p>
              <a:r>
                <a:rPr lang="sv-SE" sz="1200" dirty="0" smtClean="0"/>
                <a:t>Software Interlock System</a:t>
              </a:r>
              <a:endParaRPr lang="sv-SE" sz="1200" dirty="0"/>
            </a:p>
          </p:txBody>
        </p:sp>
        <p:sp>
          <p:nvSpPr>
            <p:cNvPr id="82" name="Rectangle 8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3" name="Group 82"/>
          <p:cNvGrpSpPr/>
          <p:nvPr/>
        </p:nvGrpSpPr>
        <p:grpSpPr>
          <a:xfrm>
            <a:off x="1187624" y="4468038"/>
            <a:ext cx="4320480" cy="276999"/>
            <a:chOff x="213338" y="2852936"/>
            <a:chExt cx="2274230" cy="276999"/>
          </a:xfrm>
        </p:grpSpPr>
        <p:sp>
          <p:nvSpPr>
            <p:cNvPr id="84" name="TextBox 83"/>
            <p:cNvSpPr txBox="1"/>
            <p:nvPr/>
          </p:nvSpPr>
          <p:spPr>
            <a:xfrm>
              <a:off x="213338" y="2852936"/>
              <a:ext cx="2274230" cy="276999"/>
            </a:xfrm>
            <a:prstGeom prst="rect">
              <a:avLst/>
            </a:prstGeom>
            <a:noFill/>
          </p:spPr>
          <p:txBody>
            <a:bodyPr wrap="square" rtlCol="0">
              <a:spAutoFit/>
            </a:bodyPr>
            <a:lstStyle/>
            <a:p>
              <a:r>
                <a:rPr lang="sv-SE" sz="1200" dirty="0" smtClean="0"/>
                <a:t>                                    Save, Compare &amp; Restore</a:t>
              </a:r>
            </a:p>
          </p:txBody>
        </p:sp>
        <p:sp>
          <p:nvSpPr>
            <p:cNvPr id="85" name="Rectangle 84"/>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51" name="Group 50"/>
          <p:cNvGrpSpPr/>
          <p:nvPr/>
        </p:nvGrpSpPr>
        <p:grpSpPr>
          <a:xfrm>
            <a:off x="1187624" y="4096965"/>
            <a:ext cx="2016224" cy="276999"/>
            <a:chOff x="213337" y="4077072"/>
            <a:chExt cx="1262320" cy="276999"/>
          </a:xfrm>
        </p:grpSpPr>
        <p:sp>
          <p:nvSpPr>
            <p:cNvPr id="52" name="TextBox 51"/>
            <p:cNvSpPr txBox="1"/>
            <p:nvPr/>
          </p:nvSpPr>
          <p:spPr>
            <a:xfrm>
              <a:off x="213337" y="4077072"/>
              <a:ext cx="1262320" cy="276999"/>
            </a:xfrm>
            <a:prstGeom prst="rect">
              <a:avLst/>
            </a:prstGeom>
            <a:noFill/>
          </p:spPr>
          <p:txBody>
            <a:bodyPr wrap="square" rtlCol="0">
              <a:spAutoFit/>
            </a:bodyPr>
            <a:lstStyle/>
            <a:p>
              <a:r>
                <a:rPr lang="sv-SE" sz="1200" dirty="0" smtClean="0"/>
                <a:t>        Archiving Service</a:t>
              </a:r>
              <a:endParaRPr lang="sv-SE" sz="1200" dirty="0"/>
            </a:p>
          </p:txBody>
        </p:sp>
        <p:sp>
          <p:nvSpPr>
            <p:cNvPr id="53" name="Rectangle 52"/>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0" name="Group 89"/>
          <p:cNvGrpSpPr/>
          <p:nvPr/>
        </p:nvGrpSpPr>
        <p:grpSpPr>
          <a:xfrm>
            <a:off x="4965865" y="3459926"/>
            <a:ext cx="1694367" cy="276999"/>
            <a:chOff x="213338" y="2791961"/>
            <a:chExt cx="2198422" cy="276999"/>
          </a:xfrm>
        </p:grpSpPr>
        <p:sp>
          <p:nvSpPr>
            <p:cNvPr id="91" name="TextBox 90"/>
            <p:cNvSpPr txBox="1"/>
            <p:nvPr/>
          </p:nvSpPr>
          <p:spPr>
            <a:xfrm>
              <a:off x="213338" y="2791961"/>
              <a:ext cx="1847349" cy="276999"/>
            </a:xfrm>
            <a:prstGeom prst="rect">
              <a:avLst/>
            </a:prstGeom>
            <a:noFill/>
          </p:spPr>
          <p:txBody>
            <a:bodyPr wrap="none" rtlCol="0">
              <a:spAutoFit/>
            </a:bodyPr>
            <a:lstStyle/>
            <a:p>
              <a:r>
                <a:rPr lang="sv-SE" sz="1200" dirty="0" smtClean="0"/>
                <a:t>Machine Sequencer</a:t>
              </a:r>
              <a:endParaRPr lang="sv-SE" sz="1200" dirty="0"/>
            </a:p>
          </p:txBody>
        </p:sp>
        <p:sp>
          <p:nvSpPr>
            <p:cNvPr id="92" name="Rectangle 9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3" name="Group 92"/>
          <p:cNvGrpSpPr/>
          <p:nvPr/>
        </p:nvGrpSpPr>
        <p:grpSpPr>
          <a:xfrm>
            <a:off x="1184396" y="4817045"/>
            <a:ext cx="1262320" cy="276999"/>
            <a:chOff x="213337" y="4077072"/>
            <a:chExt cx="1262320" cy="276999"/>
          </a:xfrm>
        </p:grpSpPr>
        <p:sp>
          <p:nvSpPr>
            <p:cNvPr id="94" name="TextBox 93"/>
            <p:cNvSpPr txBox="1"/>
            <p:nvPr/>
          </p:nvSpPr>
          <p:spPr>
            <a:xfrm>
              <a:off x="213337" y="4077072"/>
              <a:ext cx="1262320" cy="276999"/>
            </a:xfrm>
            <a:prstGeom prst="rect">
              <a:avLst/>
            </a:prstGeom>
            <a:noFill/>
          </p:spPr>
          <p:txBody>
            <a:bodyPr wrap="square" rtlCol="0">
              <a:spAutoFit/>
            </a:bodyPr>
            <a:lstStyle/>
            <a:p>
              <a:r>
                <a:rPr lang="sv-SE" sz="1200" dirty="0" smtClean="0"/>
                <a:t>Scripting Fwk</a:t>
              </a:r>
              <a:endParaRPr lang="sv-SE" sz="1200" dirty="0"/>
            </a:p>
          </p:txBody>
        </p:sp>
        <p:sp>
          <p:nvSpPr>
            <p:cNvPr id="95" name="Rectangle 94"/>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6" name="Group 95"/>
          <p:cNvGrpSpPr/>
          <p:nvPr/>
        </p:nvGrpSpPr>
        <p:grpSpPr>
          <a:xfrm>
            <a:off x="5521017" y="4817045"/>
            <a:ext cx="1262320" cy="276999"/>
            <a:chOff x="213337" y="4077072"/>
            <a:chExt cx="1262320" cy="276999"/>
          </a:xfrm>
        </p:grpSpPr>
        <p:sp>
          <p:nvSpPr>
            <p:cNvPr id="97" name="TextBox 96"/>
            <p:cNvSpPr txBox="1"/>
            <p:nvPr/>
          </p:nvSpPr>
          <p:spPr>
            <a:xfrm>
              <a:off x="213337" y="4077072"/>
              <a:ext cx="1262320" cy="276999"/>
            </a:xfrm>
            <a:prstGeom prst="rect">
              <a:avLst/>
            </a:prstGeom>
            <a:noFill/>
          </p:spPr>
          <p:txBody>
            <a:bodyPr wrap="square" rtlCol="0">
              <a:spAutoFit/>
            </a:bodyPr>
            <a:lstStyle/>
            <a:p>
              <a:r>
                <a:rPr lang="sv-SE" sz="1200" dirty="0" smtClean="0"/>
                <a:t>Fixed display Fwk</a:t>
              </a:r>
              <a:endParaRPr lang="sv-SE" sz="1200" dirty="0"/>
            </a:p>
          </p:txBody>
        </p:sp>
        <p:sp>
          <p:nvSpPr>
            <p:cNvPr id="98" name="Rectangle 97"/>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9" name="Group 98"/>
          <p:cNvGrpSpPr/>
          <p:nvPr/>
        </p:nvGrpSpPr>
        <p:grpSpPr>
          <a:xfrm>
            <a:off x="2517591" y="4817045"/>
            <a:ext cx="1550353" cy="276999"/>
            <a:chOff x="213336" y="4077072"/>
            <a:chExt cx="1334329" cy="276999"/>
          </a:xfrm>
        </p:grpSpPr>
        <p:sp>
          <p:nvSpPr>
            <p:cNvPr id="100" name="TextBox 99"/>
            <p:cNvSpPr txBox="1"/>
            <p:nvPr/>
          </p:nvSpPr>
          <p:spPr>
            <a:xfrm>
              <a:off x="213336" y="4077072"/>
              <a:ext cx="1334329" cy="276999"/>
            </a:xfrm>
            <a:prstGeom prst="rect">
              <a:avLst/>
            </a:prstGeom>
            <a:noFill/>
          </p:spPr>
          <p:txBody>
            <a:bodyPr wrap="square" rtlCol="0">
              <a:spAutoFit/>
            </a:bodyPr>
            <a:lstStyle/>
            <a:p>
              <a:r>
                <a:rPr lang="sv-SE" sz="1200" dirty="0" smtClean="0"/>
                <a:t>Synoptic Web appl</a:t>
              </a:r>
              <a:endParaRPr lang="sv-SE" sz="1200" dirty="0"/>
            </a:p>
          </p:txBody>
        </p:sp>
        <p:sp>
          <p:nvSpPr>
            <p:cNvPr id="101" name="Rectangle 100"/>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2" name="Group 101"/>
          <p:cNvGrpSpPr/>
          <p:nvPr/>
        </p:nvGrpSpPr>
        <p:grpSpPr>
          <a:xfrm>
            <a:off x="4067944" y="4817045"/>
            <a:ext cx="1440160" cy="276999"/>
            <a:chOff x="213337" y="4077072"/>
            <a:chExt cx="1262320" cy="276999"/>
          </a:xfrm>
        </p:grpSpPr>
        <p:sp>
          <p:nvSpPr>
            <p:cNvPr id="103" name="TextBox 102"/>
            <p:cNvSpPr txBox="1"/>
            <p:nvPr/>
          </p:nvSpPr>
          <p:spPr>
            <a:xfrm>
              <a:off x="213337" y="4077072"/>
              <a:ext cx="1262320" cy="276999"/>
            </a:xfrm>
            <a:prstGeom prst="rect">
              <a:avLst/>
            </a:prstGeom>
            <a:noFill/>
          </p:spPr>
          <p:txBody>
            <a:bodyPr wrap="square" rtlCol="0">
              <a:spAutoFit/>
            </a:bodyPr>
            <a:lstStyle/>
            <a:p>
              <a:r>
                <a:rPr lang="sv-SE" sz="1200" dirty="0" smtClean="0"/>
                <a:t>Diagnostics appl.</a:t>
              </a:r>
              <a:endParaRPr lang="sv-SE" sz="1200" dirty="0"/>
            </a:p>
          </p:txBody>
        </p:sp>
        <p:sp>
          <p:nvSpPr>
            <p:cNvPr id="104" name="Rectangle 103"/>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5" name="Group 104"/>
          <p:cNvGrpSpPr/>
          <p:nvPr/>
        </p:nvGrpSpPr>
        <p:grpSpPr>
          <a:xfrm>
            <a:off x="3059832" y="5168225"/>
            <a:ext cx="1512168" cy="276999"/>
            <a:chOff x="213337" y="4077072"/>
            <a:chExt cx="1368152" cy="276999"/>
          </a:xfrm>
        </p:grpSpPr>
        <p:sp>
          <p:nvSpPr>
            <p:cNvPr id="106" name="TextBox 105"/>
            <p:cNvSpPr txBox="1"/>
            <p:nvPr/>
          </p:nvSpPr>
          <p:spPr>
            <a:xfrm>
              <a:off x="213337" y="4077072"/>
              <a:ext cx="1368152" cy="276999"/>
            </a:xfrm>
            <a:prstGeom prst="rect">
              <a:avLst/>
            </a:prstGeom>
            <a:noFill/>
          </p:spPr>
          <p:txBody>
            <a:bodyPr wrap="square" rtlCol="0">
              <a:spAutoFit/>
            </a:bodyPr>
            <a:lstStyle/>
            <a:p>
              <a:r>
                <a:rPr lang="sv-SE" sz="1200" dirty="0" smtClean="0"/>
                <a:t>Electronic checklist</a:t>
              </a:r>
              <a:endParaRPr lang="sv-SE" sz="1200" dirty="0"/>
            </a:p>
          </p:txBody>
        </p:sp>
        <p:sp>
          <p:nvSpPr>
            <p:cNvPr id="107" name="Rectangle 106"/>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14" name="Group 113"/>
          <p:cNvGrpSpPr/>
          <p:nvPr/>
        </p:nvGrpSpPr>
        <p:grpSpPr>
          <a:xfrm>
            <a:off x="2411760" y="1756939"/>
            <a:ext cx="2160240" cy="519933"/>
            <a:chOff x="1259632" y="1612923"/>
            <a:chExt cx="1368152" cy="519933"/>
          </a:xfrm>
        </p:grpSpPr>
        <p:sp>
          <p:nvSpPr>
            <p:cNvPr id="115" name="Chevron 114"/>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6" name="TextBox 115"/>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2017</a:t>
              </a:r>
              <a:endParaRPr lang="sv-SE" b="1" dirty="0">
                <a:solidFill>
                  <a:schemeClr val="bg1"/>
                </a:solidFill>
              </a:endParaRPr>
            </a:p>
          </p:txBody>
        </p:sp>
      </p:grpSp>
      <p:grpSp>
        <p:nvGrpSpPr>
          <p:cNvPr id="117" name="Group 116"/>
          <p:cNvGrpSpPr/>
          <p:nvPr/>
        </p:nvGrpSpPr>
        <p:grpSpPr>
          <a:xfrm>
            <a:off x="4572000" y="1756939"/>
            <a:ext cx="2160240" cy="519933"/>
            <a:chOff x="1259632" y="1612923"/>
            <a:chExt cx="1368152" cy="519933"/>
          </a:xfrm>
        </p:grpSpPr>
        <p:sp>
          <p:nvSpPr>
            <p:cNvPr id="118" name="Chevron 117"/>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9" name="TextBox 118"/>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2018</a:t>
              </a:r>
              <a:endParaRPr lang="sv-SE" b="1" dirty="0">
                <a:solidFill>
                  <a:schemeClr val="bg1"/>
                </a:solidFill>
              </a:endParaRPr>
            </a:p>
          </p:txBody>
        </p:sp>
      </p:grpSp>
      <p:grpSp>
        <p:nvGrpSpPr>
          <p:cNvPr id="120" name="Group 119"/>
          <p:cNvGrpSpPr/>
          <p:nvPr/>
        </p:nvGrpSpPr>
        <p:grpSpPr>
          <a:xfrm>
            <a:off x="6732240" y="1756939"/>
            <a:ext cx="2160240" cy="519933"/>
            <a:chOff x="1259632" y="1612923"/>
            <a:chExt cx="1368152" cy="519933"/>
          </a:xfrm>
        </p:grpSpPr>
        <p:sp>
          <p:nvSpPr>
            <p:cNvPr id="121" name="Chevron 120"/>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2" name="TextBox 121"/>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2019</a:t>
              </a:r>
            </a:p>
          </p:txBody>
        </p:sp>
      </p:grpSp>
      <p:grpSp>
        <p:nvGrpSpPr>
          <p:cNvPr id="70" name="Group 69"/>
          <p:cNvGrpSpPr/>
          <p:nvPr/>
        </p:nvGrpSpPr>
        <p:grpSpPr>
          <a:xfrm>
            <a:off x="467544" y="5805264"/>
            <a:ext cx="6243784" cy="276999"/>
            <a:chOff x="213338" y="2791961"/>
            <a:chExt cx="4358662" cy="276999"/>
          </a:xfrm>
        </p:grpSpPr>
        <p:sp>
          <p:nvSpPr>
            <p:cNvPr id="71" name="TextBox 70"/>
            <p:cNvSpPr txBox="1"/>
            <p:nvPr/>
          </p:nvSpPr>
          <p:spPr>
            <a:xfrm>
              <a:off x="213338" y="2791961"/>
              <a:ext cx="2469464" cy="276999"/>
            </a:xfrm>
            <a:prstGeom prst="rect">
              <a:avLst/>
            </a:prstGeom>
            <a:noFill/>
          </p:spPr>
          <p:txBody>
            <a:bodyPr wrap="none" rtlCol="0">
              <a:spAutoFit/>
            </a:bodyPr>
            <a:lstStyle/>
            <a:p>
              <a:r>
                <a:rPr lang="sv-SE" sz="1200" dirty="0" smtClean="0"/>
                <a:t>                                             EPICS v4 adaptations for ESS</a:t>
              </a:r>
            </a:p>
          </p:txBody>
        </p:sp>
        <p:sp>
          <p:nvSpPr>
            <p:cNvPr id="72" name="Rectangle 71"/>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6" name="Group 75"/>
          <p:cNvGrpSpPr/>
          <p:nvPr/>
        </p:nvGrpSpPr>
        <p:grpSpPr>
          <a:xfrm>
            <a:off x="2608321" y="6536377"/>
            <a:ext cx="2683759" cy="276999"/>
            <a:chOff x="233272" y="2791961"/>
            <a:chExt cx="4338728" cy="276999"/>
          </a:xfrm>
        </p:grpSpPr>
        <p:sp>
          <p:nvSpPr>
            <p:cNvPr id="86" name="TextBox 85"/>
            <p:cNvSpPr txBox="1"/>
            <p:nvPr/>
          </p:nvSpPr>
          <p:spPr>
            <a:xfrm>
              <a:off x="233272" y="2791961"/>
              <a:ext cx="3379644" cy="276999"/>
            </a:xfrm>
            <a:prstGeom prst="rect">
              <a:avLst/>
            </a:prstGeom>
            <a:noFill/>
          </p:spPr>
          <p:txBody>
            <a:bodyPr wrap="none" rtlCol="0">
              <a:spAutoFit/>
            </a:bodyPr>
            <a:lstStyle/>
            <a:p>
              <a:r>
                <a:rPr lang="sv-SE" sz="1200" dirty="0" smtClean="0"/>
                <a:t>MPS Configuration Application</a:t>
              </a:r>
            </a:p>
          </p:txBody>
        </p:sp>
        <p:sp>
          <p:nvSpPr>
            <p:cNvPr id="87" name="Rectangle 86"/>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2697138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6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 </a:t>
            </a:r>
            <a:br>
              <a:rPr lang="sv-SE" sz="2800" dirty="0" smtClean="0"/>
            </a:br>
            <a:r>
              <a:rPr lang="sv-SE" sz="2800" dirty="0" smtClean="0"/>
              <a:t>Control System Studio (CSS)</a:t>
            </a:r>
            <a:endParaRPr lang="sv-SE" sz="2800" dirty="0"/>
          </a:p>
        </p:txBody>
      </p:sp>
      <p:sp>
        <p:nvSpPr>
          <p:cNvPr id="3" name="Content Placeholder 2"/>
          <p:cNvSpPr>
            <a:spLocks noGrp="1"/>
          </p:cNvSpPr>
          <p:nvPr>
            <p:ph idx="1"/>
          </p:nvPr>
        </p:nvSpPr>
        <p:spPr>
          <a:xfrm>
            <a:off x="457200" y="1600200"/>
            <a:ext cx="8363272" cy="4781128"/>
          </a:xfrm>
        </p:spPr>
        <p:txBody>
          <a:bodyPr>
            <a:normAutofit/>
          </a:bodyPr>
          <a:lstStyle/>
          <a:p>
            <a:r>
              <a:rPr lang="en-US" sz="1800" dirty="0" smtClean="0">
                <a:solidFill>
                  <a:schemeClr val="tx1"/>
                </a:solidFill>
              </a:rPr>
              <a:t>Scope/description</a:t>
            </a:r>
            <a:endParaRPr lang="en-US" sz="1400" dirty="0" smtClean="0">
              <a:solidFill>
                <a:schemeClr val="tx1"/>
              </a:solidFill>
            </a:endParaRPr>
          </a:p>
          <a:p>
            <a:pPr lvl="1"/>
            <a:r>
              <a:rPr lang="en-US" sz="1400" dirty="0" smtClean="0">
                <a:solidFill>
                  <a:schemeClr val="tx1"/>
                </a:solidFill>
              </a:rPr>
              <a:t>CSS is an open source component with an Eclipse-based collection of tools to monitor and operate large scale control systems, such as ESS. The CSS BOY framework will be used for the development of  engineering screens.</a:t>
            </a:r>
          </a:p>
          <a:p>
            <a:r>
              <a:rPr lang="en-US" sz="1800" dirty="0" smtClean="0">
                <a:solidFill>
                  <a:schemeClr val="tx1"/>
                </a:solidFill>
              </a:rPr>
              <a:t>Status</a:t>
            </a:r>
          </a:p>
          <a:p>
            <a:pPr lvl="1"/>
            <a:r>
              <a:rPr lang="en-US" sz="1400" dirty="0" smtClean="0">
                <a:solidFill>
                  <a:schemeClr val="tx1"/>
                </a:solidFill>
              </a:rPr>
              <a:t>No ESS-branch for CSS/BOY is currently available.</a:t>
            </a:r>
          </a:p>
          <a:p>
            <a:pPr lvl="1"/>
            <a:r>
              <a:rPr lang="en-US" sz="1400" dirty="0" smtClean="0">
                <a:solidFill>
                  <a:schemeClr val="tx1"/>
                </a:solidFill>
              </a:rPr>
              <a:t>Integration team is currently using CSS/BOY off-the-shelf.</a:t>
            </a:r>
          </a:p>
          <a:p>
            <a:r>
              <a:rPr lang="en-US" sz="1800" dirty="0" smtClean="0">
                <a:solidFill>
                  <a:schemeClr val="tx1"/>
                </a:solidFill>
              </a:rPr>
              <a:t>Issues</a:t>
            </a:r>
          </a:p>
          <a:p>
            <a:pPr lvl="1"/>
            <a:r>
              <a:rPr lang="en-US" sz="1400" dirty="0" smtClean="0">
                <a:solidFill>
                  <a:schemeClr val="tx1"/>
                </a:solidFill>
              </a:rPr>
              <a:t>No progress made after employee left in 2015. Employee has not yet been replaced, but recruitment is ongoing.</a:t>
            </a:r>
          </a:p>
          <a:p>
            <a:r>
              <a:rPr lang="en-US" sz="1800" dirty="0" smtClean="0">
                <a:solidFill>
                  <a:schemeClr val="tx1"/>
                </a:solidFill>
              </a:rPr>
              <a:t>Next steps</a:t>
            </a:r>
          </a:p>
          <a:p>
            <a:pPr lvl="1"/>
            <a:r>
              <a:rPr lang="en-US" sz="1400" dirty="0">
                <a:solidFill>
                  <a:schemeClr val="tx1"/>
                </a:solidFill>
              </a:rPr>
              <a:t>Install, create ESS-branch, </a:t>
            </a:r>
            <a:r>
              <a:rPr lang="en-US" sz="1400" dirty="0" smtClean="0">
                <a:solidFill>
                  <a:schemeClr val="tx1"/>
                </a:solidFill>
              </a:rPr>
              <a:t>define a default configuration </a:t>
            </a:r>
            <a:r>
              <a:rPr lang="en-US" sz="1400" dirty="0">
                <a:solidFill>
                  <a:schemeClr val="tx1"/>
                </a:solidFill>
              </a:rPr>
              <a:t>and write installation </a:t>
            </a:r>
            <a:r>
              <a:rPr lang="en-US" sz="1400" dirty="0" smtClean="0">
                <a:solidFill>
                  <a:schemeClr val="tx1"/>
                </a:solidFill>
              </a:rPr>
              <a:t>manuals for CSS/BOY, CSS/BEAST and CSS/Archiver Appliance.</a:t>
            </a:r>
          </a:p>
          <a:p>
            <a:pPr lvl="1"/>
            <a:r>
              <a:rPr lang="en-US" sz="1400" dirty="0" smtClean="0">
                <a:solidFill>
                  <a:schemeClr val="tx1"/>
                </a:solidFill>
              </a:rPr>
              <a:t>Investigate, plan, implement, test and install any possible changes needed for EPICS v4.</a:t>
            </a:r>
          </a:p>
          <a:p>
            <a:pPr lvl="1"/>
            <a:r>
              <a:rPr lang="en-US" sz="1400" dirty="0" smtClean="0">
                <a:solidFill>
                  <a:schemeClr val="tx1"/>
                </a:solidFill>
              </a:rPr>
              <a:t>Investigate, plan and decide what contributions we can do to the CSS-community.</a:t>
            </a:r>
            <a:endParaRPr lang="en-US" sz="1400" dirty="0">
              <a:solidFill>
                <a:schemeClr val="tx1"/>
              </a:solidFill>
            </a:endParaRPr>
          </a:p>
          <a:p>
            <a:pPr marL="457200" lvl="1" indent="0">
              <a:buNone/>
            </a:pPr>
            <a:endParaRPr lang="en-US" sz="14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15</a:t>
            </a:fld>
            <a:endParaRPr lang="sv-SE" dirty="0"/>
          </a:p>
        </p:txBody>
      </p:sp>
    </p:spTree>
    <p:extLst>
      <p:ext uri="{BB962C8B-B14F-4D97-AF65-F5344CB8AC3E}">
        <p14:creationId xmlns:p14="http://schemas.microsoft.com/office/powerpoint/2010/main" val="24044595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a:t>
            </a:r>
            <a:endParaRPr lang="sv-SE" sz="2800" dirty="0"/>
          </a:p>
        </p:txBody>
      </p:sp>
      <p:grpSp>
        <p:nvGrpSpPr>
          <p:cNvPr id="43" name="Group 42"/>
          <p:cNvGrpSpPr/>
          <p:nvPr/>
        </p:nvGrpSpPr>
        <p:grpSpPr>
          <a:xfrm>
            <a:off x="251520" y="1756939"/>
            <a:ext cx="2160240" cy="519933"/>
            <a:chOff x="1259632" y="1612923"/>
            <a:chExt cx="1368152" cy="519933"/>
          </a:xfrm>
        </p:grpSpPr>
        <p:sp>
          <p:nvSpPr>
            <p:cNvPr id="44" name="Chevron 43"/>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5" name="TextBox 44"/>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2016</a:t>
              </a:r>
              <a:endParaRPr lang="sv-SE" b="1" dirty="0">
                <a:solidFill>
                  <a:schemeClr val="bg1"/>
                </a:solidFill>
              </a:endParaRPr>
            </a:p>
          </p:txBody>
        </p:sp>
      </p:grpSp>
      <p:grpSp>
        <p:nvGrpSpPr>
          <p:cNvPr id="60" name="Group 59"/>
          <p:cNvGrpSpPr/>
          <p:nvPr/>
        </p:nvGrpSpPr>
        <p:grpSpPr>
          <a:xfrm>
            <a:off x="395536" y="2431921"/>
            <a:ext cx="4536504" cy="276999"/>
            <a:chOff x="213338" y="2431921"/>
            <a:chExt cx="6230870" cy="276999"/>
          </a:xfrm>
        </p:grpSpPr>
        <p:sp>
          <p:nvSpPr>
            <p:cNvPr id="49" name="Rectangle 48"/>
            <p:cNvSpPr/>
            <p:nvPr/>
          </p:nvSpPr>
          <p:spPr>
            <a:xfrm>
              <a:off x="251520" y="2492896"/>
              <a:ext cx="6192688"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TextBox 53"/>
            <p:cNvSpPr txBox="1"/>
            <p:nvPr/>
          </p:nvSpPr>
          <p:spPr>
            <a:xfrm>
              <a:off x="213338" y="2431921"/>
              <a:ext cx="5150750" cy="276999"/>
            </a:xfrm>
            <a:prstGeom prst="rect">
              <a:avLst/>
            </a:prstGeom>
            <a:noFill/>
          </p:spPr>
          <p:txBody>
            <a:bodyPr wrap="square" rtlCol="0">
              <a:spAutoFit/>
            </a:bodyPr>
            <a:lstStyle/>
            <a:p>
              <a:r>
                <a:rPr lang="sv-SE" sz="1200" dirty="0" smtClean="0"/>
                <a:t>      CCDB, Cable DB, IOC Factory, RBAC, Naming Service</a:t>
              </a:r>
              <a:endParaRPr lang="sv-SE" sz="1200" dirty="0"/>
            </a:p>
          </p:txBody>
        </p:sp>
      </p:grpSp>
      <p:grpSp>
        <p:nvGrpSpPr>
          <p:cNvPr id="55" name="Group 54"/>
          <p:cNvGrpSpPr/>
          <p:nvPr/>
        </p:nvGrpSpPr>
        <p:grpSpPr>
          <a:xfrm>
            <a:off x="1293458" y="2811854"/>
            <a:ext cx="3710590" cy="276999"/>
            <a:chOff x="213338" y="2791961"/>
            <a:chExt cx="2198422" cy="276999"/>
          </a:xfrm>
        </p:grpSpPr>
        <p:sp>
          <p:nvSpPr>
            <p:cNvPr id="58" name="TextBox 57"/>
            <p:cNvSpPr txBox="1"/>
            <p:nvPr/>
          </p:nvSpPr>
          <p:spPr>
            <a:xfrm>
              <a:off x="213338" y="2791961"/>
              <a:ext cx="1388855" cy="276999"/>
            </a:xfrm>
            <a:prstGeom prst="rect">
              <a:avLst/>
            </a:prstGeom>
            <a:noFill/>
          </p:spPr>
          <p:txBody>
            <a:bodyPr wrap="none" rtlCol="0">
              <a:spAutoFit/>
            </a:bodyPr>
            <a:lstStyle/>
            <a:p>
              <a:r>
                <a:rPr lang="sv-SE" sz="1200" dirty="0" smtClean="0"/>
                <a:t>                                   Calibration DB</a:t>
              </a:r>
              <a:endParaRPr lang="sv-SE" sz="1200" dirty="0"/>
            </a:p>
          </p:txBody>
        </p:sp>
        <p:sp>
          <p:nvSpPr>
            <p:cNvPr id="59" name="Rectangle 58"/>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1" name="Group 60"/>
          <p:cNvGrpSpPr/>
          <p:nvPr/>
        </p:nvGrpSpPr>
        <p:grpSpPr>
          <a:xfrm>
            <a:off x="861410" y="3160861"/>
            <a:ext cx="5870830" cy="276999"/>
            <a:chOff x="213338" y="2791961"/>
            <a:chExt cx="2198422" cy="276999"/>
          </a:xfrm>
        </p:grpSpPr>
        <p:sp>
          <p:nvSpPr>
            <p:cNvPr id="62" name="TextBox 61"/>
            <p:cNvSpPr txBox="1"/>
            <p:nvPr/>
          </p:nvSpPr>
          <p:spPr>
            <a:xfrm>
              <a:off x="213338" y="2791961"/>
              <a:ext cx="1354855" cy="276999"/>
            </a:xfrm>
            <a:prstGeom prst="rect">
              <a:avLst/>
            </a:prstGeom>
            <a:noFill/>
          </p:spPr>
          <p:txBody>
            <a:bodyPr wrap="none" rtlCol="0">
              <a:spAutoFit/>
            </a:bodyPr>
            <a:lstStyle/>
            <a:p>
              <a:r>
                <a:rPr lang="sv-SE" sz="1200" dirty="0" smtClean="0"/>
                <a:t>                                                       Alarm Service &amp; Handler</a:t>
              </a:r>
            </a:p>
          </p:txBody>
        </p:sp>
        <p:sp>
          <p:nvSpPr>
            <p:cNvPr id="63" name="Rectangle 62"/>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4" name="Group 63"/>
          <p:cNvGrpSpPr/>
          <p:nvPr/>
        </p:nvGrpSpPr>
        <p:grpSpPr>
          <a:xfrm>
            <a:off x="933418" y="3459926"/>
            <a:ext cx="1877181" cy="276999"/>
            <a:chOff x="213338" y="2791961"/>
            <a:chExt cx="2435622" cy="276999"/>
          </a:xfrm>
        </p:grpSpPr>
        <p:sp>
          <p:nvSpPr>
            <p:cNvPr id="65" name="TextBox 64"/>
            <p:cNvSpPr txBox="1"/>
            <p:nvPr/>
          </p:nvSpPr>
          <p:spPr>
            <a:xfrm>
              <a:off x="213338" y="2791961"/>
              <a:ext cx="2435622" cy="276999"/>
            </a:xfrm>
            <a:prstGeom prst="rect">
              <a:avLst/>
            </a:prstGeom>
            <a:noFill/>
          </p:spPr>
          <p:txBody>
            <a:bodyPr wrap="none" rtlCol="0">
              <a:spAutoFit/>
            </a:bodyPr>
            <a:lstStyle/>
            <a:p>
              <a:r>
                <a:rPr lang="sv-SE" sz="1200" dirty="0" smtClean="0"/>
                <a:t>Control System Studio/BOY</a:t>
              </a:r>
              <a:endParaRPr lang="sv-SE" sz="1200" dirty="0"/>
            </a:p>
          </p:txBody>
        </p:sp>
        <p:sp>
          <p:nvSpPr>
            <p:cNvPr id="66" name="Rectangle 65"/>
            <p:cNvSpPr/>
            <p:nvPr/>
          </p:nvSpPr>
          <p:spPr>
            <a:xfrm>
              <a:off x="251521" y="2852936"/>
              <a:ext cx="2397439"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7" name="Group 66"/>
          <p:cNvGrpSpPr/>
          <p:nvPr/>
        </p:nvGrpSpPr>
        <p:grpSpPr>
          <a:xfrm>
            <a:off x="1221450" y="3747958"/>
            <a:ext cx="5453261" cy="276999"/>
            <a:chOff x="213338" y="2791961"/>
            <a:chExt cx="2175472" cy="276999"/>
          </a:xfrm>
        </p:grpSpPr>
        <p:sp>
          <p:nvSpPr>
            <p:cNvPr id="68" name="TextBox 67"/>
            <p:cNvSpPr txBox="1"/>
            <p:nvPr/>
          </p:nvSpPr>
          <p:spPr>
            <a:xfrm>
              <a:off x="213338" y="2791961"/>
              <a:ext cx="1264393" cy="276999"/>
            </a:xfrm>
            <a:prstGeom prst="rect">
              <a:avLst/>
            </a:prstGeom>
            <a:noFill/>
          </p:spPr>
          <p:txBody>
            <a:bodyPr wrap="none" rtlCol="0">
              <a:spAutoFit/>
            </a:bodyPr>
            <a:lstStyle/>
            <a:p>
              <a:r>
                <a:rPr lang="sv-SE" sz="1200" dirty="0" smtClean="0"/>
                <a:t>                                                          Channel Finder</a:t>
              </a:r>
              <a:endParaRPr lang="sv-SE" sz="1200" dirty="0"/>
            </a:p>
          </p:txBody>
        </p:sp>
        <p:sp>
          <p:nvSpPr>
            <p:cNvPr id="69" name="Rectangle 68"/>
            <p:cNvSpPr/>
            <p:nvPr/>
          </p:nvSpPr>
          <p:spPr>
            <a:xfrm>
              <a:off x="22857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3" name="Group 72"/>
          <p:cNvGrpSpPr/>
          <p:nvPr/>
        </p:nvGrpSpPr>
        <p:grpSpPr>
          <a:xfrm>
            <a:off x="467544" y="5445224"/>
            <a:ext cx="7704856" cy="276999"/>
            <a:chOff x="213338" y="2791961"/>
            <a:chExt cx="4358662" cy="276999"/>
          </a:xfrm>
        </p:grpSpPr>
        <p:sp>
          <p:nvSpPr>
            <p:cNvPr id="74" name="TextBox 73"/>
            <p:cNvSpPr txBox="1"/>
            <p:nvPr/>
          </p:nvSpPr>
          <p:spPr>
            <a:xfrm>
              <a:off x="213338" y="2791961"/>
              <a:ext cx="3462681" cy="276999"/>
            </a:xfrm>
            <a:prstGeom prst="rect">
              <a:avLst/>
            </a:prstGeom>
            <a:noFill/>
          </p:spPr>
          <p:txBody>
            <a:bodyPr wrap="none" rtlCol="0">
              <a:spAutoFit/>
            </a:bodyPr>
            <a:lstStyle/>
            <a:p>
              <a:r>
                <a:rPr lang="sv-SE" sz="1200" dirty="0" smtClean="0"/>
                <a:t>                                             OpenXAL (online model and physics applications support</a:t>
              </a:r>
            </a:p>
          </p:txBody>
        </p:sp>
        <p:sp>
          <p:nvSpPr>
            <p:cNvPr id="75" name="Rectangle 74"/>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7" name="Group 76"/>
          <p:cNvGrpSpPr/>
          <p:nvPr/>
        </p:nvGrpSpPr>
        <p:grpSpPr>
          <a:xfrm>
            <a:off x="2608321" y="6257205"/>
            <a:ext cx="2683759" cy="276999"/>
            <a:chOff x="233272" y="2791961"/>
            <a:chExt cx="4338728" cy="276999"/>
          </a:xfrm>
        </p:grpSpPr>
        <p:sp>
          <p:nvSpPr>
            <p:cNvPr id="78" name="TextBox 77"/>
            <p:cNvSpPr txBox="1"/>
            <p:nvPr/>
          </p:nvSpPr>
          <p:spPr>
            <a:xfrm>
              <a:off x="233272" y="2791961"/>
              <a:ext cx="1746440" cy="276999"/>
            </a:xfrm>
            <a:prstGeom prst="rect">
              <a:avLst/>
            </a:prstGeom>
            <a:noFill/>
          </p:spPr>
          <p:txBody>
            <a:bodyPr wrap="none" rtlCol="0">
              <a:spAutoFit/>
            </a:bodyPr>
            <a:lstStyle/>
            <a:p>
              <a:r>
                <a:rPr lang="sv-SE" sz="1200" dirty="0" smtClean="0"/>
                <a:t>Post Mortem Application</a:t>
              </a:r>
            </a:p>
          </p:txBody>
        </p:sp>
        <p:sp>
          <p:nvSpPr>
            <p:cNvPr id="79" name="Rectangle 78"/>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0" name="Group 79"/>
          <p:cNvGrpSpPr/>
          <p:nvPr/>
        </p:nvGrpSpPr>
        <p:grpSpPr>
          <a:xfrm>
            <a:off x="5580112" y="6268238"/>
            <a:ext cx="2198422" cy="276999"/>
            <a:chOff x="213338" y="2791961"/>
            <a:chExt cx="2198422" cy="276999"/>
          </a:xfrm>
        </p:grpSpPr>
        <p:sp>
          <p:nvSpPr>
            <p:cNvPr id="81" name="TextBox 80"/>
            <p:cNvSpPr txBox="1"/>
            <p:nvPr/>
          </p:nvSpPr>
          <p:spPr>
            <a:xfrm>
              <a:off x="213338" y="2791961"/>
              <a:ext cx="1811009" cy="276999"/>
            </a:xfrm>
            <a:prstGeom prst="rect">
              <a:avLst/>
            </a:prstGeom>
            <a:noFill/>
          </p:spPr>
          <p:txBody>
            <a:bodyPr wrap="none" rtlCol="0">
              <a:spAutoFit/>
            </a:bodyPr>
            <a:lstStyle/>
            <a:p>
              <a:r>
                <a:rPr lang="sv-SE" sz="1200" dirty="0" smtClean="0"/>
                <a:t>Software Interlock System</a:t>
              </a:r>
              <a:endParaRPr lang="sv-SE" sz="1200" dirty="0"/>
            </a:p>
          </p:txBody>
        </p:sp>
        <p:sp>
          <p:nvSpPr>
            <p:cNvPr id="82" name="Rectangle 8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3" name="Group 82"/>
          <p:cNvGrpSpPr/>
          <p:nvPr/>
        </p:nvGrpSpPr>
        <p:grpSpPr>
          <a:xfrm>
            <a:off x="1187624" y="4468038"/>
            <a:ext cx="4320480" cy="276999"/>
            <a:chOff x="213338" y="2852936"/>
            <a:chExt cx="2274230" cy="276999"/>
          </a:xfrm>
        </p:grpSpPr>
        <p:sp>
          <p:nvSpPr>
            <p:cNvPr id="84" name="TextBox 83"/>
            <p:cNvSpPr txBox="1"/>
            <p:nvPr/>
          </p:nvSpPr>
          <p:spPr>
            <a:xfrm>
              <a:off x="213338" y="2852936"/>
              <a:ext cx="2274230" cy="276999"/>
            </a:xfrm>
            <a:prstGeom prst="rect">
              <a:avLst/>
            </a:prstGeom>
            <a:noFill/>
          </p:spPr>
          <p:txBody>
            <a:bodyPr wrap="square" rtlCol="0">
              <a:spAutoFit/>
            </a:bodyPr>
            <a:lstStyle/>
            <a:p>
              <a:r>
                <a:rPr lang="sv-SE" sz="1200" dirty="0" smtClean="0"/>
                <a:t>                                    Save, Compare &amp; Restore</a:t>
              </a:r>
            </a:p>
          </p:txBody>
        </p:sp>
        <p:sp>
          <p:nvSpPr>
            <p:cNvPr id="85" name="Rectangle 84"/>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51" name="Group 50"/>
          <p:cNvGrpSpPr/>
          <p:nvPr/>
        </p:nvGrpSpPr>
        <p:grpSpPr>
          <a:xfrm>
            <a:off x="1187624" y="4096965"/>
            <a:ext cx="2016224" cy="276999"/>
            <a:chOff x="213337" y="4077072"/>
            <a:chExt cx="1262320" cy="276999"/>
          </a:xfrm>
        </p:grpSpPr>
        <p:sp>
          <p:nvSpPr>
            <p:cNvPr id="52" name="TextBox 51"/>
            <p:cNvSpPr txBox="1"/>
            <p:nvPr/>
          </p:nvSpPr>
          <p:spPr>
            <a:xfrm>
              <a:off x="213337" y="4077072"/>
              <a:ext cx="1262320" cy="276999"/>
            </a:xfrm>
            <a:prstGeom prst="rect">
              <a:avLst/>
            </a:prstGeom>
            <a:noFill/>
          </p:spPr>
          <p:txBody>
            <a:bodyPr wrap="square" rtlCol="0">
              <a:spAutoFit/>
            </a:bodyPr>
            <a:lstStyle/>
            <a:p>
              <a:r>
                <a:rPr lang="sv-SE" sz="1200" dirty="0" smtClean="0"/>
                <a:t>        Archiving Service</a:t>
              </a:r>
              <a:endParaRPr lang="sv-SE" sz="1200" dirty="0"/>
            </a:p>
          </p:txBody>
        </p:sp>
        <p:sp>
          <p:nvSpPr>
            <p:cNvPr id="53" name="Rectangle 52"/>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0" name="Group 89"/>
          <p:cNvGrpSpPr/>
          <p:nvPr/>
        </p:nvGrpSpPr>
        <p:grpSpPr>
          <a:xfrm>
            <a:off x="4965865" y="3459926"/>
            <a:ext cx="1694367" cy="276999"/>
            <a:chOff x="213338" y="2791961"/>
            <a:chExt cx="2198422" cy="276999"/>
          </a:xfrm>
        </p:grpSpPr>
        <p:sp>
          <p:nvSpPr>
            <p:cNvPr id="91" name="TextBox 90"/>
            <p:cNvSpPr txBox="1"/>
            <p:nvPr/>
          </p:nvSpPr>
          <p:spPr>
            <a:xfrm>
              <a:off x="213338" y="2791961"/>
              <a:ext cx="1847349" cy="276999"/>
            </a:xfrm>
            <a:prstGeom prst="rect">
              <a:avLst/>
            </a:prstGeom>
            <a:noFill/>
          </p:spPr>
          <p:txBody>
            <a:bodyPr wrap="none" rtlCol="0">
              <a:spAutoFit/>
            </a:bodyPr>
            <a:lstStyle/>
            <a:p>
              <a:r>
                <a:rPr lang="sv-SE" sz="1200" dirty="0" smtClean="0"/>
                <a:t>Machine Sequencer</a:t>
              </a:r>
              <a:endParaRPr lang="sv-SE" sz="1200" dirty="0"/>
            </a:p>
          </p:txBody>
        </p:sp>
        <p:sp>
          <p:nvSpPr>
            <p:cNvPr id="92" name="Rectangle 9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3" name="Group 92"/>
          <p:cNvGrpSpPr/>
          <p:nvPr/>
        </p:nvGrpSpPr>
        <p:grpSpPr>
          <a:xfrm>
            <a:off x="1184396" y="4817045"/>
            <a:ext cx="1262320" cy="276999"/>
            <a:chOff x="213337" y="4077072"/>
            <a:chExt cx="1262320" cy="276999"/>
          </a:xfrm>
        </p:grpSpPr>
        <p:sp>
          <p:nvSpPr>
            <p:cNvPr id="94" name="TextBox 93"/>
            <p:cNvSpPr txBox="1"/>
            <p:nvPr/>
          </p:nvSpPr>
          <p:spPr>
            <a:xfrm>
              <a:off x="213337" y="4077072"/>
              <a:ext cx="1262320" cy="276999"/>
            </a:xfrm>
            <a:prstGeom prst="rect">
              <a:avLst/>
            </a:prstGeom>
            <a:noFill/>
          </p:spPr>
          <p:txBody>
            <a:bodyPr wrap="square" rtlCol="0">
              <a:spAutoFit/>
            </a:bodyPr>
            <a:lstStyle/>
            <a:p>
              <a:r>
                <a:rPr lang="sv-SE" sz="1200" dirty="0" smtClean="0"/>
                <a:t>Scripting Fwk</a:t>
              </a:r>
              <a:endParaRPr lang="sv-SE" sz="1200" dirty="0"/>
            </a:p>
          </p:txBody>
        </p:sp>
        <p:sp>
          <p:nvSpPr>
            <p:cNvPr id="95" name="Rectangle 94"/>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6" name="Group 95"/>
          <p:cNvGrpSpPr/>
          <p:nvPr/>
        </p:nvGrpSpPr>
        <p:grpSpPr>
          <a:xfrm>
            <a:off x="5521017" y="4817045"/>
            <a:ext cx="1262320" cy="276999"/>
            <a:chOff x="213337" y="4077072"/>
            <a:chExt cx="1262320" cy="276999"/>
          </a:xfrm>
        </p:grpSpPr>
        <p:sp>
          <p:nvSpPr>
            <p:cNvPr id="97" name="TextBox 96"/>
            <p:cNvSpPr txBox="1"/>
            <p:nvPr/>
          </p:nvSpPr>
          <p:spPr>
            <a:xfrm>
              <a:off x="213337" y="4077072"/>
              <a:ext cx="1262320" cy="276999"/>
            </a:xfrm>
            <a:prstGeom prst="rect">
              <a:avLst/>
            </a:prstGeom>
            <a:noFill/>
          </p:spPr>
          <p:txBody>
            <a:bodyPr wrap="square" rtlCol="0">
              <a:spAutoFit/>
            </a:bodyPr>
            <a:lstStyle/>
            <a:p>
              <a:r>
                <a:rPr lang="sv-SE" sz="1200" dirty="0" smtClean="0"/>
                <a:t>Fixed display Fwk</a:t>
              </a:r>
              <a:endParaRPr lang="sv-SE" sz="1200" dirty="0"/>
            </a:p>
          </p:txBody>
        </p:sp>
        <p:sp>
          <p:nvSpPr>
            <p:cNvPr id="98" name="Rectangle 97"/>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9" name="Group 98"/>
          <p:cNvGrpSpPr/>
          <p:nvPr/>
        </p:nvGrpSpPr>
        <p:grpSpPr>
          <a:xfrm>
            <a:off x="2517591" y="4817045"/>
            <a:ext cx="1550353" cy="276999"/>
            <a:chOff x="213336" y="4077072"/>
            <a:chExt cx="1334329" cy="276999"/>
          </a:xfrm>
        </p:grpSpPr>
        <p:sp>
          <p:nvSpPr>
            <p:cNvPr id="100" name="TextBox 99"/>
            <p:cNvSpPr txBox="1"/>
            <p:nvPr/>
          </p:nvSpPr>
          <p:spPr>
            <a:xfrm>
              <a:off x="213336" y="4077072"/>
              <a:ext cx="1334329" cy="276999"/>
            </a:xfrm>
            <a:prstGeom prst="rect">
              <a:avLst/>
            </a:prstGeom>
            <a:noFill/>
          </p:spPr>
          <p:txBody>
            <a:bodyPr wrap="square" rtlCol="0">
              <a:spAutoFit/>
            </a:bodyPr>
            <a:lstStyle/>
            <a:p>
              <a:r>
                <a:rPr lang="sv-SE" sz="1200" dirty="0" smtClean="0"/>
                <a:t>Synoptic Web appl</a:t>
              </a:r>
              <a:endParaRPr lang="sv-SE" sz="1200" dirty="0"/>
            </a:p>
          </p:txBody>
        </p:sp>
        <p:sp>
          <p:nvSpPr>
            <p:cNvPr id="101" name="Rectangle 100"/>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2" name="Group 101"/>
          <p:cNvGrpSpPr/>
          <p:nvPr/>
        </p:nvGrpSpPr>
        <p:grpSpPr>
          <a:xfrm>
            <a:off x="4067944" y="4817045"/>
            <a:ext cx="1440160" cy="276999"/>
            <a:chOff x="213337" y="4077072"/>
            <a:chExt cx="1262320" cy="276999"/>
          </a:xfrm>
        </p:grpSpPr>
        <p:sp>
          <p:nvSpPr>
            <p:cNvPr id="103" name="TextBox 102"/>
            <p:cNvSpPr txBox="1"/>
            <p:nvPr/>
          </p:nvSpPr>
          <p:spPr>
            <a:xfrm>
              <a:off x="213337" y="4077072"/>
              <a:ext cx="1262320" cy="276999"/>
            </a:xfrm>
            <a:prstGeom prst="rect">
              <a:avLst/>
            </a:prstGeom>
            <a:noFill/>
          </p:spPr>
          <p:txBody>
            <a:bodyPr wrap="square" rtlCol="0">
              <a:spAutoFit/>
            </a:bodyPr>
            <a:lstStyle/>
            <a:p>
              <a:r>
                <a:rPr lang="sv-SE" sz="1200" dirty="0" smtClean="0"/>
                <a:t>Diagnostics appl.</a:t>
              </a:r>
              <a:endParaRPr lang="sv-SE" sz="1200" dirty="0"/>
            </a:p>
          </p:txBody>
        </p:sp>
        <p:sp>
          <p:nvSpPr>
            <p:cNvPr id="104" name="Rectangle 103"/>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5" name="Group 104"/>
          <p:cNvGrpSpPr/>
          <p:nvPr/>
        </p:nvGrpSpPr>
        <p:grpSpPr>
          <a:xfrm>
            <a:off x="3059832" y="5096217"/>
            <a:ext cx="1512168" cy="276999"/>
            <a:chOff x="213337" y="4077072"/>
            <a:chExt cx="1368152" cy="276999"/>
          </a:xfrm>
        </p:grpSpPr>
        <p:sp>
          <p:nvSpPr>
            <p:cNvPr id="106" name="TextBox 105"/>
            <p:cNvSpPr txBox="1"/>
            <p:nvPr/>
          </p:nvSpPr>
          <p:spPr>
            <a:xfrm>
              <a:off x="213337" y="4077072"/>
              <a:ext cx="1368152" cy="276999"/>
            </a:xfrm>
            <a:prstGeom prst="rect">
              <a:avLst/>
            </a:prstGeom>
            <a:noFill/>
          </p:spPr>
          <p:txBody>
            <a:bodyPr wrap="square" rtlCol="0">
              <a:spAutoFit/>
            </a:bodyPr>
            <a:lstStyle/>
            <a:p>
              <a:r>
                <a:rPr lang="sv-SE" sz="1200" dirty="0" smtClean="0"/>
                <a:t>Electronic checklist</a:t>
              </a:r>
              <a:endParaRPr lang="sv-SE" sz="1200" dirty="0"/>
            </a:p>
          </p:txBody>
        </p:sp>
        <p:sp>
          <p:nvSpPr>
            <p:cNvPr id="107" name="Rectangle 106"/>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14" name="Group 113"/>
          <p:cNvGrpSpPr/>
          <p:nvPr/>
        </p:nvGrpSpPr>
        <p:grpSpPr>
          <a:xfrm>
            <a:off x="2411760" y="1756939"/>
            <a:ext cx="2160240" cy="519933"/>
            <a:chOff x="1259632" y="1612923"/>
            <a:chExt cx="1368152" cy="519933"/>
          </a:xfrm>
        </p:grpSpPr>
        <p:sp>
          <p:nvSpPr>
            <p:cNvPr id="115" name="Chevron 114"/>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6" name="TextBox 115"/>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2017</a:t>
              </a:r>
              <a:endParaRPr lang="sv-SE" b="1" dirty="0">
                <a:solidFill>
                  <a:schemeClr val="bg1"/>
                </a:solidFill>
              </a:endParaRPr>
            </a:p>
          </p:txBody>
        </p:sp>
      </p:grpSp>
      <p:grpSp>
        <p:nvGrpSpPr>
          <p:cNvPr id="117" name="Group 116"/>
          <p:cNvGrpSpPr/>
          <p:nvPr/>
        </p:nvGrpSpPr>
        <p:grpSpPr>
          <a:xfrm>
            <a:off x="4572000" y="1756939"/>
            <a:ext cx="2160240" cy="519933"/>
            <a:chOff x="1259632" y="1612923"/>
            <a:chExt cx="1368152" cy="519933"/>
          </a:xfrm>
        </p:grpSpPr>
        <p:sp>
          <p:nvSpPr>
            <p:cNvPr id="118" name="Chevron 117"/>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9" name="TextBox 118"/>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2018</a:t>
              </a:r>
              <a:endParaRPr lang="sv-SE" b="1" dirty="0">
                <a:solidFill>
                  <a:schemeClr val="bg1"/>
                </a:solidFill>
              </a:endParaRPr>
            </a:p>
          </p:txBody>
        </p:sp>
      </p:grpSp>
      <p:grpSp>
        <p:nvGrpSpPr>
          <p:cNvPr id="120" name="Group 119"/>
          <p:cNvGrpSpPr/>
          <p:nvPr/>
        </p:nvGrpSpPr>
        <p:grpSpPr>
          <a:xfrm>
            <a:off x="6732240" y="1756939"/>
            <a:ext cx="2160240" cy="519933"/>
            <a:chOff x="1259632" y="1612923"/>
            <a:chExt cx="1368152" cy="519933"/>
          </a:xfrm>
        </p:grpSpPr>
        <p:sp>
          <p:nvSpPr>
            <p:cNvPr id="121" name="Chevron 120"/>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2" name="TextBox 121"/>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2019</a:t>
              </a:r>
            </a:p>
          </p:txBody>
        </p:sp>
      </p:grpSp>
      <p:grpSp>
        <p:nvGrpSpPr>
          <p:cNvPr id="70" name="Group 69"/>
          <p:cNvGrpSpPr/>
          <p:nvPr/>
        </p:nvGrpSpPr>
        <p:grpSpPr>
          <a:xfrm>
            <a:off x="488456" y="5805264"/>
            <a:ext cx="6243784" cy="276999"/>
            <a:chOff x="213338" y="2791961"/>
            <a:chExt cx="4358662" cy="276999"/>
          </a:xfrm>
        </p:grpSpPr>
        <p:sp>
          <p:nvSpPr>
            <p:cNvPr id="71" name="TextBox 70"/>
            <p:cNvSpPr txBox="1"/>
            <p:nvPr/>
          </p:nvSpPr>
          <p:spPr>
            <a:xfrm>
              <a:off x="213338" y="2791961"/>
              <a:ext cx="2469464" cy="276999"/>
            </a:xfrm>
            <a:prstGeom prst="rect">
              <a:avLst/>
            </a:prstGeom>
            <a:noFill/>
          </p:spPr>
          <p:txBody>
            <a:bodyPr wrap="none" rtlCol="0">
              <a:spAutoFit/>
            </a:bodyPr>
            <a:lstStyle/>
            <a:p>
              <a:r>
                <a:rPr lang="sv-SE" sz="1200" dirty="0" smtClean="0"/>
                <a:t>                                             EPICS v4 adaptations for ESS</a:t>
              </a:r>
            </a:p>
          </p:txBody>
        </p:sp>
        <p:sp>
          <p:nvSpPr>
            <p:cNvPr id="72" name="Rectangle 71"/>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6" name="Group 75"/>
          <p:cNvGrpSpPr/>
          <p:nvPr/>
        </p:nvGrpSpPr>
        <p:grpSpPr>
          <a:xfrm>
            <a:off x="2608321" y="6536377"/>
            <a:ext cx="2683759" cy="276999"/>
            <a:chOff x="233272" y="2791961"/>
            <a:chExt cx="4338728" cy="276999"/>
          </a:xfrm>
        </p:grpSpPr>
        <p:sp>
          <p:nvSpPr>
            <p:cNvPr id="86" name="TextBox 85"/>
            <p:cNvSpPr txBox="1"/>
            <p:nvPr/>
          </p:nvSpPr>
          <p:spPr>
            <a:xfrm>
              <a:off x="233272" y="2791961"/>
              <a:ext cx="3379644" cy="276999"/>
            </a:xfrm>
            <a:prstGeom prst="rect">
              <a:avLst/>
            </a:prstGeom>
            <a:noFill/>
          </p:spPr>
          <p:txBody>
            <a:bodyPr wrap="none" rtlCol="0">
              <a:spAutoFit/>
            </a:bodyPr>
            <a:lstStyle/>
            <a:p>
              <a:r>
                <a:rPr lang="sv-SE" sz="1200" dirty="0" smtClean="0"/>
                <a:t>MPS Configuration Application</a:t>
              </a:r>
            </a:p>
          </p:txBody>
        </p:sp>
        <p:sp>
          <p:nvSpPr>
            <p:cNvPr id="87" name="Rectangle 86"/>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819464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6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 </a:t>
            </a:r>
            <a:br>
              <a:rPr lang="sv-SE" sz="2800" dirty="0" smtClean="0"/>
            </a:br>
            <a:r>
              <a:rPr lang="sv-SE" sz="2800" dirty="0" smtClean="0"/>
              <a:t>Channel Finder </a:t>
            </a:r>
            <a:endParaRPr lang="sv-SE" sz="2800" dirty="0"/>
          </a:p>
        </p:txBody>
      </p:sp>
      <p:sp>
        <p:nvSpPr>
          <p:cNvPr id="3" name="Content Placeholder 2"/>
          <p:cNvSpPr>
            <a:spLocks noGrp="1"/>
          </p:cNvSpPr>
          <p:nvPr>
            <p:ph idx="1"/>
          </p:nvPr>
        </p:nvSpPr>
        <p:spPr>
          <a:xfrm>
            <a:off x="457200" y="1600200"/>
            <a:ext cx="8363272" cy="4781128"/>
          </a:xfrm>
        </p:spPr>
        <p:txBody>
          <a:bodyPr>
            <a:normAutofit/>
          </a:bodyPr>
          <a:lstStyle/>
          <a:p>
            <a:r>
              <a:rPr lang="en-US" sz="1800" dirty="0">
                <a:solidFill>
                  <a:schemeClr val="tx1"/>
                </a:solidFill>
              </a:rPr>
              <a:t>S</a:t>
            </a:r>
            <a:r>
              <a:rPr lang="en-US" sz="1800" dirty="0" smtClean="0">
                <a:solidFill>
                  <a:schemeClr val="tx1"/>
                </a:solidFill>
              </a:rPr>
              <a:t>cope</a:t>
            </a:r>
          </a:p>
          <a:p>
            <a:pPr lvl="1"/>
            <a:r>
              <a:rPr lang="en-US" sz="1400" dirty="0" smtClean="0">
                <a:solidFill>
                  <a:schemeClr val="tx1"/>
                </a:solidFill>
              </a:rPr>
              <a:t>Generic directory service for EPICS Channels (with flat name space) to manage thousands of channels and to create lattice structures. </a:t>
            </a:r>
          </a:p>
          <a:p>
            <a:r>
              <a:rPr lang="en-US" sz="1800" dirty="0" smtClean="0">
                <a:solidFill>
                  <a:schemeClr val="tx1"/>
                </a:solidFill>
              </a:rPr>
              <a:t>Status</a:t>
            </a:r>
          </a:p>
          <a:p>
            <a:pPr lvl="1"/>
            <a:r>
              <a:rPr lang="en-US" sz="1400" dirty="0" smtClean="0">
                <a:solidFill>
                  <a:schemeClr val="tx1"/>
                </a:solidFill>
              </a:rPr>
              <a:t>Channel Finder project fits ESS Project needs as far as we understand today.</a:t>
            </a:r>
          </a:p>
          <a:p>
            <a:r>
              <a:rPr lang="en-US" sz="1800" dirty="0" smtClean="0">
                <a:solidFill>
                  <a:schemeClr val="tx1"/>
                </a:solidFill>
              </a:rPr>
              <a:t>Issues</a:t>
            </a:r>
            <a:endParaRPr lang="en-US" sz="1400" dirty="0" smtClean="0">
              <a:solidFill>
                <a:schemeClr val="tx1"/>
              </a:solidFill>
            </a:endParaRPr>
          </a:p>
          <a:p>
            <a:pPr lvl="1"/>
            <a:r>
              <a:rPr lang="en-US" sz="1400" dirty="0" smtClean="0">
                <a:solidFill>
                  <a:schemeClr val="tx1"/>
                </a:solidFill>
              </a:rPr>
              <a:t>Different open source application servers and data bases are used, this may be a problem. </a:t>
            </a:r>
            <a:r>
              <a:rPr lang="en-US" sz="1400" dirty="0" err="1" smtClean="0">
                <a:solidFill>
                  <a:schemeClr val="tx1"/>
                </a:solidFill>
              </a:rPr>
              <a:t>GlassFish</a:t>
            </a:r>
            <a:r>
              <a:rPr lang="en-US" sz="1400" dirty="0" smtClean="0">
                <a:solidFill>
                  <a:schemeClr val="tx1"/>
                </a:solidFill>
              </a:rPr>
              <a:t>, </a:t>
            </a:r>
            <a:r>
              <a:rPr lang="en-US" sz="1400" dirty="0" err="1" smtClean="0">
                <a:solidFill>
                  <a:schemeClr val="tx1"/>
                </a:solidFill>
              </a:rPr>
              <a:t>TomCat</a:t>
            </a:r>
            <a:r>
              <a:rPr lang="en-US" sz="1400" dirty="0" smtClean="0">
                <a:solidFill>
                  <a:schemeClr val="tx1"/>
                </a:solidFill>
              </a:rPr>
              <a:t>), </a:t>
            </a:r>
            <a:r>
              <a:rPr lang="en-US" sz="1400" dirty="0" err="1" smtClean="0">
                <a:solidFill>
                  <a:schemeClr val="tx1"/>
                </a:solidFill>
              </a:rPr>
              <a:t>JBoss</a:t>
            </a:r>
            <a:r>
              <a:rPr lang="en-US" sz="1400" dirty="0" smtClean="0">
                <a:solidFill>
                  <a:schemeClr val="tx1"/>
                </a:solidFill>
              </a:rPr>
              <a:t>/Java EE, MySQL, PostgreSQL.</a:t>
            </a:r>
          </a:p>
          <a:p>
            <a:r>
              <a:rPr lang="en-US" sz="1800" dirty="0" smtClean="0">
                <a:solidFill>
                  <a:schemeClr val="tx1"/>
                </a:solidFill>
              </a:rPr>
              <a:t>Next steps</a:t>
            </a:r>
          </a:p>
          <a:p>
            <a:pPr lvl="1"/>
            <a:r>
              <a:rPr lang="en-US" sz="1400" dirty="0" smtClean="0">
                <a:solidFill>
                  <a:schemeClr val="tx1"/>
                </a:solidFill>
              </a:rPr>
              <a:t>Investigate and determine what </a:t>
            </a:r>
            <a:r>
              <a:rPr lang="en-US" sz="1400" dirty="0">
                <a:solidFill>
                  <a:schemeClr val="tx1"/>
                </a:solidFill>
              </a:rPr>
              <a:t> </a:t>
            </a:r>
            <a:r>
              <a:rPr lang="en-US" sz="1400" dirty="0" smtClean="0">
                <a:solidFill>
                  <a:schemeClr val="tx1"/>
                </a:solidFill>
              </a:rPr>
              <a:t>work is needed for the current Channel Finder to be fully usable for the ESS project.</a:t>
            </a:r>
          </a:p>
          <a:p>
            <a:pPr lvl="1"/>
            <a:r>
              <a:rPr lang="en-US" sz="1400" dirty="0">
                <a:solidFill>
                  <a:schemeClr val="tx1"/>
                </a:solidFill>
              </a:rPr>
              <a:t>EPICS v4 compatibility need to be verified</a:t>
            </a:r>
            <a:r>
              <a:rPr lang="en-US" sz="1400" dirty="0" smtClean="0">
                <a:solidFill>
                  <a:schemeClr val="tx1"/>
                </a:solidFill>
              </a:rPr>
              <a:t>.</a:t>
            </a:r>
          </a:p>
          <a:p>
            <a:pPr lvl="1"/>
            <a:r>
              <a:rPr lang="en-US" sz="1400" dirty="0" smtClean="0">
                <a:solidFill>
                  <a:schemeClr val="tx1"/>
                </a:solidFill>
              </a:rPr>
              <a:t>Investigate what, if anything, can be done as in-kind.</a:t>
            </a:r>
            <a:endParaRPr lang="en-US" sz="1400" dirty="0">
              <a:solidFill>
                <a:schemeClr val="tx1"/>
              </a:solidFill>
            </a:endParaRPr>
          </a:p>
          <a:p>
            <a:pPr marL="457200" lvl="1" indent="0">
              <a:buNone/>
            </a:pPr>
            <a:endParaRPr lang="en-US" sz="1400" dirty="0" smtClean="0">
              <a:solidFill>
                <a:schemeClr val="tx1"/>
              </a:solidFill>
            </a:endParaRPr>
          </a:p>
          <a:p>
            <a:pPr lvl="1"/>
            <a:endParaRPr lang="en-US" sz="1400" dirty="0" smtClean="0">
              <a:solidFill>
                <a:schemeClr val="tx1"/>
              </a:solidFill>
            </a:endParaRPr>
          </a:p>
          <a:p>
            <a:pPr lvl="1"/>
            <a:endParaRPr lang="en-US" sz="1400" dirty="0" smtClean="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17</a:t>
            </a:fld>
            <a:endParaRPr lang="sv-SE" dirty="0"/>
          </a:p>
        </p:txBody>
      </p:sp>
    </p:spTree>
    <p:extLst>
      <p:ext uri="{BB962C8B-B14F-4D97-AF65-F5344CB8AC3E}">
        <p14:creationId xmlns:p14="http://schemas.microsoft.com/office/powerpoint/2010/main" val="5914315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a:t>
            </a:r>
            <a:endParaRPr lang="sv-SE" sz="2800" dirty="0"/>
          </a:p>
        </p:txBody>
      </p:sp>
      <p:grpSp>
        <p:nvGrpSpPr>
          <p:cNvPr id="43" name="Group 42"/>
          <p:cNvGrpSpPr/>
          <p:nvPr/>
        </p:nvGrpSpPr>
        <p:grpSpPr>
          <a:xfrm>
            <a:off x="251520" y="1756939"/>
            <a:ext cx="2160240" cy="519933"/>
            <a:chOff x="1259632" y="1612923"/>
            <a:chExt cx="1368152" cy="519933"/>
          </a:xfrm>
        </p:grpSpPr>
        <p:sp>
          <p:nvSpPr>
            <p:cNvPr id="44" name="Chevron 43"/>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5" name="TextBox 44"/>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2016</a:t>
              </a:r>
              <a:endParaRPr lang="sv-SE" b="1" dirty="0">
                <a:solidFill>
                  <a:schemeClr val="bg1"/>
                </a:solidFill>
              </a:endParaRPr>
            </a:p>
          </p:txBody>
        </p:sp>
      </p:grpSp>
      <p:grpSp>
        <p:nvGrpSpPr>
          <p:cNvPr id="60" name="Group 59"/>
          <p:cNvGrpSpPr/>
          <p:nvPr/>
        </p:nvGrpSpPr>
        <p:grpSpPr>
          <a:xfrm>
            <a:off x="395536" y="2431921"/>
            <a:ext cx="4536504" cy="276999"/>
            <a:chOff x="213338" y="2431921"/>
            <a:chExt cx="6230870" cy="276999"/>
          </a:xfrm>
        </p:grpSpPr>
        <p:sp>
          <p:nvSpPr>
            <p:cNvPr id="49" name="Rectangle 48"/>
            <p:cNvSpPr/>
            <p:nvPr/>
          </p:nvSpPr>
          <p:spPr>
            <a:xfrm>
              <a:off x="251520" y="2492896"/>
              <a:ext cx="6192688"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TextBox 53"/>
            <p:cNvSpPr txBox="1"/>
            <p:nvPr/>
          </p:nvSpPr>
          <p:spPr>
            <a:xfrm>
              <a:off x="213338" y="2431921"/>
              <a:ext cx="5150750" cy="276999"/>
            </a:xfrm>
            <a:prstGeom prst="rect">
              <a:avLst/>
            </a:prstGeom>
            <a:noFill/>
          </p:spPr>
          <p:txBody>
            <a:bodyPr wrap="square" rtlCol="0">
              <a:spAutoFit/>
            </a:bodyPr>
            <a:lstStyle/>
            <a:p>
              <a:r>
                <a:rPr lang="sv-SE" sz="1200" dirty="0" smtClean="0"/>
                <a:t>      CCDB, Cable DB, IOC Factory, RBAC, Naming Service</a:t>
              </a:r>
              <a:endParaRPr lang="sv-SE" sz="1200" dirty="0"/>
            </a:p>
          </p:txBody>
        </p:sp>
      </p:grpSp>
      <p:grpSp>
        <p:nvGrpSpPr>
          <p:cNvPr id="55" name="Group 54"/>
          <p:cNvGrpSpPr/>
          <p:nvPr/>
        </p:nvGrpSpPr>
        <p:grpSpPr>
          <a:xfrm>
            <a:off x="1293458" y="2811854"/>
            <a:ext cx="3710590" cy="276999"/>
            <a:chOff x="213338" y="2791961"/>
            <a:chExt cx="2198422" cy="276999"/>
          </a:xfrm>
        </p:grpSpPr>
        <p:sp>
          <p:nvSpPr>
            <p:cNvPr id="58" name="TextBox 57"/>
            <p:cNvSpPr txBox="1"/>
            <p:nvPr/>
          </p:nvSpPr>
          <p:spPr>
            <a:xfrm>
              <a:off x="213338" y="2791961"/>
              <a:ext cx="1388855" cy="276999"/>
            </a:xfrm>
            <a:prstGeom prst="rect">
              <a:avLst/>
            </a:prstGeom>
            <a:noFill/>
          </p:spPr>
          <p:txBody>
            <a:bodyPr wrap="none" rtlCol="0">
              <a:spAutoFit/>
            </a:bodyPr>
            <a:lstStyle/>
            <a:p>
              <a:r>
                <a:rPr lang="sv-SE" sz="1200" dirty="0" smtClean="0"/>
                <a:t>                                   Calibration DB</a:t>
              </a:r>
              <a:endParaRPr lang="sv-SE" sz="1200" dirty="0"/>
            </a:p>
          </p:txBody>
        </p:sp>
        <p:sp>
          <p:nvSpPr>
            <p:cNvPr id="59" name="Rectangle 58"/>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1" name="Group 60"/>
          <p:cNvGrpSpPr/>
          <p:nvPr/>
        </p:nvGrpSpPr>
        <p:grpSpPr>
          <a:xfrm>
            <a:off x="861410" y="3160861"/>
            <a:ext cx="5870830" cy="276999"/>
            <a:chOff x="213338" y="2791961"/>
            <a:chExt cx="2198422" cy="276999"/>
          </a:xfrm>
        </p:grpSpPr>
        <p:sp>
          <p:nvSpPr>
            <p:cNvPr id="62" name="TextBox 61"/>
            <p:cNvSpPr txBox="1"/>
            <p:nvPr/>
          </p:nvSpPr>
          <p:spPr>
            <a:xfrm>
              <a:off x="213338" y="2791961"/>
              <a:ext cx="1354855" cy="276999"/>
            </a:xfrm>
            <a:prstGeom prst="rect">
              <a:avLst/>
            </a:prstGeom>
            <a:noFill/>
          </p:spPr>
          <p:txBody>
            <a:bodyPr wrap="none" rtlCol="0">
              <a:spAutoFit/>
            </a:bodyPr>
            <a:lstStyle/>
            <a:p>
              <a:r>
                <a:rPr lang="sv-SE" sz="1200" dirty="0" smtClean="0"/>
                <a:t>                                                       Alarm Service &amp; Handler</a:t>
              </a:r>
            </a:p>
          </p:txBody>
        </p:sp>
        <p:sp>
          <p:nvSpPr>
            <p:cNvPr id="63" name="Rectangle 62"/>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4" name="Group 63"/>
          <p:cNvGrpSpPr/>
          <p:nvPr/>
        </p:nvGrpSpPr>
        <p:grpSpPr>
          <a:xfrm>
            <a:off x="933418" y="3459926"/>
            <a:ext cx="1877181" cy="276999"/>
            <a:chOff x="213338" y="2791961"/>
            <a:chExt cx="2435622" cy="276999"/>
          </a:xfrm>
        </p:grpSpPr>
        <p:sp>
          <p:nvSpPr>
            <p:cNvPr id="65" name="TextBox 64"/>
            <p:cNvSpPr txBox="1"/>
            <p:nvPr/>
          </p:nvSpPr>
          <p:spPr>
            <a:xfrm>
              <a:off x="213338" y="2791961"/>
              <a:ext cx="2435622" cy="276999"/>
            </a:xfrm>
            <a:prstGeom prst="rect">
              <a:avLst/>
            </a:prstGeom>
            <a:noFill/>
          </p:spPr>
          <p:txBody>
            <a:bodyPr wrap="none" rtlCol="0">
              <a:spAutoFit/>
            </a:bodyPr>
            <a:lstStyle/>
            <a:p>
              <a:r>
                <a:rPr lang="sv-SE" sz="1200" dirty="0" smtClean="0"/>
                <a:t>Control System Studio/BOY</a:t>
              </a:r>
              <a:endParaRPr lang="sv-SE" sz="1200" dirty="0"/>
            </a:p>
          </p:txBody>
        </p:sp>
        <p:sp>
          <p:nvSpPr>
            <p:cNvPr id="66" name="Rectangle 65"/>
            <p:cNvSpPr/>
            <p:nvPr/>
          </p:nvSpPr>
          <p:spPr>
            <a:xfrm>
              <a:off x="251521" y="2852936"/>
              <a:ext cx="2397439"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7" name="Group 66"/>
          <p:cNvGrpSpPr/>
          <p:nvPr/>
        </p:nvGrpSpPr>
        <p:grpSpPr>
          <a:xfrm>
            <a:off x="1221450" y="3747958"/>
            <a:ext cx="5453261" cy="276999"/>
            <a:chOff x="213338" y="2791961"/>
            <a:chExt cx="2175472" cy="276999"/>
          </a:xfrm>
        </p:grpSpPr>
        <p:sp>
          <p:nvSpPr>
            <p:cNvPr id="68" name="TextBox 67"/>
            <p:cNvSpPr txBox="1"/>
            <p:nvPr/>
          </p:nvSpPr>
          <p:spPr>
            <a:xfrm>
              <a:off x="213338" y="2791961"/>
              <a:ext cx="1264393" cy="276999"/>
            </a:xfrm>
            <a:prstGeom prst="rect">
              <a:avLst/>
            </a:prstGeom>
            <a:noFill/>
          </p:spPr>
          <p:txBody>
            <a:bodyPr wrap="none" rtlCol="0">
              <a:spAutoFit/>
            </a:bodyPr>
            <a:lstStyle/>
            <a:p>
              <a:r>
                <a:rPr lang="sv-SE" sz="1200" dirty="0" smtClean="0"/>
                <a:t>                                                          Channel Finder</a:t>
              </a:r>
              <a:endParaRPr lang="sv-SE" sz="1200" dirty="0"/>
            </a:p>
          </p:txBody>
        </p:sp>
        <p:sp>
          <p:nvSpPr>
            <p:cNvPr id="69" name="Rectangle 68"/>
            <p:cNvSpPr/>
            <p:nvPr/>
          </p:nvSpPr>
          <p:spPr>
            <a:xfrm>
              <a:off x="22857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3" name="Group 72"/>
          <p:cNvGrpSpPr/>
          <p:nvPr/>
        </p:nvGrpSpPr>
        <p:grpSpPr>
          <a:xfrm>
            <a:off x="467544" y="5517232"/>
            <a:ext cx="7830652" cy="276999"/>
            <a:chOff x="213338" y="2791961"/>
            <a:chExt cx="4429825" cy="276999"/>
          </a:xfrm>
        </p:grpSpPr>
        <p:sp>
          <p:nvSpPr>
            <p:cNvPr id="74" name="TextBox 73"/>
            <p:cNvSpPr txBox="1"/>
            <p:nvPr/>
          </p:nvSpPr>
          <p:spPr>
            <a:xfrm>
              <a:off x="213338" y="2791961"/>
              <a:ext cx="3462681" cy="276999"/>
            </a:xfrm>
            <a:prstGeom prst="rect">
              <a:avLst/>
            </a:prstGeom>
            <a:noFill/>
          </p:spPr>
          <p:txBody>
            <a:bodyPr wrap="none" rtlCol="0">
              <a:spAutoFit/>
            </a:bodyPr>
            <a:lstStyle/>
            <a:p>
              <a:r>
                <a:rPr lang="sv-SE" sz="1200" dirty="0" smtClean="0"/>
                <a:t>                                             OpenXAL (online model and physics applications support</a:t>
              </a:r>
            </a:p>
          </p:txBody>
        </p:sp>
        <p:sp>
          <p:nvSpPr>
            <p:cNvPr id="75" name="Rectangle 74"/>
            <p:cNvSpPr/>
            <p:nvPr/>
          </p:nvSpPr>
          <p:spPr>
            <a:xfrm>
              <a:off x="322683" y="284407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7" name="Group 76"/>
          <p:cNvGrpSpPr/>
          <p:nvPr/>
        </p:nvGrpSpPr>
        <p:grpSpPr>
          <a:xfrm>
            <a:off x="2608321" y="6257205"/>
            <a:ext cx="2683759" cy="276999"/>
            <a:chOff x="233272" y="2791961"/>
            <a:chExt cx="4338728" cy="276999"/>
          </a:xfrm>
        </p:grpSpPr>
        <p:sp>
          <p:nvSpPr>
            <p:cNvPr id="78" name="TextBox 77"/>
            <p:cNvSpPr txBox="1"/>
            <p:nvPr/>
          </p:nvSpPr>
          <p:spPr>
            <a:xfrm>
              <a:off x="233272" y="2791961"/>
              <a:ext cx="1746440" cy="276999"/>
            </a:xfrm>
            <a:prstGeom prst="rect">
              <a:avLst/>
            </a:prstGeom>
            <a:noFill/>
          </p:spPr>
          <p:txBody>
            <a:bodyPr wrap="none" rtlCol="0">
              <a:spAutoFit/>
            </a:bodyPr>
            <a:lstStyle/>
            <a:p>
              <a:r>
                <a:rPr lang="sv-SE" sz="1200" dirty="0" smtClean="0"/>
                <a:t>Post Mortem Application</a:t>
              </a:r>
            </a:p>
          </p:txBody>
        </p:sp>
        <p:sp>
          <p:nvSpPr>
            <p:cNvPr id="79" name="Rectangle 78"/>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0" name="Group 79"/>
          <p:cNvGrpSpPr/>
          <p:nvPr/>
        </p:nvGrpSpPr>
        <p:grpSpPr>
          <a:xfrm>
            <a:off x="5580112" y="6268238"/>
            <a:ext cx="2198422" cy="276999"/>
            <a:chOff x="213338" y="2791961"/>
            <a:chExt cx="2198422" cy="276999"/>
          </a:xfrm>
        </p:grpSpPr>
        <p:sp>
          <p:nvSpPr>
            <p:cNvPr id="81" name="TextBox 80"/>
            <p:cNvSpPr txBox="1"/>
            <p:nvPr/>
          </p:nvSpPr>
          <p:spPr>
            <a:xfrm>
              <a:off x="213338" y="2791961"/>
              <a:ext cx="1811009" cy="276999"/>
            </a:xfrm>
            <a:prstGeom prst="rect">
              <a:avLst/>
            </a:prstGeom>
            <a:noFill/>
          </p:spPr>
          <p:txBody>
            <a:bodyPr wrap="none" rtlCol="0">
              <a:spAutoFit/>
            </a:bodyPr>
            <a:lstStyle/>
            <a:p>
              <a:r>
                <a:rPr lang="sv-SE" sz="1200" dirty="0" smtClean="0"/>
                <a:t>Software Interlock System</a:t>
              </a:r>
              <a:endParaRPr lang="sv-SE" sz="1200" dirty="0"/>
            </a:p>
          </p:txBody>
        </p:sp>
        <p:sp>
          <p:nvSpPr>
            <p:cNvPr id="82" name="Rectangle 8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3" name="Group 82"/>
          <p:cNvGrpSpPr/>
          <p:nvPr/>
        </p:nvGrpSpPr>
        <p:grpSpPr>
          <a:xfrm>
            <a:off x="1187624" y="4468038"/>
            <a:ext cx="4320480" cy="276999"/>
            <a:chOff x="213338" y="2852936"/>
            <a:chExt cx="2274230" cy="276999"/>
          </a:xfrm>
        </p:grpSpPr>
        <p:sp>
          <p:nvSpPr>
            <p:cNvPr id="84" name="TextBox 83"/>
            <p:cNvSpPr txBox="1"/>
            <p:nvPr/>
          </p:nvSpPr>
          <p:spPr>
            <a:xfrm>
              <a:off x="213338" y="2852936"/>
              <a:ext cx="2274230" cy="276999"/>
            </a:xfrm>
            <a:prstGeom prst="rect">
              <a:avLst/>
            </a:prstGeom>
            <a:noFill/>
          </p:spPr>
          <p:txBody>
            <a:bodyPr wrap="square" rtlCol="0">
              <a:spAutoFit/>
            </a:bodyPr>
            <a:lstStyle/>
            <a:p>
              <a:r>
                <a:rPr lang="sv-SE" sz="1200" dirty="0" smtClean="0"/>
                <a:t>                                    Save, Compare &amp; Restore</a:t>
              </a:r>
            </a:p>
          </p:txBody>
        </p:sp>
        <p:sp>
          <p:nvSpPr>
            <p:cNvPr id="85" name="Rectangle 84"/>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51" name="Group 50"/>
          <p:cNvGrpSpPr/>
          <p:nvPr/>
        </p:nvGrpSpPr>
        <p:grpSpPr>
          <a:xfrm>
            <a:off x="1187624" y="4096965"/>
            <a:ext cx="2016224" cy="276999"/>
            <a:chOff x="213337" y="4077072"/>
            <a:chExt cx="1262320" cy="276999"/>
          </a:xfrm>
        </p:grpSpPr>
        <p:sp>
          <p:nvSpPr>
            <p:cNvPr id="52" name="TextBox 51"/>
            <p:cNvSpPr txBox="1"/>
            <p:nvPr/>
          </p:nvSpPr>
          <p:spPr>
            <a:xfrm>
              <a:off x="213337" y="4077072"/>
              <a:ext cx="1262320" cy="276999"/>
            </a:xfrm>
            <a:prstGeom prst="rect">
              <a:avLst/>
            </a:prstGeom>
            <a:noFill/>
          </p:spPr>
          <p:txBody>
            <a:bodyPr wrap="square" rtlCol="0">
              <a:spAutoFit/>
            </a:bodyPr>
            <a:lstStyle/>
            <a:p>
              <a:r>
                <a:rPr lang="sv-SE" sz="1200" dirty="0" smtClean="0"/>
                <a:t>        Archiving Service</a:t>
              </a:r>
              <a:endParaRPr lang="sv-SE" sz="1200" dirty="0"/>
            </a:p>
          </p:txBody>
        </p:sp>
        <p:sp>
          <p:nvSpPr>
            <p:cNvPr id="53" name="Rectangle 52"/>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0" name="Group 89"/>
          <p:cNvGrpSpPr/>
          <p:nvPr/>
        </p:nvGrpSpPr>
        <p:grpSpPr>
          <a:xfrm>
            <a:off x="4965865" y="3459926"/>
            <a:ext cx="1694367" cy="276999"/>
            <a:chOff x="213338" y="2791961"/>
            <a:chExt cx="2198422" cy="276999"/>
          </a:xfrm>
        </p:grpSpPr>
        <p:sp>
          <p:nvSpPr>
            <p:cNvPr id="91" name="TextBox 90"/>
            <p:cNvSpPr txBox="1"/>
            <p:nvPr/>
          </p:nvSpPr>
          <p:spPr>
            <a:xfrm>
              <a:off x="213338" y="2791961"/>
              <a:ext cx="1847349" cy="276999"/>
            </a:xfrm>
            <a:prstGeom prst="rect">
              <a:avLst/>
            </a:prstGeom>
            <a:noFill/>
          </p:spPr>
          <p:txBody>
            <a:bodyPr wrap="none" rtlCol="0">
              <a:spAutoFit/>
            </a:bodyPr>
            <a:lstStyle/>
            <a:p>
              <a:r>
                <a:rPr lang="sv-SE" sz="1200" dirty="0" smtClean="0"/>
                <a:t>Machine Sequencer</a:t>
              </a:r>
              <a:endParaRPr lang="sv-SE" sz="1200" dirty="0"/>
            </a:p>
          </p:txBody>
        </p:sp>
        <p:sp>
          <p:nvSpPr>
            <p:cNvPr id="92" name="Rectangle 9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3" name="Group 92"/>
          <p:cNvGrpSpPr/>
          <p:nvPr/>
        </p:nvGrpSpPr>
        <p:grpSpPr>
          <a:xfrm>
            <a:off x="1184396" y="4817045"/>
            <a:ext cx="1262320" cy="276999"/>
            <a:chOff x="213337" y="4077072"/>
            <a:chExt cx="1262320" cy="276999"/>
          </a:xfrm>
        </p:grpSpPr>
        <p:sp>
          <p:nvSpPr>
            <p:cNvPr id="94" name="TextBox 93"/>
            <p:cNvSpPr txBox="1"/>
            <p:nvPr/>
          </p:nvSpPr>
          <p:spPr>
            <a:xfrm>
              <a:off x="213337" y="4077072"/>
              <a:ext cx="1262320" cy="276999"/>
            </a:xfrm>
            <a:prstGeom prst="rect">
              <a:avLst/>
            </a:prstGeom>
            <a:noFill/>
          </p:spPr>
          <p:txBody>
            <a:bodyPr wrap="square" rtlCol="0">
              <a:spAutoFit/>
            </a:bodyPr>
            <a:lstStyle/>
            <a:p>
              <a:r>
                <a:rPr lang="sv-SE" sz="1200" dirty="0" smtClean="0"/>
                <a:t>Scripting Fwk</a:t>
              </a:r>
              <a:endParaRPr lang="sv-SE" sz="1200" dirty="0"/>
            </a:p>
          </p:txBody>
        </p:sp>
        <p:sp>
          <p:nvSpPr>
            <p:cNvPr id="95" name="Rectangle 94"/>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6" name="Group 95"/>
          <p:cNvGrpSpPr/>
          <p:nvPr/>
        </p:nvGrpSpPr>
        <p:grpSpPr>
          <a:xfrm>
            <a:off x="5521017" y="4817045"/>
            <a:ext cx="1262320" cy="276999"/>
            <a:chOff x="213337" y="4077072"/>
            <a:chExt cx="1262320" cy="276999"/>
          </a:xfrm>
        </p:grpSpPr>
        <p:sp>
          <p:nvSpPr>
            <p:cNvPr id="97" name="TextBox 96"/>
            <p:cNvSpPr txBox="1"/>
            <p:nvPr/>
          </p:nvSpPr>
          <p:spPr>
            <a:xfrm>
              <a:off x="213337" y="4077072"/>
              <a:ext cx="1262320" cy="276999"/>
            </a:xfrm>
            <a:prstGeom prst="rect">
              <a:avLst/>
            </a:prstGeom>
            <a:noFill/>
          </p:spPr>
          <p:txBody>
            <a:bodyPr wrap="square" rtlCol="0">
              <a:spAutoFit/>
            </a:bodyPr>
            <a:lstStyle/>
            <a:p>
              <a:r>
                <a:rPr lang="sv-SE" sz="1200" dirty="0" smtClean="0"/>
                <a:t>Fixed display Fwk</a:t>
              </a:r>
              <a:endParaRPr lang="sv-SE" sz="1200" dirty="0"/>
            </a:p>
          </p:txBody>
        </p:sp>
        <p:sp>
          <p:nvSpPr>
            <p:cNvPr id="98" name="Rectangle 97"/>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9" name="Group 98"/>
          <p:cNvGrpSpPr/>
          <p:nvPr/>
        </p:nvGrpSpPr>
        <p:grpSpPr>
          <a:xfrm>
            <a:off x="2517591" y="4817045"/>
            <a:ext cx="1550353" cy="276999"/>
            <a:chOff x="213336" y="4077072"/>
            <a:chExt cx="1334329" cy="276999"/>
          </a:xfrm>
        </p:grpSpPr>
        <p:sp>
          <p:nvSpPr>
            <p:cNvPr id="100" name="TextBox 99"/>
            <p:cNvSpPr txBox="1"/>
            <p:nvPr/>
          </p:nvSpPr>
          <p:spPr>
            <a:xfrm>
              <a:off x="213336" y="4077072"/>
              <a:ext cx="1334329" cy="276999"/>
            </a:xfrm>
            <a:prstGeom prst="rect">
              <a:avLst/>
            </a:prstGeom>
            <a:noFill/>
          </p:spPr>
          <p:txBody>
            <a:bodyPr wrap="square" rtlCol="0">
              <a:spAutoFit/>
            </a:bodyPr>
            <a:lstStyle/>
            <a:p>
              <a:r>
                <a:rPr lang="sv-SE" sz="1200" dirty="0" smtClean="0"/>
                <a:t>Synoptic Web appl</a:t>
              </a:r>
              <a:endParaRPr lang="sv-SE" sz="1200" dirty="0"/>
            </a:p>
          </p:txBody>
        </p:sp>
        <p:sp>
          <p:nvSpPr>
            <p:cNvPr id="101" name="Rectangle 100"/>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2" name="Group 101"/>
          <p:cNvGrpSpPr/>
          <p:nvPr/>
        </p:nvGrpSpPr>
        <p:grpSpPr>
          <a:xfrm>
            <a:off x="4067944" y="4817045"/>
            <a:ext cx="1440160" cy="276999"/>
            <a:chOff x="213337" y="4077072"/>
            <a:chExt cx="1262320" cy="276999"/>
          </a:xfrm>
        </p:grpSpPr>
        <p:sp>
          <p:nvSpPr>
            <p:cNvPr id="103" name="TextBox 102"/>
            <p:cNvSpPr txBox="1"/>
            <p:nvPr/>
          </p:nvSpPr>
          <p:spPr>
            <a:xfrm>
              <a:off x="213337" y="4077072"/>
              <a:ext cx="1262320" cy="276999"/>
            </a:xfrm>
            <a:prstGeom prst="rect">
              <a:avLst/>
            </a:prstGeom>
            <a:noFill/>
          </p:spPr>
          <p:txBody>
            <a:bodyPr wrap="square" rtlCol="0">
              <a:spAutoFit/>
            </a:bodyPr>
            <a:lstStyle/>
            <a:p>
              <a:r>
                <a:rPr lang="sv-SE" sz="1200" dirty="0" smtClean="0"/>
                <a:t>Diagnostics appl.</a:t>
              </a:r>
              <a:endParaRPr lang="sv-SE" sz="1200" dirty="0"/>
            </a:p>
          </p:txBody>
        </p:sp>
        <p:sp>
          <p:nvSpPr>
            <p:cNvPr id="104" name="Rectangle 103"/>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5" name="Group 104"/>
          <p:cNvGrpSpPr/>
          <p:nvPr/>
        </p:nvGrpSpPr>
        <p:grpSpPr>
          <a:xfrm>
            <a:off x="3059832" y="5168225"/>
            <a:ext cx="1512168" cy="276999"/>
            <a:chOff x="213337" y="4077072"/>
            <a:chExt cx="1368152" cy="276999"/>
          </a:xfrm>
        </p:grpSpPr>
        <p:sp>
          <p:nvSpPr>
            <p:cNvPr id="106" name="TextBox 105"/>
            <p:cNvSpPr txBox="1"/>
            <p:nvPr/>
          </p:nvSpPr>
          <p:spPr>
            <a:xfrm>
              <a:off x="213337" y="4077072"/>
              <a:ext cx="1368152" cy="276999"/>
            </a:xfrm>
            <a:prstGeom prst="rect">
              <a:avLst/>
            </a:prstGeom>
            <a:noFill/>
          </p:spPr>
          <p:txBody>
            <a:bodyPr wrap="square" rtlCol="0">
              <a:spAutoFit/>
            </a:bodyPr>
            <a:lstStyle/>
            <a:p>
              <a:r>
                <a:rPr lang="sv-SE" sz="1200" dirty="0" smtClean="0"/>
                <a:t>Electronic checklist</a:t>
              </a:r>
              <a:endParaRPr lang="sv-SE" sz="1200" dirty="0"/>
            </a:p>
          </p:txBody>
        </p:sp>
        <p:sp>
          <p:nvSpPr>
            <p:cNvPr id="107" name="Rectangle 106"/>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14" name="Group 113"/>
          <p:cNvGrpSpPr/>
          <p:nvPr/>
        </p:nvGrpSpPr>
        <p:grpSpPr>
          <a:xfrm>
            <a:off x="2411760" y="1756939"/>
            <a:ext cx="2160240" cy="519933"/>
            <a:chOff x="1259632" y="1612923"/>
            <a:chExt cx="1368152" cy="519933"/>
          </a:xfrm>
        </p:grpSpPr>
        <p:sp>
          <p:nvSpPr>
            <p:cNvPr id="115" name="Chevron 114"/>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6" name="TextBox 115"/>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2017</a:t>
              </a:r>
              <a:endParaRPr lang="sv-SE" b="1" dirty="0">
                <a:solidFill>
                  <a:schemeClr val="bg1"/>
                </a:solidFill>
              </a:endParaRPr>
            </a:p>
          </p:txBody>
        </p:sp>
      </p:grpSp>
      <p:grpSp>
        <p:nvGrpSpPr>
          <p:cNvPr id="117" name="Group 116"/>
          <p:cNvGrpSpPr/>
          <p:nvPr/>
        </p:nvGrpSpPr>
        <p:grpSpPr>
          <a:xfrm>
            <a:off x="4572000" y="1756939"/>
            <a:ext cx="2160240" cy="519933"/>
            <a:chOff x="1259632" y="1612923"/>
            <a:chExt cx="1368152" cy="519933"/>
          </a:xfrm>
        </p:grpSpPr>
        <p:sp>
          <p:nvSpPr>
            <p:cNvPr id="118" name="Chevron 117"/>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9" name="TextBox 118"/>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2018</a:t>
              </a:r>
              <a:endParaRPr lang="sv-SE" b="1" dirty="0">
                <a:solidFill>
                  <a:schemeClr val="bg1"/>
                </a:solidFill>
              </a:endParaRPr>
            </a:p>
          </p:txBody>
        </p:sp>
      </p:grpSp>
      <p:grpSp>
        <p:nvGrpSpPr>
          <p:cNvPr id="120" name="Group 119"/>
          <p:cNvGrpSpPr/>
          <p:nvPr/>
        </p:nvGrpSpPr>
        <p:grpSpPr>
          <a:xfrm>
            <a:off x="6732240" y="1756939"/>
            <a:ext cx="2160240" cy="519933"/>
            <a:chOff x="1259632" y="1612923"/>
            <a:chExt cx="1368152" cy="519933"/>
          </a:xfrm>
        </p:grpSpPr>
        <p:sp>
          <p:nvSpPr>
            <p:cNvPr id="121" name="Chevron 120"/>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2" name="TextBox 121"/>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2019</a:t>
              </a:r>
            </a:p>
          </p:txBody>
        </p:sp>
      </p:grpSp>
      <p:grpSp>
        <p:nvGrpSpPr>
          <p:cNvPr id="70" name="Group 69"/>
          <p:cNvGrpSpPr/>
          <p:nvPr/>
        </p:nvGrpSpPr>
        <p:grpSpPr>
          <a:xfrm>
            <a:off x="611560" y="5805264"/>
            <a:ext cx="6243784" cy="276999"/>
            <a:chOff x="213338" y="2791961"/>
            <a:chExt cx="4358662" cy="276999"/>
          </a:xfrm>
        </p:grpSpPr>
        <p:sp>
          <p:nvSpPr>
            <p:cNvPr id="71" name="TextBox 70"/>
            <p:cNvSpPr txBox="1"/>
            <p:nvPr/>
          </p:nvSpPr>
          <p:spPr>
            <a:xfrm>
              <a:off x="213338" y="2791961"/>
              <a:ext cx="2469464" cy="276999"/>
            </a:xfrm>
            <a:prstGeom prst="rect">
              <a:avLst/>
            </a:prstGeom>
            <a:noFill/>
          </p:spPr>
          <p:txBody>
            <a:bodyPr wrap="none" rtlCol="0">
              <a:spAutoFit/>
            </a:bodyPr>
            <a:lstStyle/>
            <a:p>
              <a:r>
                <a:rPr lang="sv-SE" sz="1200" dirty="0" smtClean="0"/>
                <a:t>                                             EPICS v4 adaptations for ESS</a:t>
              </a:r>
            </a:p>
          </p:txBody>
        </p:sp>
        <p:sp>
          <p:nvSpPr>
            <p:cNvPr id="72" name="Rectangle 71"/>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6" name="Group 75"/>
          <p:cNvGrpSpPr/>
          <p:nvPr/>
        </p:nvGrpSpPr>
        <p:grpSpPr>
          <a:xfrm>
            <a:off x="2608321" y="6536377"/>
            <a:ext cx="2683759" cy="276999"/>
            <a:chOff x="233272" y="2791961"/>
            <a:chExt cx="4338728" cy="276999"/>
          </a:xfrm>
        </p:grpSpPr>
        <p:sp>
          <p:nvSpPr>
            <p:cNvPr id="86" name="TextBox 85"/>
            <p:cNvSpPr txBox="1"/>
            <p:nvPr/>
          </p:nvSpPr>
          <p:spPr>
            <a:xfrm>
              <a:off x="233272" y="2791961"/>
              <a:ext cx="3379644" cy="276999"/>
            </a:xfrm>
            <a:prstGeom prst="rect">
              <a:avLst/>
            </a:prstGeom>
            <a:noFill/>
          </p:spPr>
          <p:txBody>
            <a:bodyPr wrap="none" rtlCol="0">
              <a:spAutoFit/>
            </a:bodyPr>
            <a:lstStyle/>
            <a:p>
              <a:r>
                <a:rPr lang="sv-SE" sz="1200" dirty="0" smtClean="0"/>
                <a:t>MPS Configuration Application</a:t>
              </a:r>
            </a:p>
          </p:txBody>
        </p:sp>
        <p:sp>
          <p:nvSpPr>
            <p:cNvPr id="87" name="Rectangle 86"/>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308305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1"/>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 </a:t>
            </a:r>
            <a:br>
              <a:rPr lang="sv-SE" sz="2800" dirty="0" smtClean="0"/>
            </a:br>
            <a:r>
              <a:rPr lang="sv-SE" sz="2800" dirty="0" smtClean="0"/>
              <a:t>Archiving Service </a:t>
            </a:r>
            <a:endParaRPr lang="sv-SE" sz="2800" dirty="0"/>
          </a:p>
        </p:txBody>
      </p:sp>
      <p:sp>
        <p:nvSpPr>
          <p:cNvPr id="3" name="Content Placeholder 2"/>
          <p:cNvSpPr>
            <a:spLocks noGrp="1"/>
          </p:cNvSpPr>
          <p:nvPr>
            <p:ph idx="1"/>
          </p:nvPr>
        </p:nvSpPr>
        <p:spPr>
          <a:xfrm>
            <a:off x="457200" y="1600200"/>
            <a:ext cx="8363272" cy="4781128"/>
          </a:xfrm>
        </p:spPr>
        <p:txBody>
          <a:bodyPr>
            <a:normAutofit/>
          </a:bodyPr>
          <a:lstStyle/>
          <a:p>
            <a:r>
              <a:rPr lang="en-US" sz="1800" dirty="0">
                <a:solidFill>
                  <a:schemeClr val="tx1"/>
                </a:solidFill>
              </a:rPr>
              <a:t>S</a:t>
            </a:r>
            <a:r>
              <a:rPr lang="en-US" sz="1800" dirty="0" smtClean="0">
                <a:solidFill>
                  <a:schemeClr val="tx1"/>
                </a:solidFill>
              </a:rPr>
              <a:t>cope</a:t>
            </a:r>
          </a:p>
          <a:p>
            <a:pPr lvl="1"/>
            <a:r>
              <a:rPr lang="en-US" sz="1400" dirty="0" smtClean="0">
                <a:solidFill>
                  <a:schemeClr val="tx1"/>
                </a:solidFill>
              </a:rPr>
              <a:t>Archiving for a EPICS v4 control system, storing millions of PVs in different stages and clusters. </a:t>
            </a:r>
          </a:p>
          <a:p>
            <a:pPr lvl="1"/>
            <a:r>
              <a:rPr lang="en-US" sz="1400" dirty="0" smtClean="0">
                <a:solidFill>
                  <a:schemeClr val="tx1"/>
                </a:solidFill>
              </a:rPr>
              <a:t>Built in process to move data between stages, with the added capability of reducing the data as it is moved into storage.</a:t>
            </a:r>
          </a:p>
          <a:p>
            <a:pPr lvl="1"/>
            <a:r>
              <a:rPr lang="en-US" sz="1400" dirty="0" smtClean="0">
                <a:solidFill>
                  <a:schemeClr val="tx1"/>
                </a:solidFill>
              </a:rPr>
              <a:t>Ability to cluster appliances and to scale by adding additional appliances to cluster.</a:t>
            </a:r>
          </a:p>
          <a:p>
            <a:pPr lvl="1"/>
            <a:r>
              <a:rPr lang="en-US" sz="1400" dirty="0" smtClean="0">
                <a:solidFill>
                  <a:schemeClr val="tx1"/>
                </a:solidFill>
              </a:rPr>
              <a:t>Data retrieval performance focus.</a:t>
            </a:r>
          </a:p>
          <a:p>
            <a:r>
              <a:rPr lang="en-US" sz="1800" dirty="0" smtClean="0">
                <a:solidFill>
                  <a:schemeClr val="tx1"/>
                </a:solidFill>
              </a:rPr>
              <a:t>Status</a:t>
            </a:r>
          </a:p>
          <a:p>
            <a:pPr lvl="1"/>
            <a:r>
              <a:rPr lang="en-US" sz="1400" dirty="0" smtClean="0">
                <a:solidFill>
                  <a:schemeClr val="tx1"/>
                </a:solidFill>
              </a:rPr>
              <a:t>Archiver Appliance has been evaluated and chosen as  ESS/ICS Archiver Solution.</a:t>
            </a:r>
          </a:p>
          <a:p>
            <a:pPr lvl="1"/>
            <a:r>
              <a:rPr lang="en-US" sz="1400" dirty="0" smtClean="0">
                <a:solidFill>
                  <a:schemeClr val="tx1"/>
                </a:solidFill>
              </a:rPr>
              <a:t>Integration team is currently using “Archiving off-the-shelf”.</a:t>
            </a:r>
          </a:p>
          <a:p>
            <a:r>
              <a:rPr lang="en-US" sz="1800" dirty="0" smtClean="0">
                <a:solidFill>
                  <a:schemeClr val="tx1"/>
                </a:solidFill>
              </a:rPr>
              <a:t>Issues</a:t>
            </a:r>
          </a:p>
          <a:p>
            <a:pPr lvl="1"/>
            <a:r>
              <a:rPr lang="en-US" sz="1400" dirty="0" smtClean="0">
                <a:solidFill>
                  <a:schemeClr val="tx1"/>
                </a:solidFill>
              </a:rPr>
              <a:t>Performance for Data-on-Demand wave forms needs further investigation.</a:t>
            </a:r>
          </a:p>
          <a:p>
            <a:r>
              <a:rPr lang="en-US" sz="1800" dirty="0" smtClean="0">
                <a:solidFill>
                  <a:schemeClr val="tx1"/>
                </a:solidFill>
              </a:rPr>
              <a:t>Next steps</a:t>
            </a:r>
          </a:p>
          <a:p>
            <a:pPr lvl="1"/>
            <a:r>
              <a:rPr lang="en-US" sz="1400" dirty="0" smtClean="0">
                <a:solidFill>
                  <a:schemeClr val="tx1"/>
                </a:solidFill>
              </a:rPr>
              <a:t>Install, create ESS-branch</a:t>
            </a:r>
            <a:r>
              <a:rPr lang="en-US" sz="1400" dirty="0">
                <a:solidFill>
                  <a:schemeClr val="tx1"/>
                </a:solidFill>
              </a:rPr>
              <a:t>, define a default configuration </a:t>
            </a:r>
            <a:r>
              <a:rPr lang="en-US" sz="1400" dirty="0" smtClean="0">
                <a:solidFill>
                  <a:schemeClr val="tx1"/>
                </a:solidFill>
              </a:rPr>
              <a:t>and write installation manual.</a:t>
            </a:r>
          </a:p>
          <a:p>
            <a:pPr lvl="1"/>
            <a:r>
              <a:rPr lang="en-US" sz="1400" dirty="0" smtClean="0">
                <a:solidFill>
                  <a:schemeClr val="tx1"/>
                </a:solidFill>
              </a:rPr>
              <a:t>Performance requirements need to be further investigated and handled.</a:t>
            </a:r>
          </a:p>
          <a:p>
            <a:pPr lvl="1"/>
            <a:r>
              <a:rPr lang="en-US" sz="1400" dirty="0" smtClean="0">
                <a:solidFill>
                  <a:schemeClr val="tx1"/>
                </a:solidFill>
              </a:rPr>
              <a:t>EPICS v4 compatibility need to be verified.</a:t>
            </a:r>
          </a:p>
          <a:p>
            <a:pPr lvl="1"/>
            <a:endParaRPr lang="en-US" sz="14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19</a:t>
            </a:fld>
            <a:endParaRPr lang="sv-SE" dirty="0"/>
          </a:p>
        </p:txBody>
      </p:sp>
    </p:spTree>
    <p:extLst>
      <p:ext uri="{BB962C8B-B14F-4D97-AF65-F5344CB8AC3E}">
        <p14:creationId xmlns:p14="http://schemas.microsoft.com/office/powerpoint/2010/main" val="1749515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Status - Work packages 2 and 3 - Software</a:t>
            </a:r>
            <a:endParaRPr lang="sv-SE" sz="2800" dirty="0"/>
          </a:p>
        </p:txBody>
      </p:sp>
      <p:sp>
        <p:nvSpPr>
          <p:cNvPr id="3" name="Content Placeholder 2"/>
          <p:cNvSpPr>
            <a:spLocks noGrp="1"/>
          </p:cNvSpPr>
          <p:nvPr>
            <p:ph idx="1"/>
          </p:nvPr>
        </p:nvSpPr>
        <p:spPr>
          <a:xfrm>
            <a:off x="251520" y="1816224"/>
            <a:ext cx="8363272" cy="4781128"/>
          </a:xfrm>
        </p:spPr>
        <p:txBody>
          <a:bodyPr>
            <a:normAutofit fontScale="92500" lnSpcReduction="10000"/>
          </a:bodyPr>
          <a:lstStyle/>
          <a:p>
            <a:r>
              <a:rPr lang="en-US" sz="1800" dirty="0" smtClean="0">
                <a:solidFill>
                  <a:schemeClr val="tx1"/>
                </a:solidFill>
              </a:rPr>
              <a:t>Work package scope</a:t>
            </a:r>
          </a:p>
          <a:p>
            <a:pPr lvl="1"/>
            <a:r>
              <a:rPr lang="en-US" sz="1400" dirty="0" smtClean="0">
                <a:solidFill>
                  <a:schemeClr val="tx1"/>
                </a:solidFill>
              </a:rPr>
              <a:t>Controls software development, integration</a:t>
            </a:r>
            <a:br>
              <a:rPr lang="en-US" sz="1400" dirty="0" smtClean="0">
                <a:solidFill>
                  <a:schemeClr val="tx1"/>
                </a:solidFill>
              </a:rPr>
            </a:br>
            <a:r>
              <a:rPr lang="en-US" sz="1400" dirty="0" smtClean="0">
                <a:solidFill>
                  <a:schemeClr val="tx1"/>
                </a:solidFill>
              </a:rPr>
              <a:t>and deployment in the ESS operations </a:t>
            </a:r>
            <a:br>
              <a:rPr lang="en-US" sz="1400" dirty="0" smtClean="0">
                <a:solidFill>
                  <a:schemeClr val="tx1"/>
                </a:solidFill>
              </a:rPr>
            </a:br>
            <a:r>
              <a:rPr lang="en-US" sz="1400" dirty="0" smtClean="0">
                <a:solidFill>
                  <a:schemeClr val="tx1"/>
                </a:solidFill>
              </a:rPr>
              <a:t>environment</a:t>
            </a:r>
          </a:p>
          <a:p>
            <a:pPr lvl="1"/>
            <a:endParaRPr lang="en-US" sz="1400" dirty="0" smtClean="0">
              <a:solidFill>
                <a:schemeClr val="tx1"/>
              </a:solidFill>
            </a:endParaRPr>
          </a:p>
          <a:p>
            <a:pPr marL="457200" lvl="1" indent="0">
              <a:buNone/>
            </a:pPr>
            <a:endParaRPr lang="en-US" sz="1400" dirty="0" smtClean="0">
              <a:solidFill>
                <a:schemeClr val="tx1"/>
              </a:solidFill>
            </a:endParaRPr>
          </a:p>
          <a:p>
            <a:r>
              <a:rPr lang="en-US" sz="1800" dirty="0" smtClean="0">
                <a:solidFill>
                  <a:schemeClr val="tx1"/>
                </a:solidFill>
              </a:rPr>
              <a:t>Work package status</a:t>
            </a:r>
          </a:p>
          <a:p>
            <a:pPr lvl="1"/>
            <a:r>
              <a:rPr lang="en-US" sz="1400" dirty="0" smtClean="0">
                <a:solidFill>
                  <a:schemeClr val="tx1"/>
                </a:solidFill>
              </a:rPr>
              <a:t>Many development activities have been started and have been ongoing for a long time (years)</a:t>
            </a:r>
          </a:p>
          <a:p>
            <a:pPr lvl="1"/>
            <a:r>
              <a:rPr lang="en-US" sz="1400" dirty="0" smtClean="0">
                <a:solidFill>
                  <a:schemeClr val="tx1"/>
                </a:solidFill>
              </a:rPr>
              <a:t>ESS-wide requirements analysis  and structured approach to identifying scope has been lacking</a:t>
            </a:r>
          </a:p>
          <a:p>
            <a:pPr lvl="1"/>
            <a:r>
              <a:rPr lang="en-US" sz="1400" dirty="0" smtClean="0">
                <a:solidFill>
                  <a:schemeClr val="tx1"/>
                </a:solidFill>
              </a:rPr>
              <a:t>This means that the development efforts have gone on without central prioritization and review</a:t>
            </a:r>
          </a:p>
          <a:p>
            <a:pPr lvl="2"/>
            <a:r>
              <a:rPr lang="en-US" sz="1200" dirty="0" smtClean="0">
                <a:solidFill>
                  <a:schemeClr val="tx1"/>
                </a:solidFill>
              </a:rPr>
              <a:t>Sometimes in the hands of commercial suppliers without strong enough ICS supervision</a:t>
            </a:r>
          </a:p>
          <a:p>
            <a:pPr lvl="1"/>
            <a:r>
              <a:rPr lang="en-US" sz="1400" dirty="0" smtClean="0">
                <a:solidFill>
                  <a:schemeClr val="tx1"/>
                </a:solidFill>
              </a:rPr>
              <a:t>With a new line manager since Q4 2015, this is changing</a:t>
            </a:r>
          </a:p>
          <a:p>
            <a:pPr lvl="1"/>
            <a:endParaRPr lang="en-US" sz="1400" dirty="0" smtClean="0">
              <a:solidFill>
                <a:schemeClr val="tx1"/>
              </a:solidFill>
            </a:endParaRPr>
          </a:p>
          <a:p>
            <a:r>
              <a:rPr lang="en-US" sz="1800" dirty="0" smtClean="0">
                <a:solidFill>
                  <a:schemeClr val="tx1"/>
                </a:solidFill>
              </a:rPr>
              <a:t>Issues</a:t>
            </a:r>
          </a:p>
          <a:p>
            <a:pPr lvl="1"/>
            <a:r>
              <a:rPr lang="en-US" sz="1400" dirty="0" smtClean="0">
                <a:solidFill>
                  <a:schemeClr val="tx1"/>
                </a:solidFill>
              </a:rPr>
              <a:t>Lack of ESS-wide requirements analysis has led to arbitrary prioritization of ongoing efforts</a:t>
            </a:r>
          </a:p>
          <a:p>
            <a:pPr lvl="1"/>
            <a:r>
              <a:rPr lang="en-US" sz="1400" dirty="0">
                <a:solidFill>
                  <a:schemeClr val="tx1"/>
                </a:solidFill>
              </a:rPr>
              <a:t>Lack of ESS-wide requirements </a:t>
            </a:r>
            <a:r>
              <a:rPr lang="en-US" sz="1400" dirty="0" smtClean="0">
                <a:solidFill>
                  <a:schemeClr val="tx1"/>
                </a:solidFill>
              </a:rPr>
              <a:t>analysis has led to arbitrary budget allocation onto activities</a:t>
            </a:r>
          </a:p>
          <a:p>
            <a:pPr lvl="1"/>
            <a:endParaRPr lang="en-US" sz="1400" dirty="0" smtClean="0">
              <a:solidFill>
                <a:schemeClr val="tx1"/>
              </a:solidFill>
            </a:endParaRPr>
          </a:p>
          <a:p>
            <a:r>
              <a:rPr lang="en-US" sz="1800" dirty="0" smtClean="0">
                <a:solidFill>
                  <a:schemeClr val="tx1"/>
                </a:solidFill>
              </a:rPr>
              <a:t>Next steps</a:t>
            </a:r>
          </a:p>
          <a:p>
            <a:pPr lvl="1"/>
            <a:r>
              <a:rPr lang="en-US" sz="1400" dirty="0" smtClean="0">
                <a:solidFill>
                  <a:schemeClr val="tx1"/>
                </a:solidFill>
              </a:rPr>
              <a:t>Systematic identification of “minimal scope” and hard prioritizations are ongoing</a:t>
            </a:r>
          </a:p>
          <a:p>
            <a:pPr lvl="1"/>
            <a:r>
              <a:rPr lang="en-US" sz="1400" dirty="0" smtClean="0">
                <a:solidFill>
                  <a:schemeClr val="tx1"/>
                </a:solidFill>
              </a:rPr>
              <a:t>Packaging of control software products for in-</a:t>
            </a:r>
            <a:r>
              <a:rPr lang="en-US" sz="1400" dirty="0" err="1" smtClean="0">
                <a:solidFill>
                  <a:schemeClr val="tx1"/>
                </a:solidFill>
              </a:rPr>
              <a:t>kinding</a:t>
            </a:r>
            <a:r>
              <a:rPr lang="en-US" sz="1400" dirty="0" smtClean="0">
                <a:solidFill>
                  <a:schemeClr val="tx1"/>
                </a:solidFill>
              </a:rPr>
              <a:t> in order to balance budget spend</a:t>
            </a:r>
            <a:endParaRPr lang="en-US" sz="14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2</a:t>
            </a:fld>
            <a:endParaRPr lang="sv-SE" dirty="0"/>
          </a:p>
        </p:txBody>
      </p:sp>
      <p:graphicFrame>
        <p:nvGraphicFramePr>
          <p:cNvPr id="5" name="Table 4"/>
          <p:cNvGraphicFramePr>
            <a:graphicFrameLocks noGrp="1"/>
          </p:cNvGraphicFramePr>
          <p:nvPr>
            <p:extLst>
              <p:ext uri="{D42A27DB-BD31-4B8C-83A1-F6EECF244321}">
                <p14:modId xmlns:p14="http://schemas.microsoft.com/office/powerpoint/2010/main" val="2404451325"/>
              </p:ext>
            </p:extLst>
          </p:nvPr>
        </p:nvGraphicFramePr>
        <p:xfrm>
          <a:off x="4572000" y="1460376"/>
          <a:ext cx="4546600" cy="1752600"/>
        </p:xfrm>
        <a:graphic>
          <a:graphicData uri="http://schemas.openxmlformats.org/drawingml/2006/table">
            <a:tbl>
              <a:tblPr>
                <a:tableStyleId>{5C22544A-7EE6-4342-B048-85BDC9FD1C3A}</a:tableStyleId>
              </a:tblPr>
              <a:tblGrid>
                <a:gridCol w="2273300"/>
                <a:gridCol w="2273300"/>
              </a:tblGrid>
              <a:tr h="158418">
                <a:tc>
                  <a:txBody>
                    <a:bodyPr/>
                    <a:lstStyle/>
                    <a:p>
                      <a:pPr algn="l" fontAlgn="t"/>
                      <a:r>
                        <a:rPr lang="sv-SE" sz="1100" u="none" strike="noStrike" dirty="0">
                          <a:effectLst/>
                        </a:rPr>
                        <a:t>Alarms</a:t>
                      </a:r>
                      <a:endParaRPr lang="sv-SE" sz="1100" b="0" i="0" u="none" strike="noStrike" dirty="0">
                        <a:solidFill>
                          <a:srgbClr val="000000"/>
                        </a:solidFill>
                        <a:effectLst/>
                        <a:latin typeface="Calibri"/>
                      </a:endParaRPr>
                    </a:p>
                  </a:txBody>
                  <a:tcPr marL="7620" marR="7620" marT="7620" marB="0"/>
                </a:tc>
                <a:tc>
                  <a:txBody>
                    <a:bodyPr/>
                    <a:lstStyle/>
                    <a:p>
                      <a:pPr algn="l" fontAlgn="t"/>
                      <a:r>
                        <a:rPr lang="sv-SE" sz="1100" u="none" strike="noStrike">
                          <a:effectLst/>
                        </a:rPr>
                        <a:t>Machine Protection System application</a:t>
                      </a:r>
                      <a:endParaRPr lang="sv-SE" sz="1100" b="0" i="0" u="none" strike="noStrike">
                        <a:solidFill>
                          <a:srgbClr val="000000"/>
                        </a:solidFill>
                        <a:effectLst/>
                        <a:latin typeface="Calibri"/>
                      </a:endParaRPr>
                    </a:p>
                  </a:txBody>
                  <a:tcPr marL="7620" marR="7620" marT="7620" marB="0"/>
                </a:tc>
              </a:tr>
              <a:tr h="158418">
                <a:tc>
                  <a:txBody>
                    <a:bodyPr/>
                    <a:lstStyle/>
                    <a:p>
                      <a:pPr algn="l" fontAlgn="t"/>
                      <a:r>
                        <a:rPr lang="sv-SE" sz="1100" u="none" strike="noStrike">
                          <a:effectLst/>
                        </a:rPr>
                        <a:t>Archiving</a:t>
                      </a:r>
                      <a:endParaRPr lang="sv-SE" sz="1100" b="0" i="0" u="none" strike="noStrike">
                        <a:solidFill>
                          <a:srgbClr val="000000"/>
                        </a:solidFill>
                        <a:effectLst/>
                        <a:latin typeface="Calibri"/>
                      </a:endParaRPr>
                    </a:p>
                  </a:txBody>
                  <a:tcPr marL="7620" marR="7620" marT="7620" marB="0"/>
                </a:tc>
                <a:tc>
                  <a:txBody>
                    <a:bodyPr/>
                    <a:lstStyle/>
                    <a:p>
                      <a:pPr algn="l" fontAlgn="t"/>
                      <a:r>
                        <a:rPr lang="sv-SE" sz="1100" u="none" strike="noStrike">
                          <a:effectLst/>
                        </a:rPr>
                        <a:t>Machine sequencer</a:t>
                      </a:r>
                      <a:endParaRPr lang="sv-SE" sz="1100" b="0" i="0" u="none" strike="noStrike">
                        <a:solidFill>
                          <a:srgbClr val="000000"/>
                        </a:solidFill>
                        <a:effectLst/>
                        <a:latin typeface="Calibri"/>
                      </a:endParaRPr>
                    </a:p>
                  </a:txBody>
                  <a:tcPr marL="7620" marR="7620" marT="7620" marB="0"/>
                </a:tc>
              </a:tr>
              <a:tr h="158418">
                <a:tc>
                  <a:txBody>
                    <a:bodyPr/>
                    <a:lstStyle/>
                    <a:p>
                      <a:pPr algn="l" fontAlgn="t"/>
                      <a:r>
                        <a:rPr lang="sv-SE" sz="1100" u="none" strike="noStrike">
                          <a:effectLst/>
                        </a:rPr>
                        <a:t>Channel Finder</a:t>
                      </a:r>
                      <a:endParaRPr lang="sv-SE" sz="1100" b="0" i="0" u="none" strike="noStrike">
                        <a:solidFill>
                          <a:srgbClr val="000000"/>
                        </a:solidFill>
                        <a:effectLst/>
                        <a:latin typeface="Calibri"/>
                      </a:endParaRPr>
                    </a:p>
                  </a:txBody>
                  <a:tcPr marL="7620" marR="7620" marT="7620" marB="0"/>
                </a:tc>
                <a:tc>
                  <a:txBody>
                    <a:bodyPr/>
                    <a:lstStyle/>
                    <a:p>
                      <a:pPr algn="l" fontAlgn="t"/>
                      <a:r>
                        <a:rPr lang="sv-SE" sz="1100" u="none" strike="noStrike">
                          <a:effectLst/>
                        </a:rPr>
                        <a:t>Post mortem application</a:t>
                      </a:r>
                      <a:endParaRPr lang="sv-SE" sz="1100" b="0" i="0" u="none" strike="noStrike">
                        <a:solidFill>
                          <a:srgbClr val="000000"/>
                        </a:solidFill>
                        <a:effectLst/>
                        <a:latin typeface="Calibri"/>
                      </a:endParaRPr>
                    </a:p>
                  </a:txBody>
                  <a:tcPr marL="7620" marR="7620" marT="7620" marB="0"/>
                </a:tc>
              </a:tr>
              <a:tr h="158418">
                <a:tc>
                  <a:txBody>
                    <a:bodyPr/>
                    <a:lstStyle/>
                    <a:p>
                      <a:pPr algn="l" fontAlgn="t"/>
                      <a:r>
                        <a:rPr lang="sv-SE" sz="1100" u="none" strike="noStrike">
                          <a:effectLst/>
                        </a:rPr>
                        <a:t>Control System Studio</a:t>
                      </a:r>
                      <a:endParaRPr lang="sv-SE" sz="1100" b="0" i="0" u="none" strike="noStrike">
                        <a:solidFill>
                          <a:srgbClr val="000000"/>
                        </a:solidFill>
                        <a:effectLst/>
                        <a:latin typeface="Calibri"/>
                      </a:endParaRPr>
                    </a:p>
                  </a:txBody>
                  <a:tcPr marL="7620" marR="7620" marT="7620" marB="0"/>
                </a:tc>
                <a:tc>
                  <a:txBody>
                    <a:bodyPr/>
                    <a:lstStyle/>
                    <a:p>
                      <a:pPr algn="l" fontAlgn="t"/>
                      <a:r>
                        <a:rPr lang="sv-SE" sz="1100" u="none" strike="noStrike">
                          <a:effectLst/>
                        </a:rPr>
                        <a:t>Preventive Maintenance System</a:t>
                      </a:r>
                      <a:endParaRPr lang="sv-SE" sz="1100" b="0" i="0" u="none" strike="noStrike">
                        <a:solidFill>
                          <a:srgbClr val="000000"/>
                        </a:solidFill>
                        <a:effectLst/>
                        <a:latin typeface="Calibri"/>
                      </a:endParaRPr>
                    </a:p>
                  </a:txBody>
                  <a:tcPr marL="7620" marR="7620" marT="7620" marB="0"/>
                </a:tc>
              </a:tr>
              <a:tr h="158418">
                <a:tc>
                  <a:txBody>
                    <a:bodyPr/>
                    <a:lstStyle/>
                    <a:p>
                      <a:pPr algn="l" fontAlgn="t"/>
                      <a:r>
                        <a:rPr lang="sv-SE" sz="1100" u="none" strike="noStrike" dirty="0">
                          <a:effectLst/>
                        </a:rPr>
                        <a:t>Controls Configuration tools</a:t>
                      </a:r>
                      <a:endParaRPr lang="sv-SE" sz="1100" b="0" i="0" u="none" strike="noStrike" dirty="0">
                        <a:solidFill>
                          <a:srgbClr val="000000"/>
                        </a:solidFill>
                        <a:effectLst/>
                        <a:latin typeface="Calibri"/>
                      </a:endParaRPr>
                    </a:p>
                  </a:txBody>
                  <a:tcPr marL="7620" marR="7620" marT="7620" marB="0"/>
                </a:tc>
                <a:tc>
                  <a:txBody>
                    <a:bodyPr/>
                    <a:lstStyle/>
                    <a:p>
                      <a:pPr algn="l" fontAlgn="t"/>
                      <a:r>
                        <a:rPr lang="sv-SE" sz="1100" u="none" strike="noStrike">
                          <a:effectLst/>
                        </a:rPr>
                        <a:t>Save Compare Restore</a:t>
                      </a:r>
                      <a:endParaRPr lang="sv-SE" sz="1100" b="0" i="0" u="none" strike="noStrike">
                        <a:solidFill>
                          <a:srgbClr val="000000"/>
                        </a:solidFill>
                        <a:effectLst/>
                        <a:latin typeface="Calibri"/>
                      </a:endParaRPr>
                    </a:p>
                  </a:txBody>
                  <a:tcPr marL="7620" marR="7620" marT="7620" marB="0"/>
                </a:tc>
              </a:tr>
              <a:tr h="158418">
                <a:tc>
                  <a:txBody>
                    <a:bodyPr/>
                    <a:lstStyle/>
                    <a:p>
                      <a:pPr algn="l" fontAlgn="t"/>
                      <a:r>
                        <a:rPr lang="sv-SE" sz="1100" u="none" strike="noStrike" dirty="0">
                          <a:effectLst/>
                        </a:rPr>
                        <a:t>Development environment</a:t>
                      </a:r>
                      <a:endParaRPr lang="sv-SE" sz="1100" b="0" i="0" u="none" strike="noStrike" dirty="0">
                        <a:solidFill>
                          <a:srgbClr val="000000"/>
                        </a:solidFill>
                        <a:effectLst/>
                        <a:latin typeface="Calibri"/>
                      </a:endParaRPr>
                    </a:p>
                  </a:txBody>
                  <a:tcPr marL="7620" marR="7620" marT="7620" marB="0"/>
                </a:tc>
                <a:tc>
                  <a:txBody>
                    <a:bodyPr/>
                    <a:lstStyle/>
                    <a:p>
                      <a:pPr algn="l" fontAlgn="t"/>
                      <a:r>
                        <a:rPr lang="sv-SE" sz="1100" u="none" strike="noStrike">
                          <a:effectLst/>
                        </a:rPr>
                        <a:t>Software interlock system</a:t>
                      </a:r>
                      <a:endParaRPr lang="sv-SE" sz="1100" b="0" i="0" u="none" strike="noStrike">
                        <a:solidFill>
                          <a:srgbClr val="000000"/>
                        </a:solidFill>
                        <a:effectLst/>
                        <a:latin typeface="Calibri"/>
                      </a:endParaRPr>
                    </a:p>
                  </a:txBody>
                  <a:tcPr marL="7620" marR="7620" marT="7620" marB="0"/>
                </a:tc>
              </a:tr>
              <a:tr h="158418">
                <a:tc>
                  <a:txBody>
                    <a:bodyPr/>
                    <a:lstStyle/>
                    <a:p>
                      <a:pPr algn="l" fontAlgn="t"/>
                      <a:r>
                        <a:rPr lang="sv-SE" sz="1100" u="none" strike="noStrike">
                          <a:effectLst/>
                        </a:rPr>
                        <a:t>EPICS</a:t>
                      </a:r>
                      <a:endParaRPr lang="sv-SE" sz="1100" b="0" i="0" u="none" strike="noStrike">
                        <a:solidFill>
                          <a:srgbClr val="000000"/>
                        </a:solidFill>
                        <a:effectLst/>
                        <a:latin typeface="Calibri"/>
                      </a:endParaRPr>
                    </a:p>
                  </a:txBody>
                  <a:tcPr marL="7620" marR="7620" marT="7620" marB="0"/>
                </a:tc>
                <a:tc>
                  <a:txBody>
                    <a:bodyPr/>
                    <a:lstStyle/>
                    <a:p>
                      <a:pPr algn="l" fontAlgn="t"/>
                      <a:r>
                        <a:rPr lang="sv-SE" sz="1100" u="none" strike="noStrike">
                          <a:effectLst/>
                        </a:rPr>
                        <a:t>State and notification service</a:t>
                      </a:r>
                      <a:endParaRPr lang="sv-SE" sz="1100" b="0" i="0" u="none" strike="noStrike">
                        <a:solidFill>
                          <a:srgbClr val="000000"/>
                        </a:solidFill>
                        <a:effectLst/>
                        <a:latin typeface="Calibri"/>
                      </a:endParaRPr>
                    </a:p>
                  </a:txBody>
                  <a:tcPr marL="7620" marR="7620" marT="7620" marB="0"/>
                </a:tc>
              </a:tr>
              <a:tr h="158418">
                <a:tc>
                  <a:txBody>
                    <a:bodyPr/>
                    <a:lstStyle/>
                    <a:p>
                      <a:pPr algn="l" fontAlgn="t"/>
                      <a:r>
                        <a:rPr lang="sv-SE" sz="1100" u="none" strike="noStrike">
                          <a:effectLst/>
                        </a:rPr>
                        <a:t>Scripting framework</a:t>
                      </a:r>
                      <a:endParaRPr lang="sv-SE" sz="1100" b="0" i="0" u="none" strike="noStrike">
                        <a:solidFill>
                          <a:srgbClr val="000000"/>
                        </a:solidFill>
                        <a:effectLst/>
                        <a:latin typeface="Calibri"/>
                      </a:endParaRPr>
                    </a:p>
                  </a:txBody>
                  <a:tcPr marL="7620" marR="7620" marT="7620" marB="0"/>
                </a:tc>
                <a:tc>
                  <a:txBody>
                    <a:bodyPr/>
                    <a:lstStyle/>
                    <a:p>
                      <a:pPr algn="l" fontAlgn="t"/>
                      <a:r>
                        <a:rPr lang="sv-SE" sz="1100" u="none" strike="noStrike">
                          <a:effectLst/>
                        </a:rPr>
                        <a:t>Synoptic Web application</a:t>
                      </a:r>
                      <a:endParaRPr lang="sv-SE" sz="1100" b="0" i="0" u="none" strike="noStrike">
                        <a:solidFill>
                          <a:srgbClr val="000000"/>
                        </a:solidFill>
                        <a:effectLst/>
                        <a:latin typeface="Calibri"/>
                      </a:endParaRPr>
                    </a:p>
                  </a:txBody>
                  <a:tcPr marL="7620" marR="7620" marT="7620" marB="0"/>
                </a:tc>
              </a:tr>
              <a:tr h="158418">
                <a:tc>
                  <a:txBody>
                    <a:bodyPr/>
                    <a:lstStyle/>
                    <a:p>
                      <a:pPr algn="l" fontAlgn="t"/>
                      <a:r>
                        <a:rPr lang="sv-SE" sz="1100" u="none" strike="noStrike">
                          <a:effectLst/>
                        </a:rPr>
                        <a:t>Diagnostics applications</a:t>
                      </a:r>
                      <a:endParaRPr lang="sv-SE" sz="1100" b="0" i="0" u="none" strike="noStrike">
                        <a:solidFill>
                          <a:srgbClr val="000000"/>
                        </a:solidFill>
                        <a:effectLst/>
                        <a:latin typeface="Calibri"/>
                      </a:endParaRPr>
                    </a:p>
                  </a:txBody>
                  <a:tcPr marL="7620" marR="7620" marT="7620" marB="0"/>
                </a:tc>
                <a:tc>
                  <a:txBody>
                    <a:bodyPr/>
                    <a:lstStyle/>
                    <a:p>
                      <a:pPr algn="l" fontAlgn="t"/>
                      <a:r>
                        <a:rPr lang="sv-SE" sz="1100" u="none" strike="noStrike">
                          <a:effectLst/>
                        </a:rPr>
                        <a:t>Fixed display framework</a:t>
                      </a:r>
                      <a:endParaRPr lang="sv-SE" sz="1100" b="0" i="0" u="none" strike="noStrike">
                        <a:solidFill>
                          <a:srgbClr val="000000"/>
                        </a:solidFill>
                        <a:effectLst/>
                        <a:latin typeface="Calibri"/>
                      </a:endParaRPr>
                    </a:p>
                  </a:txBody>
                  <a:tcPr marL="7620" marR="7620" marT="7620" marB="0"/>
                </a:tc>
              </a:tr>
              <a:tr h="158418">
                <a:tc>
                  <a:txBody>
                    <a:bodyPr/>
                    <a:lstStyle/>
                    <a:p>
                      <a:pPr algn="l" fontAlgn="t"/>
                      <a:r>
                        <a:rPr lang="sv-SE" sz="1100" u="none" strike="noStrike">
                          <a:effectLst/>
                        </a:rPr>
                        <a:t>Electronic checklist</a:t>
                      </a:r>
                      <a:endParaRPr lang="sv-SE" sz="1100" b="0" i="0" u="none" strike="noStrike">
                        <a:solidFill>
                          <a:srgbClr val="000000"/>
                        </a:solidFill>
                        <a:effectLst/>
                        <a:latin typeface="Calibri"/>
                      </a:endParaRPr>
                    </a:p>
                  </a:txBody>
                  <a:tcPr marL="7620" marR="7620" marT="7620" marB="0"/>
                </a:tc>
                <a:tc>
                  <a:txBody>
                    <a:bodyPr/>
                    <a:lstStyle/>
                    <a:p>
                      <a:pPr algn="l" fontAlgn="b"/>
                      <a:endParaRPr lang="sv-SE" sz="1100" b="0" i="0" u="none" strike="noStrike" dirty="0">
                        <a:solidFill>
                          <a:srgbClr val="000000"/>
                        </a:solidFill>
                        <a:effectLst/>
                        <a:latin typeface="Calibri"/>
                      </a:endParaRPr>
                    </a:p>
                  </a:txBody>
                  <a:tcPr marL="7620" marR="7620" marT="7620" marB="0" anchor="b"/>
                </a:tc>
              </a:tr>
            </a:tbl>
          </a:graphicData>
        </a:graphic>
      </p:graphicFrame>
    </p:spTree>
    <p:extLst>
      <p:ext uri="{BB962C8B-B14F-4D97-AF65-F5344CB8AC3E}">
        <p14:creationId xmlns:p14="http://schemas.microsoft.com/office/powerpoint/2010/main" val="33365348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a:t>
            </a:r>
            <a:endParaRPr lang="sv-SE" sz="2800" dirty="0"/>
          </a:p>
        </p:txBody>
      </p:sp>
      <p:grpSp>
        <p:nvGrpSpPr>
          <p:cNvPr id="43" name="Group 42"/>
          <p:cNvGrpSpPr/>
          <p:nvPr/>
        </p:nvGrpSpPr>
        <p:grpSpPr>
          <a:xfrm>
            <a:off x="251520" y="1756939"/>
            <a:ext cx="2160240" cy="519933"/>
            <a:chOff x="1259632" y="1612923"/>
            <a:chExt cx="1368152" cy="519933"/>
          </a:xfrm>
        </p:grpSpPr>
        <p:sp>
          <p:nvSpPr>
            <p:cNvPr id="44" name="Chevron 43"/>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5" name="TextBox 44"/>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2016</a:t>
              </a:r>
              <a:endParaRPr lang="sv-SE" b="1" dirty="0">
                <a:solidFill>
                  <a:schemeClr val="bg1"/>
                </a:solidFill>
              </a:endParaRPr>
            </a:p>
          </p:txBody>
        </p:sp>
      </p:grpSp>
      <p:grpSp>
        <p:nvGrpSpPr>
          <p:cNvPr id="60" name="Group 59"/>
          <p:cNvGrpSpPr/>
          <p:nvPr/>
        </p:nvGrpSpPr>
        <p:grpSpPr>
          <a:xfrm>
            <a:off x="395536" y="2431921"/>
            <a:ext cx="4536504" cy="276999"/>
            <a:chOff x="213338" y="2431921"/>
            <a:chExt cx="6230870" cy="276999"/>
          </a:xfrm>
        </p:grpSpPr>
        <p:sp>
          <p:nvSpPr>
            <p:cNvPr id="49" name="Rectangle 48"/>
            <p:cNvSpPr/>
            <p:nvPr/>
          </p:nvSpPr>
          <p:spPr>
            <a:xfrm>
              <a:off x="251520" y="2492896"/>
              <a:ext cx="6192688"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TextBox 53"/>
            <p:cNvSpPr txBox="1"/>
            <p:nvPr/>
          </p:nvSpPr>
          <p:spPr>
            <a:xfrm>
              <a:off x="213338" y="2431921"/>
              <a:ext cx="5150750" cy="276999"/>
            </a:xfrm>
            <a:prstGeom prst="rect">
              <a:avLst/>
            </a:prstGeom>
            <a:noFill/>
          </p:spPr>
          <p:txBody>
            <a:bodyPr wrap="square" rtlCol="0">
              <a:spAutoFit/>
            </a:bodyPr>
            <a:lstStyle/>
            <a:p>
              <a:r>
                <a:rPr lang="sv-SE" sz="1200" dirty="0" smtClean="0"/>
                <a:t>      CCDB, Cable DB, IOC Factory, RBAC, Naming Service</a:t>
              </a:r>
              <a:endParaRPr lang="sv-SE" sz="1200" dirty="0"/>
            </a:p>
          </p:txBody>
        </p:sp>
      </p:grpSp>
      <p:grpSp>
        <p:nvGrpSpPr>
          <p:cNvPr id="55" name="Group 54"/>
          <p:cNvGrpSpPr/>
          <p:nvPr/>
        </p:nvGrpSpPr>
        <p:grpSpPr>
          <a:xfrm>
            <a:off x="1293458" y="2811854"/>
            <a:ext cx="3710590" cy="276999"/>
            <a:chOff x="213338" y="2791961"/>
            <a:chExt cx="2198422" cy="276999"/>
          </a:xfrm>
        </p:grpSpPr>
        <p:sp>
          <p:nvSpPr>
            <p:cNvPr id="58" name="TextBox 57"/>
            <p:cNvSpPr txBox="1"/>
            <p:nvPr/>
          </p:nvSpPr>
          <p:spPr>
            <a:xfrm>
              <a:off x="213338" y="2791961"/>
              <a:ext cx="1388855" cy="276999"/>
            </a:xfrm>
            <a:prstGeom prst="rect">
              <a:avLst/>
            </a:prstGeom>
            <a:noFill/>
          </p:spPr>
          <p:txBody>
            <a:bodyPr wrap="none" rtlCol="0">
              <a:spAutoFit/>
            </a:bodyPr>
            <a:lstStyle/>
            <a:p>
              <a:r>
                <a:rPr lang="sv-SE" sz="1200" dirty="0" smtClean="0"/>
                <a:t>                                   Calibration DB</a:t>
              </a:r>
              <a:endParaRPr lang="sv-SE" sz="1200" dirty="0"/>
            </a:p>
          </p:txBody>
        </p:sp>
        <p:sp>
          <p:nvSpPr>
            <p:cNvPr id="59" name="Rectangle 58"/>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1" name="Group 60"/>
          <p:cNvGrpSpPr/>
          <p:nvPr/>
        </p:nvGrpSpPr>
        <p:grpSpPr>
          <a:xfrm>
            <a:off x="861410" y="3160861"/>
            <a:ext cx="5870830" cy="276999"/>
            <a:chOff x="213338" y="2791961"/>
            <a:chExt cx="2198422" cy="276999"/>
          </a:xfrm>
        </p:grpSpPr>
        <p:sp>
          <p:nvSpPr>
            <p:cNvPr id="62" name="TextBox 61"/>
            <p:cNvSpPr txBox="1"/>
            <p:nvPr/>
          </p:nvSpPr>
          <p:spPr>
            <a:xfrm>
              <a:off x="213338" y="2791961"/>
              <a:ext cx="1354855" cy="276999"/>
            </a:xfrm>
            <a:prstGeom prst="rect">
              <a:avLst/>
            </a:prstGeom>
            <a:noFill/>
          </p:spPr>
          <p:txBody>
            <a:bodyPr wrap="none" rtlCol="0">
              <a:spAutoFit/>
            </a:bodyPr>
            <a:lstStyle/>
            <a:p>
              <a:r>
                <a:rPr lang="sv-SE" sz="1200" dirty="0" smtClean="0"/>
                <a:t>                                                       Alarm Service &amp; Handler</a:t>
              </a:r>
            </a:p>
          </p:txBody>
        </p:sp>
        <p:sp>
          <p:nvSpPr>
            <p:cNvPr id="63" name="Rectangle 62"/>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4" name="Group 63"/>
          <p:cNvGrpSpPr/>
          <p:nvPr/>
        </p:nvGrpSpPr>
        <p:grpSpPr>
          <a:xfrm>
            <a:off x="933418" y="3459926"/>
            <a:ext cx="1877181" cy="276999"/>
            <a:chOff x="213338" y="2791961"/>
            <a:chExt cx="2435622" cy="276999"/>
          </a:xfrm>
        </p:grpSpPr>
        <p:sp>
          <p:nvSpPr>
            <p:cNvPr id="65" name="TextBox 64"/>
            <p:cNvSpPr txBox="1"/>
            <p:nvPr/>
          </p:nvSpPr>
          <p:spPr>
            <a:xfrm>
              <a:off x="213338" y="2791961"/>
              <a:ext cx="2435622" cy="276999"/>
            </a:xfrm>
            <a:prstGeom prst="rect">
              <a:avLst/>
            </a:prstGeom>
            <a:noFill/>
          </p:spPr>
          <p:txBody>
            <a:bodyPr wrap="none" rtlCol="0">
              <a:spAutoFit/>
            </a:bodyPr>
            <a:lstStyle/>
            <a:p>
              <a:r>
                <a:rPr lang="sv-SE" sz="1200" dirty="0" smtClean="0"/>
                <a:t>Control System Studio/BOY</a:t>
              </a:r>
              <a:endParaRPr lang="sv-SE" sz="1200" dirty="0"/>
            </a:p>
          </p:txBody>
        </p:sp>
        <p:sp>
          <p:nvSpPr>
            <p:cNvPr id="66" name="Rectangle 65"/>
            <p:cNvSpPr/>
            <p:nvPr/>
          </p:nvSpPr>
          <p:spPr>
            <a:xfrm>
              <a:off x="251521" y="2852936"/>
              <a:ext cx="2397439"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7" name="Group 66"/>
          <p:cNvGrpSpPr/>
          <p:nvPr/>
        </p:nvGrpSpPr>
        <p:grpSpPr>
          <a:xfrm>
            <a:off x="1221450" y="3747958"/>
            <a:ext cx="5453261" cy="276999"/>
            <a:chOff x="213338" y="2791961"/>
            <a:chExt cx="2175472" cy="276999"/>
          </a:xfrm>
        </p:grpSpPr>
        <p:sp>
          <p:nvSpPr>
            <p:cNvPr id="68" name="TextBox 67"/>
            <p:cNvSpPr txBox="1"/>
            <p:nvPr/>
          </p:nvSpPr>
          <p:spPr>
            <a:xfrm>
              <a:off x="213338" y="2791961"/>
              <a:ext cx="1264393" cy="276999"/>
            </a:xfrm>
            <a:prstGeom prst="rect">
              <a:avLst/>
            </a:prstGeom>
            <a:noFill/>
          </p:spPr>
          <p:txBody>
            <a:bodyPr wrap="none" rtlCol="0">
              <a:spAutoFit/>
            </a:bodyPr>
            <a:lstStyle/>
            <a:p>
              <a:r>
                <a:rPr lang="sv-SE" sz="1200" dirty="0" smtClean="0"/>
                <a:t>                                                          Channel Finder</a:t>
              </a:r>
              <a:endParaRPr lang="sv-SE" sz="1200" dirty="0"/>
            </a:p>
          </p:txBody>
        </p:sp>
        <p:sp>
          <p:nvSpPr>
            <p:cNvPr id="69" name="Rectangle 68"/>
            <p:cNvSpPr/>
            <p:nvPr/>
          </p:nvSpPr>
          <p:spPr>
            <a:xfrm>
              <a:off x="22857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3" name="Group 72"/>
          <p:cNvGrpSpPr/>
          <p:nvPr/>
        </p:nvGrpSpPr>
        <p:grpSpPr>
          <a:xfrm>
            <a:off x="467544" y="5517232"/>
            <a:ext cx="7704856" cy="276999"/>
            <a:chOff x="213338" y="2791961"/>
            <a:chExt cx="4358662" cy="276999"/>
          </a:xfrm>
        </p:grpSpPr>
        <p:sp>
          <p:nvSpPr>
            <p:cNvPr id="74" name="TextBox 73"/>
            <p:cNvSpPr txBox="1"/>
            <p:nvPr/>
          </p:nvSpPr>
          <p:spPr>
            <a:xfrm>
              <a:off x="213338" y="2791961"/>
              <a:ext cx="3462681" cy="276999"/>
            </a:xfrm>
            <a:prstGeom prst="rect">
              <a:avLst/>
            </a:prstGeom>
            <a:noFill/>
          </p:spPr>
          <p:txBody>
            <a:bodyPr wrap="none" rtlCol="0">
              <a:spAutoFit/>
            </a:bodyPr>
            <a:lstStyle/>
            <a:p>
              <a:r>
                <a:rPr lang="sv-SE" sz="1200" dirty="0" smtClean="0"/>
                <a:t>                                             OpenXAL (online model and physics applications support</a:t>
              </a:r>
            </a:p>
          </p:txBody>
        </p:sp>
        <p:sp>
          <p:nvSpPr>
            <p:cNvPr id="75" name="Rectangle 74"/>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7" name="Group 76"/>
          <p:cNvGrpSpPr/>
          <p:nvPr/>
        </p:nvGrpSpPr>
        <p:grpSpPr>
          <a:xfrm>
            <a:off x="2608321" y="6257205"/>
            <a:ext cx="2683759" cy="276999"/>
            <a:chOff x="233272" y="2791961"/>
            <a:chExt cx="4338728" cy="276999"/>
          </a:xfrm>
        </p:grpSpPr>
        <p:sp>
          <p:nvSpPr>
            <p:cNvPr id="78" name="TextBox 77"/>
            <p:cNvSpPr txBox="1"/>
            <p:nvPr/>
          </p:nvSpPr>
          <p:spPr>
            <a:xfrm>
              <a:off x="233272" y="2791961"/>
              <a:ext cx="1746440" cy="276999"/>
            </a:xfrm>
            <a:prstGeom prst="rect">
              <a:avLst/>
            </a:prstGeom>
            <a:noFill/>
          </p:spPr>
          <p:txBody>
            <a:bodyPr wrap="none" rtlCol="0">
              <a:spAutoFit/>
            </a:bodyPr>
            <a:lstStyle/>
            <a:p>
              <a:r>
                <a:rPr lang="sv-SE" sz="1200" dirty="0" smtClean="0"/>
                <a:t>Post Mortem Application</a:t>
              </a:r>
            </a:p>
          </p:txBody>
        </p:sp>
        <p:sp>
          <p:nvSpPr>
            <p:cNvPr id="79" name="Rectangle 78"/>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0" name="Group 79"/>
          <p:cNvGrpSpPr/>
          <p:nvPr/>
        </p:nvGrpSpPr>
        <p:grpSpPr>
          <a:xfrm>
            <a:off x="5580112" y="6268238"/>
            <a:ext cx="2198422" cy="276999"/>
            <a:chOff x="213338" y="2791961"/>
            <a:chExt cx="2198422" cy="276999"/>
          </a:xfrm>
        </p:grpSpPr>
        <p:sp>
          <p:nvSpPr>
            <p:cNvPr id="81" name="TextBox 80"/>
            <p:cNvSpPr txBox="1"/>
            <p:nvPr/>
          </p:nvSpPr>
          <p:spPr>
            <a:xfrm>
              <a:off x="213338" y="2791961"/>
              <a:ext cx="1811009" cy="276999"/>
            </a:xfrm>
            <a:prstGeom prst="rect">
              <a:avLst/>
            </a:prstGeom>
            <a:noFill/>
          </p:spPr>
          <p:txBody>
            <a:bodyPr wrap="none" rtlCol="0">
              <a:spAutoFit/>
            </a:bodyPr>
            <a:lstStyle/>
            <a:p>
              <a:r>
                <a:rPr lang="sv-SE" sz="1200" dirty="0" smtClean="0"/>
                <a:t>Software Interlock System</a:t>
              </a:r>
              <a:endParaRPr lang="sv-SE" sz="1200" dirty="0"/>
            </a:p>
          </p:txBody>
        </p:sp>
        <p:sp>
          <p:nvSpPr>
            <p:cNvPr id="82" name="Rectangle 8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3" name="Group 82"/>
          <p:cNvGrpSpPr/>
          <p:nvPr/>
        </p:nvGrpSpPr>
        <p:grpSpPr>
          <a:xfrm>
            <a:off x="1187624" y="4468038"/>
            <a:ext cx="4320480" cy="276999"/>
            <a:chOff x="213338" y="2852936"/>
            <a:chExt cx="2274230" cy="276999"/>
          </a:xfrm>
        </p:grpSpPr>
        <p:sp>
          <p:nvSpPr>
            <p:cNvPr id="84" name="TextBox 83"/>
            <p:cNvSpPr txBox="1"/>
            <p:nvPr/>
          </p:nvSpPr>
          <p:spPr>
            <a:xfrm>
              <a:off x="213338" y="2852936"/>
              <a:ext cx="2274230" cy="276999"/>
            </a:xfrm>
            <a:prstGeom prst="rect">
              <a:avLst/>
            </a:prstGeom>
            <a:noFill/>
          </p:spPr>
          <p:txBody>
            <a:bodyPr wrap="square" rtlCol="0">
              <a:spAutoFit/>
            </a:bodyPr>
            <a:lstStyle/>
            <a:p>
              <a:r>
                <a:rPr lang="sv-SE" sz="1200" dirty="0" smtClean="0"/>
                <a:t>                                    Save, Compare &amp; Restore</a:t>
              </a:r>
            </a:p>
          </p:txBody>
        </p:sp>
        <p:sp>
          <p:nvSpPr>
            <p:cNvPr id="85" name="Rectangle 84"/>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51" name="Group 50"/>
          <p:cNvGrpSpPr/>
          <p:nvPr/>
        </p:nvGrpSpPr>
        <p:grpSpPr>
          <a:xfrm>
            <a:off x="1187624" y="4096965"/>
            <a:ext cx="2016224" cy="276999"/>
            <a:chOff x="213337" y="4077072"/>
            <a:chExt cx="1262320" cy="276999"/>
          </a:xfrm>
        </p:grpSpPr>
        <p:sp>
          <p:nvSpPr>
            <p:cNvPr id="52" name="TextBox 51"/>
            <p:cNvSpPr txBox="1"/>
            <p:nvPr/>
          </p:nvSpPr>
          <p:spPr>
            <a:xfrm>
              <a:off x="213337" y="4077072"/>
              <a:ext cx="1262320" cy="276999"/>
            </a:xfrm>
            <a:prstGeom prst="rect">
              <a:avLst/>
            </a:prstGeom>
            <a:noFill/>
          </p:spPr>
          <p:txBody>
            <a:bodyPr wrap="square" rtlCol="0">
              <a:spAutoFit/>
            </a:bodyPr>
            <a:lstStyle/>
            <a:p>
              <a:r>
                <a:rPr lang="sv-SE" sz="1200" dirty="0" smtClean="0"/>
                <a:t>        Archiving Service</a:t>
              </a:r>
              <a:endParaRPr lang="sv-SE" sz="1200" dirty="0"/>
            </a:p>
          </p:txBody>
        </p:sp>
        <p:sp>
          <p:nvSpPr>
            <p:cNvPr id="53" name="Rectangle 52"/>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0" name="Group 89"/>
          <p:cNvGrpSpPr/>
          <p:nvPr/>
        </p:nvGrpSpPr>
        <p:grpSpPr>
          <a:xfrm>
            <a:off x="4965865" y="3459926"/>
            <a:ext cx="1694367" cy="276999"/>
            <a:chOff x="213338" y="2791961"/>
            <a:chExt cx="2198422" cy="276999"/>
          </a:xfrm>
        </p:grpSpPr>
        <p:sp>
          <p:nvSpPr>
            <p:cNvPr id="91" name="TextBox 90"/>
            <p:cNvSpPr txBox="1"/>
            <p:nvPr/>
          </p:nvSpPr>
          <p:spPr>
            <a:xfrm>
              <a:off x="213338" y="2791961"/>
              <a:ext cx="1847349" cy="276999"/>
            </a:xfrm>
            <a:prstGeom prst="rect">
              <a:avLst/>
            </a:prstGeom>
            <a:noFill/>
          </p:spPr>
          <p:txBody>
            <a:bodyPr wrap="none" rtlCol="0">
              <a:spAutoFit/>
            </a:bodyPr>
            <a:lstStyle/>
            <a:p>
              <a:r>
                <a:rPr lang="sv-SE" sz="1200" dirty="0" smtClean="0"/>
                <a:t>Machine Sequencer</a:t>
              </a:r>
              <a:endParaRPr lang="sv-SE" sz="1200" dirty="0"/>
            </a:p>
          </p:txBody>
        </p:sp>
        <p:sp>
          <p:nvSpPr>
            <p:cNvPr id="92" name="Rectangle 9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3" name="Group 92"/>
          <p:cNvGrpSpPr/>
          <p:nvPr/>
        </p:nvGrpSpPr>
        <p:grpSpPr>
          <a:xfrm>
            <a:off x="1184396" y="4817045"/>
            <a:ext cx="1262320" cy="276999"/>
            <a:chOff x="213337" y="4077072"/>
            <a:chExt cx="1262320" cy="276999"/>
          </a:xfrm>
        </p:grpSpPr>
        <p:sp>
          <p:nvSpPr>
            <p:cNvPr id="94" name="TextBox 93"/>
            <p:cNvSpPr txBox="1"/>
            <p:nvPr/>
          </p:nvSpPr>
          <p:spPr>
            <a:xfrm>
              <a:off x="213337" y="4077072"/>
              <a:ext cx="1262320" cy="276999"/>
            </a:xfrm>
            <a:prstGeom prst="rect">
              <a:avLst/>
            </a:prstGeom>
            <a:noFill/>
          </p:spPr>
          <p:txBody>
            <a:bodyPr wrap="square" rtlCol="0">
              <a:spAutoFit/>
            </a:bodyPr>
            <a:lstStyle/>
            <a:p>
              <a:r>
                <a:rPr lang="sv-SE" sz="1200" dirty="0" smtClean="0"/>
                <a:t>Scripting Fwk</a:t>
              </a:r>
              <a:endParaRPr lang="sv-SE" sz="1200" dirty="0"/>
            </a:p>
          </p:txBody>
        </p:sp>
        <p:sp>
          <p:nvSpPr>
            <p:cNvPr id="95" name="Rectangle 94"/>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6" name="Group 95"/>
          <p:cNvGrpSpPr/>
          <p:nvPr/>
        </p:nvGrpSpPr>
        <p:grpSpPr>
          <a:xfrm>
            <a:off x="5521017" y="4817045"/>
            <a:ext cx="1262320" cy="276999"/>
            <a:chOff x="213337" y="4077072"/>
            <a:chExt cx="1262320" cy="276999"/>
          </a:xfrm>
        </p:grpSpPr>
        <p:sp>
          <p:nvSpPr>
            <p:cNvPr id="97" name="TextBox 96"/>
            <p:cNvSpPr txBox="1"/>
            <p:nvPr/>
          </p:nvSpPr>
          <p:spPr>
            <a:xfrm>
              <a:off x="213337" y="4077072"/>
              <a:ext cx="1262320" cy="276999"/>
            </a:xfrm>
            <a:prstGeom prst="rect">
              <a:avLst/>
            </a:prstGeom>
            <a:noFill/>
          </p:spPr>
          <p:txBody>
            <a:bodyPr wrap="square" rtlCol="0">
              <a:spAutoFit/>
            </a:bodyPr>
            <a:lstStyle/>
            <a:p>
              <a:r>
                <a:rPr lang="sv-SE" sz="1200" dirty="0" smtClean="0"/>
                <a:t>Fixed display Fwk</a:t>
              </a:r>
              <a:endParaRPr lang="sv-SE" sz="1200" dirty="0"/>
            </a:p>
          </p:txBody>
        </p:sp>
        <p:sp>
          <p:nvSpPr>
            <p:cNvPr id="98" name="Rectangle 97"/>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9" name="Group 98"/>
          <p:cNvGrpSpPr/>
          <p:nvPr/>
        </p:nvGrpSpPr>
        <p:grpSpPr>
          <a:xfrm>
            <a:off x="2517591" y="4817045"/>
            <a:ext cx="1550353" cy="276999"/>
            <a:chOff x="213336" y="4077072"/>
            <a:chExt cx="1334329" cy="276999"/>
          </a:xfrm>
        </p:grpSpPr>
        <p:sp>
          <p:nvSpPr>
            <p:cNvPr id="100" name="TextBox 99"/>
            <p:cNvSpPr txBox="1"/>
            <p:nvPr/>
          </p:nvSpPr>
          <p:spPr>
            <a:xfrm>
              <a:off x="213336" y="4077072"/>
              <a:ext cx="1334329" cy="276999"/>
            </a:xfrm>
            <a:prstGeom prst="rect">
              <a:avLst/>
            </a:prstGeom>
            <a:noFill/>
          </p:spPr>
          <p:txBody>
            <a:bodyPr wrap="square" rtlCol="0">
              <a:spAutoFit/>
            </a:bodyPr>
            <a:lstStyle/>
            <a:p>
              <a:r>
                <a:rPr lang="sv-SE" sz="1200" dirty="0" smtClean="0"/>
                <a:t>Synoptic Web appl</a:t>
              </a:r>
              <a:endParaRPr lang="sv-SE" sz="1200" dirty="0"/>
            </a:p>
          </p:txBody>
        </p:sp>
        <p:sp>
          <p:nvSpPr>
            <p:cNvPr id="101" name="Rectangle 100"/>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2" name="Group 101"/>
          <p:cNvGrpSpPr/>
          <p:nvPr/>
        </p:nvGrpSpPr>
        <p:grpSpPr>
          <a:xfrm>
            <a:off x="4067944" y="4817045"/>
            <a:ext cx="1440160" cy="276999"/>
            <a:chOff x="213337" y="4077072"/>
            <a:chExt cx="1262320" cy="276999"/>
          </a:xfrm>
        </p:grpSpPr>
        <p:sp>
          <p:nvSpPr>
            <p:cNvPr id="103" name="TextBox 102"/>
            <p:cNvSpPr txBox="1"/>
            <p:nvPr/>
          </p:nvSpPr>
          <p:spPr>
            <a:xfrm>
              <a:off x="213337" y="4077072"/>
              <a:ext cx="1262320" cy="276999"/>
            </a:xfrm>
            <a:prstGeom prst="rect">
              <a:avLst/>
            </a:prstGeom>
            <a:noFill/>
          </p:spPr>
          <p:txBody>
            <a:bodyPr wrap="square" rtlCol="0">
              <a:spAutoFit/>
            </a:bodyPr>
            <a:lstStyle/>
            <a:p>
              <a:r>
                <a:rPr lang="sv-SE" sz="1200" dirty="0" smtClean="0"/>
                <a:t>Diagnostics appl.</a:t>
              </a:r>
              <a:endParaRPr lang="sv-SE" sz="1200" dirty="0"/>
            </a:p>
          </p:txBody>
        </p:sp>
        <p:sp>
          <p:nvSpPr>
            <p:cNvPr id="104" name="Rectangle 103"/>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5" name="Group 104"/>
          <p:cNvGrpSpPr/>
          <p:nvPr/>
        </p:nvGrpSpPr>
        <p:grpSpPr>
          <a:xfrm>
            <a:off x="3059832" y="5168225"/>
            <a:ext cx="1512168" cy="276999"/>
            <a:chOff x="213337" y="4077072"/>
            <a:chExt cx="1368152" cy="276999"/>
          </a:xfrm>
        </p:grpSpPr>
        <p:sp>
          <p:nvSpPr>
            <p:cNvPr id="106" name="TextBox 105"/>
            <p:cNvSpPr txBox="1"/>
            <p:nvPr/>
          </p:nvSpPr>
          <p:spPr>
            <a:xfrm>
              <a:off x="213337" y="4077072"/>
              <a:ext cx="1368152" cy="276999"/>
            </a:xfrm>
            <a:prstGeom prst="rect">
              <a:avLst/>
            </a:prstGeom>
            <a:noFill/>
          </p:spPr>
          <p:txBody>
            <a:bodyPr wrap="square" rtlCol="0">
              <a:spAutoFit/>
            </a:bodyPr>
            <a:lstStyle/>
            <a:p>
              <a:r>
                <a:rPr lang="sv-SE" sz="1200" dirty="0" smtClean="0"/>
                <a:t>Electronic checklist</a:t>
              </a:r>
              <a:endParaRPr lang="sv-SE" sz="1200" dirty="0"/>
            </a:p>
          </p:txBody>
        </p:sp>
        <p:sp>
          <p:nvSpPr>
            <p:cNvPr id="107" name="Rectangle 106"/>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14" name="Group 113"/>
          <p:cNvGrpSpPr/>
          <p:nvPr/>
        </p:nvGrpSpPr>
        <p:grpSpPr>
          <a:xfrm>
            <a:off x="2411760" y="1756939"/>
            <a:ext cx="2160240" cy="519933"/>
            <a:chOff x="1259632" y="1612923"/>
            <a:chExt cx="1368152" cy="519933"/>
          </a:xfrm>
        </p:grpSpPr>
        <p:sp>
          <p:nvSpPr>
            <p:cNvPr id="115" name="Chevron 114"/>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6" name="TextBox 115"/>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2017</a:t>
              </a:r>
              <a:endParaRPr lang="sv-SE" b="1" dirty="0">
                <a:solidFill>
                  <a:schemeClr val="bg1"/>
                </a:solidFill>
              </a:endParaRPr>
            </a:p>
          </p:txBody>
        </p:sp>
      </p:grpSp>
      <p:grpSp>
        <p:nvGrpSpPr>
          <p:cNvPr id="117" name="Group 116"/>
          <p:cNvGrpSpPr/>
          <p:nvPr/>
        </p:nvGrpSpPr>
        <p:grpSpPr>
          <a:xfrm>
            <a:off x="4572000" y="1756939"/>
            <a:ext cx="2160240" cy="519933"/>
            <a:chOff x="1259632" y="1612923"/>
            <a:chExt cx="1368152" cy="519933"/>
          </a:xfrm>
        </p:grpSpPr>
        <p:sp>
          <p:nvSpPr>
            <p:cNvPr id="118" name="Chevron 117"/>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9" name="TextBox 118"/>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2018</a:t>
              </a:r>
              <a:endParaRPr lang="sv-SE" b="1" dirty="0">
                <a:solidFill>
                  <a:schemeClr val="bg1"/>
                </a:solidFill>
              </a:endParaRPr>
            </a:p>
          </p:txBody>
        </p:sp>
      </p:grpSp>
      <p:grpSp>
        <p:nvGrpSpPr>
          <p:cNvPr id="120" name="Group 119"/>
          <p:cNvGrpSpPr/>
          <p:nvPr/>
        </p:nvGrpSpPr>
        <p:grpSpPr>
          <a:xfrm>
            <a:off x="6732240" y="1756939"/>
            <a:ext cx="2160240" cy="519933"/>
            <a:chOff x="1259632" y="1612923"/>
            <a:chExt cx="1368152" cy="519933"/>
          </a:xfrm>
        </p:grpSpPr>
        <p:sp>
          <p:nvSpPr>
            <p:cNvPr id="121" name="Chevron 120"/>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2" name="TextBox 121"/>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2019</a:t>
              </a:r>
            </a:p>
          </p:txBody>
        </p:sp>
      </p:grpSp>
      <p:grpSp>
        <p:nvGrpSpPr>
          <p:cNvPr id="70" name="Group 69"/>
          <p:cNvGrpSpPr/>
          <p:nvPr/>
        </p:nvGrpSpPr>
        <p:grpSpPr>
          <a:xfrm>
            <a:off x="467544" y="5877272"/>
            <a:ext cx="6243784" cy="276999"/>
            <a:chOff x="213338" y="2791961"/>
            <a:chExt cx="4358662" cy="276999"/>
          </a:xfrm>
        </p:grpSpPr>
        <p:sp>
          <p:nvSpPr>
            <p:cNvPr id="71" name="TextBox 70"/>
            <p:cNvSpPr txBox="1"/>
            <p:nvPr/>
          </p:nvSpPr>
          <p:spPr>
            <a:xfrm>
              <a:off x="213338" y="2791961"/>
              <a:ext cx="2469464" cy="276999"/>
            </a:xfrm>
            <a:prstGeom prst="rect">
              <a:avLst/>
            </a:prstGeom>
            <a:noFill/>
          </p:spPr>
          <p:txBody>
            <a:bodyPr wrap="none" rtlCol="0">
              <a:spAutoFit/>
            </a:bodyPr>
            <a:lstStyle/>
            <a:p>
              <a:r>
                <a:rPr lang="sv-SE" sz="1200" dirty="0" smtClean="0"/>
                <a:t>                                             EPICS v4 adaptations for ESS</a:t>
              </a:r>
            </a:p>
          </p:txBody>
        </p:sp>
        <p:sp>
          <p:nvSpPr>
            <p:cNvPr id="72" name="Rectangle 71"/>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6" name="Group 75"/>
          <p:cNvGrpSpPr/>
          <p:nvPr/>
        </p:nvGrpSpPr>
        <p:grpSpPr>
          <a:xfrm>
            <a:off x="2608321" y="6536377"/>
            <a:ext cx="2683759" cy="276999"/>
            <a:chOff x="233272" y="2791961"/>
            <a:chExt cx="4338728" cy="276999"/>
          </a:xfrm>
        </p:grpSpPr>
        <p:sp>
          <p:nvSpPr>
            <p:cNvPr id="86" name="TextBox 85"/>
            <p:cNvSpPr txBox="1"/>
            <p:nvPr/>
          </p:nvSpPr>
          <p:spPr>
            <a:xfrm>
              <a:off x="233272" y="2791961"/>
              <a:ext cx="3379644" cy="276999"/>
            </a:xfrm>
            <a:prstGeom prst="rect">
              <a:avLst/>
            </a:prstGeom>
            <a:noFill/>
          </p:spPr>
          <p:txBody>
            <a:bodyPr wrap="none" rtlCol="0">
              <a:spAutoFit/>
            </a:bodyPr>
            <a:lstStyle/>
            <a:p>
              <a:r>
                <a:rPr lang="sv-SE" sz="1200" dirty="0" smtClean="0"/>
                <a:t>MPS Configuration Application</a:t>
              </a:r>
            </a:p>
          </p:txBody>
        </p:sp>
        <p:sp>
          <p:nvSpPr>
            <p:cNvPr id="87" name="Rectangle 86"/>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308305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8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 </a:t>
            </a:r>
            <a:br>
              <a:rPr lang="sv-SE" sz="2800" dirty="0" smtClean="0"/>
            </a:br>
            <a:r>
              <a:rPr lang="sv-SE" sz="2800" dirty="0" smtClean="0"/>
              <a:t>Save, Compare &amp; Restore </a:t>
            </a:r>
            <a:endParaRPr lang="sv-SE" sz="2800" dirty="0"/>
          </a:p>
        </p:txBody>
      </p:sp>
      <p:sp>
        <p:nvSpPr>
          <p:cNvPr id="3" name="Content Placeholder 2"/>
          <p:cNvSpPr>
            <a:spLocks noGrp="1"/>
          </p:cNvSpPr>
          <p:nvPr>
            <p:ph idx="1"/>
          </p:nvPr>
        </p:nvSpPr>
        <p:spPr>
          <a:xfrm>
            <a:off x="457200" y="1600200"/>
            <a:ext cx="8363272" cy="4781128"/>
          </a:xfrm>
        </p:spPr>
        <p:txBody>
          <a:bodyPr>
            <a:normAutofit/>
          </a:bodyPr>
          <a:lstStyle/>
          <a:p>
            <a:r>
              <a:rPr lang="en-US" sz="1800" dirty="0">
                <a:solidFill>
                  <a:schemeClr val="tx1"/>
                </a:solidFill>
              </a:rPr>
              <a:t>S</a:t>
            </a:r>
            <a:r>
              <a:rPr lang="en-US" sz="1800" dirty="0" smtClean="0">
                <a:solidFill>
                  <a:schemeClr val="tx1"/>
                </a:solidFill>
              </a:rPr>
              <a:t>cope</a:t>
            </a:r>
          </a:p>
          <a:p>
            <a:pPr lvl="1"/>
            <a:r>
              <a:rPr lang="en-US" sz="1400" dirty="0" smtClean="0">
                <a:solidFill>
                  <a:schemeClr val="tx1"/>
                </a:solidFill>
              </a:rPr>
              <a:t>Storage of a set of PV values, compare live values with saved sets of values and restore saved values. Current ICS design includes a golden snapshot, grouping PV’s into request files, highlighting changed values and database storage of the information. </a:t>
            </a:r>
          </a:p>
          <a:p>
            <a:r>
              <a:rPr lang="en-US" sz="1800" dirty="0" smtClean="0">
                <a:solidFill>
                  <a:schemeClr val="tx1"/>
                </a:solidFill>
              </a:rPr>
              <a:t>Status</a:t>
            </a:r>
          </a:p>
          <a:p>
            <a:pPr lvl="1"/>
            <a:r>
              <a:rPr lang="en-US" sz="1400" dirty="0" smtClean="0">
                <a:solidFill>
                  <a:schemeClr val="tx1"/>
                </a:solidFill>
              </a:rPr>
              <a:t>Implementation of ICS Save, Compare and Restore is put on hold for further evaluation.</a:t>
            </a:r>
          </a:p>
          <a:p>
            <a:r>
              <a:rPr lang="en-US" sz="1800" dirty="0" smtClean="0">
                <a:solidFill>
                  <a:schemeClr val="tx1"/>
                </a:solidFill>
              </a:rPr>
              <a:t>Issues</a:t>
            </a:r>
          </a:p>
          <a:p>
            <a:pPr lvl="1"/>
            <a:r>
              <a:rPr lang="en-US" sz="1400" dirty="0" smtClean="0">
                <a:solidFill>
                  <a:schemeClr val="tx1"/>
                </a:solidFill>
              </a:rPr>
              <a:t>It is not clear if the ICS Save, Compare &amp; Restore design covers our use cases: e.g. we will have at least ~40 Beam/Machine modes, that each would need to store its “golden snapshot”, possibly with version control.</a:t>
            </a:r>
          </a:p>
          <a:p>
            <a:r>
              <a:rPr lang="en-US" sz="1800" dirty="0" smtClean="0">
                <a:solidFill>
                  <a:schemeClr val="tx1"/>
                </a:solidFill>
              </a:rPr>
              <a:t>Next steps</a:t>
            </a:r>
          </a:p>
          <a:p>
            <a:pPr lvl="1"/>
            <a:r>
              <a:rPr lang="en-US" sz="1400" dirty="0" smtClean="0">
                <a:solidFill>
                  <a:schemeClr val="tx1"/>
                </a:solidFill>
              </a:rPr>
              <a:t>Install CASR as first solution. Judged to be a viable solution for LEBT &amp; RFQ commissioning (i.e. until ~March 2018).</a:t>
            </a:r>
          </a:p>
          <a:p>
            <a:pPr lvl="1"/>
            <a:r>
              <a:rPr lang="en-US" sz="1400" dirty="0" smtClean="0">
                <a:solidFill>
                  <a:schemeClr val="tx1"/>
                </a:solidFill>
              </a:rPr>
              <a:t>Evaluate options and choose long term solution:</a:t>
            </a:r>
          </a:p>
          <a:p>
            <a:pPr lvl="2"/>
            <a:r>
              <a:rPr lang="en-US" sz="1200" dirty="0" smtClean="0">
                <a:solidFill>
                  <a:schemeClr val="tx1"/>
                </a:solidFill>
              </a:rPr>
              <a:t>ICS design for Save, Compare &amp; Restore – implementation put on hold.</a:t>
            </a:r>
          </a:p>
          <a:p>
            <a:pPr lvl="2"/>
            <a:r>
              <a:rPr lang="en-US" sz="1200" dirty="0">
                <a:solidFill>
                  <a:schemeClr val="tx1"/>
                </a:solidFill>
              </a:rPr>
              <a:t>Investigate MASAR, why </a:t>
            </a:r>
            <a:r>
              <a:rPr lang="en-US" sz="1200" dirty="0" smtClean="0">
                <a:solidFill>
                  <a:schemeClr val="tx1"/>
                </a:solidFill>
              </a:rPr>
              <a:t>did we choose to go with our own implementation?</a:t>
            </a:r>
            <a:endParaRPr lang="en-US" sz="1200" dirty="0">
              <a:solidFill>
                <a:schemeClr val="tx1"/>
              </a:solidFill>
            </a:endParaRPr>
          </a:p>
          <a:p>
            <a:pPr lvl="2"/>
            <a:r>
              <a:rPr lang="en-US" sz="1200" dirty="0" err="1" smtClean="0">
                <a:solidFill>
                  <a:schemeClr val="tx1"/>
                </a:solidFill>
              </a:rPr>
              <a:t>OpenXAL</a:t>
            </a:r>
            <a:r>
              <a:rPr lang="en-US" sz="1200" dirty="0" smtClean="0">
                <a:solidFill>
                  <a:schemeClr val="tx1"/>
                </a:solidFill>
              </a:rPr>
              <a:t> SCORE</a:t>
            </a:r>
          </a:p>
          <a:p>
            <a:pPr lvl="1"/>
            <a:r>
              <a:rPr lang="en-US" sz="1600" dirty="0">
                <a:solidFill>
                  <a:schemeClr val="tx1"/>
                </a:solidFill>
              </a:rPr>
              <a:t>Investigate what could be done as in-kind.</a:t>
            </a:r>
          </a:p>
          <a:p>
            <a:pPr marL="457200" lvl="1" indent="0">
              <a:buNone/>
            </a:pPr>
            <a:endParaRPr lang="en-US" sz="1600" dirty="0" smtClean="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21</a:t>
            </a:fld>
            <a:endParaRPr lang="sv-SE" dirty="0"/>
          </a:p>
        </p:txBody>
      </p:sp>
    </p:spTree>
    <p:extLst>
      <p:ext uri="{BB962C8B-B14F-4D97-AF65-F5344CB8AC3E}">
        <p14:creationId xmlns:p14="http://schemas.microsoft.com/office/powerpoint/2010/main" val="13555162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a:t>
            </a:r>
            <a:endParaRPr lang="sv-SE" sz="2800" dirty="0"/>
          </a:p>
        </p:txBody>
      </p:sp>
      <p:grpSp>
        <p:nvGrpSpPr>
          <p:cNvPr id="43" name="Group 42"/>
          <p:cNvGrpSpPr/>
          <p:nvPr/>
        </p:nvGrpSpPr>
        <p:grpSpPr>
          <a:xfrm>
            <a:off x="251520" y="1756939"/>
            <a:ext cx="2160240" cy="519933"/>
            <a:chOff x="1259632" y="1612923"/>
            <a:chExt cx="1368152" cy="519933"/>
          </a:xfrm>
        </p:grpSpPr>
        <p:sp>
          <p:nvSpPr>
            <p:cNvPr id="44" name="Chevron 43"/>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5" name="TextBox 44"/>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2016</a:t>
              </a:r>
              <a:endParaRPr lang="sv-SE" b="1" dirty="0">
                <a:solidFill>
                  <a:schemeClr val="bg1"/>
                </a:solidFill>
              </a:endParaRPr>
            </a:p>
          </p:txBody>
        </p:sp>
      </p:grpSp>
      <p:grpSp>
        <p:nvGrpSpPr>
          <p:cNvPr id="60" name="Group 59"/>
          <p:cNvGrpSpPr/>
          <p:nvPr/>
        </p:nvGrpSpPr>
        <p:grpSpPr>
          <a:xfrm>
            <a:off x="395536" y="2431921"/>
            <a:ext cx="4536504" cy="276999"/>
            <a:chOff x="213338" y="2431921"/>
            <a:chExt cx="6230870" cy="276999"/>
          </a:xfrm>
        </p:grpSpPr>
        <p:sp>
          <p:nvSpPr>
            <p:cNvPr id="49" name="Rectangle 48"/>
            <p:cNvSpPr/>
            <p:nvPr/>
          </p:nvSpPr>
          <p:spPr>
            <a:xfrm>
              <a:off x="251520" y="2492896"/>
              <a:ext cx="6192688"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TextBox 53"/>
            <p:cNvSpPr txBox="1"/>
            <p:nvPr/>
          </p:nvSpPr>
          <p:spPr>
            <a:xfrm>
              <a:off x="213338" y="2431921"/>
              <a:ext cx="5150750" cy="276999"/>
            </a:xfrm>
            <a:prstGeom prst="rect">
              <a:avLst/>
            </a:prstGeom>
            <a:noFill/>
          </p:spPr>
          <p:txBody>
            <a:bodyPr wrap="square" rtlCol="0">
              <a:spAutoFit/>
            </a:bodyPr>
            <a:lstStyle/>
            <a:p>
              <a:r>
                <a:rPr lang="sv-SE" sz="1200" dirty="0" smtClean="0"/>
                <a:t>      CCDB, Cable DB, IOC Factory, RBAC, Naming Service</a:t>
              </a:r>
              <a:endParaRPr lang="sv-SE" sz="1200" dirty="0"/>
            </a:p>
          </p:txBody>
        </p:sp>
      </p:grpSp>
      <p:grpSp>
        <p:nvGrpSpPr>
          <p:cNvPr id="55" name="Group 54"/>
          <p:cNvGrpSpPr/>
          <p:nvPr/>
        </p:nvGrpSpPr>
        <p:grpSpPr>
          <a:xfrm>
            <a:off x="1293458" y="2811854"/>
            <a:ext cx="3710590" cy="276999"/>
            <a:chOff x="213338" y="2791961"/>
            <a:chExt cx="2198422" cy="276999"/>
          </a:xfrm>
        </p:grpSpPr>
        <p:sp>
          <p:nvSpPr>
            <p:cNvPr id="58" name="TextBox 57"/>
            <p:cNvSpPr txBox="1"/>
            <p:nvPr/>
          </p:nvSpPr>
          <p:spPr>
            <a:xfrm>
              <a:off x="213338" y="2791961"/>
              <a:ext cx="1388855" cy="276999"/>
            </a:xfrm>
            <a:prstGeom prst="rect">
              <a:avLst/>
            </a:prstGeom>
            <a:noFill/>
          </p:spPr>
          <p:txBody>
            <a:bodyPr wrap="none" rtlCol="0">
              <a:spAutoFit/>
            </a:bodyPr>
            <a:lstStyle/>
            <a:p>
              <a:r>
                <a:rPr lang="sv-SE" sz="1200" dirty="0" smtClean="0"/>
                <a:t>                                   Calibration DB</a:t>
              </a:r>
              <a:endParaRPr lang="sv-SE" sz="1200" dirty="0"/>
            </a:p>
          </p:txBody>
        </p:sp>
        <p:sp>
          <p:nvSpPr>
            <p:cNvPr id="59" name="Rectangle 58"/>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1" name="Group 60"/>
          <p:cNvGrpSpPr/>
          <p:nvPr/>
        </p:nvGrpSpPr>
        <p:grpSpPr>
          <a:xfrm>
            <a:off x="861410" y="3160861"/>
            <a:ext cx="5870830" cy="276999"/>
            <a:chOff x="213338" y="2791961"/>
            <a:chExt cx="2198422" cy="276999"/>
          </a:xfrm>
        </p:grpSpPr>
        <p:sp>
          <p:nvSpPr>
            <p:cNvPr id="62" name="TextBox 61"/>
            <p:cNvSpPr txBox="1"/>
            <p:nvPr/>
          </p:nvSpPr>
          <p:spPr>
            <a:xfrm>
              <a:off x="213338" y="2791961"/>
              <a:ext cx="1354855" cy="276999"/>
            </a:xfrm>
            <a:prstGeom prst="rect">
              <a:avLst/>
            </a:prstGeom>
            <a:noFill/>
          </p:spPr>
          <p:txBody>
            <a:bodyPr wrap="none" rtlCol="0">
              <a:spAutoFit/>
            </a:bodyPr>
            <a:lstStyle/>
            <a:p>
              <a:r>
                <a:rPr lang="sv-SE" sz="1200" dirty="0" smtClean="0"/>
                <a:t>                                                       Alarm Service &amp; Handler</a:t>
              </a:r>
            </a:p>
          </p:txBody>
        </p:sp>
        <p:sp>
          <p:nvSpPr>
            <p:cNvPr id="63" name="Rectangle 62"/>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4" name="Group 63"/>
          <p:cNvGrpSpPr/>
          <p:nvPr/>
        </p:nvGrpSpPr>
        <p:grpSpPr>
          <a:xfrm>
            <a:off x="933418" y="3459926"/>
            <a:ext cx="1877181" cy="276999"/>
            <a:chOff x="213338" y="2791961"/>
            <a:chExt cx="2435622" cy="276999"/>
          </a:xfrm>
        </p:grpSpPr>
        <p:sp>
          <p:nvSpPr>
            <p:cNvPr id="65" name="TextBox 64"/>
            <p:cNvSpPr txBox="1"/>
            <p:nvPr/>
          </p:nvSpPr>
          <p:spPr>
            <a:xfrm>
              <a:off x="213338" y="2791961"/>
              <a:ext cx="2435622" cy="276999"/>
            </a:xfrm>
            <a:prstGeom prst="rect">
              <a:avLst/>
            </a:prstGeom>
            <a:noFill/>
          </p:spPr>
          <p:txBody>
            <a:bodyPr wrap="none" rtlCol="0">
              <a:spAutoFit/>
            </a:bodyPr>
            <a:lstStyle/>
            <a:p>
              <a:r>
                <a:rPr lang="sv-SE" sz="1200" dirty="0" smtClean="0"/>
                <a:t>Control System Studio/BOY</a:t>
              </a:r>
              <a:endParaRPr lang="sv-SE" sz="1200" dirty="0"/>
            </a:p>
          </p:txBody>
        </p:sp>
        <p:sp>
          <p:nvSpPr>
            <p:cNvPr id="66" name="Rectangle 65"/>
            <p:cNvSpPr/>
            <p:nvPr/>
          </p:nvSpPr>
          <p:spPr>
            <a:xfrm>
              <a:off x="251521" y="2852936"/>
              <a:ext cx="2397439"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7" name="Group 66"/>
          <p:cNvGrpSpPr/>
          <p:nvPr/>
        </p:nvGrpSpPr>
        <p:grpSpPr>
          <a:xfrm>
            <a:off x="1221450" y="3747958"/>
            <a:ext cx="5453261" cy="276999"/>
            <a:chOff x="213338" y="2791961"/>
            <a:chExt cx="2175472" cy="276999"/>
          </a:xfrm>
        </p:grpSpPr>
        <p:sp>
          <p:nvSpPr>
            <p:cNvPr id="68" name="TextBox 67"/>
            <p:cNvSpPr txBox="1"/>
            <p:nvPr/>
          </p:nvSpPr>
          <p:spPr>
            <a:xfrm>
              <a:off x="213338" y="2791961"/>
              <a:ext cx="1264393" cy="276999"/>
            </a:xfrm>
            <a:prstGeom prst="rect">
              <a:avLst/>
            </a:prstGeom>
            <a:noFill/>
          </p:spPr>
          <p:txBody>
            <a:bodyPr wrap="none" rtlCol="0">
              <a:spAutoFit/>
            </a:bodyPr>
            <a:lstStyle/>
            <a:p>
              <a:r>
                <a:rPr lang="sv-SE" sz="1200" dirty="0" smtClean="0"/>
                <a:t>                                                          Channel Finder</a:t>
              </a:r>
              <a:endParaRPr lang="sv-SE" sz="1200" dirty="0"/>
            </a:p>
          </p:txBody>
        </p:sp>
        <p:sp>
          <p:nvSpPr>
            <p:cNvPr id="69" name="Rectangle 68"/>
            <p:cNvSpPr/>
            <p:nvPr/>
          </p:nvSpPr>
          <p:spPr>
            <a:xfrm>
              <a:off x="22857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3" name="Group 72"/>
          <p:cNvGrpSpPr/>
          <p:nvPr/>
        </p:nvGrpSpPr>
        <p:grpSpPr>
          <a:xfrm>
            <a:off x="467544" y="5517232"/>
            <a:ext cx="7704856" cy="276999"/>
            <a:chOff x="213338" y="2791961"/>
            <a:chExt cx="4358662" cy="276999"/>
          </a:xfrm>
        </p:grpSpPr>
        <p:sp>
          <p:nvSpPr>
            <p:cNvPr id="74" name="TextBox 73"/>
            <p:cNvSpPr txBox="1"/>
            <p:nvPr/>
          </p:nvSpPr>
          <p:spPr>
            <a:xfrm>
              <a:off x="213338" y="2791961"/>
              <a:ext cx="3462681" cy="276999"/>
            </a:xfrm>
            <a:prstGeom prst="rect">
              <a:avLst/>
            </a:prstGeom>
            <a:noFill/>
          </p:spPr>
          <p:txBody>
            <a:bodyPr wrap="none" rtlCol="0">
              <a:spAutoFit/>
            </a:bodyPr>
            <a:lstStyle/>
            <a:p>
              <a:r>
                <a:rPr lang="sv-SE" sz="1200" dirty="0" smtClean="0"/>
                <a:t>                                             OpenXAL (online model and physics applications support</a:t>
              </a:r>
            </a:p>
          </p:txBody>
        </p:sp>
        <p:sp>
          <p:nvSpPr>
            <p:cNvPr id="75" name="Rectangle 74"/>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7" name="Group 76"/>
          <p:cNvGrpSpPr/>
          <p:nvPr/>
        </p:nvGrpSpPr>
        <p:grpSpPr>
          <a:xfrm>
            <a:off x="2608321" y="6257205"/>
            <a:ext cx="2683759" cy="276999"/>
            <a:chOff x="233272" y="2791961"/>
            <a:chExt cx="4338728" cy="276999"/>
          </a:xfrm>
        </p:grpSpPr>
        <p:sp>
          <p:nvSpPr>
            <p:cNvPr id="78" name="TextBox 77"/>
            <p:cNvSpPr txBox="1"/>
            <p:nvPr/>
          </p:nvSpPr>
          <p:spPr>
            <a:xfrm>
              <a:off x="233272" y="2791961"/>
              <a:ext cx="1746440" cy="276999"/>
            </a:xfrm>
            <a:prstGeom prst="rect">
              <a:avLst/>
            </a:prstGeom>
            <a:noFill/>
          </p:spPr>
          <p:txBody>
            <a:bodyPr wrap="none" rtlCol="0">
              <a:spAutoFit/>
            </a:bodyPr>
            <a:lstStyle/>
            <a:p>
              <a:r>
                <a:rPr lang="sv-SE" sz="1200" dirty="0" smtClean="0"/>
                <a:t>Post Mortem Application</a:t>
              </a:r>
            </a:p>
          </p:txBody>
        </p:sp>
        <p:sp>
          <p:nvSpPr>
            <p:cNvPr id="79" name="Rectangle 78"/>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0" name="Group 79"/>
          <p:cNvGrpSpPr/>
          <p:nvPr/>
        </p:nvGrpSpPr>
        <p:grpSpPr>
          <a:xfrm>
            <a:off x="5580112" y="6268238"/>
            <a:ext cx="2198422" cy="276999"/>
            <a:chOff x="213338" y="2791961"/>
            <a:chExt cx="2198422" cy="276999"/>
          </a:xfrm>
        </p:grpSpPr>
        <p:sp>
          <p:nvSpPr>
            <p:cNvPr id="81" name="TextBox 80"/>
            <p:cNvSpPr txBox="1"/>
            <p:nvPr/>
          </p:nvSpPr>
          <p:spPr>
            <a:xfrm>
              <a:off x="213338" y="2791961"/>
              <a:ext cx="1811009" cy="276999"/>
            </a:xfrm>
            <a:prstGeom prst="rect">
              <a:avLst/>
            </a:prstGeom>
            <a:noFill/>
          </p:spPr>
          <p:txBody>
            <a:bodyPr wrap="none" rtlCol="0">
              <a:spAutoFit/>
            </a:bodyPr>
            <a:lstStyle/>
            <a:p>
              <a:r>
                <a:rPr lang="sv-SE" sz="1200" dirty="0" smtClean="0"/>
                <a:t>Software Interlock System</a:t>
              </a:r>
              <a:endParaRPr lang="sv-SE" sz="1200" dirty="0"/>
            </a:p>
          </p:txBody>
        </p:sp>
        <p:sp>
          <p:nvSpPr>
            <p:cNvPr id="82" name="Rectangle 8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3" name="Group 82"/>
          <p:cNvGrpSpPr/>
          <p:nvPr/>
        </p:nvGrpSpPr>
        <p:grpSpPr>
          <a:xfrm>
            <a:off x="1187624" y="4468038"/>
            <a:ext cx="4320480" cy="276999"/>
            <a:chOff x="213338" y="2852936"/>
            <a:chExt cx="2274230" cy="276999"/>
          </a:xfrm>
        </p:grpSpPr>
        <p:sp>
          <p:nvSpPr>
            <p:cNvPr id="84" name="TextBox 83"/>
            <p:cNvSpPr txBox="1"/>
            <p:nvPr/>
          </p:nvSpPr>
          <p:spPr>
            <a:xfrm>
              <a:off x="213338" y="2852936"/>
              <a:ext cx="2274230" cy="276999"/>
            </a:xfrm>
            <a:prstGeom prst="rect">
              <a:avLst/>
            </a:prstGeom>
            <a:noFill/>
          </p:spPr>
          <p:txBody>
            <a:bodyPr wrap="square" rtlCol="0">
              <a:spAutoFit/>
            </a:bodyPr>
            <a:lstStyle/>
            <a:p>
              <a:r>
                <a:rPr lang="sv-SE" sz="1200" dirty="0" smtClean="0"/>
                <a:t>                                    Save, Compare &amp; Restore</a:t>
              </a:r>
            </a:p>
          </p:txBody>
        </p:sp>
        <p:sp>
          <p:nvSpPr>
            <p:cNvPr id="85" name="Rectangle 84"/>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51" name="Group 50"/>
          <p:cNvGrpSpPr/>
          <p:nvPr/>
        </p:nvGrpSpPr>
        <p:grpSpPr>
          <a:xfrm>
            <a:off x="1187624" y="4096965"/>
            <a:ext cx="2016224" cy="276999"/>
            <a:chOff x="213337" y="4077072"/>
            <a:chExt cx="1262320" cy="276999"/>
          </a:xfrm>
        </p:grpSpPr>
        <p:sp>
          <p:nvSpPr>
            <p:cNvPr id="52" name="TextBox 51"/>
            <p:cNvSpPr txBox="1"/>
            <p:nvPr/>
          </p:nvSpPr>
          <p:spPr>
            <a:xfrm>
              <a:off x="213337" y="4077072"/>
              <a:ext cx="1262320" cy="276999"/>
            </a:xfrm>
            <a:prstGeom prst="rect">
              <a:avLst/>
            </a:prstGeom>
            <a:noFill/>
          </p:spPr>
          <p:txBody>
            <a:bodyPr wrap="square" rtlCol="0">
              <a:spAutoFit/>
            </a:bodyPr>
            <a:lstStyle/>
            <a:p>
              <a:r>
                <a:rPr lang="sv-SE" sz="1200" dirty="0" smtClean="0"/>
                <a:t>        Archiving Service</a:t>
              </a:r>
              <a:endParaRPr lang="sv-SE" sz="1200" dirty="0"/>
            </a:p>
          </p:txBody>
        </p:sp>
        <p:sp>
          <p:nvSpPr>
            <p:cNvPr id="53" name="Rectangle 52"/>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0" name="Group 89"/>
          <p:cNvGrpSpPr/>
          <p:nvPr/>
        </p:nvGrpSpPr>
        <p:grpSpPr>
          <a:xfrm>
            <a:off x="4965865" y="3459926"/>
            <a:ext cx="1694367" cy="276999"/>
            <a:chOff x="213338" y="2791961"/>
            <a:chExt cx="2198422" cy="276999"/>
          </a:xfrm>
        </p:grpSpPr>
        <p:sp>
          <p:nvSpPr>
            <p:cNvPr id="91" name="TextBox 90"/>
            <p:cNvSpPr txBox="1"/>
            <p:nvPr/>
          </p:nvSpPr>
          <p:spPr>
            <a:xfrm>
              <a:off x="213338" y="2791961"/>
              <a:ext cx="1847349" cy="276999"/>
            </a:xfrm>
            <a:prstGeom prst="rect">
              <a:avLst/>
            </a:prstGeom>
            <a:noFill/>
          </p:spPr>
          <p:txBody>
            <a:bodyPr wrap="none" rtlCol="0">
              <a:spAutoFit/>
            </a:bodyPr>
            <a:lstStyle/>
            <a:p>
              <a:r>
                <a:rPr lang="sv-SE" sz="1200" dirty="0" smtClean="0"/>
                <a:t>Machine Sequencer</a:t>
              </a:r>
              <a:endParaRPr lang="sv-SE" sz="1200" dirty="0"/>
            </a:p>
          </p:txBody>
        </p:sp>
        <p:sp>
          <p:nvSpPr>
            <p:cNvPr id="92" name="Rectangle 9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3" name="Group 92"/>
          <p:cNvGrpSpPr/>
          <p:nvPr/>
        </p:nvGrpSpPr>
        <p:grpSpPr>
          <a:xfrm>
            <a:off x="1184396" y="4817045"/>
            <a:ext cx="1262320" cy="276999"/>
            <a:chOff x="213337" y="4077072"/>
            <a:chExt cx="1262320" cy="276999"/>
          </a:xfrm>
        </p:grpSpPr>
        <p:sp>
          <p:nvSpPr>
            <p:cNvPr id="94" name="TextBox 93"/>
            <p:cNvSpPr txBox="1"/>
            <p:nvPr/>
          </p:nvSpPr>
          <p:spPr>
            <a:xfrm>
              <a:off x="213337" y="4077072"/>
              <a:ext cx="1262320" cy="276999"/>
            </a:xfrm>
            <a:prstGeom prst="rect">
              <a:avLst/>
            </a:prstGeom>
            <a:noFill/>
          </p:spPr>
          <p:txBody>
            <a:bodyPr wrap="square" rtlCol="0">
              <a:spAutoFit/>
            </a:bodyPr>
            <a:lstStyle/>
            <a:p>
              <a:r>
                <a:rPr lang="sv-SE" sz="1200" dirty="0" smtClean="0"/>
                <a:t>Scripting Fwk</a:t>
              </a:r>
              <a:endParaRPr lang="sv-SE" sz="1200" dirty="0"/>
            </a:p>
          </p:txBody>
        </p:sp>
        <p:sp>
          <p:nvSpPr>
            <p:cNvPr id="95" name="Rectangle 94"/>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6" name="Group 95"/>
          <p:cNvGrpSpPr/>
          <p:nvPr/>
        </p:nvGrpSpPr>
        <p:grpSpPr>
          <a:xfrm>
            <a:off x="5521017" y="4817045"/>
            <a:ext cx="1262320" cy="276999"/>
            <a:chOff x="213337" y="4077072"/>
            <a:chExt cx="1262320" cy="276999"/>
          </a:xfrm>
        </p:grpSpPr>
        <p:sp>
          <p:nvSpPr>
            <p:cNvPr id="97" name="TextBox 96"/>
            <p:cNvSpPr txBox="1"/>
            <p:nvPr/>
          </p:nvSpPr>
          <p:spPr>
            <a:xfrm>
              <a:off x="213337" y="4077072"/>
              <a:ext cx="1262320" cy="276999"/>
            </a:xfrm>
            <a:prstGeom prst="rect">
              <a:avLst/>
            </a:prstGeom>
            <a:noFill/>
          </p:spPr>
          <p:txBody>
            <a:bodyPr wrap="square" rtlCol="0">
              <a:spAutoFit/>
            </a:bodyPr>
            <a:lstStyle/>
            <a:p>
              <a:r>
                <a:rPr lang="sv-SE" sz="1200" dirty="0" smtClean="0"/>
                <a:t>Fixed display Fwk</a:t>
              </a:r>
              <a:endParaRPr lang="sv-SE" sz="1200" dirty="0"/>
            </a:p>
          </p:txBody>
        </p:sp>
        <p:sp>
          <p:nvSpPr>
            <p:cNvPr id="98" name="Rectangle 97"/>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9" name="Group 98"/>
          <p:cNvGrpSpPr/>
          <p:nvPr/>
        </p:nvGrpSpPr>
        <p:grpSpPr>
          <a:xfrm>
            <a:off x="2517591" y="4817045"/>
            <a:ext cx="1550353" cy="276999"/>
            <a:chOff x="213336" y="4077072"/>
            <a:chExt cx="1334329" cy="276999"/>
          </a:xfrm>
        </p:grpSpPr>
        <p:sp>
          <p:nvSpPr>
            <p:cNvPr id="100" name="TextBox 99"/>
            <p:cNvSpPr txBox="1"/>
            <p:nvPr/>
          </p:nvSpPr>
          <p:spPr>
            <a:xfrm>
              <a:off x="213336" y="4077072"/>
              <a:ext cx="1334329" cy="276999"/>
            </a:xfrm>
            <a:prstGeom prst="rect">
              <a:avLst/>
            </a:prstGeom>
            <a:noFill/>
          </p:spPr>
          <p:txBody>
            <a:bodyPr wrap="square" rtlCol="0">
              <a:spAutoFit/>
            </a:bodyPr>
            <a:lstStyle/>
            <a:p>
              <a:r>
                <a:rPr lang="sv-SE" sz="1200" dirty="0" smtClean="0"/>
                <a:t>Synoptic Web appl</a:t>
              </a:r>
              <a:endParaRPr lang="sv-SE" sz="1200" dirty="0"/>
            </a:p>
          </p:txBody>
        </p:sp>
        <p:sp>
          <p:nvSpPr>
            <p:cNvPr id="101" name="Rectangle 100"/>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2" name="Group 101"/>
          <p:cNvGrpSpPr/>
          <p:nvPr/>
        </p:nvGrpSpPr>
        <p:grpSpPr>
          <a:xfrm>
            <a:off x="4067944" y="4817045"/>
            <a:ext cx="1440160" cy="276999"/>
            <a:chOff x="213337" y="4077072"/>
            <a:chExt cx="1262320" cy="276999"/>
          </a:xfrm>
        </p:grpSpPr>
        <p:sp>
          <p:nvSpPr>
            <p:cNvPr id="103" name="TextBox 102"/>
            <p:cNvSpPr txBox="1"/>
            <p:nvPr/>
          </p:nvSpPr>
          <p:spPr>
            <a:xfrm>
              <a:off x="213337" y="4077072"/>
              <a:ext cx="1262320" cy="276999"/>
            </a:xfrm>
            <a:prstGeom prst="rect">
              <a:avLst/>
            </a:prstGeom>
            <a:noFill/>
          </p:spPr>
          <p:txBody>
            <a:bodyPr wrap="square" rtlCol="0">
              <a:spAutoFit/>
            </a:bodyPr>
            <a:lstStyle/>
            <a:p>
              <a:r>
                <a:rPr lang="sv-SE" sz="1200" dirty="0" smtClean="0"/>
                <a:t>Diagnostics appl.</a:t>
              </a:r>
              <a:endParaRPr lang="sv-SE" sz="1200" dirty="0"/>
            </a:p>
          </p:txBody>
        </p:sp>
        <p:sp>
          <p:nvSpPr>
            <p:cNvPr id="104" name="Rectangle 103"/>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5" name="Group 104"/>
          <p:cNvGrpSpPr/>
          <p:nvPr/>
        </p:nvGrpSpPr>
        <p:grpSpPr>
          <a:xfrm>
            <a:off x="3059832" y="5168225"/>
            <a:ext cx="1512168" cy="276999"/>
            <a:chOff x="213337" y="4077072"/>
            <a:chExt cx="1368152" cy="276999"/>
          </a:xfrm>
        </p:grpSpPr>
        <p:sp>
          <p:nvSpPr>
            <p:cNvPr id="106" name="TextBox 105"/>
            <p:cNvSpPr txBox="1"/>
            <p:nvPr/>
          </p:nvSpPr>
          <p:spPr>
            <a:xfrm>
              <a:off x="213337" y="4077072"/>
              <a:ext cx="1368152" cy="276999"/>
            </a:xfrm>
            <a:prstGeom prst="rect">
              <a:avLst/>
            </a:prstGeom>
            <a:noFill/>
          </p:spPr>
          <p:txBody>
            <a:bodyPr wrap="square" rtlCol="0">
              <a:spAutoFit/>
            </a:bodyPr>
            <a:lstStyle/>
            <a:p>
              <a:r>
                <a:rPr lang="sv-SE" sz="1200" dirty="0" smtClean="0"/>
                <a:t>Electronic checklist</a:t>
              </a:r>
              <a:endParaRPr lang="sv-SE" sz="1200" dirty="0"/>
            </a:p>
          </p:txBody>
        </p:sp>
        <p:sp>
          <p:nvSpPr>
            <p:cNvPr id="107" name="Rectangle 106"/>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14" name="Group 113"/>
          <p:cNvGrpSpPr/>
          <p:nvPr/>
        </p:nvGrpSpPr>
        <p:grpSpPr>
          <a:xfrm>
            <a:off x="2411760" y="1756939"/>
            <a:ext cx="2160240" cy="519933"/>
            <a:chOff x="1259632" y="1612923"/>
            <a:chExt cx="1368152" cy="519933"/>
          </a:xfrm>
        </p:grpSpPr>
        <p:sp>
          <p:nvSpPr>
            <p:cNvPr id="115" name="Chevron 114"/>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6" name="TextBox 115"/>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2017</a:t>
              </a:r>
              <a:endParaRPr lang="sv-SE" b="1" dirty="0">
                <a:solidFill>
                  <a:schemeClr val="bg1"/>
                </a:solidFill>
              </a:endParaRPr>
            </a:p>
          </p:txBody>
        </p:sp>
      </p:grpSp>
      <p:grpSp>
        <p:nvGrpSpPr>
          <p:cNvPr id="117" name="Group 116"/>
          <p:cNvGrpSpPr/>
          <p:nvPr/>
        </p:nvGrpSpPr>
        <p:grpSpPr>
          <a:xfrm>
            <a:off x="4572000" y="1756939"/>
            <a:ext cx="2160240" cy="519933"/>
            <a:chOff x="1259632" y="1612923"/>
            <a:chExt cx="1368152" cy="519933"/>
          </a:xfrm>
        </p:grpSpPr>
        <p:sp>
          <p:nvSpPr>
            <p:cNvPr id="118" name="Chevron 117"/>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9" name="TextBox 118"/>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2018</a:t>
              </a:r>
              <a:endParaRPr lang="sv-SE" b="1" dirty="0">
                <a:solidFill>
                  <a:schemeClr val="bg1"/>
                </a:solidFill>
              </a:endParaRPr>
            </a:p>
          </p:txBody>
        </p:sp>
      </p:grpSp>
      <p:grpSp>
        <p:nvGrpSpPr>
          <p:cNvPr id="120" name="Group 119"/>
          <p:cNvGrpSpPr/>
          <p:nvPr/>
        </p:nvGrpSpPr>
        <p:grpSpPr>
          <a:xfrm>
            <a:off x="6732240" y="1756939"/>
            <a:ext cx="2160240" cy="519933"/>
            <a:chOff x="1259632" y="1612923"/>
            <a:chExt cx="1368152" cy="519933"/>
          </a:xfrm>
        </p:grpSpPr>
        <p:sp>
          <p:nvSpPr>
            <p:cNvPr id="121" name="Chevron 120"/>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2" name="TextBox 121"/>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2019</a:t>
              </a:r>
            </a:p>
          </p:txBody>
        </p:sp>
      </p:grpSp>
      <p:grpSp>
        <p:nvGrpSpPr>
          <p:cNvPr id="70" name="Group 69"/>
          <p:cNvGrpSpPr/>
          <p:nvPr/>
        </p:nvGrpSpPr>
        <p:grpSpPr>
          <a:xfrm>
            <a:off x="467544" y="5877272"/>
            <a:ext cx="6243784" cy="276999"/>
            <a:chOff x="213338" y="2791961"/>
            <a:chExt cx="4358662" cy="276999"/>
          </a:xfrm>
        </p:grpSpPr>
        <p:sp>
          <p:nvSpPr>
            <p:cNvPr id="71" name="TextBox 70"/>
            <p:cNvSpPr txBox="1"/>
            <p:nvPr/>
          </p:nvSpPr>
          <p:spPr>
            <a:xfrm>
              <a:off x="213338" y="2791961"/>
              <a:ext cx="1932297" cy="276999"/>
            </a:xfrm>
            <a:prstGeom prst="rect">
              <a:avLst/>
            </a:prstGeom>
            <a:noFill/>
          </p:spPr>
          <p:txBody>
            <a:bodyPr wrap="none" rtlCol="0">
              <a:spAutoFit/>
            </a:bodyPr>
            <a:lstStyle/>
            <a:p>
              <a:r>
                <a:rPr lang="sv-SE" sz="1200" dirty="0" smtClean="0"/>
                <a:t>                                             EPICS v4 adaptions for ESS</a:t>
              </a:r>
            </a:p>
          </p:txBody>
        </p:sp>
        <p:sp>
          <p:nvSpPr>
            <p:cNvPr id="72" name="Rectangle 71"/>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6" name="Group 75"/>
          <p:cNvGrpSpPr/>
          <p:nvPr/>
        </p:nvGrpSpPr>
        <p:grpSpPr>
          <a:xfrm>
            <a:off x="2608321" y="6536377"/>
            <a:ext cx="2683759" cy="276999"/>
            <a:chOff x="233272" y="2791961"/>
            <a:chExt cx="4338728" cy="276999"/>
          </a:xfrm>
        </p:grpSpPr>
        <p:sp>
          <p:nvSpPr>
            <p:cNvPr id="86" name="TextBox 85"/>
            <p:cNvSpPr txBox="1"/>
            <p:nvPr/>
          </p:nvSpPr>
          <p:spPr>
            <a:xfrm>
              <a:off x="233272" y="2791961"/>
              <a:ext cx="3379644" cy="276999"/>
            </a:xfrm>
            <a:prstGeom prst="rect">
              <a:avLst/>
            </a:prstGeom>
            <a:noFill/>
          </p:spPr>
          <p:txBody>
            <a:bodyPr wrap="none" rtlCol="0">
              <a:spAutoFit/>
            </a:bodyPr>
            <a:lstStyle/>
            <a:p>
              <a:r>
                <a:rPr lang="sv-SE" sz="1200" dirty="0" smtClean="0"/>
                <a:t>MPS Configuration Application</a:t>
              </a:r>
            </a:p>
          </p:txBody>
        </p:sp>
        <p:sp>
          <p:nvSpPr>
            <p:cNvPr id="87" name="Rectangle 86"/>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308305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60"/>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55"/>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61"/>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64"/>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67"/>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51"/>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83"/>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73"/>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77"/>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80"/>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7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 </a:t>
            </a:r>
            <a:br>
              <a:rPr lang="sv-SE" sz="2800" dirty="0" smtClean="0"/>
            </a:br>
            <a:r>
              <a:rPr lang="sv-SE" sz="2800" dirty="0" smtClean="0"/>
              <a:t>Other applications</a:t>
            </a:r>
            <a:endParaRPr lang="sv-SE" sz="2800" dirty="0"/>
          </a:p>
        </p:txBody>
      </p:sp>
      <p:sp>
        <p:nvSpPr>
          <p:cNvPr id="3" name="Content Placeholder 2"/>
          <p:cNvSpPr>
            <a:spLocks noGrp="1"/>
          </p:cNvSpPr>
          <p:nvPr>
            <p:ph idx="1"/>
          </p:nvPr>
        </p:nvSpPr>
        <p:spPr>
          <a:xfrm>
            <a:off x="457200" y="1556792"/>
            <a:ext cx="8363272" cy="5112568"/>
          </a:xfrm>
        </p:spPr>
        <p:txBody>
          <a:bodyPr>
            <a:normAutofit lnSpcReduction="10000"/>
          </a:bodyPr>
          <a:lstStyle/>
          <a:p>
            <a:pPr lvl="1"/>
            <a:r>
              <a:rPr lang="en-US" sz="1800" dirty="0" smtClean="0">
                <a:solidFill>
                  <a:schemeClr val="tx1"/>
                </a:solidFill>
              </a:rPr>
              <a:t>Fixed Displays Framework</a:t>
            </a:r>
          </a:p>
          <a:p>
            <a:pPr lvl="2"/>
            <a:r>
              <a:rPr lang="en-US" sz="1400" dirty="0" smtClean="0">
                <a:solidFill>
                  <a:schemeClr val="tx1"/>
                </a:solidFill>
              </a:rPr>
              <a:t>Simple screens to display information on consoles, overhead screens, TVs etc.</a:t>
            </a:r>
          </a:p>
          <a:p>
            <a:pPr lvl="1"/>
            <a:r>
              <a:rPr lang="en-US" sz="1800" dirty="0" smtClean="0">
                <a:solidFill>
                  <a:schemeClr val="tx1"/>
                </a:solidFill>
              </a:rPr>
              <a:t>Synoptic Web Applications </a:t>
            </a:r>
          </a:p>
          <a:p>
            <a:pPr lvl="2"/>
            <a:r>
              <a:rPr lang="en-US" sz="1400" dirty="0" smtClean="0">
                <a:solidFill>
                  <a:schemeClr val="tx1"/>
                </a:solidFill>
              </a:rPr>
              <a:t>Applications running in a web browser where the user has a schematic view of the accelerator accessing static or live data, e.g.:</a:t>
            </a:r>
          </a:p>
          <a:p>
            <a:pPr lvl="3"/>
            <a:r>
              <a:rPr lang="en-US" sz="1200" dirty="0" smtClean="0">
                <a:solidFill>
                  <a:schemeClr val="tx1"/>
                </a:solidFill>
              </a:rPr>
              <a:t>Configuration data from the CCDB and/or from </a:t>
            </a:r>
            <a:r>
              <a:rPr lang="en-US" sz="1200" dirty="0" err="1" smtClean="0">
                <a:solidFill>
                  <a:schemeClr val="tx1"/>
                </a:solidFill>
              </a:rPr>
              <a:t>LinacLEGO</a:t>
            </a:r>
            <a:r>
              <a:rPr lang="en-US" sz="1200" dirty="0" smtClean="0">
                <a:solidFill>
                  <a:schemeClr val="tx1"/>
                </a:solidFill>
              </a:rPr>
              <a:t> (Lattice DB).</a:t>
            </a:r>
          </a:p>
          <a:p>
            <a:pPr lvl="3"/>
            <a:r>
              <a:rPr lang="en-US" sz="1200" dirty="0" smtClean="0">
                <a:solidFill>
                  <a:schemeClr val="tx1"/>
                </a:solidFill>
              </a:rPr>
              <a:t>Result of a physics simulation based on the outcome of </a:t>
            </a:r>
            <a:r>
              <a:rPr lang="en-US" sz="1200" dirty="0" err="1" smtClean="0">
                <a:solidFill>
                  <a:schemeClr val="tx1"/>
                </a:solidFill>
              </a:rPr>
              <a:t>OpenXAL</a:t>
            </a:r>
            <a:r>
              <a:rPr lang="en-US" sz="1200" dirty="0" smtClean="0">
                <a:solidFill>
                  <a:schemeClr val="tx1"/>
                </a:solidFill>
              </a:rPr>
              <a:t>.</a:t>
            </a:r>
          </a:p>
          <a:p>
            <a:pPr lvl="3"/>
            <a:r>
              <a:rPr lang="en-US" sz="1200" dirty="0" smtClean="0">
                <a:solidFill>
                  <a:schemeClr val="tx1"/>
                </a:solidFill>
              </a:rPr>
              <a:t>Layout of racks and cables based on information from the Cable DB.</a:t>
            </a:r>
          </a:p>
          <a:p>
            <a:pPr lvl="1"/>
            <a:r>
              <a:rPr lang="en-US" sz="1800" dirty="0" smtClean="0">
                <a:solidFill>
                  <a:schemeClr val="tx1"/>
                </a:solidFill>
              </a:rPr>
              <a:t>Electronic Checklist(s) – </a:t>
            </a:r>
            <a:r>
              <a:rPr lang="en-US" sz="2000" dirty="0" smtClean="0">
                <a:solidFill>
                  <a:schemeClr val="tx1"/>
                </a:solidFill>
              </a:rPr>
              <a:t>should this even be in ICS Scope?</a:t>
            </a:r>
          </a:p>
          <a:p>
            <a:pPr lvl="2"/>
            <a:r>
              <a:rPr lang="en-US" sz="1400" dirty="0" smtClean="0">
                <a:solidFill>
                  <a:schemeClr val="tx1"/>
                </a:solidFill>
              </a:rPr>
              <a:t>Checklists describing e.g. installation procedures, hardware installations. </a:t>
            </a:r>
            <a:endParaRPr lang="en-US" sz="1400" dirty="0">
              <a:solidFill>
                <a:schemeClr val="tx1"/>
              </a:solidFill>
            </a:endParaRPr>
          </a:p>
          <a:p>
            <a:pPr lvl="2"/>
            <a:r>
              <a:rPr lang="en-US" sz="1400" dirty="0" smtClean="0">
                <a:solidFill>
                  <a:schemeClr val="tx1"/>
                </a:solidFill>
              </a:rPr>
              <a:t>Installations will be reported in real-time and it will be possible to query the status of a given installation, identify problems, report issues, etc.</a:t>
            </a:r>
          </a:p>
          <a:p>
            <a:pPr lvl="1"/>
            <a:r>
              <a:rPr lang="en-US" sz="1800" dirty="0" smtClean="0">
                <a:solidFill>
                  <a:schemeClr val="tx1"/>
                </a:solidFill>
              </a:rPr>
              <a:t>Expert GUI applications, e.g.:</a:t>
            </a:r>
          </a:p>
          <a:p>
            <a:pPr lvl="2"/>
            <a:r>
              <a:rPr lang="en-US" sz="1400" b="1" dirty="0" smtClean="0">
                <a:solidFill>
                  <a:schemeClr val="tx1"/>
                </a:solidFill>
              </a:rPr>
              <a:t>Machine sequencer</a:t>
            </a:r>
            <a:r>
              <a:rPr lang="en-US" sz="1400" dirty="0" smtClean="0">
                <a:solidFill>
                  <a:schemeClr val="tx1"/>
                </a:solidFill>
              </a:rPr>
              <a:t> – short term solution is to use the CSS/BOY-screens for initial commissioning.</a:t>
            </a:r>
          </a:p>
          <a:p>
            <a:pPr lvl="2"/>
            <a:r>
              <a:rPr lang="en-US" sz="1400" b="1" dirty="0" smtClean="0">
                <a:solidFill>
                  <a:schemeClr val="tx1"/>
                </a:solidFill>
              </a:rPr>
              <a:t>Diagnostic applications</a:t>
            </a:r>
            <a:r>
              <a:rPr lang="en-US" sz="1400" dirty="0" smtClean="0">
                <a:solidFill>
                  <a:schemeClr val="tx1"/>
                </a:solidFill>
              </a:rPr>
              <a:t> – Integrated system logs, centralized monitoring of SW performance, preventive maintenance, infrastructure management. </a:t>
            </a:r>
          </a:p>
          <a:p>
            <a:pPr lvl="2"/>
            <a:r>
              <a:rPr lang="en-US" sz="1400" b="1" dirty="0" smtClean="0">
                <a:solidFill>
                  <a:schemeClr val="tx1"/>
                </a:solidFill>
              </a:rPr>
              <a:t>MPS Configuration Application</a:t>
            </a:r>
          </a:p>
          <a:p>
            <a:pPr lvl="1"/>
            <a:r>
              <a:rPr lang="en-US" sz="1800" dirty="0" smtClean="0">
                <a:solidFill>
                  <a:schemeClr val="tx1"/>
                </a:solidFill>
              </a:rPr>
              <a:t>Scripting frameworks </a:t>
            </a:r>
            <a:r>
              <a:rPr lang="en-US" sz="1400" dirty="0" smtClean="0">
                <a:solidFill>
                  <a:schemeClr val="tx1"/>
                </a:solidFill>
              </a:rPr>
              <a:t>(promotion of a main scripting language: Python)</a:t>
            </a:r>
          </a:p>
          <a:p>
            <a:pPr lvl="2"/>
            <a:r>
              <a:rPr lang="en-US" sz="1400" dirty="0" smtClean="0">
                <a:solidFill>
                  <a:schemeClr val="tx1"/>
                </a:solidFill>
              </a:rPr>
              <a:t>Python modules to interface and access all ICS services.</a:t>
            </a:r>
          </a:p>
          <a:p>
            <a:pPr lvl="2"/>
            <a:endParaRPr lang="en-US" sz="1400" dirty="0" smtClean="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23</a:t>
            </a:fld>
            <a:endParaRPr lang="sv-SE" dirty="0"/>
          </a:p>
        </p:txBody>
      </p:sp>
    </p:spTree>
    <p:extLst>
      <p:ext uri="{BB962C8B-B14F-4D97-AF65-F5344CB8AC3E}">
        <p14:creationId xmlns:p14="http://schemas.microsoft.com/office/powerpoint/2010/main" val="8847925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a:t>
            </a:r>
            <a:endParaRPr lang="sv-SE" sz="2800" dirty="0"/>
          </a:p>
        </p:txBody>
      </p:sp>
      <p:grpSp>
        <p:nvGrpSpPr>
          <p:cNvPr id="43" name="Group 42"/>
          <p:cNvGrpSpPr/>
          <p:nvPr/>
        </p:nvGrpSpPr>
        <p:grpSpPr>
          <a:xfrm>
            <a:off x="251520" y="1756939"/>
            <a:ext cx="2160240" cy="519933"/>
            <a:chOff x="1259632" y="1612923"/>
            <a:chExt cx="1368152" cy="519933"/>
          </a:xfrm>
        </p:grpSpPr>
        <p:sp>
          <p:nvSpPr>
            <p:cNvPr id="44" name="Chevron 43"/>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5" name="TextBox 44"/>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2016</a:t>
              </a:r>
              <a:endParaRPr lang="sv-SE" b="1" dirty="0">
                <a:solidFill>
                  <a:schemeClr val="bg1"/>
                </a:solidFill>
              </a:endParaRPr>
            </a:p>
          </p:txBody>
        </p:sp>
      </p:grpSp>
      <p:grpSp>
        <p:nvGrpSpPr>
          <p:cNvPr id="60" name="Group 59"/>
          <p:cNvGrpSpPr/>
          <p:nvPr/>
        </p:nvGrpSpPr>
        <p:grpSpPr>
          <a:xfrm>
            <a:off x="395536" y="2431921"/>
            <a:ext cx="4536504" cy="276999"/>
            <a:chOff x="213338" y="2431921"/>
            <a:chExt cx="6230870" cy="276999"/>
          </a:xfrm>
        </p:grpSpPr>
        <p:sp>
          <p:nvSpPr>
            <p:cNvPr id="49" name="Rectangle 48"/>
            <p:cNvSpPr/>
            <p:nvPr/>
          </p:nvSpPr>
          <p:spPr>
            <a:xfrm>
              <a:off x="251520" y="2492896"/>
              <a:ext cx="6192688"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TextBox 53"/>
            <p:cNvSpPr txBox="1"/>
            <p:nvPr/>
          </p:nvSpPr>
          <p:spPr>
            <a:xfrm>
              <a:off x="213338" y="2431921"/>
              <a:ext cx="5150750" cy="276999"/>
            </a:xfrm>
            <a:prstGeom prst="rect">
              <a:avLst/>
            </a:prstGeom>
            <a:noFill/>
          </p:spPr>
          <p:txBody>
            <a:bodyPr wrap="square" rtlCol="0">
              <a:spAutoFit/>
            </a:bodyPr>
            <a:lstStyle/>
            <a:p>
              <a:r>
                <a:rPr lang="sv-SE" sz="1200" dirty="0" smtClean="0"/>
                <a:t>      CCDB, Cable DB, IOC Factory, RBAC, Naming Service</a:t>
              </a:r>
              <a:endParaRPr lang="sv-SE" sz="1200" dirty="0"/>
            </a:p>
          </p:txBody>
        </p:sp>
      </p:grpSp>
      <p:grpSp>
        <p:nvGrpSpPr>
          <p:cNvPr id="55" name="Group 54"/>
          <p:cNvGrpSpPr/>
          <p:nvPr/>
        </p:nvGrpSpPr>
        <p:grpSpPr>
          <a:xfrm>
            <a:off x="1293458" y="2811854"/>
            <a:ext cx="3710590" cy="276999"/>
            <a:chOff x="213338" y="2791961"/>
            <a:chExt cx="2198422" cy="276999"/>
          </a:xfrm>
        </p:grpSpPr>
        <p:sp>
          <p:nvSpPr>
            <p:cNvPr id="58" name="TextBox 57"/>
            <p:cNvSpPr txBox="1"/>
            <p:nvPr/>
          </p:nvSpPr>
          <p:spPr>
            <a:xfrm>
              <a:off x="213338" y="2791961"/>
              <a:ext cx="1388855" cy="276999"/>
            </a:xfrm>
            <a:prstGeom prst="rect">
              <a:avLst/>
            </a:prstGeom>
            <a:noFill/>
          </p:spPr>
          <p:txBody>
            <a:bodyPr wrap="none" rtlCol="0">
              <a:spAutoFit/>
            </a:bodyPr>
            <a:lstStyle/>
            <a:p>
              <a:r>
                <a:rPr lang="sv-SE" sz="1200" dirty="0" smtClean="0"/>
                <a:t>                                   Calibration DB</a:t>
              </a:r>
              <a:endParaRPr lang="sv-SE" sz="1200" dirty="0"/>
            </a:p>
          </p:txBody>
        </p:sp>
        <p:sp>
          <p:nvSpPr>
            <p:cNvPr id="59" name="Rectangle 58"/>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1" name="Group 60"/>
          <p:cNvGrpSpPr/>
          <p:nvPr/>
        </p:nvGrpSpPr>
        <p:grpSpPr>
          <a:xfrm>
            <a:off x="861410" y="3160861"/>
            <a:ext cx="5870830" cy="276999"/>
            <a:chOff x="213338" y="2791961"/>
            <a:chExt cx="2198422" cy="276999"/>
          </a:xfrm>
        </p:grpSpPr>
        <p:sp>
          <p:nvSpPr>
            <p:cNvPr id="62" name="TextBox 61"/>
            <p:cNvSpPr txBox="1"/>
            <p:nvPr/>
          </p:nvSpPr>
          <p:spPr>
            <a:xfrm>
              <a:off x="213338" y="2791961"/>
              <a:ext cx="1354855" cy="276999"/>
            </a:xfrm>
            <a:prstGeom prst="rect">
              <a:avLst/>
            </a:prstGeom>
            <a:noFill/>
          </p:spPr>
          <p:txBody>
            <a:bodyPr wrap="none" rtlCol="0">
              <a:spAutoFit/>
            </a:bodyPr>
            <a:lstStyle/>
            <a:p>
              <a:r>
                <a:rPr lang="sv-SE" sz="1200" dirty="0" smtClean="0"/>
                <a:t>                                                       Alarm Service &amp; Handler</a:t>
              </a:r>
            </a:p>
          </p:txBody>
        </p:sp>
        <p:sp>
          <p:nvSpPr>
            <p:cNvPr id="63" name="Rectangle 62"/>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4" name="Group 63"/>
          <p:cNvGrpSpPr/>
          <p:nvPr/>
        </p:nvGrpSpPr>
        <p:grpSpPr>
          <a:xfrm>
            <a:off x="933418" y="3459926"/>
            <a:ext cx="1877181" cy="276999"/>
            <a:chOff x="213338" y="2791961"/>
            <a:chExt cx="2435622" cy="276999"/>
          </a:xfrm>
        </p:grpSpPr>
        <p:sp>
          <p:nvSpPr>
            <p:cNvPr id="65" name="TextBox 64"/>
            <p:cNvSpPr txBox="1"/>
            <p:nvPr/>
          </p:nvSpPr>
          <p:spPr>
            <a:xfrm>
              <a:off x="213338" y="2791961"/>
              <a:ext cx="2435622" cy="276999"/>
            </a:xfrm>
            <a:prstGeom prst="rect">
              <a:avLst/>
            </a:prstGeom>
            <a:noFill/>
          </p:spPr>
          <p:txBody>
            <a:bodyPr wrap="none" rtlCol="0">
              <a:spAutoFit/>
            </a:bodyPr>
            <a:lstStyle/>
            <a:p>
              <a:r>
                <a:rPr lang="sv-SE" sz="1200" dirty="0" smtClean="0"/>
                <a:t>Control System Studio/BOY</a:t>
              </a:r>
              <a:endParaRPr lang="sv-SE" sz="1200" dirty="0"/>
            </a:p>
          </p:txBody>
        </p:sp>
        <p:sp>
          <p:nvSpPr>
            <p:cNvPr id="66" name="Rectangle 65"/>
            <p:cNvSpPr/>
            <p:nvPr/>
          </p:nvSpPr>
          <p:spPr>
            <a:xfrm>
              <a:off x="251521" y="2852936"/>
              <a:ext cx="2397439"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7" name="Group 66"/>
          <p:cNvGrpSpPr/>
          <p:nvPr/>
        </p:nvGrpSpPr>
        <p:grpSpPr>
          <a:xfrm>
            <a:off x="1221450" y="3747958"/>
            <a:ext cx="5453261" cy="276999"/>
            <a:chOff x="213338" y="2791961"/>
            <a:chExt cx="2175472" cy="276999"/>
          </a:xfrm>
        </p:grpSpPr>
        <p:sp>
          <p:nvSpPr>
            <p:cNvPr id="68" name="TextBox 67"/>
            <p:cNvSpPr txBox="1"/>
            <p:nvPr/>
          </p:nvSpPr>
          <p:spPr>
            <a:xfrm>
              <a:off x="213338" y="2791961"/>
              <a:ext cx="1264393" cy="276999"/>
            </a:xfrm>
            <a:prstGeom prst="rect">
              <a:avLst/>
            </a:prstGeom>
            <a:noFill/>
          </p:spPr>
          <p:txBody>
            <a:bodyPr wrap="none" rtlCol="0">
              <a:spAutoFit/>
            </a:bodyPr>
            <a:lstStyle/>
            <a:p>
              <a:r>
                <a:rPr lang="sv-SE" sz="1200" dirty="0" smtClean="0"/>
                <a:t>                                                          Channel Finder</a:t>
              </a:r>
              <a:endParaRPr lang="sv-SE" sz="1200" dirty="0"/>
            </a:p>
          </p:txBody>
        </p:sp>
        <p:sp>
          <p:nvSpPr>
            <p:cNvPr id="69" name="Rectangle 68"/>
            <p:cNvSpPr/>
            <p:nvPr/>
          </p:nvSpPr>
          <p:spPr>
            <a:xfrm>
              <a:off x="22857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3" name="Group 72"/>
          <p:cNvGrpSpPr/>
          <p:nvPr/>
        </p:nvGrpSpPr>
        <p:grpSpPr>
          <a:xfrm>
            <a:off x="467544" y="5528265"/>
            <a:ext cx="7704856" cy="276999"/>
            <a:chOff x="213338" y="2791961"/>
            <a:chExt cx="4358662" cy="276999"/>
          </a:xfrm>
        </p:grpSpPr>
        <p:sp>
          <p:nvSpPr>
            <p:cNvPr id="74" name="TextBox 73"/>
            <p:cNvSpPr txBox="1"/>
            <p:nvPr/>
          </p:nvSpPr>
          <p:spPr>
            <a:xfrm>
              <a:off x="213338" y="2791961"/>
              <a:ext cx="3030460" cy="276999"/>
            </a:xfrm>
            <a:prstGeom prst="rect">
              <a:avLst/>
            </a:prstGeom>
            <a:noFill/>
          </p:spPr>
          <p:txBody>
            <a:bodyPr wrap="none" rtlCol="0">
              <a:spAutoFit/>
            </a:bodyPr>
            <a:lstStyle/>
            <a:p>
              <a:r>
                <a:rPr lang="sv-SE" sz="1200" dirty="0" smtClean="0"/>
                <a:t>                                             OpenXAL (online model and physics applications support)</a:t>
              </a:r>
            </a:p>
          </p:txBody>
        </p:sp>
        <p:sp>
          <p:nvSpPr>
            <p:cNvPr id="75" name="Rectangle 74"/>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7" name="Group 76"/>
          <p:cNvGrpSpPr/>
          <p:nvPr/>
        </p:nvGrpSpPr>
        <p:grpSpPr>
          <a:xfrm>
            <a:off x="2608321" y="6257205"/>
            <a:ext cx="2683759" cy="276999"/>
            <a:chOff x="233272" y="2791961"/>
            <a:chExt cx="4338728" cy="276999"/>
          </a:xfrm>
        </p:grpSpPr>
        <p:sp>
          <p:nvSpPr>
            <p:cNvPr id="78" name="TextBox 77"/>
            <p:cNvSpPr txBox="1"/>
            <p:nvPr/>
          </p:nvSpPr>
          <p:spPr>
            <a:xfrm>
              <a:off x="233272" y="2791961"/>
              <a:ext cx="1746440" cy="276999"/>
            </a:xfrm>
            <a:prstGeom prst="rect">
              <a:avLst/>
            </a:prstGeom>
            <a:noFill/>
          </p:spPr>
          <p:txBody>
            <a:bodyPr wrap="none" rtlCol="0">
              <a:spAutoFit/>
            </a:bodyPr>
            <a:lstStyle/>
            <a:p>
              <a:r>
                <a:rPr lang="sv-SE" sz="1200" dirty="0" smtClean="0"/>
                <a:t>Post Mortem Application</a:t>
              </a:r>
            </a:p>
          </p:txBody>
        </p:sp>
        <p:sp>
          <p:nvSpPr>
            <p:cNvPr id="79" name="Rectangle 78"/>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0" name="Group 79"/>
          <p:cNvGrpSpPr/>
          <p:nvPr/>
        </p:nvGrpSpPr>
        <p:grpSpPr>
          <a:xfrm>
            <a:off x="5580112" y="6268238"/>
            <a:ext cx="2198422" cy="276999"/>
            <a:chOff x="213338" y="2791961"/>
            <a:chExt cx="2198422" cy="276999"/>
          </a:xfrm>
        </p:grpSpPr>
        <p:sp>
          <p:nvSpPr>
            <p:cNvPr id="81" name="TextBox 80"/>
            <p:cNvSpPr txBox="1"/>
            <p:nvPr/>
          </p:nvSpPr>
          <p:spPr>
            <a:xfrm>
              <a:off x="213338" y="2791961"/>
              <a:ext cx="1811009" cy="276999"/>
            </a:xfrm>
            <a:prstGeom prst="rect">
              <a:avLst/>
            </a:prstGeom>
            <a:noFill/>
          </p:spPr>
          <p:txBody>
            <a:bodyPr wrap="none" rtlCol="0">
              <a:spAutoFit/>
            </a:bodyPr>
            <a:lstStyle/>
            <a:p>
              <a:r>
                <a:rPr lang="sv-SE" sz="1200" dirty="0" smtClean="0"/>
                <a:t>Software Interlock System</a:t>
              </a:r>
              <a:endParaRPr lang="sv-SE" sz="1200" dirty="0"/>
            </a:p>
          </p:txBody>
        </p:sp>
        <p:sp>
          <p:nvSpPr>
            <p:cNvPr id="82" name="Rectangle 8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3" name="Group 82"/>
          <p:cNvGrpSpPr/>
          <p:nvPr/>
        </p:nvGrpSpPr>
        <p:grpSpPr>
          <a:xfrm>
            <a:off x="1187624" y="4468038"/>
            <a:ext cx="4320480" cy="276999"/>
            <a:chOff x="213338" y="2852936"/>
            <a:chExt cx="2274230" cy="276999"/>
          </a:xfrm>
        </p:grpSpPr>
        <p:sp>
          <p:nvSpPr>
            <p:cNvPr id="84" name="TextBox 83"/>
            <p:cNvSpPr txBox="1"/>
            <p:nvPr/>
          </p:nvSpPr>
          <p:spPr>
            <a:xfrm>
              <a:off x="213338" y="2852936"/>
              <a:ext cx="2274230" cy="276999"/>
            </a:xfrm>
            <a:prstGeom prst="rect">
              <a:avLst/>
            </a:prstGeom>
            <a:noFill/>
          </p:spPr>
          <p:txBody>
            <a:bodyPr wrap="square" rtlCol="0">
              <a:spAutoFit/>
            </a:bodyPr>
            <a:lstStyle/>
            <a:p>
              <a:r>
                <a:rPr lang="sv-SE" sz="1200" dirty="0" smtClean="0"/>
                <a:t>                                    Save, Compare &amp; Restore</a:t>
              </a:r>
            </a:p>
          </p:txBody>
        </p:sp>
        <p:sp>
          <p:nvSpPr>
            <p:cNvPr id="85" name="Rectangle 84"/>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51" name="Group 50"/>
          <p:cNvGrpSpPr/>
          <p:nvPr/>
        </p:nvGrpSpPr>
        <p:grpSpPr>
          <a:xfrm>
            <a:off x="1187624" y="4096965"/>
            <a:ext cx="2016224" cy="276999"/>
            <a:chOff x="213337" y="4077072"/>
            <a:chExt cx="1262320" cy="276999"/>
          </a:xfrm>
        </p:grpSpPr>
        <p:sp>
          <p:nvSpPr>
            <p:cNvPr id="52" name="TextBox 51"/>
            <p:cNvSpPr txBox="1"/>
            <p:nvPr/>
          </p:nvSpPr>
          <p:spPr>
            <a:xfrm>
              <a:off x="213337" y="4077072"/>
              <a:ext cx="1262320" cy="276999"/>
            </a:xfrm>
            <a:prstGeom prst="rect">
              <a:avLst/>
            </a:prstGeom>
            <a:noFill/>
          </p:spPr>
          <p:txBody>
            <a:bodyPr wrap="square" rtlCol="0">
              <a:spAutoFit/>
            </a:bodyPr>
            <a:lstStyle/>
            <a:p>
              <a:r>
                <a:rPr lang="sv-SE" sz="1200" dirty="0" smtClean="0"/>
                <a:t>        Archiving Service</a:t>
              </a:r>
              <a:endParaRPr lang="sv-SE" sz="1200" dirty="0"/>
            </a:p>
          </p:txBody>
        </p:sp>
        <p:sp>
          <p:nvSpPr>
            <p:cNvPr id="53" name="Rectangle 52"/>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0" name="Group 89"/>
          <p:cNvGrpSpPr/>
          <p:nvPr/>
        </p:nvGrpSpPr>
        <p:grpSpPr>
          <a:xfrm>
            <a:off x="4965865" y="3459926"/>
            <a:ext cx="1694367" cy="276999"/>
            <a:chOff x="213338" y="2791961"/>
            <a:chExt cx="2198422" cy="276999"/>
          </a:xfrm>
        </p:grpSpPr>
        <p:sp>
          <p:nvSpPr>
            <p:cNvPr id="91" name="TextBox 90"/>
            <p:cNvSpPr txBox="1"/>
            <p:nvPr/>
          </p:nvSpPr>
          <p:spPr>
            <a:xfrm>
              <a:off x="213338" y="2791961"/>
              <a:ext cx="1847349" cy="276999"/>
            </a:xfrm>
            <a:prstGeom prst="rect">
              <a:avLst/>
            </a:prstGeom>
            <a:noFill/>
          </p:spPr>
          <p:txBody>
            <a:bodyPr wrap="none" rtlCol="0">
              <a:spAutoFit/>
            </a:bodyPr>
            <a:lstStyle/>
            <a:p>
              <a:r>
                <a:rPr lang="sv-SE" sz="1200" dirty="0" smtClean="0"/>
                <a:t>Machine Sequencer</a:t>
              </a:r>
              <a:endParaRPr lang="sv-SE" sz="1200" dirty="0"/>
            </a:p>
          </p:txBody>
        </p:sp>
        <p:sp>
          <p:nvSpPr>
            <p:cNvPr id="92" name="Rectangle 9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3" name="Group 92"/>
          <p:cNvGrpSpPr/>
          <p:nvPr/>
        </p:nvGrpSpPr>
        <p:grpSpPr>
          <a:xfrm>
            <a:off x="1184396" y="4817045"/>
            <a:ext cx="1262320" cy="276999"/>
            <a:chOff x="213337" y="4077072"/>
            <a:chExt cx="1262320" cy="276999"/>
          </a:xfrm>
        </p:grpSpPr>
        <p:sp>
          <p:nvSpPr>
            <p:cNvPr id="94" name="TextBox 93"/>
            <p:cNvSpPr txBox="1"/>
            <p:nvPr/>
          </p:nvSpPr>
          <p:spPr>
            <a:xfrm>
              <a:off x="213337" y="4077072"/>
              <a:ext cx="1262320" cy="276999"/>
            </a:xfrm>
            <a:prstGeom prst="rect">
              <a:avLst/>
            </a:prstGeom>
            <a:noFill/>
          </p:spPr>
          <p:txBody>
            <a:bodyPr wrap="square" rtlCol="0">
              <a:spAutoFit/>
            </a:bodyPr>
            <a:lstStyle/>
            <a:p>
              <a:r>
                <a:rPr lang="sv-SE" sz="1200" dirty="0" smtClean="0"/>
                <a:t>Scripting Fwk</a:t>
              </a:r>
              <a:endParaRPr lang="sv-SE" sz="1200" dirty="0"/>
            </a:p>
          </p:txBody>
        </p:sp>
        <p:sp>
          <p:nvSpPr>
            <p:cNvPr id="95" name="Rectangle 94"/>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6" name="Group 95"/>
          <p:cNvGrpSpPr/>
          <p:nvPr/>
        </p:nvGrpSpPr>
        <p:grpSpPr>
          <a:xfrm>
            <a:off x="5521017" y="4817045"/>
            <a:ext cx="1262320" cy="276999"/>
            <a:chOff x="213337" y="4077072"/>
            <a:chExt cx="1262320" cy="276999"/>
          </a:xfrm>
        </p:grpSpPr>
        <p:sp>
          <p:nvSpPr>
            <p:cNvPr id="97" name="TextBox 96"/>
            <p:cNvSpPr txBox="1"/>
            <p:nvPr/>
          </p:nvSpPr>
          <p:spPr>
            <a:xfrm>
              <a:off x="213337" y="4077072"/>
              <a:ext cx="1262320" cy="276999"/>
            </a:xfrm>
            <a:prstGeom prst="rect">
              <a:avLst/>
            </a:prstGeom>
            <a:noFill/>
          </p:spPr>
          <p:txBody>
            <a:bodyPr wrap="square" rtlCol="0">
              <a:spAutoFit/>
            </a:bodyPr>
            <a:lstStyle/>
            <a:p>
              <a:r>
                <a:rPr lang="sv-SE" sz="1200" dirty="0" smtClean="0"/>
                <a:t>Fixed display Fwk</a:t>
              </a:r>
              <a:endParaRPr lang="sv-SE" sz="1200" dirty="0"/>
            </a:p>
          </p:txBody>
        </p:sp>
        <p:sp>
          <p:nvSpPr>
            <p:cNvPr id="98" name="Rectangle 97"/>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9" name="Group 98"/>
          <p:cNvGrpSpPr/>
          <p:nvPr/>
        </p:nvGrpSpPr>
        <p:grpSpPr>
          <a:xfrm>
            <a:off x="2517591" y="4817045"/>
            <a:ext cx="1550353" cy="276999"/>
            <a:chOff x="213336" y="4077072"/>
            <a:chExt cx="1334329" cy="276999"/>
          </a:xfrm>
        </p:grpSpPr>
        <p:sp>
          <p:nvSpPr>
            <p:cNvPr id="100" name="TextBox 99"/>
            <p:cNvSpPr txBox="1"/>
            <p:nvPr/>
          </p:nvSpPr>
          <p:spPr>
            <a:xfrm>
              <a:off x="213336" y="4077072"/>
              <a:ext cx="1334329" cy="276999"/>
            </a:xfrm>
            <a:prstGeom prst="rect">
              <a:avLst/>
            </a:prstGeom>
            <a:noFill/>
          </p:spPr>
          <p:txBody>
            <a:bodyPr wrap="square" rtlCol="0">
              <a:spAutoFit/>
            </a:bodyPr>
            <a:lstStyle/>
            <a:p>
              <a:r>
                <a:rPr lang="sv-SE" sz="1200" dirty="0" smtClean="0"/>
                <a:t>Synoptic Web appl</a:t>
              </a:r>
              <a:endParaRPr lang="sv-SE" sz="1200" dirty="0"/>
            </a:p>
          </p:txBody>
        </p:sp>
        <p:sp>
          <p:nvSpPr>
            <p:cNvPr id="101" name="Rectangle 100"/>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2" name="Group 101"/>
          <p:cNvGrpSpPr/>
          <p:nvPr/>
        </p:nvGrpSpPr>
        <p:grpSpPr>
          <a:xfrm>
            <a:off x="4067944" y="4817045"/>
            <a:ext cx="1440160" cy="276999"/>
            <a:chOff x="213337" y="4077072"/>
            <a:chExt cx="1262320" cy="276999"/>
          </a:xfrm>
        </p:grpSpPr>
        <p:sp>
          <p:nvSpPr>
            <p:cNvPr id="103" name="TextBox 102"/>
            <p:cNvSpPr txBox="1"/>
            <p:nvPr/>
          </p:nvSpPr>
          <p:spPr>
            <a:xfrm>
              <a:off x="213337" y="4077072"/>
              <a:ext cx="1262320" cy="276999"/>
            </a:xfrm>
            <a:prstGeom prst="rect">
              <a:avLst/>
            </a:prstGeom>
            <a:noFill/>
          </p:spPr>
          <p:txBody>
            <a:bodyPr wrap="square" rtlCol="0">
              <a:spAutoFit/>
            </a:bodyPr>
            <a:lstStyle/>
            <a:p>
              <a:r>
                <a:rPr lang="sv-SE" sz="1200" dirty="0" smtClean="0"/>
                <a:t>Diagnostics appl.</a:t>
              </a:r>
              <a:endParaRPr lang="sv-SE" sz="1200" dirty="0"/>
            </a:p>
          </p:txBody>
        </p:sp>
        <p:sp>
          <p:nvSpPr>
            <p:cNvPr id="104" name="Rectangle 103"/>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5" name="Group 104"/>
          <p:cNvGrpSpPr/>
          <p:nvPr/>
        </p:nvGrpSpPr>
        <p:grpSpPr>
          <a:xfrm>
            <a:off x="3059832" y="5168225"/>
            <a:ext cx="1512168" cy="276999"/>
            <a:chOff x="213337" y="4077072"/>
            <a:chExt cx="1368152" cy="276999"/>
          </a:xfrm>
        </p:grpSpPr>
        <p:sp>
          <p:nvSpPr>
            <p:cNvPr id="106" name="TextBox 105"/>
            <p:cNvSpPr txBox="1"/>
            <p:nvPr/>
          </p:nvSpPr>
          <p:spPr>
            <a:xfrm>
              <a:off x="213337" y="4077072"/>
              <a:ext cx="1368152" cy="276999"/>
            </a:xfrm>
            <a:prstGeom prst="rect">
              <a:avLst/>
            </a:prstGeom>
            <a:noFill/>
          </p:spPr>
          <p:txBody>
            <a:bodyPr wrap="square" rtlCol="0">
              <a:spAutoFit/>
            </a:bodyPr>
            <a:lstStyle/>
            <a:p>
              <a:r>
                <a:rPr lang="sv-SE" sz="1200" dirty="0" smtClean="0"/>
                <a:t>Electronic checklist</a:t>
              </a:r>
              <a:endParaRPr lang="sv-SE" sz="1200" dirty="0"/>
            </a:p>
          </p:txBody>
        </p:sp>
        <p:sp>
          <p:nvSpPr>
            <p:cNvPr id="107" name="Rectangle 106"/>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14" name="Group 113"/>
          <p:cNvGrpSpPr/>
          <p:nvPr/>
        </p:nvGrpSpPr>
        <p:grpSpPr>
          <a:xfrm>
            <a:off x="2411760" y="1756939"/>
            <a:ext cx="2160240" cy="519933"/>
            <a:chOff x="1259632" y="1612923"/>
            <a:chExt cx="1368152" cy="519933"/>
          </a:xfrm>
        </p:grpSpPr>
        <p:sp>
          <p:nvSpPr>
            <p:cNvPr id="115" name="Chevron 114"/>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6" name="TextBox 115"/>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2017</a:t>
              </a:r>
              <a:endParaRPr lang="sv-SE" b="1" dirty="0">
                <a:solidFill>
                  <a:schemeClr val="bg1"/>
                </a:solidFill>
              </a:endParaRPr>
            </a:p>
          </p:txBody>
        </p:sp>
      </p:grpSp>
      <p:grpSp>
        <p:nvGrpSpPr>
          <p:cNvPr id="117" name="Group 116"/>
          <p:cNvGrpSpPr/>
          <p:nvPr/>
        </p:nvGrpSpPr>
        <p:grpSpPr>
          <a:xfrm>
            <a:off x="4572000" y="1756939"/>
            <a:ext cx="2160240" cy="519933"/>
            <a:chOff x="1259632" y="1612923"/>
            <a:chExt cx="1368152" cy="519933"/>
          </a:xfrm>
        </p:grpSpPr>
        <p:sp>
          <p:nvSpPr>
            <p:cNvPr id="118" name="Chevron 117"/>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9" name="TextBox 118"/>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2018</a:t>
              </a:r>
              <a:endParaRPr lang="sv-SE" b="1" dirty="0">
                <a:solidFill>
                  <a:schemeClr val="bg1"/>
                </a:solidFill>
              </a:endParaRPr>
            </a:p>
          </p:txBody>
        </p:sp>
      </p:grpSp>
      <p:grpSp>
        <p:nvGrpSpPr>
          <p:cNvPr id="120" name="Group 119"/>
          <p:cNvGrpSpPr/>
          <p:nvPr/>
        </p:nvGrpSpPr>
        <p:grpSpPr>
          <a:xfrm>
            <a:off x="6732240" y="1756939"/>
            <a:ext cx="2160240" cy="519933"/>
            <a:chOff x="1259632" y="1612923"/>
            <a:chExt cx="1368152" cy="519933"/>
          </a:xfrm>
        </p:grpSpPr>
        <p:sp>
          <p:nvSpPr>
            <p:cNvPr id="121" name="Chevron 120"/>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2" name="TextBox 121"/>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2019</a:t>
              </a:r>
            </a:p>
          </p:txBody>
        </p:sp>
      </p:grpSp>
      <p:grpSp>
        <p:nvGrpSpPr>
          <p:cNvPr id="70" name="Group 69"/>
          <p:cNvGrpSpPr/>
          <p:nvPr/>
        </p:nvGrpSpPr>
        <p:grpSpPr>
          <a:xfrm>
            <a:off x="467543" y="5888305"/>
            <a:ext cx="6207167" cy="276999"/>
            <a:chOff x="213338" y="2791961"/>
            <a:chExt cx="4358662" cy="276999"/>
          </a:xfrm>
        </p:grpSpPr>
        <p:sp>
          <p:nvSpPr>
            <p:cNvPr id="71" name="TextBox 70"/>
            <p:cNvSpPr txBox="1"/>
            <p:nvPr/>
          </p:nvSpPr>
          <p:spPr>
            <a:xfrm>
              <a:off x="213338" y="2791961"/>
              <a:ext cx="3022216" cy="276999"/>
            </a:xfrm>
            <a:prstGeom prst="rect">
              <a:avLst/>
            </a:prstGeom>
            <a:noFill/>
          </p:spPr>
          <p:txBody>
            <a:bodyPr wrap="none" rtlCol="0">
              <a:spAutoFit/>
            </a:bodyPr>
            <a:lstStyle/>
            <a:p>
              <a:r>
                <a:rPr lang="sv-SE" sz="1200" dirty="0" smtClean="0"/>
                <a:t>                                                                  EPICS v.4 adaptations for ESS</a:t>
              </a:r>
            </a:p>
          </p:txBody>
        </p:sp>
        <p:sp>
          <p:nvSpPr>
            <p:cNvPr id="72" name="Rectangle 71"/>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6" name="Group 75"/>
          <p:cNvGrpSpPr/>
          <p:nvPr/>
        </p:nvGrpSpPr>
        <p:grpSpPr>
          <a:xfrm>
            <a:off x="2608321" y="6536377"/>
            <a:ext cx="2683759" cy="276999"/>
            <a:chOff x="233272" y="2791961"/>
            <a:chExt cx="4338728" cy="276999"/>
          </a:xfrm>
        </p:grpSpPr>
        <p:sp>
          <p:nvSpPr>
            <p:cNvPr id="86" name="TextBox 85"/>
            <p:cNvSpPr txBox="1"/>
            <p:nvPr/>
          </p:nvSpPr>
          <p:spPr>
            <a:xfrm>
              <a:off x="233272" y="2791961"/>
              <a:ext cx="3379644" cy="276999"/>
            </a:xfrm>
            <a:prstGeom prst="rect">
              <a:avLst/>
            </a:prstGeom>
            <a:noFill/>
          </p:spPr>
          <p:txBody>
            <a:bodyPr wrap="none" rtlCol="0">
              <a:spAutoFit/>
            </a:bodyPr>
            <a:lstStyle/>
            <a:p>
              <a:r>
                <a:rPr lang="sv-SE" sz="1200" dirty="0" smtClean="0"/>
                <a:t>MPS Configuration Application</a:t>
              </a:r>
            </a:p>
          </p:txBody>
        </p:sp>
        <p:sp>
          <p:nvSpPr>
            <p:cNvPr id="87" name="Rectangle 86"/>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749682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73"/>
                                        </p:tgtEl>
                                      </p:cBhvr>
                                      <p:by x="150000" y="150000"/>
                                    </p:animScale>
                                  </p:childTnLst>
                                </p:cTn>
                              </p:par>
                              <p:par>
                                <p:cTn id="7" presetID="6" presetClass="emph" presetSubtype="0" fill="hold" nodeType="withEffect">
                                  <p:stCondLst>
                                    <p:cond delay="0"/>
                                  </p:stCondLst>
                                  <p:childTnLst>
                                    <p:animScale>
                                      <p:cBhvr>
                                        <p:cTn id="8" dur="2000" fill="hold"/>
                                        <p:tgtEl>
                                          <p:spTgt spid="7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a:t>
            </a:r>
            <a:br>
              <a:rPr lang="sv-SE" sz="2800" dirty="0" smtClean="0"/>
            </a:br>
            <a:r>
              <a:rPr lang="sv-SE" sz="2800" dirty="0" smtClean="0"/>
              <a:t>OpenXAL </a:t>
            </a:r>
            <a:endParaRPr lang="sv-SE" sz="2800" dirty="0"/>
          </a:p>
        </p:txBody>
      </p:sp>
      <p:sp>
        <p:nvSpPr>
          <p:cNvPr id="3" name="Content Placeholder 2"/>
          <p:cNvSpPr>
            <a:spLocks noGrp="1"/>
          </p:cNvSpPr>
          <p:nvPr>
            <p:ph idx="1"/>
          </p:nvPr>
        </p:nvSpPr>
        <p:spPr>
          <a:xfrm>
            <a:off x="457200" y="1600200"/>
            <a:ext cx="8363272" cy="4781128"/>
          </a:xfrm>
        </p:spPr>
        <p:txBody>
          <a:bodyPr>
            <a:normAutofit/>
          </a:bodyPr>
          <a:lstStyle/>
          <a:p>
            <a:r>
              <a:rPr lang="en-US" sz="1800" dirty="0" smtClean="0">
                <a:solidFill>
                  <a:schemeClr val="tx1"/>
                </a:solidFill>
              </a:rPr>
              <a:t>Scope/Description</a:t>
            </a:r>
          </a:p>
          <a:p>
            <a:pPr lvl="1"/>
            <a:r>
              <a:rPr lang="en-US" sz="1400" dirty="0" smtClean="0">
                <a:solidFill>
                  <a:schemeClr val="tx1"/>
                </a:solidFill>
              </a:rPr>
              <a:t>Framework for development of Control room applications. </a:t>
            </a:r>
            <a:r>
              <a:rPr lang="en-US" sz="1400" dirty="0" err="1" smtClean="0">
                <a:solidFill>
                  <a:schemeClr val="tx1"/>
                </a:solidFill>
              </a:rPr>
              <a:t>OpenXAL</a:t>
            </a:r>
            <a:r>
              <a:rPr lang="en-US" sz="1400" dirty="0" smtClean="0">
                <a:solidFill>
                  <a:schemeClr val="tx1"/>
                </a:solidFill>
              </a:rPr>
              <a:t> is an open source development environment </a:t>
            </a:r>
            <a:r>
              <a:rPr lang="en-US" sz="1400" dirty="0">
                <a:solidFill>
                  <a:schemeClr val="tx1"/>
                </a:solidFill>
              </a:rPr>
              <a:t>J</a:t>
            </a:r>
            <a:r>
              <a:rPr lang="en-US" sz="1400" dirty="0" smtClean="0">
                <a:solidFill>
                  <a:schemeClr val="tx1"/>
                </a:solidFill>
              </a:rPr>
              <a:t>ava library for creating accelerator physics applications, scripts and services.</a:t>
            </a:r>
          </a:p>
          <a:p>
            <a:r>
              <a:rPr lang="en-US" sz="1800" dirty="0" smtClean="0">
                <a:solidFill>
                  <a:schemeClr val="tx1"/>
                </a:solidFill>
              </a:rPr>
              <a:t>Status</a:t>
            </a:r>
          </a:p>
          <a:p>
            <a:pPr lvl="1"/>
            <a:r>
              <a:rPr lang="en-US" sz="1400" dirty="0" smtClean="0">
                <a:solidFill>
                  <a:schemeClr val="tx1"/>
                </a:solidFill>
              </a:rPr>
              <a:t>ICS is providing the </a:t>
            </a:r>
            <a:r>
              <a:rPr lang="en-US" sz="1400" dirty="0" err="1" smtClean="0">
                <a:solidFill>
                  <a:schemeClr val="tx1"/>
                </a:solidFill>
              </a:rPr>
              <a:t>OpenXAL</a:t>
            </a:r>
            <a:r>
              <a:rPr lang="en-US" sz="1400" dirty="0" smtClean="0">
                <a:solidFill>
                  <a:schemeClr val="tx1"/>
                </a:solidFill>
              </a:rPr>
              <a:t> framework, developing an </a:t>
            </a:r>
            <a:r>
              <a:rPr lang="en-US" sz="1400" i="1" dirty="0" smtClean="0">
                <a:solidFill>
                  <a:schemeClr val="tx1"/>
                </a:solidFill>
              </a:rPr>
              <a:t>online model</a:t>
            </a:r>
            <a:r>
              <a:rPr lang="en-US" sz="1400" dirty="0" smtClean="0">
                <a:solidFill>
                  <a:schemeClr val="tx1"/>
                </a:solidFill>
              </a:rPr>
              <a:t> of the accelerator and supporting the Beam Physics group for their development of physics applications.</a:t>
            </a:r>
          </a:p>
          <a:p>
            <a:r>
              <a:rPr lang="en-US" sz="1800" dirty="0" smtClean="0">
                <a:solidFill>
                  <a:schemeClr val="tx1"/>
                </a:solidFill>
              </a:rPr>
              <a:t>Issues</a:t>
            </a:r>
          </a:p>
          <a:p>
            <a:pPr lvl="1"/>
            <a:r>
              <a:rPr lang="en-US" sz="1400" dirty="0" smtClean="0">
                <a:solidFill>
                  <a:schemeClr val="tx1"/>
                </a:solidFill>
              </a:rPr>
              <a:t>Beam Physics will need to switch person working with the physics applications </a:t>
            </a:r>
            <a:r>
              <a:rPr lang="en-US" sz="1400" b="1" dirty="0" smtClean="0">
                <a:solidFill>
                  <a:schemeClr val="tx1"/>
                </a:solidFill>
              </a:rPr>
              <a:t>again</a:t>
            </a:r>
            <a:r>
              <a:rPr lang="en-US" sz="1400" dirty="0" smtClean="0">
                <a:solidFill>
                  <a:schemeClr val="tx1"/>
                </a:solidFill>
              </a:rPr>
              <a:t>, due to parental leave. Will most likely cause delays, and more work on our part (ICS).</a:t>
            </a:r>
          </a:p>
          <a:p>
            <a:pPr lvl="1"/>
            <a:r>
              <a:rPr lang="en-US" sz="1400" dirty="0" err="1" smtClean="0">
                <a:solidFill>
                  <a:schemeClr val="tx1"/>
                </a:solidFill>
              </a:rPr>
              <a:t>OpenXAL</a:t>
            </a:r>
            <a:r>
              <a:rPr lang="en-US" sz="1400" dirty="0" smtClean="0">
                <a:solidFill>
                  <a:schemeClr val="tx1"/>
                </a:solidFill>
              </a:rPr>
              <a:t> is today EPICS v3 compliant, if we are to make a full conversion to EPICS v4 it is going to cost us both lead time and money. </a:t>
            </a:r>
          </a:p>
          <a:p>
            <a:pPr lvl="1"/>
            <a:r>
              <a:rPr lang="en-US" sz="1400" dirty="0" smtClean="0">
                <a:solidFill>
                  <a:schemeClr val="tx1"/>
                </a:solidFill>
              </a:rPr>
              <a:t>Before we have the ESS machine up and running with EPICS v4, we have no way of testing an EPICS v4 fully compliant </a:t>
            </a:r>
            <a:r>
              <a:rPr lang="en-US" sz="1400" dirty="0" err="1" smtClean="0">
                <a:solidFill>
                  <a:schemeClr val="tx1"/>
                </a:solidFill>
              </a:rPr>
              <a:t>OpenXAL</a:t>
            </a:r>
            <a:r>
              <a:rPr lang="en-US" sz="1400" dirty="0" smtClean="0">
                <a:solidFill>
                  <a:schemeClr val="tx1"/>
                </a:solidFill>
              </a:rPr>
              <a:t>.</a:t>
            </a:r>
          </a:p>
          <a:p>
            <a:r>
              <a:rPr lang="en-US" sz="1800" dirty="0" smtClean="0">
                <a:solidFill>
                  <a:schemeClr val="tx1"/>
                </a:solidFill>
              </a:rPr>
              <a:t>Next steps</a:t>
            </a:r>
          </a:p>
          <a:p>
            <a:pPr lvl="1"/>
            <a:r>
              <a:rPr lang="en-US" sz="1400" dirty="0" smtClean="0">
                <a:solidFill>
                  <a:schemeClr val="tx1"/>
                </a:solidFill>
              </a:rPr>
              <a:t>Continued work with the online model.</a:t>
            </a:r>
          </a:p>
          <a:p>
            <a:pPr lvl="1"/>
            <a:r>
              <a:rPr lang="en-US" sz="1400" dirty="0" smtClean="0">
                <a:solidFill>
                  <a:schemeClr val="tx1"/>
                </a:solidFill>
              </a:rPr>
              <a:t>Continued support to the Beam Physics Group for their development of the physics applications.</a:t>
            </a:r>
          </a:p>
          <a:p>
            <a:pPr lvl="1"/>
            <a:r>
              <a:rPr lang="en-US" sz="1400" dirty="0" err="1" smtClean="0">
                <a:solidFill>
                  <a:schemeClr val="tx1"/>
                </a:solidFill>
              </a:rPr>
              <a:t>OpenXAL</a:t>
            </a:r>
            <a:r>
              <a:rPr lang="en-US" sz="1400" dirty="0" smtClean="0">
                <a:solidFill>
                  <a:schemeClr val="tx1"/>
                </a:solidFill>
              </a:rPr>
              <a:t> integration with the Python Scripting Framework.</a:t>
            </a:r>
          </a:p>
          <a:p>
            <a:pPr lvl="1"/>
            <a:r>
              <a:rPr lang="en-US" sz="1400" dirty="0" smtClean="0">
                <a:solidFill>
                  <a:schemeClr val="tx1"/>
                </a:solidFill>
              </a:rPr>
              <a:t>Decide how to move forward with EPIC v4 for </a:t>
            </a:r>
            <a:r>
              <a:rPr lang="en-US" sz="1400" dirty="0" err="1" smtClean="0">
                <a:solidFill>
                  <a:schemeClr val="tx1"/>
                </a:solidFill>
              </a:rPr>
              <a:t>OpenXAL</a:t>
            </a:r>
            <a:r>
              <a:rPr lang="en-US" sz="1400" dirty="0" smtClean="0">
                <a:solidFill>
                  <a:schemeClr val="tx1"/>
                </a:solidFill>
              </a:rPr>
              <a:t> from an ESS point of view.</a:t>
            </a:r>
            <a:endParaRPr lang="en-US" sz="14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25</a:t>
            </a:fld>
            <a:endParaRPr lang="sv-SE" dirty="0"/>
          </a:p>
        </p:txBody>
      </p:sp>
    </p:spTree>
    <p:extLst>
      <p:ext uri="{BB962C8B-B14F-4D97-AF65-F5344CB8AC3E}">
        <p14:creationId xmlns:p14="http://schemas.microsoft.com/office/powerpoint/2010/main" val="37643678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a:t>
            </a:r>
            <a:br>
              <a:rPr lang="sv-SE" sz="2800" dirty="0" smtClean="0"/>
            </a:br>
            <a:r>
              <a:rPr lang="sv-SE" sz="2800" dirty="0" smtClean="0"/>
              <a:t>EPICS v4, ESS</a:t>
            </a:r>
            <a:endParaRPr lang="sv-SE" sz="2800" dirty="0"/>
          </a:p>
        </p:txBody>
      </p:sp>
      <p:sp>
        <p:nvSpPr>
          <p:cNvPr id="3" name="Content Placeholder 2"/>
          <p:cNvSpPr>
            <a:spLocks noGrp="1"/>
          </p:cNvSpPr>
          <p:nvPr>
            <p:ph idx="1"/>
          </p:nvPr>
        </p:nvSpPr>
        <p:spPr>
          <a:xfrm>
            <a:off x="457200" y="1600200"/>
            <a:ext cx="8363272" cy="4781128"/>
          </a:xfrm>
        </p:spPr>
        <p:txBody>
          <a:bodyPr>
            <a:normAutofit/>
          </a:bodyPr>
          <a:lstStyle/>
          <a:p>
            <a:r>
              <a:rPr lang="en-US" sz="1800" dirty="0" smtClean="0">
                <a:solidFill>
                  <a:schemeClr val="tx1"/>
                </a:solidFill>
              </a:rPr>
              <a:t>EPICS v4:</a:t>
            </a:r>
          </a:p>
          <a:p>
            <a:pPr lvl="1"/>
            <a:r>
              <a:rPr lang="en-US" sz="1400" dirty="0" smtClean="0">
                <a:solidFill>
                  <a:schemeClr val="tx1"/>
                </a:solidFill>
              </a:rPr>
              <a:t>IOC Core: List of ESS/ICS records needed and general configuration of the IOC needs.</a:t>
            </a:r>
          </a:p>
          <a:p>
            <a:pPr lvl="1"/>
            <a:r>
              <a:rPr lang="en-US" sz="1400" dirty="0" smtClean="0">
                <a:solidFill>
                  <a:schemeClr val="tx1"/>
                </a:solidFill>
              </a:rPr>
              <a:t>Define ESS EPICS base life cycle.</a:t>
            </a:r>
          </a:p>
          <a:p>
            <a:pPr lvl="1"/>
            <a:r>
              <a:rPr lang="en-US" sz="1400" dirty="0" smtClean="0">
                <a:solidFill>
                  <a:schemeClr val="tx1"/>
                </a:solidFill>
              </a:rPr>
              <a:t>Transition to EPICS v4:</a:t>
            </a:r>
          </a:p>
          <a:p>
            <a:pPr lvl="2"/>
            <a:r>
              <a:rPr lang="en-US" sz="1400" dirty="0" smtClean="0">
                <a:solidFill>
                  <a:schemeClr val="tx1"/>
                </a:solidFill>
              </a:rPr>
              <a:t>EPICS modules has to be added to the EEE (ESS EPICS Environment)</a:t>
            </a:r>
          </a:p>
          <a:p>
            <a:pPr lvl="2"/>
            <a:r>
              <a:rPr lang="en-US" sz="1400" dirty="0" smtClean="0">
                <a:solidFill>
                  <a:schemeClr val="tx1"/>
                </a:solidFill>
              </a:rPr>
              <a:t>Calibration data needs to be modified</a:t>
            </a:r>
          </a:p>
          <a:p>
            <a:pPr lvl="2"/>
            <a:r>
              <a:rPr lang="en-US" sz="1400" dirty="0" smtClean="0">
                <a:solidFill>
                  <a:schemeClr val="tx1"/>
                </a:solidFill>
              </a:rPr>
              <a:t>IOCs and clients (CSS, Archiver, Alarms, …) need to be re-factored.</a:t>
            </a:r>
          </a:p>
          <a:p>
            <a:pPr lvl="2"/>
            <a:r>
              <a:rPr lang="en-US" sz="1400" dirty="0" err="1" smtClean="0">
                <a:solidFill>
                  <a:schemeClr val="tx1"/>
                </a:solidFill>
              </a:rPr>
              <a:t>OpenXAL</a:t>
            </a:r>
            <a:r>
              <a:rPr lang="en-US" sz="1400" dirty="0" smtClean="0">
                <a:solidFill>
                  <a:schemeClr val="tx1"/>
                </a:solidFill>
              </a:rPr>
              <a:t>: </a:t>
            </a:r>
            <a:r>
              <a:rPr lang="en-US" sz="1400" dirty="0" err="1" smtClean="0">
                <a:solidFill>
                  <a:schemeClr val="tx1"/>
                </a:solidFill>
              </a:rPr>
              <a:t>pvAccess</a:t>
            </a:r>
            <a:r>
              <a:rPr lang="en-US" sz="1400" dirty="0" smtClean="0">
                <a:solidFill>
                  <a:schemeClr val="tx1"/>
                </a:solidFill>
              </a:rPr>
              <a:t> client needs to be changed (minimum) – </a:t>
            </a:r>
            <a:r>
              <a:rPr lang="en-US" sz="1400" dirty="0" err="1" smtClean="0">
                <a:solidFill>
                  <a:schemeClr val="tx1"/>
                </a:solidFill>
              </a:rPr>
              <a:t>pvAccess</a:t>
            </a:r>
            <a:r>
              <a:rPr lang="en-US" sz="1400" dirty="0" smtClean="0">
                <a:solidFill>
                  <a:schemeClr val="tx1"/>
                </a:solidFill>
              </a:rPr>
              <a:t> clients can read data for CA-servers.</a:t>
            </a:r>
          </a:p>
          <a:p>
            <a:pPr lvl="2"/>
            <a:r>
              <a:rPr lang="en-US" sz="1400" dirty="0" err="1" smtClean="0">
                <a:solidFill>
                  <a:schemeClr val="tx1"/>
                </a:solidFill>
              </a:rPr>
              <a:t>pvGateway</a:t>
            </a:r>
            <a:r>
              <a:rPr lang="en-US" sz="1400" dirty="0" smtClean="0">
                <a:solidFill>
                  <a:schemeClr val="tx1"/>
                </a:solidFill>
              </a:rPr>
              <a:t> is under development – on track. We have testing planned.</a:t>
            </a:r>
          </a:p>
          <a:p>
            <a:pPr lvl="2"/>
            <a:endParaRPr lang="en-US" sz="1400" dirty="0" smtClean="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26</a:t>
            </a:fld>
            <a:endParaRPr lang="sv-SE" dirty="0"/>
          </a:p>
        </p:txBody>
      </p:sp>
    </p:spTree>
    <p:extLst>
      <p:ext uri="{BB962C8B-B14F-4D97-AF65-F5344CB8AC3E}">
        <p14:creationId xmlns:p14="http://schemas.microsoft.com/office/powerpoint/2010/main" val="4010008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a:t>
            </a:r>
            <a:endParaRPr lang="sv-SE" sz="2800" dirty="0"/>
          </a:p>
        </p:txBody>
      </p:sp>
      <p:grpSp>
        <p:nvGrpSpPr>
          <p:cNvPr id="43" name="Group 42"/>
          <p:cNvGrpSpPr/>
          <p:nvPr/>
        </p:nvGrpSpPr>
        <p:grpSpPr>
          <a:xfrm>
            <a:off x="251520" y="1756939"/>
            <a:ext cx="2160240" cy="519933"/>
            <a:chOff x="1259632" y="1612923"/>
            <a:chExt cx="1368152" cy="519933"/>
          </a:xfrm>
        </p:grpSpPr>
        <p:sp>
          <p:nvSpPr>
            <p:cNvPr id="44" name="Chevron 43"/>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5" name="TextBox 44"/>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2016</a:t>
              </a:r>
              <a:endParaRPr lang="sv-SE" b="1" dirty="0">
                <a:solidFill>
                  <a:schemeClr val="bg1"/>
                </a:solidFill>
              </a:endParaRPr>
            </a:p>
          </p:txBody>
        </p:sp>
      </p:grpSp>
      <p:grpSp>
        <p:nvGrpSpPr>
          <p:cNvPr id="60" name="Group 59"/>
          <p:cNvGrpSpPr/>
          <p:nvPr/>
        </p:nvGrpSpPr>
        <p:grpSpPr>
          <a:xfrm>
            <a:off x="395536" y="2431921"/>
            <a:ext cx="4536504" cy="276999"/>
            <a:chOff x="213338" y="2431921"/>
            <a:chExt cx="6230870" cy="276999"/>
          </a:xfrm>
        </p:grpSpPr>
        <p:sp>
          <p:nvSpPr>
            <p:cNvPr id="49" name="Rectangle 48"/>
            <p:cNvSpPr/>
            <p:nvPr/>
          </p:nvSpPr>
          <p:spPr>
            <a:xfrm>
              <a:off x="251520" y="2492896"/>
              <a:ext cx="6192688"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TextBox 53"/>
            <p:cNvSpPr txBox="1"/>
            <p:nvPr/>
          </p:nvSpPr>
          <p:spPr>
            <a:xfrm>
              <a:off x="213338" y="2431921"/>
              <a:ext cx="5150750" cy="276999"/>
            </a:xfrm>
            <a:prstGeom prst="rect">
              <a:avLst/>
            </a:prstGeom>
            <a:noFill/>
          </p:spPr>
          <p:txBody>
            <a:bodyPr wrap="square" rtlCol="0">
              <a:spAutoFit/>
            </a:bodyPr>
            <a:lstStyle/>
            <a:p>
              <a:r>
                <a:rPr lang="sv-SE" sz="1200" dirty="0" smtClean="0"/>
                <a:t>      CCDB, Cable DB, IOC Factory, RBAC, Naming Service</a:t>
              </a:r>
              <a:endParaRPr lang="sv-SE" sz="1200" dirty="0"/>
            </a:p>
          </p:txBody>
        </p:sp>
      </p:grpSp>
      <p:grpSp>
        <p:nvGrpSpPr>
          <p:cNvPr id="55" name="Group 54"/>
          <p:cNvGrpSpPr/>
          <p:nvPr/>
        </p:nvGrpSpPr>
        <p:grpSpPr>
          <a:xfrm>
            <a:off x="1293458" y="2811854"/>
            <a:ext cx="3710590" cy="276999"/>
            <a:chOff x="213338" y="2791961"/>
            <a:chExt cx="2198422" cy="276999"/>
          </a:xfrm>
        </p:grpSpPr>
        <p:sp>
          <p:nvSpPr>
            <p:cNvPr id="58" name="TextBox 57"/>
            <p:cNvSpPr txBox="1"/>
            <p:nvPr/>
          </p:nvSpPr>
          <p:spPr>
            <a:xfrm>
              <a:off x="213338" y="2791961"/>
              <a:ext cx="1388855" cy="276999"/>
            </a:xfrm>
            <a:prstGeom prst="rect">
              <a:avLst/>
            </a:prstGeom>
            <a:noFill/>
          </p:spPr>
          <p:txBody>
            <a:bodyPr wrap="none" rtlCol="0">
              <a:spAutoFit/>
            </a:bodyPr>
            <a:lstStyle/>
            <a:p>
              <a:r>
                <a:rPr lang="sv-SE" sz="1200" dirty="0" smtClean="0"/>
                <a:t>                                   Calibration DB</a:t>
              </a:r>
              <a:endParaRPr lang="sv-SE" sz="1200" dirty="0"/>
            </a:p>
          </p:txBody>
        </p:sp>
        <p:sp>
          <p:nvSpPr>
            <p:cNvPr id="59" name="Rectangle 58"/>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1" name="Group 60"/>
          <p:cNvGrpSpPr/>
          <p:nvPr/>
        </p:nvGrpSpPr>
        <p:grpSpPr>
          <a:xfrm>
            <a:off x="861410" y="3160861"/>
            <a:ext cx="5870830" cy="276999"/>
            <a:chOff x="213338" y="2791961"/>
            <a:chExt cx="2198422" cy="276999"/>
          </a:xfrm>
        </p:grpSpPr>
        <p:sp>
          <p:nvSpPr>
            <p:cNvPr id="62" name="TextBox 61"/>
            <p:cNvSpPr txBox="1"/>
            <p:nvPr/>
          </p:nvSpPr>
          <p:spPr>
            <a:xfrm>
              <a:off x="213338" y="2791961"/>
              <a:ext cx="1354855" cy="276999"/>
            </a:xfrm>
            <a:prstGeom prst="rect">
              <a:avLst/>
            </a:prstGeom>
            <a:noFill/>
          </p:spPr>
          <p:txBody>
            <a:bodyPr wrap="none" rtlCol="0">
              <a:spAutoFit/>
            </a:bodyPr>
            <a:lstStyle/>
            <a:p>
              <a:r>
                <a:rPr lang="sv-SE" sz="1200" dirty="0" smtClean="0"/>
                <a:t>                                                       Alarm Service &amp; Handler</a:t>
              </a:r>
            </a:p>
          </p:txBody>
        </p:sp>
        <p:sp>
          <p:nvSpPr>
            <p:cNvPr id="63" name="Rectangle 62"/>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4" name="Group 63"/>
          <p:cNvGrpSpPr/>
          <p:nvPr/>
        </p:nvGrpSpPr>
        <p:grpSpPr>
          <a:xfrm>
            <a:off x="933418" y="3459926"/>
            <a:ext cx="1877181" cy="276999"/>
            <a:chOff x="213338" y="2791961"/>
            <a:chExt cx="2435622" cy="276999"/>
          </a:xfrm>
        </p:grpSpPr>
        <p:sp>
          <p:nvSpPr>
            <p:cNvPr id="65" name="TextBox 64"/>
            <p:cNvSpPr txBox="1"/>
            <p:nvPr/>
          </p:nvSpPr>
          <p:spPr>
            <a:xfrm>
              <a:off x="213338" y="2791961"/>
              <a:ext cx="2435622" cy="276999"/>
            </a:xfrm>
            <a:prstGeom prst="rect">
              <a:avLst/>
            </a:prstGeom>
            <a:noFill/>
          </p:spPr>
          <p:txBody>
            <a:bodyPr wrap="none" rtlCol="0">
              <a:spAutoFit/>
            </a:bodyPr>
            <a:lstStyle/>
            <a:p>
              <a:r>
                <a:rPr lang="sv-SE" sz="1200" dirty="0" smtClean="0"/>
                <a:t>Control System Studio/BOY</a:t>
              </a:r>
              <a:endParaRPr lang="sv-SE" sz="1200" dirty="0"/>
            </a:p>
          </p:txBody>
        </p:sp>
        <p:sp>
          <p:nvSpPr>
            <p:cNvPr id="66" name="Rectangle 65"/>
            <p:cNvSpPr/>
            <p:nvPr/>
          </p:nvSpPr>
          <p:spPr>
            <a:xfrm>
              <a:off x="251521" y="2852936"/>
              <a:ext cx="2397439"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7" name="Group 66"/>
          <p:cNvGrpSpPr/>
          <p:nvPr/>
        </p:nvGrpSpPr>
        <p:grpSpPr>
          <a:xfrm>
            <a:off x="1221450" y="3747958"/>
            <a:ext cx="5453261" cy="276999"/>
            <a:chOff x="213338" y="2791961"/>
            <a:chExt cx="2175472" cy="276999"/>
          </a:xfrm>
        </p:grpSpPr>
        <p:sp>
          <p:nvSpPr>
            <p:cNvPr id="68" name="TextBox 67"/>
            <p:cNvSpPr txBox="1"/>
            <p:nvPr/>
          </p:nvSpPr>
          <p:spPr>
            <a:xfrm>
              <a:off x="213338" y="2791961"/>
              <a:ext cx="1264393" cy="276999"/>
            </a:xfrm>
            <a:prstGeom prst="rect">
              <a:avLst/>
            </a:prstGeom>
            <a:noFill/>
          </p:spPr>
          <p:txBody>
            <a:bodyPr wrap="none" rtlCol="0">
              <a:spAutoFit/>
            </a:bodyPr>
            <a:lstStyle/>
            <a:p>
              <a:r>
                <a:rPr lang="sv-SE" sz="1200" dirty="0" smtClean="0"/>
                <a:t>                                                          Channel Finder</a:t>
              </a:r>
              <a:endParaRPr lang="sv-SE" sz="1200" dirty="0"/>
            </a:p>
          </p:txBody>
        </p:sp>
        <p:sp>
          <p:nvSpPr>
            <p:cNvPr id="69" name="Rectangle 68"/>
            <p:cNvSpPr/>
            <p:nvPr/>
          </p:nvSpPr>
          <p:spPr>
            <a:xfrm>
              <a:off x="22857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7" name="Group 76"/>
          <p:cNvGrpSpPr/>
          <p:nvPr/>
        </p:nvGrpSpPr>
        <p:grpSpPr>
          <a:xfrm>
            <a:off x="2608321" y="6257205"/>
            <a:ext cx="2683759" cy="276999"/>
            <a:chOff x="233272" y="2791961"/>
            <a:chExt cx="4338728" cy="276999"/>
          </a:xfrm>
        </p:grpSpPr>
        <p:sp>
          <p:nvSpPr>
            <p:cNvPr id="78" name="TextBox 77"/>
            <p:cNvSpPr txBox="1"/>
            <p:nvPr/>
          </p:nvSpPr>
          <p:spPr>
            <a:xfrm>
              <a:off x="233272" y="2791961"/>
              <a:ext cx="1746440" cy="276999"/>
            </a:xfrm>
            <a:prstGeom prst="rect">
              <a:avLst/>
            </a:prstGeom>
            <a:noFill/>
          </p:spPr>
          <p:txBody>
            <a:bodyPr wrap="none" rtlCol="0">
              <a:spAutoFit/>
            </a:bodyPr>
            <a:lstStyle/>
            <a:p>
              <a:r>
                <a:rPr lang="sv-SE" sz="1200" dirty="0" smtClean="0"/>
                <a:t>Post Mortem Application</a:t>
              </a:r>
            </a:p>
          </p:txBody>
        </p:sp>
        <p:sp>
          <p:nvSpPr>
            <p:cNvPr id="79" name="Rectangle 78"/>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0" name="Group 79"/>
          <p:cNvGrpSpPr/>
          <p:nvPr/>
        </p:nvGrpSpPr>
        <p:grpSpPr>
          <a:xfrm>
            <a:off x="5580112" y="6268238"/>
            <a:ext cx="2198422" cy="276999"/>
            <a:chOff x="213338" y="2791961"/>
            <a:chExt cx="2198422" cy="276999"/>
          </a:xfrm>
        </p:grpSpPr>
        <p:sp>
          <p:nvSpPr>
            <p:cNvPr id="81" name="TextBox 80"/>
            <p:cNvSpPr txBox="1"/>
            <p:nvPr/>
          </p:nvSpPr>
          <p:spPr>
            <a:xfrm>
              <a:off x="213338" y="2791961"/>
              <a:ext cx="1811009" cy="276999"/>
            </a:xfrm>
            <a:prstGeom prst="rect">
              <a:avLst/>
            </a:prstGeom>
            <a:noFill/>
          </p:spPr>
          <p:txBody>
            <a:bodyPr wrap="none" rtlCol="0">
              <a:spAutoFit/>
            </a:bodyPr>
            <a:lstStyle/>
            <a:p>
              <a:r>
                <a:rPr lang="sv-SE" sz="1200" dirty="0" smtClean="0"/>
                <a:t>Software Interlock System</a:t>
              </a:r>
              <a:endParaRPr lang="sv-SE" sz="1200" dirty="0"/>
            </a:p>
          </p:txBody>
        </p:sp>
        <p:sp>
          <p:nvSpPr>
            <p:cNvPr id="82" name="Rectangle 8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3" name="Group 82"/>
          <p:cNvGrpSpPr/>
          <p:nvPr/>
        </p:nvGrpSpPr>
        <p:grpSpPr>
          <a:xfrm>
            <a:off x="1187624" y="4468038"/>
            <a:ext cx="4320480" cy="276999"/>
            <a:chOff x="213338" y="2852936"/>
            <a:chExt cx="2274230" cy="276999"/>
          </a:xfrm>
        </p:grpSpPr>
        <p:sp>
          <p:nvSpPr>
            <p:cNvPr id="84" name="TextBox 83"/>
            <p:cNvSpPr txBox="1"/>
            <p:nvPr/>
          </p:nvSpPr>
          <p:spPr>
            <a:xfrm>
              <a:off x="213338" y="2852936"/>
              <a:ext cx="2274230" cy="276999"/>
            </a:xfrm>
            <a:prstGeom prst="rect">
              <a:avLst/>
            </a:prstGeom>
            <a:noFill/>
          </p:spPr>
          <p:txBody>
            <a:bodyPr wrap="square" rtlCol="0">
              <a:spAutoFit/>
            </a:bodyPr>
            <a:lstStyle/>
            <a:p>
              <a:r>
                <a:rPr lang="sv-SE" sz="1200" dirty="0" smtClean="0"/>
                <a:t>                                    Save, Compare &amp; Restore</a:t>
              </a:r>
            </a:p>
          </p:txBody>
        </p:sp>
        <p:sp>
          <p:nvSpPr>
            <p:cNvPr id="85" name="Rectangle 84"/>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51" name="Group 50"/>
          <p:cNvGrpSpPr/>
          <p:nvPr/>
        </p:nvGrpSpPr>
        <p:grpSpPr>
          <a:xfrm>
            <a:off x="1187624" y="4096965"/>
            <a:ext cx="2016224" cy="276999"/>
            <a:chOff x="213337" y="4077072"/>
            <a:chExt cx="1262320" cy="276999"/>
          </a:xfrm>
        </p:grpSpPr>
        <p:sp>
          <p:nvSpPr>
            <p:cNvPr id="52" name="TextBox 51"/>
            <p:cNvSpPr txBox="1"/>
            <p:nvPr/>
          </p:nvSpPr>
          <p:spPr>
            <a:xfrm>
              <a:off x="213337" y="4077072"/>
              <a:ext cx="1262320" cy="276999"/>
            </a:xfrm>
            <a:prstGeom prst="rect">
              <a:avLst/>
            </a:prstGeom>
            <a:noFill/>
          </p:spPr>
          <p:txBody>
            <a:bodyPr wrap="square" rtlCol="0">
              <a:spAutoFit/>
            </a:bodyPr>
            <a:lstStyle/>
            <a:p>
              <a:r>
                <a:rPr lang="sv-SE" sz="1200" dirty="0" smtClean="0"/>
                <a:t>        Archiving Service</a:t>
              </a:r>
              <a:endParaRPr lang="sv-SE" sz="1200" dirty="0"/>
            </a:p>
          </p:txBody>
        </p:sp>
        <p:sp>
          <p:nvSpPr>
            <p:cNvPr id="53" name="Rectangle 52"/>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0" name="Group 89"/>
          <p:cNvGrpSpPr/>
          <p:nvPr/>
        </p:nvGrpSpPr>
        <p:grpSpPr>
          <a:xfrm>
            <a:off x="4965865" y="3459926"/>
            <a:ext cx="1694367" cy="276999"/>
            <a:chOff x="213338" y="2791961"/>
            <a:chExt cx="2198422" cy="276999"/>
          </a:xfrm>
        </p:grpSpPr>
        <p:sp>
          <p:nvSpPr>
            <p:cNvPr id="91" name="TextBox 90"/>
            <p:cNvSpPr txBox="1"/>
            <p:nvPr/>
          </p:nvSpPr>
          <p:spPr>
            <a:xfrm>
              <a:off x="213338" y="2791961"/>
              <a:ext cx="1847349" cy="276999"/>
            </a:xfrm>
            <a:prstGeom prst="rect">
              <a:avLst/>
            </a:prstGeom>
            <a:noFill/>
          </p:spPr>
          <p:txBody>
            <a:bodyPr wrap="none" rtlCol="0">
              <a:spAutoFit/>
            </a:bodyPr>
            <a:lstStyle/>
            <a:p>
              <a:r>
                <a:rPr lang="sv-SE" sz="1200" dirty="0" smtClean="0"/>
                <a:t>Machine Sequencer</a:t>
              </a:r>
              <a:endParaRPr lang="sv-SE" sz="1200" dirty="0"/>
            </a:p>
          </p:txBody>
        </p:sp>
        <p:sp>
          <p:nvSpPr>
            <p:cNvPr id="92" name="Rectangle 9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3" name="Group 92"/>
          <p:cNvGrpSpPr/>
          <p:nvPr/>
        </p:nvGrpSpPr>
        <p:grpSpPr>
          <a:xfrm>
            <a:off x="1184396" y="4817045"/>
            <a:ext cx="1262320" cy="276999"/>
            <a:chOff x="213337" y="4077072"/>
            <a:chExt cx="1262320" cy="276999"/>
          </a:xfrm>
        </p:grpSpPr>
        <p:sp>
          <p:nvSpPr>
            <p:cNvPr id="94" name="TextBox 93"/>
            <p:cNvSpPr txBox="1"/>
            <p:nvPr/>
          </p:nvSpPr>
          <p:spPr>
            <a:xfrm>
              <a:off x="213337" y="4077072"/>
              <a:ext cx="1262320" cy="276999"/>
            </a:xfrm>
            <a:prstGeom prst="rect">
              <a:avLst/>
            </a:prstGeom>
            <a:noFill/>
          </p:spPr>
          <p:txBody>
            <a:bodyPr wrap="square" rtlCol="0">
              <a:spAutoFit/>
            </a:bodyPr>
            <a:lstStyle/>
            <a:p>
              <a:r>
                <a:rPr lang="sv-SE" sz="1200" dirty="0" smtClean="0"/>
                <a:t>Scripting Fwk</a:t>
              </a:r>
              <a:endParaRPr lang="sv-SE" sz="1200" dirty="0"/>
            </a:p>
          </p:txBody>
        </p:sp>
        <p:sp>
          <p:nvSpPr>
            <p:cNvPr id="95" name="Rectangle 94"/>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6" name="Group 95"/>
          <p:cNvGrpSpPr/>
          <p:nvPr/>
        </p:nvGrpSpPr>
        <p:grpSpPr>
          <a:xfrm>
            <a:off x="5521017" y="4817045"/>
            <a:ext cx="1262320" cy="276999"/>
            <a:chOff x="213337" y="4077072"/>
            <a:chExt cx="1262320" cy="276999"/>
          </a:xfrm>
        </p:grpSpPr>
        <p:sp>
          <p:nvSpPr>
            <p:cNvPr id="97" name="TextBox 96"/>
            <p:cNvSpPr txBox="1"/>
            <p:nvPr/>
          </p:nvSpPr>
          <p:spPr>
            <a:xfrm>
              <a:off x="213337" y="4077072"/>
              <a:ext cx="1262320" cy="276999"/>
            </a:xfrm>
            <a:prstGeom prst="rect">
              <a:avLst/>
            </a:prstGeom>
            <a:noFill/>
          </p:spPr>
          <p:txBody>
            <a:bodyPr wrap="square" rtlCol="0">
              <a:spAutoFit/>
            </a:bodyPr>
            <a:lstStyle/>
            <a:p>
              <a:r>
                <a:rPr lang="sv-SE" sz="1200" dirty="0" smtClean="0"/>
                <a:t>Fixed display Fwk</a:t>
              </a:r>
              <a:endParaRPr lang="sv-SE" sz="1200" dirty="0"/>
            </a:p>
          </p:txBody>
        </p:sp>
        <p:sp>
          <p:nvSpPr>
            <p:cNvPr id="98" name="Rectangle 97"/>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9" name="Group 98"/>
          <p:cNvGrpSpPr/>
          <p:nvPr/>
        </p:nvGrpSpPr>
        <p:grpSpPr>
          <a:xfrm>
            <a:off x="2517591" y="4817045"/>
            <a:ext cx="1550353" cy="276999"/>
            <a:chOff x="213336" y="4077072"/>
            <a:chExt cx="1334329" cy="276999"/>
          </a:xfrm>
        </p:grpSpPr>
        <p:sp>
          <p:nvSpPr>
            <p:cNvPr id="100" name="TextBox 99"/>
            <p:cNvSpPr txBox="1"/>
            <p:nvPr/>
          </p:nvSpPr>
          <p:spPr>
            <a:xfrm>
              <a:off x="213336" y="4077072"/>
              <a:ext cx="1334329" cy="276999"/>
            </a:xfrm>
            <a:prstGeom prst="rect">
              <a:avLst/>
            </a:prstGeom>
            <a:noFill/>
          </p:spPr>
          <p:txBody>
            <a:bodyPr wrap="square" rtlCol="0">
              <a:spAutoFit/>
            </a:bodyPr>
            <a:lstStyle/>
            <a:p>
              <a:r>
                <a:rPr lang="sv-SE" sz="1200" dirty="0" smtClean="0"/>
                <a:t>Synoptic Web appl</a:t>
              </a:r>
              <a:endParaRPr lang="sv-SE" sz="1200" dirty="0"/>
            </a:p>
          </p:txBody>
        </p:sp>
        <p:sp>
          <p:nvSpPr>
            <p:cNvPr id="101" name="Rectangle 100"/>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2" name="Group 101"/>
          <p:cNvGrpSpPr/>
          <p:nvPr/>
        </p:nvGrpSpPr>
        <p:grpSpPr>
          <a:xfrm>
            <a:off x="4067944" y="4817045"/>
            <a:ext cx="1440160" cy="276999"/>
            <a:chOff x="213337" y="4077072"/>
            <a:chExt cx="1262320" cy="276999"/>
          </a:xfrm>
        </p:grpSpPr>
        <p:sp>
          <p:nvSpPr>
            <p:cNvPr id="103" name="TextBox 102"/>
            <p:cNvSpPr txBox="1"/>
            <p:nvPr/>
          </p:nvSpPr>
          <p:spPr>
            <a:xfrm>
              <a:off x="213337" y="4077072"/>
              <a:ext cx="1262320" cy="276999"/>
            </a:xfrm>
            <a:prstGeom prst="rect">
              <a:avLst/>
            </a:prstGeom>
            <a:noFill/>
          </p:spPr>
          <p:txBody>
            <a:bodyPr wrap="square" rtlCol="0">
              <a:spAutoFit/>
            </a:bodyPr>
            <a:lstStyle/>
            <a:p>
              <a:r>
                <a:rPr lang="sv-SE" sz="1200" dirty="0" smtClean="0"/>
                <a:t>Diagnostics appl.</a:t>
              </a:r>
              <a:endParaRPr lang="sv-SE" sz="1200" dirty="0"/>
            </a:p>
          </p:txBody>
        </p:sp>
        <p:sp>
          <p:nvSpPr>
            <p:cNvPr id="104" name="Rectangle 103"/>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5" name="Group 104"/>
          <p:cNvGrpSpPr/>
          <p:nvPr/>
        </p:nvGrpSpPr>
        <p:grpSpPr>
          <a:xfrm>
            <a:off x="3059832" y="5168225"/>
            <a:ext cx="1512168" cy="276999"/>
            <a:chOff x="213337" y="4077072"/>
            <a:chExt cx="1368152" cy="276999"/>
          </a:xfrm>
        </p:grpSpPr>
        <p:sp>
          <p:nvSpPr>
            <p:cNvPr id="106" name="TextBox 105"/>
            <p:cNvSpPr txBox="1"/>
            <p:nvPr/>
          </p:nvSpPr>
          <p:spPr>
            <a:xfrm>
              <a:off x="213337" y="4077072"/>
              <a:ext cx="1368152" cy="276999"/>
            </a:xfrm>
            <a:prstGeom prst="rect">
              <a:avLst/>
            </a:prstGeom>
            <a:noFill/>
          </p:spPr>
          <p:txBody>
            <a:bodyPr wrap="square" rtlCol="0">
              <a:spAutoFit/>
            </a:bodyPr>
            <a:lstStyle/>
            <a:p>
              <a:r>
                <a:rPr lang="sv-SE" sz="1200" dirty="0" smtClean="0"/>
                <a:t>Electronic checklist</a:t>
              </a:r>
              <a:endParaRPr lang="sv-SE" sz="1200" dirty="0"/>
            </a:p>
          </p:txBody>
        </p:sp>
        <p:sp>
          <p:nvSpPr>
            <p:cNvPr id="107" name="Rectangle 106"/>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14" name="Group 113"/>
          <p:cNvGrpSpPr/>
          <p:nvPr/>
        </p:nvGrpSpPr>
        <p:grpSpPr>
          <a:xfrm>
            <a:off x="2411760" y="1756939"/>
            <a:ext cx="2160240" cy="519933"/>
            <a:chOff x="1259632" y="1612923"/>
            <a:chExt cx="1368152" cy="519933"/>
          </a:xfrm>
        </p:grpSpPr>
        <p:sp>
          <p:nvSpPr>
            <p:cNvPr id="115" name="Chevron 114"/>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6" name="TextBox 115"/>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2017</a:t>
              </a:r>
              <a:endParaRPr lang="sv-SE" b="1" dirty="0">
                <a:solidFill>
                  <a:schemeClr val="bg1"/>
                </a:solidFill>
              </a:endParaRPr>
            </a:p>
          </p:txBody>
        </p:sp>
      </p:grpSp>
      <p:grpSp>
        <p:nvGrpSpPr>
          <p:cNvPr id="117" name="Group 116"/>
          <p:cNvGrpSpPr/>
          <p:nvPr/>
        </p:nvGrpSpPr>
        <p:grpSpPr>
          <a:xfrm>
            <a:off x="4572000" y="1756939"/>
            <a:ext cx="2160240" cy="519933"/>
            <a:chOff x="1259632" y="1612923"/>
            <a:chExt cx="1368152" cy="519933"/>
          </a:xfrm>
        </p:grpSpPr>
        <p:sp>
          <p:nvSpPr>
            <p:cNvPr id="118" name="Chevron 117"/>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9" name="TextBox 118"/>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2018</a:t>
              </a:r>
              <a:endParaRPr lang="sv-SE" b="1" dirty="0">
                <a:solidFill>
                  <a:schemeClr val="bg1"/>
                </a:solidFill>
              </a:endParaRPr>
            </a:p>
          </p:txBody>
        </p:sp>
      </p:grpSp>
      <p:grpSp>
        <p:nvGrpSpPr>
          <p:cNvPr id="120" name="Group 119"/>
          <p:cNvGrpSpPr/>
          <p:nvPr/>
        </p:nvGrpSpPr>
        <p:grpSpPr>
          <a:xfrm>
            <a:off x="6732240" y="1756939"/>
            <a:ext cx="2160240" cy="519933"/>
            <a:chOff x="1259632" y="1612923"/>
            <a:chExt cx="1368152" cy="519933"/>
          </a:xfrm>
        </p:grpSpPr>
        <p:sp>
          <p:nvSpPr>
            <p:cNvPr id="121" name="Chevron 120"/>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2" name="TextBox 121"/>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2019</a:t>
              </a:r>
            </a:p>
          </p:txBody>
        </p:sp>
      </p:grpSp>
      <p:grpSp>
        <p:nvGrpSpPr>
          <p:cNvPr id="88" name="Group 87"/>
          <p:cNvGrpSpPr/>
          <p:nvPr/>
        </p:nvGrpSpPr>
        <p:grpSpPr>
          <a:xfrm>
            <a:off x="467544" y="5528265"/>
            <a:ext cx="7704856" cy="276999"/>
            <a:chOff x="213338" y="2791961"/>
            <a:chExt cx="4358662" cy="276999"/>
          </a:xfrm>
        </p:grpSpPr>
        <p:sp>
          <p:nvSpPr>
            <p:cNvPr id="89" name="TextBox 88"/>
            <p:cNvSpPr txBox="1"/>
            <p:nvPr/>
          </p:nvSpPr>
          <p:spPr>
            <a:xfrm>
              <a:off x="213338" y="2791961"/>
              <a:ext cx="3030460" cy="276999"/>
            </a:xfrm>
            <a:prstGeom prst="rect">
              <a:avLst/>
            </a:prstGeom>
            <a:noFill/>
          </p:spPr>
          <p:txBody>
            <a:bodyPr wrap="none" rtlCol="0">
              <a:spAutoFit/>
            </a:bodyPr>
            <a:lstStyle/>
            <a:p>
              <a:r>
                <a:rPr lang="sv-SE" sz="1200" dirty="0" smtClean="0"/>
                <a:t>                                             OpenXAL (online model and physics applications support)</a:t>
              </a:r>
            </a:p>
          </p:txBody>
        </p:sp>
        <p:sp>
          <p:nvSpPr>
            <p:cNvPr id="108" name="Rectangle 107"/>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9" name="Group 108"/>
          <p:cNvGrpSpPr/>
          <p:nvPr/>
        </p:nvGrpSpPr>
        <p:grpSpPr>
          <a:xfrm>
            <a:off x="467543" y="5888305"/>
            <a:ext cx="6207167" cy="276999"/>
            <a:chOff x="213338" y="2791961"/>
            <a:chExt cx="4358662" cy="276999"/>
          </a:xfrm>
        </p:grpSpPr>
        <p:sp>
          <p:nvSpPr>
            <p:cNvPr id="110" name="TextBox 109"/>
            <p:cNvSpPr txBox="1"/>
            <p:nvPr/>
          </p:nvSpPr>
          <p:spPr>
            <a:xfrm>
              <a:off x="213338" y="2791961"/>
              <a:ext cx="3022216" cy="276999"/>
            </a:xfrm>
            <a:prstGeom prst="rect">
              <a:avLst/>
            </a:prstGeom>
            <a:noFill/>
          </p:spPr>
          <p:txBody>
            <a:bodyPr wrap="none" rtlCol="0">
              <a:spAutoFit/>
            </a:bodyPr>
            <a:lstStyle/>
            <a:p>
              <a:r>
                <a:rPr lang="sv-SE" sz="1200" dirty="0" smtClean="0"/>
                <a:t>                                                                  EPICS v.4 adaptations for ESS</a:t>
              </a:r>
            </a:p>
          </p:txBody>
        </p:sp>
        <p:sp>
          <p:nvSpPr>
            <p:cNvPr id="111" name="Rectangle 110"/>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0" name="Group 69"/>
          <p:cNvGrpSpPr/>
          <p:nvPr/>
        </p:nvGrpSpPr>
        <p:grpSpPr>
          <a:xfrm>
            <a:off x="2608321" y="6536377"/>
            <a:ext cx="2683759" cy="276999"/>
            <a:chOff x="233272" y="2791961"/>
            <a:chExt cx="4338728" cy="276999"/>
          </a:xfrm>
        </p:grpSpPr>
        <p:sp>
          <p:nvSpPr>
            <p:cNvPr id="71" name="TextBox 70"/>
            <p:cNvSpPr txBox="1"/>
            <p:nvPr/>
          </p:nvSpPr>
          <p:spPr>
            <a:xfrm>
              <a:off x="233272" y="2791961"/>
              <a:ext cx="3379644" cy="276999"/>
            </a:xfrm>
            <a:prstGeom prst="rect">
              <a:avLst/>
            </a:prstGeom>
            <a:noFill/>
          </p:spPr>
          <p:txBody>
            <a:bodyPr wrap="none" rtlCol="0">
              <a:spAutoFit/>
            </a:bodyPr>
            <a:lstStyle/>
            <a:p>
              <a:r>
                <a:rPr lang="sv-SE" sz="1200" dirty="0" smtClean="0"/>
                <a:t>MPS Configuration Application</a:t>
              </a:r>
            </a:p>
          </p:txBody>
        </p:sp>
        <p:sp>
          <p:nvSpPr>
            <p:cNvPr id="72" name="Rectangle 71"/>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308305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60"/>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55"/>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61"/>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64"/>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67"/>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83"/>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51"/>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90"/>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93"/>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96"/>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99"/>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102"/>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105"/>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88"/>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109"/>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7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 </a:t>
            </a:r>
            <a:br>
              <a:rPr lang="sv-SE" sz="2800" dirty="0" smtClean="0"/>
            </a:br>
            <a:r>
              <a:rPr lang="sv-SE" sz="2800" dirty="0" smtClean="0"/>
              <a:t>Post Mortem Application</a:t>
            </a:r>
            <a:endParaRPr lang="sv-SE" sz="2800" dirty="0"/>
          </a:p>
        </p:txBody>
      </p:sp>
      <p:sp>
        <p:nvSpPr>
          <p:cNvPr id="3" name="Content Placeholder 2"/>
          <p:cNvSpPr>
            <a:spLocks noGrp="1"/>
          </p:cNvSpPr>
          <p:nvPr>
            <p:ph idx="1"/>
          </p:nvPr>
        </p:nvSpPr>
        <p:spPr>
          <a:xfrm>
            <a:off x="457200" y="1600200"/>
            <a:ext cx="8363272" cy="4781128"/>
          </a:xfrm>
        </p:spPr>
        <p:txBody>
          <a:bodyPr>
            <a:normAutofit/>
          </a:bodyPr>
          <a:lstStyle/>
          <a:p>
            <a:r>
              <a:rPr lang="en-US" sz="1800" dirty="0">
                <a:solidFill>
                  <a:schemeClr val="tx1"/>
                </a:solidFill>
              </a:rPr>
              <a:t>S</a:t>
            </a:r>
            <a:r>
              <a:rPr lang="en-US" sz="1800" dirty="0" smtClean="0">
                <a:solidFill>
                  <a:schemeClr val="tx1"/>
                </a:solidFill>
              </a:rPr>
              <a:t>cope</a:t>
            </a:r>
          </a:p>
          <a:p>
            <a:pPr lvl="1"/>
            <a:r>
              <a:rPr lang="en-US" sz="1400" dirty="0" smtClean="0">
                <a:solidFill>
                  <a:schemeClr val="tx1"/>
                </a:solidFill>
              </a:rPr>
              <a:t>Handle the collection, storage and retrieval of Post Mortem data, needed to be able to understand what went wrong when the accelerator had to shutdown.</a:t>
            </a:r>
          </a:p>
          <a:p>
            <a:r>
              <a:rPr lang="en-US" sz="1800" dirty="0" smtClean="0">
                <a:solidFill>
                  <a:schemeClr val="tx1"/>
                </a:solidFill>
              </a:rPr>
              <a:t>Status</a:t>
            </a:r>
          </a:p>
          <a:p>
            <a:pPr lvl="1"/>
            <a:r>
              <a:rPr lang="en-US" sz="1400" dirty="0" smtClean="0">
                <a:solidFill>
                  <a:schemeClr val="tx1"/>
                </a:solidFill>
              </a:rPr>
              <a:t>Beam Interlock System architecture is not mature enough to start looking at Post Mortem application system requirements just yet.</a:t>
            </a:r>
          </a:p>
          <a:p>
            <a:r>
              <a:rPr lang="en-US" sz="1800" dirty="0" smtClean="0">
                <a:solidFill>
                  <a:schemeClr val="tx1"/>
                </a:solidFill>
              </a:rPr>
              <a:t>Issues</a:t>
            </a:r>
          </a:p>
          <a:p>
            <a:pPr lvl="1"/>
            <a:r>
              <a:rPr lang="en-US" sz="1400" dirty="0" smtClean="0">
                <a:solidFill>
                  <a:schemeClr val="tx1"/>
                </a:solidFill>
              </a:rPr>
              <a:t>N/A</a:t>
            </a:r>
          </a:p>
          <a:p>
            <a:r>
              <a:rPr lang="en-US" sz="1800" dirty="0" smtClean="0">
                <a:solidFill>
                  <a:schemeClr val="tx1"/>
                </a:solidFill>
              </a:rPr>
              <a:t>Next steps</a:t>
            </a:r>
          </a:p>
          <a:p>
            <a:pPr lvl="1"/>
            <a:r>
              <a:rPr lang="en-US" sz="1400" dirty="0" smtClean="0">
                <a:solidFill>
                  <a:schemeClr val="tx1"/>
                </a:solidFill>
              </a:rPr>
              <a:t>Software, integration and protection teams need to discuss how to move forward on this topic.</a:t>
            </a:r>
            <a:endParaRPr lang="en-US" sz="14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28</a:t>
            </a:fld>
            <a:endParaRPr lang="sv-SE" dirty="0"/>
          </a:p>
        </p:txBody>
      </p:sp>
    </p:spTree>
    <p:extLst>
      <p:ext uri="{BB962C8B-B14F-4D97-AF65-F5344CB8AC3E}">
        <p14:creationId xmlns:p14="http://schemas.microsoft.com/office/powerpoint/2010/main" val="17847721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 </a:t>
            </a:r>
            <a:br>
              <a:rPr lang="sv-SE" sz="2800" dirty="0" smtClean="0"/>
            </a:br>
            <a:r>
              <a:rPr lang="sv-SE" sz="2800" dirty="0" smtClean="0"/>
              <a:t>Software Interlock System (SIS) Application</a:t>
            </a:r>
            <a:endParaRPr lang="sv-SE" sz="2800" dirty="0"/>
          </a:p>
        </p:txBody>
      </p:sp>
      <p:sp>
        <p:nvSpPr>
          <p:cNvPr id="3" name="Content Placeholder 2"/>
          <p:cNvSpPr>
            <a:spLocks noGrp="1"/>
          </p:cNvSpPr>
          <p:nvPr>
            <p:ph idx="1"/>
          </p:nvPr>
        </p:nvSpPr>
        <p:spPr>
          <a:xfrm>
            <a:off x="457200" y="1600200"/>
            <a:ext cx="8363272" cy="4781128"/>
          </a:xfrm>
        </p:spPr>
        <p:txBody>
          <a:bodyPr>
            <a:normAutofit/>
          </a:bodyPr>
          <a:lstStyle/>
          <a:p>
            <a:r>
              <a:rPr lang="en-US" sz="1800" dirty="0">
                <a:solidFill>
                  <a:schemeClr val="tx1"/>
                </a:solidFill>
              </a:rPr>
              <a:t>S</a:t>
            </a:r>
            <a:r>
              <a:rPr lang="en-US" sz="1800" dirty="0" smtClean="0">
                <a:solidFill>
                  <a:schemeClr val="tx1"/>
                </a:solidFill>
              </a:rPr>
              <a:t>cope</a:t>
            </a:r>
          </a:p>
          <a:p>
            <a:pPr lvl="1"/>
            <a:r>
              <a:rPr lang="en-US" sz="1400" dirty="0" smtClean="0">
                <a:solidFill>
                  <a:schemeClr val="tx1"/>
                </a:solidFill>
              </a:rPr>
              <a:t>To be defined.</a:t>
            </a:r>
          </a:p>
          <a:p>
            <a:r>
              <a:rPr lang="en-US" sz="1800" dirty="0" smtClean="0">
                <a:solidFill>
                  <a:schemeClr val="tx1"/>
                </a:solidFill>
              </a:rPr>
              <a:t>Status</a:t>
            </a:r>
          </a:p>
          <a:p>
            <a:pPr lvl="1"/>
            <a:r>
              <a:rPr lang="en-US" sz="1400" dirty="0" smtClean="0">
                <a:solidFill>
                  <a:schemeClr val="tx1"/>
                </a:solidFill>
              </a:rPr>
              <a:t>Not started. This system need to be developed after the installation of the accelerator and the first beam event.</a:t>
            </a:r>
          </a:p>
          <a:p>
            <a:r>
              <a:rPr lang="en-US" sz="1800" dirty="0" smtClean="0">
                <a:solidFill>
                  <a:schemeClr val="tx1"/>
                </a:solidFill>
              </a:rPr>
              <a:t>Issues</a:t>
            </a:r>
          </a:p>
          <a:p>
            <a:pPr lvl="1"/>
            <a:r>
              <a:rPr lang="en-US" sz="1400" dirty="0" smtClean="0">
                <a:solidFill>
                  <a:schemeClr val="tx1"/>
                </a:solidFill>
              </a:rPr>
              <a:t>N/A.</a:t>
            </a:r>
          </a:p>
          <a:p>
            <a:r>
              <a:rPr lang="en-US" sz="1800" dirty="0" smtClean="0">
                <a:solidFill>
                  <a:schemeClr val="tx1"/>
                </a:solidFill>
              </a:rPr>
              <a:t>Next steps</a:t>
            </a:r>
          </a:p>
          <a:p>
            <a:pPr lvl="1"/>
            <a:r>
              <a:rPr lang="en-US" sz="1400" dirty="0" smtClean="0">
                <a:solidFill>
                  <a:schemeClr val="tx1"/>
                </a:solidFill>
              </a:rPr>
              <a:t>Timo Korhonen to communicate and discuss topic with Annika Nordt.</a:t>
            </a:r>
            <a:endParaRPr lang="en-US" sz="14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29</a:t>
            </a:fld>
            <a:endParaRPr lang="sv-SE" dirty="0"/>
          </a:p>
        </p:txBody>
      </p:sp>
    </p:spTree>
    <p:extLst>
      <p:ext uri="{BB962C8B-B14F-4D97-AF65-F5344CB8AC3E}">
        <p14:creationId xmlns:p14="http://schemas.microsoft.com/office/powerpoint/2010/main" val="1784772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 </a:t>
            </a:r>
            <a:br>
              <a:rPr lang="sv-SE" sz="2800" dirty="0" smtClean="0"/>
            </a:br>
            <a:r>
              <a:rPr lang="sv-SE" sz="2800" dirty="0" smtClean="0"/>
              <a:t>Data Flow Diagram</a:t>
            </a:r>
            <a:endParaRPr lang="sv-SE" sz="2800" dirty="0">
              <a:solidFill>
                <a:srgbClr val="FF0000"/>
              </a:solidFill>
            </a:endParaRPr>
          </a:p>
        </p:txBody>
      </p:sp>
      <p:sp>
        <p:nvSpPr>
          <p:cNvPr id="56" name="Rectangle 55"/>
          <p:cNvSpPr/>
          <p:nvPr/>
        </p:nvSpPr>
        <p:spPr>
          <a:xfrm>
            <a:off x="3257965" y="-387424"/>
            <a:ext cx="4565991"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90788"/>
            <a:ext cx="7992888" cy="5150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977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a:t>
            </a:r>
            <a:endParaRPr lang="sv-SE" sz="2800" dirty="0"/>
          </a:p>
        </p:txBody>
      </p:sp>
      <p:grpSp>
        <p:nvGrpSpPr>
          <p:cNvPr id="43" name="Group 42"/>
          <p:cNvGrpSpPr/>
          <p:nvPr/>
        </p:nvGrpSpPr>
        <p:grpSpPr>
          <a:xfrm>
            <a:off x="251520" y="1756939"/>
            <a:ext cx="2160240" cy="519933"/>
            <a:chOff x="1259632" y="1612923"/>
            <a:chExt cx="1368152" cy="519933"/>
          </a:xfrm>
        </p:grpSpPr>
        <p:sp>
          <p:nvSpPr>
            <p:cNvPr id="44" name="Chevron 43"/>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45" name="TextBox 44"/>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2016</a:t>
              </a:r>
              <a:endParaRPr lang="sv-SE" b="1" dirty="0">
                <a:solidFill>
                  <a:schemeClr val="bg1"/>
                </a:solidFill>
              </a:endParaRPr>
            </a:p>
          </p:txBody>
        </p:sp>
      </p:grpSp>
      <p:grpSp>
        <p:nvGrpSpPr>
          <p:cNvPr id="60" name="Group 59"/>
          <p:cNvGrpSpPr/>
          <p:nvPr/>
        </p:nvGrpSpPr>
        <p:grpSpPr>
          <a:xfrm>
            <a:off x="395536" y="2431921"/>
            <a:ext cx="4536504" cy="276999"/>
            <a:chOff x="213338" y="2431921"/>
            <a:chExt cx="6230870" cy="276999"/>
          </a:xfrm>
        </p:grpSpPr>
        <p:sp>
          <p:nvSpPr>
            <p:cNvPr id="49" name="Rectangle 48"/>
            <p:cNvSpPr/>
            <p:nvPr/>
          </p:nvSpPr>
          <p:spPr>
            <a:xfrm>
              <a:off x="251520" y="2492896"/>
              <a:ext cx="6192688"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TextBox 53"/>
            <p:cNvSpPr txBox="1"/>
            <p:nvPr/>
          </p:nvSpPr>
          <p:spPr>
            <a:xfrm>
              <a:off x="213338" y="2431921"/>
              <a:ext cx="5150750" cy="276999"/>
            </a:xfrm>
            <a:prstGeom prst="rect">
              <a:avLst/>
            </a:prstGeom>
            <a:noFill/>
          </p:spPr>
          <p:txBody>
            <a:bodyPr wrap="square" rtlCol="0">
              <a:spAutoFit/>
            </a:bodyPr>
            <a:lstStyle/>
            <a:p>
              <a:r>
                <a:rPr lang="sv-SE" sz="1200" dirty="0" smtClean="0"/>
                <a:t>      CCDB, Cable DB, IOC Factory, RBAC, Naming Service</a:t>
              </a:r>
              <a:endParaRPr lang="sv-SE" sz="1200" dirty="0"/>
            </a:p>
          </p:txBody>
        </p:sp>
      </p:grpSp>
      <p:grpSp>
        <p:nvGrpSpPr>
          <p:cNvPr id="55" name="Group 54"/>
          <p:cNvGrpSpPr/>
          <p:nvPr/>
        </p:nvGrpSpPr>
        <p:grpSpPr>
          <a:xfrm>
            <a:off x="1293458" y="2811854"/>
            <a:ext cx="3710590" cy="276999"/>
            <a:chOff x="213338" y="2791961"/>
            <a:chExt cx="2198422" cy="276999"/>
          </a:xfrm>
        </p:grpSpPr>
        <p:sp>
          <p:nvSpPr>
            <p:cNvPr id="58" name="TextBox 57"/>
            <p:cNvSpPr txBox="1"/>
            <p:nvPr/>
          </p:nvSpPr>
          <p:spPr>
            <a:xfrm>
              <a:off x="213338" y="2791961"/>
              <a:ext cx="1388855" cy="276999"/>
            </a:xfrm>
            <a:prstGeom prst="rect">
              <a:avLst/>
            </a:prstGeom>
            <a:noFill/>
          </p:spPr>
          <p:txBody>
            <a:bodyPr wrap="none" rtlCol="0">
              <a:spAutoFit/>
            </a:bodyPr>
            <a:lstStyle/>
            <a:p>
              <a:r>
                <a:rPr lang="sv-SE" sz="1200" dirty="0" smtClean="0"/>
                <a:t>                                   Calibration DB</a:t>
              </a:r>
              <a:endParaRPr lang="sv-SE" sz="1200" dirty="0"/>
            </a:p>
          </p:txBody>
        </p:sp>
        <p:sp>
          <p:nvSpPr>
            <p:cNvPr id="59" name="Rectangle 58"/>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1" name="Group 60"/>
          <p:cNvGrpSpPr/>
          <p:nvPr/>
        </p:nvGrpSpPr>
        <p:grpSpPr>
          <a:xfrm>
            <a:off x="861410" y="3160861"/>
            <a:ext cx="5870830" cy="276999"/>
            <a:chOff x="213338" y="2791961"/>
            <a:chExt cx="2198422" cy="276999"/>
          </a:xfrm>
        </p:grpSpPr>
        <p:sp>
          <p:nvSpPr>
            <p:cNvPr id="62" name="TextBox 61"/>
            <p:cNvSpPr txBox="1"/>
            <p:nvPr/>
          </p:nvSpPr>
          <p:spPr>
            <a:xfrm>
              <a:off x="213338" y="2791961"/>
              <a:ext cx="1354855" cy="276999"/>
            </a:xfrm>
            <a:prstGeom prst="rect">
              <a:avLst/>
            </a:prstGeom>
            <a:noFill/>
          </p:spPr>
          <p:txBody>
            <a:bodyPr wrap="none" rtlCol="0">
              <a:spAutoFit/>
            </a:bodyPr>
            <a:lstStyle/>
            <a:p>
              <a:r>
                <a:rPr lang="sv-SE" sz="1200" dirty="0" smtClean="0"/>
                <a:t>                                                       Alarm Service &amp; Handler</a:t>
              </a:r>
            </a:p>
          </p:txBody>
        </p:sp>
        <p:sp>
          <p:nvSpPr>
            <p:cNvPr id="63" name="Rectangle 62"/>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4" name="Group 63"/>
          <p:cNvGrpSpPr/>
          <p:nvPr/>
        </p:nvGrpSpPr>
        <p:grpSpPr>
          <a:xfrm>
            <a:off x="933418" y="3459926"/>
            <a:ext cx="1877181" cy="276999"/>
            <a:chOff x="213338" y="2791961"/>
            <a:chExt cx="2435622" cy="276999"/>
          </a:xfrm>
        </p:grpSpPr>
        <p:sp>
          <p:nvSpPr>
            <p:cNvPr id="65" name="TextBox 64"/>
            <p:cNvSpPr txBox="1"/>
            <p:nvPr/>
          </p:nvSpPr>
          <p:spPr>
            <a:xfrm>
              <a:off x="213338" y="2791961"/>
              <a:ext cx="2435622" cy="276999"/>
            </a:xfrm>
            <a:prstGeom prst="rect">
              <a:avLst/>
            </a:prstGeom>
            <a:noFill/>
          </p:spPr>
          <p:txBody>
            <a:bodyPr wrap="none" rtlCol="0">
              <a:spAutoFit/>
            </a:bodyPr>
            <a:lstStyle/>
            <a:p>
              <a:r>
                <a:rPr lang="sv-SE" sz="1200" dirty="0" smtClean="0"/>
                <a:t>Control System Studio/BOY</a:t>
              </a:r>
              <a:endParaRPr lang="sv-SE" sz="1200" dirty="0"/>
            </a:p>
          </p:txBody>
        </p:sp>
        <p:sp>
          <p:nvSpPr>
            <p:cNvPr id="66" name="Rectangle 65"/>
            <p:cNvSpPr/>
            <p:nvPr/>
          </p:nvSpPr>
          <p:spPr>
            <a:xfrm>
              <a:off x="251521" y="2852936"/>
              <a:ext cx="2397439"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7" name="Group 66"/>
          <p:cNvGrpSpPr/>
          <p:nvPr/>
        </p:nvGrpSpPr>
        <p:grpSpPr>
          <a:xfrm>
            <a:off x="1221450" y="3747958"/>
            <a:ext cx="5453261" cy="276999"/>
            <a:chOff x="213338" y="2791961"/>
            <a:chExt cx="2175472" cy="276999"/>
          </a:xfrm>
        </p:grpSpPr>
        <p:sp>
          <p:nvSpPr>
            <p:cNvPr id="68" name="TextBox 67"/>
            <p:cNvSpPr txBox="1"/>
            <p:nvPr/>
          </p:nvSpPr>
          <p:spPr>
            <a:xfrm>
              <a:off x="213338" y="2791961"/>
              <a:ext cx="1264393" cy="276999"/>
            </a:xfrm>
            <a:prstGeom prst="rect">
              <a:avLst/>
            </a:prstGeom>
            <a:noFill/>
          </p:spPr>
          <p:txBody>
            <a:bodyPr wrap="none" rtlCol="0">
              <a:spAutoFit/>
            </a:bodyPr>
            <a:lstStyle/>
            <a:p>
              <a:r>
                <a:rPr lang="sv-SE" sz="1200" dirty="0" smtClean="0"/>
                <a:t>                                                          Channel Finder</a:t>
              </a:r>
              <a:endParaRPr lang="sv-SE" sz="1200" dirty="0"/>
            </a:p>
          </p:txBody>
        </p:sp>
        <p:sp>
          <p:nvSpPr>
            <p:cNvPr id="69" name="Rectangle 68"/>
            <p:cNvSpPr/>
            <p:nvPr/>
          </p:nvSpPr>
          <p:spPr>
            <a:xfrm>
              <a:off x="22857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3" name="Group 72"/>
          <p:cNvGrpSpPr/>
          <p:nvPr/>
        </p:nvGrpSpPr>
        <p:grpSpPr>
          <a:xfrm>
            <a:off x="467544" y="5517232"/>
            <a:ext cx="7704856" cy="276999"/>
            <a:chOff x="213338" y="2791961"/>
            <a:chExt cx="4358662" cy="276999"/>
          </a:xfrm>
        </p:grpSpPr>
        <p:sp>
          <p:nvSpPr>
            <p:cNvPr id="74" name="TextBox 73"/>
            <p:cNvSpPr txBox="1"/>
            <p:nvPr/>
          </p:nvSpPr>
          <p:spPr>
            <a:xfrm>
              <a:off x="213338" y="2791961"/>
              <a:ext cx="3462681" cy="276999"/>
            </a:xfrm>
            <a:prstGeom prst="rect">
              <a:avLst/>
            </a:prstGeom>
            <a:noFill/>
          </p:spPr>
          <p:txBody>
            <a:bodyPr wrap="none" rtlCol="0">
              <a:spAutoFit/>
            </a:bodyPr>
            <a:lstStyle/>
            <a:p>
              <a:r>
                <a:rPr lang="sv-SE" sz="1200" dirty="0" smtClean="0"/>
                <a:t>                                             OpenXAL (online model and physics applications support</a:t>
              </a:r>
            </a:p>
          </p:txBody>
        </p:sp>
        <p:sp>
          <p:nvSpPr>
            <p:cNvPr id="75" name="Rectangle 74"/>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7" name="Group 76"/>
          <p:cNvGrpSpPr/>
          <p:nvPr/>
        </p:nvGrpSpPr>
        <p:grpSpPr>
          <a:xfrm>
            <a:off x="2608321" y="6257205"/>
            <a:ext cx="2683759" cy="276999"/>
            <a:chOff x="233272" y="2791961"/>
            <a:chExt cx="4338728" cy="276999"/>
          </a:xfrm>
        </p:grpSpPr>
        <p:sp>
          <p:nvSpPr>
            <p:cNvPr id="78" name="TextBox 77"/>
            <p:cNvSpPr txBox="1"/>
            <p:nvPr/>
          </p:nvSpPr>
          <p:spPr>
            <a:xfrm>
              <a:off x="233272" y="2791961"/>
              <a:ext cx="1746440" cy="276999"/>
            </a:xfrm>
            <a:prstGeom prst="rect">
              <a:avLst/>
            </a:prstGeom>
            <a:noFill/>
          </p:spPr>
          <p:txBody>
            <a:bodyPr wrap="none" rtlCol="0">
              <a:spAutoFit/>
            </a:bodyPr>
            <a:lstStyle/>
            <a:p>
              <a:r>
                <a:rPr lang="sv-SE" sz="1200" dirty="0" smtClean="0"/>
                <a:t>Post Mortem Application</a:t>
              </a:r>
            </a:p>
          </p:txBody>
        </p:sp>
        <p:sp>
          <p:nvSpPr>
            <p:cNvPr id="79" name="Rectangle 78"/>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0" name="Group 79"/>
          <p:cNvGrpSpPr/>
          <p:nvPr/>
        </p:nvGrpSpPr>
        <p:grpSpPr>
          <a:xfrm>
            <a:off x="5580112" y="6268238"/>
            <a:ext cx="2198422" cy="276999"/>
            <a:chOff x="213338" y="2791961"/>
            <a:chExt cx="2198422" cy="276999"/>
          </a:xfrm>
        </p:grpSpPr>
        <p:sp>
          <p:nvSpPr>
            <p:cNvPr id="81" name="TextBox 80"/>
            <p:cNvSpPr txBox="1"/>
            <p:nvPr/>
          </p:nvSpPr>
          <p:spPr>
            <a:xfrm>
              <a:off x="213338" y="2791961"/>
              <a:ext cx="1811009" cy="276999"/>
            </a:xfrm>
            <a:prstGeom prst="rect">
              <a:avLst/>
            </a:prstGeom>
            <a:noFill/>
          </p:spPr>
          <p:txBody>
            <a:bodyPr wrap="none" rtlCol="0">
              <a:spAutoFit/>
            </a:bodyPr>
            <a:lstStyle/>
            <a:p>
              <a:r>
                <a:rPr lang="sv-SE" sz="1200" dirty="0" smtClean="0"/>
                <a:t>Software Interlock System</a:t>
              </a:r>
              <a:endParaRPr lang="sv-SE" sz="1200" dirty="0"/>
            </a:p>
          </p:txBody>
        </p:sp>
        <p:sp>
          <p:nvSpPr>
            <p:cNvPr id="82" name="Rectangle 8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83" name="Group 82"/>
          <p:cNvGrpSpPr/>
          <p:nvPr/>
        </p:nvGrpSpPr>
        <p:grpSpPr>
          <a:xfrm>
            <a:off x="1187624" y="4468038"/>
            <a:ext cx="4320480" cy="276999"/>
            <a:chOff x="213338" y="2852936"/>
            <a:chExt cx="2274230" cy="276999"/>
          </a:xfrm>
        </p:grpSpPr>
        <p:sp>
          <p:nvSpPr>
            <p:cNvPr id="84" name="TextBox 83"/>
            <p:cNvSpPr txBox="1"/>
            <p:nvPr/>
          </p:nvSpPr>
          <p:spPr>
            <a:xfrm>
              <a:off x="213338" y="2852936"/>
              <a:ext cx="2274230" cy="276999"/>
            </a:xfrm>
            <a:prstGeom prst="rect">
              <a:avLst/>
            </a:prstGeom>
            <a:noFill/>
          </p:spPr>
          <p:txBody>
            <a:bodyPr wrap="square" rtlCol="0">
              <a:spAutoFit/>
            </a:bodyPr>
            <a:lstStyle/>
            <a:p>
              <a:r>
                <a:rPr lang="sv-SE" sz="1200" dirty="0" smtClean="0"/>
                <a:t>                                    Save, Compare &amp; Restore</a:t>
              </a:r>
            </a:p>
          </p:txBody>
        </p:sp>
        <p:sp>
          <p:nvSpPr>
            <p:cNvPr id="85" name="Rectangle 84"/>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51" name="Group 50"/>
          <p:cNvGrpSpPr/>
          <p:nvPr/>
        </p:nvGrpSpPr>
        <p:grpSpPr>
          <a:xfrm>
            <a:off x="1187624" y="4096965"/>
            <a:ext cx="2016224" cy="276999"/>
            <a:chOff x="213337" y="4077072"/>
            <a:chExt cx="1262320" cy="276999"/>
          </a:xfrm>
        </p:grpSpPr>
        <p:sp>
          <p:nvSpPr>
            <p:cNvPr id="52" name="TextBox 51"/>
            <p:cNvSpPr txBox="1"/>
            <p:nvPr/>
          </p:nvSpPr>
          <p:spPr>
            <a:xfrm>
              <a:off x="213337" y="4077072"/>
              <a:ext cx="1262320" cy="276999"/>
            </a:xfrm>
            <a:prstGeom prst="rect">
              <a:avLst/>
            </a:prstGeom>
            <a:noFill/>
          </p:spPr>
          <p:txBody>
            <a:bodyPr wrap="square" rtlCol="0">
              <a:spAutoFit/>
            </a:bodyPr>
            <a:lstStyle/>
            <a:p>
              <a:r>
                <a:rPr lang="sv-SE" sz="1200" dirty="0" smtClean="0"/>
                <a:t>        Archiving Service</a:t>
              </a:r>
              <a:endParaRPr lang="sv-SE" sz="1200" dirty="0"/>
            </a:p>
          </p:txBody>
        </p:sp>
        <p:sp>
          <p:nvSpPr>
            <p:cNvPr id="53" name="Rectangle 52"/>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0" name="Group 89"/>
          <p:cNvGrpSpPr/>
          <p:nvPr/>
        </p:nvGrpSpPr>
        <p:grpSpPr>
          <a:xfrm>
            <a:off x="4965865" y="3459926"/>
            <a:ext cx="1694367" cy="276999"/>
            <a:chOff x="213338" y="2791961"/>
            <a:chExt cx="2198422" cy="276999"/>
          </a:xfrm>
        </p:grpSpPr>
        <p:sp>
          <p:nvSpPr>
            <p:cNvPr id="91" name="TextBox 90"/>
            <p:cNvSpPr txBox="1"/>
            <p:nvPr/>
          </p:nvSpPr>
          <p:spPr>
            <a:xfrm>
              <a:off x="213338" y="2791961"/>
              <a:ext cx="1847349" cy="276999"/>
            </a:xfrm>
            <a:prstGeom prst="rect">
              <a:avLst/>
            </a:prstGeom>
            <a:noFill/>
          </p:spPr>
          <p:txBody>
            <a:bodyPr wrap="none" rtlCol="0">
              <a:spAutoFit/>
            </a:bodyPr>
            <a:lstStyle/>
            <a:p>
              <a:r>
                <a:rPr lang="sv-SE" sz="1200" dirty="0" smtClean="0"/>
                <a:t>Machine Sequencer</a:t>
              </a:r>
              <a:endParaRPr lang="sv-SE" sz="1200" dirty="0"/>
            </a:p>
          </p:txBody>
        </p:sp>
        <p:sp>
          <p:nvSpPr>
            <p:cNvPr id="92" name="Rectangle 91"/>
            <p:cNvSpPr/>
            <p:nvPr/>
          </p:nvSpPr>
          <p:spPr>
            <a:xfrm>
              <a:off x="251520" y="2852936"/>
              <a:ext cx="216024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3" name="Group 92"/>
          <p:cNvGrpSpPr/>
          <p:nvPr/>
        </p:nvGrpSpPr>
        <p:grpSpPr>
          <a:xfrm>
            <a:off x="1184396" y="4817045"/>
            <a:ext cx="1262320" cy="276999"/>
            <a:chOff x="213337" y="4077072"/>
            <a:chExt cx="1262320" cy="276999"/>
          </a:xfrm>
        </p:grpSpPr>
        <p:sp>
          <p:nvSpPr>
            <p:cNvPr id="94" name="TextBox 93"/>
            <p:cNvSpPr txBox="1"/>
            <p:nvPr/>
          </p:nvSpPr>
          <p:spPr>
            <a:xfrm>
              <a:off x="213337" y="4077072"/>
              <a:ext cx="1262320" cy="276999"/>
            </a:xfrm>
            <a:prstGeom prst="rect">
              <a:avLst/>
            </a:prstGeom>
            <a:noFill/>
          </p:spPr>
          <p:txBody>
            <a:bodyPr wrap="square" rtlCol="0">
              <a:spAutoFit/>
            </a:bodyPr>
            <a:lstStyle/>
            <a:p>
              <a:r>
                <a:rPr lang="sv-SE" sz="1200" dirty="0" smtClean="0"/>
                <a:t>Scripting Fwk</a:t>
              </a:r>
              <a:endParaRPr lang="sv-SE" sz="1200" dirty="0"/>
            </a:p>
          </p:txBody>
        </p:sp>
        <p:sp>
          <p:nvSpPr>
            <p:cNvPr id="95" name="Rectangle 94"/>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6" name="Group 95"/>
          <p:cNvGrpSpPr/>
          <p:nvPr/>
        </p:nvGrpSpPr>
        <p:grpSpPr>
          <a:xfrm>
            <a:off x="5521017" y="4817045"/>
            <a:ext cx="1262320" cy="276999"/>
            <a:chOff x="213337" y="4077072"/>
            <a:chExt cx="1262320" cy="276999"/>
          </a:xfrm>
        </p:grpSpPr>
        <p:sp>
          <p:nvSpPr>
            <p:cNvPr id="97" name="TextBox 96"/>
            <p:cNvSpPr txBox="1"/>
            <p:nvPr/>
          </p:nvSpPr>
          <p:spPr>
            <a:xfrm>
              <a:off x="213337" y="4077072"/>
              <a:ext cx="1262320" cy="276999"/>
            </a:xfrm>
            <a:prstGeom prst="rect">
              <a:avLst/>
            </a:prstGeom>
            <a:noFill/>
          </p:spPr>
          <p:txBody>
            <a:bodyPr wrap="square" rtlCol="0">
              <a:spAutoFit/>
            </a:bodyPr>
            <a:lstStyle/>
            <a:p>
              <a:r>
                <a:rPr lang="sv-SE" sz="1200" dirty="0" smtClean="0"/>
                <a:t>Fixed display Fwk</a:t>
              </a:r>
              <a:endParaRPr lang="sv-SE" sz="1200" dirty="0"/>
            </a:p>
          </p:txBody>
        </p:sp>
        <p:sp>
          <p:nvSpPr>
            <p:cNvPr id="98" name="Rectangle 97"/>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99" name="Group 98"/>
          <p:cNvGrpSpPr/>
          <p:nvPr/>
        </p:nvGrpSpPr>
        <p:grpSpPr>
          <a:xfrm>
            <a:off x="2517591" y="4817045"/>
            <a:ext cx="1550353" cy="276999"/>
            <a:chOff x="213336" y="4077072"/>
            <a:chExt cx="1334329" cy="276999"/>
          </a:xfrm>
        </p:grpSpPr>
        <p:sp>
          <p:nvSpPr>
            <p:cNvPr id="100" name="TextBox 99"/>
            <p:cNvSpPr txBox="1"/>
            <p:nvPr/>
          </p:nvSpPr>
          <p:spPr>
            <a:xfrm>
              <a:off x="213336" y="4077072"/>
              <a:ext cx="1334329" cy="276999"/>
            </a:xfrm>
            <a:prstGeom prst="rect">
              <a:avLst/>
            </a:prstGeom>
            <a:noFill/>
          </p:spPr>
          <p:txBody>
            <a:bodyPr wrap="square" rtlCol="0">
              <a:spAutoFit/>
            </a:bodyPr>
            <a:lstStyle/>
            <a:p>
              <a:r>
                <a:rPr lang="sv-SE" sz="1200" dirty="0" smtClean="0"/>
                <a:t>Synoptic Web appl</a:t>
              </a:r>
              <a:endParaRPr lang="sv-SE" sz="1200" dirty="0"/>
            </a:p>
          </p:txBody>
        </p:sp>
        <p:sp>
          <p:nvSpPr>
            <p:cNvPr id="101" name="Rectangle 100"/>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2" name="Group 101"/>
          <p:cNvGrpSpPr/>
          <p:nvPr/>
        </p:nvGrpSpPr>
        <p:grpSpPr>
          <a:xfrm>
            <a:off x="4067944" y="4817045"/>
            <a:ext cx="1440160" cy="276999"/>
            <a:chOff x="213337" y="4077072"/>
            <a:chExt cx="1262320" cy="276999"/>
          </a:xfrm>
        </p:grpSpPr>
        <p:sp>
          <p:nvSpPr>
            <p:cNvPr id="103" name="TextBox 102"/>
            <p:cNvSpPr txBox="1"/>
            <p:nvPr/>
          </p:nvSpPr>
          <p:spPr>
            <a:xfrm>
              <a:off x="213337" y="4077072"/>
              <a:ext cx="1262320" cy="276999"/>
            </a:xfrm>
            <a:prstGeom prst="rect">
              <a:avLst/>
            </a:prstGeom>
            <a:noFill/>
          </p:spPr>
          <p:txBody>
            <a:bodyPr wrap="square" rtlCol="0">
              <a:spAutoFit/>
            </a:bodyPr>
            <a:lstStyle/>
            <a:p>
              <a:r>
                <a:rPr lang="sv-SE" sz="1200" dirty="0" smtClean="0"/>
                <a:t>Diagnostics appl.</a:t>
              </a:r>
              <a:endParaRPr lang="sv-SE" sz="1200" dirty="0"/>
            </a:p>
          </p:txBody>
        </p:sp>
        <p:sp>
          <p:nvSpPr>
            <p:cNvPr id="104" name="Rectangle 103"/>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05" name="Group 104"/>
          <p:cNvGrpSpPr/>
          <p:nvPr/>
        </p:nvGrpSpPr>
        <p:grpSpPr>
          <a:xfrm>
            <a:off x="3059832" y="5168225"/>
            <a:ext cx="1512168" cy="276999"/>
            <a:chOff x="213337" y="4077072"/>
            <a:chExt cx="1368152" cy="276999"/>
          </a:xfrm>
        </p:grpSpPr>
        <p:sp>
          <p:nvSpPr>
            <p:cNvPr id="106" name="TextBox 105"/>
            <p:cNvSpPr txBox="1"/>
            <p:nvPr/>
          </p:nvSpPr>
          <p:spPr>
            <a:xfrm>
              <a:off x="213337" y="4077072"/>
              <a:ext cx="1368152" cy="276999"/>
            </a:xfrm>
            <a:prstGeom prst="rect">
              <a:avLst/>
            </a:prstGeom>
            <a:noFill/>
          </p:spPr>
          <p:txBody>
            <a:bodyPr wrap="square" rtlCol="0">
              <a:spAutoFit/>
            </a:bodyPr>
            <a:lstStyle/>
            <a:p>
              <a:r>
                <a:rPr lang="sv-SE" sz="1200" dirty="0" smtClean="0"/>
                <a:t>Electronic checklist</a:t>
              </a:r>
              <a:endParaRPr lang="sv-SE" sz="1200" dirty="0"/>
            </a:p>
          </p:txBody>
        </p:sp>
        <p:sp>
          <p:nvSpPr>
            <p:cNvPr id="107" name="Rectangle 106"/>
            <p:cNvSpPr/>
            <p:nvPr/>
          </p:nvSpPr>
          <p:spPr>
            <a:xfrm>
              <a:off x="241246" y="4138047"/>
              <a:ext cx="1162402"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114" name="Group 113"/>
          <p:cNvGrpSpPr/>
          <p:nvPr/>
        </p:nvGrpSpPr>
        <p:grpSpPr>
          <a:xfrm>
            <a:off x="2411760" y="1756939"/>
            <a:ext cx="2160240" cy="519933"/>
            <a:chOff x="1259632" y="1612923"/>
            <a:chExt cx="1368152" cy="519933"/>
          </a:xfrm>
        </p:grpSpPr>
        <p:sp>
          <p:nvSpPr>
            <p:cNvPr id="115" name="Chevron 114"/>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6" name="TextBox 115"/>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2017</a:t>
              </a:r>
              <a:endParaRPr lang="sv-SE" b="1" dirty="0">
                <a:solidFill>
                  <a:schemeClr val="bg1"/>
                </a:solidFill>
              </a:endParaRPr>
            </a:p>
          </p:txBody>
        </p:sp>
      </p:grpSp>
      <p:grpSp>
        <p:nvGrpSpPr>
          <p:cNvPr id="117" name="Group 116"/>
          <p:cNvGrpSpPr/>
          <p:nvPr/>
        </p:nvGrpSpPr>
        <p:grpSpPr>
          <a:xfrm>
            <a:off x="4572000" y="1756939"/>
            <a:ext cx="2160240" cy="519933"/>
            <a:chOff x="1259632" y="1612923"/>
            <a:chExt cx="1368152" cy="519933"/>
          </a:xfrm>
        </p:grpSpPr>
        <p:sp>
          <p:nvSpPr>
            <p:cNvPr id="118" name="Chevron 117"/>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9" name="TextBox 118"/>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2018</a:t>
              </a:r>
              <a:endParaRPr lang="sv-SE" b="1" dirty="0">
                <a:solidFill>
                  <a:schemeClr val="bg1"/>
                </a:solidFill>
              </a:endParaRPr>
            </a:p>
          </p:txBody>
        </p:sp>
      </p:grpSp>
      <p:grpSp>
        <p:nvGrpSpPr>
          <p:cNvPr id="120" name="Group 119"/>
          <p:cNvGrpSpPr/>
          <p:nvPr/>
        </p:nvGrpSpPr>
        <p:grpSpPr>
          <a:xfrm>
            <a:off x="6732240" y="1756939"/>
            <a:ext cx="2160240" cy="519933"/>
            <a:chOff x="1259632" y="1612923"/>
            <a:chExt cx="1368152" cy="519933"/>
          </a:xfrm>
        </p:grpSpPr>
        <p:sp>
          <p:nvSpPr>
            <p:cNvPr id="121" name="Chevron 120"/>
            <p:cNvSpPr/>
            <p:nvPr/>
          </p:nvSpPr>
          <p:spPr>
            <a:xfrm>
              <a:off x="1259632" y="1612923"/>
              <a:ext cx="1368152" cy="51993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22" name="TextBox 121"/>
            <p:cNvSpPr txBox="1"/>
            <p:nvPr/>
          </p:nvSpPr>
          <p:spPr>
            <a:xfrm>
              <a:off x="1676026" y="1691516"/>
              <a:ext cx="594849" cy="369332"/>
            </a:xfrm>
            <a:prstGeom prst="rect">
              <a:avLst/>
            </a:prstGeom>
            <a:noFill/>
          </p:spPr>
          <p:txBody>
            <a:bodyPr wrap="square" rtlCol="0">
              <a:spAutoFit/>
            </a:bodyPr>
            <a:lstStyle/>
            <a:p>
              <a:r>
                <a:rPr lang="sv-SE" b="1" dirty="0" smtClean="0">
                  <a:solidFill>
                    <a:schemeClr val="bg1"/>
                  </a:solidFill>
                </a:rPr>
                <a:t>2019</a:t>
              </a:r>
            </a:p>
          </p:txBody>
        </p:sp>
      </p:grpSp>
      <p:grpSp>
        <p:nvGrpSpPr>
          <p:cNvPr id="126" name="Group 125"/>
          <p:cNvGrpSpPr/>
          <p:nvPr/>
        </p:nvGrpSpPr>
        <p:grpSpPr>
          <a:xfrm>
            <a:off x="467544" y="5805264"/>
            <a:ext cx="6243784" cy="276999"/>
            <a:chOff x="213338" y="2791961"/>
            <a:chExt cx="4358662" cy="276999"/>
          </a:xfrm>
        </p:grpSpPr>
        <p:sp>
          <p:nvSpPr>
            <p:cNvPr id="127" name="TextBox 126"/>
            <p:cNvSpPr txBox="1"/>
            <p:nvPr/>
          </p:nvSpPr>
          <p:spPr>
            <a:xfrm>
              <a:off x="213338" y="2791961"/>
              <a:ext cx="2469464" cy="276999"/>
            </a:xfrm>
            <a:prstGeom prst="rect">
              <a:avLst/>
            </a:prstGeom>
            <a:noFill/>
          </p:spPr>
          <p:txBody>
            <a:bodyPr wrap="none" rtlCol="0">
              <a:spAutoFit/>
            </a:bodyPr>
            <a:lstStyle/>
            <a:p>
              <a:r>
                <a:rPr lang="sv-SE" sz="1200" dirty="0" smtClean="0"/>
                <a:t>                                             EPICS v4 adaptations for ESS</a:t>
              </a:r>
            </a:p>
          </p:txBody>
        </p:sp>
        <p:sp>
          <p:nvSpPr>
            <p:cNvPr id="128" name="Rectangle 127"/>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0" name="Group 69"/>
          <p:cNvGrpSpPr/>
          <p:nvPr/>
        </p:nvGrpSpPr>
        <p:grpSpPr>
          <a:xfrm>
            <a:off x="2608321" y="6536377"/>
            <a:ext cx="2683759" cy="276999"/>
            <a:chOff x="233272" y="2791961"/>
            <a:chExt cx="4338728" cy="276999"/>
          </a:xfrm>
        </p:grpSpPr>
        <p:sp>
          <p:nvSpPr>
            <p:cNvPr id="71" name="TextBox 70"/>
            <p:cNvSpPr txBox="1"/>
            <p:nvPr/>
          </p:nvSpPr>
          <p:spPr>
            <a:xfrm>
              <a:off x="233272" y="2791961"/>
              <a:ext cx="3379644" cy="276999"/>
            </a:xfrm>
            <a:prstGeom prst="rect">
              <a:avLst/>
            </a:prstGeom>
            <a:noFill/>
          </p:spPr>
          <p:txBody>
            <a:bodyPr wrap="none" rtlCol="0">
              <a:spAutoFit/>
            </a:bodyPr>
            <a:lstStyle/>
            <a:p>
              <a:r>
                <a:rPr lang="sv-SE" sz="1200" dirty="0" smtClean="0"/>
                <a:t>MPS Configuration Application</a:t>
              </a:r>
            </a:p>
          </p:txBody>
        </p:sp>
        <p:sp>
          <p:nvSpPr>
            <p:cNvPr id="72" name="Rectangle 71"/>
            <p:cNvSpPr/>
            <p:nvPr/>
          </p:nvSpPr>
          <p:spPr>
            <a:xfrm>
              <a:off x="251520" y="2852936"/>
              <a:ext cx="4320480" cy="216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1953722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6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 </a:t>
            </a:r>
            <a:br>
              <a:rPr lang="sv-SE" sz="2800" dirty="0" smtClean="0"/>
            </a:br>
            <a:r>
              <a:rPr lang="sv-SE" sz="2800" dirty="0" smtClean="0"/>
              <a:t>Controls Configuration Database (CCDB)</a:t>
            </a:r>
            <a:endParaRPr lang="sv-SE" sz="2800" dirty="0"/>
          </a:p>
        </p:txBody>
      </p:sp>
      <p:sp>
        <p:nvSpPr>
          <p:cNvPr id="3" name="Content Placeholder 2"/>
          <p:cNvSpPr>
            <a:spLocks noGrp="1"/>
          </p:cNvSpPr>
          <p:nvPr>
            <p:ph idx="1"/>
          </p:nvPr>
        </p:nvSpPr>
        <p:spPr>
          <a:xfrm>
            <a:off x="457200" y="1600200"/>
            <a:ext cx="8363272" cy="4781128"/>
          </a:xfrm>
        </p:spPr>
        <p:txBody>
          <a:bodyPr>
            <a:normAutofit/>
          </a:bodyPr>
          <a:lstStyle/>
          <a:p>
            <a:r>
              <a:rPr lang="en-US" sz="1800" dirty="0">
                <a:solidFill>
                  <a:schemeClr val="tx1"/>
                </a:solidFill>
              </a:rPr>
              <a:t>S</a:t>
            </a:r>
            <a:r>
              <a:rPr lang="en-US" sz="1800" dirty="0" smtClean="0">
                <a:solidFill>
                  <a:schemeClr val="tx1"/>
                </a:solidFill>
              </a:rPr>
              <a:t>cope</a:t>
            </a:r>
          </a:p>
          <a:p>
            <a:pPr lvl="1"/>
            <a:r>
              <a:rPr lang="en-US" sz="1400" dirty="0">
                <a:solidFill>
                  <a:schemeClr val="tx1"/>
                </a:solidFill>
              </a:rPr>
              <a:t>C</a:t>
            </a:r>
            <a:r>
              <a:rPr lang="en-US" sz="1400" dirty="0" smtClean="0">
                <a:solidFill>
                  <a:schemeClr val="tx1"/>
                </a:solidFill>
              </a:rPr>
              <a:t>ollects, stores and manages the (static) information of devices such as cameras, PLCs, IOCs, racks, crates etc. that will be in operation at ESS by defining their properties and relationships between these from the control system perspective.</a:t>
            </a:r>
          </a:p>
          <a:p>
            <a:r>
              <a:rPr lang="en-US" sz="1800" dirty="0" smtClean="0">
                <a:solidFill>
                  <a:schemeClr val="tx1"/>
                </a:solidFill>
              </a:rPr>
              <a:t>Status</a:t>
            </a:r>
          </a:p>
          <a:p>
            <a:pPr lvl="1"/>
            <a:r>
              <a:rPr lang="en-US" sz="1400" dirty="0" smtClean="0">
                <a:solidFill>
                  <a:schemeClr val="tx1"/>
                </a:solidFill>
              </a:rPr>
              <a:t>Currently the scope of the CCDB covers a “plant model perspective”. Application is delivered in our production environment.</a:t>
            </a:r>
          </a:p>
          <a:p>
            <a:r>
              <a:rPr lang="en-US" sz="1800" dirty="0" smtClean="0">
                <a:solidFill>
                  <a:schemeClr val="tx1"/>
                </a:solidFill>
              </a:rPr>
              <a:t>Issues</a:t>
            </a:r>
          </a:p>
          <a:p>
            <a:pPr lvl="1"/>
            <a:r>
              <a:rPr lang="en-US" sz="1400" dirty="0" smtClean="0">
                <a:solidFill>
                  <a:schemeClr val="tx1"/>
                </a:solidFill>
              </a:rPr>
              <a:t>Is the current application covering all use cases for the plant model perspective?</a:t>
            </a:r>
          </a:p>
          <a:p>
            <a:pPr lvl="1"/>
            <a:r>
              <a:rPr lang="en-US" sz="1400" dirty="0" smtClean="0">
                <a:solidFill>
                  <a:schemeClr val="tx1"/>
                </a:solidFill>
              </a:rPr>
              <a:t>Currently there is no interface defined between CCDB and the Lattice DB (</a:t>
            </a:r>
            <a:r>
              <a:rPr lang="en-US" sz="1400" dirty="0" err="1" smtClean="0">
                <a:solidFill>
                  <a:schemeClr val="tx1"/>
                </a:solidFill>
              </a:rPr>
              <a:t>LinacLEGO</a:t>
            </a:r>
            <a:r>
              <a:rPr lang="en-US" sz="1400" dirty="0" smtClean="0">
                <a:solidFill>
                  <a:schemeClr val="tx1"/>
                </a:solidFill>
              </a:rPr>
              <a:t>) which is under the responsibility of the Accelerator division. </a:t>
            </a:r>
          </a:p>
          <a:p>
            <a:r>
              <a:rPr lang="en-US" sz="1800" dirty="0" smtClean="0">
                <a:solidFill>
                  <a:schemeClr val="tx1"/>
                </a:solidFill>
              </a:rPr>
              <a:t>Next steps</a:t>
            </a:r>
          </a:p>
          <a:p>
            <a:pPr lvl="1"/>
            <a:r>
              <a:rPr lang="en-US" sz="1400" dirty="0" smtClean="0">
                <a:solidFill>
                  <a:schemeClr val="tx1"/>
                </a:solidFill>
              </a:rPr>
              <a:t>Review current scope, review GUI and evaluate the possible of extension of scope needed to cover the inventory aspect.</a:t>
            </a:r>
          </a:p>
          <a:p>
            <a:pPr lvl="1"/>
            <a:r>
              <a:rPr lang="en-US" sz="1400" dirty="0" smtClean="0">
                <a:solidFill>
                  <a:schemeClr val="tx1"/>
                </a:solidFill>
              </a:rPr>
              <a:t>Maintenance</a:t>
            </a:r>
            <a:r>
              <a:rPr lang="en-US" sz="1400" dirty="0">
                <a:solidFill>
                  <a:schemeClr val="tx1"/>
                </a:solidFill>
              </a:rPr>
              <a:t>.</a:t>
            </a:r>
          </a:p>
          <a:p>
            <a:pPr lvl="1"/>
            <a:r>
              <a:rPr lang="en-US" sz="1400" dirty="0">
                <a:solidFill>
                  <a:schemeClr val="tx1"/>
                </a:solidFill>
              </a:rPr>
              <a:t>No known dependencies to EPICS v4 (as compared to EPICS v3)</a:t>
            </a:r>
          </a:p>
          <a:p>
            <a:pPr lvl="1"/>
            <a:endParaRPr lang="en-US" sz="14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5</a:t>
            </a:fld>
            <a:endParaRPr lang="sv-SE" dirty="0"/>
          </a:p>
        </p:txBody>
      </p:sp>
    </p:spTree>
    <p:extLst>
      <p:ext uri="{BB962C8B-B14F-4D97-AF65-F5344CB8AC3E}">
        <p14:creationId xmlns:p14="http://schemas.microsoft.com/office/powerpoint/2010/main" val="41295891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 </a:t>
            </a:r>
            <a:br>
              <a:rPr lang="sv-SE" sz="2800" dirty="0" smtClean="0"/>
            </a:br>
            <a:r>
              <a:rPr lang="sv-SE" sz="2800" dirty="0" smtClean="0"/>
              <a:t>Cable Database</a:t>
            </a:r>
            <a:endParaRPr lang="sv-SE" sz="2800" dirty="0"/>
          </a:p>
        </p:txBody>
      </p:sp>
      <p:sp>
        <p:nvSpPr>
          <p:cNvPr id="3" name="Content Placeholder 2"/>
          <p:cNvSpPr>
            <a:spLocks noGrp="1"/>
          </p:cNvSpPr>
          <p:nvPr>
            <p:ph idx="1"/>
          </p:nvPr>
        </p:nvSpPr>
        <p:spPr>
          <a:xfrm>
            <a:off x="457200" y="1600200"/>
            <a:ext cx="8363272" cy="4781128"/>
          </a:xfrm>
        </p:spPr>
        <p:txBody>
          <a:bodyPr>
            <a:normAutofit/>
          </a:bodyPr>
          <a:lstStyle/>
          <a:p>
            <a:r>
              <a:rPr lang="en-US" sz="1800" dirty="0">
                <a:solidFill>
                  <a:schemeClr val="tx1"/>
                </a:solidFill>
              </a:rPr>
              <a:t>S</a:t>
            </a:r>
            <a:r>
              <a:rPr lang="en-US" sz="1800" dirty="0" smtClean="0">
                <a:solidFill>
                  <a:schemeClr val="tx1"/>
                </a:solidFill>
              </a:rPr>
              <a:t>cope</a:t>
            </a:r>
          </a:p>
          <a:p>
            <a:pPr lvl="1"/>
            <a:r>
              <a:rPr lang="en-US" sz="1400" dirty="0" smtClean="0">
                <a:solidFill>
                  <a:schemeClr val="tx1"/>
                </a:solidFill>
              </a:rPr>
              <a:t>Cable Database – manages the information about cables that the ESS Machine Directorate’s Divisions are/will be responsible for. Depending on the CCDB for detailed information regarding the devices that a cable is connecting.</a:t>
            </a:r>
          </a:p>
          <a:p>
            <a:r>
              <a:rPr lang="en-US" sz="1800" dirty="0" smtClean="0">
                <a:solidFill>
                  <a:schemeClr val="tx1"/>
                </a:solidFill>
              </a:rPr>
              <a:t>Status</a:t>
            </a:r>
          </a:p>
          <a:p>
            <a:pPr lvl="1"/>
            <a:r>
              <a:rPr lang="en-US" sz="1400" dirty="0" smtClean="0">
                <a:solidFill>
                  <a:schemeClr val="tx1"/>
                </a:solidFill>
              </a:rPr>
              <a:t>Application delivered in our production environment.</a:t>
            </a:r>
          </a:p>
          <a:p>
            <a:r>
              <a:rPr lang="en-US" sz="1800" dirty="0" smtClean="0">
                <a:solidFill>
                  <a:schemeClr val="tx1"/>
                </a:solidFill>
              </a:rPr>
              <a:t>Issues</a:t>
            </a:r>
          </a:p>
          <a:p>
            <a:pPr lvl="1"/>
            <a:r>
              <a:rPr lang="en-US" sz="1400" dirty="0">
                <a:solidFill>
                  <a:schemeClr val="tx1"/>
                </a:solidFill>
              </a:rPr>
              <a:t>Is current application covering all use </a:t>
            </a:r>
            <a:r>
              <a:rPr lang="en-US" sz="1400" dirty="0" smtClean="0">
                <a:solidFill>
                  <a:schemeClr val="tx1"/>
                </a:solidFill>
              </a:rPr>
              <a:t>cases?</a:t>
            </a:r>
          </a:p>
          <a:p>
            <a:pPr lvl="1"/>
            <a:r>
              <a:rPr lang="en-US" sz="1400" dirty="0" smtClean="0">
                <a:solidFill>
                  <a:schemeClr val="tx1"/>
                </a:solidFill>
              </a:rPr>
              <a:t>Which cables are included? Where do we draw the line for which cables to include in our Cables DB?</a:t>
            </a:r>
          </a:p>
          <a:p>
            <a:r>
              <a:rPr lang="en-US" sz="1800" dirty="0" smtClean="0">
                <a:solidFill>
                  <a:schemeClr val="tx1"/>
                </a:solidFill>
              </a:rPr>
              <a:t>Next steps</a:t>
            </a:r>
            <a:endParaRPr lang="en-US" sz="1400" dirty="0" smtClean="0">
              <a:solidFill>
                <a:schemeClr val="tx1"/>
              </a:solidFill>
            </a:endParaRPr>
          </a:p>
          <a:p>
            <a:pPr lvl="1"/>
            <a:r>
              <a:rPr lang="en-US" sz="1400" dirty="0">
                <a:solidFill>
                  <a:schemeClr val="tx1"/>
                </a:solidFill>
              </a:rPr>
              <a:t>Review current </a:t>
            </a:r>
            <a:r>
              <a:rPr lang="en-US" sz="1400" dirty="0" smtClean="0">
                <a:solidFill>
                  <a:schemeClr val="tx1"/>
                </a:solidFill>
              </a:rPr>
              <a:t>scope</a:t>
            </a:r>
            <a:r>
              <a:rPr lang="en-US" sz="1400" dirty="0">
                <a:solidFill>
                  <a:schemeClr val="tx1"/>
                </a:solidFill>
              </a:rPr>
              <a:t> </a:t>
            </a:r>
            <a:r>
              <a:rPr lang="en-US" sz="1400" dirty="0" smtClean="0">
                <a:solidFill>
                  <a:schemeClr val="tx1"/>
                </a:solidFill>
              </a:rPr>
              <a:t>and GUI.</a:t>
            </a:r>
          </a:p>
          <a:p>
            <a:pPr lvl="1"/>
            <a:r>
              <a:rPr lang="en-US" sz="1400" dirty="0" smtClean="0">
                <a:solidFill>
                  <a:schemeClr val="tx1"/>
                </a:solidFill>
              </a:rPr>
              <a:t>Maintenance</a:t>
            </a:r>
            <a:r>
              <a:rPr lang="en-US" sz="1400" dirty="0">
                <a:solidFill>
                  <a:schemeClr val="tx1"/>
                </a:solidFill>
              </a:rPr>
              <a:t>.</a:t>
            </a:r>
          </a:p>
          <a:p>
            <a:pPr lvl="1"/>
            <a:r>
              <a:rPr lang="en-US" sz="1400" dirty="0">
                <a:solidFill>
                  <a:schemeClr val="tx1"/>
                </a:solidFill>
              </a:rPr>
              <a:t>No known dependencies to EPICS v4 (as compared to EPICS v3)</a:t>
            </a:r>
          </a:p>
          <a:p>
            <a:pPr lvl="1"/>
            <a:endParaRPr lang="en-US" sz="14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6</a:t>
            </a:fld>
            <a:endParaRPr lang="sv-SE" dirty="0"/>
          </a:p>
        </p:txBody>
      </p:sp>
    </p:spTree>
    <p:extLst>
      <p:ext uri="{BB962C8B-B14F-4D97-AF65-F5344CB8AC3E}">
        <p14:creationId xmlns:p14="http://schemas.microsoft.com/office/powerpoint/2010/main" val="3878678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 </a:t>
            </a:r>
            <a:br>
              <a:rPr lang="sv-SE" sz="2800" dirty="0" smtClean="0"/>
            </a:br>
            <a:r>
              <a:rPr lang="sv-SE" sz="2800" dirty="0" smtClean="0"/>
              <a:t>Naming Server (ESS Naming Convention)</a:t>
            </a:r>
            <a:endParaRPr lang="sv-SE" sz="2800" dirty="0"/>
          </a:p>
        </p:txBody>
      </p:sp>
      <p:sp>
        <p:nvSpPr>
          <p:cNvPr id="3" name="Content Placeholder 2"/>
          <p:cNvSpPr>
            <a:spLocks noGrp="1"/>
          </p:cNvSpPr>
          <p:nvPr>
            <p:ph idx="1"/>
          </p:nvPr>
        </p:nvSpPr>
        <p:spPr>
          <a:xfrm>
            <a:off x="457200" y="1600200"/>
            <a:ext cx="8363272" cy="4781128"/>
          </a:xfrm>
        </p:spPr>
        <p:txBody>
          <a:bodyPr>
            <a:normAutofit/>
          </a:bodyPr>
          <a:lstStyle/>
          <a:p>
            <a:r>
              <a:rPr lang="en-US" sz="1800" dirty="0">
                <a:solidFill>
                  <a:schemeClr val="tx1"/>
                </a:solidFill>
              </a:rPr>
              <a:t>S</a:t>
            </a:r>
            <a:r>
              <a:rPr lang="en-US" sz="1800" dirty="0" smtClean="0">
                <a:solidFill>
                  <a:schemeClr val="tx1"/>
                </a:solidFill>
              </a:rPr>
              <a:t>cope</a:t>
            </a:r>
          </a:p>
          <a:p>
            <a:pPr lvl="1"/>
            <a:r>
              <a:rPr lang="en-US" sz="1400" dirty="0" smtClean="0">
                <a:solidFill>
                  <a:schemeClr val="tx1"/>
                </a:solidFill>
              </a:rPr>
              <a:t>A web application for users to generate and register names of devices and cables in the control system environment.</a:t>
            </a:r>
          </a:p>
          <a:p>
            <a:r>
              <a:rPr lang="en-US" sz="1800" dirty="0" smtClean="0">
                <a:solidFill>
                  <a:schemeClr val="tx1"/>
                </a:solidFill>
              </a:rPr>
              <a:t>Status</a:t>
            </a:r>
          </a:p>
          <a:p>
            <a:pPr lvl="1"/>
            <a:r>
              <a:rPr lang="en-US" sz="1400" dirty="0" smtClean="0">
                <a:solidFill>
                  <a:schemeClr val="tx1"/>
                </a:solidFill>
              </a:rPr>
              <a:t>Application delivered in our production environment.</a:t>
            </a:r>
          </a:p>
          <a:p>
            <a:r>
              <a:rPr lang="en-US" sz="1800" dirty="0" smtClean="0">
                <a:solidFill>
                  <a:schemeClr val="tx1"/>
                </a:solidFill>
              </a:rPr>
              <a:t>Issues</a:t>
            </a:r>
          </a:p>
          <a:p>
            <a:pPr lvl="1"/>
            <a:r>
              <a:rPr lang="en-US" sz="1400" dirty="0">
                <a:solidFill>
                  <a:schemeClr val="tx1"/>
                </a:solidFill>
              </a:rPr>
              <a:t>Is current application covering all use </a:t>
            </a:r>
            <a:r>
              <a:rPr lang="en-US" sz="1400" dirty="0" smtClean="0">
                <a:solidFill>
                  <a:schemeClr val="tx1"/>
                </a:solidFill>
              </a:rPr>
              <a:t>cases?</a:t>
            </a:r>
          </a:p>
          <a:p>
            <a:pPr lvl="1"/>
            <a:r>
              <a:rPr lang="en-US" sz="1400" dirty="0" smtClean="0">
                <a:solidFill>
                  <a:schemeClr val="tx1"/>
                </a:solidFill>
              </a:rPr>
              <a:t>Performance may need to be improved.</a:t>
            </a:r>
          </a:p>
          <a:p>
            <a:r>
              <a:rPr lang="en-US" sz="1800" dirty="0" smtClean="0">
                <a:solidFill>
                  <a:schemeClr val="tx1"/>
                </a:solidFill>
              </a:rPr>
              <a:t>Next steps</a:t>
            </a:r>
            <a:endParaRPr lang="en-US" sz="1400" dirty="0" smtClean="0">
              <a:solidFill>
                <a:schemeClr val="tx1"/>
              </a:solidFill>
            </a:endParaRPr>
          </a:p>
          <a:p>
            <a:pPr lvl="1"/>
            <a:r>
              <a:rPr lang="en-US" sz="1400" dirty="0">
                <a:solidFill>
                  <a:schemeClr val="tx1"/>
                </a:solidFill>
              </a:rPr>
              <a:t>Review current </a:t>
            </a:r>
            <a:r>
              <a:rPr lang="en-US" sz="1400" dirty="0" smtClean="0">
                <a:solidFill>
                  <a:schemeClr val="tx1"/>
                </a:solidFill>
              </a:rPr>
              <a:t>scope</a:t>
            </a:r>
            <a:r>
              <a:rPr lang="en-US" sz="1400" dirty="0">
                <a:solidFill>
                  <a:schemeClr val="tx1"/>
                </a:solidFill>
              </a:rPr>
              <a:t> </a:t>
            </a:r>
            <a:r>
              <a:rPr lang="en-US" sz="1400" dirty="0" smtClean="0">
                <a:solidFill>
                  <a:schemeClr val="tx1"/>
                </a:solidFill>
              </a:rPr>
              <a:t>and GUI.</a:t>
            </a:r>
          </a:p>
          <a:p>
            <a:pPr lvl="1"/>
            <a:r>
              <a:rPr lang="en-US" sz="1400" dirty="0" smtClean="0">
                <a:solidFill>
                  <a:schemeClr val="tx1"/>
                </a:solidFill>
              </a:rPr>
              <a:t>Integration with </a:t>
            </a:r>
            <a:r>
              <a:rPr lang="en-US" sz="1400" dirty="0" err="1" smtClean="0">
                <a:solidFill>
                  <a:schemeClr val="tx1"/>
                </a:solidFill>
              </a:rPr>
              <a:t>LinacLEGO</a:t>
            </a:r>
            <a:r>
              <a:rPr lang="en-US" sz="1400" dirty="0" smtClean="0">
                <a:solidFill>
                  <a:schemeClr val="tx1"/>
                </a:solidFill>
              </a:rPr>
              <a:t>, Calibration DB, PLM system etc.</a:t>
            </a:r>
          </a:p>
          <a:p>
            <a:pPr lvl="1"/>
            <a:r>
              <a:rPr lang="en-US" sz="1400" dirty="0" smtClean="0">
                <a:solidFill>
                  <a:schemeClr val="tx1"/>
                </a:solidFill>
              </a:rPr>
              <a:t>Maintenance</a:t>
            </a:r>
            <a:r>
              <a:rPr lang="en-US" sz="1400" dirty="0">
                <a:solidFill>
                  <a:schemeClr val="tx1"/>
                </a:solidFill>
              </a:rPr>
              <a:t>.</a:t>
            </a:r>
          </a:p>
          <a:p>
            <a:pPr lvl="1"/>
            <a:r>
              <a:rPr lang="en-US" sz="1400" dirty="0">
                <a:solidFill>
                  <a:schemeClr val="tx1"/>
                </a:solidFill>
              </a:rPr>
              <a:t>No known dependencies to EPICS v4 (as compared to EPICS v3)</a:t>
            </a:r>
          </a:p>
          <a:p>
            <a:pPr marL="457200" lvl="1" indent="0">
              <a:buNone/>
            </a:pPr>
            <a:endParaRPr lang="en-US" sz="14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7</a:t>
            </a:fld>
            <a:endParaRPr lang="sv-SE" dirty="0"/>
          </a:p>
        </p:txBody>
      </p:sp>
    </p:spTree>
    <p:extLst>
      <p:ext uri="{BB962C8B-B14F-4D97-AF65-F5344CB8AC3E}">
        <p14:creationId xmlns:p14="http://schemas.microsoft.com/office/powerpoint/2010/main" val="7078285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 </a:t>
            </a:r>
            <a:br>
              <a:rPr lang="sv-SE" sz="2800" dirty="0" smtClean="0"/>
            </a:br>
            <a:r>
              <a:rPr lang="sv-SE" sz="2800" dirty="0" smtClean="0"/>
              <a:t>Role Based Access Control (RBAC)</a:t>
            </a:r>
            <a:endParaRPr lang="sv-SE" sz="2800" dirty="0"/>
          </a:p>
        </p:txBody>
      </p:sp>
      <p:sp>
        <p:nvSpPr>
          <p:cNvPr id="3" name="Content Placeholder 2"/>
          <p:cNvSpPr>
            <a:spLocks noGrp="1"/>
          </p:cNvSpPr>
          <p:nvPr>
            <p:ph idx="1"/>
          </p:nvPr>
        </p:nvSpPr>
        <p:spPr>
          <a:xfrm>
            <a:off x="457200" y="1600200"/>
            <a:ext cx="8363272" cy="4781128"/>
          </a:xfrm>
        </p:spPr>
        <p:txBody>
          <a:bodyPr>
            <a:normAutofit/>
          </a:bodyPr>
          <a:lstStyle/>
          <a:p>
            <a:r>
              <a:rPr lang="en-US" sz="1800" dirty="0" smtClean="0">
                <a:solidFill>
                  <a:schemeClr val="tx1"/>
                </a:solidFill>
              </a:rPr>
              <a:t>Scope</a:t>
            </a:r>
          </a:p>
          <a:p>
            <a:pPr lvl="1"/>
            <a:r>
              <a:rPr lang="en-US" sz="1400" dirty="0" smtClean="0">
                <a:solidFill>
                  <a:schemeClr val="tx1"/>
                </a:solidFill>
              </a:rPr>
              <a:t>Authentication and authorization service for EPICS Process Variables and Control System applications.</a:t>
            </a:r>
          </a:p>
          <a:p>
            <a:r>
              <a:rPr lang="en-US" sz="1800" dirty="0" smtClean="0">
                <a:solidFill>
                  <a:schemeClr val="tx1"/>
                </a:solidFill>
              </a:rPr>
              <a:t>Status</a:t>
            </a:r>
          </a:p>
          <a:p>
            <a:pPr lvl="1"/>
            <a:r>
              <a:rPr lang="en-US" sz="1400" dirty="0" smtClean="0">
                <a:solidFill>
                  <a:schemeClr val="tx1"/>
                </a:solidFill>
              </a:rPr>
              <a:t>Application delivered in our production environment.</a:t>
            </a:r>
          </a:p>
          <a:p>
            <a:r>
              <a:rPr lang="en-US" sz="1800" dirty="0" smtClean="0">
                <a:solidFill>
                  <a:schemeClr val="tx1"/>
                </a:solidFill>
              </a:rPr>
              <a:t>Issues</a:t>
            </a:r>
          </a:p>
          <a:p>
            <a:pPr lvl="1"/>
            <a:r>
              <a:rPr lang="en-US" sz="1400" dirty="0">
                <a:solidFill>
                  <a:schemeClr val="tx1"/>
                </a:solidFill>
              </a:rPr>
              <a:t>Is current application covering all use </a:t>
            </a:r>
            <a:r>
              <a:rPr lang="en-US" sz="1400" dirty="0" smtClean="0">
                <a:solidFill>
                  <a:schemeClr val="tx1"/>
                </a:solidFill>
              </a:rPr>
              <a:t>cases?</a:t>
            </a:r>
          </a:p>
          <a:p>
            <a:r>
              <a:rPr lang="en-US" sz="1800" dirty="0" smtClean="0">
                <a:solidFill>
                  <a:schemeClr val="tx1"/>
                </a:solidFill>
              </a:rPr>
              <a:t>Next steps</a:t>
            </a:r>
            <a:endParaRPr lang="en-US" sz="1400" dirty="0" smtClean="0">
              <a:solidFill>
                <a:schemeClr val="tx1"/>
              </a:solidFill>
            </a:endParaRPr>
          </a:p>
          <a:p>
            <a:pPr lvl="1"/>
            <a:r>
              <a:rPr lang="en-US" sz="1400" dirty="0">
                <a:solidFill>
                  <a:schemeClr val="tx1"/>
                </a:solidFill>
              </a:rPr>
              <a:t>Review current </a:t>
            </a:r>
            <a:r>
              <a:rPr lang="en-US" sz="1400" dirty="0" smtClean="0">
                <a:solidFill>
                  <a:schemeClr val="tx1"/>
                </a:solidFill>
              </a:rPr>
              <a:t>scope</a:t>
            </a:r>
            <a:r>
              <a:rPr lang="en-US" sz="1400" dirty="0">
                <a:solidFill>
                  <a:schemeClr val="tx1"/>
                </a:solidFill>
              </a:rPr>
              <a:t> </a:t>
            </a:r>
            <a:r>
              <a:rPr lang="en-US" sz="1400" dirty="0" smtClean="0">
                <a:solidFill>
                  <a:schemeClr val="tx1"/>
                </a:solidFill>
              </a:rPr>
              <a:t>and GUI.</a:t>
            </a:r>
          </a:p>
          <a:p>
            <a:pPr lvl="1"/>
            <a:r>
              <a:rPr lang="en-US" sz="1400" dirty="0" smtClean="0">
                <a:solidFill>
                  <a:schemeClr val="tx1"/>
                </a:solidFill>
              </a:rPr>
              <a:t>Maintenance</a:t>
            </a:r>
            <a:r>
              <a:rPr lang="en-US" sz="1400" dirty="0">
                <a:solidFill>
                  <a:schemeClr val="tx1"/>
                </a:solidFill>
              </a:rPr>
              <a:t>.</a:t>
            </a:r>
          </a:p>
          <a:p>
            <a:pPr lvl="1"/>
            <a:r>
              <a:rPr lang="en-US" sz="1400" dirty="0">
                <a:solidFill>
                  <a:schemeClr val="tx1"/>
                </a:solidFill>
              </a:rPr>
              <a:t>No known dependencies to EPICS v4 (as compared to EPICS v3)</a:t>
            </a:r>
          </a:p>
          <a:p>
            <a:pPr marL="457200" lvl="1" indent="0">
              <a:buNone/>
            </a:pPr>
            <a:endParaRPr lang="en-US" sz="14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8</a:t>
            </a:fld>
            <a:endParaRPr lang="sv-SE" dirty="0"/>
          </a:p>
        </p:txBody>
      </p:sp>
    </p:spTree>
    <p:extLst>
      <p:ext uri="{BB962C8B-B14F-4D97-AF65-F5344CB8AC3E}">
        <p14:creationId xmlns:p14="http://schemas.microsoft.com/office/powerpoint/2010/main" val="2861752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sz="2800" dirty="0" smtClean="0"/>
              <a:t>Software scope: </a:t>
            </a:r>
            <a:br>
              <a:rPr lang="sv-SE" sz="2800" dirty="0" smtClean="0"/>
            </a:br>
            <a:r>
              <a:rPr lang="sv-SE" sz="2800" dirty="0" smtClean="0"/>
              <a:t>IOC Factory</a:t>
            </a:r>
            <a:endParaRPr lang="sv-SE" sz="2800" dirty="0"/>
          </a:p>
        </p:txBody>
      </p:sp>
      <p:sp>
        <p:nvSpPr>
          <p:cNvPr id="3" name="Content Placeholder 2"/>
          <p:cNvSpPr>
            <a:spLocks noGrp="1"/>
          </p:cNvSpPr>
          <p:nvPr>
            <p:ph idx="1"/>
          </p:nvPr>
        </p:nvSpPr>
        <p:spPr>
          <a:xfrm>
            <a:off x="457200" y="1600200"/>
            <a:ext cx="8363272" cy="4781128"/>
          </a:xfrm>
        </p:spPr>
        <p:txBody>
          <a:bodyPr>
            <a:normAutofit/>
          </a:bodyPr>
          <a:lstStyle/>
          <a:p>
            <a:r>
              <a:rPr lang="en-US" sz="1800" dirty="0">
                <a:solidFill>
                  <a:schemeClr val="tx1"/>
                </a:solidFill>
              </a:rPr>
              <a:t>S</a:t>
            </a:r>
            <a:r>
              <a:rPr lang="en-US" sz="1800" dirty="0" smtClean="0">
                <a:solidFill>
                  <a:schemeClr val="tx1"/>
                </a:solidFill>
              </a:rPr>
              <a:t>cope</a:t>
            </a:r>
          </a:p>
          <a:p>
            <a:pPr lvl="1"/>
            <a:r>
              <a:rPr lang="en-US" sz="1400" dirty="0" smtClean="0">
                <a:solidFill>
                  <a:schemeClr val="tx1"/>
                </a:solidFill>
              </a:rPr>
              <a:t>IOC Factory – is responsible for managing (configure, generate, browse and audit) IOCs at ESS. </a:t>
            </a:r>
          </a:p>
          <a:p>
            <a:r>
              <a:rPr lang="en-US" sz="1800" dirty="0" smtClean="0">
                <a:solidFill>
                  <a:schemeClr val="tx1"/>
                </a:solidFill>
              </a:rPr>
              <a:t>Status</a:t>
            </a:r>
          </a:p>
          <a:p>
            <a:pPr lvl="1"/>
            <a:r>
              <a:rPr lang="en-US" sz="1400" dirty="0" smtClean="0">
                <a:solidFill>
                  <a:schemeClr val="tx1"/>
                </a:solidFill>
              </a:rPr>
              <a:t>Scope is clear.</a:t>
            </a:r>
          </a:p>
          <a:p>
            <a:pPr lvl="1"/>
            <a:r>
              <a:rPr lang="en-US" sz="1400" dirty="0" smtClean="0">
                <a:solidFill>
                  <a:schemeClr val="tx1"/>
                </a:solidFill>
              </a:rPr>
              <a:t>Application </a:t>
            </a:r>
            <a:r>
              <a:rPr lang="en-US" sz="1400" dirty="0">
                <a:solidFill>
                  <a:schemeClr val="tx1"/>
                </a:solidFill>
              </a:rPr>
              <a:t>delivered in our production </a:t>
            </a:r>
            <a:r>
              <a:rPr lang="en-US" sz="1400" dirty="0" smtClean="0">
                <a:solidFill>
                  <a:schemeClr val="tx1"/>
                </a:solidFill>
              </a:rPr>
              <a:t>environment.</a:t>
            </a:r>
          </a:p>
          <a:p>
            <a:r>
              <a:rPr lang="en-US" sz="1800" dirty="0" smtClean="0">
                <a:solidFill>
                  <a:schemeClr val="tx1"/>
                </a:solidFill>
              </a:rPr>
              <a:t>Issues</a:t>
            </a:r>
          </a:p>
          <a:p>
            <a:pPr lvl="1"/>
            <a:r>
              <a:rPr lang="en-US" sz="1400" dirty="0" smtClean="0">
                <a:solidFill>
                  <a:schemeClr val="tx1"/>
                </a:solidFill>
              </a:rPr>
              <a:t>N/A</a:t>
            </a:r>
          </a:p>
          <a:p>
            <a:r>
              <a:rPr lang="en-US" sz="1800" dirty="0" smtClean="0">
                <a:solidFill>
                  <a:schemeClr val="tx1"/>
                </a:solidFill>
              </a:rPr>
              <a:t>Next steps</a:t>
            </a:r>
            <a:endParaRPr lang="en-US" sz="1400" dirty="0">
              <a:solidFill>
                <a:schemeClr val="tx1"/>
              </a:solidFill>
            </a:endParaRPr>
          </a:p>
          <a:p>
            <a:pPr lvl="1"/>
            <a:r>
              <a:rPr lang="en-US" sz="1400" dirty="0">
                <a:solidFill>
                  <a:schemeClr val="tx1"/>
                </a:solidFill>
              </a:rPr>
              <a:t>Maintenance.</a:t>
            </a:r>
          </a:p>
          <a:p>
            <a:pPr lvl="1"/>
            <a:r>
              <a:rPr lang="en-US" sz="1400" dirty="0">
                <a:solidFill>
                  <a:schemeClr val="tx1"/>
                </a:solidFill>
              </a:rPr>
              <a:t>No known dependencies to EPICS v4 (as compared to EPICS v3)</a:t>
            </a:r>
          </a:p>
        </p:txBody>
      </p:sp>
      <p:sp>
        <p:nvSpPr>
          <p:cNvPr id="4" name="Slide Number Placeholder 3"/>
          <p:cNvSpPr>
            <a:spLocks noGrp="1"/>
          </p:cNvSpPr>
          <p:nvPr>
            <p:ph type="sldNum" sz="quarter" idx="12"/>
          </p:nvPr>
        </p:nvSpPr>
        <p:spPr/>
        <p:txBody>
          <a:bodyPr/>
          <a:lstStyle/>
          <a:p>
            <a:fld id="{551115BC-487E-4422-894C-CB7CD3E79223}" type="slidenum">
              <a:rPr lang="sv-SE" smtClean="0"/>
              <a:t>9</a:t>
            </a:fld>
            <a:endParaRPr lang="sv-SE" dirty="0"/>
          </a:p>
        </p:txBody>
      </p:sp>
    </p:spTree>
    <p:extLst>
      <p:ext uri="{BB962C8B-B14F-4D97-AF65-F5344CB8AC3E}">
        <p14:creationId xmlns:p14="http://schemas.microsoft.com/office/powerpoint/2010/main" val="2527860815"/>
      </p:ext>
    </p:extLst>
  </p:cSld>
  <p:clrMapOvr>
    <a:masterClrMapping/>
  </p:clrMapOvr>
  <p:timing>
    <p:tnLst>
      <p:par>
        <p:cTn id="1" dur="indefinite" restart="never" nodeType="tmRoot"/>
      </p:par>
    </p:tnLst>
  </p:timing>
</p:sld>
</file>

<file path=ppt/theme/theme1.xml><?xml version="1.0" encoding="utf-8"?>
<a:theme xmlns:a="http://schemas.openxmlformats.org/drawingml/2006/main" name="ESS Core 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 Core Powerpoint.pptx</Template>
  <TotalTime>17321</TotalTime>
  <Words>2840</Words>
  <Application>Microsoft Office PowerPoint</Application>
  <PresentationFormat>On-screen Show (4:3)</PresentationFormat>
  <Paragraphs>495</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ESS Core Powerpoint</vt:lpstr>
      <vt:lpstr>Software Scope</vt:lpstr>
      <vt:lpstr>Status - Work packages 2 and 3 - Software</vt:lpstr>
      <vt:lpstr>Software scope:  Data Flow Diagram</vt:lpstr>
      <vt:lpstr>Software scope</vt:lpstr>
      <vt:lpstr>Software scope:  Controls Configuration Database (CCDB)</vt:lpstr>
      <vt:lpstr>Software scope:  Cable Database</vt:lpstr>
      <vt:lpstr>Software scope:  Naming Server (ESS Naming Convention)</vt:lpstr>
      <vt:lpstr>Software scope:  Role Based Access Control (RBAC)</vt:lpstr>
      <vt:lpstr>Software scope:  IOC Factory</vt:lpstr>
      <vt:lpstr>Software scope</vt:lpstr>
      <vt:lpstr>Software scope:  Calibration Database</vt:lpstr>
      <vt:lpstr>Software scope</vt:lpstr>
      <vt:lpstr>Software scope:  Alarm Service &amp; Handler</vt:lpstr>
      <vt:lpstr>Software scope</vt:lpstr>
      <vt:lpstr>Software scope:  Control System Studio (CSS)</vt:lpstr>
      <vt:lpstr>Software scope</vt:lpstr>
      <vt:lpstr>Software scope:  Channel Finder </vt:lpstr>
      <vt:lpstr>Software scope</vt:lpstr>
      <vt:lpstr>Software scope:  Archiving Service </vt:lpstr>
      <vt:lpstr>Software scope</vt:lpstr>
      <vt:lpstr>Software scope:  Save, Compare &amp; Restore </vt:lpstr>
      <vt:lpstr>Software scope</vt:lpstr>
      <vt:lpstr>Software scope:  Other applications</vt:lpstr>
      <vt:lpstr>Software scope</vt:lpstr>
      <vt:lpstr>Software scope: OpenXAL </vt:lpstr>
      <vt:lpstr>Software scope: EPICS v4, ESS</vt:lpstr>
      <vt:lpstr>Software scope</vt:lpstr>
      <vt:lpstr>Software scope:  Post Mortem Application</vt:lpstr>
      <vt:lpstr>Software scope:  Software Interlock System (SIS) Application</vt:lpstr>
    </vt:vector>
  </TitlesOfParts>
  <Company>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ICS - Annual Review 2016 plenary presentation</dc:title>
  <dc:creator>Henrik.Carling@esss.se</dc:creator>
  <cp:lastModifiedBy>Henrik Carling</cp:lastModifiedBy>
  <cp:revision>232</cp:revision>
  <dcterms:created xsi:type="dcterms:W3CDTF">2013-10-29T16:05:10Z</dcterms:created>
  <dcterms:modified xsi:type="dcterms:W3CDTF">2016-03-29T19:56:45Z</dcterms:modified>
</cp:coreProperties>
</file>