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6" autoAdjust="0"/>
    <p:restoredTop sz="93251" autoAdjust="0"/>
  </p:normalViewPr>
  <p:slideViewPr>
    <p:cSldViewPr>
      <p:cViewPr>
        <p:scale>
          <a:sx n="90" d="100"/>
          <a:sy n="90" d="100"/>
        </p:scale>
        <p:origin x="-1013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2016-03-29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2016-03-29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2016-03-29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2016-03-29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2016-03-29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2016-03-29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ss-ics.atlassian.net/wiki/display/HAR/PL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s-ics.atlassian.net/wiki/display/HAR/MTCA.4+COMPONENTS+EVALUATION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noProof="0" dirty="0" smtClean="0"/>
              <a:t>ESS ICS </a:t>
            </a:r>
            <a:r>
              <a:rPr lang="en-GB" sz="4000" noProof="0" smtClean="0"/>
              <a:t>Hardware choices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Timo Korhonen</a:t>
            </a:r>
            <a:endParaRPr lang="en-GB" sz="2000" noProof="0" dirty="0" smtClean="0">
              <a:solidFill>
                <a:schemeClr val="bg1"/>
              </a:solidFill>
            </a:endParaRPr>
          </a:p>
          <a:p>
            <a:r>
              <a:rPr lang="en-GB" sz="2000" noProof="0" dirty="0" smtClean="0">
                <a:solidFill>
                  <a:schemeClr val="bg1"/>
                </a:solidFill>
              </a:rPr>
              <a:t>ICS Chief Engineer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2016-04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2060848"/>
            <a:ext cx="2752988" cy="1584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Digital </a:t>
            </a:r>
            <a:r>
              <a:rPr lang="en-US" dirty="0" smtClean="0"/>
              <a:t>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6851104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Architecture</a:t>
            </a:r>
          </a:p>
          <a:p>
            <a:pPr lvl="1"/>
            <a:r>
              <a:rPr lang="en-US" dirty="0" smtClean="0"/>
              <a:t>Combination of a FPGA with a CPU, connected with </a:t>
            </a:r>
            <a:r>
              <a:rPr lang="en-US" dirty="0" err="1" smtClean="0"/>
              <a:t>PCIe</a:t>
            </a:r>
            <a:endParaRPr lang="en-US" dirty="0" smtClean="0"/>
          </a:p>
          <a:p>
            <a:pPr lvl="2"/>
            <a:r>
              <a:rPr lang="en-US" dirty="0" smtClean="0"/>
              <a:t>I/O primarily via FMCs (VITA 57.1)</a:t>
            </a:r>
          </a:p>
          <a:p>
            <a:pPr lvl="2"/>
            <a:r>
              <a:rPr lang="en-US" dirty="0" smtClean="0"/>
              <a:t>FMCs allow reuse of digital platform for several </a:t>
            </a:r>
            <a:r>
              <a:rPr lang="en-US" dirty="0" smtClean="0"/>
              <a:t>purposes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CPU allows for</a:t>
            </a:r>
          </a:p>
          <a:p>
            <a:pPr lvl="2"/>
            <a:r>
              <a:rPr lang="en-US" dirty="0" smtClean="0"/>
              <a:t>Flexibility in programming </a:t>
            </a:r>
            <a:r>
              <a:rPr lang="en-US" dirty="0"/>
              <a:t>(cf. Xilinx </a:t>
            </a:r>
            <a:r>
              <a:rPr lang="en-US" dirty="0" err="1" smtClean="0"/>
              <a:t>SDSoC</a:t>
            </a:r>
            <a:r>
              <a:rPr lang="en-US" dirty="0" smtClean="0"/>
              <a:t> concept)</a:t>
            </a:r>
          </a:p>
          <a:p>
            <a:pPr lvl="2"/>
            <a:r>
              <a:rPr lang="en-US" dirty="0" smtClean="0"/>
              <a:t>Scalability: Instantiate similar simple resources instead of building a single complicated </a:t>
            </a:r>
            <a:r>
              <a:rPr lang="en-US" dirty="0" smtClean="0"/>
              <a:t>one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PCI express</a:t>
            </a:r>
          </a:p>
          <a:p>
            <a:pPr lvl="2"/>
            <a:r>
              <a:rPr lang="en-US" dirty="0" smtClean="0"/>
              <a:t>Is the most common computer interfacing standard today</a:t>
            </a:r>
          </a:p>
          <a:p>
            <a:pPr lvl="3"/>
            <a:r>
              <a:rPr lang="en-US" dirty="0" smtClean="0"/>
              <a:t>Also the basis of MTCA.4</a:t>
            </a:r>
          </a:p>
          <a:p>
            <a:pPr lvl="2"/>
            <a:r>
              <a:rPr lang="en-US" dirty="0" smtClean="0"/>
              <a:t>More complicated than e.g. UDP but provides full feature set</a:t>
            </a:r>
          </a:p>
          <a:p>
            <a:pPr lvl="3"/>
            <a:r>
              <a:rPr lang="en-US" dirty="0" smtClean="0"/>
              <a:t>DMA, SR/MR-IOV, interrupts, etc.</a:t>
            </a:r>
          </a:p>
          <a:p>
            <a:pPr lvl="2"/>
            <a:r>
              <a:rPr lang="en-US" dirty="0" smtClean="0"/>
              <a:t>Requires more infrastructure handling (</a:t>
            </a:r>
            <a:r>
              <a:rPr lang="en-US" dirty="0" err="1" smtClean="0"/>
              <a:t>PCIe</a:t>
            </a:r>
            <a:r>
              <a:rPr lang="en-US" dirty="0"/>
              <a:t> </a:t>
            </a:r>
            <a:r>
              <a:rPr lang="en-US" dirty="0" smtClean="0"/>
              <a:t>enumeration, NT port mapping, etc.) 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189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Digital </a:t>
            </a:r>
            <a:r>
              <a:rPr lang="en-US" dirty="0" smtClean="0"/>
              <a:t>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229600" cy="4525963"/>
          </a:xfrm>
        </p:spPr>
        <p:txBody>
          <a:bodyPr/>
          <a:lstStyle/>
          <a:p>
            <a:r>
              <a:rPr lang="en-US" dirty="0" smtClean="0"/>
              <a:t>Common Digital Platform Variants</a:t>
            </a:r>
          </a:p>
          <a:p>
            <a:pPr lvl="1"/>
            <a:r>
              <a:rPr lang="en-US" dirty="0" smtClean="0"/>
              <a:t>Pure FMC carrier</a:t>
            </a:r>
          </a:p>
          <a:p>
            <a:pPr lvl="2"/>
            <a:r>
              <a:rPr lang="en-US" dirty="0" smtClean="0"/>
              <a:t>Full flexibility and reusability of FMC </a:t>
            </a:r>
            <a:r>
              <a:rPr lang="en-US" dirty="0" smtClean="0"/>
              <a:t>infrastructure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Variant for Analog I/O through Rear Transition Modules</a:t>
            </a:r>
          </a:p>
          <a:p>
            <a:pPr lvl="2"/>
            <a:r>
              <a:rPr lang="en-US" dirty="0" smtClean="0"/>
              <a:t>A lot of existing designs based on </a:t>
            </a:r>
            <a:r>
              <a:rPr lang="en-US" dirty="0" err="1" smtClean="0"/>
              <a:t>uRTM</a:t>
            </a:r>
            <a:endParaRPr lang="en-US" dirty="0" smtClean="0"/>
          </a:p>
          <a:p>
            <a:pPr lvl="2"/>
            <a:r>
              <a:rPr lang="en-US" dirty="0" smtClean="0"/>
              <a:t>Substitute one FMC slot with ADCs on-board</a:t>
            </a:r>
          </a:p>
          <a:p>
            <a:pPr lvl="2"/>
            <a:r>
              <a:rPr lang="en-US" dirty="0" smtClean="0"/>
              <a:t>Full firmware compatibility</a:t>
            </a:r>
          </a:p>
          <a:p>
            <a:pPr lvl="3"/>
            <a:r>
              <a:rPr lang="en-US" dirty="0" smtClean="0"/>
              <a:t>Fixed ADCs follow FMC interfacing pattern</a:t>
            </a:r>
          </a:p>
          <a:p>
            <a:pPr lvl="2"/>
            <a:r>
              <a:rPr lang="en-US" dirty="0" smtClean="0"/>
              <a:t>Application-specific</a:t>
            </a:r>
          </a:p>
          <a:p>
            <a:pPr lvl="3"/>
            <a:r>
              <a:rPr lang="en-US" dirty="0" smtClean="0"/>
              <a:t>Limits the use of this variant to the specific cases that follow DESY Zone 3 A.1 standard (to be proposed for standardization in PICMG)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974588" y="1632904"/>
            <a:ext cx="1158481" cy="906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348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Digital </a:t>
            </a:r>
            <a:r>
              <a:rPr lang="en-US" dirty="0" smtClean="0"/>
              <a:t>Platform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A lot of proven infrastructure available</a:t>
            </a:r>
          </a:p>
          <a:p>
            <a:pPr lvl="1"/>
            <a:r>
              <a:rPr lang="en-US" dirty="0" smtClean="0"/>
              <a:t>Full documentation and source code available for ESS, including in-kind contributors</a:t>
            </a:r>
          </a:p>
          <a:p>
            <a:pPr lvl="1"/>
            <a:r>
              <a:rPr lang="en-US" dirty="0" smtClean="0"/>
              <a:t>Can be tailored to ESS requirements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hat are only now becoming clear (e.g., MPS interfaces)</a:t>
            </a:r>
          </a:p>
          <a:p>
            <a:pPr lvl="1"/>
            <a:r>
              <a:rPr lang="en-US" dirty="0" smtClean="0"/>
              <a:t>Modular architecture allows for evolution</a:t>
            </a:r>
          </a:p>
          <a:p>
            <a:pPr lvl="2"/>
            <a:r>
              <a:rPr lang="en-US" dirty="0" smtClean="0"/>
              <a:t>FMCs can be introduced and replaced as needed</a:t>
            </a:r>
          </a:p>
          <a:p>
            <a:pPr lvl="2"/>
            <a:r>
              <a:rPr lang="en-US" dirty="0" smtClean="0"/>
              <a:t>Digital platform can be reused as well</a:t>
            </a:r>
          </a:p>
          <a:p>
            <a:pPr lvl="2"/>
            <a:r>
              <a:rPr lang="en-US" dirty="0" smtClean="0"/>
              <a:t>Infrastructure code can be ported to new generations</a:t>
            </a:r>
          </a:p>
          <a:p>
            <a:pPr lvl="3"/>
            <a:r>
              <a:rPr lang="en-US" dirty="0" smtClean="0"/>
              <a:t>Firm- and software plus integration represent the biggest value (or cost), reusability is very </a:t>
            </a:r>
            <a:r>
              <a:rPr lang="en-US" dirty="0" smtClean="0"/>
              <a:t>important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An addition to the MTCA.4 infrastructure</a:t>
            </a:r>
          </a:p>
          <a:p>
            <a:pPr lvl="1"/>
            <a:r>
              <a:rPr lang="en-US" dirty="0" smtClean="0"/>
              <a:t>New I/O and processing solutions</a:t>
            </a:r>
          </a:p>
          <a:p>
            <a:pPr lvl="1"/>
            <a:r>
              <a:rPr lang="en-US" dirty="0" smtClean="0"/>
              <a:t>Aims to add to the attractiveness of the platform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781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Digital </a:t>
            </a:r>
            <a:r>
              <a:rPr lang="en-US" dirty="0" smtClean="0"/>
              <a:t>Platform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Risks</a:t>
            </a:r>
          </a:p>
          <a:p>
            <a:pPr lvl="1"/>
            <a:r>
              <a:rPr lang="en-US" sz="2000" dirty="0" smtClean="0"/>
              <a:t>Start of the project has been slow</a:t>
            </a:r>
          </a:p>
          <a:p>
            <a:pPr lvl="2"/>
            <a:r>
              <a:rPr lang="en-US" sz="1800" dirty="0" smtClean="0"/>
              <a:t>In-kind process start takes </a:t>
            </a:r>
            <a:r>
              <a:rPr lang="en-US" sz="1800" dirty="0" smtClean="0"/>
              <a:t>time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MTCA.4 issues may appear</a:t>
            </a:r>
          </a:p>
          <a:p>
            <a:pPr lvl="2"/>
            <a:r>
              <a:rPr lang="en-US" sz="1800" dirty="0" smtClean="0"/>
              <a:t>Although the partners (IOxOS SA and PSI) have a lot of experience, this is the first real experience with </a:t>
            </a:r>
            <a:r>
              <a:rPr lang="en-US" sz="1800" dirty="0" smtClean="0"/>
              <a:t>MTCA.4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Substantial in-house knowledge will be required</a:t>
            </a:r>
          </a:p>
          <a:p>
            <a:pPr lvl="2"/>
            <a:r>
              <a:rPr lang="en-US" sz="1800" dirty="0" smtClean="0"/>
              <a:t>Working on that…but this needs to be taken </a:t>
            </a:r>
            <a:r>
              <a:rPr lang="en-US" sz="1800" dirty="0" smtClean="0"/>
              <a:t>seriously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MTCA.4 as a platform has its risks</a:t>
            </a:r>
          </a:p>
          <a:p>
            <a:pPr lvl="2"/>
            <a:r>
              <a:rPr lang="en-US" sz="1800" dirty="0" smtClean="0"/>
              <a:t>Need to find the right partners in order not to get stuck</a:t>
            </a:r>
          </a:p>
          <a:p>
            <a:pPr lvl="2"/>
            <a:r>
              <a:rPr lang="en-US" sz="1800" dirty="0" smtClean="0"/>
              <a:t>IPMI solutions, licensing, incompatible size variants</a:t>
            </a:r>
            <a:r>
              <a:rPr lang="en-US" sz="1800" dirty="0" smtClean="0"/>
              <a:t>,…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Single source?</a:t>
            </a:r>
          </a:p>
          <a:p>
            <a:pPr lvl="2"/>
            <a:r>
              <a:rPr lang="en-US" sz="1800" dirty="0" smtClean="0"/>
              <a:t>Largely mitigated by availability of full documentation and data needed for production.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0715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Digital </a:t>
            </a:r>
            <a:r>
              <a:rPr lang="en-US" dirty="0" smtClean="0"/>
              <a:t>Platform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Status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Start of the project has been slow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In-kind process in general, priorities of the </a:t>
            </a:r>
            <a:r>
              <a:rPr lang="en-US" sz="1800" dirty="0" smtClean="0"/>
              <a:t>laboratories</a:t>
            </a:r>
          </a:p>
          <a:p>
            <a:pPr lvl="2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Technically in agreement of scope and deliverables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Technical annex close to completion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Preparatory work has been going on in the </a:t>
            </a:r>
            <a:r>
              <a:rPr lang="en-US" sz="1800" dirty="0" smtClean="0"/>
              <a:t>background</a:t>
            </a:r>
          </a:p>
          <a:p>
            <a:pPr lvl="2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Conceptual study done, with already a lot of detail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a lot of experience with similar designs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Variants add complexity to the project</a:t>
            </a:r>
          </a:p>
          <a:p>
            <a:pPr lvl="3">
              <a:spcBef>
                <a:spcPts val="0"/>
              </a:spcBef>
            </a:pPr>
            <a:r>
              <a:rPr lang="en-US" sz="1600" dirty="0" smtClean="0"/>
              <a:t>Technical risks limited but schedule and cost risks grow</a:t>
            </a:r>
          </a:p>
          <a:p>
            <a:pPr lvl="3">
              <a:spcBef>
                <a:spcPts val="0"/>
              </a:spcBef>
            </a:pPr>
            <a:r>
              <a:rPr lang="en-US" sz="1600" dirty="0" smtClean="0"/>
              <a:t>Special-purpose variant has a bigger obsolescence </a:t>
            </a:r>
            <a:r>
              <a:rPr lang="en-US" sz="1600" dirty="0" smtClean="0"/>
              <a:t>risk</a:t>
            </a:r>
          </a:p>
          <a:p>
            <a:pPr lvl="3">
              <a:spcBef>
                <a:spcPts val="0"/>
              </a:spcBef>
            </a:pPr>
            <a:endParaRPr lang="en-US" sz="16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Preliminary target date for production-ready design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End of 2016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Time-critical, any further delays add to (multiple) project risks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935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Three-layer strategy for controls hardware</a:t>
            </a:r>
          </a:p>
          <a:p>
            <a:pPr lvl="1"/>
            <a:r>
              <a:rPr lang="en-US" dirty="0" smtClean="0"/>
              <a:t>Was already presented in TAC #10</a:t>
            </a:r>
          </a:p>
          <a:p>
            <a:pPr lvl="1"/>
            <a:r>
              <a:rPr lang="en-US" dirty="0" smtClean="0"/>
              <a:t>Has been communicated to stakeholders</a:t>
            </a:r>
          </a:p>
          <a:p>
            <a:pPr lvl="2"/>
            <a:r>
              <a:rPr lang="en-US" dirty="0" smtClean="0"/>
              <a:t>In use at in-kind contributors, e.g. CEA </a:t>
            </a:r>
            <a:r>
              <a:rPr lang="en-US" dirty="0" err="1" smtClean="0"/>
              <a:t>Saclay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MTCA.4 developments ongoing</a:t>
            </a:r>
          </a:p>
          <a:p>
            <a:pPr lvl="1"/>
            <a:r>
              <a:rPr lang="en-US" dirty="0" smtClean="0"/>
              <a:t>Platform has its risks – yes, we know. </a:t>
            </a:r>
            <a:endParaRPr lang="en-US" dirty="0"/>
          </a:p>
          <a:p>
            <a:pPr lvl="1"/>
            <a:r>
              <a:rPr lang="en-US" dirty="0" smtClean="0"/>
              <a:t>Work to be done to develop robust </a:t>
            </a:r>
            <a:r>
              <a:rPr lang="en-US" dirty="0" smtClean="0"/>
              <a:t>standards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Common platform</a:t>
            </a:r>
          </a:p>
          <a:p>
            <a:pPr lvl="1"/>
            <a:r>
              <a:rPr lang="en-US" dirty="0" smtClean="0"/>
              <a:t>To maximize re-usability of firm- and software</a:t>
            </a:r>
          </a:p>
          <a:p>
            <a:pPr lvl="1"/>
            <a:r>
              <a:rPr lang="en-US" dirty="0" smtClean="0"/>
              <a:t>To provide a roadmap for future development</a:t>
            </a:r>
          </a:p>
          <a:p>
            <a:pPr lvl="1"/>
            <a:r>
              <a:rPr lang="en-US" dirty="0" smtClean="0"/>
              <a:t>To be an open (as far as possible) platform for all ESS stakeholders</a:t>
            </a:r>
          </a:p>
          <a:p>
            <a:pPr lvl="1"/>
            <a:r>
              <a:rPr lang="en-US" dirty="0" smtClean="0"/>
              <a:t>Is time-critical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310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System Hardware strategy – recap</a:t>
            </a:r>
          </a:p>
          <a:p>
            <a:r>
              <a:rPr lang="en-US" dirty="0" smtClean="0"/>
              <a:t>PLC</a:t>
            </a:r>
          </a:p>
          <a:p>
            <a:r>
              <a:rPr lang="en-US" dirty="0" smtClean="0"/>
              <a:t>EtherCAT</a:t>
            </a:r>
          </a:p>
          <a:p>
            <a:r>
              <a:rPr lang="en-US" dirty="0" smtClean="0"/>
              <a:t>MTCA</a:t>
            </a:r>
          </a:p>
          <a:p>
            <a:pPr lvl="1"/>
            <a:r>
              <a:rPr lang="en-US" dirty="0" smtClean="0"/>
              <a:t>Platform issues</a:t>
            </a:r>
          </a:p>
          <a:p>
            <a:pPr lvl="1"/>
            <a:r>
              <a:rPr lang="en-US" dirty="0" smtClean="0"/>
              <a:t>Digital Frontend Platform</a:t>
            </a:r>
          </a:p>
          <a:p>
            <a:r>
              <a:rPr lang="en-US" dirty="0" smtClean="0"/>
              <a:t>Advantages, risks, status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Up-Down Arrow 4"/>
          <p:cNvSpPr/>
          <p:nvPr/>
        </p:nvSpPr>
        <p:spPr>
          <a:xfrm>
            <a:off x="8100392" y="1916832"/>
            <a:ext cx="216024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Up-Down Arrow 5"/>
          <p:cNvSpPr/>
          <p:nvPr/>
        </p:nvSpPr>
        <p:spPr>
          <a:xfrm>
            <a:off x="8100392" y="2492896"/>
            <a:ext cx="216024" cy="144016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Up-Down Arrow 6"/>
          <p:cNvSpPr/>
          <p:nvPr/>
        </p:nvSpPr>
        <p:spPr>
          <a:xfrm>
            <a:off x="8100392" y="3950664"/>
            <a:ext cx="216024" cy="24306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Up Arrow 9"/>
          <p:cNvSpPr/>
          <p:nvPr/>
        </p:nvSpPr>
        <p:spPr>
          <a:xfrm>
            <a:off x="8459924" y="1772816"/>
            <a:ext cx="216024" cy="46085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8171892" y="1556792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Signal speed</a:t>
            </a:r>
            <a:endParaRPr lang="sv-SE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8604956" y="3817640"/>
            <a:ext cx="499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10 Hz</a:t>
            </a:r>
            <a:endParaRPr lang="sv-SE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8680622" y="4941168"/>
            <a:ext cx="499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 Hz</a:t>
            </a:r>
            <a:endParaRPr lang="sv-SE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8606529" y="6150496"/>
            <a:ext cx="499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0.1 Hz</a:t>
            </a:r>
            <a:endParaRPr lang="sv-SE" sz="900" dirty="0"/>
          </a:p>
        </p:txBody>
      </p:sp>
      <p:sp>
        <p:nvSpPr>
          <p:cNvPr id="15" name="TextBox 14"/>
          <p:cNvSpPr txBox="1"/>
          <p:nvPr/>
        </p:nvSpPr>
        <p:spPr>
          <a:xfrm>
            <a:off x="8604956" y="3270176"/>
            <a:ext cx="499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100 Hz</a:t>
            </a:r>
            <a:endParaRPr lang="sv-SE" sz="900" dirty="0"/>
          </a:p>
        </p:txBody>
      </p:sp>
      <p:sp>
        <p:nvSpPr>
          <p:cNvPr id="16" name="TextBox 15"/>
          <p:cNvSpPr txBox="1"/>
          <p:nvPr/>
        </p:nvSpPr>
        <p:spPr>
          <a:xfrm>
            <a:off x="8640960" y="2838128"/>
            <a:ext cx="499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 kHz</a:t>
            </a:r>
            <a:endParaRPr lang="sv-SE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8606529" y="2550096"/>
            <a:ext cx="499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10 kHz</a:t>
            </a:r>
            <a:endParaRPr lang="sv-SE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8604956" y="2334072"/>
            <a:ext cx="5755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100 kHz</a:t>
            </a:r>
            <a:endParaRPr lang="sv-SE" sz="900" dirty="0"/>
          </a:p>
        </p:txBody>
      </p:sp>
      <p:sp>
        <p:nvSpPr>
          <p:cNvPr id="19" name="TextBox 18"/>
          <p:cNvSpPr txBox="1"/>
          <p:nvPr/>
        </p:nvSpPr>
        <p:spPr>
          <a:xfrm>
            <a:off x="8623506" y="2132856"/>
            <a:ext cx="499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 MHz</a:t>
            </a:r>
            <a:endParaRPr lang="sv-SE" sz="900" dirty="0"/>
          </a:p>
        </p:txBody>
      </p:sp>
      <p:sp>
        <p:nvSpPr>
          <p:cNvPr id="20" name="TextBox 19"/>
          <p:cNvSpPr txBox="1"/>
          <p:nvPr/>
        </p:nvSpPr>
        <p:spPr>
          <a:xfrm>
            <a:off x="8610186" y="1916832"/>
            <a:ext cx="6423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10 MHz</a:t>
            </a:r>
            <a:endParaRPr lang="sv-SE" sz="900" dirty="0"/>
          </a:p>
        </p:txBody>
      </p:sp>
      <p:sp>
        <p:nvSpPr>
          <p:cNvPr id="21" name="TextBox 20"/>
          <p:cNvSpPr txBox="1"/>
          <p:nvPr/>
        </p:nvSpPr>
        <p:spPr>
          <a:xfrm>
            <a:off x="6660232" y="2334072"/>
            <a:ext cx="1800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Electronic front-end platform</a:t>
            </a:r>
            <a:endParaRPr lang="sv-SE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2320" y="3558208"/>
            <a:ext cx="1800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EtherCAT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32240" y="5949280"/>
            <a:ext cx="1800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smtClean="0"/>
              <a:t>Industrial automation (PLC)</a:t>
            </a:r>
            <a:endParaRPr lang="sv-SE" sz="900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24544" y="4907398"/>
            <a:ext cx="1475848" cy="995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29272"/>
            <a:ext cx="1608825" cy="87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1698" y="1620449"/>
            <a:ext cx="882522" cy="690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Hardware strategy – recap (from TAC 10)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sp>
        <p:nvSpPr>
          <p:cNvPr id="5" name="TextBox 4"/>
          <p:cNvSpPr txBox="1"/>
          <p:nvPr/>
        </p:nvSpPr>
        <p:spPr>
          <a:xfrm>
            <a:off x="323529" y="1444255"/>
            <a:ext cx="8424936" cy="5297113"/>
          </a:xfrm>
          <a:prstGeom prst="rect">
            <a:avLst/>
          </a:prstGeom>
          <a:noFill/>
        </p:spPr>
        <p:txBody>
          <a:bodyPr wrap="square" lIns="64284" tIns="32142" rIns="64284" bIns="32142" rtlCol="0">
            <a:spAutoFit/>
          </a:bodyPr>
          <a:lstStyle/>
          <a:p>
            <a:pPr marL="401780" indent="-401780" defTabSz="642915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Control systems have a lot of interfaces</a:t>
            </a:r>
          </a:p>
          <a:p>
            <a:pPr marL="858980" lvl="1" indent="-401780" defTabSz="642915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Need to cater for a spectrum of I/O requirements</a:t>
            </a:r>
          </a:p>
          <a:p>
            <a:pPr marL="1316180" lvl="2" indent="-401780" defTabSz="64291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Fast, real-time signal processing</a:t>
            </a: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State-of-the-art technology, evolving fast</a:t>
            </a: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FPGA-based processing</a:t>
            </a: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MHz to GHz range of signal </a:t>
            </a: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acquisition</a:t>
            </a:r>
            <a:endParaRPr lang="sv-SE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sl-SI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1316180" lvl="2" indent="-401780" defTabSz="64291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Middle-range I/O</a:t>
            </a: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v-SE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R</a:t>
            </a: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equires </a:t>
            </a: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synchronization, kHz range </a:t>
            </a: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I/O</a:t>
            </a:r>
            <a:endParaRPr lang="sv-SE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sl-SI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1316180" lvl="2" indent="-401780" defTabSz="64291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Non-real time industrial I/O</a:t>
            </a: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Typically PLC-based </a:t>
            </a:r>
            <a:endParaRPr lang="sv-SE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sl-SI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1316180" lvl="2" indent="-401780" defTabSz="642915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Off-the-shelf devices</a:t>
            </a: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Serial, Ethernet or other fieldbus </a:t>
            </a: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devices</a:t>
            </a:r>
            <a:endParaRPr lang="sv-SE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1773380" lvl="3" indent="-401780" defTabSz="642915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lang="sl-SI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401780" indent="-401780" defTabSz="642915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sl-SI" sz="20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No single platform can cover this cost-efficiently</a:t>
            </a:r>
            <a:r>
              <a:rPr lang="sl-SI" sz="2000" dirty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!</a:t>
            </a:r>
            <a:endParaRPr lang="sl-SI" sz="20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41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PLC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72208"/>
            <a:ext cx="6408712" cy="49971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With a (tendered) framework agreement, Siemens S7-1500 has been selected as the ESS standard </a:t>
            </a:r>
            <a:r>
              <a:rPr lang="en-GB" dirty="0" smtClean="0"/>
              <a:t>PLC</a:t>
            </a:r>
          </a:p>
          <a:p>
            <a:endParaRPr lang="en-GB" dirty="0" smtClean="0"/>
          </a:p>
          <a:p>
            <a:r>
              <a:rPr lang="en-GB" dirty="0" smtClean="0"/>
              <a:t>Documentation and a list of standard modules available in </a:t>
            </a:r>
            <a:r>
              <a:rPr lang="en-GB" dirty="0" smtClean="0"/>
              <a:t>Confluence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sz="2200" dirty="0" smtClean="0">
                <a:hlinkClick r:id="rId2"/>
              </a:rPr>
              <a:t>https</a:t>
            </a:r>
            <a:r>
              <a:rPr lang="en-GB" sz="2200" dirty="0">
                <a:hlinkClick r:id="rId2"/>
              </a:rPr>
              <a:t>://</a:t>
            </a:r>
            <a:r>
              <a:rPr lang="en-GB" sz="2200" dirty="0" smtClean="0">
                <a:hlinkClick r:id="rId2"/>
              </a:rPr>
              <a:t>ess-ics.atlassian.net/wiki/display/HAR/PLC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35" y="1628800"/>
            <a:ext cx="2721869" cy="208823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5496" y="4905400"/>
            <a:ext cx="9001000" cy="1475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EPICS integration with “soft” virtual IOCs, or if the application requires, with an industrial PC.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/>
                <a:cs typeface="Arial"/>
              </a:rPr>
              <a:t>For applications that </a:t>
            </a:r>
            <a:r>
              <a:rPr lang="en-US" dirty="0" smtClean="0">
                <a:latin typeface="Arial"/>
                <a:cs typeface="Arial"/>
              </a:rPr>
              <a:t>“</a:t>
            </a:r>
            <a:r>
              <a:rPr lang="sv-SE" i="1" dirty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R</a:t>
            </a:r>
            <a:r>
              <a:rPr lang="sl-SI" i="1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equire </a:t>
            </a:r>
            <a:r>
              <a:rPr lang="sl-SI" i="1" dirty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synchronization, kHz range I/</a:t>
            </a:r>
            <a:r>
              <a:rPr lang="sl-SI" i="1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O</a:t>
            </a:r>
            <a:r>
              <a:rPr lang="en-US" dirty="0" smtClean="0">
                <a:latin typeface="Arial"/>
                <a:cs typeface="Arial"/>
                <a:sym typeface="Arial" charset="0"/>
              </a:rPr>
              <a:t>”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Two-prong strategy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800100" lvl="4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Open source EtherCAT master for general I/O and simple (single-axis) motion control applications</a:t>
            </a:r>
          </a:p>
          <a:p>
            <a:pPr marL="1257300" lvl="5" indent="-342900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Simpler system, no extra 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PLC</a:t>
            </a:r>
          </a:p>
          <a:p>
            <a:pPr marL="1257300" lvl="5" indent="-342900"/>
            <a:endParaRPr lang="en-US" sz="18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800100" lvl="4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Beckhoff PLC &amp; separate IOC for motion control with demanding requirements (e.g., multi-axis coordination) and 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I/O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342900" lvl="3" indent="-342900"/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Development of an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FMC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EtherCAT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slave module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in-kind with Estonia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  <a:p>
            <a:pPr marL="800100" lvl="4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Bind together EtherCAT and MTCA, or FPGA-based mini-IO</a:t>
            </a:r>
          </a:p>
          <a:p>
            <a:pPr marL="1257300" lvl="5" indent="-342900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transport 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time stamps to EtherCAT motion control directly from timing system</a:t>
            </a:r>
          </a:p>
          <a:p>
            <a:pPr marL="800100" lvl="4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Beam data to EtherCAT</a:t>
            </a:r>
          </a:p>
          <a:p>
            <a:pPr marL="800100" lvl="4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  <a:sym typeface="Arial" charset="0"/>
              </a:rPr>
              <a:t>EtherCAT data to MTCA system </a:t>
            </a:r>
            <a:endParaRPr lang="sl-SI" sz="1800" dirty="0">
              <a:solidFill>
                <a:srgbClr val="000000"/>
              </a:solidFill>
              <a:latin typeface="Arial"/>
              <a:cs typeface="Arial"/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402" y="5301208"/>
            <a:ext cx="38576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67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MTCA – as a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Working on MTCA standardization for ESS</a:t>
            </a:r>
          </a:p>
          <a:p>
            <a:pPr lvl="1"/>
            <a:r>
              <a:rPr lang="en-US" dirty="0" smtClean="0"/>
              <a:t>Crate, power supply, MCH </a:t>
            </a:r>
          </a:p>
          <a:p>
            <a:pPr lvl="1"/>
            <a:r>
              <a:rPr lang="en-US" dirty="0" smtClean="0"/>
              <a:t>Goals: </a:t>
            </a:r>
            <a:r>
              <a:rPr lang="en-US" dirty="0" smtClean="0"/>
              <a:t>Cost</a:t>
            </a:r>
            <a:r>
              <a:rPr lang="en-US" dirty="0"/>
              <a:t>, Reliability, Availability, Maintainability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MTCA.4 issues</a:t>
            </a:r>
          </a:p>
          <a:p>
            <a:pPr lvl="1"/>
            <a:r>
              <a:rPr lang="en-US" dirty="0" smtClean="0"/>
              <a:t>Long-term future of the platform is a concern</a:t>
            </a:r>
          </a:p>
          <a:p>
            <a:pPr lvl="2"/>
            <a:r>
              <a:rPr lang="en-US" dirty="0" smtClean="0"/>
              <a:t>e.g. SLAC decided to abandon it after several years of development</a:t>
            </a:r>
          </a:p>
          <a:p>
            <a:pPr lvl="1"/>
            <a:r>
              <a:rPr lang="en-US" dirty="0" smtClean="0"/>
              <a:t>Selection of available components and solutions is too small</a:t>
            </a:r>
          </a:p>
          <a:p>
            <a:pPr lvl="1"/>
            <a:r>
              <a:rPr lang="en-US" dirty="0" smtClean="0"/>
              <a:t>Market share is limited to very few players in the research market (which is small to begin with)</a:t>
            </a:r>
          </a:p>
          <a:p>
            <a:pPr lvl="1"/>
            <a:r>
              <a:rPr lang="en-US" dirty="0" smtClean="0"/>
              <a:t>Interoperability continues to be an issue</a:t>
            </a:r>
          </a:p>
          <a:p>
            <a:pPr lvl="2"/>
            <a:r>
              <a:rPr lang="en-US" dirty="0" smtClean="0"/>
              <a:t>If the market does not grow, it is questionable if this will ever be solved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484784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48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484784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MTCA – as a platform (#2)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184"/>
            <a:ext cx="9144000" cy="4853136"/>
          </a:xfrm>
        </p:spPr>
        <p:txBody>
          <a:bodyPr>
            <a:noAutofit/>
          </a:bodyPr>
          <a:lstStyle/>
          <a:p>
            <a:r>
              <a:rPr lang="en-US" sz="2400" dirty="0" smtClean="0"/>
              <a:t>Why, what &amp; how of MTCA standardization</a:t>
            </a:r>
          </a:p>
          <a:p>
            <a:pPr lvl="1"/>
            <a:r>
              <a:rPr lang="en-US" sz="2000" dirty="0" smtClean="0"/>
              <a:t>Why #1:Facilitate installation &amp; system commissioning</a:t>
            </a:r>
          </a:p>
          <a:p>
            <a:pPr lvl="2"/>
            <a:r>
              <a:rPr lang="en-US" sz="1800" dirty="0" smtClean="0"/>
              <a:t>Minimize interoperability issues: main headache with MTCA.4</a:t>
            </a:r>
            <a:endParaRPr lang="en-US" sz="1800" dirty="0"/>
          </a:p>
          <a:p>
            <a:pPr lvl="2"/>
            <a:r>
              <a:rPr lang="en-US" sz="1800" dirty="0" smtClean="0"/>
              <a:t>Increase availability (fighting with troubleshooting costs time</a:t>
            </a:r>
            <a:r>
              <a:rPr lang="en-US" sz="1800" dirty="0" smtClean="0"/>
              <a:t>)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Why #2: Ensure maintainability</a:t>
            </a:r>
          </a:p>
          <a:p>
            <a:pPr lvl="2"/>
            <a:r>
              <a:rPr lang="en-US" sz="1800" dirty="0" smtClean="0"/>
              <a:t>ICS has to manage the whole infrastructure in </a:t>
            </a:r>
            <a:r>
              <a:rPr lang="en-US" sz="1800" dirty="0" smtClean="0"/>
              <a:t>operation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What: Learn, specify &amp; standardize </a:t>
            </a:r>
          </a:p>
          <a:p>
            <a:pPr lvl="2"/>
            <a:r>
              <a:rPr lang="en-US" sz="1800" dirty="0" smtClean="0"/>
              <a:t>Crates, power supplies, fan units, </a:t>
            </a:r>
            <a:r>
              <a:rPr lang="en-US" sz="1800" dirty="0" smtClean="0"/>
              <a:t>MCH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How: Collect information and study</a:t>
            </a:r>
          </a:p>
          <a:p>
            <a:pPr lvl="2"/>
            <a:r>
              <a:rPr lang="en-US" sz="1800" dirty="0" smtClean="0"/>
              <a:t>Learn what others have done</a:t>
            </a:r>
          </a:p>
          <a:p>
            <a:pPr lvl="2"/>
            <a:r>
              <a:rPr lang="en-US" sz="1800" dirty="0" smtClean="0"/>
              <a:t>Buy components for testing, talk to manufacturers, request </a:t>
            </a:r>
            <a:r>
              <a:rPr lang="en-US" sz="1800" dirty="0" smtClean="0"/>
              <a:t>fix </a:t>
            </a:r>
            <a:r>
              <a:rPr lang="en-US" sz="1800" dirty="0" smtClean="0"/>
              <a:t>if not OK</a:t>
            </a:r>
          </a:p>
          <a:p>
            <a:pPr lvl="3"/>
            <a:r>
              <a:rPr lang="en-US" sz="1600" dirty="0" smtClean="0"/>
              <a:t>Off-the-shelf is often not sufficient!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203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484784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MTCA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83357"/>
            <a:ext cx="8229600" cy="4525963"/>
          </a:xfrm>
        </p:spPr>
        <p:txBody>
          <a:bodyPr/>
          <a:lstStyle/>
          <a:p>
            <a:r>
              <a:rPr lang="en-US" dirty="0" smtClean="0"/>
              <a:t>Some information collected</a:t>
            </a:r>
          </a:p>
          <a:p>
            <a:pPr lvl="1"/>
            <a:r>
              <a:rPr lang="en-US" sz="1600" dirty="0" smtClean="0">
                <a:hlinkClick r:id="rId3"/>
              </a:rPr>
              <a:t>https://ess-ics.atlassian.net/wiki/display/HAR/MTCA.4+COMPONENTS+EVALUATION</a:t>
            </a:r>
            <a:endParaRPr lang="en-US" sz="1600" dirty="0" smtClean="0"/>
          </a:p>
          <a:p>
            <a:endParaRPr lang="en-US" dirty="0" smtClean="0"/>
          </a:p>
          <a:p>
            <a:r>
              <a:rPr lang="en-US" dirty="0" smtClean="0"/>
              <a:t>Hardware </a:t>
            </a:r>
            <a:r>
              <a:rPr lang="en-US" dirty="0" smtClean="0"/>
              <a:t>procured for testing</a:t>
            </a:r>
          </a:p>
          <a:p>
            <a:pPr lvl="1"/>
            <a:r>
              <a:rPr lang="en-US" dirty="0" smtClean="0"/>
              <a:t>Deliveries and repairs can take a long time!</a:t>
            </a:r>
          </a:p>
          <a:p>
            <a:pPr lvl="1"/>
            <a:endParaRPr lang="en-US" dirty="0"/>
          </a:p>
          <a:p>
            <a:r>
              <a:rPr lang="en-US" dirty="0" smtClean="0"/>
              <a:t>Lab testing to be started</a:t>
            </a:r>
          </a:p>
          <a:p>
            <a:pPr lvl="1"/>
            <a:r>
              <a:rPr lang="en-US" dirty="0" smtClean="0"/>
              <a:t>Not yet systematically done, some initial effort spent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9781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MTCA processing and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Digital Platform</a:t>
            </a:r>
          </a:p>
          <a:p>
            <a:pPr lvl="1"/>
            <a:r>
              <a:rPr lang="en-US" dirty="0" smtClean="0"/>
              <a:t>A board for MTCA.4 that can host almost all applications that need FPGAs, high throughput and/or fast real-time responses</a:t>
            </a:r>
          </a:p>
          <a:p>
            <a:r>
              <a:rPr lang="en-US" dirty="0"/>
              <a:t>In-kind effort with PSI &amp; commercial partner</a:t>
            </a:r>
          </a:p>
          <a:p>
            <a:pPr lvl="1"/>
            <a:r>
              <a:rPr lang="en-US" dirty="0"/>
              <a:t>IOxOS SA in Gland, </a:t>
            </a:r>
            <a:r>
              <a:rPr lang="en-US" dirty="0" smtClean="0"/>
              <a:t>Switzerland</a:t>
            </a:r>
          </a:p>
          <a:p>
            <a:pPr lvl="1"/>
            <a:r>
              <a:rPr lang="en-US" dirty="0" smtClean="0"/>
              <a:t>Based on an existing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4725144"/>
            <a:ext cx="2736304" cy="18957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4365104"/>
            <a:ext cx="2003633" cy="219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026436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2846</TotalTime>
  <Words>1149</Words>
  <Application>Microsoft Office PowerPoint</Application>
  <PresentationFormat>On-screen Show (4:3)</PresentationFormat>
  <Paragraphs>214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ESS Core Powerpoint</vt:lpstr>
      <vt:lpstr>ESS ICS Hardware choices</vt:lpstr>
      <vt:lpstr>Outline</vt:lpstr>
      <vt:lpstr>Hardware strategy – recap (from TAC 10)</vt:lpstr>
      <vt:lpstr>PLC</vt:lpstr>
      <vt:lpstr>EtherCAT</vt:lpstr>
      <vt:lpstr>MTCA – as a platform</vt:lpstr>
      <vt:lpstr>MTCA – as a platform (#2)</vt:lpstr>
      <vt:lpstr>Status of MTCA standardization</vt:lpstr>
      <vt:lpstr>MTCA processing and I/O</vt:lpstr>
      <vt:lpstr>Common Digital Platform</vt:lpstr>
      <vt:lpstr>Common Digital Platform</vt:lpstr>
      <vt:lpstr>Common Digital Platform </vt:lpstr>
      <vt:lpstr>Common Digital Platform </vt:lpstr>
      <vt:lpstr>Common Digital Platform </vt:lpstr>
      <vt:lpstr>Summary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Henrik Carling</cp:lastModifiedBy>
  <cp:revision>40</cp:revision>
  <dcterms:created xsi:type="dcterms:W3CDTF">2013-10-29T16:05:10Z</dcterms:created>
  <dcterms:modified xsi:type="dcterms:W3CDTF">2016-03-29T18:34:09Z</dcterms:modified>
</cp:coreProperties>
</file>