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1"/>
  </p:notesMasterIdLst>
  <p:sldIdLst>
    <p:sldId id="256" r:id="rId2"/>
    <p:sldId id="257" r:id="rId3"/>
    <p:sldId id="258" r:id="rId4"/>
    <p:sldId id="260" r:id="rId5"/>
    <p:sldId id="266" r:id="rId6"/>
    <p:sldId id="267" r:id="rId7"/>
    <p:sldId id="268" r:id="rId8"/>
    <p:sldId id="261" r:id="rId9"/>
    <p:sldId id="264" r:id="rId10"/>
    <p:sldId id="265" r:id="rId11"/>
    <p:sldId id="269" r:id="rId12"/>
    <p:sldId id="271" r:id="rId13"/>
    <p:sldId id="270" r:id="rId14"/>
    <p:sldId id="272" r:id="rId15"/>
    <p:sldId id="275" r:id="rId16"/>
    <p:sldId id="276" r:id="rId17"/>
    <p:sldId id="277" r:id="rId18"/>
    <p:sldId id="278" r:id="rId19"/>
    <p:sldId id="279" r:id="rId20"/>
    <p:sldId id="282" r:id="rId21"/>
    <p:sldId id="285" r:id="rId22"/>
    <p:sldId id="284" r:id="rId23"/>
    <p:sldId id="286" r:id="rId24"/>
    <p:sldId id="288" r:id="rId25"/>
    <p:sldId id="287" r:id="rId26"/>
    <p:sldId id="289" r:id="rId27"/>
    <p:sldId id="290" r:id="rId28"/>
    <p:sldId id="291" r:id="rId29"/>
    <p:sldId id="294" r:id="rId30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4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937" autoAdjust="0"/>
    <p:restoredTop sz="93251" autoAdjust="0"/>
  </p:normalViewPr>
  <p:slideViewPr>
    <p:cSldViewPr>
      <p:cViewPr varScale="1">
        <p:scale>
          <a:sx n="102" d="100"/>
          <a:sy n="102" d="100"/>
        </p:scale>
        <p:origin x="-736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notesMaster" Target="notesMasters/notesMaster1.xml"/><Relationship Id="rId32" Type="http://schemas.openxmlformats.org/officeDocument/2006/relationships/printerSettings" Target="printerSettings/printerSettings1.bin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9F57FC-B3FF-4DF2-9417-962901C07B3B}" type="datetimeFigureOut">
              <a:rPr lang="sv-SE" smtClean="0"/>
              <a:t>07/04/16</a:t>
            </a:fld>
            <a:endParaRPr lang="sv-SE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1A53A7-64CD-4D0E-AAE8-1AC9C79D7085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84655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</a:pP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>
                <a:solidFill>
                  <a:prstClr val="black"/>
                </a:solidFill>
              </a:rPr>
              <a:pPr/>
              <a:t>5</a:t>
            </a:fld>
            <a:endParaRPr lang="sv-S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72831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7AC81-318B-4D49-A602-9E30227C87EC}" type="datetime1">
              <a:rPr lang="sv-SE" smtClean="0"/>
              <a:t>07/04/16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 dirty="0"/>
          </a:p>
        </p:txBody>
      </p:sp>
      <p:pic>
        <p:nvPicPr>
          <p:cNvPr id="7" name="Bildobjekt 7" descr="ESS-vit-logga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8304" y="260648"/>
            <a:ext cx="1656184" cy="886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884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99CB0-346B-43FA-9EE6-F90C3F3BC0BA}" type="datetime1">
              <a:rPr lang="sv-SE" smtClean="0"/>
              <a:t>07/04/16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 dirty="0"/>
          </a:p>
        </p:txBody>
      </p:sp>
      <p:pic>
        <p:nvPicPr>
          <p:cNvPr id="8" name="Bildobjekt 5" descr="ESS-vit-logga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4008" y="319530"/>
            <a:ext cx="1370480" cy="73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099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66B7F-8271-49DA-A25A-F4BB9F476347}" type="datetime1">
              <a:rPr lang="sv-SE" smtClean="0"/>
              <a:t>07/04/16</a:t>
            </a:fld>
            <a:endParaRPr lang="sv-S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 dirty="0"/>
          </a:p>
        </p:txBody>
      </p:sp>
      <p:pic>
        <p:nvPicPr>
          <p:cNvPr id="9" name="Bildobjekt 7" descr="ESS-vit-logga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04662" y="260648"/>
            <a:ext cx="1359826" cy="727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83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D23FA-05C4-4CC1-B281-2F815585BC1C}" type="datetime1">
              <a:rPr lang="sv-SE" smtClean="0"/>
              <a:t>07/04/16</a:t>
            </a:fld>
            <a:endParaRPr lang="sv-SE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0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srgbClr val="0094C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740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391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03233B-D569-4A6E-878F-CDE152514C47}" type="datetime1">
              <a:rPr lang="sv-SE" smtClean="0"/>
              <a:t>07/04/16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115BC-487E-4422-894C-CB7CD3E79223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06408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europeanspallationsource.se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4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image" Target="../media/image17.png"/><Relationship Id="rId7" Type="http://schemas.openxmlformats.org/officeDocument/2006/relationships/image" Target="../media/image18.png"/><Relationship Id="rId8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emf"/><Relationship Id="rId5" Type="http://schemas.openxmlformats.org/officeDocument/2006/relationships/image" Target="../media/image23.emf"/><Relationship Id="rId6" Type="http://schemas.openxmlformats.org/officeDocument/2006/relationships/image" Target="../media/image24.emf"/><Relationship Id="rId7" Type="http://schemas.openxmlformats.org/officeDocument/2006/relationships/image" Target="../media/image25.png"/><Relationship Id="rId8" Type="http://schemas.openxmlformats.org/officeDocument/2006/relationships/image" Target="../media/image26.png"/><Relationship Id="rId9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Relationship Id="rId3" Type="http://schemas.openxmlformats.org/officeDocument/2006/relationships/image" Target="../media/image29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4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4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000" dirty="0" smtClean="0"/>
              <a:t>TAC 13</a:t>
            </a:r>
            <a:br>
              <a:rPr lang="en-GB" sz="4000" dirty="0" smtClean="0"/>
            </a:br>
            <a:r>
              <a:rPr lang="en-GB" sz="4000" dirty="0" smtClean="0"/>
              <a:t>Progress in Integration</a:t>
            </a:r>
            <a:endParaRPr lang="en-GB" sz="4000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GB" sz="2000" dirty="0" smtClean="0">
                <a:solidFill>
                  <a:schemeClr val="bg1"/>
                </a:solidFill>
              </a:rPr>
              <a:t>Daniel Piso Fernández</a:t>
            </a:r>
            <a:endParaRPr lang="en-GB" sz="2000" noProof="0" dirty="0" smtClean="0">
              <a:solidFill>
                <a:schemeClr val="bg1"/>
              </a:solidFill>
            </a:endParaRPr>
          </a:p>
          <a:p>
            <a:r>
              <a:rPr lang="en-GB" sz="2000" dirty="0" smtClean="0">
                <a:solidFill>
                  <a:schemeClr val="bg1"/>
                </a:solidFill>
              </a:rPr>
              <a:t>Hardware &amp; Integration Support Group Leader</a:t>
            </a:r>
            <a:endParaRPr lang="en-GB" sz="2000" noProof="0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0" y="5949280"/>
            <a:ext cx="4572000" cy="60324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GB" sz="1600" dirty="0" err="1" smtClean="0">
                <a:solidFill>
                  <a:srgbClr val="FFFFFF"/>
                </a:solidFill>
                <a:hlinkClick r:id="rId2"/>
              </a:rPr>
              <a:t>www.europeanspallationsource.se</a:t>
            </a:r>
            <a:endParaRPr lang="en-GB" sz="1600" dirty="0" smtClean="0">
              <a:solidFill>
                <a:srgbClr val="FFFFFF"/>
              </a:solidFill>
            </a:endParaRPr>
          </a:p>
          <a:p>
            <a:pPr algn="ctr"/>
            <a:r>
              <a:rPr lang="en-GB" sz="1400" dirty="0" smtClean="0">
                <a:solidFill>
                  <a:srgbClr val="FFFFFF"/>
                </a:solidFill>
              </a:rPr>
              <a:t>2016-04</a:t>
            </a:r>
          </a:p>
        </p:txBody>
      </p:sp>
    </p:spTree>
    <p:extLst>
      <p:ext uri="{BB962C8B-B14F-4D97-AF65-F5344CB8AC3E}">
        <p14:creationId xmlns:p14="http://schemas.microsoft.com/office/powerpoint/2010/main" val="13946133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7139136" cy="1143000"/>
          </a:xfrm>
        </p:spPr>
        <p:txBody>
          <a:bodyPr/>
          <a:lstStyle/>
          <a:p>
            <a:r>
              <a:rPr lang="en-US" dirty="0"/>
              <a:t>Some building blocks (II)</a:t>
            </a:r>
            <a:br>
              <a:rPr lang="en-US" dirty="0"/>
            </a:br>
            <a:r>
              <a:rPr lang="en-US" sz="2400" dirty="0" smtClean="0"/>
              <a:t>Data Acquisition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10</a:t>
            </a:fld>
            <a:endParaRPr lang="sv-SE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628800"/>
            <a:ext cx="3340100" cy="19939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4077072"/>
            <a:ext cx="5016996" cy="225190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1880" y="1772816"/>
            <a:ext cx="1800200" cy="188037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148064" y="1844824"/>
            <a:ext cx="3816424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600" dirty="0" smtClean="0"/>
              <a:t>Drivers Development and support for:</a:t>
            </a:r>
          </a:p>
          <a:p>
            <a:pPr marL="742950" lvl="1" indent="-285750">
              <a:buFont typeface="Arial"/>
              <a:buChar char="•"/>
            </a:pPr>
            <a:r>
              <a:rPr lang="en-US" sz="1600" dirty="0"/>
              <a:t>Struck SIS8300(L</a:t>
            </a:r>
            <a:r>
              <a:rPr lang="en-US" sz="1600" dirty="0" smtClean="0"/>
              <a:t>)</a:t>
            </a:r>
          </a:p>
          <a:p>
            <a:pPr marL="742950" lvl="1" indent="-285750">
              <a:buFont typeface="Arial"/>
              <a:buChar char="•"/>
            </a:pPr>
            <a:r>
              <a:rPr lang="en-US" sz="1600" dirty="0"/>
              <a:t>D-</a:t>
            </a:r>
            <a:r>
              <a:rPr lang="en-US" sz="1600" dirty="0" err="1"/>
              <a:t>tAcq</a:t>
            </a:r>
            <a:r>
              <a:rPr lang="en-US" sz="1600" dirty="0"/>
              <a:t> ACQ420FMC (Analog Input)</a:t>
            </a:r>
          </a:p>
          <a:p>
            <a:pPr marL="742950" lvl="1" indent="-285750">
              <a:buFont typeface="Arial"/>
              <a:buChar char="•"/>
            </a:pPr>
            <a:r>
              <a:rPr lang="en-US" sz="1600" dirty="0"/>
              <a:t>D-</a:t>
            </a:r>
            <a:r>
              <a:rPr lang="en-US" sz="1600" dirty="0" err="1"/>
              <a:t>tAcq</a:t>
            </a:r>
            <a:r>
              <a:rPr lang="en-US" sz="1600" dirty="0"/>
              <a:t> AO420FMC (Analog Output)</a:t>
            </a:r>
          </a:p>
          <a:p>
            <a:pPr marL="742950" lvl="1" indent="-285750">
              <a:buFont typeface="Arial"/>
              <a:buChar char="•"/>
            </a:pPr>
            <a:r>
              <a:rPr lang="en-US" sz="1600" dirty="0"/>
              <a:t>FM-S14 Quad SFP/</a:t>
            </a:r>
            <a:r>
              <a:rPr lang="en-US" sz="1600" dirty="0" err="1"/>
              <a:t>SFP+transceiver</a:t>
            </a:r>
            <a:r>
              <a:rPr lang="en-US" sz="1600" dirty="0"/>
              <a:t> FMC</a:t>
            </a:r>
          </a:p>
          <a:p>
            <a:pPr marL="742950" lvl="1" indent="-285750">
              <a:buFont typeface="Arial"/>
              <a:buChar char="•"/>
            </a:pPr>
            <a:r>
              <a:rPr lang="en-US" sz="1600" dirty="0" err="1"/>
              <a:t>IOxOS</a:t>
            </a:r>
            <a:r>
              <a:rPr lang="en-US" sz="1600" dirty="0"/>
              <a:t> </a:t>
            </a:r>
            <a:r>
              <a:rPr lang="en-US" sz="1600" dirty="0" smtClean="0"/>
              <a:t>ADC_3110 FMC</a:t>
            </a:r>
          </a:p>
          <a:p>
            <a:pPr marL="742950" lvl="1" indent="-285750">
              <a:buFont typeface="Arial"/>
              <a:buChar char="•"/>
            </a:pPr>
            <a:r>
              <a:rPr lang="en-US" sz="1600" dirty="0" err="1" smtClean="0"/>
              <a:t>IOxOS</a:t>
            </a:r>
            <a:r>
              <a:rPr lang="en-US" sz="1600" dirty="0" smtClean="0"/>
              <a:t> ADC_3111  FMC</a:t>
            </a:r>
          </a:p>
          <a:p>
            <a:pPr marL="742950" lvl="1" indent="-285750">
              <a:buFont typeface="Arial"/>
              <a:buChar char="•"/>
            </a:pPr>
            <a:r>
              <a:rPr lang="en-US" sz="1600" dirty="0" err="1" smtClean="0"/>
              <a:t>IOxOS</a:t>
            </a:r>
            <a:r>
              <a:rPr lang="en-US" sz="1600" dirty="0" smtClean="0"/>
              <a:t> ADC_3117 </a:t>
            </a:r>
            <a:r>
              <a:rPr lang="en-US" sz="1600" dirty="0"/>
              <a:t>FMC</a:t>
            </a:r>
            <a:endParaRPr lang="en-US" sz="1600" dirty="0" smtClean="0"/>
          </a:p>
          <a:p>
            <a:pPr marL="742950" lvl="1" indent="-285750">
              <a:buFont typeface="Arial"/>
              <a:buChar char="•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80917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building blocks (</a:t>
            </a:r>
            <a:r>
              <a:rPr lang="en-US" dirty="0" smtClean="0"/>
              <a:t>III)</a:t>
            </a:r>
            <a:r>
              <a:rPr lang="en-US" dirty="0"/>
              <a:t/>
            </a:r>
            <a:br>
              <a:rPr lang="en-US" dirty="0"/>
            </a:br>
            <a:r>
              <a:rPr lang="en-US" sz="2400" dirty="0" smtClean="0"/>
              <a:t>Motion Control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Until now Geobrick has been the motion control solution supported by ICS.</a:t>
            </a:r>
          </a:p>
          <a:p>
            <a:endParaRPr lang="en-US" dirty="0" smtClean="0"/>
          </a:p>
          <a:p>
            <a:r>
              <a:rPr lang="en-US" dirty="0" smtClean="0"/>
              <a:t>In collaboration with </a:t>
            </a:r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dirty="0"/>
              <a:t>Motion Control and Automation </a:t>
            </a:r>
            <a:r>
              <a:rPr lang="en-US" dirty="0" smtClean="0"/>
              <a:t>Group (MCAG) we are developing a technology  based on an </a:t>
            </a:r>
            <a:r>
              <a:rPr lang="en-US" dirty="0"/>
              <a:t>Open Source </a:t>
            </a:r>
            <a:r>
              <a:rPr lang="en-US" dirty="0" err="1"/>
              <a:t>EtherCAT</a:t>
            </a:r>
            <a:r>
              <a:rPr lang="en-US" dirty="0"/>
              <a:t> </a:t>
            </a:r>
            <a:r>
              <a:rPr lang="en-US" dirty="0" smtClean="0"/>
              <a:t>master. This will be the standard solution for the accelerator.</a:t>
            </a:r>
          </a:p>
          <a:p>
            <a:endParaRPr lang="en-US" dirty="0" smtClean="0"/>
          </a:p>
          <a:p>
            <a:r>
              <a:rPr lang="en-US" dirty="0"/>
              <a:t>MCAG group also evaluates an industrial control </a:t>
            </a:r>
            <a:r>
              <a:rPr lang="en-US" dirty="0" smtClean="0"/>
              <a:t>based on </a:t>
            </a:r>
            <a:r>
              <a:rPr lang="en-US" dirty="0" err="1" smtClean="0"/>
              <a:t>TwinCAT</a:t>
            </a:r>
            <a:r>
              <a:rPr lang="en-US" dirty="0" smtClean="0"/>
              <a:t> with </a:t>
            </a:r>
            <a:r>
              <a:rPr lang="en-US" dirty="0" err="1"/>
              <a:t>EtherCAT</a:t>
            </a:r>
            <a:r>
              <a:rPr lang="en-US" dirty="0"/>
              <a:t> hardware and the same hardware can be used with this open source </a:t>
            </a:r>
            <a:r>
              <a:rPr lang="en-US" dirty="0" smtClean="0"/>
              <a:t>approach. This will be the standard solution in order to support complex motion requirements.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717174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0838"/>
            <a:ext cx="7139136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US" dirty="0"/>
              <a:t>Some building blocks (V)</a:t>
            </a:r>
            <a:br>
              <a:rPr lang="en-US" dirty="0"/>
            </a:br>
            <a:r>
              <a:rPr lang="en-GB" sz="2700" dirty="0" smtClean="0"/>
              <a:t>EPICS </a:t>
            </a:r>
            <a:r>
              <a:rPr lang="en-GB" sz="2700" dirty="0"/>
              <a:t>Integration Workflow using our Development Environment</a:t>
            </a:r>
            <a:endParaRPr lang="en-US" sz="27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12</a:t>
            </a:fld>
            <a:endParaRPr lang="sv-SE" dirty="0"/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sv-S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51115BC-487E-4422-894C-CB7CD3E79223}" type="slidenum">
              <a:rPr lang="en-GB" smtClean="0"/>
              <a:pPr/>
              <a:t>12</a:t>
            </a:fld>
            <a:endParaRPr lang="en-GB"/>
          </a:p>
        </p:txBody>
      </p:sp>
      <p:sp>
        <p:nvSpPr>
          <p:cNvPr id="6" name="Can 5"/>
          <p:cNvSpPr/>
          <p:nvPr/>
        </p:nvSpPr>
        <p:spPr>
          <a:xfrm>
            <a:off x="683568" y="3068960"/>
            <a:ext cx="822960" cy="822960"/>
          </a:xfrm>
          <a:prstGeom prst="can">
            <a:avLst/>
          </a:prstGeom>
          <a:solidFill>
            <a:srgbClr val="FFFF00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CCDB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539552" y="4581128"/>
            <a:ext cx="1152128" cy="822960"/>
          </a:xfrm>
          <a:prstGeom prst="ellipse">
            <a:avLst/>
          </a:prstGeom>
          <a:solidFill>
            <a:srgbClr val="FFFF00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IOC Factory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563888" y="3573016"/>
            <a:ext cx="720080" cy="576064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sz="1200" dirty="0" smtClean="0"/>
              <a:t>EPICS core</a:t>
            </a:r>
            <a:endParaRPr lang="en-US" sz="1200" dirty="0"/>
          </a:p>
        </p:txBody>
      </p:sp>
      <p:sp>
        <p:nvSpPr>
          <p:cNvPr id="9" name="Rounded Rectangle 8"/>
          <p:cNvSpPr/>
          <p:nvPr/>
        </p:nvSpPr>
        <p:spPr>
          <a:xfrm>
            <a:off x="4355976" y="3573016"/>
            <a:ext cx="864096" cy="576064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sz="1200" dirty="0" smtClean="0"/>
              <a:t>EPICS modules</a:t>
            </a:r>
            <a:endParaRPr lang="en-US" sz="1200" dirty="0"/>
          </a:p>
        </p:txBody>
      </p:sp>
      <p:sp>
        <p:nvSpPr>
          <p:cNvPr id="10" name="Rounded Rectangle 9"/>
          <p:cNvSpPr/>
          <p:nvPr/>
        </p:nvSpPr>
        <p:spPr>
          <a:xfrm>
            <a:off x="5292080" y="3573016"/>
            <a:ext cx="720080" cy="576064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sz="1200" dirty="0" smtClean="0"/>
              <a:t>(RT)OS image</a:t>
            </a:r>
            <a:endParaRPr lang="en-US" sz="1200" dirty="0"/>
          </a:p>
        </p:txBody>
      </p:sp>
      <p:sp>
        <p:nvSpPr>
          <p:cNvPr id="11" name="Can 10"/>
          <p:cNvSpPr/>
          <p:nvPr/>
        </p:nvSpPr>
        <p:spPr>
          <a:xfrm>
            <a:off x="4499992" y="4581128"/>
            <a:ext cx="822960" cy="822960"/>
          </a:xfrm>
          <a:prstGeom prst="can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1200" dirty="0" smtClean="0"/>
              <a:t>File system (NFS)</a:t>
            </a:r>
            <a:endParaRPr lang="en-US" sz="1200" dirty="0"/>
          </a:p>
        </p:txBody>
      </p:sp>
      <p:pic>
        <p:nvPicPr>
          <p:cNvPr id="12" name="Picture 11" descr="AA044535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9992" y="2636912"/>
            <a:ext cx="505042" cy="576064"/>
          </a:xfrm>
          <a:prstGeom prst="rect">
            <a:avLst/>
          </a:prstGeom>
        </p:spPr>
      </p:pic>
      <p:pic>
        <p:nvPicPr>
          <p:cNvPr id="13" name="Picture 12" descr="AA045740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1700808"/>
            <a:ext cx="864096" cy="1089554"/>
          </a:xfrm>
          <a:prstGeom prst="rect">
            <a:avLst/>
          </a:prstGeom>
        </p:spPr>
      </p:pic>
      <p:pic>
        <p:nvPicPr>
          <p:cNvPr id="14" name="Picture 13" descr="AA039247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600" y="1700808"/>
            <a:ext cx="990611" cy="238152"/>
          </a:xfrm>
          <a:prstGeom prst="rect">
            <a:avLst/>
          </a:prstGeom>
        </p:spPr>
      </p:pic>
      <p:pic>
        <p:nvPicPr>
          <p:cNvPr id="15" name="Picture 14" descr="skd188803sdc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600" y="1916832"/>
            <a:ext cx="899592" cy="743484"/>
          </a:xfrm>
          <a:prstGeom prst="rect">
            <a:avLst/>
          </a:prstGeom>
        </p:spPr>
      </p:pic>
      <p:sp>
        <p:nvSpPr>
          <p:cNvPr id="16" name="Document 15"/>
          <p:cNvSpPr/>
          <p:nvPr/>
        </p:nvSpPr>
        <p:spPr>
          <a:xfrm>
            <a:off x="2627784" y="4725144"/>
            <a:ext cx="822960" cy="576064"/>
          </a:xfrm>
          <a:prstGeom prst="flowChartDocument">
            <a:avLst/>
          </a:prstGeom>
          <a:solidFill>
            <a:schemeClr val="tx1">
              <a:lumMod val="50000"/>
              <a:lumOff val="5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/>
              <a:t>s</a:t>
            </a:r>
            <a:r>
              <a:rPr lang="en-US" dirty="0" smtClean="0"/>
              <a:t>t.cmd</a:t>
            </a:r>
            <a:endParaRPr lang="en-US" dirty="0"/>
          </a:p>
        </p:txBody>
      </p:sp>
      <p:sp>
        <p:nvSpPr>
          <p:cNvPr id="17" name="Manual Input 16"/>
          <p:cNvSpPr/>
          <p:nvPr/>
        </p:nvSpPr>
        <p:spPr>
          <a:xfrm>
            <a:off x="6948264" y="1772816"/>
            <a:ext cx="1440160" cy="512171"/>
          </a:xfrm>
          <a:prstGeom prst="flowChartManualInpu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sz="1200" dirty="0" smtClean="0"/>
              <a:t>EPICS modules (ESS)</a:t>
            </a:r>
            <a:endParaRPr lang="en-US" sz="1200" dirty="0"/>
          </a:p>
        </p:txBody>
      </p:sp>
      <p:sp>
        <p:nvSpPr>
          <p:cNvPr id="18" name="Cloud 17"/>
          <p:cNvSpPr/>
          <p:nvPr/>
        </p:nvSpPr>
        <p:spPr>
          <a:xfrm>
            <a:off x="3275857" y="1700808"/>
            <a:ext cx="864096" cy="533379"/>
          </a:xfrm>
          <a:prstGeom prst="cloud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sz="1200" dirty="0" smtClean="0"/>
              <a:t>EPICS Base</a:t>
            </a:r>
            <a:endParaRPr lang="en-US" sz="1200" dirty="0"/>
          </a:p>
        </p:txBody>
      </p:sp>
      <p:sp>
        <p:nvSpPr>
          <p:cNvPr id="19" name="Cloud 18"/>
          <p:cNvSpPr/>
          <p:nvPr/>
        </p:nvSpPr>
        <p:spPr>
          <a:xfrm>
            <a:off x="4499992" y="1700808"/>
            <a:ext cx="1872208" cy="588453"/>
          </a:xfrm>
          <a:prstGeom prst="cloud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sz="1200" dirty="0" smtClean="0"/>
              <a:t>EPICS modules (community)</a:t>
            </a:r>
            <a:endParaRPr lang="en-US" sz="1200" dirty="0"/>
          </a:p>
        </p:txBody>
      </p:sp>
      <p:pic>
        <p:nvPicPr>
          <p:cNvPr id="20" name="Picture 19" descr="BU001302.pn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3688" y="4221088"/>
            <a:ext cx="611560" cy="1267687"/>
          </a:xfrm>
          <a:prstGeom prst="rect">
            <a:avLst/>
          </a:prstGeom>
        </p:spPr>
      </p:pic>
      <p:cxnSp>
        <p:nvCxnSpPr>
          <p:cNvPr id="21" name="Elbow Connector 20"/>
          <p:cNvCxnSpPr>
            <a:stCxn id="7" idx="6"/>
            <a:endCxn id="16" idx="1"/>
          </p:cNvCxnSpPr>
          <p:nvPr/>
        </p:nvCxnSpPr>
        <p:spPr>
          <a:xfrm>
            <a:off x="1691680" y="4992608"/>
            <a:ext cx="936104" cy="20568"/>
          </a:xfrm>
          <a:prstGeom prst="bent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Elbow Connector 21"/>
          <p:cNvCxnSpPr>
            <a:stCxn id="6" idx="3"/>
            <a:endCxn id="7" idx="0"/>
          </p:cNvCxnSpPr>
          <p:nvPr/>
        </p:nvCxnSpPr>
        <p:spPr>
          <a:xfrm rot="16200000" flipH="1">
            <a:off x="760728" y="4226240"/>
            <a:ext cx="689208" cy="20568"/>
          </a:xfrm>
          <a:prstGeom prst="bent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Curved Connector 22"/>
          <p:cNvCxnSpPr>
            <a:stCxn id="18" idx="1"/>
            <a:endCxn id="12" idx="0"/>
          </p:cNvCxnSpPr>
          <p:nvPr/>
        </p:nvCxnSpPr>
        <p:spPr>
          <a:xfrm rot="16200000" flipH="1">
            <a:off x="4028563" y="1912961"/>
            <a:ext cx="403293" cy="1044608"/>
          </a:xfrm>
          <a:prstGeom prst="curved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Curved Connector 23"/>
          <p:cNvCxnSpPr>
            <a:stCxn id="19" idx="1"/>
            <a:endCxn id="12" idx="0"/>
          </p:cNvCxnSpPr>
          <p:nvPr/>
        </p:nvCxnSpPr>
        <p:spPr>
          <a:xfrm rot="5400000">
            <a:off x="4920166" y="2120982"/>
            <a:ext cx="348278" cy="683583"/>
          </a:xfrm>
          <a:prstGeom prst="curved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2"/>
            <a:endCxn id="12" idx="0"/>
          </p:cNvCxnSpPr>
          <p:nvPr/>
        </p:nvCxnSpPr>
        <p:spPr>
          <a:xfrm rot="5400000">
            <a:off x="6034467" y="1003034"/>
            <a:ext cx="351925" cy="2915831"/>
          </a:xfrm>
          <a:prstGeom prst="curved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Can 25"/>
          <p:cNvSpPr/>
          <p:nvPr/>
        </p:nvSpPr>
        <p:spPr>
          <a:xfrm>
            <a:off x="7740352" y="4437112"/>
            <a:ext cx="822960" cy="864096"/>
          </a:xfrm>
          <a:prstGeom prst="can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1200" dirty="0"/>
              <a:t>File system (</a:t>
            </a:r>
            <a:r>
              <a:rPr lang="en-US" sz="1200" dirty="0" smtClean="0"/>
              <a:t>NFS)</a:t>
            </a:r>
            <a:endParaRPr lang="en-US" sz="1200" dirty="0"/>
          </a:p>
        </p:txBody>
      </p:sp>
      <p:sp>
        <p:nvSpPr>
          <p:cNvPr id="27" name="Cloud 26"/>
          <p:cNvSpPr/>
          <p:nvPr/>
        </p:nvSpPr>
        <p:spPr>
          <a:xfrm>
            <a:off x="6228184" y="4653136"/>
            <a:ext cx="1296144" cy="576064"/>
          </a:xfrm>
          <a:prstGeom prst="cloud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sz="1200" dirty="0" err="1" smtClean="0"/>
              <a:t>rsync</a:t>
            </a:r>
            <a:endParaRPr lang="en-US" sz="1200" dirty="0"/>
          </a:p>
        </p:txBody>
      </p:sp>
      <p:cxnSp>
        <p:nvCxnSpPr>
          <p:cNvPr id="28" name="Elbow Connector 27"/>
          <p:cNvCxnSpPr>
            <a:stCxn id="11" idx="4"/>
            <a:endCxn id="27" idx="2"/>
          </p:cNvCxnSpPr>
          <p:nvPr/>
        </p:nvCxnSpPr>
        <p:spPr>
          <a:xfrm flipV="1">
            <a:off x="5322952" y="4941168"/>
            <a:ext cx="909252" cy="51440"/>
          </a:xfrm>
          <a:prstGeom prst="bent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Elbow Connector 28"/>
          <p:cNvCxnSpPr>
            <a:stCxn id="27" idx="0"/>
            <a:endCxn id="26" idx="2"/>
          </p:cNvCxnSpPr>
          <p:nvPr/>
        </p:nvCxnSpPr>
        <p:spPr>
          <a:xfrm flipV="1">
            <a:off x="7523248" y="4869160"/>
            <a:ext cx="217104" cy="72008"/>
          </a:xfrm>
          <a:prstGeom prst="bent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Elbow Connector 29"/>
          <p:cNvCxnSpPr>
            <a:stCxn id="16" idx="3"/>
            <a:endCxn id="11" idx="2"/>
          </p:cNvCxnSpPr>
          <p:nvPr/>
        </p:nvCxnSpPr>
        <p:spPr>
          <a:xfrm flipV="1">
            <a:off x="3450744" y="4992608"/>
            <a:ext cx="1049248" cy="20568"/>
          </a:xfrm>
          <a:prstGeom prst="bent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Curved Connector 30"/>
          <p:cNvCxnSpPr>
            <a:stCxn id="8" idx="2"/>
            <a:endCxn id="11" idx="1"/>
          </p:cNvCxnSpPr>
          <p:nvPr/>
        </p:nvCxnSpPr>
        <p:spPr>
          <a:xfrm rot="16200000" flipH="1">
            <a:off x="4201676" y="3871332"/>
            <a:ext cx="432048" cy="987544"/>
          </a:xfrm>
          <a:prstGeom prst="curved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Curved Connector 31"/>
          <p:cNvCxnSpPr>
            <a:stCxn id="9" idx="2"/>
            <a:endCxn id="11" idx="1"/>
          </p:cNvCxnSpPr>
          <p:nvPr/>
        </p:nvCxnSpPr>
        <p:spPr>
          <a:xfrm rot="16200000" flipH="1">
            <a:off x="4633724" y="4303380"/>
            <a:ext cx="432048" cy="123448"/>
          </a:xfrm>
          <a:prstGeom prst="curved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Curved Connector 32"/>
          <p:cNvCxnSpPr>
            <a:stCxn id="10" idx="2"/>
            <a:endCxn id="11" idx="1"/>
          </p:cNvCxnSpPr>
          <p:nvPr/>
        </p:nvCxnSpPr>
        <p:spPr>
          <a:xfrm rot="5400000">
            <a:off x="5065772" y="3994780"/>
            <a:ext cx="432048" cy="740648"/>
          </a:xfrm>
          <a:prstGeom prst="curved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4" name="Picture 33" descr="skd188803sdc.png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8304" y="2924944"/>
            <a:ext cx="1152128" cy="952197"/>
          </a:xfrm>
          <a:prstGeom prst="rect">
            <a:avLst/>
          </a:prstGeom>
        </p:spPr>
      </p:pic>
      <p:cxnSp>
        <p:nvCxnSpPr>
          <p:cNvPr id="35" name="Curved Connector 34"/>
          <p:cNvCxnSpPr>
            <a:stCxn id="12" idx="2"/>
            <a:endCxn id="8" idx="0"/>
          </p:cNvCxnSpPr>
          <p:nvPr/>
        </p:nvCxnSpPr>
        <p:spPr>
          <a:xfrm rot="5400000">
            <a:off x="4158201" y="2978704"/>
            <a:ext cx="360040" cy="828585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Curved Connector 35"/>
          <p:cNvCxnSpPr>
            <a:stCxn id="12" idx="2"/>
            <a:endCxn id="9" idx="0"/>
          </p:cNvCxnSpPr>
          <p:nvPr/>
        </p:nvCxnSpPr>
        <p:spPr>
          <a:xfrm rot="16200000" flipH="1">
            <a:off x="4590248" y="3375240"/>
            <a:ext cx="360040" cy="35511"/>
          </a:xfrm>
          <a:prstGeom prst="curved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Curved Connector 36"/>
          <p:cNvCxnSpPr>
            <a:stCxn id="12" idx="2"/>
            <a:endCxn id="10" idx="0"/>
          </p:cNvCxnSpPr>
          <p:nvPr/>
        </p:nvCxnSpPr>
        <p:spPr>
          <a:xfrm rot="16200000" flipH="1">
            <a:off x="5022296" y="2943192"/>
            <a:ext cx="360040" cy="899607"/>
          </a:xfrm>
          <a:prstGeom prst="curved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Curved Left Arrow 37"/>
          <p:cNvSpPr/>
          <p:nvPr/>
        </p:nvSpPr>
        <p:spPr>
          <a:xfrm>
            <a:off x="1691680" y="2564904"/>
            <a:ext cx="360040" cy="1008112"/>
          </a:xfrm>
          <a:prstGeom prst="curved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9" name="Frame 38"/>
          <p:cNvSpPr/>
          <p:nvPr/>
        </p:nvSpPr>
        <p:spPr>
          <a:xfrm>
            <a:off x="4283968" y="2492896"/>
            <a:ext cx="1008112" cy="792088"/>
          </a:xfrm>
          <a:prstGeom prst="frame">
            <a:avLst/>
          </a:prstGeom>
          <a:solidFill>
            <a:srgbClr val="CCFFCC">
              <a:alpha val="57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0" name="Picture 39" descr="12slotWithAdc.png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5976" y="5661248"/>
            <a:ext cx="936104" cy="895793"/>
          </a:xfrm>
          <a:prstGeom prst="rect">
            <a:avLst/>
          </a:prstGeom>
        </p:spPr>
      </p:pic>
      <p:pic>
        <p:nvPicPr>
          <p:cNvPr id="41" name="Picture 40" descr="12slotWithAdc.png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0312" y="5805264"/>
            <a:ext cx="936104" cy="895793"/>
          </a:xfrm>
          <a:prstGeom prst="rect">
            <a:avLst/>
          </a:prstGeom>
        </p:spPr>
      </p:pic>
      <p:cxnSp>
        <p:nvCxnSpPr>
          <p:cNvPr id="42" name="Straight Arrow Connector 41"/>
          <p:cNvCxnSpPr>
            <a:stCxn id="34" idx="2"/>
            <a:endCxn id="26" idx="1"/>
          </p:cNvCxnSpPr>
          <p:nvPr/>
        </p:nvCxnSpPr>
        <p:spPr>
          <a:xfrm>
            <a:off x="7884368" y="3877141"/>
            <a:ext cx="267464" cy="559971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26" idx="3"/>
            <a:endCxn id="41" idx="0"/>
          </p:cNvCxnSpPr>
          <p:nvPr/>
        </p:nvCxnSpPr>
        <p:spPr>
          <a:xfrm flipH="1">
            <a:off x="7848364" y="5301208"/>
            <a:ext cx="303468" cy="50405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11" idx="3"/>
            <a:endCxn id="40" idx="0"/>
          </p:cNvCxnSpPr>
          <p:nvPr/>
        </p:nvCxnSpPr>
        <p:spPr>
          <a:xfrm flipH="1">
            <a:off x="4824028" y="5404088"/>
            <a:ext cx="87444" cy="25716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Rectangle 44"/>
          <p:cNvSpPr/>
          <p:nvPr/>
        </p:nvSpPr>
        <p:spPr>
          <a:xfrm>
            <a:off x="3491880" y="3356992"/>
            <a:ext cx="2592288" cy="216024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/>
          <p:cNvSpPr txBox="1"/>
          <p:nvPr/>
        </p:nvSpPr>
        <p:spPr>
          <a:xfrm>
            <a:off x="5478462" y="2681614"/>
            <a:ext cx="1224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Continuous integration, tests, etc.</a:t>
            </a:r>
            <a:endParaRPr lang="en-US" sz="1200" dirty="0"/>
          </a:p>
        </p:txBody>
      </p:sp>
      <p:sp>
        <p:nvSpPr>
          <p:cNvPr id="47" name="Rectangle 46"/>
          <p:cNvSpPr/>
          <p:nvPr/>
        </p:nvSpPr>
        <p:spPr>
          <a:xfrm>
            <a:off x="971600" y="5517232"/>
            <a:ext cx="864096" cy="36004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rgbClr val="000000"/>
                </a:solidFill>
              </a:rPr>
              <a:t>System integration</a:t>
            </a:r>
            <a:endParaRPr lang="en-US" sz="1000" dirty="0">
              <a:solidFill>
                <a:srgbClr val="000000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8172400" y="5445224"/>
            <a:ext cx="648072" cy="2880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rgbClr val="000000"/>
                </a:solidFill>
              </a:rPr>
              <a:t>Boot</a:t>
            </a:r>
            <a:endParaRPr lang="en-US" sz="1000" dirty="0">
              <a:solidFill>
                <a:srgbClr val="000000"/>
              </a:solidFill>
            </a:endParaRPr>
          </a:p>
        </p:txBody>
      </p:sp>
      <p:sp>
        <p:nvSpPr>
          <p:cNvPr id="49" name="Left Arrow 48"/>
          <p:cNvSpPr/>
          <p:nvPr/>
        </p:nvSpPr>
        <p:spPr>
          <a:xfrm>
            <a:off x="1691680" y="3645025"/>
            <a:ext cx="1800200" cy="144015"/>
          </a:xfrm>
          <a:prstGeom prst="left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50" name="TextBox 49"/>
          <p:cNvSpPr txBox="1"/>
          <p:nvPr/>
        </p:nvSpPr>
        <p:spPr>
          <a:xfrm>
            <a:off x="6228184" y="5229200"/>
            <a:ext cx="8827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0000"/>
                </a:solidFill>
              </a:rPr>
              <a:t>Replication</a:t>
            </a:r>
            <a:endParaRPr lang="en-US" sz="1200" dirty="0">
              <a:solidFill>
                <a:srgbClr val="000000"/>
              </a:solidFill>
            </a:endParaRPr>
          </a:p>
        </p:txBody>
      </p:sp>
      <p:grpSp>
        <p:nvGrpSpPr>
          <p:cNvPr id="51" name="Group 50"/>
          <p:cNvGrpSpPr/>
          <p:nvPr/>
        </p:nvGrpSpPr>
        <p:grpSpPr>
          <a:xfrm>
            <a:off x="2433760" y="3015000"/>
            <a:ext cx="1728192" cy="360040"/>
            <a:chOff x="2339752" y="3212976"/>
            <a:chExt cx="1728192" cy="360040"/>
          </a:xfrm>
        </p:grpSpPr>
        <p:sp>
          <p:nvSpPr>
            <p:cNvPr id="52" name="Rectangle 51"/>
            <p:cNvSpPr/>
            <p:nvPr/>
          </p:nvSpPr>
          <p:spPr>
            <a:xfrm>
              <a:off x="2339752" y="3212976"/>
              <a:ext cx="864096" cy="360040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>
                  <a:solidFill>
                    <a:srgbClr val="000000"/>
                  </a:solidFill>
                </a:rPr>
                <a:t>Compilation, maintenance</a:t>
              </a:r>
              <a:endParaRPr lang="en-US" sz="1000" dirty="0">
                <a:solidFill>
                  <a:srgbClr val="000000"/>
                </a:solidFill>
              </a:endParaRPr>
            </a:p>
          </p:txBody>
        </p:sp>
        <p:cxnSp>
          <p:nvCxnSpPr>
            <p:cNvPr id="53" name="Straight Arrow Connector 52"/>
            <p:cNvCxnSpPr/>
            <p:nvPr/>
          </p:nvCxnSpPr>
          <p:spPr>
            <a:xfrm>
              <a:off x="3275856" y="3429000"/>
              <a:ext cx="792088" cy="0"/>
            </a:xfrm>
            <a:prstGeom prst="straightConnector1">
              <a:avLst/>
            </a:prstGeom>
            <a:ln>
              <a:prstDash val="sysDot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4" name="Rectangle 53"/>
          <p:cNvSpPr/>
          <p:nvPr/>
        </p:nvSpPr>
        <p:spPr>
          <a:xfrm>
            <a:off x="5364088" y="5620599"/>
            <a:ext cx="648072" cy="2880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rgbClr val="000000"/>
                </a:solidFill>
              </a:rPr>
              <a:t>Boot</a:t>
            </a:r>
            <a:endParaRPr lang="en-US" sz="1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61596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building blocks (</a:t>
            </a:r>
            <a:r>
              <a:rPr lang="en-US" dirty="0" smtClean="0"/>
              <a:t>V)</a:t>
            </a:r>
            <a:r>
              <a:rPr lang="en-US" dirty="0"/>
              <a:t/>
            </a:r>
            <a:br>
              <a:rPr lang="en-US" dirty="0"/>
            </a:br>
            <a:r>
              <a:rPr lang="en-US" sz="2400" dirty="0" smtClean="0"/>
              <a:t>Software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2000" dirty="0" smtClean="0"/>
              <a:t>The basic blocks regarding CSS, Archiving and Alarms are available. </a:t>
            </a:r>
            <a:r>
              <a:rPr lang="en-US" sz="2000" dirty="0"/>
              <a:t>W</a:t>
            </a:r>
            <a:r>
              <a:rPr lang="en-US" sz="2000" dirty="0" smtClean="0"/>
              <a:t>e need to do some work with the Software Group.</a:t>
            </a:r>
          </a:p>
          <a:p>
            <a:pPr>
              <a:spcBef>
                <a:spcPts val="0"/>
              </a:spcBef>
            </a:pPr>
            <a:endParaRPr lang="en-US" sz="2000" dirty="0" smtClean="0"/>
          </a:p>
          <a:p>
            <a:pPr>
              <a:spcBef>
                <a:spcPts val="0"/>
              </a:spcBef>
            </a:pPr>
            <a:r>
              <a:rPr lang="en-US" sz="2000" dirty="0" smtClean="0"/>
              <a:t>We are addressing the creation of workflows for starting populating data in the Databases.</a:t>
            </a:r>
          </a:p>
          <a:p>
            <a:pPr>
              <a:spcBef>
                <a:spcPts val="0"/>
              </a:spcBef>
            </a:pPr>
            <a:endParaRPr lang="en-US" sz="2000" dirty="0" smtClean="0"/>
          </a:p>
          <a:p>
            <a:pPr>
              <a:spcBef>
                <a:spcPts val="0"/>
              </a:spcBef>
            </a:pPr>
            <a:r>
              <a:rPr lang="en-US" sz="2000" dirty="0" smtClean="0"/>
              <a:t>We are doing a code review of the EEE (</a:t>
            </a:r>
            <a:r>
              <a:rPr lang="en-US" sz="2000" i="1" dirty="0" smtClean="0"/>
              <a:t>ESS EPICS Environment</a:t>
            </a:r>
            <a:r>
              <a:rPr lang="en-US" sz="2000" dirty="0" smtClean="0"/>
              <a:t>). The quality of the software and its generation needs to be improved.</a:t>
            </a:r>
          </a:p>
          <a:p>
            <a:pPr>
              <a:spcBef>
                <a:spcPts val="0"/>
              </a:spcBef>
            </a:pPr>
            <a:endParaRPr lang="en-US" sz="2000" dirty="0" smtClean="0"/>
          </a:p>
          <a:p>
            <a:pPr>
              <a:spcBef>
                <a:spcPts val="0"/>
              </a:spcBef>
            </a:pPr>
            <a:r>
              <a:rPr lang="en-US" sz="2000" dirty="0" smtClean="0"/>
              <a:t>EEE will be tested using the testing infrastructure provided by the Software Group</a:t>
            </a:r>
          </a:p>
          <a:p>
            <a:pPr>
              <a:spcBef>
                <a:spcPts val="0"/>
              </a:spcBef>
            </a:pPr>
            <a:endParaRPr lang="en-US" sz="2000" dirty="0" smtClean="0"/>
          </a:p>
          <a:p>
            <a:pPr>
              <a:spcBef>
                <a:spcPts val="0"/>
              </a:spcBef>
            </a:pPr>
            <a:r>
              <a:rPr lang="en-US" sz="2000" dirty="0" smtClean="0"/>
              <a:t>Creating release cycle for the EEE and collaborate with the software group to include it in the Development </a:t>
            </a:r>
            <a:r>
              <a:rPr lang="en-US" sz="2000" dirty="0" err="1" smtClean="0"/>
              <a:t>Envinroment</a:t>
            </a:r>
            <a:endParaRPr lang="en-US" sz="2000" dirty="0" smtClean="0"/>
          </a:p>
          <a:p>
            <a:pPr>
              <a:spcBef>
                <a:spcPts val="0"/>
              </a:spcBef>
            </a:pPr>
            <a:endParaRPr lang="en-US" sz="2000" dirty="0" smtClean="0"/>
          </a:p>
          <a:p>
            <a:pPr>
              <a:spcBef>
                <a:spcPts val="0"/>
              </a:spcBef>
            </a:pPr>
            <a:r>
              <a:rPr lang="en-US" sz="2000" dirty="0" smtClean="0"/>
              <a:t>Quality needs to be improved overall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13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159986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WP 10 </a:t>
            </a:r>
            <a:r>
              <a:rPr lang="en-US" dirty="0" smtClean="0"/>
              <a:t>- Accelerator Integration (I)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Status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980928"/>
          </a:xfrm>
        </p:spPr>
        <p:txBody>
          <a:bodyPr>
            <a:normAutofit fontScale="47500" lnSpcReduction="20000"/>
          </a:bodyPr>
          <a:lstStyle/>
          <a:p>
            <a:r>
              <a:rPr lang="en-US" dirty="0" smtClean="0"/>
              <a:t>A full </a:t>
            </a:r>
            <a:r>
              <a:rPr lang="en-US" dirty="0" err="1" smtClean="0"/>
              <a:t>replaning</a:t>
            </a:r>
            <a:r>
              <a:rPr lang="en-US" dirty="0" smtClean="0"/>
              <a:t> of the work package has been started. It is specially difficult because there were a high number of activities already going on in the plan.</a:t>
            </a:r>
          </a:p>
          <a:p>
            <a:r>
              <a:rPr lang="en-US" dirty="0" smtClean="0"/>
              <a:t>We are changing the way we relate with our stakeholders. This is generating some resistances.</a:t>
            </a:r>
          </a:p>
          <a:p>
            <a:r>
              <a:rPr lang="en-US" dirty="0" smtClean="0"/>
              <a:t>We are putting a great deal of focus on RF and BI. Time has passed, a lot needs to be done, and we have to change many things.</a:t>
            </a:r>
          </a:p>
          <a:p>
            <a:r>
              <a:rPr lang="en-US" dirty="0" smtClean="0"/>
              <a:t>We start to see improvements in the collaboration with AD.</a:t>
            </a:r>
          </a:p>
          <a:p>
            <a:r>
              <a:rPr lang="en-US" dirty="0" smtClean="0"/>
              <a:t>This work package is the biggest one and it is consuming a lot of our resources</a:t>
            </a:r>
          </a:p>
          <a:p>
            <a:r>
              <a:rPr lang="en-US" dirty="0" smtClean="0"/>
              <a:t>The system breakdown chosen complicates the management of the interfaces. </a:t>
            </a:r>
          </a:p>
          <a:p>
            <a:r>
              <a:rPr lang="en-US" dirty="0" smtClean="0"/>
              <a:t>The requirements gathering process is cumbersome</a:t>
            </a:r>
          </a:p>
          <a:p>
            <a:r>
              <a:rPr lang="sv-SE" dirty="0" err="1"/>
              <a:t>We</a:t>
            </a:r>
            <a:r>
              <a:rPr lang="sv-SE" dirty="0"/>
              <a:t> start </a:t>
            </a:r>
            <a:r>
              <a:rPr lang="sv-SE" dirty="0" err="1"/>
              <a:t>to</a:t>
            </a:r>
            <a:r>
              <a:rPr lang="sv-SE" dirty="0"/>
              <a:t> </a:t>
            </a:r>
            <a:r>
              <a:rPr lang="sv-SE" dirty="0" err="1"/>
              <a:t>see</a:t>
            </a:r>
            <a:r>
              <a:rPr lang="sv-SE" dirty="0"/>
              <a:t> a ’silo </a:t>
            </a:r>
            <a:r>
              <a:rPr lang="sv-SE" dirty="0" err="1"/>
              <a:t>effect</a:t>
            </a:r>
            <a:r>
              <a:rPr lang="sv-SE" dirty="0"/>
              <a:t>’ in the design on the different accelerator </a:t>
            </a:r>
            <a:r>
              <a:rPr lang="sv-SE" dirty="0" err="1"/>
              <a:t>sections</a:t>
            </a:r>
            <a:r>
              <a:rPr lang="sv-SE" dirty="0"/>
              <a:t>, and </a:t>
            </a:r>
            <a:r>
              <a:rPr lang="sv-SE" dirty="0" err="1"/>
              <a:t>we</a:t>
            </a:r>
            <a:r>
              <a:rPr lang="sv-SE" dirty="0"/>
              <a:t> still </a:t>
            </a:r>
            <a:r>
              <a:rPr lang="sv-SE" dirty="0" err="1"/>
              <a:t>did</a:t>
            </a:r>
            <a:r>
              <a:rPr lang="sv-SE" dirty="0"/>
              <a:t> not </a:t>
            </a:r>
            <a:r>
              <a:rPr lang="sv-SE" dirty="0" err="1"/>
              <a:t>manage</a:t>
            </a:r>
            <a:r>
              <a:rPr lang="sv-SE" dirty="0"/>
              <a:t> </a:t>
            </a:r>
            <a:r>
              <a:rPr lang="sv-SE" dirty="0" err="1"/>
              <a:t>to</a:t>
            </a:r>
            <a:r>
              <a:rPr lang="sv-SE" dirty="0"/>
              <a:t> </a:t>
            </a:r>
            <a:r>
              <a:rPr lang="sv-SE" dirty="0" err="1"/>
              <a:t>work</a:t>
            </a:r>
            <a:r>
              <a:rPr lang="sv-SE" dirty="0"/>
              <a:t> on a global accelerator </a:t>
            </a:r>
            <a:r>
              <a:rPr lang="sv-SE" dirty="0" err="1"/>
              <a:t>controls</a:t>
            </a:r>
            <a:r>
              <a:rPr lang="sv-SE" dirty="0"/>
              <a:t> </a:t>
            </a:r>
            <a:r>
              <a:rPr lang="sv-SE" dirty="0" err="1"/>
              <a:t>architecture</a:t>
            </a:r>
            <a:r>
              <a:rPr lang="sv-SE" dirty="0" smtClean="0"/>
              <a:t>.</a:t>
            </a:r>
          </a:p>
          <a:p>
            <a:r>
              <a:rPr lang="sv-SE" dirty="0" smtClean="0"/>
              <a:t>The </a:t>
            </a:r>
            <a:r>
              <a:rPr lang="sv-SE" dirty="0" err="1" smtClean="0"/>
              <a:t>introduction</a:t>
            </a:r>
            <a:r>
              <a:rPr lang="sv-SE" dirty="0" smtClean="0"/>
              <a:t> </a:t>
            </a:r>
            <a:r>
              <a:rPr lang="sv-SE" dirty="0" err="1" smtClean="0"/>
              <a:t>of</a:t>
            </a:r>
            <a:r>
              <a:rPr lang="sv-SE" dirty="0" smtClean="0"/>
              <a:t> a new FMC front end </a:t>
            </a:r>
            <a:r>
              <a:rPr lang="sv-SE" dirty="0" err="1" smtClean="0"/>
              <a:t>platform</a:t>
            </a:r>
            <a:r>
              <a:rPr lang="sv-SE" dirty="0" smtClean="0"/>
              <a:t> </a:t>
            </a:r>
            <a:r>
              <a:rPr lang="sv-SE" dirty="0" err="1" smtClean="0"/>
              <a:t>progressed</a:t>
            </a:r>
            <a:r>
              <a:rPr lang="sv-SE" dirty="0" smtClean="0"/>
              <a:t> </a:t>
            </a:r>
            <a:r>
              <a:rPr lang="sv-SE" dirty="0" err="1" smtClean="0"/>
              <a:t>slowly</a:t>
            </a:r>
            <a:r>
              <a:rPr lang="sv-SE" dirty="0" smtClean="0"/>
              <a:t>. </a:t>
            </a:r>
            <a:r>
              <a:rPr lang="sv-SE" dirty="0" err="1" smtClean="0"/>
              <a:t>Now</a:t>
            </a:r>
            <a:r>
              <a:rPr lang="sv-SE" dirty="0" smtClean="0"/>
              <a:t> </a:t>
            </a:r>
            <a:r>
              <a:rPr lang="sv-SE" dirty="0" err="1" smtClean="0"/>
              <a:t>we</a:t>
            </a:r>
            <a:r>
              <a:rPr lang="sv-SE" dirty="0" smtClean="0"/>
              <a:t> </a:t>
            </a:r>
            <a:r>
              <a:rPr lang="sv-SE" dirty="0" err="1" smtClean="0"/>
              <a:t>have</a:t>
            </a:r>
            <a:r>
              <a:rPr lang="sv-SE" dirty="0" smtClean="0"/>
              <a:t> different </a:t>
            </a:r>
            <a:r>
              <a:rPr lang="sv-SE" dirty="0" err="1" smtClean="0"/>
              <a:t>platforms</a:t>
            </a:r>
            <a:r>
              <a:rPr lang="sv-SE" dirty="0" smtClean="0"/>
              <a:t> support </a:t>
            </a:r>
            <a:r>
              <a:rPr lang="sv-SE" dirty="0" err="1" smtClean="0"/>
              <a:t>with</a:t>
            </a:r>
            <a:r>
              <a:rPr lang="sv-SE" dirty="0" smtClean="0"/>
              <a:t> ’divergent’ </a:t>
            </a:r>
            <a:r>
              <a:rPr lang="sv-SE" dirty="0" err="1" smtClean="0"/>
              <a:t>workflows</a:t>
            </a:r>
            <a:r>
              <a:rPr lang="sv-SE" dirty="0" smtClean="0"/>
              <a:t>. The </a:t>
            </a:r>
            <a:r>
              <a:rPr lang="sv-SE" dirty="0" err="1" smtClean="0"/>
              <a:t>stakeholders</a:t>
            </a:r>
            <a:r>
              <a:rPr lang="sv-SE" dirty="0" smtClean="0"/>
              <a:t> do not </a:t>
            </a:r>
            <a:r>
              <a:rPr lang="sv-SE" dirty="0" err="1" smtClean="0"/>
              <a:t>yet</a:t>
            </a:r>
            <a:r>
              <a:rPr lang="sv-SE" dirty="0" smtClean="0"/>
              <a:t> </a:t>
            </a:r>
            <a:r>
              <a:rPr lang="sv-SE" dirty="0" err="1" smtClean="0"/>
              <a:t>agree</a:t>
            </a:r>
            <a:r>
              <a:rPr lang="sv-SE" dirty="0" smtClean="0"/>
              <a:t> </a:t>
            </a:r>
            <a:r>
              <a:rPr lang="sv-SE" dirty="0" err="1" smtClean="0"/>
              <a:t>with</a:t>
            </a:r>
            <a:r>
              <a:rPr lang="sv-SE" dirty="0" smtClean="0"/>
              <a:t> </a:t>
            </a:r>
            <a:r>
              <a:rPr lang="sv-SE" dirty="0" err="1" smtClean="0"/>
              <a:t>this</a:t>
            </a:r>
            <a:r>
              <a:rPr lang="sv-SE" dirty="0" smtClean="0"/>
              <a:t> new approach and </a:t>
            </a:r>
            <a:r>
              <a:rPr lang="sv-SE" dirty="0" err="1" smtClean="0"/>
              <a:t>have</a:t>
            </a:r>
            <a:r>
              <a:rPr lang="sv-SE" dirty="0" smtClean="0"/>
              <a:t> </a:t>
            </a:r>
            <a:r>
              <a:rPr lang="sv-SE" dirty="0" err="1" smtClean="0"/>
              <a:t>concerns</a:t>
            </a:r>
            <a:r>
              <a:rPr lang="sv-SE" dirty="0" smtClean="0"/>
              <a:t> </a:t>
            </a:r>
            <a:r>
              <a:rPr lang="sv-SE" dirty="0" err="1" smtClean="0"/>
              <a:t>about</a:t>
            </a:r>
            <a:r>
              <a:rPr lang="sv-SE" dirty="0" smtClean="0"/>
              <a:t> </a:t>
            </a:r>
            <a:r>
              <a:rPr lang="sv-SE" dirty="0" err="1" smtClean="0"/>
              <a:t>schedule</a:t>
            </a:r>
            <a:r>
              <a:rPr lang="sv-SE" dirty="0" smtClean="0"/>
              <a:t>.</a:t>
            </a:r>
          </a:p>
          <a:p>
            <a:endParaRPr lang="sv-SE" dirty="0" smtClean="0"/>
          </a:p>
          <a:p>
            <a:pPr marL="0" indent="0">
              <a:buNone/>
            </a:pPr>
            <a:endParaRPr lang="sv-SE" dirty="0" smtClean="0"/>
          </a:p>
          <a:p>
            <a:endParaRPr lang="sv-SE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14</a:t>
            </a:fld>
            <a:endParaRPr lang="sv-SE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719235"/>
              </p:ext>
            </p:extLst>
          </p:nvPr>
        </p:nvGraphicFramePr>
        <p:xfrm>
          <a:off x="395536" y="4365104"/>
          <a:ext cx="8229600" cy="2321263"/>
        </p:xfrm>
        <a:graphic>
          <a:graphicData uri="http://schemas.openxmlformats.org/drawingml/2006/table">
            <a:tbl>
              <a:tblPr/>
              <a:tblGrid>
                <a:gridCol w="830916"/>
                <a:gridCol w="2536944"/>
                <a:gridCol w="972348"/>
                <a:gridCol w="972348"/>
                <a:gridCol w="972348"/>
                <a:gridCol w="972348"/>
                <a:gridCol w="972348"/>
              </a:tblGrid>
              <a:tr h="274025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840" marR="8840" marT="88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840" marR="8840" marT="884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NOT STARTED</a:t>
                      </a:r>
                    </a:p>
                  </a:txBody>
                  <a:tcPr marL="8840" marR="8840" marT="88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UNDER DISCUSSION</a:t>
                      </a:r>
                    </a:p>
                  </a:txBody>
                  <a:tcPr marL="8840" marR="8840" marT="8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DOCUMENT CREATED IN CHESS</a:t>
                      </a:r>
                    </a:p>
                  </a:txBody>
                  <a:tcPr marL="8840" marR="8840" marT="8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UNDER REVIEW</a:t>
                      </a:r>
                    </a:p>
                  </a:txBody>
                  <a:tcPr marL="8840" marR="8840" marT="8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1st VERSION APPROVED</a:t>
                      </a:r>
                    </a:p>
                  </a:txBody>
                  <a:tcPr marL="8840" marR="8840" marT="8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6129">
                <a:tc rowSpan="15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ACCELERATOR SYSTEMS</a:t>
                      </a:r>
                    </a:p>
                  </a:txBody>
                  <a:tcPr marL="8840" marR="8840" marT="88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Global Accelerator -ICS</a:t>
                      </a:r>
                    </a:p>
                  </a:txBody>
                  <a:tcPr marL="8840" marR="8840" marT="88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840" marR="8840" marT="88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840" marR="8840" marT="88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840" marR="8840" marT="88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840" marR="8840" marT="88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840" marR="8840" marT="88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</a:tr>
              <a:tr h="13612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Vacuum System - ICS</a:t>
                      </a:r>
                    </a:p>
                  </a:txBody>
                  <a:tcPr marL="8840" marR="8840" marT="88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840" marR="8840" marT="88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840" marR="8840" marT="88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840" marR="8840" marT="88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840" marR="8840" marT="88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840" marR="8840" marT="88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</a:tr>
              <a:tr h="13612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Beam Instrumentation - ICS</a:t>
                      </a:r>
                    </a:p>
                  </a:txBody>
                  <a:tcPr marL="8840" marR="8840" marT="88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840" marR="8840" marT="88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840" marR="8840" marT="88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840" marR="8840" marT="88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840" marR="8840" marT="88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840" marR="8840" marT="88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</a:tr>
              <a:tr h="13612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Rastering Magnets Systems -ICS</a:t>
                      </a:r>
                    </a:p>
                  </a:txBody>
                  <a:tcPr marL="8840" marR="8840" marT="88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840" marR="8840" marT="88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840" marR="8840" marT="88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840" marR="8840" marT="88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840" marR="8840" marT="88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840" marR="8840" marT="88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612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ACCP-ICS</a:t>
                      </a:r>
                    </a:p>
                  </a:txBody>
                  <a:tcPr marL="8840" marR="8840" marT="88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840" marR="8840" marT="88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840" marR="8840" marT="88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840" marR="8840" marT="88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840" marR="8840" marT="88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840" marR="8840" marT="88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612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RF Cell - ICS</a:t>
                      </a:r>
                    </a:p>
                  </a:txBody>
                  <a:tcPr marL="8840" marR="8840" marT="88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840" marR="8840" marT="88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840" marR="8840" marT="88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840" marR="8840" marT="88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840" marR="8840" marT="88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840" marR="8840" marT="88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612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RF Phase Distribution System</a:t>
                      </a:r>
                    </a:p>
                  </a:txBody>
                  <a:tcPr marL="8840" marR="8840" marT="88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840" marR="8840" marT="88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840" marR="8840" marT="88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840" marR="8840" marT="88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840" marR="8840" marT="88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840" marR="8840" marT="88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612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Power Supplies – ICS </a:t>
                      </a:r>
                    </a:p>
                  </a:txBody>
                  <a:tcPr marL="8840" marR="8840" marT="88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840" marR="8840" marT="88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840" marR="8840" marT="88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840" marR="8840" marT="88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840" marR="8840" marT="88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840" marR="8840" marT="88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612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Water Cooling Systems</a:t>
                      </a:r>
                    </a:p>
                  </a:txBody>
                  <a:tcPr marL="8840" marR="8840" marT="88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840" marR="8840" marT="88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840" marR="8840" marT="88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840" marR="8840" marT="88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840" marR="8840" marT="88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840" marR="8840" marT="88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612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Main Power Supply</a:t>
                      </a:r>
                    </a:p>
                  </a:txBody>
                  <a:tcPr marL="8840" marR="8840" marT="88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840" marR="8840" marT="88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840" marR="8840" marT="88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840" marR="8840" marT="88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840" marR="8840" marT="88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840" marR="8840" marT="88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612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PS &amp; LEBT</a:t>
                      </a:r>
                    </a:p>
                  </a:txBody>
                  <a:tcPr marL="8840" marR="8840" marT="88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840" marR="8840" marT="88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840" marR="8840" marT="88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840" marR="8840" marT="88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840" marR="8840" marT="88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840" marR="8840" marT="88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612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RFQ </a:t>
                      </a:r>
                    </a:p>
                  </a:txBody>
                  <a:tcPr marL="8840" marR="8840" marT="88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840" marR="8840" marT="88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840" marR="8840" marT="88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840" marR="8840" marT="88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840" marR="8840" marT="88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840" marR="8840" marT="88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612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MEBT</a:t>
                      </a:r>
                    </a:p>
                  </a:txBody>
                  <a:tcPr marL="8840" marR="8840" marT="88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840" marR="8840" marT="88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840" marR="8840" marT="88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840" marR="8840" marT="88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840" marR="8840" marT="88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840" marR="8840" marT="88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612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DTL</a:t>
                      </a:r>
                    </a:p>
                  </a:txBody>
                  <a:tcPr marL="8840" marR="8840" marT="88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840" marR="8840" marT="88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840" marR="8840" marT="88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840" marR="8840" marT="88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840" marR="8840" marT="88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840" marR="8840" marT="88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43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Cryogenics Systems-ICS</a:t>
                      </a:r>
                    </a:p>
                  </a:txBody>
                  <a:tcPr marL="8840" marR="8840" marT="88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840" marR="8840" marT="88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840" marR="8840" marT="88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840" marR="8840" marT="88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840" marR="8840" marT="88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840" marR="8840" marT="88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196076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WP 10 </a:t>
            </a:r>
            <a:r>
              <a:rPr lang="en-US" dirty="0" smtClean="0"/>
              <a:t>- Accelerator Integration (II)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PS &amp; LEBT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15</a:t>
            </a:fld>
            <a:endParaRPr lang="sv-SE" dirty="0"/>
          </a:p>
        </p:txBody>
      </p:sp>
      <p:pic>
        <p:nvPicPr>
          <p:cNvPr id="6" name="Picture 5" descr="Slide1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5" y="1556792"/>
            <a:ext cx="3168351" cy="2376263"/>
          </a:xfrm>
          <a:prstGeom prst="rect">
            <a:avLst/>
          </a:prstGeom>
        </p:spPr>
      </p:pic>
      <p:pic>
        <p:nvPicPr>
          <p:cNvPr id="7" name="Picture 6" descr="Slide1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4149080"/>
            <a:ext cx="2976331" cy="223224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4288" y="1484784"/>
            <a:ext cx="1368152" cy="299794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24128" y="1556792"/>
            <a:ext cx="864096" cy="305663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1920" y="1556792"/>
            <a:ext cx="1295275" cy="295064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9912" y="4869160"/>
            <a:ext cx="850595" cy="151216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4048" y="5085184"/>
            <a:ext cx="1664185" cy="93610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20272" y="4581128"/>
            <a:ext cx="1159227" cy="2060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5374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WP 10 </a:t>
            </a:r>
            <a:r>
              <a:rPr lang="en-US" dirty="0" smtClean="0"/>
              <a:t>- Accelerator Integration (III)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RF  Local Protection System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16</a:t>
            </a:fld>
            <a:endParaRPr lang="sv-SE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1628800"/>
            <a:ext cx="4250392" cy="2363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932040" y="1700808"/>
            <a:ext cx="388843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Slow part based in Siemens PLC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Fast Interlock Module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NI based prototype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IFC 1210 prototype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Lack of resources on RF group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Limited trust in ICS being able to support their standards.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Trying to change the way of working towards a ‘sustainable’ support.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3933056"/>
            <a:ext cx="2905305" cy="280154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347864" y="4365104"/>
            <a:ext cx="5400601" cy="2376264"/>
          </a:xfrm>
          <a:prstGeom prst="rect">
            <a:avLst/>
          </a:prstGeom>
          <a:noFill/>
        </p:spPr>
        <p:txBody>
          <a:bodyPr wrap="square" rtlCol="0">
            <a:normAutofit fontScale="92500" lnSpcReduction="20000"/>
          </a:bodyPr>
          <a:lstStyle/>
          <a:p>
            <a:r>
              <a:rPr lang="en-US" b="1" dirty="0" smtClean="0"/>
              <a:t>Design proposal: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22 Channel FMC ADC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Digital IO FMC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IFC 1210 board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Firmware portable to final platform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FMCs to be developed (needed by other projects)</a:t>
            </a:r>
            <a:endParaRPr lang="en-US" dirty="0"/>
          </a:p>
          <a:p>
            <a:r>
              <a:rPr lang="en-US" b="1" dirty="0" smtClean="0"/>
              <a:t>First stage: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Use existing ADCs and digital I/O interfaces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ADC, DIO firmware blocks exist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Not ideal setup but demonstrates the principles and performance</a:t>
            </a:r>
          </a:p>
        </p:txBody>
      </p:sp>
    </p:spTree>
    <p:extLst>
      <p:ext uri="{BB962C8B-B14F-4D97-AF65-F5344CB8AC3E}">
        <p14:creationId xmlns:p14="http://schemas.microsoft.com/office/powerpoint/2010/main" val="16890172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WP 10 </a:t>
            </a:r>
            <a:r>
              <a:rPr lang="en-US" dirty="0" smtClean="0"/>
              <a:t>-</a:t>
            </a:r>
            <a:r>
              <a:rPr lang="en-US" dirty="0"/>
              <a:t> </a:t>
            </a:r>
            <a:r>
              <a:rPr lang="en-US" dirty="0" smtClean="0"/>
              <a:t>Accelerator Integration (IV)</a:t>
            </a:r>
            <a:r>
              <a:rPr lang="en-US"/>
              <a:t/>
            </a:r>
            <a:br>
              <a:rPr lang="en-US"/>
            </a:br>
            <a:r>
              <a:rPr lang="en-US" smtClean="0"/>
              <a:t>LLRF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17</a:t>
            </a:fld>
            <a:endParaRPr lang="sv-SE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5776" y="1772816"/>
            <a:ext cx="2445594" cy="1834196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520" y="1772816"/>
            <a:ext cx="2117616" cy="1620647"/>
          </a:xfrm>
          <a:prstGeom prst="rect">
            <a:avLst/>
          </a:prstGeom>
        </p:spPr>
      </p:pic>
      <p:pic>
        <p:nvPicPr>
          <p:cNvPr id="7" name="Picture 6" descr="Slide1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3573016"/>
            <a:ext cx="4211960" cy="3158970"/>
          </a:xfrm>
          <a:prstGeom prst="rect">
            <a:avLst/>
          </a:prstGeom>
        </p:spPr>
      </p:pic>
      <p:pic>
        <p:nvPicPr>
          <p:cNvPr id="8" name="Content Placeholder 4"/>
          <p:cNvPicPr>
            <a:picLocks noGrp="1" noChangeAspect="1"/>
          </p:cNvPicPr>
          <p:nvPr>
            <p:ph idx="1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8064" y="1700808"/>
            <a:ext cx="3407297" cy="2199255"/>
          </a:xfrm>
        </p:spPr>
      </p:pic>
      <p:sp>
        <p:nvSpPr>
          <p:cNvPr id="9" name="TextBox 8"/>
          <p:cNvSpPr txBox="1"/>
          <p:nvPr/>
        </p:nvSpPr>
        <p:spPr>
          <a:xfrm>
            <a:off x="4572000" y="4005064"/>
            <a:ext cx="410445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Current solution based on </a:t>
            </a:r>
            <a:r>
              <a:rPr lang="en-US" dirty="0"/>
              <a:t>Struck </a:t>
            </a:r>
            <a:r>
              <a:rPr lang="en-US" dirty="0" smtClean="0"/>
              <a:t>SIS8300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ICS is proposing to migrate to a solution based on IFC_1410 variant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Fall back to mrfioc2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Trying to change the workflow with the LLRF team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ICS default software services installation need to be fixed.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82392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WP 10 - Accelerator Integration </a:t>
            </a:r>
            <a:r>
              <a:rPr lang="en-US" dirty="0" smtClean="0"/>
              <a:t>(V</a:t>
            </a:r>
            <a:r>
              <a:rPr lang="en-US" dirty="0"/>
              <a:t>)</a:t>
            </a:r>
            <a:br>
              <a:rPr lang="en-US" dirty="0"/>
            </a:br>
            <a:r>
              <a:rPr lang="en-US" dirty="0"/>
              <a:t>RF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Other activities</a:t>
            </a:r>
          </a:p>
          <a:p>
            <a:pPr lvl="1"/>
            <a:r>
              <a:rPr lang="en-US" dirty="0" smtClean="0"/>
              <a:t>Try to start a collaboration with the RF group to develop standard controls for modulators</a:t>
            </a:r>
          </a:p>
          <a:p>
            <a:pPr lvl="1"/>
            <a:r>
              <a:rPr lang="en-US" dirty="0" smtClean="0"/>
              <a:t>High Power RF Circulator</a:t>
            </a:r>
          </a:p>
          <a:p>
            <a:pPr lvl="1"/>
            <a:r>
              <a:rPr lang="en-US" dirty="0"/>
              <a:t>Phase Reference Distribution System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18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659935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WP 10 - Accelerator Integration (</a:t>
            </a:r>
            <a:r>
              <a:rPr lang="en-US" dirty="0" smtClean="0"/>
              <a:t>VI)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Beam Diagnostics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19</a:t>
            </a:fld>
            <a:endParaRPr lang="sv-SE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1628800"/>
            <a:ext cx="3703712" cy="137058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1520" y="2996952"/>
            <a:ext cx="468052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BPM Prototype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Currently based on </a:t>
            </a:r>
            <a:r>
              <a:rPr lang="en-US" dirty="0"/>
              <a:t>Struck SIS8300</a:t>
            </a:r>
            <a:r>
              <a:rPr lang="en-US" dirty="0" smtClean="0"/>
              <a:t> 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Fall back to mrfioc2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ICS is proposing to migrate to IFC_1410 variant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/>
              <a:t>Trying to change the </a:t>
            </a:r>
            <a:r>
              <a:rPr lang="en-US" dirty="0" smtClean="0"/>
              <a:t>workflows with the BI Team</a:t>
            </a:r>
          </a:p>
          <a:p>
            <a:pPr marL="742950" lvl="1" indent="-285750">
              <a:buFont typeface="Arial"/>
              <a:buChar char="•"/>
            </a:pPr>
            <a:endParaRPr lang="en-US" dirty="0" smtClean="0"/>
          </a:p>
          <a:p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5076056" y="1916832"/>
            <a:ext cx="3960440" cy="17543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 smtClean="0"/>
              <a:t>INTERCEPTIVE DEVICES PROTOTYPE</a:t>
            </a:r>
          </a:p>
          <a:p>
            <a:r>
              <a:rPr lang="en-US" dirty="0" smtClean="0"/>
              <a:t>The </a:t>
            </a:r>
            <a:r>
              <a:rPr lang="en-US" dirty="0"/>
              <a:t>final goal is to build the </a:t>
            </a:r>
            <a:r>
              <a:rPr lang="en-US" b="1" dirty="0"/>
              <a:t>one - working well- template system for </a:t>
            </a:r>
            <a:r>
              <a:rPr lang="en-US" b="1" dirty="0" smtClean="0"/>
              <a:t>interceptive </a:t>
            </a:r>
            <a:r>
              <a:rPr lang="en-US" b="1" dirty="0"/>
              <a:t>devices </a:t>
            </a:r>
            <a:r>
              <a:rPr lang="en-US" dirty="0"/>
              <a:t>in terms of EPICS Integration (CSS, IOC, and so on) and  Machine Protection.</a:t>
            </a:r>
          </a:p>
        </p:txBody>
      </p:sp>
    </p:spTree>
    <p:extLst>
      <p:ext uri="{BB962C8B-B14F-4D97-AF65-F5344CB8AC3E}">
        <p14:creationId xmlns:p14="http://schemas.microsoft.com/office/powerpoint/2010/main" val="38843679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 ½  year ago…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The last time that hardware integration was brought up was in TAC 10 (November 2014).</a:t>
            </a:r>
          </a:p>
          <a:p>
            <a:r>
              <a:rPr lang="en-US" dirty="0" smtClean="0"/>
              <a:t>The topics were Conventional Facilities Integration and the freezing of the Hardware Platforms.</a:t>
            </a:r>
          </a:p>
          <a:p>
            <a:r>
              <a:rPr lang="en-US" dirty="0" smtClean="0"/>
              <a:t>An approach for the planning and the integration for conventional facilities was presented.</a:t>
            </a:r>
          </a:p>
          <a:p>
            <a:r>
              <a:rPr lang="en-US" dirty="0" smtClean="0"/>
              <a:t>There was no Hardware and Integration Team and the integration work was fully done by external resources.</a:t>
            </a:r>
          </a:p>
          <a:p>
            <a:r>
              <a:rPr lang="en-US" dirty="0" smtClean="0"/>
              <a:t>There was no consistency in the approach between different work packages in the integration area.</a:t>
            </a:r>
          </a:p>
          <a:p>
            <a:r>
              <a:rPr lang="en-US" dirty="0" smtClean="0"/>
              <a:t>TAC 10 Observations/Recommendations:</a:t>
            </a:r>
          </a:p>
          <a:p>
            <a:pPr lvl="1"/>
            <a:r>
              <a:rPr lang="en-GB" dirty="0" smtClean="0">
                <a:latin typeface="Tahoma" charset="0"/>
              </a:rPr>
              <a:t>“</a:t>
            </a:r>
            <a:r>
              <a:rPr lang="en-GB" i="1" dirty="0" smtClean="0">
                <a:latin typeface="Tahoma" charset="0"/>
              </a:rPr>
              <a:t>While </a:t>
            </a:r>
            <a:r>
              <a:rPr lang="en-GB" i="1" dirty="0">
                <a:latin typeface="Tahoma" charset="0"/>
              </a:rPr>
              <a:t>there has been progress on hiring, the ICS appears to be short of resources for system </a:t>
            </a:r>
            <a:r>
              <a:rPr lang="en-GB" i="1" dirty="0" smtClean="0">
                <a:latin typeface="Tahoma" charset="0"/>
              </a:rPr>
              <a:t>integration</a:t>
            </a:r>
            <a:r>
              <a:rPr lang="en-GB" dirty="0" smtClean="0">
                <a:latin typeface="Tahoma" charset="0"/>
              </a:rPr>
              <a:t>”</a:t>
            </a:r>
          </a:p>
          <a:p>
            <a:pPr lvl="1"/>
            <a:r>
              <a:rPr lang="en-GB" dirty="0" smtClean="0">
                <a:latin typeface="Tahoma" charset="0"/>
              </a:rPr>
              <a:t>“</a:t>
            </a:r>
            <a:r>
              <a:rPr lang="en-US" i="1" dirty="0">
                <a:latin typeface="Tahoma" charset="0"/>
              </a:rPr>
              <a:t>Issue ICS standards for hardware, software, processes and documentation</a:t>
            </a:r>
            <a:r>
              <a:rPr lang="en-GB" dirty="0" smtClean="0">
                <a:latin typeface="Tahoma" charset="0"/>
              </a:rPr>
              <a:t>”</a:t>
            </a:r>
          </a:p>
          <a:p>
            <a:pPr lvl="1"/>
            <a:r>
              <a:rPr lang="en-GB" dirty="0" smtClean="0">
                <a:latin typeface="Tahoma" charset="0"/>
              </a:rPr>
              <a:t>“</a:t>
            </a:r>
            <a:r>
              <a:rPr lang="en-US" i="1" dirty="0">
                <a:latin typeface="Tahoma" charset="0"/>
              </a:rPr>
              <a:t>Develop Interface Control Documents for the technical systems</a:t>
            </a:r>
            <a:r>
              <a:rPr lang="en-GB" dirty="0" smtClean="0">
                <a:latin typeface="Tahoma" charset="0"/>
              </a:rPr>
              <a:t>”</a:t>
            </a:r>
          </a:p>
          <a:p>
            <a:pPr lvl="1"/>
            <a:r>
              <a:rPr lang="en-GB" dirty="0" smtClean="0">
                <a:latin typeface="Tahoma" charset="0"/>
              </a:rPr>
              <a:t>“</a:t>
            </a:r>
            <a:r>
              <a:rPr lang="en-GB" i="1" dirty="0">
                <a:latin typeface="Tahoma" charset="0"/>
              </a:rPr>
              <a:t>A good working relationship has been established between ICS and CF for controls </a:t>
            </a:r>
            <a:r>
              <a:rPr lang="en-GB" i="1" dirty="0" smtClean="0">
                <a:latin typeface="Tahoma" charset="0"/>
              </a:rPr>
              <a:t>integration. This </a:t>
            </a:r>
            <a:r>
              <a:rPr lang="en-GB" i="1" dirty="0">
                <a:latin typeface="Tahoma" charset="0"/>
              </a:rPr>
              <a:t>work is progressing well with lessons learned from initial attempts now incorporated in a defined process</a:t>
            </a:r>
            <a:r>
              <a:rPr lang="en-GB" dirty="0" smtClean="0">
                <a:latin typeface="Tahoma" charset="0"/>
              </a:rPr>
              <a:t>.”</a:t>
            </a:r>
          </a:p>
          <a:p>
            <a:pPr lvl="1"/>
            <a:endParaRPr lang="en-GB" dirty="0">
              <a:latin typeface="Tahoma" charset="0"/>
            </a:endParaRP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90285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WP </a:t>
            </a:r>
            <a:r>
              <a:rPr lang="en-US" dirty="0" smtClean="0"/>
              <a:t>11 – Target Integration</a:t>
            </a:r>
            <a:br>
              <a:rPr lang="en-US" dirty="0" smtClean="0"/>
            </a:br>
            <a:r>
              <a:rPr lang="en-US" dirty="0" smtClean="0"/>
              <a:t>Status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old staffing plan and activities were stopped and reevaluated around mid 2015.</a:t>
            </a:r>
          </a:p>
          <a:p>
            <a:r>
              <a:rPr lang="en-US" dirty="0" smtClean="0"/>
              <a:t>The way of working together with Target had to be changed. Some adjustment period was needed.</a:t>
            </a:r>
          </a:p>
          <a:p>
            <a:r>
              <a:rPr lang="en-US" dirty="0" smtClean="0"/>
              <a:t>A new planning has been developed. </a:t>
            </a:r>
          </a:p>
          <a:p>
            <a:r>
              <a:rPr lang="en-US" dirty="0" smtClean="0"/>
              <a:t>In order to perform this planning a system breakdown for target control systems had to be done</a:t>
            </a:r>
          </a:p>
          <a:p>
            <a:r>
              <a:rPr lang="en-US" dirty="0" smtClean="0"/>
              <a:t>There is still some </a:t>
            </a:r>
            <a:r>
              <a:rPr lang="en-US" dirty="0" err="1" smtClean="0"/>
              <a:t>indefinitions</a:t>
            </a:r>
            <a:r>
              <a:rPr lang="en-US" dirty="0" smtClean="0"/>
              <a:t> on the scope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20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010152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WP 11 – Target Integration</a:t>
            </a:r>
            <a:br>
              <a:rPr lang="en-US" dirty="0"/>
            </a:br>
            <a:r>
              <a:rPr lang="en-US" dirty="0" smtClean="0"/>
              <a:t>ICDs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21</a:t>
            </a:fld>
            <a:endParaRPr lang="sv-SE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582169"/>
              </p:ext>
            </p:extLst>
          </p:nvPr>
        </p:nvGraphicFramePr>
        <p:xfrm>
          <a:off x="323528" y="1916832"/>
          <a:ext cx="8229600" cy="1368360"/>
        </p:xfrm>
        <a:graphic>
          <a:graphicData uri="http://schemas.openxmlformats.org/drawingml/2006/table">
            <a:tbl>
              <a:tblPr/>
              <a:tblGrid>
                <a:gridCol w="830916"/>
                <a:gridCol w="2536944"/>
                <a:gridCol w="972348"/>
                <a:gridCol w="972348"/>
                <a:gridCol w="972348"/>
                <a:gridCol w="972348"/>
                <a:gridCol w="972348"/>
              </a:tblGrid>
              <a:tr h="274025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840" marR="8840" marT="88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840" marR="8840" marT="884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NOT STARTED</a:t>
                      </a:r>
                    </a:p>
                  </a:txBody>
                  <a:tcPr marL="8840" marR="8840" marT="88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UNDER DISCUSSION</a:t>
                      </a:r>
                    </a:p>
                  </a:txBody>
                  <a:tcPr marL="8840" marR="8840" marT="8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DOCUMENT CREATED IN CHESS</a:t>
                      </a:r>
                    </a:p>
                  </a:txBody>
                  <a:tcPr marL="8840" marR="8840" marT="8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UNDER REVIEW</a:t>
                      </a:r>
                    </a:p>
                  </a:txBody>
                  <a:tcPr marL="8840" marR="8840" marT="8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1st VERSION APPROVED</a:t>
                      </a:r>
                    </a:p>
                  </a:txBody>
                  <a:tcPr marL="8840" marR="8840" marT="8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6129">
                <a:tc rowSpan="8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TARGET SYSTEMS</a:t>
                      </a:r>
                    </a:p>
                  </a:txBody>
                  <a:tcPr marL="8840" marR="8840" marT="88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Target Safety System - ICS</a:t>
                      </a:r>
                    </a:p>
                  </a:txBody>
                  <a:tcPr marL="8840" marR="8840" marT="88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840" marR="8840" marT="88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840" marR="8840" marT="88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840" marR="8840" marT="88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840" marR="8840" marT="88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840" marR="8840" marT="88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</a:tr>
              <a:tr h="13612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Tartet</a:t>
                      </a: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Moderator </a:t>
                      </a:r>
                      <a:r>
                        <a:rPr lang="en-US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Cryoplant</a:t>
                      </a: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-ICS</a:t>
                      </a:r>
                    </a:p>
                  </a:txBody>
                  <a:tcPr marL="8840" marR="8840" marT="88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840" marR="8840" marT="88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840" marR="8840" marT="88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840" marR="8840" marT="88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840" marR="8840" marT="88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840" marR="8840" marT="88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612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Shielding &amp; Plugs Cooling System-ICS</a:t>
                      </a:r>
                    </a:p>
                  </a:txBody>
                  <a:tcPr marL="8840" marR="8840" marT="88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840" marR="8840" marT="88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840" marR="8840" marT="88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840" marR="8840" marT="88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840" marR="8840" marT="88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840" marR="8840" marT="88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612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Target intermediate cooling system-ICS</a:t>
                      </a:r>
                    </a:p>
                  </a:txBody>
                  <a:tcPr marL="8840" marR="8840" marT="88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840" marR="8840" marT="88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840" marR="8840" marT="88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840" marR="8840" marT="88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840" marR="8840" marT="88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840" marR="8840" marT="88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612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Intermediate water Cooling System 30C-ICS</a:t>
                      </a:r>
                    </a:p>
                  </a:txBody>
                  <a:tcPr marL="8840" marR="8840" marT="88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840" marR="8840" marT="88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840" marR="8840" marT="88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840" marR="8840" marT="88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840" marR="8840" marT="88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840" marR="8840" marT="88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612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Intermediate water Cooling System 15C-ICS</a:t>
                      </a:r>
                    </a:p>
                  </a:txBody>
                  <a:tcPr marL="8840" marR="8840" marT="88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840" marR="8840" marT="88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840" marR="8840" marT="88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840" marR="8840" marT="88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840" marR="8840" marT="88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840" marR="8840" marT="88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612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Reflector Primary Cooling System-ICS</a:t>
                      </a:r>
                    </a:p>
                  </a:txBody>
                  <a:tcPr marL="8840" marR="8840" marT="88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840" marR="8840" marT="88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840" marR="8840" marT="88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840" marR="8840" marT="88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840" marR="8840" marT="88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840" marR="8840" marT="88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43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Drainage System – ICS </a:t>
                      </a:r>
                    </a:p>
                  </a:txBody>
                  <a:tcPr marL="8840" marR="8840" marT="88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840" marR="8840" marT="88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840" marR="8840" marT="88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840" marR="8840" marT="88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840" marR="8840" marT="88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840" marR="8840" marT="88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461962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12776"/>
            <a:ext cx="9036496" cy="4525963"/>
          </a:xfrm>
        </p:spPr>
        <p:txBody>
          <a:bodyPr/>
          <a:lstStyle/>
          <a:p>
            <a:r>
              <a:rPr lang="en-GB" sz="2000" dirty="0"/>
              <a:t>U</a:t>
            </a:r>
            <a:r>
              <a:rPr lang="en-GB" sz="2000" dirty="0" smtClean="0"/>
              <a:t>nmanageable breakdown </a:t>
            </a:r>
          </a:p>
          <a:p>
            <a:pPr lvl="1"/>
            <a:r>
              <a:rPr lang="en-GB" sz="1400" dirty="0" smtClean="0"/>
              <a:t>The Target functional breakdown is a mechanical breakdown, not useful for ICS purpose.  </a:t>
            </a:r>
          </a:p>
          <a:p>
            <a:pPr lvl="1"/>
            <a:r>
              <a:rPr lang="en-GB" sz="1400" dirty="0" smtClean="0"/>
              <a:t>Is also difficult to identify interfaces, in terms of function and people.</a:t>
            </a:r>
          </a:p>
          <a:p>
            <a:pPr lvl="1"/>
            <a:r>
              <a:rPr lang="en-GB" sz="1400" dirty="0" smtClean="0"/>
              <a:t>The ICDs documents reflects the Target breakdown structure; </a:t>
            </a:r>
            <a:r>
              <a:rPr lang="en-US" sz="1400" dirty="0" smtClean="0"/>
              <a:t>for these reasons, the ICDs include NOT USEFUL information from a control point of view.</a:t>
            </a:r>
            <a:endParaRPr lang="en-GB" sz="1400" dirty="0" smtClean="0"/>
          </a:p>
          <a:p>
            <a:pPr marL="457200" lvl="1" indent="0">
              <a:buNone/>
            </a:pPr>
            <a:endParaRPr lang="en-GB" sz="1600" dirty="0"/>
          </a:p>
          <a:p>
            <a:pPr marL="457200" lvl="1" indent="0">
              <a:buNone/>
            </a:pPr>
            <a:endParaRPr lang="en-GB" sz="1600" dirty="0" smtClean="0"/>
          </a:p>
          <a:p>
            <a:pPr marL="457200" lvl="1" indent="0">
              <a:buNone/>
            </a:pPr>
            <a:endParaRPr lang="en-GB" sz="1600" dirty="0" smtClean="0"/>
          </a:p>
          <a:p>
            <a:pPr marL="0" indent="0">
              <a:buNone/>
            </a:pPr>
            <a:endParaRPr lang="en-GB" dirty="0" smtClean="0"/>
          </a:p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22</a:t>
            </a:fld>
            <a:endParaRPr lang="sv-SE" dirty="0"/>
          </a:p>
        </p:txBody>
      </p:sp>
      <p:pic>
        <p:nvPicPr>
          <p:cNvPr id="1026" name="Picture 2" descr="C:\Users\benedettogallese\Dropbox\ESS\wp11\planning\planning_2016-2019\target_breakdown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3356992"/>
            <a:ext cx="8250486" cy="3184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WP 11 – Target Integration</a:t>
            </a:r>
            <a:br>
              <a:rPr lang="en-US" dirty="0"/>
            </a:br>
            <a:r>
              <a:rPr lang="en-US" dirty="0" smtClean="0"/>
              <a:t>System Breakdown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17629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WP 11 – Target Integration</a:t>
            </a:r>
            <a:br>
              <a:rPr lang="en-US" dirty="0"/>
            </a:br>
            <a:r>
              <a:rPr lang="en-US" dirty="0" smtClean="0"/>
              <a:t>Overall Progress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000" dirty="0" smtClean="0"/>
              <a:t>Most of the scope discussions have been cleared up.</a:t>
            </a:r>
          </a:p>
          <a:p>
            <a:r>
              <a:rPr lang="en-GB" sz="2000" dirty="0" smtClean="0"/>
              <a:t>In some cases, lack of competences were identified to cover some scope.</a:t>
            </a:r>
          </a:p>
          <a:p>
            <a:r>
              <a:rPr lang="en-GB" sz="2000" dirty="0" smtClean="0"/>
              <a:t>One of the last discussions of scope</a:t>
            </a:r>
          </a:p>
          <a:p>
            <a:pPr lvl="1"/>
            <a:r>
              <a:rPr lang="en-GB" sz="1400" dirty="0" smtClean="0"/>
              <a:t>Active </a:t>
            </a:r>
            <a:r>
              <a:rPr lang="en-GB" sz="1400" dirty="0"/>
              <a:t>Cell is a rather autonomous system,  with a own control room and with many  specifics and “self consistent ” control systems.  These control systems already have SCADA functionality </a:t>
            </a:r>
            <a:r>
              <a:rPr lang="en-US" sz="1400" dirty="0"/>
              <a:t> (HMI, Alarm management and Historical records). </a:t>
            </a:r>
            <a:r>
              <a:rPr lang="en-GB" sz="1400" dirty="0"/>
              <a:t>The Active Cells  system will work when the beam is off.  </a:t>
            </a:r>
            <a:endParaRPr lang="en-GB" sz="1400" dirty="0" smtClean="0"/>
          </a:p>
          <a:p>
            <a:pPr lvl="1"/>
            <a:r>
              <a:rPr lang="en-GB" sz="1400" dirty="0" smtClean="0"/>
              <a:t>Many </a:t>
            </a:r>
            <a:r>
              <a:rPr lang="en-GB" sz="1400" dirty="0"/>
              <a:t>signal are safety </a:t>
            </a:r>
            <a:r>
              <a:rPr lang="en-GB" sz="1400" dirty="0" smtClean="0"/>
              <a:t>related.</a:t>
            </a:r>
          </a:p>
          <a:p>
            <a:pPr lvl="1"/>
            <a:r>
              <a:rPr lang="en-US" sz="1400" dirty="0" smtClean="0"/>
              <a:t>Given </a:t>
            </a:r>
            <a:r>
              <a:rPr lang="en-US" sz="1400" dirty="0"/>
              <a:t>that ICS handles relevant information that impacts the machine operation, there is no purpose in the integration with the ICS archiving and alarm </a:t>
            </a:r>
            <a:r>
              <a:rPr lang="en-US" sz="1400" dirty="0" smtClean="0"/>
              <a:t>systems.</a:t>
            </a:r>
          </a:p>
          <a:p>
            <a:pPr lvl="1"/>
            <a:r>
              <a:rPr lang="en-US" sz="1400" dirty="0" smtClean="0"/>
              <a:t>The </a:t>
            </a:r>
            <a:r>
              <a:rPr lang="en-US" sz="1400" dirty="0"/>
              <a:t>identification of the interfaces that involve PSS system need to be carefully clarified</a:t>
            </a:r>
            <a:r>
              <a:rPr lang="en-US" sz="1600" dirty="0"/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23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523512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WP 12 </a:t>
            </a:r>
            <a:r>
              <a:rPr lang="en-US" dirty="0"/>
              <a:t>– </a:t>
            </a:r>
            <a:r>
              <a:rPr lang="en-US" dirty="0" smtClean="0"/>
              <a:t>NSS Integration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Status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1800"/>
              </a:spcBef>
            </a:pPr>
            <a:r>
              <a:rPr lang="en-US" sz="2400" dirty="0" smtClean="0"/>
              <a:t>The collaboration is proceeding normally</a:t>
            </a:r>
          </a:p>
          <a:p>
            <a:pPr>
              <a:lnSpc>
                <a:spcPct val="110000"/>
              </a:lnSpc>
              <a:spcBef>
                <a:spcPts val="1800"/>
              </a:spcBef>
            </a:pPr>
            <a:r>
              <a:rPr lang="en-US" sz="2400" dirty="0" smtClean="0"/>
              <a:t>Science Directory is a big organization, sometimes it is not easy to reach everyone and create ‘controls awareness’</a:t>
            </a:r>
          </a:p>
          <a:p>
            <a:pPr>
              <a:lnSpc>
                <a:spcPct val="110000"/>
              </a:lnSpc>
              <a:spcBef>
                <a:spcPts val="1800"/>
              </a:spcBef>
            </a:pPr>
            <a:r>
              <a:rPr lang="en-US" sz="2400" dirty="0" smtClean="0"/>
              <a:t>Work on planning soon to be ready</a:t>
            </a:r>
          </a:p>
          <a:p>
            <a:pPr>
              <a:lnSpc>
                <a:spcPct val="110000"/>
              </a:lnSpc>
              <a:spcBef>
                <a:spcPts val="1800"/>
              </a:spcBef>
            </a:pPr>
            <a:r>
              <a:rPr lang="en-US" sz="2400" dirty="0" smtClean="0"/>
              <a:t>Reach the different in-kind partners is sometimes difficult.</a:t>
            </a:r>
          </a:p>
          <a:p>
            <a:pPr>
              <a:lnSpc>
                <a:spcPct val="110000"/>
              </a:lnSpc>
              <a:spcBef>
                <a:spcPts val="1800"/>
              </a:spcBef>
            </a:pPr>
            <a:r>
              <a:rPr lang="en-US" sz="2400" dirty="0" smtClean="0"/>
              <a:t>Collaboration with DMSC is crucial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24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940858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WP </a:t>
            </a:r>
            <a:r>
              <a:rPr lang="en-US" dirty="0" smtClean="0"/>
              <a:t>12 </a:t>
            </a:r>
            <a:r>
              <a:rPr lang="en-US" dirty="0"/>
              <a:t>– NSS Integration</a:t>
            </a:r>
            <a:br>
              <a:rPr lang="en-US" dirty="0"/>
            </a:br>
            <a:r>
              <a:rPr lang="en-US" dirty="0" smtClean="0"/>
              <a:t>Interfaces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25</a:t>
            </a:fld>
            <a:endParaRPr lang="sv-SE" dirty="0"/>
          </a:p>
        </p:txBody>
      </p:sp>
      <p:pic>
        <p:nvPicPr>
          <p:cNvPr id="5" name="Picture 4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616" y="1556792"/>
            <a:ext cx="6702024" cy="2716840"/>
          </a:xfrm>
          <a:prstGeom prst="rect">
            <a:avLst/>
          </a:prstGeom>
          <a:ln>
            <a:noFill/>
          </a:ln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9069237"/>
              </p:ext>
            </p:extLst>
          </p:nvPr>
        </p:nvGraphicFramePr>
        <p:xfrm>
          <a:off x="323528" y="4725144"/>
          <a:ext cx="8229600" cy="959973"/>
        </p:xfrm>
        <a:graphic>
          <a:graphicData uri="http://schemas.openxmlformats.org/drawingml/2006/table">
            <a:tbl>
              <a:tblPr/>
              <a:tblGrid>
                <a:gridCol w="830916"/>
                <a:gridCol w="2536944"/>
                <a:gridCol w="972348"/>
                <a:gridCol w="972348"/>
                <a:gridCol w="972348"/>
                <a:gridCol w="972348"/>
                <a:gridCol w="972348"/>
              </a:tblGrid>
              <a:tr h="274025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840" marR="8840" marT="88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840" marR="8840" marT="884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NOT STARTED</a:t>
                      </a:r>
                    </a:p>
                  </a:txBody>
                  <a:tcPr marL="8840" marR="8840" marT="88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UNDER DISCUSSION</a:t>
                      </a:r>
                    </a:p>
                  </a:txBody>
                  <a:tcPr marL="8840" marR="8840" marT="8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DOCUMENT CREATED IN CHESS</a:t>
                      </a:r>
                    </a:p>
                  </a:txBody>
                  <a:tcPr marL="8840" marR="8840" marT="8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UNDER REVIEW</a:t>
                      </a:r>
                    </a:p>
                  </a:txBody>
                  <a:tcPr marL="8840" marR="8840" marT="8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1st VERSION APPROVED</a:t>
                      </a:r>
                    </a:p>
                  </a:txBody>
                  <a:tcPr marL="8840" marR="8840" marT="8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6129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NEUTRON SCATTERING SYSTEMS</a:t>
                      </a:r>
                    </a:p>
                  </a:txBody>
                  <a:tcPr marL="8840" marR="8840" marT="88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Motion Controls - ICS</a:t>
                      </a:r>
                    </a:p>
                  </a:txBody>
                  <a:tcPr marL="8840" marR="8840" marT="88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840" marR="8840" marT="88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840" marR="8840" marT="88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840" marR="8840" marT="88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840" marR="8840" marT="88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840" marR="8840" marT="88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612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Chopper Controls -ICS</a:t>
                      </a:r>
                    </a:p>
                  </a:txBody>
                  <a:tcPr marL="8840" marR="8840" marT="88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840" marR="8840" marT="88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840" marR="8840" marT="88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840" marR="8840" marT="88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840" marR="8840" marT="88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840" marR="8840" marT="88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612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NMX-ICS</a:t>
                      </a:r>
                    </a:p>
                  </a:txBody>
                  <a:tcPr marL="8840" marR="8840" marT="88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840" marR="8840" marT="88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840" marR="8840" marT="88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840" marR="8840" marT="88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840" marR="8840" marT="88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840" marR="8840" marT="88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612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Loki-ICS</a:t>
                      </a:r>
                    </a:p>
                  </a:txBody>
                  <a:tcPr marL="8840" marR="8840" marT="88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840" marR="8840" marT="88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840" marR="8840" marT="88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840" marR="8840" marT="88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840" marR="8840" marT="88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840" marR="8840" marT="88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43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Others</a:t>
                      </a:r>
                    </a:p>
                  </a:txBody>
                  <a:tcPr marL="8840" marR="8840" marT="88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840" marR="8840" marT="88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840" marR="8840" marT="88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840" marR="8840" marT="88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840" marR="8840" marT="88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840" marR="8840" marT="88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117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WP 12 – NSS Integration</a:t>
            </a:r>
            <a:br>
              <a:rPr lang="en-US" dirty="0"/>
            </a:br>
            <a:r>
              <a:rPr lang="en-US" dirty="0" smtClean="0"/>
              <a:t>ESSIIP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26</a:t>
            </a:fld>
            <a:endParaRPr lang="sv-SE" dirty="0"/>
          </a:p>
        </p:txBody>
      </p:sp>
      <p:sp>
        <p:nvSpPr>
          <p:cNvPr id="5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  <a:buFont typeface="Arial"/>
              <a:buChar char="•"/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6" name="TextShape 3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6255EC2D-3FA5-4FD3-AD8A-36A1B11C84EA}" type="slidenum">
              <a:rPr lang="en-US" sz="1200">
                <a:solidFill>
                  <a:srgbClr val="8B8B8B"/>
                </a:solidFill>
                <a:latin typeface="Calibri"/>
              </a:rPr>
              <a:t>26</a:t>
            </a:fld>
            <a:endParaRPr/>
          </a:p>
        </p:txBody>
      </p:sp>
      <p:sp>
        <p:nvSpPr>
          <p:cNvPr id="7" name="TextShape 4"/>
          <p:cNvSpPr txBox="1"/>
          <p:nvPr/>
        </p:nvSpPr>
        <p:spPr>
          <a:xfrm>
            <a:off x="274320" y="1737360"/>
            <a:ext cx="8503920" cy="1114200"/>
          </a:xfrm>
          <a:prstGeom prst="rect">
            <a:avLst/>
          </a:prstGeom>
        </p:spPr>
        <p:txBody>
          <a:bodyPr lIns="90000" tIns="45000" rIns="90000" bIns="45000">
            <a:normAutofit fontScale="92500" lnSpcReduction="10000"/>
          </a:bodyPr>
          <a:lstStyle/>
          <a:p>
            <a:pPr marL="285750" indent="-285750">
              <a:buSzPct val="45000"/>
              <a:buFont typeface="Wingdings" charset="2"/>
              <a:buChar char="§"/>
            </a:pPr>
            <a:r>
              <a:rPr lang="en-US" dirty="0">
                <a:latin typeface="Arial"/>
              </a:rPr>
              <a:t>ESSIIP is a lab project to integrate real equipment from NSS technology groups (Detectors, Motion, Sample Environment, Choppers) into ICS control </a:t>
            </a:r>
            <a:r>
              <a:rPr lang="en-US" dirty="0" smtClean="0">
                <a:latin typeface="Arial"/>
              </a:rPr>
              <a:t>system.</a:t>
            </a:r>
            <a:endParaRPr lang="en-US" dirty="0"/>
          </a:p>
          <a:p>
            <a:pPr marL="285750" indent="-285750">
              <a:buSzPct val="45000"/>
              <a:buFont typeface="Wingdings" charset="2"/>
              <a:buChar char="§"/>
            </a:pPr>
            <a:r>
              <a:rPr lang="en-US" dirty="0" smtClean="0">
                <a:latin typeface="Arial"/>
              </a:rPr>
              <a:t>Full </a:t>
            </a:r>
            <a:r>
              <a:rPr lang="en-US" dirty="0">
                <a:latin typeface="Arial"/>
              </a:rPr>
              <a:t>vertical integration from PLCs through DMSC Experiment Control </a:t>
            </a:r>
            <a:r>
              <a:rPr lang="en-US" dirty="0" smtClean="0">
                <a:latin typeface="Arial"/>
              </a:rPr>
              <a:t>Software.</a:t>
            </a:r>
          </a:p>
          <a:p>
            <a:pPr marL="285750" indent="-285750">
              <a:buSzPct val="45000"/>
              <a:buFont typeface="Wingdings" charset="2"/>
              <a:buChar char="§"/>
            </a:pPr>
            <a:r>
              <a:rPr lang="en-US" dirty="0">
                <a:latin typeface="Arial"/>
              </a:rPr>
              <a:t>Provides an environment to facilitate integrated development for all groups.</a:t>
            </a:r>
            <a:endParaRPr lang="en-US" dirty="0"/>
          </a:p>
          <a:p>
            <a:pPr marL="285750" indent="-285750">
              <a:buSzPct val="45000"/>
              <a:buFont typeface="Wingdings" charset="2"/>
              <a:buChar char="§"/>
            </a:pPr>
            <a:endParaRPr lang="en-US" dirty="0"/>
          </a:p>
        </p:txBody>
      </p:sp>
      <p:pic>
        <p:nvPicPr>
          <p:cNvPr id="8" name="Picture 7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822960" y="3566160"/>
            <a:ext cx="3474720" cy="2560320"/>
          </a:xfrm>
          <a:prstGeom prst="rect">
            <a:avLst/>
          </a:prstGeom>
          <a:ln>
            <a:noFill/>
          </a:ln>
        </p:spPr>
      </p:pic>
      <p:pic>
        <p:nvPicPr>
          <p:cNvPr id="9" name="Picture 8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5120" y="4754880"/>
            <a:ext cx="2895840" cy="1824840"/>
          </a:xfrm>
          <a:prstGeom prst="rect">
            <a:avLst/>
          </a:prstGeom>
          <a:ln>
            <a:noFill/>
          </a:ln>
        </p:spPr>
      </p:pic>
      <p:pic>
        <p:nvPicPr>
          <p:cNvPr id="10" name="Picture 9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12560" y="3173040"/>
            <a:ext cx="3211200" cy="194760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075025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WP 12 – NSS Integration</a:t>
            </a:r>
            <a:br>
              <a:rPr lang="en-US" dirty="0"/>
            </a:br>
            <a:r>
              <a:rPr lang="en-US" dirty="0" smtClean="0"/>
              <a:t>Main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Project planning needs to be improved.</a:t>
            </a:r>
          </a:p>
          <a:p>
            <a:pPr lvl="1"/>
            <a:r>
              <a:rPr lang="en-US" dirty="0"/>
              <a:t>Challenging while the instrument construction schedule is not clearly </a:t>
            </a:r>
            <a:r>
              <a:rPr lang="en-US" dirty="0" smtClean="0"/>
              <a:t>defined.</a:t>
            </a:r>
          </a:p>
          <a:p>
            <a:pPr lvl="1"/>
            <a:r>
              <a:rPr lang="en-US" dirty="0" smtClean="0"/>
              <a:t>Working </a:t>
            </a:r>
            <a:r>
              <a:rPr lang="en-US" dirty="0"/>
              <a:t>on establishing improved direct interface to instrument </a:t>
            </a:r>
            <a:r>
              <a:rPr lang="en-US" dirty="0" smtClean="0"/>
              <a:t>teams.</a:t>
            </a:r>
          </a:p>
          <a:p>
            <a:pPr lvl="1"/>
            <a:r>
              <a:rPr lang="en-US" dirty="0" smtClean="0"/>
              <a:t>Need </a:t>
            </a:r>
            <a:r>
              <a:rPr lang="en-US" dirty="0"/>
              <a:t>to identify instrument-specific effort </a:t>
            </a:r>
            <a:r>
              <a:rPr lang="en-US" dirty="0" smtClean="0"/>
              <a:t>required.</a:t>
            </a:r>
          </a:p>
          <a:p>
            <a:pPr lvl="1"/>
            <a:r>
              <a:rPr lang="en-US" dirty="0" smtClean="0"/>
              <a:t>Lack </a:t>
            </a:r>
            <a:r>
              <a:rPr lang="en-US" dirty="0"/>
              <a:t>of shared milestones with NSS Technology Groups</a:t>
            </a:r>
            <a:r>
              <a:rPr lang="en-US" dirty="0" smtClean="0"/>
              <a:t>.</a:t>
            </a:r>
          </a:p>
          <a:p>
            <a:pPr lvl="1"/>
            <a:endParaRPr lang="en-US" dirty="0"/>
          </a:p>
          <a:p>
            <a:r>
              <a:rPr lang="en-US" dirty="0"/>
              <a:t>Project resourcing needs to increase </a:t>
            </a:r>
            <a:r>
              <a:rPr lang="en-US" dirty="0" smtClean="0"/>
              <a:t>sharply.</a:t>
            </a:r>
          </a:p>
          <a:p>
            <a:pPr lvl="1"/>
            <a:r>
              <a:rPr lang="en-US" dirty="0" smtClean="0"/>
              <a:t>At </a:t>
            </a:r>
            <a:r>
              <a:rPr lang="en-US" dirty="0"/>
              <a:t>least sixteen neutron instruments to be </a:t>
            </a:r>
            <a:r>
              <a:rPr lang="en-US" dirty="0" smtClean="0"/>
              <a:t>integrated.</a:t>
            </a:r>
          </a:p>
          <a:p>
            <a:pPr lvl="1"/>
            <a:r>
              <a:rPr lang="en-US" dirty="0" smtClean="0"/>
              <a:t>Commissioning </a:t>
            </a:r>
            <a:r>
              <a:rPr lang="en-US" dirty="0"/>
              <a:t>of first instruments starting in 2-3 </a:t>
            </a:r>
            <a:r>
              <a:rPr lang="en-US" dirty="0" smtClean="0"/>
              <a:t>years.</a:t>
            </a:r>
          </a:p>
          <a:p>
            <a:pPr lvl="1"/>
            <a:r>
              <a:rPr lang="en-US" dirty="0" smtClean="0"/>
              <a:t>Significant </a:t>
            </a:r>
            <a:r>
              <a:rPr lang="en-US" dirty="0"/>
              <a:t>integration effort required for each and every </a:t>
            </a:r>
            <a:r>
              <a:rPr lang="en-US" dirty="0" smtClean="0"/>
              <a:t>instrument.</a:t>
            </a:r>
          </a:p>
          <a:p>
            <a:pPr lvl="1"/>
            <a:r>
              <a:rPr lang="en-US" dirty="0" smtClean="0"/>
              <a:t>Extensive </a:t>
            </a:r>
            <a:r>
              <a:rPr lang="en-US" dirty="0"/>
              <a:t>development and integration of modular instrument technologies required beforehand</a:t>
            </a:r>
            <a:r>
              <a:rPr lang="en-US" dirty="0" smtClean="0"/>
              <a:t>.</a:t>
            </a:r>
          </a:p>
          <a:p>
            <a:pPr lvl="1"/>
            <a:endParaRPr lang="en-US" dirty="0"/>
          </a:p>
          <a:p>
            <a:r>
              <a:rPr lang="en-US" dirty="0"/>
              <a:t>Overall ESS instrument commissioning strategy not yet well developed.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27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275629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WP </a:t>
            </a:r>
            <a:r>
              <a:rPr lang="en-US" dirty="0" smtClean="0"/>
              <a:t>13 </a:t>
            </a:r>
            <a:r>
              <a:rPr lang="en-US" dirty="0"/>
              <a:t>– </a:t>
            </a:r>
            <a:r>
              <a:rPr lang="en-US" dirty="0" smtClean="0"/>
              <a:t>CF Integration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Status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324743"/>
          </a:xfrm>
        </p:spPr>
        <p:txBody>
          <a:bodyPr>
            <a:normAutofit fontScale="55000" lnSpcReduction="20000"/>
          </a:bodyPr>
          <a:lstStyle/>
          <a:p>
            <a:pPr marL="457200" indent="-457200">
              <a:buFont typeface="Arial" charset="0"/>
              <a:buChar char="•"/>
            </a:pPr>
            <a:r>
              <a:rPr lang="en-US" sz="2400" dirty="0" smtClean="0"/>
              <a:t>Planning delivered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400" dirty="0" smtClean="0"/>
              <a:t>Collaboration with CF has relatively improved.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400" dirty="0" smtClean="0"/>
              <a:t>H05 </a:t>
            </a:r>
            <a:r>
              <a:rPr lang="en-US" sz="2400" dirty="0"/>
              <a:t>CF-ICS interface </a:t>
            </a:r>
            <a:r>
              <a:rPr lang="en-US" sz="2400" b="1" dirty="0"/>
              <a:t>preliminary</a:t>
            </a:r>
            <a:r>
              <a:rPr lang="en-US" sz="2400" dirty="0"/>
              <a:t> design is done and under </a:t>
            </a:r>
            <a:r>
              <a:rPr lang="en-US" sz="2400" dirty="0" smtClean="0"/>
              <a:t>review, and system will be deployed soon.</a:t>
            </a:r>
            <a:endParaRPr lang="en-US" sz="2400" dirty="0"/>
          </a:p>
          <a:p>
            <a:pPr marL="457200" indent="-457200">
              <a:buFont typeface="Arial" charset="0"/>
              <a:buChar char="•"/>
            </a:pPr>
            <a:r>
              <a:rPr lang="en-US" sz="2400" dirty="0"/>
              <a:t>Once approved, H05 design will be used for other buildings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400" dirty="0"/>
              <a:t>Information is being collected from various stakeholders for </a:t>
            </a:r>
            <a:r>
              <a:rPr lang="en-US" sz="2400" b="1" dirty="0"/>
              <a:t>detailed</a:t>
            </a:r>
            <a:r>
              <a:rPr lang="en-US" sz="2400" dirty="0"/>
              <a:t> interface design (power monitoring, water, etc.)</a:t>
            </a:r>
            <a:endParaRPr lang="en-GB" sz="24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28</a:t>
            </a:fld>
            <a:endParaRPr lang="sv-SE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6176" y="3212976"/>
            <a:ext cx="1958999" cy="109862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4008" y="2996952"/>
            <a:ext cx="807657" cy="14401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9792" y="2996952"/>
            <a:ext cx="807657" cy="1440160"/>
          </a:xfrm>
          <a:prstGeom prst="rect">
            <a:avLst/>
          </a:prstGeom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914921"/>
              </p:ext>
            </p:extLst>
          </p:nvPr>
        </p:nvGraphicFramePr>
        <p:xfrm>
          <a:off x="467544" y="4725144"/>
          <a:ext cx="8229600" cy="1912876"/>
        </p:xfrm>
        <a:graphic>
          <a:graphicData uri="http://schemas.openxmlformats.org/drawingml/2006/table">
            <a:tbl>
              <a:tblPr/>
              <a:tblGrid>
                <a:gridCol w="830916"/>
                <a:gridCol w="2536944"/>
                <a:gridCol w="972348"/>
                <a:gridCol w="972348"/>
                <a:gridCol w="972348"/>
                <a:gridCol w="972348"/>
                <a:gridCol w="972348"/>
              </a:tblGrid>
              <a:tr h="274025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840" marR="8840" marT="88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840" marR="8840" marT="884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NOT STARTED</a:t>
                      </a:r>
                    </a:p>
                  </a:txBody>
                  <a:tcPr marL="8840" marR="8840" marT="88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UNDER DISCUSSION</a:t>
                      </a:r>
                    </a:p>
                  </a:txBody>
                  <a:tcPr marL="8840" marR="8840" marT="8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DOCUMENT CREATED IN CHESS</a:t>
                      </a:r>
                    </a:p>
                  </a:txBody>
                  <a:tcPr marL="8840" marR="8840" marT="8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UNDER REVIEW</a:t>
                      </a:r>
                    </a:p>
                  </a:txBody>
                  <a:tcPr marL="8840" marR="8840" marT="8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1st VERSION APPROVED</a:t>
                      </a:r>
                    </a:p>
                  </a:txBody>
                  <a:tcPr marL="8840" marR="8840" marT="8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6129">
                <a:tc rowSpan="12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CF SYSTEMS</a:t>
                      </a:r>
                    </a:p>
                  </a:txBody>
                  <a:tcPr marL="8840" marR="8840" marT="88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Global SI -ICS</a:t>
                      </a:r>
                    </a:p>
                  </a:txBody>
                  <a:tcPr marL="8840" marR="8840" marT="88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840" marR="8840" marT="88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840" marR="8840" marT="88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840" marR="8840" marT="88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840" marR="8840" marT="88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840" marR="8840" marT="88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612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Interface description formats</a:t>
                      </a:r>
                    </a:p>
                  </a:txBody>
                  <a:tcPr marL="8840" marR="8840" marT="88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840" marR="8840" marT="88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840" marR="8840" marT="88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840" marR="8840" marT="88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840" marR="8840" marT="88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840" marR="8840" marT="88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612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Technology and standard platform interfaces</a:t>
                      </a:r>
                    </a:p>
                  </a:txBody>
                  <a:tcPr marL="8840" marR="8840" marT="88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840" marR="8840" marT="88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840" marR="8840" marT="88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840" marR="8840" marT="88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840" marR="8840" marT="88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840" marR="8840" marT="88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612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Interfaces of ESS site deliverables</a:t>
                      </a:r>
                    </a:p>
                  </a:txBody>
                  <a:tcPr marL="8840" marR="8840" marT="88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840" marR="8840" marT="88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840" marR="8840" marT="88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840" marR="8840" marT="88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840" marR="8840" marT="88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840" marR="8840" marT="88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612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Interfaces of ESS Site Deliverables - Building H05</a:t>
                      </a:r>
                    </a:p>
                  </a:txBody>
                  <a:tcPr marL="8840" marR="8840" marT="88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840" marR="8840" marT="88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840" marR="8840" marT="88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840" marR="8840" marT="88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840" marR="8840" marT="88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840" marR="8840" marT="88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612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Interfaces of ESS Site Deliverables - Building H06</a:t>
                      </a:r>
                    </a:p>
                  </a:txBody>
                  <a:tcPr marL="8840" marR="8840" marT="88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840" marR="8840" marT="88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840" marR="8840" marT="88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840" marR="8840" marT="88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840" marR="8840" marT="88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840" marR="8840" marT="88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612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Interfaces of ESS Site Deliverables - Building H01</a:t>
                      </a:r>
                    </a:p>
                  </a:txBody>
                  <a:tcPr marL="8840" marR="8840" marT="88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840" marR="8840" marT="88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840" marR="8840" marT="88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840" marR="8840" marT="88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840" marR="8840" marT="88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840" marR="8840" marT="88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612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Interfaces of ESS Site Deliverables - Building G01</a:t>
                      </a:r>
                    </a:p>
                  </a:txBody>
                  <a:tcPr marL="8840" marR="8840" marT="88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840" marR="8840" marT="88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840" marR="8840" marT="88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840" marR="8840" marT="88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840" marR="8840" marT="88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840" marR="8840" marT="88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612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Interfaces of ESS Site Deliverables - Building G02</a:t>
                      </a:r>
                    </a:p>
                  </a:txBody>
                  <a:tcPr marL="8840" marR="8840" marT="88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840" marR="8840" marT="88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840" marR="8840" marT="88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840" marR="8840" marT="88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840" marR="8840" marT="88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840" marR="8840" marT="88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612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Interfaces of ESS Site Deliverables - Building D02</a:t>
                      </a:r>
                    </a:p>
                  </a:txBody>
                  <a:tcPr marL="8840" marR="8840" marT="88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840" marR="8840" marT="88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840" marR="8840" marT="88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840" marR="8840" marT="88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840" marR="8840" marT="88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840" marR="8840" marT="88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612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Interfaces of ESS Site Deliverables - Building D01,D03-D08</a:t>
                      </a:r>
                    </a:p>
                  </a:txBody>
                  <a:tcPr marL="8840" marR="8840" marT="88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840" marR="8840" marT="88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840" marR="8840" marT="88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840" marR="8840" marT="88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840" marR="8840" marT="88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840" marR="8840" marT="88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43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Interfaces of ESS Site Deliverables - Building E01-E05</a:t>
                      </a:r>
                    </a:p>
                  </a:txBody>
                  <a:tcPr marL="8840" marR="8840" marT="88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840" marR="8840" marT="88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840" marR="8840" marT="88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840" marR="8840" marT="88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840" marR="8840" marT="88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840" marR="8840" marT="88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4974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Summary/Conclusion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600200"/>
            <a:ext cx="8712968" cy="4525963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  <a:spcBef>
                <a:spcPts val="1800"/>
              </a:spcBef>
            </a:pPr>
            <a:r>
              <a:rPr lang="en-US" sz="2400" dirty="0" smtClean="0"/>
              <a:t>The Integration team is being put in-place</a:t>
            </a:r>
          </a:p>
          <a:p>
            <a:pPr>
              <a:lnSpc>
                <a:spcPct val="110000"/>
              </a:lnSpc>
              <a:spcBef>
                <a:spcPts val="1800"/>
              </a:spcBef>
            </a:pPr>
            <a:r>
              <a:rPr lang="en-US" sz="2400" dirty="0" smtClean="0"/>
              <a:t>Planning is progressing in different work packages</a:t>
            </a:r>
          </a:p>
          <a:p>
            <a:pPr>
              <a:lnSpc>
                <a:spcPct val="110000"/>
              </a:lnSpc>
              <a:spcBef>
                <a:spcPts val="1800"/>
              </a:spcBef>
            </a:pPr>
            <a:r>
              <a:rPr lang="en-US" sz="2400" dirty="0" smtClean="0"/>
              <a:t>A new overall strategy for all the integration work packages is being developed.</a:t>
            </a:r>
          </a:p>
          <a:p>
            <a:pPr>
              <a:lnSpc>
                <a:spcPct val="110000"/>
              </a:lnSpc>
              <a:spcBef>
                <a:spcPts val="1800"/>
              </a:spcBef>
            </a:pPr>
            <a:r>
              <a:rPr lang="en-US" sz="2400" dirty="0" smtClean="0"/>
              <a:t>It is difficult to evolve the team at the speed needed.</a:t>
            </a:r>
          </a:p>
          <a:p>
            <a:pPr>
              <a:lnSpc>
                <a:spcPct val="110000"/>
              </a:lnSpc>
              <a:spcBef>
                <a:spcPts val="1800"/>
              </a:spcBef>
            </a:pPr>
            <a:r>
              <a:rPr lang="en-US" sz="2400" dirty="0" smtClean="0"/>
              <a:t>The challenges in terms of schedule are noticeable</a:t>
            </a:r>
          </a:p>
          <a:p>
            <a:pPr>
              <a:lnSpc>
                <a:spcPct val="110000"/>
              </a:lnSpc>
              <a:spcBef>
                <a:spcPts val="1800"/>
              </a:spcBef>
            </a:pPr>
            <a:r>
              <a:rPr lang="en-US" sz="2400" dirty="0" smtClean="0"/>
              <a:t>Some stakeholders still need to adjust to another way of working</a:t>
            </a:r>
          </a:p>
          <a:p>
            <a:pPr>
              <a:lnSpc>
                <a:spcPct val="110000"/>
              </a:lnSpc>
              <a:spcBef>
                <a:spcPts val="1800"/>
              </a:spcBef>
            </a:pPr>
            <a:r>
              <a:rPr lang="en-US" sz="2400" dirty="0" smtClean="0"/>
              <a:t>Some of the existing work needs to be reviewed and there are reasonable concerns about its </a:t>
            </a:r>
            <a:r>
              <a:rPr lang="en-US" sz="2400" dirty="0" smtClean="0"/>
              <a:t>validity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29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979075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Since then….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55365"/>
            <a:ext cx="8229600" cy="4525963"/>
          </a:xfrm>
        </p:spPr>
        <p:txBody>
          <a:bodyPr>
            <a:normAutofit fontScale="92500"/>
          </a:bodyPr>
          <a:lstStyle/>
          <a:p>
            <a:pPr>
              <a:lnSpc>
                <a:spcPct val="120000"/>
              </a:lnSpc>
              <a:spcBef>
                <a:spcPts val="1800"/>
              </a:spcBef>
            </a:pPr>
            <a:r>
              <a:rPr lang="en-GB" sz="2400" dirty="0" smtClean="0"/>
              <a:t>A lot of effort has been put in forming a team. Hiring of new people, and making adjustments on the existing resources.</a:t>
            </a:r>
          </a:p>
          <a:p>
            <a:pPr>
              <a:lnSpc>
                <a:spcPct val="120000"/>
              </a:lnSpc>
              <a:spcBef>
                <a:spcPts val="1800"/>
              </a:spcBef>
            </a:pPr>
            <a:r>
              <a:rPr lang="en-GB" sz="2400" dirty="0" smtClean="0"/>
              <a:t>Expanding the base for competition in the commercial suppliers.</a:t>
            </a:r>
          </a:p>
          <a:p>
            <a:pPr>
              <a:lnSpc>
                <a:spcPct val="120000"/>
              </a:lnSpc>
              <a:spcBef>
                <a:spcPts val="1800"/>
              </a:spcBef>
            </a:pPr>
            <a:r>
              <a:rPr lang="en-GB" sz="2400" dirty="0" smtClean="0"/>
              <a:t>Develop a common approach for all the integration work packages.</a:t>
            </a:r>
          </a:p>
          <a:p>
            <a:pPr>
              <a:lnSpc>
                <a:spcPct val="120000"/>
              </a:lnSpc>
              <a:spcBef>
                <a:spcPts val="1800"/>
              </a:spcBef>
            </a:pPr>
            <a:r>
              <a:rPr lang="en-GB" sz="2400" dirty="0" smtClean="0"/>
              <a:t>Improve or change existing workflows and creating new ones</a:t>
            </a:r>
          </a:p>
          <a:p>
            <a:pPr>
              <a:lnSpc>
                <a:spcPct val="120000"/>
              </a:lnSpc>
              <a:spcBef>
                <a:spcPts val="1800"/>
              </a:spcBef>
            </a:pPr>
            <a:r>
              <a:rPr lang="en-GB" sz="2400" dirty="0" smtClean="0"/>
              <a:t>Identify the basic elements we need to start deploying systems with certain efficiency and level of quality</a:t>
            </a:r>
          </a:p>
          <a:p>
            <a:pPr>
              <a:lnSpc>
                <a:spcPct val="120000"/>
              </a:lnSpc>
              <a:spcBef>
                <a:spcPts val="1800"/>
              </a:spcBef>
            </a:pPr>
            <a:r>
              <a:rPr lang="en-GB" sz="2400" dirty="0" smtClean="0"/>
              <a:t>Focus on the most critical systems for the machine</a:t>
            </a:r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48156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we bring today?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525963"/>
          </a:xfrm>
        </p:spPr>
        <p:txBody>
          <a:bodyPr>
            <a:noAutofit/>
          </a:bodyPr>
          <a:lstStyle/>
          <a:p>
            <a:r>
              <a:rPr lang="en-US" sz="2400" dirty="0" smtClean="0"/>
              <a:t>Short status of the team</a:t>
            </a:r>
          </a:p>
          <a:p>
            <a:r>
              <a:rPr lang="en-US" sz="2400" dirty="0" smtClean="0"/>
              <a:t>Working in a common Systems Integration Approach</a:t>
            </a:r>
          </a:p>
          <a:p>
            <a:r>
              <a:rPr lang="en-US" sz="2400" dirty="0" smtClean="0"/>
              <a:t>Some building blocks (Timing, Data Acquisition, Motion Control, Software)</a:t>
            </a:r>
          </a:p>
          <a:p>
            <a:r>
              <a:rPr lang="en-US" sz="2400" dirty="0" smtClean="0"/>
              <a:t>WP 10 (Accelerator Integration)</a:t>
            </a:r>
          </a:p>
          <a:p>
            <a:r>
              <a:rPr lang="en-US" sz="2400" dirty="0" smtClean="0"/>
              <a:t>WP 11 (Target Integration)</a:t>
            </a:r>
          </a:p>
          <a:p>
            <a:r>
              <a:rPr lang="en-US" sz="2400" dirty="0" smtClean="0"/>
              <a:t>WP 12 (NSS Integration)</a:t>
            </a:r>
          </a:p>
          <a:p>
            <a:r>
              <a:rPr lang="en-US" sz="2400" dirty="0" smtClean="0"/>
              <a:t>WP 13 (Conventional Facilities Integration)</a:t>
            </a:r>
          </a:p>
          <a:p>
            <a:r>
              <a:rPr lang="en-US" sz="2400" dirty="0" smtClean="0"/>
              <a:t>Summary/Conclusion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661761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Rounded Rectangle 139"/>
          <p:cNvSpPr/>
          <p:nvPr/>
        </p:nvSpPr>
        <p:spPr>
          <a:xfrm>
            <a:off x="6586700" y="5257125"/>
            <a:ext cx="1152128" cy="324000"/>
          </a:xfrm>
          <a:prstGeom prst="roundRect">
            <a:avLst/>
          </a:prstGeom>
          <a:solidFill>
            <a:schemeClr val="accent2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10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Short status of the team</a:t>
            </a:r>
            <a:br>
              <a:rPr lang="en-GB" noProof="0" dirty="0" smtClean="0"/>
            </a:br>
            <a:r>
              <a:rPr lang="en-GB" noProof="0" dirty="0" smtClean="0"/>
              <a:t>Organization – ICS team </a:t>
            </a:r>
            <a:r>
              <a:rPr lang="en-GB" dirty="0" smtClean="0"/>
              <a:t>2016-03-01</a:t>
            </a:r>
            <a:endParaRPr lang="en-GB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4139952" y="1484784"/>
            <a:ext cx="1152128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100" dirty="0" smtClean="0">
                <a:solidFill>
                  <a:prstClr val="white"/>
                </a:solidFill>
              </a:rPr>
              <a:t>Henrik Carling</a:t>
            </a:r>
          </a:p>
          <a:p>
            <a:pPr algn="ctr"/>
            <a:r>
              <a:rPr lang="sv-SE" sz="800" dirty="0" smtClean="0">
                <a:solidFill>
                  <a:prstClr val="white"/>
                </a:solidFill>
              </a:rPr>
              <a:t>Division head</a:t>
            </a:r>
            <a:endParaRPr lang="sv-SE" sz="800" dirty="0">
              <a:solidFill>
                <a:prstClr val="white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07504" y="2063371"/>
            <a:ext cx="1152128" cy="432048"/>
          </a:xfrm>
          <a:prstGeom prst="roundRect">
            <a:avLst/>
          </a:prstGeom>
          <a:solidFill>
            <a:schemeClr val="accent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100" dirty="0" smtClean="0">
                <a:solidFill>
                  <a:prstClr val="white"/>
                </a:solidFill>
              </a:rPr>
              <a:t>Anna Gillberg</a:t>
            </a:r>
          </a:p>
          <a:p>
            <a:pPr algn="ctr"/>
            <a:r>
              <a:rPr lang="sv-SE" sz="800" dirty="0" smtClean="0">
                <a:solidFill>
                  <a:prstClr val="white"/>
                </a:solidFill>
              </a:rPr>
              <a:t>Team assistant</a:t>
            </a:r>
            <a:endParaRPr lang="sv-SE" sz="800" dirty="0">
              <a:solidFill>
                <a:prstClr val="white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692098" y="2063371"/>
            <a:ext cx="1152128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100" dirty="0" smtClean="0">
                <a:solidFill>
                  <a:prstClr val="white"/>
                </a:solidFill>
              </a:rPr>
              <a:t>Annika Nordt</a:t>
            </a:r>
            <a:br>
              <a:rPr lang="sv-SE" sz="1100" dirty="0" smtClean="0">
                <a:solidFill>
                  <a:prstClr val="white"/>
                </a:solidFill>
              </a:rPr>
            </a:br>
            <a:r>
              <a:rPr lang="sv-SE" sz="800" dirty="0" smtClean="0">
                <a:solidFill>
                  <a:prstClr val="white"/>
                </a:solidFill>
              </a:rPr>
              <a:t>Safety and protection</a:t>
            </a:r>
            <a:endParaRPr lang="sv-SE" sz="800" dirty="0">
              <a:solidFill>
                <a:prstClr val="white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923928" y="2063371"/>
            <a:ext cx="1152128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100" dirty="0" smtClean="0">
                <a:solidFill>
                  <a:prstClr val="white"/>
                </a:solidFill>
              </a:rPr>
              <a:t>Daniel Piso</a:t>
            </a:r>
          </a:p>
          <a:p>
            <a:pPr algn="ctr"/>
            <a:r>
              <a:rPr lang="sv-SE" sz="800" dirty="0" smtClean="0">
                <a:solidFill>
                  <a:prstClr val="white"/>
                </a:solidFill>
              </a:rPr>
              <a:t>Hardware and integration</a:t>
            </a:r>
            <a:endParaRPr lang="sv-SE" sz="800" dirty="0">
              <a:solidFill>
                <a:prstClr val="white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148064" y="2060848"/>
            <a:ext cx="1152128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100" dirty="0" smtClean="0">
                <a:solidFill>
                  <a:prstClr val="white"/>
                </a:solidFill>
              </a:rPr>
              <a:t>Hector Novella</a:t>
            </a:r>
            <a:endParaRPr lang="sv-SE" sz="1100" dirty="0">
              <a:solidFill>
                <a:prstClr val="white"/>
              </a:solidFill>
            </a:endParaRPr>
          </a:p>
          <a:p>
            <a:pPr algn="ctr"/>
            <a:r>
              <a:rPr lang="sv-SE" sz="700" dirty="0" smtClean="0">
                <a:solidFill>
                  <a:prstClr val="white"/>
                </a:solidFill>
              </a:rPr>
              <a:t>Deputy project manager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6372200" y="2063371"/>
            <a:ext cx="1152128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100" dirty="0" smtClean="0">
                <a:solidFill>
                  <a:prstClr val="white"/>
                </a:solidFill>
              </a:rPr>
              <a:t>Susanne Regnell</a:t>
            </a:r>
          </a:p>
          <a:p>
            <a:pPr algn="ctr"/>
            <a:r>
              <a:rPr lang="sv-SE" sz="800" dirty="0" smtClean="0">
                <a:solidFill>
                  <a:prstClr val="white"/>
                </a:solidFill>
              </a:rPr>
              <a:t>Control Software</a:t>
            </a:r>
            <a:endParaRPr lang="sv-SE" sz="800" dirty="0">
              <a:solidFill>
                <a:prstClr val="white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7740352" y="2063371"/>
            <a:ext cx="1152128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100" dirty="0" smtClean="0">
                <a:solidFill>
                  <a:prstClr val="white"/>
                </a:solidFill>
              </a:rPr>
              <a:t>Timo Korhonen</a:t>
            </a:r>
            <a:br>
              <a:rPr lang="sv-SE" sz="1100" dirty="0" smtClean="0">
                <a:solidFill>
                  <a:prstClr val="white"/>
                </a:solidFill>
              </a:rPr>
            </a:br>
            <a:r>
              <a:rPr lang="sv-SE" sz="800" dirty="0" smtClean="0">
                <a:solidFill>
                  <a:prstClr val="white"/>
                </a:solidFill>
              </a:rPr>
              <a:t>Chief engineer</a:t>
            </a:r>
            <a:endParaRPr lang="sv-SE" sz="800" dirty="0">
              <a:solidFill>
                <a:prstClr val="white"/>
              </a:solidFill>
            </a:endParaRPr>
          </a:p>
        </p:txBody>
      </p:sp>
      <p:cxnSp>
        <p:nvCxnSpPr>
          <p:cNvPr id="46" name="Straight Connector 45"/>
          <p:cNvCxnSpPr/>
          <p:nvPr/>
        </p:nvCxnSpPr>
        <p:spPr>
          <a:xfrm>
            <a:off x="4860032" y="1916832"/>
            <a:ext cx="0" cy="72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stCxn id="6" idx="0"/>
          </p:cNvCxnSpPr>
          <p:nvPr/>
        </p:nvCxnSpPr>
        <p:spPr>
          <a:xfrm flipV="1">
            <a:off x="683568" y="1988840"/>
            <a:ext cx="0" cy="745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683568" y="1988840"/>
            <a:ext cx="82809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V="1">
            <a:off x="3272572" y="1992714"/>
            <a:ext cx="0" cy="745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V="1">
            <a:off x="4499992" y="1988841"/>
            <a:ext cx="0" cy="745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V="1">
            <a:off x="5728538" y="1992715"/>
            <a:ext cx="0" cy="745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V="1">
            <a:off x="6919216" y="1988840"/>
            <a:ext cx="0" cy="745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flipV="1">
            <a:off x="8316416" y="1986317"/>
            <a:ext cx="0" cy="745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2836114" y="2492896"/>
            <a:ext cx="7694" cy="28803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flipV="1">
            <a:off x="4211960" y="2495424"/>
            <a:ext cx="0" cy="39579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flipH="1" flipV="1">
            <a:off x="6415160" y="2495424"/>
            <a:ext cx="3589" cy="37015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>
            <a:stCxn id="12" idx="1"/>
          </p:cNvCxnSpPr>
          <p:nvPr/>
        </p:nvCxnSpPr>
        <p:spPr>
          <a:xfrm flipH="1">
            <a:off x="2836114" y="2769632"/>
            <a:ext cx="720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flipH="1">
            <a:off x="2836114" y="3129672"/>
            <a:ext cx="720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flipH="1">
            <a:off x="2843808" y="3507341"/>
            <a:ext cx="720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flipH="1">
            <a:off x="2836114" y="3855858"/>
            <a:ext cx="720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flipH="1">
            <a:off x="2836114" y="4223580"/>
            <a:ext cx="720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 flipH="1">
            <a:off x="2836114" y="4603461"/>
            <a:ext cx="720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 flipH="1">
            <a:off x="6415160" y="5736806"/>
            <a:ext cx="720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 flipH="1">
            <a:off x="6422854" y="5301208"/>
            <a:ext cx="720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flipH="1">
            <a:off x="6415160" y="4968639"/>
            <a:ext cx="720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 flipH="1">
            <a:off x="6418749" y="4650248"/>
            <a:ext cx="720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 flipH="1">
            <a:off x="6415160" y="4243859"/>
            <a:ext cx="720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 flipH="1">
            <a:off x="6418825" y="3538697"/>
            <a:ext cx="720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 flipH="1">
            <a:off x="6415160" y="3893570"/>
            <a:ext cx="720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 flipH="1">
            <a:off x="6418825" y="3174228"/>
            <a:ext cx="720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 flipH="1">
            <a:off x="6415160" y="2803699"/>
            <a:ext cx="720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 flipH="1">
            <a:off x="4211960" y="5301208"/>
            <a:ext cx="720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 flipH="1">
            <a:off x="4219654" y="4941168"/>
            <a:ext cx="720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 flipH="1">
            <a:off x="4211960" y="4636386"/>
            <a:ext cx="720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 flipH="1">
            <a:off x="4219654" y="4250057"/>
            <a:ext cx="720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 flipH="1">
            <a:off x="4211960" y="3899812"/>
            <a:ext cx="720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 flipH="1">
            <a:off x="4211960" y="3513131"/>
            <a:ext cx="720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 flipH="1">
            <a:off x="4221487" y="3160186"/>
            <a:ext cx="720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 flipH="1">
            <a:off x="4219654" y="2800146"/>
            <a:ext cx="720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ounded Rectangle 33"/>
          <p:cNvSpPr/>
          <p:nvPr/>
        </p:nvSpPr>
        <p:spPr>
          <a:xfrm>
            <a:off x="6502643" y="2996952"/>
            <a:ext cx="1152128" cy="324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050" dirty="0" smtClean="0">
                <a:solidFill>
                  <a:prstClr val="white"/>
                </a:solidFill>
              </a:rPr>
              <a:t>Emanuele Laface</a:t>
            </a:r>
          </a:p>
          <a:p>
            <a:pPr algn="ctr"/>
            <a:r>
              <a:rPr lang="sv-SE" sz="800" dirty="0" smtClean="0">
                <a:solidFill>
                  <a:prstClr val="white"/>
                </a:solidFill>
              </a:rPr>
              <a:t>Accelerator physicist</a:t>
            </a:r>
            <a:endParaRPr lang="sv-SE" sz="800" dirty="0">
              <a:solidFill>
                <a:prstClr val="white"/>
              </a:solidFill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6490833" y="3355275"/>
            <a:ext cx="1152128" cy="324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100" dirty="0" smtClean="0">
                <a:solidFill>
                  <a:prstClr val="white"/>
                </a:solidFill>
              </a:rPr>
              <a:t>Karin Rathsman</a:t>
            </a:r>
            <a:br>
              <a:rPr lang="sv-SE" sz="1100" dirty="0" smtClean="0">
                <a:solidFill>
                  <a:prstClr val="white"/>
                </a:solidFill>
              </a:rPr>
            </a:br>
            <a:r>
              <a:rPr lang="sv-SE" sz="800" dirty="0" smtClean="0">
                <a:solidFill>
                  <a:prstClr val="white"/>
                </a:solidFill>
              </a:rPr>
              <a:t>Senior scientist</a:t>
            </a:r>
            <a:endParaRPr lang="sv-SE" sz="1100" dirty="0">
              <a:solidFill>
                <a:prstClr val="white"/>
              </a:solidFill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6501611" y="3730575"/>
            <a:ext cx="1152128" cy="324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900" dirty="0" smtClean="0">
                <a:solidFill>
                  <a:prstClr val="white"/>
                </a:solidFill>
              </a:rPr>
              <a:t>Leandro Fernandez</a:t>
            </a:r>
            <a:br>
              <a:rPr lang="sv-SE" sz="900" dirty="0" smtClean="0">
                <a:solidFill>
                  <a:prstClr val="white"/>
                </a:solidFill>
              </a:rPr>
            </a:br>
            <a:r>
              <a:rPr lang="sv-SE" sz="700" dirty="0" smtClean="0">
                <a:solidFill>
                  <a:prstClr val="white"/>
                </a:solidFill>
              </a:rPr>
              <a:t>Senior software engineer</a:t>
            </a:r>
            <a:endParaRPr lang="sv-SE" sz="900" dirty="0">
              <a:solidFill>
                <a:prstClr val="white"/>
              </a:solidFill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6494862" y="4098338"/>
            <a:ext cx="1152128" cy="324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900" dirty="0" smtClean="0">
                <a:solidFill>
                  <a:prstClr val="white"/>
                </a:solidFill>
              </a:rPr>
              <a:t>Ricardo Fernandes</a:t>
            </a:r>
            <a:br>
              <a:rPr lang="sv-SE" sz="900" dirty="0" smtClean="0">
                <a:solidFill>
                  <a:prstClr val="white"/>
                </a:solidFill>
              </a:rPr>
            </a:br>
            <a:r>
              <a:rPr lang="sv-SE" sz="700" dirty="0">
                <a:solidFill>
                  <a:prstClr val="white"/>
                </a:solidFill>
              </a:rPr>
              <a:t>Senior software </a:t>
            </a:r>
            <a:r>
              <a:rPr lang="sv-SE" sz="700" dirty="0" smtClean="0">
                <a:solidFill>
                  <a:prstClr val="white"/>
                </a:solidFill>
              </a:rPr>
              <a:t>engineer</a:t>
            </a:r>
            <a:endParaRPr lang="sv-SE" sz="700" dirty="0">
              <a:solidFill>
                <a:prstClr val="white"/>
              </a:solidFill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4303012" y="3717032"/>
            <a:ext cx="1152128" cy="324000"/>
          </a:xfrm>
          <a:prstGeom prst="roundRect">
            <a:avLst/>
          </a:prstGeom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100" dirty="0" smtClean="0">
                <a:solidFill>
                  <a:prstClr val="white"/>
                </a:solidFill>
              </a:rPr>
              <a:t>Javier Cerejo</a:t>
            </a:r>
            <a:br>
              <a:rPr lang="sv-SE" sz="1100" dirty="0" smtClean="0">
                <a:solidFill>
                  <a:prstClr val="white"/>
                </a:solidFill>
              </a:rPr>
            </a:br>
            <a:r>
              <a:rPr lang="sv-SE" sz="800" dirty="0" smtClean="0">
                <a:solidFill>
                  <a:prstClr val="white"/>
                </a:solidFill>
              </a:rPr>
              <a:t>PhD Student</a:t>
            </a:r>
            <a:endParaRPr lang="sv-SE" sz="1100" dirty="0">
              <a:solidFill>
                <a:prstClr val="white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2908122" y="2607632"/>
            <a:ext cx="1152128" cy="324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100" dirty="0" smtClean="0">
                <a:solidFill>
                  <a:prstClr val="white"/>
                </a:solidFill>
              </a:rPr>
              <a:t>Angel Monera</a:t>
            </a:r>
          </a:p>
          <a:p>
            <a:pPr algn="ctr"/>
            <a:r>
              <a:rPr lang="sv-SE" sz="800" dirty="0" smtClean="0">
                <a:solidFill>
                  <a:prstClr val="white"/>
                </a:solidFill>
              </a:rPr>
              <a:t>FPGA Engineer</a:t>
            </a:r>
            <a:endParaRPr lang="sv-SE" sz="800" dirty="0">
              <a:solidFill>
                <a:prstClr val="white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2908122" y="2967672"/>
            <a:ext cx="1152128" cy="324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100" dirty="0" smtClean="0">
                <a:solidFill>
                  <a:prstClr val="white"/>
                </a:solidFill>
              </a:rPr>
              <a:t>Denis Paulic</a:t>
            </a:r>
          </a:p>
          <a:p>
            <a:pPr algn="ctr"/>
            <a:r>
              <a:rPr lang="sv-SE" sz="800" dirty="0" smtClean="0">
                <a:solidFill>
                  <a:prstClr val="white"/>
                </a:solidFill>
              </a:rPr>
              <a:t>PLC Engineer</a:t>
            </a:r>
            <a:endParaRPr lang="sv-SE" sz="800" dirty="0">
              <a:solidFill>
                <a:prstClr val="white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2908122" y="3335052"/>
            <a:ext cx="1152128" cy="324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900" dirty="0" smtClean="0">
                <a:solidFill>
                  <a:prstClr val="white"/>
                </a:solidFill>
              </a:rPr>
              <a:t>Manuel Zaera-Sanz</a:t>
            </a:r>
          </a:p>
          <a:p>
            <a:pPr algn="ctr"/>
            <a:r>
              <a:rPr lang="sv-SE" sz="700" dirty="0" smtClean="0">
                <a:solidFill>
                  <a:prstClr val="white"/>
                </a:solidFill>
              </a:rPr>
              <a:t>PLC Engineer</a:t>
            </a:r>
            <a:endParaRPr lang="sv-SE" sz="1000" dirty="0">
              <a:solidFill>
                <a:prstClr val="white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2908122" y="3695092"/>
            <a:ext cx="1152128" cy="324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900" dirty="0" smtClean="0">
                <a:solidFill>
                  <a:prstClr val="white"/>
                </a:solidFill>
              </a:rPr>
              <a:t>Morteza Mansouri</a:t>
            </a:r>
          </a:p>
          <a:p>
            <a:pPr algn="ctr"/>
            <a:r>
              <a:rPr lang="sv-SE" sz="700" dirty="0" smtClean="0">
                <a:solidFill>
                  <a:prstClr val="white"/>
                </a:solidFill>
              </a:rPr>
              <a:t>Safety Engineer</a:t>
            </a:r>
            <a:endParaRPr lang="sv-SE" sz="700" dirty="0">
              <a:solidFill>
                <a:prstClr val="white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908122" y="4068675"/>
            <a:ext cx="1152128" cy="324000"/>
          </a:xfrm>
          <a:prstGeom prst="roundRect">
            <a:avLst/>
          </a:prstGeom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900" dirty="0" smtClean="0">
                <a:solidFill>
                  <a:prstClr val="white"/>
                </a:solidFill>
              </a:rPr>
              <a:t>Riccard Andersson</a:t>
            </a:r>
            <a:br>
              <a:rPr lang="sv-SE" sz="900" dirty="0" smtClean="0">
                <a:solidFill>
                  <a:prstClr val="white"/>
                </a:solidFill>
              </a:rPr>
            </a:br>
            <a:r>
              <a:rPr lang="sv-SE" sz="800" dirty="0" smtClean="0">
                <a:solidFill>
                  <a:prstClr val="white"/>
                </a:solidFill>
              </a:rPr>
              <a:t>PhD student</a:t>
            </a:r>
            <a:endParaRPr lang="sv-SE" sz="1100" dirty="0">
              <a:solidFill>
                <a:prstClr val="white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908122" y="4432407"/>
            <a:ext cx="1152128" cy="324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900" dirty="0">
                <a:solidFill>
                  <a:prstClr val="white"/>
                </a:solidFill>
              </a:rPr>
              <a:t>Stuart Birch</a:t>
            </a:r>
            <a:r>
              <a:rPr lang="sv-SE" sz="1100" dirty="0" smtClean="0">
                <a:solidFill>
                  <a:prstClr val="white"/>
                </a:solidFill>
              </a:rPr>
              <a:t/>
            </a:r>
            <a:br>
              <a:rPr lang="sv-SE" sz="1100" dirty="0" smtClean="0">
                <a:solidFill>
                  <a:prstClr val="white"/>
                </a:solidFill>
              </a:rPr>
            </a:br>
            <a:r>
              <a:rPr lang="sv-SE" sz="800" dirty="0" smtClean="0">
                <a:solidFill>
                  <a:prstClr val="white"/>
                </a:solidFill>
              </a:rPr>
              <a:t>Senior safety engineer</a:t>
            </a:r>
            <a:endParaRPr lang="sv-SE" sz="1100" dirty="0">
              <a:solidFill>
                <a:prstClr val="white"/>
              </a:solidFill>
            </a:endParaRPr>
          </a:p>
        </p:txBody>
      </p:sp>
      <p:sp>
        <p:nvSpPr>
          <p:cNvPr id="103" name="Rounded Rectangle 102"/>
          <p:cNvSpPr/>
          <p:nvPr/>
        </p:nvSpPr>
        <p:spPr>
          <a:xfrm>
            <a:off x="6493504" y="2638146"/>
            <a:ext cx="1152128" cy="324000"/>
          </a:xfrm>
          <a:prstGeom prst="roundRect">
            <a:avLst/>
          </a:prstGeom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100" dirty="0" smtClean="0">
                <a:solidFill>
                  <a:prstClr val="white"/>
                </a:solidFill>
              </a:rPr>
              <a:t>Ben Folsom</a:t>
            </a:r>
          </a:p>
          <a:p>
            <a:pPr algn="ctr"/>
            <a:r>
              <a:rPr lang="sv-SE" sz="800" dirty="0" smtClean="0">
                <a:solidFill>
                  <a:prstClr val="white"/>
                </a:solidFill>
              </a:rPr>
              <a:t>PhD student</a:t>
            </a:r>
            <a:endParaRPr lang="sv-SE" sz="800" dirty="0">
              <a:solidFill>
                <a:prstClr val="white"/>
              </a:solidFill>
            </a:endParaRPr>
          </a:p>
        </p:txBody>
      </p:sp>
      <p:sp>
        <p:nvSpPr>
          <p:cNvPr id="104" name="Rounded Rectangle 103"/>
          <p:cNvSpPr/>
          <p:nvPr/>
        </p:nvSpPr>
        <p:spPr>
          <a:xfrm>
            <a:off x="6493504" y="4458378"/>
            <a:ext cx="1152128" cy="324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100" dirty="0" smtClean="0">
                <a:solidFill>
                  <a:prstClr val="white"/>
                </a:solidFill>
              </a:rPr>
              <a:t>Remy Mudingay</a:t>
            </a:r>
            <a:br>
              <a:rPr lang="sv-SE" sz="1100" dirty="0" smtClean="0">
                <a:solidFill>
                  <a:prstClr val="white"/>
                </a:solidFill>
              </a:rPr>
            </a:br>
            <a:r>
              <a:rPr lang="sv-SE" sz="700" dirty="0" smtClean="0">
                <a:solidFill>
                  <a:prstClr val="white"/>
                </a:solidFill>
              </a:rPr>
              <a:t>Infrastructure engineer</a:t>
            </a:r>
            <a:endParaRPr lang="sv-SE" sz="1100" dirty="0">
              <a:solidFill>
                <a:prstClr val="white"/>
              </a:solidFill>
            </a:endParaRPr>
          </a:p>
        </p:txBody>
      </p:sp>
      <p:sp>
        <p:nvSpPr>
          <p:cNvPr id="105" name="Rounded Rectangle 104"/>
          <p:cNvSpPr/>
          <p:nvPr/>
        </p:nvSpPr>
        <p:spPr>
          <a:xfrm>
            <a:off x="6501611" y="4831615"/>
            <a:ext cx="1152128" cy="324000"/>
          </a:xfrm>
          <a:prstGeom prst="roundRect">
            <a:avLst>
              <a:gd name="adj" fmla="val 0"/>
            </a:avLst>
          </a:prstGeom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100" dirty="0" smtClean="0">
                <a:solidFill>
                  <a:prstClr val="white"/>
                </a:solidFill>
              </a:rPr>
              <a:t>Thilo Friedrich</a:t>
            </a:r>
          </a:p>
          <a:p>
            <a:pPr algn="ctr"/>
            <a:r>
              <a:rPr lang="sv-SE" sz="800" dirty="0" smtClean="0">
                <a:solidFill>
                  <a:prstClr val="white"/>
                </a:solidFill>
              </a:rPr>
              <a:t>PhD Student</a:t>
            </a:r>
            <a:endParaRPr lang="sv-SE" sz="800" dirty="0">
              <a:solidFill>
                <a:prstClr val="white"/>
              </a:solidFill>
            </a:endParaRPr>
          </a:p>
        </p:txBody>
      </p:sp>
      <p:sp>
        <p:nvSpPr>
          <p:cNvPr id="111" name="Rounded Rectangle 110"/>
          <p:cNvSpPr/>
          <p:nvPr/>
        </p:nvSpPr>
        <p:spPr>
          <a:xfrm>
            <a:off x="179512" y="6489376"/>
            <a:ext cx="1152128" cy="324000"/>
          </a:xfrm>
          <a:prstGeom prst="roundRect">
            <a:avLst/>
          </a:prstGeom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100" dirty="0" smtClean="0">
                <a:solidFill>
                  <a:prstClr val="white"/>
                </a:solidFill>
              </a:rPr>
              <a:t>Temporary employee</a:t>
            </a:r>
            <a:endParaRPr lang="sv-SE" sz="1100" dirty="0">
              <a:solidFill>
                <a:prstClr val="white"/>
              </a:solidFill>
            </a:endParaRPr>
          </a:p>
        </p:txBody>
      </p:sp>
      <p:sp>
        <p:nvSpPr>
          <p:cNvPr id="112" name="Rounded Rectangle 111"/>
          <p:cNvSpPr/>
          <p:nvPr/>
        </p:nvSpPr>
        <p:spPr>
          <a:xfrm>
            <a:off x="179512" y="6093296"/>
            <a:ext cx="1152128" cy="324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100" dirty="0" smtClean="0">
                <a:solidFill>
                  <a:prstClr val="white"/>
                </a:solidFill>
              </a:rPr>
              <a:t>Employee</a:t>
            </a:r>
            <a:endParaRPr lang="sv-SE" sz="1100" dirty="0">
              <a:solidFill>
                <a:prstClr val="white"/>
              </a:solidFill>
            </a:endParaRPr>
          </a:p>
        </p:txBody>
      </p:sp>
      <p:sp>
        <p:nvSpPr>
          <p:cNvPr id="114" name="Rounded Rectangle 113"/>
          <p:cNvSpPr/>
          <p:nvPr/>
        </p:nvSpPr>
        <p:spPr>
          <a:xfrm>
            <a:off x="1403648" y="6095782"/>
            <a:ext cx="1152128" cy="324000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100" dirty="0" smtClean="0">
                <a:solidFill>
                  <a:prstClr val="white"/>
                </a:solidFill>
              </a:rPr>
              <a:t>Consultant</a:t>
            </a:r>
            <a:endParaRPr lang="sv-SE" sz="1100" dirty="0">
              <a:solidFill>
                <a:prstClr val="white"/>
              </a:solidFill>
            </a:endParaRPr>
          </a:p>
        </p:txBody>
      </p:sp>
      <p:sp>
        <p:nvSpPr>
          <p:cNvPr id="115" name="Rounded Rectangle 114"/>
          <p:cNvSpPr/>
          <p:nvPr/>
        </p:nvSpPr>
        <p:spPr>
          <a:xfrm>
            <a:off x="1403648" y="6489376"/>
            <a:ext cx="1152128" cy="324000"/>
          </a:xfrm>
          <a:prstGeom prst="roundRect">
            <a:avLst/>
          </a:prstGeom>
          <a:solidFill>
            <a:schemeClr val="accent2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100" dirty="0" smtClean="0">
                <a:solidFill>
                  <a:prstClr val="white"/>
                </a:solidFill>
              </a:rPr>
              <a:t>Consultant</a:t>
            </a:r>
            <a:br>
              <a:rPr lang="sv-SE" sz="1100" dirty="0" smtClean="0">
                <a:solidFill>
                  <a:prstClr val="white"/>
                </a:solidFill>
              </a:rPr>
            </a:br>
            <a:r>
              <a:rPr lang="sv-SE" sz="1100" dirty="0" smtClean="0">
                <a:solidFill>
                  <a:prstClr val="white"/>
                </a:solidFill>
              </a:rPr>
              <a:t>off-site</a:t>
            </a:r>
            <a:endParaRPr lang="sv-SE" sz="1100" dirty="0">
              <a:solidFill>
                <a:prstClr val="white"/>
              </a:solidFill>
            </a:endParaRPr>
          </a:p>
        </p:txBody>
      </p:sp>
      <p:sp>
        <p:nvSpPr>
          <p:cNvPr id="113" name="Rounded Rectangle 112"/>
          <p:cNvSpPr/>
          <p:nvPr/>
        </p:nvSpPr>
        <p:spPr>
          <a:xfrm>
            <a:off x="4283968" y="4437112"/>
            <a:ext cx="1152128" cy="324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100" dirty="0" smtClean="0">
                <a:solidFill>
                  <a:prstClr val="white"/>
                </a:solidFill>
              </a:rPr>
              <a:t>Nick Levchenko</a:t>
            </a:r>
          </a:p>
          <a:p>
            <a:pPr algn="ctr"/>
            <a:r>
              <a:rPr lang="sv-SE" sz="800" dirty="0" smtClean="0">
                <a:solidFill>
                  <a:prstClr val="white"/>
                </a:solidFill>
              </a:rPr>
              <a:t>Integrator</a:t>
            </a:r>
            <a:endParaRPr lang="sv-SE" sz="800" dirty="0">
              <a:solidFill>
                <a:prstClr val="white"/>
              </a:solidFill>
            </a:endParaRPr>
          </a:p>
        </p:txBody>
      </p:sp>
      <p:sp>
        <p:nvSpPr>
          <p:cNvPr id="116" name="Rounded Rectangle 115"/>
          <p:cNvSpPr/>
          <p:nvPr/>
        </p:nvSpPr>
        <p:spPr>
          <a:xfrm>
            <a:off x="4310771" y="2600944"/>
            <a:ext cx="1152128" cy="324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900" dirty="0" smtClean="0">
                <a:solidFill>
                  <a:prstClr val="white"/>
                </a:solidFill>
              </a:rPr>
              <a:t>Benedetto Gallese</a:t>
            </a:r>
          </a:p>
          <a:p>
            <a:pPr algn="ctr"/>
            <a:r>
              <a:rPr lang="sv-SE" sz="800" dirty="0" smtClean="0">
                <a:solidFill>
                  <a:prstClr val="white"/>
                </a:solidFill>
              </a:rPr>
              <a:t>Integrator</a:t>
            </a:r>
            <a:endParaRPr lang="sv-SE" sz="800" dirty="0">
              <a:solidFill>
                <a:prstClr val="white"/>
              </a:solidFill>
            </a:endParaRPr>
          </a:p>
        </p:txBody>
      </p:sp>
      <p:sp>
        <p:nvSpPr>
          <p:cNvPr id="117" name="Rounded Rectangle 116"/>
          <p:cNvSpPr/>
          <p:nvPr/>
        </p:nvSpPr>
        <p:spPr>
          <a:xfrm>
            <a:off x="2915816" y="4811252"/>
            <a:ext cx="1152128" cy="324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050" dirty="0" smtClean="0">
                <a:solidFill>
                  <a:prstClr val="white"/>
                </a:solidFill>
              </a:rPr>
              <a:t>Yong Kian Sin</a:t>
            </a:r>
            <a:br>
              <a:rPr lang="sv-SE" sz="1050" dirty="0" smtClean="0">
                <a:solidFill>
                  <a:prstClr val="white"/>
                </a:solidFill>
              </a:rPr>
            </a:br>
            <a:r>
              <a:rPr lang="sv-SE" sz="800" dirty="0" smtClean="0">
                <a:solidFill>
                  <a:prstClr val="white"/>
                </a:solidFill>
              </a:rPr>
              <a:t>IEC61508 engineer</a:t>
            </a:r>
            <a:endParaRPr lang="sv-SE" sz="800" dirty="0">
              <a:solidFill>
                <a:prstClr val="white"/>
              </a:solidFill>
            </a:endParaRPr>
          </a:p>
        </p:txBody>
      </p:sp>
      <p:sp>
        <p:nvSpPr>
          <p:cNvPr id="119" name="Rounded Rectangle 118"/>
          <p:cNvSpPr/>
          <p:nvPr/>
        </p:nvSpPr>
        <p:spPr>
          <a:xfrm>
            <a:off x="7740352" y="2620864"/>
            <a:ext cx="1152128" cy="376087"/>
          </a:xfrm>
          <a:prstGeom prst="roundRect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100" dirty="0" smtClean="0">
                <a:solidFill>
                  <a:prstClr val="white"/>
                </a:solidFill>
              </a:rPr>
              <a:t>?</a:t>
            </a:r>
          </a:p>
          <a:p>
            <a:pPr algn="ctr"/>
            <a:r>
              <a:rPr lang="sv-SE" sz="700" dirty="0" smtClean="0">
                <a:solidFill>
                  <a:prstClr val="white"/>
                </a:solidFill>
              </a:rPr>
              <a:t>Deputy chief engineer</a:t>
            </a:r>
          </a:p>
          <a:p>
            <a:pPr algn="ctr"/>
            <a:r>
              <a:rPr lang="sv-SE" sz="700" dirty="0" smtClean="0">
                <a:solidFill>
                  <a:prstClr val="white"/>
                </a:solidFill>
              </a:rPr>
              <a:t>(Vacant)</a:t>
            </a:r>
            <a:endParaRPr lang="sv-SE" sz="700" dirty="0">
              <a:solidFill>
                <a:prstClr val="white"/>
              </a:solidFill>
            </a:endParaRPr>
          </a:p>
        </p:txBody>
      </p:sp>
      <p:cxnSp>
        <p:nvCxnSpPr>
          <p:cNvPr id="120" name="Straight Connector 119"/>
          <p:cNvCxnSpPr/>
          <p:nvPr/>
        </p:nvCxnSpPr>
        <p:spPr>
          <a:xfrm flipV="1">
            <a:off x="8964488" y="1993448"/>
            <a:ext cx="0" cy="7956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>
            <a:endCxn id="119" idx="3"/>
          </p:cNvCxnSpPr>
          <p:nvPr/>
        </p:nvCxnSpPr>
        <p:spPr>
          <a:xfrm flipH="1">
            <a:off x="8892480" y="2782865"/>
            <a:ext cx="72008" cy="260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/>
          <p:cNvCxnSpPr/>
          <p:nvPr/>
        </p:nvCxnSpPr>
        <p:spPr>
          <a:xfrm flipH="1">
            <a:off x="2842571" y="4977880"/>
            <a:ext cx="720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Rounded Rectangle 125"/>
          <p:cNvSpPr/>
          <p:nvPr/>
        </p:nvSpPr>
        <p:spPr>
          <a:xfrm>
            <a:off x="4299782" y="3351131"/>
            <a:ext cx="1152128" cy="324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050" dirty="0" smtClean="0">
                <a:solidFill>
                  <a:prstClr val="white"/>
                </a:solidFill>
              </a:rPr>
              <a:t>François Bellorini</a:t>
            </a:r>
          </a:p>
          <a:p>
            <a:pPr algn="ctr"/>
            <a:r>
              <a:rPr lang="sv-SE" sz="800" dirty="0" smtClean="0">
                <a:solidFill>
                  <a:prstClr val="white"/>
                </a:solidFill>
              </a:rPr>
              <a:t>Integrator</a:t>
            </a:r>
            <a:endParaRPr lang="sv-SE" sz="1050" dirty="0">
              <a:solidFill>
                <a:prstClr val="white"/>
              </a:solidFill>
            </a:endParaRPr>
          </a:p>
        </p:txBody>
      </p:sp>
      <p:sp>
        <p:nvSpPr>
          <p:cNvPr id="128" name="Rounded Rectangle 127"/>
          <p:cNvSpPr/>
          <p:nvPr/>
        </p:nvSpPr>
        <p:spPr>
          <a:xfrm>
            <a:off x="4310771" y="2983773"/>
            <a:ext cx="1152128" cy="324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100" dirty="0" smtClean="0">
                <a:solidFill>
                  <a:prstClr val="white"/>
                </a:solidFill>
              </a:rPr>
              <a:t>David Brodrick</a:t>
            </a:r>
          </a:p>
          <a:p>
            <a:pPr algn="ctr"/>
            <a:r>
              <a:rPr lang="sv-SE" sz="800" dirty="0" smtClean="0">
                <a:solidFill>
                  <a:prstClr val="white"/>
                </a:solidFill>
              </a:rPr>
              <a:t>Integrator</a:t>
            </a:r>
            <a:endParaRPr lang="sv-SE" sz="800" dirty="0">
              <a:solidFill>
                <a:prstClr val="white"/>
              </a:solidFill>
            </a:endParaRPr>
          </a:p>
        </p:txBody>
      </p:sp>
      <p:cxnSp>
        <p:nvCxnSpPr>
          <p:cNvPr id="97" name="Straight Connector 96"/>
          <p:cNvCxnSpPr/>
          <p:nvPr/>
        </p:nvCxnSpPr>
        <p:spPr>
          <a:xfrm flipH="1">
            <a:off x="2843808" y="5391200"/>
            <a:ext cx="720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Rounded Rectangle 98"/>
          <p:cNvSpPr/>
          <p:nvPr/>
        </p:nvSpPr>
        <p:spPr>
          <a:xfrm>
            <a:off x="1387136" y="2077901"/>
            <a:ext cx="1152128" cy="432048"/>
          </a:xfrm>
          <a:prstGeom prst="roundRect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100" dirty="0" smtClean="0">
                <a:solidFill>
                  <a:prstClr val="white"/>
                </a:solidFill>
              </a:rPr>
              <a:t>?</a:t>
            </a:r>
          </a:p>
          <a:p>
            <a:pPr algn="ctr"/>
            <a:r>
              <a:rPr lang="sv-SE" sz="800" dirty="0" smtClean="0">
                <a:solidFill>
                  <a:prstClr val="white"/>
                </a:solidFill>
              </a:rPr>
              <a:t>IT/Infrastructure</a:t>
            </a:r>
            <a:r>
              <a:rPr lang="sv-SE" sz="800" dirty="0">
                <a:solidFill>
                  <a:prstClr val="white"/>
                </a:solidFill>
              </a:rPr>
              <a:t> </a:t>
            </a:r>
            <a:r>
              <a:rPr lang="sv-SE" sz="800" dirty="0" smtClean="0">
                <a:solidFill>
                  <a:prstClr val="white"/>
                </a:solidFill>
              </a:rPr>
              <a:t>?</a:t>
            </a:r>
          </a:p>
          <a:p>
            <a:pPr algn="ctr"/>
            <a:r>
              <a:rPr lang="sv-SE" sz="800" dirty="0" smtClean="0">
                <a:solidFill>
                  <a:prstClr val="white"/>
                </a:solidFill>
              </a:rPr>
              <a:t>(Vacant?)</a:t>
            </a:r>
            <a:endParaRPr lang="sv-SE" sz="1100" dirty="0">
              <a:solidFill>
                <a:prstClr val="white"/>
              </a:solidFill>
            </a:endParaRPr>
          </a:p>
        </p:txBody>
      </p:sp>
      <p:sp>
        <p:nvSpPr>
          <p:cNvPr id="101" name="Rounded Rectangle 100"/>
          <p:cNvSpPr/>
          <p:nvPr/>
        </p:nvSpPr>
        <p:spPr>
          <a:xfrm>
            <a:off x="2692098" y="6437289"/>
            <a:ext cx="1152128" cy="376087"/>
          </a:xfrm>
          <a:prstGeom prst="roundRect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100" dirty="0" smtClean="0">
                <a:solidFill>
                  <a:prstClr val="white"/>
                </a:solidFill>
              </a:rPr>
              <a:t>Position under consideration</a:t>
            </a:r>
            <a:endParaRPr lang="sv-SE" sz="700" dirty="0">
              <a:solidFill>
                <a:prstClr val="white"/>
              </a:solidFill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2915816" y="5216892"/>
            <a:ext cx="1224136" cy="444356"/>
            <a:chOff x="2915816" y="5216892"/>
            <a:chExt cx="1224136" cy="444356"/>
          </a:xfrm>
        </p:grpSpPr>
        <p:sp>
          <p:nvSpPr>
            <p:cNvPr id="106" name="Rounded Rectangle 105"/>
            <p:cNvSpPr/>
            <p:nvPr/>
          </p:nvSpPr>
          <p:spPr>
            <a:xfrm>
              <a:off x="2987824" y="5285161"/>
              <a:ext cx="1152128" cy="376087"/>
            </a:xfrm>
            <a:prstGeom prst="roundRect">
              <a:avLst/>
            </a:prstGeom>
            <a:solidFill>
              <a:srgbClr val="008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sz="1100" dirty="0" smtClean="0">
                  <a:solidFill>
                    <a:prstClr val="white"/>
                  </a:solidFill>
                </a:rPr>
                <a:t>Vacant</a:t>
              </a:r>
              <a:br>
                <a:rPr lang="sv-SE" sz="1100" dirty="0" smtClean="0">
                  <a:solidFill>
                    <a:prstClr val="white"/>
                  </a:solidFill>
                </a:rPr>
              </a:br>
              <a:r>
                <a:rPr lang="sv-SE" sz="800" dirty="0" smtClean="0">
                  <a:solidFill>
                    <a:prstClr val="white"/>
                  </a:solidFill>
                </a:rPr>
                <a:t>Engineer?</a:t>
              </a:r>
              <a:endParaRPr lang="sv-SE" sz="700" dirty="0">
                <a:solidFill>
                  <a:prstClr val="white"/>
                </a:solidFill>
              </a:endParaRPr>
            </a:p>
          </p:txBody>
        </p:sp>
        <p:sp>
          <p:nvSpPr>
            <p:cNvPr id="102" name="Rounded Rectangle 101"/>
            <p:cNvSpPr/>
            <p:nvPr/>
          </p:nvSpPr>
          <p:spPr>
            <a:xfrm>
              <a:off x="2915816" y="5216892"/>
              <a:ext cx="1152128" cy="376087"/>
            </a:xfrm>
            <a:prstGeom prst="roundRect">
              <a:avLst/>
            </a:prstGeom>
            <a:solidFill>
              <a:srgbClr val="008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sz="1100" dirty="0" smtClean="0">
                  <a:solidFill>
                    <a:prstClr val="white"/>
                  </a:solidFill>
                </a:rPr>
                <a:t>Vacant</a:t>
              </a:r>
              <a:endParaRPr lang="sv-SE" sz="7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107" name="Group 106"/>
          <p:cNvGrpSpPr/>
          <p:nvPr/>
        </p:nvGrpSpPr>
        <p:grpSpPr>
          <a:xfrm>
            <a:off x="4283968" y="6237312"/>
            <a:ext cx="1224136" cy="444356"/>
            <a:chOff x="2915816" y="5216892"/>
            <a:chExt cx="1224136" cy="444356"/>
          </a:xfrm>
        </p:grpSpPr>
        <p:sp>
          <p:nvSpPr>
            <p:cNvPr id="108" name="Rounded Rectangle 107"/>
            <p:cNvSpPr/>
            <p:nvPr/>
          </p:nvSpPr>
          <p:spPr>
            <a:xfrm>
              <a:off x="2987824" y="5285161"/>
              <a:ext cx="1152128" cy="376087"/>
            </a:xfrm>
            <a:prstGeom prst="roundRect">
              <a:avLst/>
            </a:prstGeom>
            <a:solidFill>
              <a:srgbClr val="008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sz="1100" dirty="0" smtClean="0">
                  <a:solidFill>
                    <a:prstClr val="white"/>
                  </a:solidFill>
                </a:rPr>
                <a:t>Vacant</a:t>
              </a:r>
              <a:br>
                <a:rPr lang="sv-SE" sz="1100" dirty="0" smtClean="0">
                  <a:solidFill>
                    <a:prstClr val="white"/>
                  </a:solidFill>
                </a:rPr>
              </a:br>
              <a:r>
                <a:rPr lang="sv-SE" sz="800" dirty="0" smtClean="0">
                  <a:solidFill>
                    <a:prstClr val="white"/>
                  </a:solidFill>
                </a:rPr>
                <a:t>Engineer?</a:t>
              </a:r>
              <a:endParaRPr lang="sv-SE" sz="700" dirty="0">
                <a:solidFill>
                  <a:prstClr val="white"/>
                </a:solidFill>
              </a:endParaRPr>
            </a:p>
          </p:txBody>
        </p:sp>
        <p:sp>
          <p:nvSpPr>
            <p:cNvPr id="109" name="Rounded Rectangle 108"/>
            <p:cNvSpPr/>
            <p:nvPr/>
          </p:nvSpPr>
          <p:spPr>
            <a:xfrm>
              <a:off x="2915816" y="5216892"/>
              <a:ext cx="1152128" cy="376087"/>
            </a:xfrm>
            <a:prstGeom prst="roundRect">
              <a:avLst/>
            </a:prstGeom>
            <a:solidFill>
              <a:srgbClr val="008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sz="1100" dirty="0" smtClean="0">
                  <a:solidFill>
                    <a:prstClr val="white"/>
                  </a:solidFill>
                </a:rPr>
                <a:t>Vacant</a:t>
              </a:r>
              <a:endParaRPr lang="sv-SE" sz="700" dirty="0">
                <a:solidFill>
                  <a:prstClr val="white"/>
                </a:solidFill>
              </a:endParaRPr>
            </a:p>
          </p:txBody>
        </p:sp>
      </p:grpSp>
      <p:sp>
        <p:nvSpPr>
          <p:cNvPr id="110" name="Rounded Rectangle 109"/>
          <p:cNvSpPr/>
          <p:nvPr/>
        </p:nvSpPr>
        <p:spPr>
          <a:xfrm>
            <a:off x="4283968" y="5157192"/>
            <a:ext cx="1152128" cy="324000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800" dirty="0" smtClean="0">
                <a:solidFill>
                  <a:prstClr val="white"/>
                </a:solidFill>
              </a:rPr>
              <a:t>Alexander Söderqvist</a:t>
            </a:r>
          </a:p>
          <a:p>
            <a:pPr algn="ctr"/>
            <a:r>
              <a:rPr lang="sv-SE" sz="800" dirty="0" smtClean="0">
                <a:solidFill>
                  <a:prstClr val="white"/>
                </a:solidFill>
              </a:rPr>
              <a:t>Integrator</a:t>
            </a:r>
            <a:endParaRPr lang="sv-SE" sz="800" dirty="0">
              <a:solidFill>
                <a:prstClr val="white"/>
              </a:solidFill>
            </a:endParaRPr>
          </a:p>
        </p:txBody>
      </p:sp>
      <p:sp>
        <p:nvSpPr>
          <p:cNvPr id="129" name="Rounded Rectangle 128"/>
          <p:cNvSpPr/>
          <p:nvPr/>
        </p:nvSpPr>
        <p:spPr>
          <a:xfrm>
            <a:off x="4283968" y="5517232"/>
            <a:ext cx="1152128" cy="324000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100" dirty="0" smtClean="0">
                <a:solidFill>
                  <a:prstClr val="white"/>
                </a:solidFill>
              </a:rPr>
              <a:t>Niklas Claesson</a:t>
            </a:r>
            <a:br>
              <a:rPr lang="sv-SE" sz="1100" dirty="0" smtClean="0">
                <a:solidFill>
                  <a:prstClr val="white"/>
                </a:solidFill>
              </a:rPr>
            </a:br>
            <a:r>
              <a:rPr lang="sv-SE" sz="800" dirty="0">
                <a:solidFill>
                  <a:prstClr val="white"/>
                </a:solidFill>
              </a:rPr>
              <a:t>I</a:t>
            </a:r>
            <a:r>
              <a:rPr lang="sv-SE" sz="800" dirty="0" smtClean="0">
                <a:solidFill>
                  <a:prstClr val="white"/>
                </a:solidFill>
              </a:rPr>
              <a:t>ntegrator</a:t>
            </a:r>
            <a:endParaRPr lang="sv-SE" sz="1100" dirty="0">
              <a:solidFill>
                <a:prstClr val="white"/>
              </a:solidFill>
            </a:endParaRPr>
          </a:p>
        </p:txBody>
      </p:sp>
      <p:sp>
        <p:nvSpPr>
          <p:cNvPr id="131" name="Rounded Rectangle 130"/>
          <p:cNvSpPr/>
          <p:nvPr/>
        </p:nvSpPr>
        <p:spPr>
          <a:xfrm>
            <a:off x="4299782" y="4077072"/>
            <a:ext cx="1152128" cy="324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050" dirty="0" smtClean="0">
                <a:solidFill>
                  <a:prstClr val="white"/>
                </a:solidFill>
              </a:rPr>
              <a:t>Jeong Han Lee</a:t>
            </a:r>
            <a:br>
              <a:rPr lang="sv-SE" sz="1050" dirty="0" smtClean="0">
                <a:solidFill>
                  <a:prstClr val="white"/>
                </a:solidFill>
              </a:rPr>
            </a:br>
            <a:r>
              <a:rPr lang="sv-SE" sz="800" dirty="0" smtClean="0">
                <a:solidFill>
                  <a:prstClr val="white"/>
                </a:solidFill>
              </a:rPr>
              <a:t>Integrator</a:t>
            </a:r>
            <a:endParaRPr lang="sv-SE" sz="800" dirty="0">
              <a:solidFill>
                <a:prstClr val="white"/>
              </a:solidFill>
            </a:endParaRPr>
          </a:p>
        </p:txBody>
      </p:sp>
      <p:sp>
        <p:nvSpPr>
          <p:cNvPr id="132" name="Rounded Rectangle 131"/>
          <p:cNvSpPr/>
          <p:nvPr/>
        </p:nvSpPr>
        <p:spPr>
          <a:xfrm>
            <a:off x="6494862" y="5199725"/>
            <a:ext cx="1152128" cy="324000"/>
          </a:xfrm>
          <a:prstGeom prst="roundRect">
            <a:avLst/>
          </a:prstGeom>
          <a:solidFill>
            <a:schemeClr val="accent2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100" dirty="0" smtClean="0">
                <a:solidFill>
                  <a:prstClr val="white"/>
                </a:solidFill>
              </a:rPr>
              <a:t>Consultants</a:t>
            </a:r>
            <a:endParaRPr lang="sv-SE" sz="1100" dirty="0">
              <a:solidFill>
                <a:prstClr val="white"/>
              </a:solidFill>
            </a:endParaRPr>
          </a:p>
        </p:txBody>
      </p:sp>
      <p:grpSp>
        <p:nvGrpSpPr>
          <p:cNvPr id="134" name="Group 133"/>
          <p:cNvGrpSpPr/>
          <p:nvPr/>
        </p:nvGrpSpPr>
        <p:grpSpPr>
          <a:xfrm>
            <a:off x="6500162" y="6008980"/>
            <a:ext cx="1224136" cy="444356"/>
            <a:chOff x="2915816" y="5216892"/>
            <a:chExt cx="1224136" cy="444356"/>
          </a:xfrm>
        </p:grpSpPr>
        <p:sp>
          <p:nvSpPr>
            <p:cNvPr id="135" name="Rounded Rectangle 134"/>
            <p:cNvSpPr/>
            <p:nvPr/>
          </p:nvSpPr>
          <p:spPr>
            <a:xfrm>
              <a:off x="2987824" y="5285161"/>
              <a:ext cx="1152128" cy="376087"/>
            </a:xfrm>
            <a:prstGeom prst="roundRect">
              <a:avLst/>
            </a:prstGeom>
            <a:solidFill>
              <a:srgbClr val="008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sz="1100" dirty="0" smtClean="0">
                  <a:solidFill>
                    <a:prstClr val="white"/>
                  </a:solidFill>
                </a:rPr>
                <a:t>Vacant</a:t>
              </a:r>
              <a:br>
                <a:rPr lang="sv-SE" sz="1100" dirty="0" smtClean="0">
                  <a:solidFill>
                    <a:prstClr val="white"/>
                  </a:solidFill>
                </a:rPr>
              </a:br>
              <a:r>
                <a:rPr lang="sv-SE" sz="800" dirty="0" smtClean="0">
                  <a:solidFill>
                    <a:prstClr val="white"/>
                  </a:solidFill>
                </a:rPr>
                <a:t>Engineer?</a:t>
              </a:r>
              <a:endParaRPr lang="sv-SE" sz="700" dirty="0">
                <a:solidFill>
                  <a:prstClr val="white"/>
                </a:solidFill>
              </a:endParaRPr>
            </a:p>
          </p:txBody>
        </p:sp>
        <p:sp>
          <p:nvSpPr>
            <p:cNvPr id="136" name="Rounded Rectangle 135"/>
            <p:cNvSpPr/>
            <p:nvPr/>
          </p:nvSpPr>
          <p:spPr>
            <a:xfrm>
              <a:off x="2915816" y="5216892"/>
              <a:ext cx="1152128" cy="376087"/>
            </a:xfrm>
            <a:prstGeom prst="roundRect">
              <a:avLst/>
            </a:prstGeom>
            <a:solidFill>
              <a:srgbClr val="008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sz="1100" dirty="0" smtClean="0">
                  <a:solidFill>
                    <a:prstClr val="white"/>
                  </a:solidFill>
                </a:rPr>
                <a:t>Vacant</a:t>
              </a:r>
              <a:endParaRPr lang="sv-SE" sz="700" dirty="0">
                <a:solidFill>
                  <a:prstClr val="white"/>
                </a:solidFill>
              </a:endParaRPr>
            </a:p>
          </p:txBody>
        </p:sp>
      </p:grpSp>
      <p:cxnSp>
        <p:nvCxnSpPr>
          <p:cNvPr id="141" name="Straight Connector 140"/>
          <p:cNvCxnSpPr/>
          <p:nvPr/>
        </p:nvCxnSpPr>
        <p:spPr>
          <a:xfrm flipH="1">
            <a:off x="6415160" y="6193244"/>
            <a:ext cx="720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/>
          <p:cNvCxnSpPr/>
          <p:nvPr/>
        </p:nvCxnSpPr>
        <p:spPr>
          <a:xfrm flipH="1">
            <a:off x="4221487" y="5661248"/>
            <a:ext cx="720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/>
          <p:nvPr/>
        </p:nvCxnSpPr>
        <p:spPr>
          <a:xfrm flipH="1">
            <a:off x="2836114" y="3506268"/>
            <a:ext cx="720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Rounded Rectangle 123"/>
          <p:cNvSpPr/>
          <p:nvPr/>
        </p:nvSpPr>
        <p:spPr>
          <a:xfrm>
            <a:off x="4283968" y="5877272"/>
            <a:ext cx="1152128" cy="324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100" dirty="0" smtClean="0">
                <a:solidFill>
                  <a:srgbClr val="FF0000"/>
                </a:solidFill>
              </a:rPr>
              <a:t>Vacant</a:t>
            </a:r>
          </a:p>
          <a:p>
            <a:pPr algn="ctr"/>
            <a:r>
              <a:rPr lang="sv-SE" sz="700" dirty="0" smtClean="0">
                <a:solidFill>
                  <a:prstClr val="white"/>
                </a:solidFill>
              </a:rPr>
              <a:t>Embedded syst. engineer</a:t>
            </a:r>
            <a:endParaRPr lang="sv-SE" sz="700" dirty="0">
              <a:solidFill>
                <a:prstClr val="white"/>
              </a:solidFill>
            </a:endParaRPr>
          </a:p>
        </p:txBody>
      </p:sp>
      <p:sp>
        <p:nvSpPr>
          <p:cNvPr id="127" name="Rounded Rectangular Callout 126"/>
          <p:cNvSpPr/>
          <p:nvPr/>
        </p:nvSpPr>
        <p:spPr>
          <a:xfrm>
            <a:off x="5796136" y="5805264"/>
            <a:ext cx="562039" cy="341159"/>
          </a:xfrm>
          <a:prstGeom prst="wedgeRoundRectCallout">
            <a:avLst>
              <a:gd name="adj1" fmla="val -135150"/>
              <a:gd name="adj2" fmla="val 2828"/>
              <a:gd name="adj3" fmla="val 16667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000" dirty="0" smtClean="0">
                <a:solidFill>
                  <a:prstClr val="white"/>
                </a:solidFill>
              </a:rPr>
              <a:t>Open</a:t>
            </a:r>
          </a:p>
          <a:p>
            <a:pPr algn="ctr"/>
            <a:r>
              <a:rPr lang="sv-SE" sz="1000" dirty="0" smtClean="0">
                <a:solidFill>
                  <a:prstClr val="white"/>
                </a:solidFill>
              </a:rPr>
              <a:t>now</a:t>
            </a:r>
            <a:endParaRPr lang="sv-SE" sz="1000" dirty="0">
              <a:solidFill>
                <a:prstClr val="white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0708" y="2977475"/>
            <a:ext cx="2201863" cy="922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" name="Rounded Rectangle 132"/>
          <p:cNvSpPr/>
          <p:nvPr/>
        </p:nvSpPr>
        <p:spPr>
          <a:xfrm>
            <a:off x="6512244" y="5625280"/>
            <a:ext cx="1152128" cy="324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100" dirty="0" smtClean="0">
                <a:solidFill>
                  <a:srgbClr val="FF0000"/>
                </a:solidFill>
              </a:rPr>
              <a:t>Vacant</a:t>
            </a:r>
          </a:p>
          <a:p>
            <a:pPr algn="ctr"/>
            <a:r>
              <a:rPr lang="sv-SE" sz="700" dirty="0" smtClean="0">
                <a:solidFill>
                  <a:prstClr val="white"/>
                </a:solidFill>
              </a:rPr>
              <a:t>Software </a:t>
            </a:r>
            <a:r>
              <a:rPr lang="sv-SE" sz="700" dirty="0">
                <a:solidFill>
                  <a:prstClr val="white"/>
                </a:solidFill>
              </a:rPr>
              <a:t>engineer</a:t>
            </a:r>
          </a:p>
        </p:txBody>
      </p:sp>
      <p:sp>
        <p:nvSpPr>
          <p:cNvPr id="137" name="Rounded Rectangular Callout 136"/>
          <p:cNvSpPr/>
          <p:nvPr/>
        </p:nvSpPr>
        <p:spPr>
          <a:xfrm>
            <a:off x="8028384" y="5568186"/>
            <a:ext cx="1079612" cy="341159"/>
          </a:xfrm>
          <a:prstGeom prst="wedgeRoundRectCallout">
            <a:avLst>
              <a:gd name="adj1" fmla="val -85245"/>
              <a:gd name="adj2" fmla="val 12178"/>
              <a:gd name="adj3" fmla="val 16667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000" dirty="0" smtClean="0">
                <a:solidFill>
                  <a:prstClr val="white"/>
                </a:solidFill>
              </a:rPr>
              <a:t>Recruitment ongoing!</a:t>
            </a:r>
            <a:endParaRPr lang="sv-SE" sz="1000" dirty="0">
              <a:solidFill>
                <a:prstClr val="white"/>
              </a:solidFill>
            </a:endParaRPr>
          </a:p>
        </p:txBody>
      </p:sp>
      <p:cxnSp>
        <p:nvCxnSpPr>
          <p:cNvPr id="130" name="Straight Connector 129"/>
          <p:cNvCxnSpPr/>
          <p:nvPr/>
        </p:nvCxnSpPr>
        <p:spPr>
          <a:xfrm flipH="1">
            <a:off x="4211960" y="6453336"/>
            <a:ext cx="720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9" name="Rounded Rectangle 138"/>
          <p:cNvSpPr/>
          <p:nvPr/>
        </p:nvSpPr>
        <p:spPr>
          <a:xfrm>
            <a:off x="4283968" y="4797152"/>
            <a:ext cx="1152128" cy="324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100" dirty="0" smtClean="0">
                <a:solidFill>
                  <a:prstClr val="white"/>
                </a:solidFill>
              </a:rPr>
              <a:t>Julen </a:t>
            </a:r>
            <a:r>
              <a:rPr lang="sv-SE" sz="1100" dirty="0" err="1" smtClean="0">
                <a:solidFill>
                  <a:prstClr val="white"/>
                </a:solidFill>
              </a:rPr>
              <a:t>Etxebarria</a:t>
            </a:r>
            <a:endParaRPr lang="sv-SE" sz="1100" dirty="0" smtClean="0">
              <a:solidFill>
                <a:prstClr val="white"/>
              </a:solidFill>
            </a:endParaRPr>
          </a:p>
          <a:p>
            <a:pPr algn="ctr"/>
            <a:r>
              <a:rPr lang="sv-SE" sz="800" dirty="0" smtClean="0">
                <a:solidFill>
                  <a:prstClr val="white"/>
                </a:solidFill>
              </a:rPr>
              <a:t>Intern</a:t>
            </a:r>
            <a:endParaRPr lang="sv-SE" sz="800" dirty="0">
              <a:solidFill>
                <a:prstClr val="white"/>
              </a:solidFill>
            </a:endParaRPr>
          </a:p>
        </p:txBody>
      </p:sp>
      <p:cxnSp>
        <p:nvCxnSpPr>
          <p:cNvPr id="146" name="Straight Connector 145"/>
          <p:cNvCxnSpPr/>
          <p:nvPr/>
        </p:nvCxnSpPr>
        <p:spPr>
          <a:xfrm flipH="1">
            <a:off x="4211960" y="6165304"/>
            <a:ext cx="720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8403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6648"/>
            <a:ext cx="7344816" cy="1143000"/>
          </a:xfrm>
        </p:spPr>
        <p:txBody>
          <a:bodyPr>
            <a:normAutofit fontScale="90000"/>
          </a:bodyPr>
          <a:lstStyle/>
          <a:p>
            <a:r>
              <a:rPr lang="en-US" sz="2900" dirty="0" smtClean="0"/>
              <a:t>Working in a common Systems Integration Approach</a:t>
            </a:r>
            <a:br>
              <a:rPr lang="en-US" sz="2900" dirty="0" smtClean="0"/>
            </a:br>
            <a:r>
              <a:rPr lang="en-US" sz="2700" dirty="0" smtClean="0"/>
              <a:t>ICS Systems Integration Strategy</a:t>
            </a:r>
            <a:endParaRPr lang="en-US" sz="27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6</a:t>
            </a:fld>
            <a:endParaRPr lang="sv-SE" dirty="0"/>
          </a:p>
        </p:txBody>
      </p:sp>
      <p:pic>
        <p:nvPicPr>
          <p:cNvPr id="6" name="Picture 5" descr="Screen Shot 2016-03-17 at 21.56.5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601" y="1695140"/>
            <a:ext cx="2992466" cy="420524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 descr="Screen Shot 2016-03-17 at 21.59.0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2040" y="1700808"/>
            <a:ext cx="2954777" cy="417646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3563888" y="6237312"/>
            <a:ext cx="1568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dirty="0">
                <a:solidFill>
                  <a:srgbClr val="0000FF"/>
                </a:solidFill>
              </a:rPr>
              <a:t>ESS-0054678 1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28515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7139136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Working in a common Systems Integration </a:t>
            </a:r>
            <a:r>
              <a:rPr lang="en-US" dirty="0" smtClean="0"/>
              <a:t>Approach (II) </a:t>
            </a:r>
            <a:br>
              <a:rPr lang="en-US" dirty="0" smtClean="0"/>
            </a:br>
            <a:r>
              <a:rPr lang="en-US" sz="2800" dirty="0" smtClean="0"/>
              <a:t>ICS </a:t>
            </a:r>
            <a:r>
              <a:rPr lang="en-US" sz="2800" dirty="0"/>
              <a:t>Systems Integration Strategy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The content of this document will be also part of the ICS Handbook.</a:t>
            </a:r>
          </a:p>
          <a:p>
            <a:r>
              <a:rPr lang="en-GB" dirty="0" smtClean="0"/>
              <a:t>Defines:</a:t>
            </a:r>
          </a:p>
          <a:p>
            <a:pPr lvl="1"/>
            <a:r>
              <a:rPr lang="en-GB" dirty="0" smtClean="0"/>
              <a:t> Systems </a:t>
            </a:r>
            <a:r>
              <a:rPr lang="en-GB" dirty="0"/>
              <a:t>life cycle </a:t>
            </a:r>
            <a:r>
              <a:rPr lang="en-GB" dirty="0" smtClean="0"/>
              <a:t>documentation.</a:t>
            </a:r>
          </a:p>
          <a:p>
            <a:pPr lvl="1"/>
            <a:r>
              <a:rPr lang="en-GB" dirty="0" smtClean="0"/>
              <a:t> Systems review plan</a:t>
            </a:r>
          </a:p>
          <a:p>
            <a:pPr lvl="1"/>
            <a:r>
              <a:rPr lang="en-GB" dirty="0" smtClean="0"/>
              <a:t> Applicable procedures, workflows and methods</a:t>
            </a:r>
          </a:p>
          <a:p>
            <a:pPr lvl="1"/>
            <a:r>
              <a:rPr lang="en-GB" dirty="0" smtClean="0"/>
              <a:t>Technical Standards</a:t>
            </a:r>
          </a:p>
          <a:p>
            <a:r>
              <a:rPr lang="en-GB" dirty="0" smtClean="0"/>
              <a:t>Issues</a:t>
            </a:r>
          </a:p>
          <a:p>
            <a:pPr lvl="1"/>
            <a:r>
              <a:rPr lang="en-GB" dirty="0"/>
              <a:t> ESS Baseline Tool. Not decided yet if it is in CHESS </a:t>
            </a:r>
            <a:r>
              <a:rPr lang="en-GB" dirty="0" smtClean="0"/>
              <a:t>or </a:t>
            </a:r>
            <a:r>
              <a:rPr lang="en-GB" dirty="0"/>
              <a:t>the Requirements Management Tool (problem here…we do not know how to handle requirements). </a:t>
            </a:r>
            <a:endParaRPr lang="en-GB" dirty="0" smtClean="0"/>
          </a:p>
          <a:p>
            <a:pPr lvl="1"/>
            <a:r>
              <a:rPr lang="en-GB" dirty="0" smtClean="0"/>
              <a:t>There is </a:t>
            </a:r>
            <a:r>
              <a:rPr lang="en-GB" dirty="0" smtClean="0"/>
              <a:t>no </a:t>
            </a:r>
            <a:r>
              <a:rPr lang="en-GB" dirty="0" smtClean="0"/>
              <a:t>official template for a System Requirements Document.</a:t>
            </a:r>
          </a:p>
          <a:p>
            <a:pPr lvl="1"/>
            <a:r>
              <a:rPr lang="en-GB" dirty="0" smtClean="0"/>
              <a:t>With this document we intend to be proactive. </a:t>
            </a:r>
            <a:r>
              <a:rPr lang="en-US" dirty="0"/>
              <a:t>There is a good window of opportunity in the next few months to propose a set of templates for different purposes/systems and get them accepted on the SE/QA Division </a:t>
            </a:r>
            <a:endParaRPr lang="en-GB" dirty="0" smtClean="0"/>
          </a:p>
          <a:p>
            <a:pPr lvl="1"/>
            <a:endParaRPr lang="en-GB" dirty="0" smtClean="0"/>
          </a:p>
          <a:p>
            <a:pPr lvl="1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7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79259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3100" dirty="0" smtClean="0"/>
              <a:t>Some building blocks (I)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>Hardware Strategy</a:t>
            </a:r>
            <a:r>
              <a:rPr lang="en-US" sz="2400" dirty="0"/>
              <a:t>. Threefold structure for generic I/</a:t>
            </a:r>
            <a:r>
              <a:rPr lang="en-US" sz="2400" dirty="0" smtClean="0"/>
              <a:t>O</a:t>
            </a:r>
            <a:r>
              <a:rPr lang="en-US" sz="2400" dirty="0"/>
              <a:t/>
            </a:r>
            <a:br>
              <a:rPr lang="en-US" sz="2400" dirty="0"/>
            </a:b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626968" cy="4997152"/>
          </a:xfrm>
        </p:spPr>
        <p:txBody>
          <a:bodyPr>
            <a:normAutofit fontScale="85000" lnSpcReduction="10000"/>
          </a:bodyPr>
          <a:lstStyle/>
          <a:p>
            <a:pPr lvl="1"/>
            <a:r>
              <a:rPr lang="en-US" b="1" dirty="0" smtClean="0">
                <a:solidFill>
                  <a:schemeClr val="tx1"/>
                </a:solidFill>
              </a:rPr>
              <a:t>Fast real-time processing, FPGAs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M</a:t>
            </a:r>
            <a:r>
              <a:rPr lang="en-US" dirty="0" smtClean="0">
                <a:solidFill>
                  <a:schemeClr val="tx1"/>
                </a:solidFill>
              </a:rPr>
              <a:t>TCA.4</a:t>
            </a:r>
          </a:p>
          <a:p>
            <a:pPr lvl="2"/>
            <a:r>
              <a:rPr lang="en-US" dirty="0" smtClean="0">
                <a:solidFill>
                  <a:schemeClr val="tx1"/>
                </a:solidFill>
              </a:rPr>
              <a:t>Use only where needed (high cost, specialization)</a:t>
            </a:r>
          </a:p>
          <a:p>
            <a:pPr lvl="2"/>
            <a:r>
              <a:rPr lang="en-US" dirty="0" smtClean="0">
                <a:solidFill>
                  <a:schemeClr val="tx1"/>
                </a:solidFill>
              </a:rPr>
              <a:t>Extensively use FMC (Vita-57) mezzanine cards</a:t>
            </a:r>
          </a:p>
          <a:p>
            <a:pPr lvl="1"/>
            <a:r>
              <a:rPr lang="en-US" b="1" dirty="0" smtClean="0">
                <a:solidFill>
                  <a:schemeClr val="tx1"/>
                </a:solidFill>
              </a:rPr>
              <a:t>Real-time industrial-type I/O</a:t>
            </a:r>
          </a:p>
          <a:p>
            <a:pPr lvl="2"/>
            <a:r>
              <a:rPr lang="en-US" dirty="0" smtClean="0">
                <a:solidFill>
                  <a:schemeClr val="tx1"/>
                </a:solidFill>
              </a:rPr>
              <a:t>EtherCAT, on IOC</a:t>
            </a:r>
          </a:p>
          <a:p>
            <a:pPr lvl="2"/>
            <a:r>
              <a:rPr lang="en-US" dirty="0" smtClean="0">
                <a:solidFill>
                  <a:schemeClr val="tx1"/>
                </a:solidFill>
              </a:rPr>
              <a:t>Low cost, distributed, good real-time performance</a:t>
            </a:r>
          </a:p>
          <a:p>
            <a:pPr lvl="2"/>
            <a:r>
              <a:rPr lang="en-US" dirty="0" smtClean="0">
                <a:solidFill>
                  <a:schemeClr val="tx1"/>
                </a:solidFill>
              </a:rPr>
              <a:t>Moderate speed (e.g. up to 100 </a:t>
            </a:r>
            <a:r>
              <a:rPr lang="en-US" dirty="0" err="1" smtClean="0">
                <a:solidFill>
                  <a:schemeClr val="tx1"/>
                </a:solidFill>
              </a:rPr>
              <a:t>kSPS</a:t>
            </a:r>
            <a:r>
              <a:rPr lang="en-US" dirty="0" smtClean="0">
                <a:solidFill>
                  <a:schemeClr val="tx1"/>
                </a:solidFill>
              </a:rPr>
              <a:t> A/D conversion)</a:t>
            </a:r>
          </a:p>
          <a:p>
            <a:pPr lvl="1"/>
            <a:r>
              <a:rPr lang="en-US" b="1" dirty="0" smtClean="0">
                <a:solidFill>
                  <a:schemeClr val="tx1"/>
                </a:solidFill>
              </a:rPr>
              <a:t>Process I/O with no tight synchronization requirements</a:t>
            </a:r>
          </a:p>
          <a:p>
            <a:pPr lvl="2"/>
            <a:r>
              <a:rPr lang="en-US" dirty="0" smtClean="0">
                <a:solidFill>
                  <a:schemeClr val="tx1"/>
                </a:solidFill>
              </a:rPr>
              <a:t>PLCs (Siemens)</a:t>
            </a:r>
          </a:p>
          <a:p>
            <a:pPr lvl="1"/>
            <a:r>
              <a:rPr lang="en-US" b="1" dirty="0" smtClean="0">
                <a:solidFill>
                  <a:schemeClr val="tx1"/>
                </a:solidFill>
              </a:rPr>
              <a:t>In addition, prepare integration of off-the-shelf devices</a:t>
            </a:r>
          </a:p>
          <a:p>
            <a:pPr lvl="2"/>
            <a:r>
              <a:rPr lang="en-US" dirty="0" smtClean="0">
                <a:solidFill>
                  <a:schemeClr val="tx1"/>
                </a:solidFill>
              </a:rPr>
              <a:t>Serial and LAN interfaces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US" smtClean="0"/>
              <a:t>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24128" y="3356992"/>
            <a:ext cx="1817143" cy="936104"/>
          </a:xfrm>
          <a:prstGeom prst="rect">
            <a:avLst/>
          </a:prstGeom>
        </p:spPr>
      </p:pic>
      <p:pic>
        <p:nvPicPr>
          <p:cNvPr id="6" name="Picture 5" descr="12slotWithAdc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6136" y="1556792"/>
            <a:ext cx="1646463" cy="157556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6136" y="4869160"/>
            <a:ext cx="2130477" cy="74880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0152" y="5661248"/>
            <a:ext cx="2226444" cy="103555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575692" y="2852936"/>
            <a:ext cx="1568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dirty="0">
                <a:solidFill>
                  <a:srgbClr val="0000FF"/>
                </a:solidFill>
              </a:rPr>
              <a:t>ESS-0037909 1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48252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139136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Some building blocks (II)</a:t>
            </a:r>
            <a:br>
              <a:rPr lang="en-US" dirty="0" smtClean="0"/>
            </a:br>
            <a:r>
              <a:rPr lang="en-US" sz="2400" dirty="0" smtClean="0"/>
              <a:t>Timing System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9</a:t>
            </a:fld>
            <a:endParaRPr lang="sv-SE" dirty="0"/>
          </a:p>
        </p:txBody>
      </p:sp>
      <p:pic>
        <p:nvPicPr>
          <p:cNvPr id="83" name="Picture 82" descr="Timing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2636912"/>
            <a:ext cx="3954512" cy="2284921"/>
          </a:xfrm>
          <a:prstGeom prst="rect">
            <a:avLst/>
          </a:prstGeom>
        </p:spPr>
      </p:pic>
      <p:sp>
        <p:nvSpPr>
          <p:cNvPr id="84" name="TextBox 83"/>
          <p:cNvSpPr txBox="1"/>
          <p:nvPr/>
        </p:nvSpPr>
        <p:spPr>
          <a:xfrm>
            <a:off x="4283968" y="2636912"/>
            <a:ext cx="4464496" cy="2862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Almost all the components are ready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We’re currently debugging the </a:t>
            </a:r>
            <a:r>
              <a:rPr lang="en-US" dirty="0"/>
              <a:t>M</a:t>
            </a:r>
            <a:r>
              <a:rPr lang="en-US" dirty="0" smtClean="0"/>
              <a:t>TCA EVR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The previous strategy was based in a driver developed by </a:t>
            </a:r>
            <a:r>
              <a:rPr lang="en-US" dirty="0" err="1" smtClean="0"/>
              <a:t>Cosylab</a:t>
            </a:r>
            <a:r>
              <a:rPr lang="en-US" dirty="0" smtClean="0"/>
              <a:t>.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This strategy was changed by our </a:t>
            </a:r>
            <a:r>
              <a:rPr lang="en-US" dirty="0" smtClean="0"/>
              <a:t>Chief Engineer </a:t>
            </a:r>
            <a:r>
              <a:rPr lang="en-US" dirty="0" smtClean="0"/>
              <a:t>and all our timing development will be based on </a:t>
            </a:r>
            <a:r>
              <a:rPr lang="en-US" i="1" dirty="0" smtClean="0"/>
              <a:t>mrfioc2</a:t>
            </a:r>
            <a:r>
              <a:rPr lang="en-US" dirty="0" smtClean="0"/>
              <a:t>.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We are now in the process of porting back some of the systems (e. g. LLRF).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56906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ESS Core Powerpoi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ESS Core Powerpoint" id="{F02C5803-D437-4A4B-B279-84472F47EB33}" vid="{77746F4A-52A9-724A-84EC-D1436FAAE3A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 Core Powerpoint.potx</Template>
  <TotalTime>3065</TotalTime>
  <Words>2500</Words>
  <Application>Microsoft Macintosh PowerPoint</Application>
  <PresentationFormat>On-screen Show (4:3)</PresentationFormat>
  <Paragraphs>592</Paragraphs>
  <Slides>29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ESS Core Powerpoint</vt:lpstr>
      <vt:lpstr>TAC 13 Progress in Integration</vt:lpstr>
      <vt:lpstr>1 ½  year ago…</vt:lpstr>
      <vt:lpstr>Since then….</vt:lpstr>
      <vt:lpstr>What do we bring today?</vt:lpstr>
      <vt:lpstr>Short status of the team Organization – ICS team 2016-03-01</vt:lpstr>
      <vt:lpstr>Working in a common Systems Integration Approach ICS Systems Integration Strategy</vt:lpstr>
      <vt:lpstr>Working in a common Systems Integration Approach (II)  ICS Systems Integration Strategy</vt:lpstr>
      <vt:lpstr> Some building blocks (I) Hardware Strategy. Threefold structure for generic I/O </vt:lpstr>
      <vt:lpstr>Some building blocks (II) Timing System</vt:lpstr>
      <vt:lpstr>Some building blocks (II) Data Acquisition</vt:lpstr>
      <vt:lpstr>Some building blocks (III) Motion Control</vt:lpstr>
      <vt:lpstr> Some building blocks (V) EPICS Integration Workflow using our Development Environment</vt:lpstr>
      <vt:lpstr>Some building blocks (V) Software</vt:lpstr>
      <vt:lpstr>WP 10 - Accelerator Integration (I) Status</vt:lpstr>
      <vt:lpstr>WP 10 - Accelerator Integration (II) PS &amp; LEBT</vt:lpstr>
      <vt:lpstr>WP 10 - Accelerator Integration (III) RF  Local Protection System</vt:lpstr>
      <vt:lpstr>WP 10 - Accelerator Integration (IV) LLRF </vt:lpstr>
      <vt:lpstr>WP 10 - Accelerator Integration (V) RF </vt:lpstr>
      <vt:lpstr>WP 10 - Accelerator Integration (VI) Beam Diagnostics</vt:lpstr>
      <vt:lpstr>WP 11 – Target Integration Status</vt:lpstr>
      <vt:lpstr>WP 11 – Target Integration ICDs</vt:lpstr>
      <vt:lpstr>WP 11 – Target Integration System Breakdown</vt:lpstr>
      <vt:lpstr>WP 11 – Target Integration Overall Progress</vt:lpstr>
      <vt:lpstr>WP 12 – NSS Integration Status</vt:lpstr>
      <vt:lpstr>WP 12 – NSS Integration Interfaces</vt:lpstr>
      <vt:lpstr>WP 12 – NSS Integration ESSIIP</vt:lpstr>
      <vt:lpstr>WP 12 – NSS Integration Main Issues</vt:lpstr>
      <vt:lpstr>WP 13 – CF Integration Status</vt:lpstr>
      <vt:lpstr>Summary/Conclusion</vt:lpstr>
    </vt:vector>
  </TitlesOfParts>
  <Company>ESS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Heléne Björkman</dc:creator>
  <cp:lastModifiedBy>Daniel Piso Fernández</cp:lastModifiedBy>
  <cp:revision>102</cp:revision>
  <dcterms:created xsi:type="dcterms:W3CDTF">2013-10-29T16:05:10Z</dcterms:created>
  <dcterms:modified xsi:type="dcterms:W3CDTF">2016-04-07T06:38:09Z</dcterms:modified>
</cp:coreProperties>
</file>