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5"/>
    <p:sldMasterId id="2147483684" r:id="rId6"/>
  </p:sldMasterIdLst>
  <p:notesMasterIdLst>
    <p:notesMasterId r:id="rId33"/>
  </p:notesMasterIdLst>
  <p:handoutMasterIdLst>
    <p:handoutMasterId r:id="rId34"/>
  </p:handoutMasterIdLst>
  <p:sldIdLst>
    <p:sldId id="733" r:id="rId7"/>
    <p:sldId id="743" r:id="rId8"/>
    <p:sldId id="775" r:id="rId9"/>
    <p:sldId id="776" r:id="rId10"/>
    <p:sldId id="819" r:id="rId11"/>
    <p:sldId id="818" r:id="rId12"/>
    <p:sldId id="799" r:id="rId13"/>
    <p:sldId id="831" r:id="rId14"/>
    <p:sldId id="836" r:id="rId15"/>
    <p:sldId id="758" r:id="rId16"/>
    <p:sldId id="830" r:id="rId17"/>
    <p:sldId id="761" r:id="rId18"/>
    <p:sldId id="832" r:id="rId19"/>
    <p:sldId id="811" r:id="rId20"/>
    <p:sldId id="826" r:id="rId21"/>
    <p:sldId id="825" r:id="rId22"/>
    <p:sldId id="827" r:id="rId23"/>
    <p:sldId id="823" r:id="rId24"/>
    <p:sldId id="821" r:id="rId25"/>
    <p:sldId id="813" r:id="rId26"/>
    <p:sldId id="822" r:id="rId27"/>
    <p:sldId id="757" r:id="rId28"/>
    <p:sldId id="833" r:id="rId29"/>
    <p:sldId id="834" r:id="rId30"/>
    <p:sldId id="809" r:id="rId31"/>
    <p:sldId id="835" r:id="rId32"/>
  </p:sldIdLst>
  <p:sldSz cx="9144000" cy="6858000" type="screen4x3"/>
  <p:notesSz cx="6788150" cy="9923463"/>
  <p:defaultTextStyle>
    <a:defPPr>
      <a:defRPr lang="en-US"/>
    </a:defPPr>
    <a:lvl1pPr algn="l" rtl="0" eaLnBrk="0" fontAlgn="base" hangingPunct="0">
      <a:spcBef>
        <a:spcPct val="0"/>
      </a:spcBef>
      <a:spcAft>
        <a:spcPct val="0"/>
      </a:spcAft>
      <a:defRPr sz="2400" kern="1200">
        <a:solidFill>
          <a:schemeClr val="tx1"/>
        </a:solidFill>
        <a:latin typeface="Lucida Grande" pitchFamily="8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Lucida Grande" pitchFamily="8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Lucida Grande" pitchFamily="8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Lucida Grande" pitchFamily="8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Lucida Grande" pitchFamily="84" charset="0"/>
        <a:ea typeface="ヒラギノ角ゴ Pro W3" pitchFamily="84" charset="-128"/>
        <a:cs typeface="+mn-cs"/>
      </a:defRPr>
    </a:lvl5pPr>
    <a:lvl6pPr marL="2286000" algn="l" defTabSz="914400" rtl="0" eaLnBrk="1" latinLnBrk="0" hangingPunct="1">
      <a:defRPr sz="2400" kern="1200">
        <a:solidFill>
          <a:schemeClr val="tx1"/>
        </a:solidFill>
        <a:latin typeface="Lucida Grande" pitchFamily="84" charset="0"/>
        <a:ea typeface="ヒラギノ角ゴ Pro W3" pitchFamily="84" charset="-128"/>
        <a:cs typeface="+mn-cs"/>
      </a:defRPr>
    </a:lvl6pPr>
    <a:lvl7pPr marL="2743200" algn="l" defTabSz="914400" rtl="0" eaLnBrk="1" latinLnBrk="0" hangingPunct="1">
      <a:defRPr sz="2400" kern="1200">
        <a:solidFill>
          <a:schemeClr val="tx1"/>
        </a:solidFill>
        <a:latin typeface="Lucida Grande" pitchFamily="84" charset="0"/>
        <a:ea typeface="ヒラギノ角ゴ Pro W3" pitchFamily="84" charset="-128"/>
        <a:cs typeface="+mn-cs"/>
      </a:defRPr>
    </a:lvl7pPr>
    <a:lvl8pPr marL="3200400" algn="l" defTabSz="914400" rtl="0" eaLnBrk="1" latinLnBrk="0" hangingPunct="1">
      <a:defRPr sz="2400" kern="1200">
        <a:solidFill>
          <a:schemeClr val="tx1"/>
        </a:solidFill>
        <a:latin typeface="Lucida Grande" pitchFamily="84" charset="0"/>
        <a:ea typeface="ヒラギノ角ゴ Pro W3" pitchFamily="84" charset="-128"/>
        <a:cs typeface="+mn-cs"/>
      </a:defRPr>
    </a:lvl8pPr>
    <a:lvl9pPr marL="3657600" algn="l" defTabSz="914400" rtl="0" eaLnBrk="1" latinLnBrk="0" hangingPunct="1">
      <a:defRPr sz="2400" kern="1200">
        <a:solidFill>
          <a:schemeClr val="tx1"/>
        </a:solidFill>
        <a:latin typeface="Lucida Grande" pitchFamily="84" charset="0"/>
        <a:ea typeface="ヒラギノ角ゴ Pro W3"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11B7"/>
    <a:srgbClr val="000066"/>
    <a:srgbClr val="FFFF66"/>
    <a:srgbClr val="006600"/>
    <a:srgbClr val="E1E1FF"/>
    <a:srgbClr val="D0E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0" autoAdjust="0"/>
    <p:restoredTop sz="98436" autoAdjust="0"/>
  </p:normalViewPr>
  <p:slideViewPr>
    <p:cSldViewPr>
      <p:cViewPr varScale="1">
        <p:scale>
          <a:sx n="117" d="100"/>
          <a:sy n="117" d="100"/>
        </p:scale>
        <p:origin x="-1470" y="-102"/>
      </p:cViewPr>
      <p:guideLst>
        <p:guide orient="horz" pos="2160"/>
        <p:guide pos="2880"/>
      </p:guideLst>
    </p:cSldViewPr>
  </p:slideViewPr>
  <p:outlineViewPr>
    <p:cViewPr>
      <p:scale>
        <a:sx n="33" d="100"/>
        <a:sy n="33" d="100"/>
      </p:scale>
      <p:origin x="48" y="240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798" y="2196"/>
      </p:cViewPr>
      <p:guideLst>
        <p:guide orient="horz" pos="3126"/>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BDD895-A5A4-4E96-9C62-58E29627D28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E6FFD52-8A1A-46A4-8FE2-9D795AAE8D37}">
      <dgm:prSet phldrT="[Text]"/>
      <dgm:spPr>
        <a:solidFill>
          <a:srgbClr val="C00000">
            <a:alpha val="65000"/>
          </a:srgbClr>
        </a:solidFill>
      </dgm:spPr>
      <dgm:t>
        <a:bodyPr/>
        <a:lstStyle/>
        <a:p>
          <a:r>
            <a:rPr lang="en-GB" b="1" dirty="0" smtClean="0">
              <a:solidFill>
                <a:schemeClr val="bg1"/>
              </a:solidFill>
            </a:rPr>
            <a:t>Industrial:</a:t>
          </a:r>
        </a:p>
        <a:p>
          <a:r>
            <a:rPr lang="en-GB" dirty="0" err="1" smtClean="0">
              <a:solidFill>
                <a:schemeClr val="bg1"/>
              </a:solidFill>
            </a:rPr>
            <a:t>Nb</a:t>
          </a:r>
          <a:r>
            <a:rPr lang="en-GB" dirty="0" smtClean="0">
              <a:solidFill>
                <a:schemeClr val="bg1"/>
              </a:solidFill>
            </a:rPr>
            <a:t> material</a:t>
          </a:r>
          <a:endParaRPr lang="en-GB" dirty="0">
            <a:solidFill>
              <a:schemeClr val="bg1"/>
            </a:solidFill>
          </a:endParaRPr>
        </a:p>
      </dgm:t>
    </dgm:pt>
    <dgm:pt modelId="{ACA7021A-66C2-4731-BE66-9B7751C3336E}" type="parTrans" cxnId="{4FA788DF-F395-4C32-8036-5315D8377303}">
      <dgm:prSet/>
      <dgm:spPr/>
      <dgm:t>
        <a:bodyPr/>
        <a:lstStyle/>
        <a:p>
          <a:endParaRPr lang="en-GB"/>
        </a:p>
      </dgm:t>
    </dgm:pt>
    <dgm:pt modelId="{130862A6-4146-4D7F-AE94-0CD206D0C09B}" type="sibTrans" cxnId="{4FA788DF-F395-4C32-8036-5315D8377303}">
      <dgm:prSet/>
      <dgm:spPr/>
      <dgm:t>
        <a:bodyPr/>
        <a:lstStyle/>
        <a:p>
          <a:endParaRPr lang="en-GB"/>
        </a:p>
      </dgm:t>
    </dgm:pt>
    <dgm:pt modelId="{C5A3682C-702B-4C15-93D1-2612AA037401}">
      <dgm:prSet phldrT="[Text]" custT="1"/>
      <dgm:spPr/>
      <dgm:t>
        <a:bodyPr/>
        <a:lstStyle/>
        <a:p>
          <a:r>
            <a:rPr lang="en-GB" sz="1600" b="1" dirty="0" smtClean="0">
              <a:solidFill>
                <a:schemeClr val="accent6">
                  <a:lumMod val="60000"/>
                  <a:lumOff val="40000"/>
                </a:schemeClr>
              </a:solidFill>
            </a:rPr>
            <a:t>Company</a:t>
          </a:r>
          <a:r>
            <a:rPr lang="en-GB" sz="1600" dirty="0" smtClean="0">
              <a:solidFill>
                <a:schemeClr val="accent6">
                  <a:lumMod val="60000"/>
                  <a:lumOff val="40000"/>
                </a:schemeClr>
              </a:solidFill>
            </a:rPr>
            <a:t>   – Provision documentation – certifications, procedures,        		measurement data</a:t>
          </a:r>
          <a:endParaRPr lang="en-GB" sz="1600" dirty="0">
            <a:solidFill>
              <a:schemeClr val="accent6">
                <a:lumMod val="60000"/>
                <a:lumOff val="40000"/>
              </a:schemeClr>
            </a:solidFill>
          </a:endParaRPr>
        </a:p>
      </dgm:t>
    </dgm:pt>
    <dgm:pt modelId="{44816E27-9AB8-4050-87E8-C9405FE07E3C}" type="parTrans" cxnId="{5ED2AEF2-4F5C-4D74-BE2C-844141F9C808}">
      <dgm:prSet/>
      <dgm:spPr/>
      <dgm:t>
        <a:bodyPr/>
        <a:lstStyle/>
        <a:p>
          <a:endParaRPr lang="en-GB"/>
        </a:p>
      </dgm:t>
    </dgm:pt>
    <dgm:pt modelId="{716072BA-3502-4EDE-AC96-9E92E244061F}" type="sibTrans" cxnId="{5ED2AEF2-4F5C-4D74-BE2C-844141F9C808}">
      <dgm:prSet/>
      <dgm:spPr/>
      <dgm:t>
        <a:bodyPr/>
        <a:lstStyle/>
        <a:p>
          <a:endParaRPr lang="en-GB"/>
        </a:p>
      </dgm:t>
    </dgm:pt>
    <dgm:pt modelId="{D955C736-C1F1-49E3-A9D0-4557CDBCF72E}">
      <dgm:prSet phldrT="[Text]" custT="1"/>
      <dgm:spPr/>
      <dgm:t>
        <a:bodyPr/>
        <a:lstStyle/>
        <a:p>
          <a:r>
            <a:rPr lang="en-GB" sz="1600" b="1" dirty="0" smtClean="0">
              <a:solidFill>
                <a:srgbClr val="00B050"/>
              </a:solidFill>
            </a:rPr>
            <a:t>STFC  </a:t>
          </a:r>
          <a:r>
            <a:rPr lang="en-GB" sz="1600" dirty="0" smtClean="0">
              <a:solidFill>
                <a:srgbClr val="00B050"/>
              </a:solidFill>
            </a:rPr>
            <a:t>        – Monitoring of documentation – Inspection, Approval </a:t>
          </a:r>
          <a:endParaRPr lang="en-GB" sz="1600" dirty="0">
            <a:solidFill>
              <a:srgbClr val="00B050"/>
            </a:solidFill>
          </a:endParaRPr>
        </a:p>
      </dgm:t>
    </dgm:pt>
    <dgm:pt modelId="{EC64B902-C5EC-4EF5-AC9B-47E55BD9FE5B}" type="parTrans" cxnId="{4B56CCC2-6A6F-44C3-90A9-B37B8F7ACF9E}">
      <dgm:prSet/>
      <dgm:spPr/>
      <dgm:t>
        <a:bodyPr/>
        <a:lstStyle/>
        <a:p>
          <a:endParaRPr lang="en-GB"/>
        </a:p>
      </dgm:t>
    </dgm:pt>
    <dgm:pt modelId="{25C5B56D-89C5-41BD-8A2E-3234E8EF87B9}" type="sibTrans" cxnId="{4B56CCC2-6A6F-44C3-90A9-B37B8F7ACF9E}">
      <dgm:prSet/>
      <dgm:spPr/>
      <dgm:t>
        <a:bodyPr/>
        <a:lstStyle/>
        <a:p>
          <a:endParaRPr lang="en-GB"/>
        </a:p>
      </dgm:t>
    </dgm:pt>
    <dgm:pt modelId="{4D25C621-D4AB-4D6E-8148-0EE3843CA3F9}">
      <dgm:prSet phldrT="[Text]"/>
      <dgm:spPr>
        <a:solidFill>
          <a:srgbClr val="C00000">
            <a:alpha val="65000"/>
          </a:srgbClr>
        </a:solidFill>
      </dgm:spPr>
      <dgm:t>
        <a:bodyPr/>
        <a:lstStyle/>
        <a:p>
          <a:r>
            <a:rPr lang="en-GB" b="1" dirty="0" smtClean="0">
              <a:solidFill>
                <a:schemeClr val="bg1"/>
              </a:solidFill>
            </a:rPr>
            <a:t>Industrial:</a:t>
          </a:r>
        </a:p>
        <a:p>
          <a:r>
            <a:rPr lang="en-GB" dirty="0" smtClean="0">
              <a:solidFill>
                <a:schemeClr val="bg1"/>
              </a:solidFill>
            </a:rPr>
            <a:t>Cavity fabrication</a:t>
          </a:r>
          <a:endParaRPr lang="en-GB" dirty="0">
            <a:solidFill>
              <a:schemeClr val="bg1"/>
            </a:solidFill>
          </a:endParaRPr>
        </a:p>
      </dgm:t>
    </dgm:pt>
    <dgm:pt modelId="{51595F34-BA9B-4E1C-A3B8-C6D9B767830C}" type="parTrans" cxnId="{AEDB833B-6503-48BE-A96A-22F0FE79BCC8}">
      <dgm:prSet/>
      <dgm:spPr/>
      <dgm:t>
        <a:bodyPr/>
        <a:lstStyle/>
        <a:p>
          <a:endParaRPr lang="en-GB"/>
        </a:p>
      </dgm:t>
    </dgm:pt>
    <dgm:pt modelId="{DBD062C2-6BB5-4928-825B-318AE7E821D9}" type="sibTrans" cxnId="{AEDB833B-6503-48BE-A96A-22F0FE79BCC8}">
      <dgm:prSet/>
      <dgm:spPr/>
      <dgm:t>
        <a:bodyPr/>
        <a:lstStyle/>
        <a:p>
          <a:endParaRPr lang="en-GB"/>
        </a:p>
      </dgm:t>
    </dgm:pt>
    <dgm:pt modelId="{48D394F5-DC21-4669-A6FA-C0383240EE32}">
      <dgm:prSet phldrT="[Text]" custT="1"/>
      <dgm:spPr/>
      <dgm:t>
        <a:bodyPr/>
        <a:lstStyle/>
        <a:p>
          <a:pPr marL="0" indent="0" defTabSz="711200">
            <a:lnSpc>
              <a:spcPct val="90000"/>
            </a:lnSpc>
            <a:spcBef>
              <a:spcPct val="0"/>
            </a:spcBef>
            <a:spcAft>
              <a:spcPct val="15000"/>
            </a:spcAft>
            <a:buNone/>
          </a:pPr>
          <a:r>
            <a:rPr lang="en-GB" sz="1600" b="1" dirty="0" smtClean="0">
              <a:solidFill>
                <a:schemeClr val="accent6">
                  <a:lumMod val="60000"/>
                  <a:lumOff val="40000"/>
                </a:schemeClr>
              </a:solidFill>
            </a:rPr>
            <a:t>  Company </a:t>
          </a:r>
          <a:r>
            <a:rPr lang="en-GB" sz="1600" dirty="0" smtClean="0">
              <a:solidFill>
                <a:schemeClr val="accent6">
                  <a:lumMod val="60000"/>
                  <a:lumOff val="40000"/>
                </a:schemeClr>
              </a:solidFill>
            </a:rPr>
            <a:t>  – Provision documentation – certifications, procedures, 			measurement data</a:t>
          </a:r>
          <a:endParaRPr lang="en-GB" sz="1600" dirty="0">
            <a:solidFill>
              <a:schemeClr val="accent6">
                <a:lumMod val="60000"/>
                <a:lumOff val="40000"/>
              </a:schemeClr>
            </a:solidFill>
          </a:endParaRPr>
        </a:p>
      </dgm:t>
    </dgm:pt>
    <dgm:pt modelId="{1D865F96-B2B2-4D8E-88B0-68C3B3B700F4}" type="parTrans" cxnId="{C0E85FBF-023A-4785-841E-08CDB9181902}">
      <dgm:prSet/>
      <dgm:spPr/>
      <dgm:t>
        <a:bodyPr/>
        <a:lstStyle/>
        <a:p>
          <a:endParaRPr lang="en-GB"/>
        </a:p>
      </dgm:t>
    </dgm:pt>
    <dgm:pt modelId="{EECFFF9C-21A0-4E4F-997C-618E970ACCB5}" type="sibTrans" cxnId="{C0E85FBF-023A-4785-841E-08CDB9181902}">
      <dgm:prSet/>
      <dgm:spPr/>
      <dgm:t>
        <a:bodyPr/>
        <a:lstStyle/>
        <a:p>
          <a:endParaRPr lang="en-GB"/>
        </a:p>
      </dgm:t>
    </dgm:pt>
    <dgm:pt modelId="{5F0224B4-F84B-4671-B7F0-1A9704945B80}">
      <dgm:prSet phldrT="[Text]"/>
      <dgm:spPr>
        <a:solidFill>
          <a:srgbClr val="FFC000"/>
        </a:solidFill>
      </dgm:spPr>
      <dgm:t>
        <a:bodyPr/>
        <a:lstStyle/>
        <a:p>
          <a:r>
            <a:rPr lang="en-GB" b="1" dirty="0" smtClean="0">
              <a:solidFill>
                <a:schemeClr val="bg1"/>
              </a:solidFill>
            </a:rPr>
            <a:t>STFC:</a:t>
          </a:r>
        </a:p>
        <a:p>
          <a:r>
            <a:rPr lang="en-GB" b="0" dirty="0" smtClean="0">
              <a:solidFill>
                <a:schemeClr val="bg1"/>
              </a:solidFill>
            </a:rPr>
            <a:t>Cavity Testing</a:t>
          </a:r>
          <a:endParaRPr lang="en-GB" b="0" dirty="0">
            <a:solidFill>
              <a:schemeClr val="bg1"/>
            </a:solidFill>
          </a:endParaRPr>
        </a:p>
      </dgm:t>
    </dgm:pt>
    <dgm:pt modelId="{FC23EC34-1940-4D3E-B0A9-4B86096188E7}" type="parTrans" cxnId="{B1B5F9A4-7D72-4B8C-A2E8-94D8CBD8DF2F}">
      <dgm:prSet/>
      <dgm:spPr/>
      <dgm:t>
        <a:bodyPr/>
        <a:lstStyle/>
        <a:p>
          <a:endParaRPr lang="en-GB"/>
        </a:p>
      </dgm:t>
    </dgm:pt>
    <dgm:pt modelId="{FBAC3A7E-5147-41AD-8EBA-5468B20ED5E8}" type="sibTrans" cxnId="{B1B5F9A4-7D72-4B8C-A2E8-94D8CBD8DF2F}">
      <dgm:prSet/>
      <dgm:spPr/>
      <dgm:t>
        <a:bodyPr/>
        <a:lstStyle/>
        <a:p>
          <a:endParaRPr lang="en-GB"/>
        </a:p>
      </dgm:t>
    </dgm:pt>
    <dgm:pt modelId="{353BE04E-2D52-47AD-8D47-0260E6A1D4A3}">
      <dgm:prSet phldrT="[Text]" custT="1"/>
      <dgm:spPr/>
      <dgm:t>
        <a:bodyPr/>
        <a:lstStyle/>
        <a:p>
          <a:r>
            <a:rPr lang="en-GB" sz="1600" b="1" dirty="0" smtClean="0">
              <a:solidFill>
                <a:srgbClr val="00B050"/>
              </a:solidFill>
            </a:rPr>
            <a:t>STFC</a:t>
          </a:r>
          <a:r>
            <a:rPr lang="en-GB" sz="1600" dirty="0" smtClean="0">
              <a:solidFill>
                <a:srgbClr val="00B050"/>
              </a:solidFill>
            </a:rPr>
            <a:t>	           − Provision of cavity documentation and test data</a:t>
          </a:r>
          <a:endParaRPr lang="en-GB" sz="1600" dirty="0">
            <a:solidFill>
              <a:srgbClr val="00B050"/>
            </a:solidFill>
          </a:endParaRPr>
        </a:p>
      </dgm:t>
    </dgm:pt>
    <dgm:pt modelId="{88AD8B60-84E6-4EDA-AA5C-F5D1BC245342}" type="parTrans" cxnId="{AE5D543F-8C37-4126-A30B-9D341B500100}">
      <dgm:prSet/>
      <dgm:spPr/>
      <dgm:t>
        <a:bodyPr/>
        <a:lstStyle/>
        <a:p>
          <a:endParaRPr lang="en-GB"/>
        </a:p>
      </dgm:t>
    </dgm:pt>
    <dgm:pt modelId="{C1AFCE4A-3A09-4EE6-8D58-33229F3CEA0B}" type="sibTrans" cxnId="{AE5D543F-8C37-4126-A30B-9D341B500100}">
      <dgm:prSet/>
      <dgm:spPr/>
      <dgm:t>
        <a:bodyPr/>
        <a:lstStyle/>
        <a:p>
          <a:endParaRPr lang="en-GB"/>
        </a:p>
      </dgm:t>
    </dgm:pt>
    <dgm:pt modelId="{58B1D12E-F814-493A-B499-CBC9DAB573D7}">
      <dgm:prSet phldrT="[Text]" custT="1"/>
      <dgm:spPr/>
      <dgm:t>
        <a:bodyPr/>
        <a:lstStyle/>
        <a:p>
          <a:r>
            <a:rPr lang="en-GB" sz="1600" b="1" dirty="0" smtClean="0">
              <a:solidFill>
                <a:srgbClr val="7030A0"/>
              </a:solidFill>
            </a:rPr>
            <a:t>ESS</a:t>
          </a:r>
          <a:r>
            <a:rPr lang="en-GB" sz="1600" dirty="0" smtClean="0">
              <a:solidFill>
                <a:srgbClr val="7030A0"/>
              </a:solidFill>
            </a:rPr>
            <a:t> 	           − Monitoring of documentation (with site visits) - 		 	  	 Inspection, Approval</a:t>
          </a:r>
          <a:endParaRPr lang="en-GB" sz="1600" dirty="0">
            <a:solidFill>
              <a:srgbClr val="7030A0"/>
            </a:solidFill>
          </a:endParaRPr>
        </a:p>
      </dgm:t>
    </dgm:pt>
    <dgm:pt modelId="{9EBD22D3-B1DA-49FD-A10E-6E29281052C2}" type="parTrans" cxnId="{5E8218A9-2C36-4B21-8EFB-DA8F2023701A}">
      <dgm:prSet/>
      <dgm:spPr/>
      <dgm:t>
        <a:bodyPr/>
        <a:lstStyle/>
        <a:p>
          <a:endParaRPr lang="en-GB"/>
        </a:p>
      </dgm:t>
    </dgm:pt>
    <dgm:pt modelId="{1E3AAC5A-C9B2-4417-B3D5-4B625208BD50}" type="sibTrans" cxnId="{5E8218A9-2C36-4B21-8EFB-DA8F2023701A}">
      <dgm:prSet/>
      <dgm:spPr/>
      <dgm:t>
        <a:bodyPr/>
        <a:lstStyle/>
        <a:p>
          <a:endParaRPr lang="en-GB"/>
        </a:p>
      </dgm:t>
    </dgm:pt>
    <dgm:pt modelId="{74646EE9-D7FD-4D99-94F7-84B190D9874B}">
      <dgm:prSet phldrT="[Text]" custT="1"/>
      <dgm:spPr/>
      <dgm:t>
        <a:bodyPr/>
        <a:lstStyle/>
        <a:p>
          <a:r>
            <a:rPr lang="en-GB" sz="1600" b="1" dirty="0" smtClean="0">
              <a:solidFill>
                <a:schemeClr val="accent1">
                  <a:lumMod val="50000"/>
                </a:schemeClr>
              </a:solidFill>
            </a:rPr>
            <a:t>CEA </a:t>
          </a:r>
          <a:r>
            <a:rPr lang="en-GB" sz="1600" b="1" dirty="0" err="1" smtClean="0">
              <a:solidFill>
                <a:schemeClr val="accent1">
                  <a:lumMod val="50000"/>
                </a:schemeClr>
              </a:solidFill>
            </a:rPr>
            <a:t>Saclay</a:t>
          </a:r>
          <a:r>
            <a:rPr lang="en-GB" sz="1600" b="1" dirty="0" smtClean="0">
              <a:solidFill>
                <a:schemeClr val="accent1">
                  <a:lumMod val="50000"/>
                </a:schemeClr>
              </a:solidFill>
            </a:rPr>
            <a:t> </a:t>
          </a:r>
          <a:r>
            <a:rPr lang="en-GB" sz="1600" dirty="0" smtClean="0">
              <a:solidFill>
                <a:schemeClr val="accent1">
                  <a:lumMod val="50000"/>
                </a:schemeClr>
              </a:solidFill>
            </a:rPr>
            <a:t>− Monitoring of documentation (with site visits) - 		  	 Inspection, Approval</a:t>
          </a:r>
          <a:endParaRPr lang="en-GB" sz="1600" dirty="0">
            <a:solidFill>
              <a:schemeClr val="accent1">
                <a:lumMod val="50000"/>
              </a:schemeClr>
            </a:solidFill>
          </a:endParaRPr>
        </a:p>
      </dgm:t>
    </dgm:pt>
    <dgm:pt modelId="{00120B28-A1C3-442E-BC15-101DFD6DA143}" type="parTrans" cxnId="{A0FCF10F-66F0-4266-9A42-6876408D821A}">
      <dgm:prSet/>
      <dgm:spPr/>
      <dgm:t>
        <a:bodyPr/>
        <a:lstStyle/>
        <a:p>
          <a:endParaRPr lang="en-GB"/>
        </a:p>
      </dgm:t>
    </dgm:pt>
    <dgm:pt modelId="{4D3CF6D8-AC40-47BF-B642-39B247D7C755}" type="sibTrans" cxnId="{A0FCF10F-66F0-4266-9A42-6876408D821A}">
      <dgm:prSet/>
      <dgm:spPr/>
      <dgm:t>
        <a:bodyPr/>
        <a:lstStyle/>
        <a:p>
          <a:endParaRPr lang="en-GB"/>
        </a:p>
      </dgm:t>
    </dgm:pt>
    <dgm:pt modelId="{EF15A69A-2B05-42A1-9140-D37EB74F8764}">
      <dgm:prSet phldrT="[Text]" custT="1"/>
      <dgm:spPr/>
      <dgm:t>
        <a:bodyPr/>
        <a:lstStyle/>
        <a:p>
          <a:pPr marL="0" indent="0" defTabSz="711200">
            <a:lnSpc>
              <a:spcPct val="90000"/>
            </a:lnSpc>
            <a:spcBef>
              <a:spcPct val="0"/>
            </a:spcBef>
            <a:spcAft>
              <a:spcPct val="15000"/>
            </a:spcAft>
            <a:buNone/>
          </a:pPr>
          <a:r>
            <a:rPr lang="en-GB" sz="1600" b="1" dirty="0" smtClean="0">
              <a:solidFill>
                <a:srgbClr val="00B050"/>
              </a:solidFill>
            </a:rPr>
            <a:t>  STFC </a:t>
          </a:r>
          <a:r>
            <a:rPr lang="en-GB" sz="1600" dirty="0" smtClean="0">
              <a:solidFill>
                <a:srgbClr val="00B050"/>
              </a:solidFill>
            </a:rPr>
            <a:t>         – Monitoring of documentation (with factory visits) - 			Inspection, Approval, </a:t>
          </a:r>
          <a:endParaRPr lang="en-GB" sz="1600" dirty="0">
            <a:solidFill>
              <a:schemeClr val="accent6">
                <a:lumMod val="60000"/>
                <a:lumOff val="40000"/>
              </a:schemeClr>
            </a:solidFill>
          </a:endParaRPr>
        </a:p>
      </dgm:t>
    </dgm:pt>
    <dgm:pt modelId="{0872E0F4-7376-4856-A8E5-35014F66D2AF}" type="parTrans" cxnId="{DF9CDC69-D2C6-4061-9B36-CB70B41A4B6C}">
      <dgm:prSet/>
      <dgm:spPr/>
      <dgm:t>
        <a:bodyPr/>
        <a:lstStyle/>
        <a:p>
          <a:endParaRPr lang="en-GB"/>
        </a:p>
      </dgm:t>
    </dgm:pt>
    <dgm:pt modelId="{33F9CD91-28CC-4429-A55F-CBDFA93F987D}" type="sibTrans" cxnId="{DF9CDC69-D2C6-4061-9B36-CB70B41A4B6C}">
      <dgm:prSet/>
      <dgm:spPr/>
      <dgm:t>
        <a:bodyPr/>
        <a:lstStyle/>
        <a:p>
          <a:endParaRPr lang="en-GB"/>
        </a:p>
      </dgm:t>
    </dgm:pt>
    <dgm:pt modelId="{A5FCB98E-F59B-4C47-B4D8-FCD57797F72F}" type="pres">
      <dgm:prSet presAssocID="{80BDD895-A5A4-4E96-9C62-58E29627D28A}" presName="linearFlow" presStyleCnt="0">
        <dgm:presLayoutVars>
          <dgm:dir/>
          <dgm:animLvl val="lvl"/>
          <dgm:resizeHandles val="exact"/>
        </dgm:presLayoutVars>
      </dgm:prSet>
      <dgm:spPr/>
      <dgm:t>
        <a:bodyPr/>
        <a:lstStyle/>
        <a:p>
          <a:endParaRPr lang="en-GB"/>
        </a:p>
      </dgm:t>
    </dgm:pt>
    <dgm:pt modelId="{6D6690BB-DBCF-4CD4-972B-6AC4EB6C3C78}" type="pres">
      <dgm:prSet presAssocID="{CE6FFD52-8A1A-46A4-8FE2-9D795AAE8D37}" presName="composite" presStyleCnt="0"/>
      <dgm:spPr/>
    </dgm:pt>
    <dgm:pt modelId="{B9C75B34-002C-43C4-BB8B-8F5350BCDB1A}" type="pres">
      <dgm:prSet presAssocID="{CE6FFD52-8A1A-46A4-8FE2-9D795AAE8D37}" presName="parentText" presStyleLbl="alignNode1" presStyleIdx="0" presStyleCnt="3" custLinFactNeighborX="1048" custLinFactNeighborY="-145">
        <dgm:presLayoutVars>
          <dgm:chMax val="1"/>
          <dgm:bulletEnabled val="1"/>
        </dgm:presLayoutVars>
      </dgm:prSet>
      <dgm:spPr/>
      <dgm:t>
        <a:bodyPr/>
        <a:lstStyle/>
        <a:p>
          <a:endParaRPr lang="en-GB"/>
        </a:p>
      </dgm:t>
    </dgm:pt>
    <dgm:pt modelId="{D6C05A15-E09D-47A6-8B09-E57CC2E61F60}" type="pres">
      <dgm:prSet presAssocID="{CE6FFD52-8A1A-46A4-8FE2-9D795AAE8D37}" presName="descendantText" presStyleLbl="alignAcc1" presStyleIdx="0" presStyleCnt="3">
        <dgm:presLayoutVars>
          <dgm:bulletEnabled val="1"/>
        </dgm:presLayoutVars>
      </dgm:prSet>
      <dgm:spPr/>
      <dgm:t>
        <a:bodyPr/>
        <a:lstStyle/>
        <a:p>
          <a:endParaRPr lang="en-GB"/>
        </a:p>
      </dgm:t>
    </dgm:pt>
    <dgm:pt modelId="{C6A9E37B-DA1A-4F75-B372-EDF0B7C693E7}" type="pres">
      <dgm:prSet presAssocID="{130862A6-4146-4D7F-AE94-0CD206D0C09B}" presName="sp" presStyleCnt="0"/>
      <dgm:spPr/>
    </dgm:pt>
    <dgm:pt modelId="{771DF197-EF32-44CE-BE09-640BA3C5B21B}" type="pres">
      <dgm:prSet presAssocID="{4D25C621-D4AB-4D6E-8148-0EE3843CA3F9}" presName="composite" presStyleCnt="0"/>
      <dgm:spPr/>
    </dgm:pt>
    <dgm:pt modelId="{A942A105-D779-43C8-A3F9-F47C9BBC3D9E}" type="pres">
      <dgm:prSet presAssocID="{4D25C621-D4AB-4D6E-8148-0EE3843CA3F9}" presName="parentText" presStyleLbl="alignNode1" presStyleIdx="1" presStyleCnt="3">
        <dgm:presLayoutVars>
          <dgm:chMax val="1"/>
          <dgm:bulletEnabled val="1"/>
        </dgm:presLayoutVars>
      </dgm:prSet>
      <dgm:spPr/>
      <dgm:t>
        <a:bodyPr/>
        <a:lstStyle/>
        <a:p>
          <a:endParaRPr lang="en-GB"/>
        </a:p>
      </dgm:t>
    </dgm:pt>
    <dgm:pt modelId="{9157BB59-CA76-4B7E-8DEE-89C12D042CD3}" type="pres">
      <dgm:prSet presAssocID="{4D25C621-D4AB-4D6E-8148-0EE3843CA3F9}" presName="descendantText" presStyleLbl="alignAcc1" presStyleIdx="1" presStyleCnt="3">
        <dgm:presLayoutVars>
          <dgm:bulletEnabled val="1"/>
        </dgm:presLayoutVars>
      </dgm:prSet>
      <dgm:spPr/>
      <dgm:t>
        <a:bodyPr/>
        <a:lstStyle/>
        <a:p>
          <a:endParaRPr lang="en-GB"/>
        </a:p>
      </dgm:t>
    </dgm:pt>
    <dgm:pt modelId="{0DCC002F-D2E1-455A-B520-446B04C57B5B}" type="pres">
      <dgm:prSet presAssocID="{DBD062C2-6BB5-4928-825B-318AE7E821D9}" presName="sp" presStyleCnt="0"/>
      <dgm:spPr/>
    </dgm:pt>
    <dgm:pt modelId="{13066994-725F-4AE1-8CEB-8FDEFB497AAE}" type="pres">
      <dgm:prSet presAssocID="{5F0224B4-F84B-4671-B7F0-1A9704945B80}" presName="composite" presStyleCnt="0"/>
      <dgm:spPr/>
    </dgm:pt>
    <dgm:pt modelId="{A94AD49D-01F0-4FD5-941F-41319E1FBA2F}" type="pres">
      <dgm:prSet presAssocID="{5F0224B4-F84B-4671-B7F0-1A9704945B80}" presName="parentText" presStyleLbl="alignNode1" presStyleIdx="2" presStyleCnt="3">
        <dgm:presLayoutVars>
          <dgm:chMax val="1"/>
          <dgm:bulletEnabled val="1"/>
        </dgm:presLayoutVars>
      </dgm:prSet>
      <dgm:spPr/>
      <dgm:t>
        <a:bodyPr/>
        <a:lstStyle/>
        <a:p>
          <a:endParaRPr lang="en-GB"/>
        </a:p>
      </dgm:t>
    </dgm:pt>
    <dgm:pt modelId="{4E75BD7D-BD4C-440E-AD76-14BD412FB478}" type="pres">
      <dgm:prSet presAssocID="{5F0224B4-F84B-4671-B7F0-1A9704945B80}" presName="descendantText" presStyleLbl="alignAcc1" presStyleIdx="2" presStyleCnt="3" custScaleY="147307">
        <dgm:presLayoutVars>
          <dgm:bulletEnabled val="1"/>
        </dgm:presLayoutVars>
      </dgm:prSet>
      <dgm:spPr/>
      <dgm:t>
        <a:bodyPr/>
        <a:lstStyle/>
        <a:p>
          <a:endParaRPr lang="en-GB"/>
        </a:p>
      </dgm:t>
    </dgm:pt>
  </dgm:ptLst>
  <dgm:cxnLst>
    <dgm:cxn modelId="{6C01142A-0AF1-4C1A-984C-6C7D12CEA12A}" type="presOf" srcId="{74646EE9-D7FD-4D99-94F7-84B190D9874B}" destId="{4E75BD7D-BD4C-440E-AD76-14BD412FB478}" srcOrd="0" destOrd="2" presId="urn:microsoft.com/office/officeart/2005/8/layout/chevron2"/>
    <dgm:cxn modelId="{5E2FE92B-C36B-448C-A380-B810CEB9A313}" type="presOf" srcId="{5F0224B4-F84B-4671-B7F0-1A9704945B80}" destId="{A94AD49D-01F0-4FD5-941F-41319E1FBA2F}" srcOrd="0" destOrd="0" presId="urn:microsoft.com/office/officeart/2005/8/layout/chevron2"/>
    <dgm:cxn modelId="{4B56CCC2-6A6F-44C3-90A9-B37B8F7ACF9E}" srcId="{CE6FFD52-8A1A-46A4-8FE2-9D795AAE8D37}" destId="{D955C736-C1F1-49E3-A9D0-4557CDBCF72E}" srcOrd="1" destOrd="0" parTransId="{EC64B902-C5EC-4EF5-AC9B-47E55BD9FE5B}" sibTransId="{25C5B56D-89C5-41BD-8A2E-3234E8EF87B9}"/>
    <dgm:cxn modelId="{B1B5F9A4-7D72-4B8C-A2E8-94D8CBD8DF2F}" srcId="{80BDD895-A5A4-4E96-9C62-58E29627D28A}" destId="{5F0224B4-F84B-4671-B7F0-1A9704945B80}" srcOrd="2" destOrd="0" parTransId="{FC23EC34-1940-4D3E-B0A9-4B86096188E7}" sibTransId="{FBAC3A7E-5147-41AD-8EBA-5468B20ED5E8}"/>
    <dgm:cxn modelId="{DF9CDC69-D2C6-4061-9B36-CB70B41A4B6C}" srcId="{4D25C621-D4AB-4D6E-8148-0EE3843CA3F9}" destId="{EF15A69A-2B05-42A1-9140-D37EB74F8764}" srcOrd="1" destOrd="0" parTransId="{0872E0F4-7376-4856-A8E5-35014F66D2AF}" sibTransId="{33F9CD91-28CC-4429-A55F-CBDFA93F987D}"/>
    <dgm:cxn modelId="{AEDB833B-6503-48BE-A96A-22F0FE79BCC8}" srcId="{80BDD895-A5A4-4E96-9C62-58E29627D28A}" destId="{4D25C621-D4AB-4D6E-8148-0EE3843CA3F9}" srcOrd="1" destOrd="0" parTransId="{51595F34-BA9B-4E1C-A3B8-C6D9B767830C}" sibTransId="{DBD062C2-6BB5-4928-825B-318AE7E821D9}"/>
    <dgm:cxn modelId="{02BCC998-F81F-4677-BA3A-5758543ADA57}" type="presOf" srcId="{4D25C621-D4AB-4D6E-8148-0EE3843CA3F9}" destId="{A942A105-D779-43C8-A3F9-F47C9BBC3D9E}" srcOrd="0" destOrd="0" presId="urn:microsoft.com/office/officeart/2005/8/layout/chevron2"/>
    <dgm:cxn modelId="{D3FB945B-A7DB-4267-8D95-0F10404B5E32}" type="presOf" srcId="{353BE04E-2D52-47AD-8D47-0260E6A1D4A3}" destId="{4E75BD7D-BD4C-440E-AD76-14BD412FB478}" srcOrd="0" destOrd="0" presId="urn:microsoft.com/office/officeart/2005/8/layout/chevron2"/>
    <dgm:cxn modelId="{12856D11-4C13-4D54-BC96-BC5B9B5CB90A}" type="presOf" srcId="{48D394F5-DC21-4669-A6FA-C0383240EE32}" destId="{9157BB59-CA76-4B7E-8DEE-89C12D042CD3}" srcOrd="0" destOrd="0" presId="urn:microsoft.com/office/officeart/2005/8/layout/chevron2"/>
    <dgm:cxn modelId="{5E8218A9-2C36-4B21-8EFB-DA8F2023701A}" srcId="{5F0224B4-F84B-4671-B7F0-1A9704945B80}" destId="{58B1D12E-F814-493A-B499-CBC9DAB573D7}" srcOrd="1" destOrd="0" parTransId="{9EBD22D3-B1DA-49FD-A10E-6E29281052C2}" sibTransId="{1E3AAC5A-C9B2-4417-B3D5-4B625208BD50}"/>
    <dgm:cxn modelId="{8A53D99B-074D-47B8-9B55-32A3FD3A34BC}" type="presOf" srcId="{EF15A69A-2B05-42A1-9140-D37EB74F8764}" destId="{9157BB59-CA76-4B7E-8DEE-89C12D042CD3}" srcOrd="0" destOrd="1" presId="urn:microsoft.com/office/officeart/2005/8/layout/chevron2"/>
    <dgm:cxn modelId="{5ED2AEF2-4F5C-4D74-BE2C-844141F9C808}" srcId="{CE6FFD52-8A1A-46A4-8FE2-9D795AAE8D37}" destId="{C5A3682C-702B-4C15-93D1-2612AA037401}" srcOrd="0" destOrd="0" parTransId="{44816E27-9AB8-4050-87E8-C9405FE07E3C}" sibTransId="{716072BA-3502-4EDE-AC96-9E92E244061F}"/>
    <dgm:cxn modelId="{33313B8D-F2C1-4A5C-8B8D-84B1C9363933}" type="presOf" srcId="{CE6FFD52-8A1A-46A4-8FE2-9D795AAE8D37}" destId="{B9C75B34-002C-43C4-BB8B-8F5350BCDB1A}" srcOrd="0" destOrd="0" presId="urn:microsoft.com/office/officeart/2005/8/layout/chevron2"/>
    <dgm:cxn modelId="{4FA788DF-F395-4C32-8036-5315D8377303}" srcId="{80BDD895-A5A4-4E96-9C62-58E29627D28A}" destId="{CE6FFD52-8A1A-46A4-8FE2-9D795AAE8D37}" srcOrd="0" destOrd="0" parTransId="{ACA7021A-66C2-4731-BE66-9B7751C3336E}" sibTransId="{130862A6-4146-4D7F-AE94-0CD206D0C09B}"/>
    <dgm:cxn modelId="{48CFC686-7F7C-4735-8CB6-DF009EF41517}" type="presOf" srcId="{C5A3682C-702B-4C15-93D1-2612AA037401}" destId="{D6C05A15-E09D-47A6-8B09-E57CC2E61F60}" srcOrd="0" destOrd="0" presId="urn:microsoft.com/office/officeart/2005/8/layout/chevron2"/>
    <dgm:cxn modelId="{F56802F9-B9C3-42D9-A11D-CB7C7521730A}" type="presOf" srcId="{58B1D12E-F814-493A-B499-CBC9DAB573D7}" destId="{4E75BD7D-BD4C-440E-AD76-14BD412FB478}" srcOrd="0" destOrd="1" presId="urn:microsoft.com/office/officeart/2005/8/layout/chevron2"/>
    <dgm:cxn modelId="{F58DBD58-ADE2-4B3D-A4AF-DCCA11C2CDBA}" type="presOf" srcId="{D955C736-C1F1-49E3-A9D0-4557CDBCF72E}" destId="{D6C05A15-E09D-47A6-8B09-E57CC2E61F60}" srcOrd="0" destOrd="1" presId="urn:microsoft.com/office/officeart/2005/8/layout/chevron2"/>
    <dgm:cxn modelId="{A0FCF10F-66F0-4266-9A42-6876408D821A}" srcId="{5F0224B4-F84B-4671-B7F0-1A9704945B80}" destId="{74646EE9-D7FD-4D99-94F7-84B190D9874B}" srcOrd="2" destOrd="0" parTransId="{00120B28-A1C3-442E-BC15-101DFD6DA143}" sibTransId="{4D3CF6D8-AC40-47BF-B642-39B247D7C755}"/>
    <dgm:cxn modelId="{BBDDA39C-53AA-4532-83E5-8FB9CFE5D0DA}" type="presOf" srcId="{80BDD895-A5A4-4E96-9C62-58E29627D28A}" destId="{A5FCB98E-F59B-4C47-B4D8-FCD57797F72F}" srcOrd="0" destOrd="0" presId="urn:microsoft.com/office/officeart/2005/8/layout/chevron2"/>
    <dgm:cxn modelId="{AE5D543F-8C37-4126-A30B-9D341B500100}" srcId="{5F0224B4-F84B-4671-B7F0-1A9704945B80}" destId="{353BE04E-2D52-47AD-8D47-0260E6A1D4A3}" srcOrd="0" destOrd="0" parTransId="{88AD8B60-84E6-4EDA-AA5C-F5D1BC245342}" sibTransId="{C1AFCE4A-3A09-4EE6-8D58-33229F3CEA0B}"/>
    <dgm:cxn modelId="{C0E85FBF-023A-4785-841E-08CDB9181902}" srcId="{4D25C621-D4AB-4D6E-8148-0EE3843CA3F9}" destId="{48D394F5-DC21-4669-A6FA-C0383240EE32}" srcOrd="0" destOrd="0" parTransId="{1D865F96-B2B2-4D8E-88B0-68C3B3B700F4}" sibTransId="{EECFFF9C-21A0-4E4F-997C-618E970ACCB5}"/>
    <dgm:cxn modelId="{18BEADDF-18AE-4CBF-BA9C-2F8787BB312E}" type="presParOf" srcId="{A5FCB98E-F59B-4C47-B4D8-FCD57797F72F}" destId="{6D6690BB-DBCF-4CD4-972B-6AC4EB6C3C78}" srcOrd="0" destOrd="0" presId="urn:microsoft.com/office/officeart/2005/8/layout/chevron2"/>
    <dgm:cxn modelId="{57B6CD52-3CEB-49C4-909C-6F81FE650E46}" type="presParOf" srcId="{6D6690BB-DBCF-4CD4-972B-6AC4EB6C3C78}" destId="{B9C75B34-002C-43C4-BB8B-8F5350BCDB1A}" srcOrd="0" destOrd="0" presId="urn:microsoft.com/office/officeart/2005/8/layout/chevron2"/>
    <dgm:cxn modelId="{0743E6FF-D928-4C5F-ADB9-B0D00AF73D79}" type="presParOf" srcId="{6D6690BB-DBCF-4CD4-972B-6AC4EB6C3C78}" destId="{D6C05A15-E09D-47A6-8B09-E57CC2E61F60}" srcOrd="1" destOrd="0" presId="urn:microsoft.com/office/officeart/2005/8/layout/chevron2"/>
    <dgm:cxn modelId="{6D82A57C-75C5-49EB-8D0F-76E456EED637}" type="presParOf" srcId="{A5FCB98E-F59B-4C47-B4D8-FCD57797F72F}" destId="{C6A9E37B-DA1A-4F75-B372-EDF0B7C693E7}" srcOrd="1" destOrd="0" presId="urn:microsoft.com/office/officeart/2005/8/layout/chevron2"/>
    <dgm:cxn modelId="{C95CBFEB-48D1-4395-B654-8BC4D0482D57}" type="presParOf" srcId="{A5FCB98E-F59B-4C47-B4D8-FCD57797F72F}" destId="{771DF197-EF32-44CE-BE09-640BA3C5B21B}" srcOrd="2" destOrd="0" presId="urn:microsoft.com/office/officeart/2005/8/layout/chevron2"/>
    <dgm:cxn modelId="{23A9CE2C-8EB3-44FB-9DFC-571164E647FA}" type="presParOf" srcId="{771DF197-EF32-44CE-BE09-640BA3C5B21B}" destId="{A942A105-D779-43C8-A3F9-F47C9BBC3D9E}" srcOrd="0" destOrd="0" presId="urn:microsoft.com/office/officeart/2005/8/layout/chevron2"/>
    <dgm:cxn modelId="{0041A5AE-C997-4362-9619-9FB34699DAFE}" type="presParOf" srcId="{771DF197-EF32-44CE-BE09-640BA3C5B21B}" destId="{9157BB59-CA76-4B7E-8DEE-89C12D042CD3}" srcOrd="1" destOrd="0" presId="urn:microsoft.com/office/officeart/2005/8/layout/chevron2"/>
    <dgm:cxn modelId="{90E7B207-C838-4183-AB32-A5043ED43F8D}" type="presParOf" srcId="{A5FCB98E-F59B-4C47-B4D8-FCD57797F72F}" destId="{0DCC002F-D2E1-455A-B520-446B04C57B5B}" srcOrd="3" destOrd="0" presId="urn:microsoft.com/office/officeart/2005/8/layout/chevron2"/>
    <dgm:cxn modelId="{20A5E252-E31A-4F36-985B-6E620B2EE6CA}" type="presParOf" srcId="{A5FCB98E-F59B-4C47-B4D8-FCD57797F72F}" destId="{13066994-725F-4AE1-8CEB-8FDEFB497AAE}" srcOrd="4" destOrd="0" presId="urn:microsoft.com/office/officeart/2005/8/layout/chevron2"/>
    <dgm:cxn modelId="{38286344-B293-425C-8AA6-D7280102ABD2}" type="presParOf" srcId="{13066994-725F-4AE1-8CEB-8FDEFB497AAE}" destId="{A94AD49D-01F0-4FD5-941F-41319E1FBA2F}" srcOrd="0" destOrd="0" presId="urn:microsoft.com/office/officeart/2005/8/layout/chevron2"/>
    <dgm:cxn modelId="{36D58BD2-8127-44DF-8655-B9614E7FB186}" type="presParOf" srcId="{13066994-725F-4AE1-8CEB-8FDEFB497AAE}" destId="{4E75BD7D-BD4C-440E-AD76-14BD412FB4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FF6C7C-F6D7-4CAA-95BE-13DB3D8A578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122CB81E-28A6-49D3-9DC0-C7C2B1D9D38D}">
      <dgm:prSet phldrT="[Text]" custT="1"/>
      <dgm:spPr>
        <a:ln w="38100">
          <a:solidFill>
            <a:srgbClr val="00B050"/>
          </a:solidFill>
        </a:ln>
      </dgm:spPr>
      <dgm:t>
        <a:bodyPr/>
        <a:lstStyle/>
        <a:p>
          <a:r>
            <a:rPr lang="en-GB" sz="900" dirty="0" smtClean="0"/>
            <a:t>Project Manager (Technology)</a:t>
          </a:r>
        </a:p>
      </dgm:t>
    </dgm:pt>
    <dgm:pt modelId="{B3E38E13-9DFA-429D-9699-37137DB9296D}" type="parTrans" cxnId="{236E30FF-B3A8-4C80-97A4-04B8FBAE30A2}">
      <dgm:prSet/>
      <dgm:spPr/>
      <dgm:t>
        <a:bodyPr/>
        <a:lstStyle/>
        <a:p>
          <a:endParaRPr lang="en-GB" sz="1600"/>
        </a:p>
      </dgm:t>
    </dgm:pt>
    <dgm:pt modelId="{646A5111-DA73-4C44-ABE5-76017006BBE9}" type="sibTrans" cxnId="{236E30FF-B3A8-4C80-97A4-04B8FBAE30A2}">
      <dgm:prSet/>
      <dgm:spPr/>
      <dgm:t>
        <a:bodyPr/>
        <a:lstStyle/>
        <a:p>
          <a:endParaRPr lang="en-GB" sz="1600"/>
        </a:p>
      </dgm:t>
    </dgm:pt>
    <dgm:pt modelId="{9C1B72F7-3409-4F6C-A2C2-A0EF402CEB99}">
      <dgm:prSet phldrT="[Text]" custT="1"/>
      <dgm:spPr>
        <a:ln w="38100">
          <a:solidFill>
            <a:srgbClr val="7030A0"/>
          </a:solidFill>
        </a:ln>
      </dgm:spPr>
      <dgm:t>
        <a:bodyPr/>
        <a:lstStyle/>
        <a:p>
          <a:r>
            <a:rPr lang="en-GB" sz="900" dirty="0" smtClean="0"/>
            <a:t>Material/Cavity Procurement (Technology)</a:t>
          </a:r>
        </a:p>
      </dgm:t>
    </dgm:pt>
    <dgm:pt modelId="{31166CC4-3F36-49A5-BD8F-E81CCFB6707C}" type="parTrans" cxnId="{4597DA02-7398-4EAB-8122-BD40A792D403}">
      <dgm:prSet/>
      <dgm:spPr/>
      <dgm:t>
        <a:bodyPr/>
        <a:lstStyle/>
        <a:p>
          <a:endParaRPr lang="en-GB" sz="1600"/>
        </a:p>
      </dgm:t>
    </dgm:pt>
    <dgm:pt modelId="{61FDA0FC-AD20-496B-8D23-B561D1353960}" type="sibTrans" cxnId="{4597DA02-7398-4EAB-8122-BD40A792D403}">
      <dgm:prSet/>
      <dgm:spPr/>
      <dgm:t>
        <a:bodyPr/>
        <a:lstStyle/>
        <a:p>
          <a:endParaRPr lang="en-GB" sz="1600"/>
        </a:p>
      </dgm:t>
    </dgm:pt>
    <dgm:pt modelId="{06A7534C-EDC6-414F-ACDA-DAB025034B1F}">
      <dgm:prSet phldrT="[Text]" custT="1"/>
      <dgm:spPr>
        <a:ln w="38100">
          <a:solidFill>
            <a:srgbClr val="FF0000"/>
          </a:solidFill>
        </a:ln>
      </dgm:spPr>
      <dgm:t>
        <a:bodyPr/>
        <a:lstStyle/>
        <a:p>
          <a:r>
            <a:rPr lang="en-GB" sz="900" dirty="0" smtClean="0"/>
            <a:t>Vendor Monitoring</a:t>
          </a:r>
        </a:p>
        <a:p>
          <a:r>
            <a:rPr lang="en-GB" sz="900" dirty="0" smtClean="0"/>
            <a:t>(Technology)</a:t>
          </a:r>
        </a:p>
      </dgm:t>
    </dgm:pt>
    <dgm:pt modelId="{D6E9885C-5DF4-466E-882D-AD52084D3FA1}" type="parTrans" cxnId="{6FA42829-8054-4DD0-9C8B-AE90406E44DE}">
      <dgm:prSet/>
      <dgm:spPr/>
      <dgm:t>
        <a:bodyPr/>
        <a:lstStyle/>
        <a:p>
          <a:endParaRPr lang="en-GB" sz="1600"/>
        </a:p>
      </dgm:t>
    </dgm:pt>
    <dgm:pt modelId="{2F67C6B6-A0DA-41F3-B6FF-C5DB94EB38B3}" type="sibTrans" cxnId="{6FA42829-8054-4DD0-9C8B-AE90406E44DE}">
      <dgm:prSet/>
      <dgm:spPr/>
      <dgm:t>
        <a:bodyPr/>
        <a:lstStyle/>
        <a:p>
          <a:endParaRPr lang="en-GB" sz="1600"/>
        </a:p>
      </dgm:t>
    </dgm:pt>
    <dgm:pt modelId="{EF7F45E6-5EEB-44C5-801B-F3736F6E4971}">
      <dgm:prSet phldrT="[Text]" custT="1"/>
      <dgm:spPr>
        <a:ln w="38100">
          <a:solidFill>
            <a:srgbClr val="7030A0"/>
          </a:solidFill>
        </a:ln>
      </dgm:spPr>
      <dgm:t>
        <a:bodyPr/>
        <a:lstStyle/>
        <a:p>
          <a:r>
            <a:rPr lang="en-GB" sz="900" dirty="0" smtClean="0"/>
            <a:t>SRF Cavity Testing (</a:t>
          </a:r>
          <a:r>
            <a:rPr lang="en-GB" sz="900" dirty="0" err="1" smtClean="0"/>
            <a:t>ASTeC</a:t>
          </a:r>
          <a:r>
            <a:rPr lang="en-GB" sz="900" dirty="0" smtClean="0"/>
            <a:t>)</a:t>
          </a:r>
        </a:p>
      </dgm:t>
    </dgm:pt>
    <dgm:pt modelId="{DABED5B6-5405-44F4-824C-E84793D9FCBC}" type="parTrans" cxnId="{A261D544-7E7B-486B-B01B-C28CD036E818}">
      <dgm:prSet/>
      <dgm:spPr/>
      <dgm:t>
        <a:bodyPr/>
        <a:lstStyle/>
        <a:p>
          <a:endParaRPr lang="en-GB" sz="1600"/>
        </a:p>
      </dgm:t>
    </dgm:pt>
    <dgm:pt modelId="{05A42033-052B-4DDE-A1BA-C53E07A0F608}" type="sibTrans" cxnId="{A261D544-7E7B-486B-B01B-C28CD036E818}">
      <dgm:prSet/>
      <dgm:spPr/>
      <dgm:t>
        <a:bodyPr/>
        <a:lstStyle/>
        <a:p>
          <a:endParaRPr lang="en-GB" sz="1600"/>
        </a:p>
      </dgm:t>
    </dgm:pt>
    <dgm:pt modelId="{2B4FEEB7-6849-44C3-94A8-706385C3DB9D}">
      <dgm:prSet phldrT="[Text]" custT="1"/>
      <dgm:spPr>
        <a:ln w="38100">
          <a:solidFill>
            <a:srgbClr val="FF0000"/>
          </a:solidFill>
        </a:ln>
      </dgm:spPr>
      <dgm:t>
        <a:bodyPr/>
        <a:lstStyle/>
        <a:p>
          <a:r>
            <a:rPr lang="en-GB" sz="900" dirty="0" smtClean="0"/>
            <a:t>Cleanroom Assembly (Technology)</a:t>
          </a:r>
        </a:p>
      </dgm:t>
    </dgm:pt>
    <dgm:pt modelId="{C5FE4F4E-962A-4E34-9704-A2A0F6D69C30}" type="parTrans" cxnId="{F29F7C53-1085-42D4-B1B0-93BA7D291DD1}">
      <dgm:prSet/>
      <dgm:spPr/>
      <dgm:t>
        <a:bodyPr/>
        <a:lstStyle/>
        <a:p>
          <a:endParaRPr lang="en-GB" sz="1600"/>
        </a:p>
      </dgm:t>
    </dgm:pt>
    <dgm:pt modelId="{45447A3F-454C-4294-863A-99C4D9DE1971}" type="sibTrans" cxnId="{F29F7C53-1085-42D4-B1B0-93BA7D291DD1}">
      <dgm:prSet/>
      <dgm:spPr/>
      <dgm:t>
        <a:bodyPr/>
        <a:lstStyle/>
        <a:p>
          <a:endParaRPr lang="en-GB" sz="1600"/>
        </a:p>
      </dgm:t>
    </dgm:pt>
    <dgm:pt modelId="{1D8BD195-CB69-4E53-8511-CA0073F2A1AC}">
      <dgm:prSet custT="1"/>
      <dgm:spPr>
        <a:ln w="38100">
          <a:solidFill>
            <a:srgbClr val="00B050"/>
          </a:solidFill>
        </a:ln>
      </dgm:spPr>
      <dgm:t>
        <a:bodyPr/>
        <a:lstStyle/>
        <a:p>
          <a:r>
            <a:rPr lang="en-GB" sz="900" dirty="0" smtClean="0"/>
            <a:t>Quality Assurance (Technology)</a:t>
          </a:r>
        </a:p>
      </dgm:t>
    </dgm:pt>
    <dgm:pt modelId="{8B7F82B2-3815-438F-910C-D1E66EC2DAF1}" type="parTrans" cxnId="{E9ABE3D7-2767-4DC6-9AE0-32F10DFE2555}">
      <dgm:prSet/>
      <dgm:spPr/>
      <dgm:t>
        <a:bodyPr/>
        <a:lstStyle/>
        <a:p>
          <a:endParaRPr lang="en-GB" sz="1600"/>
        </a:p>
      </dgm:t>
    </dgm:pt>
    <dgm:pt modelId="{D0EF8840-BA0C-40C0-9DCF-9295760085F4}" type="sibTrans" cxnId="{E9ABE3D7-2767-4DC6-9AE0-32F10DFE2555}">
      <dgm:prSet/>
      <dgm:spPr/>
      <dgm:t>
        <a:bodyPr/>
        <a:lstStyle/>
        <a:p>
          <a:endParaRPr lang="en-GB" sz="1600"/>
        </a:p>
      </dgm:t>
    </dgm:pt>
    <dgm:pt modelId="{A2925DB8-1591-4E18-8CF8-11DE477D4188}">
      <dgm:prSet custT="1"/>
      <dgm:spPr>
        <a:ln w="38100">
          <a:solidFill>
            <a:srgbClr val="00B050"/>
          </a:solidFill>
        </a:ln>
      </dgm:spPr>
      <dgm:t>
        <a:bodyPr/>
        <a:lstStyle/>
        <a:p>
          <a:r>
            <a:rPr lang="en-GB" sz="900" dirty="0" smtClean="0"/>
            <a:t>SRF Infrastructure (Technology)</a:t>
          </a:r>
        </a:p>
      </dgm:t>
    </dgm:pt>
    <dgm:pt modelId="{2F7D8C54-0449-472A-969C-DC595166EE06}" type="parTrans" cxnId="{A9FC70F2-8441-4AEA-ACBD-E89A8E2AB462}">
      <dgm:prSet/>
      <dgm:spPr/>
      <dgm:t>
        <a:bodyPr/>
        <a:lstStyle/>
        <a:p>
          <a:endParaRPr lang="en-GB" sz="1600"/>
        </a:p>
      </dgm:t>
    </dgm:pt>
    <dgm:pt modelId="{D211E016-DEEF-4951-AC5F-7FC61FDC3A0C}" type="sibTrans" cxnId="{A9FC70F2-8441-4AEA-ACBD-E89A8E2AB462}">
      <dgm:prSet/>
      <dgm:spPr/>
      <dgm:t>
        <a:bodyPr/>
        <a:lstStyle/>
        <a:p>
          <a:endParaRPr lang="en-GB" sz="1600"/>
        </a:p>
      </dgm:t>
    </dgm:pt>
    <dgm:pt modelId="{073F6380-65CD-434C-96AB-74AAB8243485}">
      <dgm:prSet custT="1"/>
      <dgm:spPr>
        <a:ln w="38100">
          <a:solidFill>
            <a:srgbClr val="00B050"/>
          </a:solidFill>
        </a:ln>
      </dgm:spPr>
      <dgm:t>
        <a:bodyPr/>
        <a:lstStyle/>
        <a:p>
          <a:r>
            <a:rPr lang="en-GB" sz="800" dirty="0" smtClean="0"/>
            <a:t>Project Sponsor (</a:t>
          </a:r>
          <a:r>
            <a:rPr lang="en-GB" sz="800" dirty="0" err="1" smtClean="0"/>
            <a:t>ASTeC</a:t>
          </a:r>
          <a:r>
            <a:rPr lang="en-GB" sz="800" dirty="0" smtClean="0"/>
            <a:t>)</a:t>
          </a:r>
        </a:p>
      </dgm:t>
    </dgm:pt>
    <dgm:pt modelId="{FFDFE230-875F-468F-ADDA-A11E1502F22C}" type="parTrans" cxnId="{21E15311-992D-4FB7-8FC9-E6FEA1C07D57}">
      <dgm:prSet/>
      <dgm:spPr/>
      <dgm:t>
        <a:bodyPr/>
        <a:lstStyle/>
        <a:p>
          <a:endParaRPr lang="en-GB" sz="1600"/>
        </a:p>
      </dgm:t>
    </dgm:pt>
    <dgm:pt modelId="{250F30D8-3A73-41CD-9585-AE493DCC6543}" type="sibTrans" cxnId="{21E15311-992D-4FB7-8FC9-E6FEA1C07D57}">
      <dgm:prSet/>
      <dgm:spPr/>
      <dgm:t>
        <a:bodyPr/>
        <a:lstStyle/>
        <a:p>
          <a:endParaRPr lang="en-GB" sz="1600"/>
        </a:p>
      </dgm:t>
    </dgm:pt>
    <dgm:pt modelId="{F095AA94-6D74-4D97-8508-FB9E2501F204}">
      <dgm:prSet custT="1"/>
      <dgm:spPr>
        <a:ln w="38100">
          <a:solidFill>
            <a:srgbClr val="FF0000"/>
          </a:solidFill>
        </a:ln>
      </dgm:spPr>
      <dgm:t>
        <a:bodyPr/>
        <a:lstStyle/>
        <a:p>
          <a:r>
            <a:rPr lang="en-GB" sz="900" dirty="0" smtClean="0"/>
            <a:t>Vertical Testing (</a:t>
          </a:r>
          <a:r>
            <a:rPr lang="en-GB" sz="900" dirty="0" err="1" smtClean="0"/>
            <a:t>ASTeC</a:t>
          </a:r>
          <a:r>
            <a:rPr lang="en-GB" sz="900" dirty="0" smtClean="0"/>
            <a:t>)</a:t>
          </a:r>
        </a:p>
      </dgm:t>
    </dgm:pt>
    <dgm:pt modelId="{E4C4112B-D444-45A0-A5A8-F8CC0B19A56B}" type="parTrans" cxnId="{85C8415C-CAB9-4E2B-972A-6DBC69CA7B37}">
      <dgm:prSet/>
      <dgm:spPr/>
      <dgm:t>
        <a:bodyPr/>
        <a:lstStyle/>
        <a:p>
          <a:endParaRPr lang="en-GB" sz="1600"/>
        </a:p>
      </dgm:t>
    </dgm:pt>
    <dgm:pt modelId="{59270E86-CB0D-46C0-B02A-32BBBAF49A4D}" type="sibTrans" cxnId="{85C8415C-CAB9-4E2B-972A-6DBC69CA7B37}">
      <dgm:prSet/>
      <dgm:spPr/>
      <dgm:t>
        <a:bodyPr/>
        <a:lstStyle/>
        <a:p>
          <a:endParaRPr lang="en-GB" sz="1600"/>
        </a:p>
      </dgm:t>
    </dgm:pt>
    <dgm:pt modelId="{50587F01-B7BE-4C18-8379-DB626648AD21}">
      <dgm:prSet custT="1"/>
      <dgm:spPr>
        <a:ln w="38100">
          <a:solidFill>
            <a:srgbClr val="00B050"/>
          </a:solidFill>
        </a:ln>
      </dgm:spPr>
      <dgm:t>
        <a:bodyPr/>
        <a:lstStyle/>
        <a:p>
          <a:r>
            <a:rPr lang="en-GB" sz="900" dirty="0" smtClean="0"/>
            <a:t>Cleanroom/HPR/VTF Preparation (Technology)</a:t>
          </a:r>
        </a:p>
      </dgm:t>
    </dgm:pt>
    <dgm:pt modelId="{A77578C3-642D-4EA8-9332-B9BC808471D0}" type="parTrans" cxnId="{3444831F-7163-480C-B697-C06FA8527692}">
      <dgm:prSet/>
      <dgm:spPr/>
      <dgm:t>
        <a:bodyPr/>
        <a:lstStyle/>
        <a:p>
          <a:endParaRPr lang="en-GB" sz="1600"/>
        </a:p>
      </dgm:t>
    </dgm:pt>
    <dgm:pt modelId="{4398E320-4541-4DFB-A408-D430CAC155EB}" type="sibTrans" cxnId="{3444831F-7163-480C-B697-C06FA8527692}">
      <dgm:prSet/>
      <dgm:spPr/>
      <dgm:t>
        <a:bodyPr/>
        <a:lstStyle/>
        <a:p>
          <a:endParaRPr lang="en-GB" sz="1600"/>
        </a:p>
      </dgm:t>
    </dgm:pt>
    <dgm:pt modelId="{90A413F7-51B3-4952-8D17-5CFD1EFA3794}">
      <dgm:prSet custT="1"/>
      <dgm:spPr>
        <a:ln w="38100">
          <a:solidFill>
            <a:srgbClr val="FF0000"/>
          </a:solidFill>
        </a:ln>
      </dgm:spPr>
      <dgm:t>
        <a:bodyPr/>
        <a:lstStyle/>
        <a:p>
          <a:r>
            <a:rPr lang="en-GB" sz="900" dirty="0" smtClean="0"/>
            <a:t>Production Preparation/Training</a:t>
          </a:r>
        </a:p>
        <a:p>
          <a:r>
            <a:rPr lang="en-GB" sz="900" dirty="0" smtClean="0"/>
            <a:t>(Technology/</a:t>
          </a:r>
          <a:r>
            <a:rPr lang="en-GB" sz="900" dirty="0" err="1" smtClean="0"/>
            <a:t>ASTeC</a:t>
          </a:r>
          <a:r>
            <a:rPr lang="en-GB" sz="900" dirty="0" smtClean="0"/>
            <a:t>)</a:t>
          </a:r>
        </a:p>
      </dgm:t>
    </dgm:pt>
    <dgm:pt modelId="{06225277-796F-4DA1-9859-2DE673932303}" type="parTrans" cxnId="{8B210450-1CB6-47D5-AC34-46C5C32FDE55}">
      <dgm:prSet/>
      <dgm:spPr/>
      <dgm:t>
        <a:bodyPr/>
        <a:lstStyle/>
        <a:p>
          <a:endParaRPr lang="en-GB" sz="1600"/>
        </a:p>
      </dgm:t>
    </dgm:pt>
    <dgm:pt modelId="{5E868A71-ED1C-4867-892A-4D05D80DF34E}" type="sibTrans" cxnId="{8B210450-1CB6-47D5-AC34-46C5C32FDE55}">
      <dgm:prSet/>
      <dgm:spPr/>
      <dgm:t>
        <a:bodyPr/>
        <a:lstStyle/>
        <a:p>
          <a:endParaRPr lang="en-GB" sz="1600"/>
        </a:p>
      </dgm:t>
    </dgm:pt>
    <dgm:pt modelId="{3C7BD02C-3819-457C-92F7-140DFDCD8411}">
      <dgm:prSet custT="1"/>
      <dgm:spPr>
        <a:ln w="38100">
          <a:solidFill>
            <a:srgbClr val="FF0000"/>
          </a:solidFill>
        </a:ln>
      </dgm:spPr>
      <dgm:t>
        <a:bodyPr/>
        <a:lstStyle/>
        <a:p>
          <a:r>
            <a:rPr lang="en-GB" sz="900" dirty="0" smtClean="0"/>
            <a:t>Preparation/Shipment (Technology)</a:t>
          </a:r>
        </a:p>
      </dgm:t>
    </dgm:pt>
    <dgm:pt modelId="{8C108434-206F-4ED1-B9CC-D1305D121937}" type="parTrans" cxnId="{F94FECBA-BB66-4599-ABA5-F564A38DABB3}">
      <dgm:prSet/>
      <dgm:spPr/>
      <dgm:t>
        <a:bodyPr/>
        <a:lstStyle/>
        <a:p>
          <a:endParaRPr lang="en-GB" sz="1600"/>
        </a:p>
      </dgm:t>
    </dgm:pt>
    <dgm:pt modelId="{76BAE97E-FEDC-4459-860A-1D534400708C}" type="sibTrans" cxnId="{F94FECBA-BB66-4599-ABA5-F564A38DABB3}">
      <dgm:prSet/>
      <dgm:spPr/>
      <dgm:t>
        <a:bodyPr/>
        <a:lstStyle/>
        <a:p>
          <a:endParaRPr lang="en-GB" sz="1600"/>
        </a:p>
      </dgm:t>
    </dgm:pt>
    <dgm:pt modelId="{C5DA2472-42E1-4DA4-AFC0-DC34CDBA3C28}">
      <dgm:prSet custT="1"/>
      <dgm:spPr>
        <a:ln w="38100">
          <a:solidFill>
            <a:srgbClr val="7030A0"/>
          </a:solidFill>
        </a:ln>
      </dgm:spPr>
      <dgm:t>
        <a:bodyPr/>
        <a:lstStyle/>
        <a:p>
          <a:r>
            <a:rPr lang="en-GB" sz="900" dirty="0" smtClean="0"/>
            <a:t>QA Documentation Preparation</a:t>
          </a:r>
        </a:p>
        <a:p>
          <a:r>
            <a:rPr lang="en-GB" sz="900" dirty="0" smtClean="0"/>
            <a:t>(Technology)</a:t>
          </a:r>
        </a:p>
      </dgm:t>
    </dgm:pt>
    <dgm:pt modelId="{ED8C3850-6B5F-43A5-93A2-7CD9A7A77B65}" type="parTrans" cxnId="{0BE0DD1A-B2AF-4E09-8328-9D2B85091BD1}">
      <dgm:prSet/>
      <dgm:spPr/>
      <dgm:t>
        <a:bodyPr/>
        <a:lstStyle/>
        <a:p>
          <a:endParaRPr lang="en-GB" sz="1600"/>
        </a:p>
      </dgm:t>
    </dgm:pt>
    <dgm:pt modelId="{10255B71-09AA-4342-84D8-DDD54BCBA8FA}" type="sibTrans" cxnId="{0BE0DD1A-B2AF-4E09-8328-9D2B85091BD1}">
      <dgm:prSet/>
      <dgm:spPr/>
      <dgm:t>
        <a:bodyPr/>
        <a:lstStyle/>
        <a:p>
          <a:endParaRPr lang="en-GB" sz="1600"/>
        </a:p>
      </dgm:t>
    </dgm:pt>
    <dgm:pt modelId="{4EB42188-931D-4957-8F71-7EA22429AD5C}">
      <dgm:prSet phldrT="[Text]" custT="1"/>
      <dgm:spPr>
        <a:ln w="38100">
          <a:solidFill>
            <a:srgbClr val="00B050"/>
          </a:solidFill>
        </a:ln>
      </dgm:spPr>
      <dgm:t>
        <a:bodyPr/>
        <a:lstStyle/>
        <a:p>
          <a:r>
            <a:rPr lang="en-GB" sz="800" dirty="0" smtClean="0"/>
            <a:t>Project Management Committee (PMC)</a:t>
          </a:r>
        </a:p>
        <a:p>
          <a:r>
            <a:rPr lang="en-GB" sz="800" dirty="0" smtClean="0"/>
            <a:t>(Technology &amp; ASTeC)</a:t>
          </a:r>
        </a:p>
      </dgm:t>
    </dgm:pt>
    <dgm:pt modelId="{5090394D-6232-4024-82EC-5F3C0E94090B}" type="parTrans" cxnId="{24F7C95E-DCD1-4E61-8A64-F6058E255EC9}">
      <dgm:prSet/>
      <dgm:spPr/>
      <dgm:t>
        <a:bodyPr/>
        <a:lstStyle/>
        <a:p>
          <a:endParaRPr lang="en-GB" sz="1600"/>
        </a:p>
      </dgm:t>
    </dgm:pt>
    <dgm:pt modelId="{DB3260D1-904B-4757-BAAF-66F0BE0069BE}" type="sibTrans" cxnId="{24F7C95E-DCD1-4E61-8A64-F6058E255EC9}">
      <dgm:prSet/>
      <dgm:spPr/>
      <dgm:t>
        <a:bodyPr/>
        <a:lstStyle/>
        <a:p>
          <a:endParaRPr lang="en-GB" sz="1600"/>
        </a:p>
      </dgm:t>
    </dgm:pt>
    <dgm:pt modelId="{5C361BA8-A0D5-4ADE-9A2F-2D4BB2E536BF}">
      <dgm:prSet custT="1"/>
      <dgm:spPr>
        <a:ln w="38100">
          <a:solidFill>
            <a:srgbClr val="7030A0"/>
          </a:solidFill>
        </a:ln>
      </dgm:spPr>
      <dgm:t>
        <a:bodyPr/>
        <a:lstStyle/>
        <a:p>
          <a:r>
            <a:rPr lang="en-GB" sz="800" dirty="0" smtClean="0"/>
            <a:t>Project Management Board</a:t>
          </a:r>
        </a:p>
        <a:p>
          <a:r>
            <a:rPr lang="en-GB" sz="800" dirty="0" smtClean="0"/>
            <a:t>(ASTeC, Technology &amp; Independent)</a:t>
          </a:r>
        </a:p>
      </dgm:t>
    </dgm:pt>
    <dgm:pt modelId="{760F0E78-D256-4F76-BA48-9CDBA0CFA9FA}" type="parTrans" cxnId="{2E29A304-6E68-4336-9A88-B34F96873638}">
      <dgm:prSet/>
      <dgm:spPr/>
      <dgm:t>
        <a:bodyPr/>
        <a:lstStyle/>
        <a:p>
          <a:endParaRPr lang="en-GB" sz="1600"/>
        </a:p>
      </dgm:t>
    </dgm:pt>
    <dgm:pt modelId="{7427431E-C23C-4800-8F07-75E88A87E935}" type="sibTrans" cxnId="{2E29A304-6E68-4336-9A88-B34F96873638}">
      <dgm:prSet/>
      <dgm:spPr/>
      <dgm:t>
        <a:bodyPr/>
        <a:lstStyle/>
        <a:p>
          <a:endParaRPr lang="en-GB" sz="1600"/>
        </a:p>
      </dgm:t>
    </dgm:pt>
    <dgm:pt modelId="{2D6D3F6F-8DC3-4875-91E1-4D5E21CBD0FD}">
      <dgm:prSet phldrT="[Text]" custT="1"/>
      <dgm:spPr>
        <a:ln w="38100">
          <a:solidFill>
            <a:srgbClr val="00B050"/>
          </a:solidFill>
        </a:ln>
      </dgm:spPr>
      <dgm:t>
        <a:bodyPr/>
        <a:lstStyle/>
        <a:p>
          <a:r>
            <a:rPr lang="en-GB" sz="900" dirty="0" smtClean="0"/>
            <a:t>TMVE/T@DL Programme Management (Technology)</a:t>
          </a:r>
        </a:p>
      </dgm:t>
    </dgm:pt>
    <dgm:pt modelId="{64C0A77A-31AF-4A1F-B04A-9CC5CABF9E16}" type="parTrans" cxnId="{2AF53DE2-A2CD-4CE6-B378-D934C01ECA30}">
      <dgm:prSet/>
      <dgm:spPr/>
      <dgm:t>
        <a:bodyPr/>
        <a:lstStyle/>
        <a:p>
          <a:endParaRPr lang="en-GB" sz="1600"/>
        </a:p>
      </dgm:t>
    </dgm:pt>
    <dgm:pt modelId="{19EE0DDF-CFF5-4986-BE02-00EE2563C20A}" type="sibTrans" cxnId="{2AF53DE2-A2CD-4CE6-B378-D934C01ECA30}">
      <dgm:prSet/>
      <dgm:spPr/>
      <dgm:t>
        <a:bodyPr/>
        <a:lstStyle/>
        <a:p>
          <a:endParaRPr lang="en-GB" sz="1600"/>
        </a:p>
      </dgm:t>
    </dgm:pt>
    <dgm:pt modelId="{38E99397-3D66-4ADF-B6AA-5074D69F8EBB}" type="pres">
      <dgm:prSet presAssocID="{64FF6C7C-F6D7-4CAA-95BE-13DB3D8A5782}" presName="hierChild1" presStyleCnt="0">
        <dgm:presLayoutVars>
          <dgm:chPref val="1"/>
          <dgm:dir/>
          <dgm:animOne val="branch"/>
          <dgm:animLvl val="lvl"/>
          <dgm:resizeHandles/>
        </dgm:presLayoutVars>
      </dgm:prSet>
      <dgm:spPr/>
      <dgm:t>
        <a:bodyPr/>
        <a:lstStyle/>
        <a:p>
          <a:endParaRPr lang="en-GB"/>
        </a:p>
      </dgm:t>
    </dgm:pt>
    <dgm:pt modelId="{2420A561-5177-4086-AA61-428B8A619FAA}" type="pres">
      <dgm:prSet presAssocID="{073F6380-65CD-434C-96AB-74AAB8243485}" presName="hierRoot1" presStyleCnt="0"/>
      <dgm:spPr/>
    </dgm:pt>
    <dgm:pt modelId="{EED64DDB-E211-4BD7-8CC2-09A36B1AE600}" type="pres">
      <dgm:prSet presAssocID="{073F6380-65CD-434C-96AB-74AAB8243485}" presName="composite" presStyleCnt="0"/>
      <dgm:spPr/>
    </dgm:pt>
    <dgm:pt modelId="{7EBAF1DA-252B-4478-B66F-3CED790E9963}" type="pres">
      <dgm:prSet presAssocID="{073F6380-65CD-434C-96AB-74AAB8243485}" presName="background" presStyleLbl="node0" presStyleIdx="0" presStyleCnt="4"/>
      <dgm:spPr>
        <a:solidFill>
          <a:srgbClr val="6699FF"/>
        </a:solidFill>
      </dgm:spPr>
    </dgm:pt>
    <dgm:pt modelId="{9E06ECFC-CF6A-45B4-B4ED-363076108111}" type="pres">
      <dgm:prSet presAssocID="{073F6380-65CD-434C-96AB-74AAB8243485}" presName="text" presStyleLbl="fgAcc0" presStyleIdx="0" presStyleCnt="4" custScaleX="110044">
        <dgm:presLayoutVars>
          <dgm:chPref val="3"/>
        </dgm:presLayoutVars>
      </dgm:prSet>
      <dgm:spPr/>
      <dgm:t>
        <a:bodyPr/>
        <a:lstStyle/>
        <a:p>
          <a:endParaRPr lang="en-GB"/>
        </a:p>
      </dgm:t>
    </dgm:pt>
    <dgm:pt modelId="{9F06F98C-3917-4159-9B2F-FBD88C71B28F}" type="pres">
      <dgm:prSet presAssocID="{073F6380-65CD-434C-96AB-74AAB8243485}" presName="hierChild2" presStyleCnt="0"/>
      <dgm:spPr/>
    </dgm:pt>
    <dgm:pt modelId="{831CE7A4-52B6-4263-8FC1-59CA50891860}" type="pres">
      <dgm:prSet presAssocID="{B3E38E13-9DFA-429D-9699-37137DB9296D}" presName="Name10" presStyleLbl="parChTrans1D2" presStyleIdx="0" presStyleCnt="1"/>
      <dgm:spPr/>
      <dgm:t>
        <a:bodyPr/>
        <a:lstStyle/>
        <a:p>
          <a:endParaRPr lang="en-GB"/>
        </a:p>
      </dgm:t>
    </dgm:pt>
    <dgm:pt modelId="{19638A0F-2ED9-415E-A8C4-391856F6AE62}" type="pres">
      <dgm:prSet presAssocID="{122CB81E-28A6-49D3-9DC0-C7C2B1D9D38D}" presName="hierRoot2" presStyleCnt="0"/>
      <dgm:spPr/>
    </dgm:pt>
    <dgm:pt modelId="{79E480C6-39EA-4216-987D-AD5B8CFC2ED5}" type="pres">
      <dgm:prSet presAssocID="{122CB81E-28A6-49D3-9DC0-C7C2B1D9D38D}" presName="composite2" presStyleCnt="0"/>
      <dgm:spPr/>
    </dgm:pt>
    <dgm:pt modelId="{1CC79E45-D089-417E-B726-DD3FF93BEE88}" type="pres">
      <dgm:prSet presAssocID="{122CB81E-28A6-49D3-9DC0-C7C2B1D9D38D}" presName="background2" presStyleLbl="node2" presStyleIdx="0" presStyleCnt="1"/>
      <dgm:spPr>
        <a:solidFill>
          <a:srgbClr val="92D050"/>
        </a:solidFill>
      </dgm:spPr>
    </dgm:pt>
    <dgm:pt modelId="{7BFC20A7-281C-4A3E-A65F-129185765DB1}" type="pres">
      <dgm:prSet presAssocID="{122CB81E-28A6-49D3-9DC0-C7C2B1D9D38D}" presName="text2" presStyleLbl="fgAcc2" presStyleIdx="0" presStyleCnt="1">
        <dgm:presLayoutVars>
          <dgm:chPref val="3"/>
        </dgm:presLayoutVars>
      </dgm:prSet>
      <dgm:spPr/>
      <dgm:t>
        <a:bodyPr/>
        <a:lstStyle/>
        <a:p>
          <a:endParaRPr lang="en-GB"/>
        </a:p>
      </dgm:t>
    </dgm:pt>
    <dgm:pt modelId="{93836808-92E4-456C-A06E-D8D359B72DF8}" type="pres">
      <dgm:prSet presAssocID="{122CB81E-28A6-49D3-9DC0-C7C2B1D9D38D}" presName="hierChild3" presStyleCnt="0"/>
      <dgm:spPr/>
    </dgm:pt>
    <dgm:pt modelId="{A871DECB-BC72-4810-9135-2AFEA874D8D1}" type="pres">
      <dgm:prSet presAssocID="{31166CC4-3F36-49A5-BD8F-E81CCFB6707C}" presName="Name17" presStyleLbl="parChTrans1D3" presStyleIdx="0" presStyleCnt="4"/>
      <dgm:spPr/>
      <dgm:t>
        <a:bodyPr/>
        <a:lstStyle/>
        <a:p>
          <a:endParaRPr lang="en-GB"/>
        </a:p>
      </dgm:t>
    </dgm:pt>
    <dgm:pt modelId="{C5C34A1D-54BB-4BF9-96C5-CEB4ADE874C6}" type="pres">
      <dgm:prSet presAssocID="{9C1B72F7-3409-4F6C-A2C2-A0EF402CEB99}" presName="hierRoot3" presStyleCnt="0"/>
      <dgm:spPr/>
    </dgm:pt>
    <dgm:pt modelId="{4B56B06F-C92A-496C-A34D-FCB9E1D13ACB}" type="pres">
      <dgm:prSet presAssocID="{9C1B72F7-3409-4F6C-A2C2-A0EF402CEB99}" presName="composite3" presStyleCnt="0"/>
      <dgm:spPr/>
    </dgm:pt>
    <dgm:pt modelId="{E5BFD943-B0C0-4578-8C94-845436FCF7D9}" type="pres">
      <dgm:prSet presAssocID="{9C1B72F7-3409-4F6C-A2C2-A0EF402CEB99}" presName="background3" presStyleLbl="node3" presStyleIdx="0" presStyleCnt="4"/>
      <dgm:spPr>
        <a:solidFill>
          <a:srgbClr val="FFC000"/>
        </a:solidFill>
      </dgm:spPr>
    </dgm:pt>
    <dgm:pt modelId="{971FFC63-44D5-417B-B623-4641D3D18FF5}" type="pres">
      <dgm:prSet presAssocID="{9C1B72F7-3409-4F6C-A2C2-A0EF402CEB99}" presName="text3" presStyleLbl="fgAcc3" presStyleIdx="0" presStyleCnt="4">
        <dgm:presLayoutVars>
          <dgm:chPref val="3"/>
        </dgm:presLayoutVars>
      </dgm:prSet>
      <dgm:spPr/>
      <dgm:t>
        <a:bodyPr/>
        <a:lstStyle/>
        <a:p>
          <a:endParaRPr lang="en-GB"/>
        </a:p>
      </dgm:t>
    </dgm:pt>
    <dgm:pt modelId="{FDEEB250-2A9C-46B4-BFD5-284D1F64A8DC}" type="pres">
      <dgm:prSet presAssocID="{9C1B72F7-3409-4F6C-A2C2-A0EF402CEB99}" presName="hierChild4" presStyleCnt="0"/>
      <dgm:spPr/>
    </dgm:pt>
    <dgm:pt modelId="{3627C2E2-CF60-4146-A11E-BF411A81575E}" type="pres">
      <dgm:prSet presAssocID="{D6E9885C-5DF4-466E-882D-AD52084D3FA1}" presName="Name23" presStyleLbl="parChTrans1D4" presStyleIdx="0" presStyleCnt="7"/>
      <dgm:spPr/>
      <dgm:t>
        <a:bodyPr/>
        <a:lstStyle/>
        <a:p>
          <a:endParaRPr lang="en-GB"/>
        </a:p>
      </dgm:t>
    </dgm:pt>
    <dgm:pt modelId="{162FEA73-48CF-47C2-B90E-26DDA0412ADA}" type="pres">
      <dgm:prSet presAssocID="{06A7534C-EDC6-414F-ACDA-DAB025034B1F}" presName="hierRoot4" presStyleCnt="0"/>
      <dgm:spPr/>
    </dgm:pt>
    <dgm:pt modelId="{060FD91E-7E91-4B5F-A1C2-AF97FE1667A8}" type="pres">
      <dgm:prSet presAssocID="{06A7534C-EDC6-414F-ACDA-DAB025034B1F}" presName="composite4" presStyleCnt="0"/>
      <dgm:spPr/>
    </dgm:pt>
    <dgm:pt modelId="{78C6E8C9-88B7-48B6-B73C-0252A63D40F0}" type="pres">
      <dgm:prSet presAssocID="{06A7534C-EDC6-414F-ACDA-DAB025034B1F}" presName="background4" presStyleLbl="node4" presStyleIdx="0" presStyleCnt="7"/>
      <dgm:spPr>
        <a:solidFill>
          <a:srgbClr val="7030A0"/>
        </a:solidFill>
      </dgm:spPr>
    </dgm:pt>
    <dgm:pt modelId="{5EC7CC11-17E9-4C15-9B92-988BABC7FF78}" type="pres">
      <dgm:prSet presAssocID="{06A7534C-EDC6-414F-ACDA-DAB025034B1F}" presName="text4" presStyleLbl="fgAcc4" presStyleIdx="0" presStyleCnt="7">
        <dgm:presLayoutVars>
          <dgm:chPref val="3"/>
        </dgm:presLayoutVars>
      </dgm:prSet>
      <dgm:spPr/>
      <dgm:t>
        <a:bodyPr/>
        <a:lstStyle/>
        <a:p>
          <a:endParaRPr lang="en-GB"/>
        </a:p>
      </dgm:t>
    </dgm:pt>
    <dgm:pt modelId="{EA5314BA-C4EC-4C8A-84B8-30B0CF1A3669}" type="pres">
      <dgm:prSet presAssocID="{06A7534C-EDC6-414F-ACDA-DAB025034B1F}" presName="hierChild5" presStyleCnt="0"/>
      <dgm:spPr/>
    </dgm:pt>
    <dgm:pt modelId="{70861823-B6E2-48A0-97C7-A232C6FC573B}" type="pres">
      <dgm:prSet presAssocID="{8B7F82B2-3815-438F-910C-D1E66EC2DAF1}" presName="Name17" presStyleLbl="parChTrans1D3" presStyleIdx="1" presStyleCnt="4"/>
      <dgm:spPr/>
      <dgm:t>
        <a:bodyPr/>
        <a:lstStyle/>
        <a:p>
          <a:endParaRPr lang="en-GB"/>
        </a:p>
      </dgm:t>
    </dgm:pt>
    <dgm:pt modelId="{5192B6B4-7906-448C-869F-FD72960975A9}" type="pres">
      <dgm:prSet presAssocID="{1D8BD195-CB69-4E53-8511-CA0073F2A1AC}" presName="hierRoot3" presStyleCnt="0"/>
      <dgm:spPr/>
    </dgm:pt>
    <dgm:pt modelId="{ECABE037-EFC7-430D-A78A-CE94F9AE6A5A}" type="pres">
      <dgm:prSet presAssocID="{1D8BD195-CB69-4E53-8511-CA0073F2A1AC}" presName="composite3" presStyleCnt="0"/>
      <dgm:spPr/>
    </dgm:pt>
    <dgm:pt modelId="{6E90E575-54C6-4094-BC53-6B0D5BC876BC}" type="pres">
      <dgm:prSet presAssocID="{1D8BD195-CB69-4E53-8511-CA0073F2A1AC}" presName="background3" presStyleLbl="node3" presStyleIdx="1" presStyleCnt="4"/>
      <dgm:spPr>
        <a:solidFill>
          <a:srgbClr val="FFC000"/>
        </a:solidFill>
      </dgm:spPr>
    </dgm:pt>
    <dgm:pt modelId="{7338B66F-CAD1-44E4-88E1-9B5C8EF05F76}" type="pres">
      <dgm:prSet presAssocID="{1D8BD195-CB69-4E53-8511-CA0073F2A1AC}" presName="text3" presStyleLbl="fgAcc3" presStyleIdx="1" presStyleCnt="4">
        <dgm:presLayoutVars>
          <dgm:chPref val="3"/>
        </dgm:presLayoutVars>
      </dgm:prSet>
      <dgm:spPr/>
      <dgm:t>
        <a:bodyPr/>
        <a:lstStyle/>
        <a:p>
          <a:endParaRPr lang="en-GB"/>
        </a:p>
      </dgm:t>
    </dgm:pt>
    <dgm:pt modelId="{4BAA9102-9FBA-4867-A327-6532D4227BFD}" type="pres">
      <dgm:prSet presAssocID="{1D8BD195-CB69-4E53-8511-CA0073F2A1AC}" presName="hierChild4" presStyleCnt="0"/>
      <dgm:spPr/>
    </dgm:pt>
    <dgm:pt modelId="{C0F76EC6-E7EF-4E2D-A088-F23E8000A03C}" type="pres">
      <dgm:prSet presAssocID="{ED8C3850-6B5F-43A5-93A2-7CD9A7A77B65}" presName="Name23" presStyleLbl="parChTrans1D4" presStyleIdx="1" presStyleCnt="7"/>
      <dgm:spPr/>
      <dgm:t>
        <a:bodyPr/>
        <a:lstStyle/>
        <a:p>
          <a:endParaRPr lang="en-GB"/>
        </a:p>
      </dgm:t>
    </dgm:pt>
    <dgm:pt modelId="{4D3E71D2-40F1-447F-9C87-BDE5DD67C5CC}" type="pres">
      <dgm:prSet presAssocID="{C5DA2472-42E1-4DA4-AFC0-DC34CDBA3C28}" presName="hierRoot4" presStyleCnt="0"/>
      <dgm:spPr/>
    </dgm:pt>
    <dgm:pt modelId="{0A4CE849-1A76-49A2-BBB1-F6C944BC4FE6}" type="pres">
      <dgm:prSet presAssocID="{C5DA2472-42E1-4DA4-AFC0-DC34CDBA3C28}" presName="composite4" presStyleCnt="0"/>
      <dgm:spPr/>
    </dgm:pt>
    <dgm:pt modelId="{6F0D891C-1BE8-4B34-94FD-3E432C2C3A16}" type="pres">
      <dgm:prSet presAssocID="{C5DA2472-42E1-4DA4-AFC0-DC34CDBA3C28}" presName="background4" presStyleLbl="node4" presStyleIdx="1" presStyleCnt="7"/>
      <dgm:spPr>
        <a:solidFill>
          <a:srgbClr val="7030A0"/>
        </a:solidFill>
      </dgm:spPr>
    </dgm:pt>
    <dgm:pt modelId="{79713C91-A0BE-4144-9960-37FE787B798B}" type="pres">
      <dgm:prSet presAssocID="{C5DA2472-42E1-4DA4-AFC0-DC34CDBA3C28}" presName="text4" presStyleLbl="fgAcc4" presStyleIdx="1" presStyleCnt="7">
        <dgm:presLayoutVars>
          <dgm:chPref val="3"/>
        </dgm:presLayoutVars>
      </dgm:prSet>
      <dgm:spPr/>
      <dgm:t>
        <a:bodyPr/>
        <a:lstStyle/>
        <a:p>
          <a:endParaRPr lang="en-GB"/>
        </a:p>
      </dgm:t>
    </dgm:pt>
    <dgm:pt modelId="{056D053C-8ED5-44FB-A177-B1C09FD6628D}" type="pres">
      <dgm:prSet presAssocID="{C5DA2472-42E1-4DA4-AFC0-DC34CDBA3C28}" presName="hierChild5" presStyleCnt="0"/>
      <dgm:spPr/>
    </dgm:pt>
    <dgm:pt modelId="{CE66B9F9-617B-4210-83F1-656D9AA5A862}" type="pres">
      <dgm:prSet presAssocID="{2F7D8C54-0449-472A-969C-DC595166EE06}" presName="Name17" presStyleLbl="parChTrans1D3" presStyleIdx="2" presStyleCnt="4"/>
      <dgm:spPr/>
      <dgm:t>
        <a:bodyPr/>
        <a:lstStyle/>
        <a:p>
          <a:endParaRPr lang="en-GB"/>
        </a:p>
      </dgm:t>
    </dgm:pt>
    <dgm:pt modelId="{DF3030AB-BD52-474B-A615-2382B827BF40}" type="pres">
      <dgm:prSet presAssocID="{A2925DB8-1591-4E18-8CF8-11DE477D4188}" presName="hierRoot3" presStyleCnt="0"/>
      <dgm:spPr/>
    </dgm:pt>
    <dgm:pt modelId="{5D6701A9-514D-40C7-934B-4D12EB878BC0}" type="pres">
      <dgm:prSet presAssocID="{A2925DB8-1591-4E18-8CF8-11DE477D4188}" presName="composite3" presStyleCnt="0"/>
      <dgm:spPr/>
    </dgm:pt>
    <dgm:pt modelId="{A499D37D-7D14-4E66-9134-0F70C6731FD6}" type="pres">
      <dgm:prSet presAssocID="{A2925DB8-1591-4E18-8CF8-11DE477D4188}" presName="background3" presStyleLbl="node3" presStyleIdx="2" presStyleCnt="4"/>
      <dgm:spPr>
        <a:solidFill>
          <a:srgbClr val="FFC000"/>
        </a:solidFill>
      </dgm:spPr>
    </dgm:pt>
    <dgm:pt modelId="{428677D1-9CA9-46CF-9D65-E288A9B5FE46}" type="pres">
      <dgm:prSet presAssocID="{A2925DB8-1591-4E18-8CF8-11DE477D4188}" presName="text3" presStyleLbl="fgAcc3" presStyleIdx="2" presStyleCnt="4">
        <dgm:presLayoutVars>
          <dgm:chPref val="3"/>
        </dgm:presLayoutVars>
      </dgm:prSet>
      <dgm:spPr/>
      <dgm:t>
        <a:bodyPr/>
        <a:lstStyle/>
        <a:p>
          <a:endParaRPr lang="en-GB"/>
        </a:p>
      </dgm:t>
    </dgm:pt>
    <dgm:pt modelId="{07A5653A-8246-4E38-91B2-379074DFD563}" type="pres">
      <dgm:prSet presAssocID="{A2925DB8-1591-4E18-8CF8-11DE477D4188}" presName="hierChild4" presStyleCnt="0"/>
      <dgm:spPr/>
    </dgm:pt>
    <dgm:pt modelId="{844432E2-7E2F-4113-AEB7-4CC33E8C5008}" type="pres">
      <dgm:prSet presAssocID="{A77578C3-642D-4EA8-9332-B9BC808471D0}" presName="Name23" presStyleLbl="parChTrans1D4" presStyleIdx="2" presStyleCnt="7"/>
      <dgm:spPr/>
      <dgm:t>
        <a:bodyPr/>
        <a:lstStyle/>
        <a:p>
          <a:endParaRPr lang="en-GB"/>
        </a:p>
      </dgm:t>
    </dgm:pt>
    <dgm:pt modelId="{ED5522D1-FAE1-42CE-8925-749E8D7B4AA1}" type="pres">
      <dgm:prSet presAssocID="{50587F01-B7BE-4C18-8379-DB626648AD21}" presName="hierRoot4" presStyleCnt="0"/>
      <dgm:spPr/>
    </dgm:pt>
    <dgm:pt modelId="{EDC99805-292D-4A71-92C1-187BD166C78D}" type="pres">
      <dgm:prSet presAssocID="{50587F01-B7BE-4C18-8379-DB626648AD21}" presName="composite4" presStyleCnt="0"/>
      <dgm:spPr/>
    </dgm:pt>
    <dgm:pt modelId="{209B17CC-16B7-49B7-AEF5-FE598F7B6EE0}" type="pres">
      <dgm:prSet presAssocID="{50587F01-B7BE-4C18-8379-DB626648AD21}" presName="background4" presStyleLbl="node4" presStyleIdx="2" presStyleCnt="7"/>
      <dgm:spPr>
        <a:solidFill>
          <a:srgbClr val="7030A0"/>
        </a:solidFill>
      </dgm:spPr>
    </dgm:pt>
    <dgm:pt modelId="{1BA7514D-7DB4-4208-BE56-5847CFA13E43}" type="pres">
      <dgm:prSet presAssocID="{50587F01-B7BE-4C18-8379-DB626648AD21}" presName="text4" presStyleLbl="fgAcc4" presStyleIdx="2" presStyleCnt="7">
        <dgm:presLayoutVars>
          <dgm:chPref val="3"/>
        </dgm:presLayoutVars>
      </dgm:prSet>
      <dgm:spPr/>
      <dgm:t>
        <a:bodyPr/>
        <a:lstStyle/>
        <a:p>
          <a:endParaRPr lang="en-GB"/>
        </a:p>
      </dgm:t>
    </dgm:pt>
    <dgm:pt modelId="{B8F5CE5B-20E4-40C9-B356-513B08A504D3}" type="pres">
      <dgm:prSet presAssocID="{50587F01-B7BE-4C18-8379-DB626648AD21}" presName="hierChild5" presStyleCnt="0"/>
      <dgm:spPr/>
    </dgm:pt>
    <dgm:pt modelId="{138221C4-2F55-46D2-A23B-932CC818FB8A}" type="pres">
      <dgm:prSet presAssocID="{06225277-796F-4DA1-9859-2DE673932303}" presName="Name23" presStyleLbl="parChTrans1D4" presStyleIdx="3" presStyleCnt="7"/>
      <dgm:spPr/>
      <dgm:t>
        <a:bodyPr/>
        <a:lstStyle/>
        <a:p>
          <a:endParaRPr lang="en-GB"/>
        </a:p>
      </dgm:t>
    </dgm:pt>
    <dgm:pt modelId="{525636C9-C5CE-4D95-A6E5-7CE1CA3930FB}" type="pres">
      <dgm:prSet presAssocID="{90A413F7-51B3-4952-8D17-5CFD1EFA3794}" presName="hierRoot4" presStyleCnt="0"/>
      <dgm:spPr/>
    </dgm:pt>
    <dgm:pt modelId="{E5E392EE-535B-4BDF-BBD4-CAE912BBF126}" type="pres">
      <dgm:prSet presAssocID="{90A413F7-51B3-4952-8D17-5CFD1EFA3794}" presName="composite4" presStyleCnt="0"/>
      <dgm:spPr/>
    </dgm:pt>
    <dgm:pt modelId="{A98E4C10-93E7-4B14-AF64-FD5BA6068FDF}" type="pres">
      <dgm:prSet presAssocID="{90A413F7-51B3-4952-8D17-5CFD1EFA3794}" presName="background4" presStyleLbl="node4" presStyleIdx="3" presStyleCnt="7"/>
      <dgm:spPr>
        <a:solidFill>
          <a:srgbClr val="7030A0"/>
        </a:solidFill>
      </dgm:spPr>
    </dgm:pt>
    <dgm:pt modelId="{BE698FB2-1CB6-47E0-B534-CC70F53C17B3}" type="pres">
      <dgm:prSet presAssocID="{90A413F7-51B3-4952-8D17-5CFD1EFA3794}" presName="text4" presStyleLbl="fgAcc4" presStyleIdx="3" presStyleCnt="7" custScaleX="131874">
        <dgm:presLayoutVars>
          <dgm:chPref val="3"/>
        </dgm:presLayoutVars>
      </dgm:prSet>
      <dgm:spPr/>
      <dgm:t>
        <a:bodyPr/>
        <a:lstStyle/>
        <a:p>
          <a:endParaRPr lang="en-GB"/>
        </a:p>
      </dgm:t>
    </dgm:pt>
    <dgm:pt modelId="{8F678324-A0F5-42A7-9E3F-441FC085917C}" type="pres">
      <dgm:prSet presAssocID="{90A413F7-51B3-4952-8D17-5CFD1EFA3794}" presName="hierChild5" presStyleCnt="0"/>
      <dgm:spPr/>
    </dgm:pt>
    <dgm:pt modelId="{8A8BBF1E-863E-48D0-B08C-CE3AED131464}" type="pres">
      <dgm:prSet presAssocID="{DABED5B6-5405-44F4-824C-E84793D9FCBC}" presName="Name17" presStyleLbl="parChTrans1D3" presStyleIdx="3" presStyleCnt="4"/>
      <dgm:spPr/>
      <dgm:t>
        <a:bodyPr/>
        <a:lstStyle/>
        <a:p>
          <a:endParaRPr lang="en-GB"/>
        </a:p>
      </dgm:t>
    </dgm:pt>
    <dgm:pt modelId="{E01D8E0C-26E8-4CAD-AA0D-A528D8C69CC3}" type="pres">
      <dgm:prSet presAssocID="{EF7F45E6-5EEB-44C5-801B-F3736F6E4971}" presName="hierRoot3" presStyleCnt="0"/>
      <dgm:spPr/>
    </dgm:pt>
    <dgm:pt modelId="{70A331F7-D065-4200-A5D4-D0CC04166EAB}" type="pres">
      <dgm:prSet presAssocID="{EF7F45E6-5EEB-44C5-801B-F3736F6E4971}" presName="composite3" presStyleCnt="0"/>
      <dgm:spPr/>
    </dgm:pt>
    <dgm:pt modelId="{6256F993-0282-49BB-B2A6-0D6C9FC66A1E}" type="pres">
      <dgm:prSet presAssocID="{EF7F45E6-5EEB-44C5-801B-F3736F6E4971}" presName="background3" presStyleLbl="node3" presStyleIdx="3" presStyleCnt="4"/>
      <dgm:spPr>
        <a:solidFill>
          <a:srgbClr val="FFC000"/>
        </a:solidFill>
      </dgm:spPr>
    </dgm:pt>
    <dgm:pt modelId="{3F30705D-8DCF-4747-AE09-D3555379E624}" type="pres">
      <dgm:prSet presAssocID="{EF7F45E6-5EEB-44C5-801B-F3736F6E4971}" presName="text3" presStyleLbl="fgAcc3" presStyleIdx="3" presStyleCnt="4">
        <dgm:presLayoutVars>
          <dgm:chPref val="3"/>
        </dgm:presLayoutVars>
      </dgm:prSet>
      <dgm:spPr/>
      <dgm:t>
        <a:bodyPr/>
        <a:lstStyle/>
        <a:p>
          <a:endParaRPr lang="en-GB"/>
        </a:p>
      </dgm:t>
    </dgm:pt>
    <dgm:pt modelId="{31CD0B4B-51F4-45C3-9DAE-B421D163E40E}" type="pres">
      <dgm:prSet presAssocID="{EF7F45E6-5EEB-44C5-801B-F3736F6E4971}" presName="hierChild4" presStyleCnt="0"/>
      <dgm:spPr/>
    </dgm:pt>
    <dgm:pt modelId="{8FD670AE-394A-40C3-BEAE-B96E25F594C9}" type="pres">
      <dgm:prSet presAssocID="{C5FE4F4E-962A-4E34-9704-A2A0F6D69C30}" presName="Name23" presStyleLbl="parChTrans1D4" presStyleIdx="4" presStyleCnt="7"/>
      <dgm:spPr/>
      <dgm:t>
        <a:bodyPr/>
        <a:lstStyle/>
        <a:p>
          <a:endParaRPr lang="en-GB"/>
        </a:p>
      </dgm:t>
    </dgm:pt>
    <dgm:pt modelId="{1569CF45-0C96-4680-A073-7B8B30F87F77}" type="pres">
      <dgm:prSet presAssocID="{2B4FEEB7-6849-44C3-94A8-706385C3DB9D}" presName="hierRoot4" presStyleCnt="0"/>
      <dgm:spPr/>
    </dgm:pt>
    <dgm:pt modelId="{A7F59C50-C474-463C-8954-E1AD12217C72}" type="pres">
      <dgm:prSet presAssocID="{2B4FEEB7-6849-44C3-94A8-706385C3DB9D}" presName="composite4" presStyleCnt="0"/>
      <dgm:spPr/>
    </dgm:pt>
    <dgm:pt modelId="{7169D371-5B17-4FEE-84B7-5A851B5BC332}" type="pres">
      <dgm:prSet presAssocID="{2B4FEEB7-6849-44C3-94A8-706385C3DB9D}" presName="background4" presStyleLbl="node4" presStyleIdx="4" presStyleCnt="7"/>
      <dgm:spPr>
        <a:solidFill>
          <a:srgbClr val="7030A0"/>
        </a:solidFill>
      </dgm:spPr>
    </dgm:pt>
    <dgm:pt modelId="{000E9C8A-6A57-4735-A187-390EAD7BAA40}" type="pres">
      <dgm:prSet presAssocID="{2B4FEEB7-6849-44C3-94A8-706385C3DB9D}" presName="text4" presStyleLbl="fgAcc4" presStyleIdx="4" presStyleCnt="7">
        <dgm:presLayoutVars>
          <dgm:chPref val="3"/>
        </dgm:presLayoutVars>
      </dgm:prSet>
      <dgm:spPr/>
      <dgm:t>
        <a:bodyPr/>
        <a:lstStyle/>
        <a:p>
          <a:endParaRPr lang="en-GB"/>
        </a:p>
      </dgm:t>
    </dgm:pt>
    <dgm:pt modelId="{9D36A9C0-97FC-42F9-A670-45960C1ADE96}" type="pres">
      <dgm:prSet presAssocID="{2B4FEEB7-6849-44C3-94A8-706385C3DB9D}" presName="hierChild5" presStyleCnt="0"/>
      <dgm:spPr/>
    </dgm:pt>
    <dgm:pt modelId="{0E174749-A335-4D06-B7B2-95BA517A2E32}" type="pres">
      <dgm:prSet presAssocID="{E4C4112B-D444-45A0-A5A8-F8CC0B19A56B}" presName="Name23" presStyleLbl="parChTrans1D4" presStyleIdx="5" presStyleCnt="7"/>
      <dgm:spPr/>
      <dgm:t>
        <a:bodyPr/>
        <a:lstStyle/>
        <a:p>
          <a:endParaRPr lang="en-GB"/>
        </a:p>
      </dgm:t>
    </dgm:pt>
    <dgm:pt modelId="{A53C3215-6AEE-4411-899E-229BAFDC8E1F}" type="pres">
      <dgm:prSet presAssocID="{F095AA94-6D74-4D97-8508-FB9E2501F204}" presName="hierRoot4" presStyleCnt="0"/>
      <dgm:spPr/>
    </dgm:pt>
    <dgm:pt modelId="{8A3F139A-4418-4FC8-8888-3C46F963ED99}" type="pres">
      <dgm:prSet presAssocID="{F095AA94-6D74-4D97-8508-FB9E2501F204}" presName="composite4" presStyleCnt="0"/>
      <dgm:spPr/>
    </dgm:pt>
    <dgm:pt modelId="{62F7540C-98F5-4ADC-B851-032CA90B43C7}" type="pres">
      <dgm:prSet presAssocID="{F095AA94-6D74-4D97-8508-FB9E2501F204}" presName="background4" presStyleLbl="node4" presStyleIdx="5" presStyleCnt="7"/>
      <dgm:spPr>
        <a:solidFill>
          <a:srgbClr val="7030A0"/>
        </a:solidFill>
      </dgm:spPr>
    </dgm:pt>
    <dgm:pt modelId="{7F319105-A0AB-4CAD-ABBA-8C1BF9AF7490}" type="pres">
      <dgm:prSet presAssocID="{F095AA94-6D74-4D97-8508-FB9E2501F204}" presName="text4" presStyleLbl="fgAcc4" presStyleIdx="5" presStyleCnt="7">
        <dgm:presLayoutVars>
          <dgm:chPref val="3"/>
        </dgm:presLayoutVars>
      </dgm:prSet>
      <dgm:spPr/>
      <dgm:t>
        <a:bodyPr/>
        <a:lstStyle/>
        <a:p>
          <a:endParaRPr lang="en-GB"/>
        </a:p>
      </dgm:t>
    </dgm:pt>
    <dgm:pt modelId="{2188A66B-114E-4137-810A-AA839D9DAC2A}" type="pres">
      <dgm:prSet presAssocID="{F095AA94-6D74-4D97-8508-FB9E2501F204}" presName="hierChild5" presStyleCnt="0"/>
      <dgm:spPr/>
    </dgm:pt>
    <dgm:pt modelId="{FEBB7A3D-80BC-4DCA-BCA1-251BE12F33BA}" type="pres">
      <dgm:prSet presAssocID="{8C108434-206F-4ED1-B9CC-D1305D121937}" presName="Name23" presStyleLbl="parChTrans1D4" presStyleIdx="6" presStyleCnt="7"/>
      <dgm:spPr/>
      <dgm:t>
        <a:bodyPr/>
        <a:lstStyle/>
        <a:p>
          <a:endParaRPr lang="en-GB"/>
        </a:p>
      </dgm:t>
    </dgm:pt>
    <dgm:pt modelId="{CE4562F6-73BE-47DC-8D4B-21794490E6E3}" type="pres">
      <dgm:prSet presAssocID="{3C7BD02C-3819-457C-92F7-140DFDCD8411}" presName="hierRoot4" presStyleCnt="0"/>
      <dgm:spPr/>
    </dgm:pt>
    <dgm:pt modelId="{663291E0-AFAB-49A4-A266-4415B8A832F3}" type="pres">
      <dgm:prSet presAssocID="{3C7BD02C-3819-457C-92F7-140DFDCD8411}" presName="composite4" presStyleCnt="0"/>
      <dgm:spPr/>
    </dgm:pt>
    <dgm:pt modelId="{932DD2E7-AF9B-4EB5-AE1A-DB61C0C94C8F}" type="pres">
      <dgm:prSet presAssocID="{3C7BD02C-3819-457C-92F7-140DFDCD8411}" presName="background4" presStyleLbl="node4" presStyleIdx="6" presStyleCnt="7"/>
      <dgm:spPr>
        <a:solidFill>
          <a:srgbClr val="7030A0"/>
        </a:solidFill>
      </dgm:spPr>
    </dgm:pt>
    <dgm:pt modelId="{C0FA9230-715F-44CE-8B2C-F703DFBD4EF9}" type="pres">
      <dgm:prSet presAssocID="{3C7BD02C-3819-457C-92F7-140DFDCD8411}" presName="text4" presStyleLbl="fgAcc4" presStyleIdx="6" presStyleCnt="7" custScaleX="146686">
        <dgm:presLayoutVars>
          <dgm:chPref val="3"/>
        </dgm:presLayoutVars>
      </dgm:prSet>
      <dgm:spPr/>
      <dgm:t>
        <a:bodyPr/>
        <a:lstStyle/>
        <a:p>
          <a:endParaRPr lang="en-GB"/>
        </a:p>
      </dgm:t>
    </dgm:pt>
    <dgm:pt modelId="{537FB199-6E21-4414-B2F6-63C1AF7841AC}" type="pres">
      <dgm:prSet presAssocID="{3C7BD02C-3819-457C-92F7-140DFDCD8411}" presName="hierChild5" presStyleCnt="0"/>
      <dgm:spPr/>
    </dgm:pt>
    <dgm:pt modelId="{C9FDEB88-8A3B-4D96-9122-EDCF0A04C241}" type="pres">
      <dgm:prSet presAssocID="{4EB42188-931D-4957-8F71-7EA22429AD5C}" presName="hierRoot1" presStyleCnt="0"/>
      <dgm:spPr/>
    </dgm:pt>
    <dgm:pt modelId="{A7899F02-E202-4329-9C16-7151DA493757}" type="pres">
      <dgm:prSet presAssocID="{4EB42188-931D-4957-8F71-7EA22429AD5C}" presName="composite" presStyleCnt="0"/>
      <dgm:spPr/>
    </dgm:pt>
    <dgm:pt modelId="{FCE6291C-989E-4BA5-BA58-34BD363F52B2}" type="pres">
      <dgm:prSet presAssocID="{4EB42188-931D-4957-8F71-7EA22429AD5C}" presName="background" presStyleLbl="node0" presStyleIdx="1" presStyleCnt="4"/>
      <dgm:spPr>
        <a:solidFill>
          <a:srgbClr val="92D050"/>
        </a:solidFill>
      </dgm:spPr>
      <dgm:t>
        <a:bodyPr/>
        <a:lstStyle/>
        <a:p>
          <a:endParaRPr lang="en-GB"/>
        </a:p>
      </dgm:t>
    </dgm:pt>
    <dgm:pt modelId="{39041356-3209-4D59-89EA-A0933F37E342}" type="pres">
      <dgm:prSet presAssocID="{4EB42188-931D-4957-8F71-7EA22429AD5C}" presName="text" presStyleLbl="fgAcc0" presStyleIdx="1" presStyleCnt="4" custLinFactY="41252" custLinFactNeighborX="24322" custLinFactNeighborY="100000">
        <dgm:presLayoutVars>
          <dgm:chPref val="3"/>
        </dgm:presLayoutVars>
      </dgm:prSet>
      <dgm:spPr/>
      <dgm:t>
        <a:bodyPr/>
        <a:lstStyle/>
        <a:p>
          <a:endParaRPr lang="en-GB"/>
        </a:p>
      </dgm:t>
    </dgm:pt>
    <dgm:pt modelId="{40C27C13-01BB-4824-80F7-73ACDEFE876B}" type="pres">
      <dgm:prSet presAssocID="{4EB42188-931D-4957-8F71-7EA22429AD5C}" presName="hierChild2" presStyleCnt="0"/>
      <dgm:spPr/>
    </dgm:pt>
    <dgm:pt modelId="{DC5FE9C2-345C-4462-95F6-982618371708}" type="pres">
      <dgm:prSet presAssocID="{5C361BA8-A0D5-4ADE-9A2F-2D4BB2E536BF}" presName="hierRoot1" presStyleCnt="0"/>
      <dgm:spPr/>
    </dgm:pt>
    <dgm:pt modelId="{6833EDE1-334A-471E-BAFF-9600D8C2CE27}" type="pres">
      <dgm:prSet presAssocID="{5C361BA8-A0D5-4ADE-9A2F-2D4BB2E536BF}" presName="composite" presStyleCnt="0"/>
      <dgm:spPr/>
    </dgm:pt>
    <dgm:pt modelId="{86DD0187-F7E1-4E99-9054-6025CC7B8832}" type="pres">
      <dgm:prSet presAssocID="{5C361BA8-A0D5-4ADE-9A2F-2D4BB2E536BF}" presName="background" presStyleLbl="node0" presStyleIdx="2" presStyleCnt="4"/>
      <dgm:spPr>
        <a:solidFill>
          <a:srgbClr val="6699FF"/>
        </a:solidFill>
      </dgm:spPr>
      <dgm:t>
        <a:bodyPr/>
        <a:lstStyle/>
        <a:p>
          <a:endParaRPr lang="en-GB"/>
        </a:p>
      </dgm:t>
    </dgm:pt>
    <dgm:pt modelId="{25ABE740-978C-49EB-A3E1-6112B2996304}" type="pres">
      <dgm:prSet presAssocID="{5C361BA8-A0D5-4ADE-9A2F-2D4BB2E536BF}" presName="text" presStyleLbl="fgAcc0" presStyleIdx="2" presStyleCnt="4" custScaleX="110044" custLinFactNeighborX="-97900" custLinFactNeighborY="453">
        <dgm:presLayoutVars>
          <dgm:chPref val="3"/>
        </dgm:presLayoutVars>
      </dgm:prSet>
      <dgm:spPr/>
      <dgm:t>
        <a:bodyPr/>
        <a:lstStyle/>
        <a:p>
          <a:endParaRPr lang="en-GB"/>
        </a:p>
      </dgm:t>
    </dgm:pt>
    <dgm:pt modelId="{B0FDE72B-F148-4670-ADFC-2807A8CFE69B}" type="pres">
      <dgm:prSet presAssocID="{5C361BA8-A0D5-4ADE-9A2F-2D4BB2E536BF}" presName="hierChild2" presStyleCnt="0"/>
      <dgm:spPr/>
    </dgm:pt>
    <dgm:pt modelId="{3C268DC6-DD11-4291-884F-0AFFFCF57FC2}" type="pres">
      <dgm:prSet presAssocID="{2D6D3F6F-8DC3-4875-91E1-4D5E21CBD0FD}" presName="hierRoot1" presStyleCnt="0"/>
      <dgm:spPr/>
    </dgm:pt>
    <dgm:pt modelId="{0A5EF0AD-8E75-4C4B-97A1-27D4D9BA021C}" type="pres">
      <dgm:prSet presAssocID="{2D6D3F6F-8DC3-4875-91E1-4D5E21CBD0FD}" presName="composite" presStyleCnt="0"/>
      <dgm:spPr/>
    </dgm:pt>
    <dgm:pt modelId="{3F0275C8-334C-435D-9382-B09975BEBB3D}" type="pres">
      <dgm:prSet presAssocID="{2D6D3F6F-8DC3-4875-91E1-4D5E21CBD0FD}" presName="background" presStyleLbl="node0" presStyleIdx="3" presStyleCnt="4"/>
      <dgm:spPr>
        <a:solidFill>
          <a:srgbClr val="92D050"/>
        </a:solidFill>
      </dgm:spPr>
      <dgm:t>
        <a:bodyPr/>
        <a:lstStyle/>
        <a:p>
          <a:endParaRPr lang="en-GB"/>
        </a:p>
      </dgm:t>
    </dgm:pt>
    <dgm:pt modelId="{6F143833-B533-4976-A5D3-0BCB3E477A6F}" type="pres">
      <dgm:prSet presAssocID="{2D6D3F6F-8DC3-4875-91E1-4D5E21CBD0FD}" presName="text" presStyleLbl="fgAcc0" presStyleIdx="3" presStyleCnt="4" custLinFactX="-210238" custLinFactY="45405" custLinFactNeighborX="-300000" custLinFactNeighborY="100000">
        <dgm:presLayoutVars>
          <dgm:chPref val="3"/>
        </dgm:presLayoutVars>
      </dgm:prSet>
      <dgm:spPr/>
      <dgm:t>
        <a:bodyPr/>
        <a:lstStyle/>
        <a:p>
          <a:endParaRPr lang="en-GB"/>
        </a:p>
      </dgm:t>
    </dgm:pt>
    <dgm:pt modelId="{911EF044-1167-464F-8B0E-5D1640B3A7E6}" type="pres">
      <dgm:prSet presAssocID="{2D6D3F6F-8DC3-4875-91E1-4D5E21CBD0FD}" presName="hierChild2" presStyleCnt="0"/>
      <dgm:spPr/>
    </dgm:pt>
  </dgm:ptLst>
  <dgm:cxnLst>
    <dgm:cxn modelId="{8B210450-1CB6-47D5-AC34-46C5C32FDE55}" srcId="{A2925DB8-1591-4E18-8CF8-11DE477D4188}" destId="{90A413F7-51B3-4952-8D17-5CFD1EFA3794}" srcOrd="1" destOrd="0" parTransId="{06225277-796F-4DA1-9859-2DE673932303}" sibTransId="{5E868A71-ED1C-4867-892A-4D05D80DF34E}"/>
    <dgm:cxn modelId="{782F1B76-3999-4AEE-8857-203165837C3C}" type="presOf" srcId="{64FF6C7C-F6D7-4CAA-95BE-13DB3D8A5782}" destId="{38E99397-3D66-4ADF-B6AA-5074D69F8EBB}" srcOrd="0" destOrd="0" presId="urn:microsoft.com/office/officeart/2005/8/layout/hierarchy1"/>
    <dgm:cxn modelId="{0BE0DD1A-B2AF-4E09-8328-9D2B85091BD1}" srcId="{1D8BD195-CB69-4E53-8511-CA0073F2A1AC}" destId="{C5DA2472-42E1-4DA4-AFC0-DC34CDBA3C28}" srcOrd="0" destOrd="0" parTransId="{ED8C3850-6B5F-43A5-93A2-7CD9A7A77B65}" sibTransId="{10255B71-09AA-4342-84D8-DDD54BCBA8FA}"/>
    <dgm:cxn modelId="{A261D544-7E7B-486B-B01B-C28CD036E818}" srcId="{122CB81E-28A6-49D3-9DC0-C7C2B1D9D38D}" destId="{EF7F45E6-5EEB-44C5-801B-F3736F6E4971}" srcOrd="3" destOrd="0" parTransId="{DABED5B6-5405-44F4-824C-E84793D9FCBC}" sibTransId="{05A42033-052B-4DDE-A1BA-C53E07A0F608}"/>
    <dgm:cxn modelId="{522F0928-6EA1-4C75-88B5-A0D08420EC15}" type="presOf" srcId="{A2925DB8-1591-4E18-8CF8-11DE477D4188}" destId="{428677D1-9CA9-46CF-9D65-E288A9B5FE46}" srcOrd="0" destOrd="0" presId="urn:microsoft.com/office/officeart/2005/8/layout/hierarchy1"/>
    <dgm:cxn modelId="{236E30FF-B3A8-4C80-97A4-04B8FBAE30A2}" srcId="{073F6380-65CD-434C-96AB-74AAB8243485}" destId="{122CB81E-28A6-49D3-9DC0-C7C2B1D9D38D}" srcOrd="0" destOrd="0" parTransId="{B3E38E13-9DFA-429D-9699-37137DB9296D}" sibTransId="{646A5111-DA73-4C44-ABE5-76017006BBE9}"/>
    <dgm:cxn modelId="{C09246ED-B1BB-47DC-B659-ACE660712986}" type="presOf" srcId="{31166CC4-3F36-49A5-BD8F-E81CCFB6707C}" destId="{A871DECB-BC72-4810-9135-2AFEA874D8D1}" srcOrd="0" destOrd="0" presId="urn:microsoft.com/office/officeart/2005/8/layout/hierarchy1"/>
    <dgm:cxn modelId="{F3C3E8DE-9CBC-477F-A774-26B183717A45}" type="presOf" srcId="{DABED5B6-5405-44F4-824C-E84793D9FCBC}" destId="{8A8BBF1E-863E-48D0-B08C-CE3AED131464}" srcOrd="0" destOrd="0" presId="urn:microsoft.com/office/officeart/2005/8/layout/hierarchy1"/>
    <dgm:cxn modelId="{43188A85-8450-42E0-AF17-59E7FFDE1374}" type="presOf" srcId="{06225277-796F-4DA1-9859-2DE673932303}" destId="{138221C4-2F55-46D2-A23B-932CC818FB8A}" srcOrd="0" destOrd="0" presId="urn:microsoft.com/office/officeart/2005/8/layout/hierarchy1"/>
    <dgm:cxn modelId="{02A43D96-E6BA-4E48-A0C9-6E60B147914E}" type="presOf" srcId="{2B4FEEB7-6849-44C3-94A8-706385C3DB9D}" destId="{000E9C8A-6A57-4735-A187-390EAD7BAA40}" srcOrd="0" destOrd="0" presId="urn:microsoft.com/office/officeart/2005/8/layout/hierarchy1"/>
    <dgm:cxn modelId="{FD125B01-9087-48C1-BB77-6B3CA99AEEFC}" type="presOf" srcId="{2F7D8C54-0449-472A-969C-DC595166EE06}" destId="{CE66B9F9-617B-4210-83F1-656D9AA5A862}" srcOrd="0" destOrd="0" presId="urn:microsoft.com/office/officeart/2005/8/layout/hierarchy1"/>
    <dgm:cxn modelId="{D7C939A4-19F5-42D2-ADE5-A27D5332D433}" type="presOf" srcId="{EF7F45E6-5EEB-44C5-801B-F3736F6E4971}" destId="{3F30705D-8DCF-4747-AE09-D3555379E624}" srcOrd="0" destOrd="0" presId="urn:microsoft.com/office/officeart/2005/8/layout/hierarchy1"/>
    <dgm:cxn modelId="{85C8415C-CAB9-4E2B-972A-6DBC69CA7B37}" srcId="{EF7F45E6-5EEB-44C5-801B-F3736F6E4971}" destId="{F095AA94-6D74-4D97-8508-FB9E2501F204}" srcOrd="1" destOrd="0" parTransId="{E4C4112B-D444-45A0-A5A8-F8CC0B19A56B}" sibTransId="{59270E86-CB0D-46C0-B02A-32BBBAF49A4D}"/>
    <dgm:cxn modelId="{52F3F86E-0A9C-45FF-BA8E-864D7E6FA79B}" type="presOf" srcId="{C5FE4F4E-962A-4E34-9704-A2A0F6D69C30}" destId="{8FD670AE-394A-40C3-BEAE-B96E25F594C9}" srcOrd="0" destOrd="0" presId="urn:microsoft.com/office/officeart/2005/8/layout/hierarchy1"/>
    <dgm:cxn modelId="{F29F7C53-1085-42D4-B1B0-93BA7D291DD1}" srcId="{EF7F45E6-5EEB-44C5-801B-F3736F6E4971}" destId="{2B4FEEB7-6849-44C3-94A8-706385C3DB9D}" srcOrd="0" destOrd="0" parTransId="{C5FE4F4E-962A-4E34-9704-A2A0F6D69C30}" sibTransId="{45447A3F-454C-4294-863A-99C4D9DE1971}"/>
    <dgm:cxn modelId="{14E461AF-5B81-442E-988F-DF25B4EB6EE2}" type="presOf" srcId="{D6E9885C-5DF4-466E-882D-AD52084D3FA1}" destId="{3627C2E2-CF60-4146-A11E-BF411A81575E}" srcOrd="0" destOrd="0" presId="urn:microsoft.com/office/officeart/2005/8/layout/hierarchy1"/>
    <dgm:cxn modelId="{DC2AA068-DE3F-4615-B471-53C34AC584C5}" type="presOf" srcId="{3C7BD02C-3819-457C-92F7-140DFDCD8411}" destId="{C0FA9230-715F-44CE-8B2C-F703DFBD4EF9}" srcOrd="0" destOrd="0" presId="urn:microsoft.com/office/officeart/2005/8/layout/hierarchy1"/>
    <dgm:cxn modelId="{78183379-2C5A-421B-A48E-6C379F45DA63}" type="presOf" srcId="{C5DA2472-42E1-4DA4-AFC0-DC34CDBA3C28}" destId="{79713C91-A0BE-4144-9960-37FE787B798B}" srcOrd="0" destOrd="0" presId="urn:microsoft.com/office/officeart/2005/8/layout/hierarchy1"/>
    <dgm:cxn modelId="{3444831F-7163-480C-B697-C06FA8527692}" srcId="{A2925DB8-1591-4E18-8CF8-11DE477D4188}" destId="{50587F01-B7BE-4C18-8379-DB626648AD21}" srcOrd="0" destOrd="0" parTransId="{A77578C3-642D-4EA8-9332-B9BC808471D0}" sibTransId="{4398E320-4541-4DFB-A408-D430CAC155EB}"/>
    <dgm:cxn modelId="{4597DA02-7398-4EAB-8122-BD40A792D403}" srcId="{122CB81E-28A6-49D3-9DC0-C7C2B1D9D38D}" destId="{9C1B72F7-3409-4F6C-A2C2-A0EF402CEB99}" srcOrd="0" destOrd="0" parTransId="{31166CC4-3F36-49A5-BD8F-E81CCFB6707C}" sibTransId="{61FDA0FC-AD20-496B-8D23-B561D1353960}"/>
    <dgm:cxn modelId="{2AF53DE2-A2CD-4CE6-B378-D934C01ECA30}" srcId="{64FF6C7C-F6D7-4CAA-95BE-13DB3D8A5782}" destId="{2D6D3F6F-8DC3-4875-91E1-4D5E21CBD0FD}" srcOrd="3" destOrd="0" parTransId="{64C0A77A-31AF-4A1F-B04A-9CC5CABF9E16}" sibTransId="{19EE0DDF-CFF5-4986-BE02-00EE2563C20A}"/>
    <dgm:cxn modelId="{E9ABE3D7-2767-4DC6-9AE0-32F10DFE2555}" srcId="{122CB81E-28A6-49D3-9DC0-C7C2B1D9D38D}" destId="{1D8BD195-CB69-4E53-8511-CA0073F2A1AC}" srcOrd="1" destOrd="0" parTransId="{8B7F82B2-3815-438F-910C-D1E66EC2DAF1}" sibTransId="{D0EF8840-BA0C-40C0-9DCF-9295760085F4}"/>
    <dgm:cxn modelId="{C67339A6-915F-4440-B556-920A90CE47AE}" type="presOf" srcId="{2D6D3F6F-8DC3-4875-91E1-4D5E21CBD0FD}" destId="{6F143833-B533-4976-A5D3-0BCB3E477A6F}" srcOrd="0" destOrd="0" presId="urn:microsoft.com/office/officeart/2005/8/layout/hierarchy1"/>
    <dgm:cxn modelId="{6FA42829-8054-4DD0-9C8B-AE90406E44DE}" srcId="{9C1B72F7-3409-4F6C-A2C2-A0EF402CEB99}" destId="{06A7534C-EDC6-414F-ACDA-DAB025034B1F}" srcOrd="0" destOrd="0" parTransId="{D6E9885C-5DF4-466E-882D-AD52084D3FA1}" sibTransId="{2F67C6B6-A0DA-41F3-B6FF-C5DB94EB38B3}"/>
    <dgm:cxn modelId="{B4D4566D-FC25-4F59-A68F-6EF8361732EE}" type="presOf" srcId="{E4C4112B-D444-45A0-A5A8-F8CC0B19A56B}" destId="{0E174749-A335-4D06-B7B2-95BA517A2E32}" srcOrd="0" destOrd="0" presId="urn:microsoft.com/office/officeart/2005/8/layout/hierarchy1"/>
    <dgm:cxn modelId="{F94FECBA-BB66-4599-ABA5-F564A38DABB3}" srcId="{EF7F45E6-5EEB-44C5-801B-F3736F6E4971}" destId="{3C7BD02C-3819-457C-92F7-140DFDCD8411}" srcOrd="2" destOrd="0" parTransId="{8C108434-206F-4ED1-B9CC-D1305D121937}" sibTransId="{76BAE97E-FEDC-4459-860A-1D534400708C}"/>
    <dgm:cxn modelId="{BA1D4C74-4A77-45B8-90D5-F500C601B848}" type="presOf" srcId="{B3E38E13-9DFA-429D-9699-37137DB9296D}" destId="{831CE7A4-52B6-4263-8FC1-59CA50891860}" srcOrd="0" destOrd="0" presId="urn:microsoft.com/office/officeart/2005/8/layout/hierarchy1"/>
    <dgm:cxn modelId="{B35C7CC6-EC39-49C2-A735-4C6DA1E856C2}" type="presOf" srcId="{8C108434-206F-4ED1-B9CC-D1305D121937}" destId="{FEBB7A3D-80BC-4DCA-BCA1-251BE12F33BA}" srcOrd="0" destOrd="0" presId="urn:microsoft.com/office/officeart/2005/8/layout/hierarchy1"/>
    <dgm:cxn modelId="{21E15311-992D-4FB7-8FC9-E6FEA1C07D57}" srcId="{64FF6C7C-F6D7-4CAA-95BE-13DB3D8A5782}" destId="{073F6380-65CD-434C-96AB-74AAB8243485}" srcOrd="0" destOrd="0" parTransId="{FFDFE230-875F-468F-ADDA-A11E1502F22C}" sibTransId="{250F30D8-3A73-41CD-9585-AE493DCC6543}"/>
    <dgm:cxn modelId="{24F7C95E-DCD1-4E61-8A64-F6058E255EC9}" srcId="{64FF6C7C-F6D7-4CAA-95BE-13DB3D8A5782}" destId="{4EB42188-931D-4957-8F71-7EA22429AD5C}" srcOrd="1" destOrd="0" parTransId="{5090394D-6232-4024-82EC-5F3C0E94090B}" sibTransId="{DB3260D1-904B-4757-BAAF-66F0BE0069BE}"/>
    <dgm:cxn modelId="{62B4C9CA-847B-465C-A82A-8BACB2D8436B}" type="presOf" srcId="{9C1B72F7-3409-4F6C-A2C2-A0EF402CEB99}" destId="{971FFC63-44D5-417B-B623-4641D3D18FF5}" srcOrd="0" destOrd="0" presId="urn:microsoft.com/office/officeart/2005/8/layout/hierarchy1"/>
    <dgm:cxn modelId="{58B88FE7-409F-4AD9-9110-F6EF443C8BBE}" type="presOf" srcId="{073F6380-65CD-434C-96AB-74AAB8243485}" destId="{9E06ECFC-CF6A-45B4-B4ED-363076108111}" srcOrd="0" destOrd="0" presId="urn:microsoft.com/office/officeart/2005/8/layout/hierarchy1"/>
    <dgm:cxn modelId="{C91F375C-6DD8-4198-8623-744D2802D1A8}" type="presOf" srcId="{F095AA94-6D74-4D97-8508-FB9E2501F204}" destId="{7F319105-A0AB-4CAD-ABBA-8C1BF9AF7490}" srcOrd="0" destOrd="0" presId="urn:microsoft.com/office/officeart/2005/8/layout/hierarchy1"/>
    <dgm:cxn modelId="{D9FAC01E-EDA4-4D4B-89D0-395A02B225F8}" type="presOf" srcId="{4EB42188-931D-4957-8F71-7EA22429AD5C}" destId="{39041356-3209-4D59-89EA-A0933F37E342}" srcOrd="0" destOrd="0" presId="urn:microsoft.com/office/officeart/2005/8/layout/hierarchy1"/>
    <dgm:cxn modelId="{A9FC70F2-8441-4AEA-ACBD-E89A8E2AB462}" srcId="{122CB81E-28A6-49D3-9DC0-C7C2B1D9D38D}" destId="{A2925DB8-1591-4E18-8CF8-11DE477D4188}" srcOrd="2" destOrd="0" parTransId="{2F7D8C54-0449-472A-969C-DC595166EE06}" sibTransId="{D211E016-DEEF-4951-AC5F-7FC61FDC3A0C}"/>
    <dgm:cxn modelId="{E8DFDE87-03C1-4FD8-9959-817DC1546A0C}" type="presOf" srcId="{A77578C3-642D-4EA8-9332-B9BC808471D0}" destId="{844432E2-7E2F-4113-AEB7-4CC33E8C5008}" srcOrd="0" destOrd="0" presId="urn:microsoft.com/office/officeart/2005/8/layout/hierarchy1"/>
    <dgm:cxn modelId="{C3F80A42-8B18-4081-ABEF-4DD9BF224DD3}" type="presOf" srcId="{5C361BA8-A0D5-4ADE-9A2F-2D4BB2E536BF}" destId="{25ABE740-978C-49EB-A3E1-6112B2996304}" srcOrd="0" destOrd="0" presId="urn:microsoft.com/office/officeart/2005/8/layout/hierarchy1"/>
    <dgm:cxn modelId="{2E29A304-6E68-4336-9A88-B34F96873638}" srcId="{64FF6C7C-F6D7-4CAA-95BE-13DB3D8A5782}" destId="{5C361BA8-A0D5-4ADE-9A2F-2D4BB2E536BF}" srcOrd="2" destOrd="0" parTransId="{760F0E78-D256-4F76-BA48-9CDBA0CFA9FA}" sibTransId="{7427431E-C23C-4800-8F07-75E88A87E935}"/>
    <dgm:cxn modelId="{4FC7693D-4616-4FAF-B781-B833FC94A127}" type="presOf" srcId="{06A7534C-EDC6-414F-ACDA-DAB025034B1F}" destId="{5EC7CC11-17E9-4C15-9B92-988BABC7FF78}" srcOrd="0" destOrd="0" presId="urn:microsoft.com/office/officeart/2005/8/layout/hierarchy1"/>
    <dgm:cxn modelId="{4B84F96E-5494-4883-8613-5A50E510A444}" type="presOf" srcId="{1D8BD195-CB69-4E53-8511-CA0073F2A1AC}" destId="{7338B66F-CAD1-44E4-88E1-9B5C8EF05F76}" srcOrd="0" destOrd="0" presId="urn:microsoft.com/office/officeart/2005/8/layout/hierarchy1"/>
    <dgm:cxn modelId="{69240462-C225-4214-AA33-4804C05929C2}" type="presOf" srcId="{90A413F7-51B3-4952-8D17-5CFD1EFA3794}" destId="{BE698FB2-1CB6-47E0-B534-CC70F53C17B3}" srcOrd="0" destOrd="0" presId="urn:microsoft.com/office/officeart/2005/8/layout/hierarchy1"/>
    <dgm:cxn modelId="{4E0BA4C1-5688-4EE2-910A-F0DECC729739}" type="presOf" srcId="{50587F01-B7BE-4C18-8379-DB626648AD21}" destId="{1BA7514D-7DB4-4208-BE56-5847CFA13E43}" srcOrd="0" destOrd="0" presId="urn:microsoft.com/office/officeart/2005/8/layout/hierarchy1"/>
    <dgm:cxn modelId="{FD5D5609-2B51-4641-95F2-3EB31771C154}" type="presOf" srcId="{122CB81E-28A6-49D3-9DC0-C7C2B1D9D38D}" destId="{7BFC20A7-281C-4A3E-A65F-129185765DB1}" srcOrd="0" destOrd="0" presId="urn:microsoft.com/office/officeart/2005/8/layout/hierarchy1"/>
    <dgm:cxn modelId="{176D116E-3034-43CE-8E94-9FC583666A52}" type="presOf" srcId="{8B7F82B2-3815-438F-910C-D1E66EC2DAF1}" destId="{70861823-B6E2-48A0-97C7-A232C6FC573B}" srcOrd="0" destOrd="0" presId="urn:microsoft.com/office/officeart/2005/8/layout/hierarchy1"/>
    <dgm:cxn modelId="{C43869F9-4B22-47ED-97C8-BF6BEFABF27C}" type="presOf" srcId="{ED8C3850-6B5F-43A5-93A2-7CD9A7A77B65}" destId="{C0F76EC6-E7EF-4E2D-A088-F23E8000A03C}" srcOrd="0" destOrd="0" presId="urn:microsoft.com/office/officeart/2005/8/layout/hierarchy1"/>
    <dgm:cxn modelId="{296B4115-EA94-4E65-97CA-8DBC3894257F}" type="presParOf" srcId="{38E99397-3D66-4ADF-B6AA-5074D69F8EBB}" destId="{2420A561-5177-4086-AA61-428B8A619FAA}" srcOrd="0" destOrd="0" presId="urn:microsoft.com/office/officeart/2005/8/layout/hierarchy1"/>
    <dgm:cxn modelId="{7F69B02C-89C1-4831-B64A-24FDB1E00B05}" type="presParOf" srcId="{2420A561-5177-4086-AA61-428B8A619FAA}" destId="{EED64DDB-E211-4BD7-8CC2-09A36B1AE600}" srcOrd="0" destOrd="0" presId="urn:microsoft.com/office/officeart/2005/8/layout/hierarchy1"/>
    <dgm:cxn modelId="{D8C8EA6C-1570-4BD5-95D0-66A23EC7D554}" type="presParOf" srcId="{EED64DDB-E211-4BD7-8CC2-09A36B1AE600}" destId="{7EBAF1DA-252B-4478-B66F-3CED790E9963}" srcOrd="0" destOrd="0" presId="urn:microsoft.com/office/officeart/2005/8/layout/hierarchy1"/>
    <dgm:cxn modelId="{F5C03184-8E6B-42D5-AA79-156353650C87}" type="presParOf" srcId="{EED64DDB-E211-4BD7-8CC2-09A36B1AE600}" destId="{9E06ECFC-CF6A-45B4-B4ED-363076108111}" srcOrd="1" destOrd="0" presId="urn:microsoft.com/office/officeart/2005/8/layout/hierarchy1"/>
    <dgm:cxn modelId="{92A5FF75-FE24-4B30-B93D-FC80BF0ECF7F}" type="presParOf" srcId="{2420A561-5177-4086-AA61-428B8A619FAA}" destId="{9F06F98C-3917-4159-9B2F-FBD88C71B28F}" srcOrd="1" destOrd="0" presId="urn:microsoft.com/office/officeart/2005/8/layout/hierarchy1"/>
    <dgm:cxn modelId="{3F298F54-F605-4B84-A5BD-252FB52B19A5}" type="presParOf" srcId="{9F06F98C-3917-4159-9B2F-FBD88C71B28F}" destId="{831CE7A4-52B6-4263-8FC1-59CA50891860}" srcOrd="0" destOrd="0" presId="urn:microsoft.com/office/officeart/2005/8/layout/hierarchy1"/>
    <dgm:cxn modelId="{30E3DAAF-7210-40E6-94EF-F449995E9F4A}" type="presParOf" srcId="{9F06F98C-3917-4159-9B2F-FBD88C71B28F}" destId="{19638A0F-2ED9-415E-A8C4-391856F6AE62}" srcOrd="1" destOrd="0" presId="urn:microsoft.com/office/officeart/2005/8/layout/hierarchy1"/>
    <dgm:cxn modelId="{F45AC7A6-A5CD-4DA1-B2AE-21811366AEA0}" type="presParOf" srcId="{19638A0F-2ED9-415E-A8C4-391856F6AE62}" destId="{79E480C6-39EA-4216-987D-AD5B8CFC2ED5}" srcOrd="0" destOrd="0" presId="urn:microsoft.com/office/officeart/2005/8/layout/hierarchy1"/>
    <dgm:cxn modelId="{E08F0C27-36C9-4955-93D7-C3433933557F}" type="presParOf" srcId="{79E480C6-39EA-4216-987D-AD5B8CFC2ED5}" destId="{1CC79E45-D089-417E-B726-DD3FF93BEE88}" srcOrd="0" destOrd="0" presId="urn:microsoft.com/office/officeart/2005/8/layout/hierarchy1"/>
    <dgm:cxn modelId="{BA252F19-5997-46D6-9909-70294B8450E1}" type="presParOf" srcId="{79E480C6-39EA-4216-987D-AD5B8CFC2ED5}" destId="{7BFC20A7-281C-4A3E-A65F-129185765DB1}" srcOrd="1" destOrd="0" presId="urn:microsoft.com/office/officeart/2005/8/layout/hierarchy1"/>
    <dgm:cxn modelId="{5ECF5FE2-C247-4E2C-B077-112670E0BA15}" type="presParOf" srcId="{19638A0F-2ED9-415E-A8C4-391856F6AE62}" destId="{93836808-92E4-456C-A06E-D8D359B72DF8}" srcOrd="1" destOrd="0" presId="urn:microsoft.com/office/officeart/2005/8/layout/hierarchy1"/>
    <dgm:cxn modelId="{32BB00B1-25BA-4E61-8F2B-D9553E076F09}" type="presParOf" srcId="{93836808-92E4-456C-A06E-D8D359B72DF8}" destId="{A871DECB-BC72-4810-9135-2AFEA874D8D1}" srcOrd="0" destOrd="0" presId="urn:microsoft.com/office/officeart/2005/8/layout/hierarchy1"/>
    <dgm:cxn modelId="{F17673FB-54D1-4A65-B91F-6DA26595A161}" type="presParOf" srcId="{93836808-92E4-456C-A06E-D8D359B72DF8}" destId="{C5C34A1D-54BB-4BF9-96C5-CEB4ADE874C6}" srcOrd="1" destOrd="0" presId="urn:microsoft.com/office/officeart/2005/8/layout/hierarchy1"/>
    <dgm:cxn modelId="{89D0B1F6-EA3C-4CBF-B599-E856CD60BE0D}" type="presParOf" srcId="{C5C34A1D-54BB-4BF9-96C5-CEB4ADE874C6}" destId="{4B56B06F-C92A-496C-A34D-FCB9E1D13ACB}" srcOrd="0" destOrd="0" presId="urn:microsoft.com/office/officeart/2005/8/layout/hierarchy1"/>
    <dgm:cxn modelId="{54C1BF8B-553C-49C9-93C3-EFC7197EFC39}" type="presParOf" srcId="{4B56B06F-C92A-496C-A34D-FCB9E1D13ACB}" destId="{E5BFD943-B0C0-4578-8C94-845436FCF7D9}" srcOrd="0" destOrd="0" presId="urn:microsoft.com/office/officeart/2005/8/layout/hierarchy1"/>
    <dgm:cxn modelId="{B31308B6-FC16-47D6-98FC-355E192B2C0E}" type="presParOf" srcId="{4B56B06F-C92A-496C-A34D-FCB9E1D13ACB}" destId="{971FFC63-44D5-417B-B623-4641D3D18FF5}" srcOrd="1" destOrd="0" presId="urn:microsoft.com/office/officeart/2005/8/layout/hierarchy1"/>
    <dgm:cxn modelId="{A60DFB4E-FDF3-45CA-98D8-1D8CA4346FCA}" type="presParOf" srcId="{C5C34A1D-54BB-4BF9-96C5-CEB4ADE874C6}" destId="{FDEEB250-2A9C-46B4-BFD5-284D1F64A8DC}" srcOrd="1" destOrd="0" presId="urn:microsoft.com/office/officeart/2005/8/layout/hierarchy1"/>
    <dgm:cxn modelId="{6CF58B5D-2003-4400-8993-0C90D01ABB4C}" type="presParOf" srcId="{FDEEB250-2A9C-46B4-BFD5-284D1F64A8DC}" destId="{3627C2E2-CF60-4146-A11E-BF411A81575E}" srcOrd="0" destOrd="0" presId="urn:microsoft.com/office/officeart/2005/8/layout/hierarchy1"/>
    <dgm:cxn modelId="{6ACCCCBB-173A-4F3C-B408-77C0503861C4}" type="presParOf" srcId="{FDEEB250-2A9C-46B4-BFD5-284D1F64A8DC}" destId="{162FEA73-48CF-47C2-B90E-26DDA0412ADA}" srcOrd="1" destOrd="0" presId="urn:microsoft.com/office/officeart/2005/8/layout/hierarchy1"/>
    <dgm:cxn modelId="{CEA9ABC2-D81D-4905-B41B-79D228F39D03}" type="presParOf" srcId="{162FEA73-48CF-47C2-B90E-26DDA0412ADA}" destId="{060FD91E-7E91-4B5F-A1C2-AF97FE1667A8}" srcOrd="0" destOrd="0" presId="urn:microsoft.com/office/officeart/2005/8/layout/hierarchy1"/>
    <dgm:cxn modelId="{1170858B-A0A7-4F4C-A78C-7A07B4DC2FF9}" type="presParOf" srcId="{060FD91E-7E91-4B5F-A1C2-AF97FE1667A8}" destId="{78C6E8C9-88B7-48B6-B73C-0252A63D40F0}" srcOrd="0" destOrd="0" presId="urn:microsoft.com/office/officeart/2005/8/layout/hierarchy1"/>
    <dgm:cxn modelId="{BE3389DB-51FA-45E5-867C-CA6BFFDF7F7B}" type="presParOf" srcId="{060FD91E-7E91-4B5F-A1C2-AF97FE1667A8}" destId="{5EC7CC11-17E9-4C15-9B92-988BABC7FF78}" srcOrd="1" destOrd="0" presId="urn:microsoft.com/office/officeart/2005/8/layout/hierarchy1"/>
    <dgm:cxn modelId="{A6E8A43D-EB1F-4C5B-BA8A-1447A1D34C01}" type="presParOf" srcId="{162FEA73-48CF-47C2-B90E-26DDA0412ADA}" destId="{EA5314BA-C4EC-4C8A-84B8-30B0CF1A3669}" srcOrd="1" destOrd="0" presId="urn:microsoft.com/office/officeart/2005/8/layout/hierarchy1"/>
    <dgm:cxn modelId="{875EF086-BA23-4F39-8874-36506194944A}" type="presParOf" srcId="{93836808-92E4-456C-A06E-D8D359B72DF8}" destId="{70861823-B6E2-48A0-97C7-A232C6FC573B}" srcOrd="2" destOrd="0" presId="urn:microsoft.com/office/officeart/2005/8/layout/hierarchy1"/>
    <dgm:cxn modelId="{92B3633F-481D-42F7-A9A4-8152DF91FF2B}" type="presParOf" srcId="{93836808-92E4-456C-A06E-D8D359B72DF8}" destId="{5192B6B4-7906-448C-869F-FD72960975A9}" srcOrd="3" destOrd="0" presId="urn:microsoft.com/office/officeart/2005/8/layout/hierarchy1"/>
    <dgm:cxn modelId="{EEADC3FE-48E7-46F6-94D1-B6817BEE5C0C}" type="presParOf" srcId="{5192B6B4-7906-448C-869F-FD72960975A9}" destId="{ECABE037-EFC7-430D-A78A-CE94F9AE6A5A}" srcOrd="0" destOrd="0" presId="urn:microsoft.com/office/officeart/2005/8/layout/hierarchy1"/>
    <dgm:cxn modelId="{B9711B4C-F960-4486-B794-7E0DB38EA411}" type="presParOf" srcId="{ECABE037-EFC7-430D-A78A-CE94F9AE6A5A}" destId="{6E90E575-54C6-4094-BC53-6B0D5BC876BC}" srcOrd="0" destOrd="0" presId="urn:microsoft.com/office/officeart/2005/8/layout/hierarchy1"/>
    <dgm:cxn modelId="{85B09AF0-3E48-4C5A-B723-EF5845D7B614}" type="presParOf" srcId="{ECABE037-EFC7-430D-A78A-CE94F9AE6A5A}" destId="{7338B66F-CAD1-44E4-88E1-9B5C8EF05F76}" srcOrd="1" destOrd="0" presId="urn:microsoft.com/office/officeart/2005/8/layout/hierarchy1"/>
    <dgm:cxn modelId="{693751A8-DCA7-4C39-AA97-AEE0DE0DEE47}" type="presParOf" srcId="{5192B6B4-7906-448C-869F-FD72960975A9}" destId="{4BAA9102-9FBA-4867-A327-6532D4227BFD}" srcOrd="1" destOrd="0" presId="urn:microsoft.com/office/officeart/2005/8/layout/hierarchy1"/>
    <dgm:cxn modelId="{9D736A2A-603B-40E2-9704-A4AFA6401607}" type="presParOf" srcId="{4BAA9102-9FBA-4867-A327-6532D4227BFD}" destId="{C0F76EC6-E7EF-4E2D-A088-F23E8000A03C}" srcOrd="0" destOrd="0" presId="urn:microsoft.com/office/officeart/2005/8/layout/hierarchy1"/>
    <dgm:cxn modelId="{07405718-DE74-417C-B0CE-1CABE648A0F9}" type="presParOf" srcId="{4BAA9102-9FBA-4867-A327-6532D4227BFD}" destId="{4D3E71D2-40F1-447F-9C87-BDE5DD67C5CC}" srcOrd="1" destOrd="0" presId="urn:microsoft.com/office/officeart/2005/8/layout/hierarchy1"/>
    <dgm:cxn modelId="{1D1B72C4-C86A-4B8C-8241-1B7DD42A5578}" type="presParOf" srcId="{4D3E71D2-40F1-447F-9C87-BDE5DD67C5CC}" destId="{0A4CE849-1A76-49A2-BBB1-F6C944BC4FE6}" srcOrd="0" destOrd="0" presId="urn:microsoft.com/office/officeart/2005/8/layout/hierarchy1"/>
    <dgm:cxn modelId="{BE960508-70FC-4914-8D63-8FA095168760}" type="presParOf" srcId="{0A4CE849-1A76-49A2-BBB1-F6C944BC4FE6}" destId="{6F0D891C-1BE8-4B34-94FD-3E432C2C3A16}" srcOrd="0" destOrd="0" presId="urn:microsoft.com/office/officeart/2005/8/layout/hierarchy1"/>
    <dgm:cxn modelId="{EC1B8F30-5D9D-409D-B9B3-002EE2F4739A}" type="presParOf" srcId="{0A4CE849-1A76-49A2-BBB1-F6C944BC4FE6}" destId="{79713C91-A0BE-4144-9960-37FE787B798B}" srcOrd="1" destOrd="0" presId="urn:microsoft.com/office/officeart/2005/8/layout/hierarchy1"/>
    <dgm:cxn modelId="{75CC92B0-29EB-4BC1-A473-F673847B92DE}" type="presParOf" srcId="{4D3E71D2-40F1-447F-9C87-BDE5DD67C5CC}" destId="{056D053C-8ED5-44FB-A177-B1C09FD6628D}" srcOrd="1" destOrd="0" presId="urn:microsoft.com/office/officeart/2005/8/layout/hierarchy1"/>
    <dgm:cxn modelId="{797CF556-E8D0-43B3-9F2B-A7B0BF3414E2}" type="presParOf" srcId="{93836808-92E4-456C-A06E-D8D359B72DF8}" destId="{CE66B9F9-617B-4210-83F1-656D9AA5A862}" srcOrd="4" destOrd="0" presId="urn:microsoft.com/office/officeart/2005/8/layout/hierarchy1"/>
    <dgm:cxn modelId="{F7B48717-17A3-433B-98C7-BB04598BA57D}" type="presParOf" srcId="{93836808-92E4-456C-A06E-D8D359B72DF8}" destId="{DF3030AB-BD52-474B-A615-2382B827BF40}" srcOrd="5" destOrd="0" presId="urn:microsoft.com/office/officeart/2005/8/layout/hierarchy1"/>
    <dgm:cxn modelId="{75EC8FB4-CF67-477E-BD3C-349AD382255D}" type="presParOf" srcId="{DF3030AB-BD52-474B-A615-2382B827BF40}" destId="{5D6701A9-514D-40C7-934B-4D12EB878BC0}" srcOrd="0" destOrd="0" presId="urn:microsoft.com/office/officeart/2005/8/layout/hierarchy1"/>
    <dgm:cxn modelId="{CD8F4F7A-7CE5-46D7-8F63-34B0F9460F52}" type="presParOf" srcId="{5D6701A9-514D-40C7-934B-4D12EB878BC0}" destId="{A499D37D-7D14-4E66-9134-0F70C6731FD6}" srcOrd="0" destOrd="0" presId="urn:microsoft.com/office/officeart/2005/8/layout/hierarchy1"/>
    <dgm:cxn modelId="{5695EC88-880D-4950-A002-07D0D229BEA3}" type="presParOf" srcId="{5D6701A9-514D-40C7-934B-4D12EB878BC0}" destId="{428677D1-9CA9-46CF-9D65-E288A9B5FE46}" srcOrd="1" destOrd="0" presId="urn:microsoft.com/office/officeart/2005/8/layout/hierarchy1"/>
    <dgm:cxn modelId="{0F61F30D-8ABA-418B-933C-5B69E75C2F34}" type="presParOf" srcId="{DF3030AB-BD52-474B-A615-2382B827BF40}" destId="{07A5653A-8246-4E38-91B2-379074DFD563}" srcOrd="1" destOrd="0" presId="urn:microsoft.com/office/officeart/2005/8/layout/hierarchy1"/>
    <dgm:cxn modelId="{51E3844F-36A6-4544-8CDB-16185BF38D89}" type="presParOf" srcId="{07A5653A-8246-4E38-91B2-379074DFD563}" destId="{844432E2-7E2F-4113-AEB7-4CC33E8C5008}" srcOrd="0" destOrd="0" presId="urn:microsoft.com/office/officeart/2005/8/layout/hierarchy1"/>
    <dgm:cxn modelId="{08D67186-E026-4AB0-A3F7-D3EAADD789FE}" type="presParOf" srcId="{07A5653A-8246-4E38-91B2-379074DFD563}" destId="{ED5522D1-FAE1-42CE-8925-749E8D7B4AA1}" srcOrd="1" destOrd="0" presId="urn:microsoft.com/office/officeart/2005/8/layout/hierarchy1"/>
    <dgm:cxn modelId="{B0D43A02-B0D7-43D4-82B4-03D64FCE7D18}" type="presParOf" srcId="{ED5522D1-FAE1-42CE-8925-749E8D7B4AA1}" destId="{EDC99805-292D-4A71-92C1-187BD166C78D}" srcOrd="0" destOrd="0" presId="urn:microsoft.com/office/officeart/2005/8/layout/hierarchy1"/>
    <dgm:cxn modelId="{411C477A-4120-4346-8A41-753FF5C8B3C1}" type="presParOf" srcId="{EDC99805-292D-4A71-92C1-187BD166C78D}" destId="{209B17CC-16B7-49B7-AEF5-FE598F7B6EE0}" srcOrd="0" destOrd="0" presId="urn:microsoft.com/office/officeart/2005/8/layout/hierarchy1"/>
    <dgm:cxn modelId="{5E8DF396-4B8D-4CD1-9E76-1ECB10C7272F}" type="presParOf" srcId="{EDC99805-292D-4A71-92C1-187BD166C78D}" destId="{1BA7514D-7DB4-4208-BE56-5847CFA13E43}" srcOrd="1" destOrd="0" presId="urn:microsoft.com/office/officeart/2005/8/layout/hierarchy1"/>
    <dgm:cxn modelId="{CE658E1A-C5B0-4462-8B3F-39AFBD48E1CE}" type="presParOf" srcId="{ED5522D1-FAE1-42CE-8925-749E8D7B4AA1}" destId="{B8F5CE5B-20E4-40C9-B356-513B08A504D3}" srcOrd="1" destOrd="0" presId="urn:microsoft.com/office/officeart/2005/8/layout/hierarchy1"/>
    <dgm:cxn modelId="{45FF4347-653C-473D-AAC4-5270B2FBE9C5}" type="presParOf" srcId="{07A5653A-8246-4E38-91B2-379074DFD563}" destId="{138221C4-2F55-46D2-A23B-932CC818FB8A}" srcOrd="2" destOrd="0" presId="urn:microsoft.com/office/officeart/2005/8/layout/hierarchy1"/>
    <dgm:cxn modelId="{6444A7CD-8B28-4816-A6F5-848ACE0456F6}" type="presParOf" srcId="{07A5653A-8246-4E38-91B2-379074DFD563}" destId="{525636C9-C5CE-4D95-A6E5-7CE1CA3930FB}" srcOrd="3" destOrd="0" presId="urn:microsoft.com/office/officeart/2005/8/layout/hierarchy1"/>
    <dgm:cxn modelId="{8ADB836A-A694-4B83-B86A-8C461ECE8C09}" type="presParOf" srcId="{525636C9-C5CE-4D95-A6E5-7CE1CA3930FB}" destId="{E5E392EE-535B-4BDF-BBD4-CAE912BBF126}" srcOrd="0" destOrd="0" presId="urn:microsoft.com/office/officeart/2005/8/layout/hierarchy1"/>
    <dgm:cxn modelId="{A6241C91-E9FA-41E5-95FF-FF8A79952C21}" type="presParOf" srcId="{E5E392EE-535B-4BDF-BBD4-CAE912BBF126}" destId="{A98E4C10-93E7-4B14-AF64-FD5BA6068FDF}" srcOrd="0" destOrd="0" presId="urn:microsoft.com/office/officeart/2005/8/layout/hierarchy1"/>
    <dgm:cxn modelId="{8DC050F6-70EC-4206-BFB9-B46BC60CFCC9}" type="presParOf" srcId="{E5E392EE-535B-4BDF-BBD4-CAE912BBF126}" destId="{BE698FB2-1CB6-47E0-B534-CC70F53C17B3}" srcOrd="1" destOrd="0" presId="urn:microsoft.com/office/officeart/2005/8/layout/hierarchy1"/>
    <dgm:cxn modelId="{D0BB8BCB-0551-44B0-84F4-0D53CAFBC60E}" type="presParOf" srcId="{525636C9-C5CE-4D95-A6E5-7CE1CA3930FB}" destId="{8F678324-A0F5-42A7-9E3F-441FC085917C}" srcOrd="1" destOrd="0" presId="urn:microsoft.com/office/officeart/2005/8/layout/hierarchy1"/>
    <dgm:cxn modelId="{3914FD16-37BC-4618-911D-EF8911004FAD}" type="presParOf" srcId="{93836808-92E4-456C-A06E-D8D359B72DF8}" destId="{8A8BBF1E-863E-48D0-B08C-CE3AED131464}" srcOrd="6" destOrd="0" presId="urn:microsoft.com/office/officeart/2005/8/layout/hierarchy1"/>
    <dgm:cxn modelId="{221923D6-945D-43E1-82F3-CBECFC7236B5}" type="presParOf" srcId="{93836808-92E4-456C-A06E-D8D359B72DF8}" destId="{E01D8E0C-26E8-4CAD-AA0D-A528D8C69CC3}" srcOrd="7" destOrd="0" presId="urn:microsoft.com/office/officeart/2005/8/layout/hierarchy1"/>
    <dgm:cxn modelId="{37A8570E-FA3D-41AE-AD93-C698340B6177}" type="presParOf" srcId="{E01D8E0C-26E8-4CAD-AA0D-A528D8C69CC3}" destId="{70A331F7-D065-4200-A5D4-D0CC04166EAB}" srcOrd="0" destOrd="0" presId="urn:microsoft.com/office/officeart/2005/8/layout/hierarchy1"/>
    <dgm:cxn modelId="{9B361047-7BCA-480C-BC30-D99F6A9456CB}" type="presParOf" srcId="{70A331F7-D065-4200-A5D4-D0CC04166EAB}" destId="{6256F993-0282-49BB-B2A6-0D6C9FC66A1E}" srcOrd="0" destOrd="0" presId="urn:microsoft.com/office/officeart/2005/8/layout/hierarchy1"/>
    <dgm:cxn modelId="{92B5516A-8C52-4F48-ABBE-839F4137BA60}" type="presParOf" srcId="{70A331F7-D065-4200-A5D4-D0CC04166EAB}" destId="{3F30705D-8DCF-4747-AE09-D3555379E624}" srcOrd="1" destOrd="0" presId="urn:microsoft.com/office/officeart/2005/8/layout/hierarchy1"/>
    <dgm:cxn modelId="{557B69A9-8D24-4638-A1EB-FFEED7D93AAB}" type="presParOf" srcId="{E01D8E0C-26E8-4CAD-AA0D-A528D8C69CC3}" destId="{31CD0B4B-51F4-45C3-9DAE-B421D163E40E}" srcOrd="1" destOrd="0" presId="urn:microsoft.com/office/officeart/2005/8/layout/hierarchy1"/>
    <dgm:cxn modelId="{F883F20D-8054-4DD6-B706-61277ABBDBBF}" type="presParOf" srcId="{31CD0B4B-51F4-45C3-9DAE-B421D163E40E}" destId="{8FD670AE-394A-40C3-BEAE-B96E25F594C9}" srcOrd="0" destOrd="0" presId="urn:microsoft.com/office/officeart/2005/8/layout/hierarchy1"/>
    <dgm:cxn modelId="{B197D431-302A-4C47-9783-672736DFFC3C}" type="presParOf" srcId="{31CD0B4B-51F4-45C3-9DAE-B421D163E40E}" destId="{1569CF45-0C96-4680-A073-7B8B30F87F77}" srcOrd="1" destOrd="0" presId="urn:microsoft.com/office/officeart/2005/8/layout/hierarchy1"/>
    <dgm:cxn modelId="{3188D3D2-24FE-464B-B0E3-1B0F0E639E7B}" type="presParOf" srcId="{1569CF45-0C96-4680-A073-7B8B30F87F77}" destId="{A7F59C50-C474-463C-8954-E1AD12217C72}" srcOrd="0" destOrd="0" presId="urn:microsoft.com/office/officeart/2005/8/layout/hierarchy1"/>
    <dgm:cxn modelId="{9AD81B15-19D8-4DDF-B981-B08F88EC448B}" type="presParOf" srcId="{A7F59C50-C474-463C-8954-E1AD12217C72}" destId="{7169D371-5B17-4FEE-84B7-5A851B5BC332}" srcOrd="0" destOrd="0" presId="urn:microsoft.com/office/officeart/2005/8/layout/hierarchy1"/>
    <dgm:cxn modelId="{6A5A3E2B-648F-4805-8C54-BF6140136740}" type="presParOf" srcId="{A7F59C50-C474-463C-8954-E1AD12217C72}" destId="{000E9C8A-6A57-4735-A187-390EAD7BAA40}" srcOrd="1" destOrd="0" presId="urn:microsoft.com/office/officeart/2005/8/layout/hierarchy1"/>
    <dgm:cxn modelId="{8E3627F9-B1F2-4A7E-91E1-ED2DDC38120A}" type="presParOf" srcId="{1569CF45-0C96-4680-A073-7B8B30F87F77}" destId="{9D36A9C0-97FC-42F9-A670-45960C1ADE96}" srcOrd="1" destOrd="0" presId="urn:microsoft.com/office/officeart/2005/8/layout/hierarchy1"/>
    <dgm:cxn modelId="{3545458C-82E9-43B5-8CCD-204E6E20A2D1}" type="presParOf" srcId="{31CD0B4B-51F4-45C3-9DAE-B421D163E40E}" destId="{0E174749-A335-4D06-B7B2-95BA517A2E32}" srcOrd="2" destOrd="0" presId="urn:microsoft.com/office/officeart/2005/8/layout/hierarchy1"/>
    <dgm:cxn modelId="{7C15424D-DB90-4307-A3AF-AF5CAA233FB4}" type="presParOf" srcId="{31CD0B4B-51F4-45C3-9DAE-B421D163E40E}" destId="{A53C3215-6AEE-4411-899E-229BAFDC8E1F}" srcOrd="3" destOrd="0" presId="urn:microsoft.com/office/officeart/2005/8/layout/hierarchy1"/>
    <dgm:cxn modelId="{0AE007C2-58D4-408B-88AD-1E41CCB27B65}" type="presParOf" srcId="{A53C3215-6AEE-4411-899E-229BAFDC8E1F}" destId="{8A3F139A-4418-4FC8-8888-3C46F963ED99}" srcOrd="0" destOrd="0" presId="urn:microsoft.com/office/officeart/2005/8/layout/hierarchy1"/>
    <dgm:cxn modelId="{9D7E6052-4ACB-4F1F-8F92-EC3A38876360}" type="presParOf" srcId="{8A3F139A-4418-4FC8-8888-3C46F963ED99}" destId="{62F7540C-98F5-4ADC-B851-032CA90B43C7}" srcOrd="0" destOrd="0" presId="urn:microsoft.com/office/officeart/2005/8/layout/hierarchy1"/>
    <dgm:cxn modelId="{FF490787-8278-44FF-B6D5-DF086F2D5DB5}" type="presParOf" srcId="{8A3F139A-4418-4FC8-8888-3C46F963ED99}" destId="{7F319105-A0AB-4CAD-ABBA-8C1BF9AF7490}" srcOrd="1" destOrd="0" presId="urn:microsoft.com/office/officeart/2005/8/layout/hierarchy1"/>
    <dgm:cxn modelId="{7A26ACF6-CE23-4542-8A97-9A7C7011ED5C}" type="presParOf" srcId="{A53C3215-6AEE-4411-899E-229BAFDC8E1F}" destId="{2188A66B-114E-4137-810A-AA839D9DAC2A}" srcOrd="1" destOrd="0" presId="urn:microsoft.com/office/officeart/2005/8/layout/hierarchy1"/>
    <dgm:cxn modelId="{22B9BE9F-507D-40FB-89F1-158867163069}" type="presParOf" srcId="{31CD0B4B-51F4-45C3-9DAE-B421D163E40E}" destId="{FEBB7A3D-80BC-4DCA-BCA1-251BE12F33BA}" srcOrd="4" destOrd="0" presId="urn:microsoft.com/office/officeart/2005/8/layout/hierarchy1"/>
    <dgm:cxn modelId="{7A7B2269-0ACA-48C2-87C6-3F43E72AD06C}" type="presParOf" srcId="{31CD0B4B-51F4-45C3-9DAE-B421D163E40E}" destId="{CE4562F6-73BE-47DC-8D4B-21794490E6E3}" srcOrd="5" destOrd="0" presId="urn:microsoft.com/office/officeart/2005/8/layout/hierarchy1"/>
    <dgm:cxn modelId="{EB78C18D-3020-47B2-8EF4-326D3D176D57}" type="presParOf" srcId="{CE4562F6-73BE-47DC-8D4B-21794490E6E3}" destId="{663291E0-AFAB-49A4-A266-4415B8A832F3}" srcOrd="0" destOrd="0" presId="urn:microsoft.com/office/officeart/2005/8/layout/hierarchy1"/>
    <dgm:cxn modelId="{3CE3E3E6-D64A-4103-8CB6-101A2980ABE3}" type="presParOf" srcId="{663291E0-AFAB-49A4-A266-4415B8A832F3}" destId="{932DD2E7-AF9B-4EB5-AE1A-DB61C0C94C8F}" srcOrd="0" destOrd="0" presId="urn:microsoft.com/office/officeart/2005/8/layout/hierarchy1"/>
    <dgm:cxn modelId="{C6DCF139-EBFD-4B65-A823-AD556ABCCA97}" type="presParOf" srcId="{663291E0-AFAB-49A4-A266-4415B8A832F3}" destId="{C0FA9230-715F-44CE-8B2C-F703DFBD4EF9}" srcOrd="1" destOrd="0" presId="urn:microsoft.com/office/officeart/2005/8/layout/hierarchy1"/>
    <dgm:cxn modelId="{7689B833-EFB8-4087-B998-044E1C54E475}" type="presParOf" srcId="{CE4562F6-73BE-47DC-8D4B-21794490E6E3}" destId="{537FB199-6E21-4414-B2F6-63C1AF7841AC}" srcOrd="1" destOrd="0" presId="urn:microsoft.com/office/officeart/2005/8/layout/hierarchy1"/>
    <dgm:cxn modelId="{C97CC97A-520C-461C-A253-754EC6C000E5}" type="presParOf" srcId="{38E99397-3D66-4ADF-B6AA-5074D69F8EBB}" destId="{C9FDEB88-8A3B-4D96-9122-EDCF0A04C241}" srcOrd="1" destOrd="0" presId="urn:microsoft.com/office/officeart/2005/8/layout/hierarchy1"/>
    <dgm:cxn modelId="{3A814CBD-B15D-450E-9D38-5A79507268D2}" type="presParOf" srcId="{C9FDEB88-8A3B-4D96-9122-EDCF0A04C241}" destId="{A7899F02-E202-4329-9C16-7151DA493757}" srcOrd="0" destOrd="0" presId="urn:microsoft.com/office/officeart/2005/8/layout/hierarchy1"/>
    <dgm:cxn modelId="{BE4E808F-0247-4927-8984-27EAEA3BA528}" type="presParOf" srcId="{A7899F02-E202-4329-9C16-7151DA493757}" destId="{FCE6291C-989E-4BA5-BA58-34BD363F52B2}" srcOrd="0" destOrd="0" presId="urn:microsoft.com/office/officeart/2005/8/layout/hierarchy1"/>
    <dgm:cxn modelId="{A8D3D1B3-3551-49A6-80E0-111312913C41}" type="presParOf" srcId="{A7899F02-E202-4329-9C16-7151DA493757}" destId="{39041356-3209-4D59-89EA-A0933F37E342}" srcOrd="1" destOrd="0" presId="urn:microsoft.com/office/officeart/2005/8/layout/hierarchy1"/>
    <dgm:cxn modelId="{86A325FA-BC5E-4EED-A7FC-34DBC1783216}" type="presParOf" srcId="{C9FDEB88-8A3B-4D96-9122-EDCF0A04C241}" destId="{40C27C13-01BB-4824-80F7-73ACDEFE876B}" srcOrd="1" destOrd="0" presId="urn:microsoft.com/office/officeart/2005/8/layout/hierarchy1"/>
    <dgm:cxn modelId="{126FB8C6-079C-4F86-A55A-43DA4EBACFDD}" type="presParOf" srcId="{38E99397-3D66-4ADF-B6AA-5074D69F8EBB}" destId="{DC5FE9C2-345C-4462-95F6-982618371708}" srcOrd="2" destOrd="0" presId="urn:microsoft.com/office/officeart/2005/8/layout/hierarchy1"/>
    <dgm:cxn modelId="{06BA9835-04B3-4D69-9D5F-E7C95C9A97D3}" type="presParOf" srcId="{DC5FE9C2-345C-4462-95F6-982618371708}" destId="{6833EDE1-334A-471E-BAFF-9600D8C2CE27}" srcOrd="0" destOrd="0" presId="urn:microsoft.com/office/officeart/2005/8/layout/hierarchy1"/>
    <dgm:cxn modelId="{372CEED7-1C08-4CFD-947E-D53D442B3603}" type="presParOf" srcId="{6833EDE1-334A-471E-BAFF-9600D8C2CE27}" destId="{86DD0187-F7E1-4E99-9054-6025CC7B8832}" srcOrd="0" destOrd="0" presId="urn:microsoft.com/office/officeart/2005/8/layout/hierarchy1"/>
    <dgm:cxn modelId="{FB09D441-C09A-45A6-B240-4D8D1CCFA236}" type="presParOf" srcId="{6833EDE1-334A-471E-BAFF-9600D8C2CE27}" destId="{25ABE740-978C-49EB-A3E1-6112B2996304}" srcOrd="1" destOrd="0" presId="urn:microsoft.com/office/officeart/2005/8/layout/hierarchy1"/>
    <dgm:cxn modelId="{500E1769-F721-4B07-9FE7-F41D557720C4}" type="presParOf" srcId="{DC5FE9C2-345C-4462-95F6-982618371708}" destId="{B0FDE72B-F148-4670-ADFC-2807A8CFE69B}" srcOrd="1" destOrd="0" presId="urn:microsoft.com/office/officeart/2005/8/layout/hierarchy1"/>
    <dgm:cxn modelId="{C11E4BBB-DC41-4FE6-95D2-69D3AE6ED942}" type="presParOf" srcId="{38E99397-3D66-4ADF-B6AA-5074D69F8EBB}" destId="{3C268DC6-DD11-4291-884F-0AFFFCF57FC2}" srcOrd="3" destOrd="0" presId="urn:microsoft.com/office/officeart/2005/8/layout/hierarchy1"/>
    <dgm:cxn modelId="{13536BFE-885F-44C4-8DFE-8906FB95FFC8}" type="presParOf" srcId="{3C268DC6-DD11-4291-884F-0AFFFCF57FC2}" destId="{0A5EF0AD-8E75-4C4B-97A1-27D4D9BA021C}" srcOrd="0" destOrd="0" presId="urn:microsoft.com/office/officeart/2005/8/layout/hierarchy1"/>
    <dgm:cxn modelId="{94CF0DD8-1115-4357-8375-954CD2064D09}" type="presParOf" srcId="{0A5EF0AD-8E75-4C4B-97A1-27D4D9BA021C}" destId="{3F0275C8-334C-435D-9382-B09975BEBB3D}" srcOrd="0" destOrd="0" presId="urn:microsoft.com/office/officeart/2005/8/layout/hierarchy1"/>
    <dgm:cxn modelId="{C6083586-1F82-410A-A6F4-8CEF04AD11AB}" type="presParOf" srcId="{0A5EF0AD-8E75-4C4B-97A1-27D4D9BA021C}" destId="{6F143833-B533-4976-A5D3-0BCB3E477A6F}" srcOrd="1" destOrd="0" presId="urn:microsoft.com/office/officeart/2005/8/layout/hierarchy1"/>
    <dgm:cxn modelId="{A0336B23-0812-4224-88B2-0A781D2BEC23}" type="presParOf" srcId="{3C268DC6-DD11-4291-884F-0AFFFCF57FC2}" destId="{911EF044-1167-464F-8B0E-5D1640B3A7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75B34-002C-43C4-BB8B-8F5350BCDB1A}">
      <dsp:nvSpPr>
        <dsp:cNvPr id="0" name=""/>
        <dsp:cNvSpPr/>
      </dsp:nvSpPr>
      <dsp:spPr>
        <a:xfrm rot="5400000">
          <a:off x="-218107" y="232040"/>
          <a:ext cx="1528816" cy="1070171"/>
        </a:xfrm>
        <a:prstGeom prst="chevron">
          <a:avLst/>
        </a:prstGeom>
        <a:solidFill>
          <a:srgbClr val="C00000">
            <a:alpha val="65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Industrial:</a:t>
          </a:r>
        </a:p>
        <a:p>
          <a:pPr lvl="0" algn="ctr" defTabSz="444500">
            <a:lnSpc>
              <a:spcPct val="90000"/>
            </a:lnSpc>
            <a:spcBef>
              <a:spcPct val="0"/>
            </a:spcBef>
            <a:spcAft>
              <a:spcPct val="35000"/>
            </a:spcAft>
          </a:pPr>
          <a:r>
            <a:rPr lang="en-GB" sz="1000" kern="1200" dirty="0" err="1" smtClean="0">
              <a:solidFill>
                <a:schemeClr val="bg1"/>
              </a:solidFill>
            </a:rPr>
            <a:t>Nb</a:t>
          </a:r>
          <a:r>
            <a:rPr lang="en-GB" sz="1000" kern="1200" dirty="0" smtClean="0">
              <a:solidFill>
                <a:schemeClr val="bg1"/>
              </a:solidFill>
            </a:rPr>
            <a:t> material</a:t>
          </a:r>
          <a:endParaRPr lang="en-GB" sz="1000" kern="1200" dirty="0">
            <a:solidFill>
              <a:schemeClr val="bg1"/>
            </a:solidFill>
          </a:endParaRPr>
        </a:p>
      </dsp:txBody>
      <dsp:txXfrm rot="-5400000">
        <a:off x="11216" y="537804"/>
        <a:ext cx="1070171" cy="458645"/>
      </dsp:txXfrm>
    </dsp:sp>
    <dsp:sp modelId="{D6C05A15-E09D-47A6-8B09-E57CC2E61F60}">
      <dsp:nvSpPr>
        <dsp:cNvPr id="0" name=""/>
        <dsp:cNvSpPr/>
      </dsp:nvSpPr>
      <dsp:spPr>
        <a:xfrm rot="5400000">
          <a:off x="3924420" y="-2849313"/>
          <a:ext cx="993730" cy="67022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solidFill>
                <a:schemeClr val="accent6">
                  <a:lumMod val="60000"/>
                  <a:lumOff val="40000"/>
                </a:schemeClr>
              </a:solidFill>
            </a:rPr>
            <a:t>Company</a:t>
          </a:r>
          <a:r>
            <a:rPr lang="en-GB" sz="1600" kern="1200" dirty="0" smtClean="0">
              <a:solidFill>
                <a:schemeClr val="accent6">
                  <a:lumMod val="60000"/>
                  <a:lumOff val="40000"/>
                </a:schemeClr>
              </a:solidFill>
            </a:rPr>
            <a:t>   – Provision documentation – certifications, procedures,        		measurement data</a:t>
          </a:r>
          <a:endParaRPr lang="en-GB" sz="1600" kern="1200" dirty="0">
            <a:solidFill>
              <a:schemeClr val="accent6">
                <a:lumMod val="60000"/>
                <a:lumOff val="40000"/>
              </a:schemeClr>
            </a:solidFill>
          </a:endParaRPr>
        </a:p>
        <a:p>
          <a:pPr marL="171450" lvl="1" indent="-171450" algn="l" defTabSz="711200">
            <a:lnSpc>
              <a:spcPct val="90000"/>
            </a:lnSpc>
            <a:spcBef>
              <a:spcPct val="0"/>
            </a:spcBef>
            <a:spcAft>
              <a:spcPct val="15000"/>
            </a:spcAft>
            <a:buChar char="••"/>
          </a:pPr>
          <a:r>
            <a:rPr lang="en-GB" sz="1600" b="1" kern="1200" dirty="0" smtClean="0">
              <a:solidFill>
                <a:srgbClr val="00B050"/>
              </a:solidFill>
            </a:rPr>
            <a:t>STFC  </a:t>
          </a:r>
          <a:r>
            <a:rPr lang="en-GB" sz="1600" kern="1200" dirty="0" smtClean="0">
              <a:solidFill>
                <a:srgbClr val="00B050"/>
              </a:solidFill>
            </a:rPr>
            <a:t>        – Monitoring of documentation – Inspection, Approval </a:t>
          </a:r>
          <a:endParaRPr lang="en-GB" sz="1600" kern="1200" dirty="0">
            <a:solidFill>
              <a:srgbClr val="00B050"/>
            </a:solidFill>
          </a:endParaRPr>
        </a:p>
      </dsp:txBody>
      <dsp:txXfrm rot="-5400000">
        <a:off x="1070171" y="53446"/>
        <a:ext cx="6653718" cy="896710"/>
      </dsp:txXfrm>
    </dsp:sp>
    <dsp:sp modelId="{A942A105-D779-43C8-A3F9-F47C9BBC3D9E}">
      <dsp:nvSpPr>
        <dsp:cNvPr id="0" name=""/>
        <dsp:cNvSpPr/>
      </dsp:nvSpPr>
      <dsp:spPr>
        <a:xfrm rot="5400000">
          <a:off x="-229322" y="1579636"/>
          <a:ext cx="1528816" cy="1070171"/>
        </a:xfrm>
        <a:prstGeom prst="chevron">
          <a:avLst/>
        </a:prstGeom>
        <a:solidFill>
          <a:srgbClr val="C00000">
            <a:alpha val="65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Industrial:</a:t>
          </a:r>
        </a:p>
        <a:p>
          <a:pPr lvl="0" algn="ctr" defTabSz="444500">
            <a:lnSpc>
              <a:spcPct val="90000"/>
            </a:lnSpc>
            <a:spcBef>
              <a:spcPct val="0"/>
            </a:spcBef>
            <a:spcAft>
              <a:spcPct val="35000"/>
            </a:spcAft>
          </a:pPr>
          <a:r>
            <a:rPr lang="en-GB" sz="1000" kern="1200" dirty="0" smtClean="0">
              <a:solidFill>
                <a:schemeClr val="bg1"/>
              </a:solidFill>
            </a:rPr>
            <a:t>Cavity fabrication</a:t>
          </a:r>
          <a:endParaRPr lang="en-GB" sz="1000" kern="1200" dirty="0">
            <a:solidFill>
              <a:schemeClr val="bg1"/>
            </a:solidFill>
          </a:endParaRPr>
        </a:p>
      </dsp:txBody>
      <dsp:txXfrm rot="-5400000">
        <a:off x="1" y="1885400"/>
        <a:ext cx="1070171" cy="458645"/>
      </dsp:txXfrm>
    </dsp:sp>
    <dsp:sp modelId="{9157BB59-CA76-4B7E-8DEE-89C12D042CD3}">
      <dsp:nvSpPr>
        <dsp:cNvPr id="0" name=""/>
        <dsp:cNvSpPr/>
      </dsp:nvSpPr>
      <dsp:spPr>
        <a:xfrm rot="5400000">
          <a:off x="3924420" y="-1503935"/>
          <a:ext cx="993730" cy="67022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lvl="1" indent="0" algn="l" defTabSz="711200">
            <a:lnSpc>
              <a:spcPct val="90000"/>
            </a:lnSpc>
            <a:spcBef>
              <a:spcPct val="0"/>
            </a:spcBef>
            <a:spcAft>
              <a:spcPct val="15000"/>
            </a:spcAft>
            <a:buChar char="••"/>
          </a:pPr>
          <a:r>
            <a:rPr lang="en-GB" sz="1600" b="1" kern="1200" dirty="0" smtClean="0">
              <a:solidFill>
                <a:schemeClr val="accent6">
                  <a:lumMod val="60000"/>
                  <a:lumOff val="40000"/>
                </a:schemeClr>
              </a:solidFill>
            </a:rPr>
            <a:t>  Company </a:t>
          </a:r>
          <a:r>
            <a:rPr lang="en-GB" sz="1600" kern="1200" dirty="0" smtClean="0">
              <a:solidFill>
                <a:schemeClr val="accent6">
                  <a:lumMod val="60000"/>
                  <a:lumOff val="40000"/>
                </a:schemeClr>
              </a:solidFill>
            </a:rPr>
            <a:t>  – Provision documentation – certifications, procedures, 			measurement data</a:t>
          </a:r>
          <a:endParaRPr lang="en-GB" sz="1600" kern="1200" dirty="0">
            <a:solidFill>
              <a:schemeClr val="accent6">
                <a:lumMod val="60000"/>
                <a:lumOff val="40000"/>
              </a:schemeClr>
            </a:solidFill>
          </a:endParaRPr>
        </a:p>
        <a:p>
          <a:pPr marL="0" lvl="1" indent="0" algn="l" defTabSz="711200">
            <a:lnSpc>
              <a:spcPct val="90000"/>
            </a:lnSpc>
            <a:spcBef>
              <a:spcPct val="0"/>
            </a:spcBef>
            <a:spcAft>
              <a:spcPct val="15000"/>
            </a:spcAft>
            <a:buChar char="••"/>
          </a:pPr>
          <a:r>
            <a:rPr lang="en-GB" sz="1600" b="1" kern="1200" dirty="0" smtClean="0">
              <a:solidFill>
                <a:srgbClr val="00B050"/>
              </a:solidFill>
            </a:rPr>
            <a:t>  STFC </a:t>
          </a:r>
          <a:r>
            <a:rPr lang="en-GB" sz="1600" kern="1200" dirty="0" smtClean="0">
              <a:solidFill>
                <a:srgbClr val="00B050"/>
              </a:solidFill>
            </a:rPr>
            <a:t>         – Monitoring of documentation (with factory visits) - 			Inspection, Approval, </a:t>
          </a:r>
          <a:endParaRPr lang="en-GB" sz="1600" kern="1200" dirty="0">
            <a:solidFill>
              <a:schemeClr val="accent6">
                <a:lumMod val="60000"/>
                <a:lumOff val="40000"/>
              </a:schemeClr>
            </a:solidFill>
          </a:endParaRPr>
        </a:p>
      </dsp:txBody>
      <dsp:txXfrm rot="-5400000">
        <a:off x="1070171" y="1398824"/>
        <a:ext cx="6653718" cy="896710"/>
      </dsp:txXfrm>
    </dsp:sp>
    <dsp:sp modelId="{A94AD49D-01F0-4FD5-941F-41319E1FBA2F}">
      <dsp:nvSpPr>
        <dsp:cNvPr id="0" name=""/>
        <dsp:cNvSpPr/>
      </dsp:nvSpPr>
      <dsp:spPr>
        <a:xfrm rot="5400000">
          <a:off x="-229322" y="3160066"/>
          <a:ext cx="1528816" cy="1070171"/>
        </a:xfrm>
        <a:prstGeom prst="chevron">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STFC:</a:t>
          </a:r>
        </a:p>
        <a:p>
          <a:pPr lvl="0" algn="ctr" defTabSz="444500">
            <a:lnSpc>
              <a:spcPct val="90000"/>
            </a:lnSpc>
            <a:spcBef>
              <a:spcPct val="0"/>
            </a:spcBef>
            <a:spcAft>
              <a:spcPct val="35000"/>
            </a:spcAft>
          </a:pPr>
          <a:r>
            <a:rPr lang="en-GB" sz="1000" b="0" kern="1200" dirty="0" smtClean="0">
              <a:solidFill>
                <a:schemeClr val="bg1"/>
              </a:solidFill>
            </a:rPr>
            <a:t>Cavity Testing</a:t>
          </a:r>
          <a:endParaRPr lang="en-GB" sz="1000" b="0" kern="1200" dirty="0">
            <a:solidFill>
              <a:schemeClr val="bg1"/>
            </a:solidFill>
          </a:endParaRPr>
        </a:p>
      </dsp:txBody>
      <dsp:txXfrm rot="-5400000">
        <a:off x="1" y="3465830"/>
        <a:ext cx="1070171" cy="458645"/>
      </dsp:txXfrm>
    </dsp:sp>
    <dsp:sp modelId="{4E75BD7D-BD4C-440E-AD76-14BD412FB478}">
      <dsp:nvSpPr>
        <dsp:cNvPr id="0" name=""/>
        <dsp:cNvSpPr/>
      </dsp:nvSpPr>
      <dsp:spPr>
        <a:xfrm rot="5400000">
          <a:off x="3689368" y="76495"/>
          <a:ext cx="1463834" cy="670222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smtClean="0">
              <a:solidFill>
                <a:srgbClr val="00B050"/>
              </a:solidFill>
            </a:rPr>
            <a:t>STFC</a:t>
          </a:r>
          <a:r>
            <a:rPr lang="en-GB" sz="1600" kern="1200" dirty="0" smtClean="0">
              <a:solidFill>
                <a:srgbClr val="00B050"/>
              </a:solidFill>
            </a:rPr>
            <a:t>	           − Provision of cavity documentation and test data</a:t>
          </a:r>
          <a:endParaRPr lang="en-GB" sz="1600" kern="1200" dirty="0">
            <a:solidFill>
              <a:srgbClr val="00B050"/>
            </a:solidFill>
          </a:endParaRPr>
        </a:p>
        <a:p>
          <a:pPr marL="171450" lvl="1" indent="-171450" algn="l" defTabSz="711200">
            <a:lnSpc>
              <a:spcPct val="90000"/>
            </a:lnSpc>
            <a:spcBef>
              <a:spcPct val="0"/>
            </a:spcBef>
            <a:spcAft>
              <a:spcPct val="15000"/>
            </a:spcAft>
            <a:buChar char="••"/>
          </a:pPr>
          <a:r>
            <a:rPr lang="en-GB" sz="1600" b="1" kern="1200" dirty="0" smtClean="0">
              <a:solidFill>
                <a:srgbClr val="7030A0"/>
              </a:solidFill>
            </a:rPr>
            <a:t>ESS</a:t>
          </a:r>
          <a:r>
            <a:rPr lang="en-GB" sz="1600" kern="1200" dirty="0" smtClean="0">
              <a:solidFill>
                <a:srgbClr val="7030A0"/>
              </a:solidFill>
            </a:rPr>
            <a:t> 	           − Monitoring of documentation (with site visits) - 		 	  	 Inspection, Approval</a:t>
          </a:r>
          <a:endParaRPr lang="en-GB" sz="1600" kern="1200" dirty="0">
            <a:solidFill>
              <a:srgbClr val="7030A0"/>
            </a:solidFill>
          </a:endParaRPr>
        </a:p>
        <a:p>
          <a:pPr marL="171450" lvl="1" indent="-171450" algn="l" defTabSz="711200">
            <a:lnSpc>
              <a:spcPct val="90000"/>
            </a:lnSpc>
            <a:spcBef>
              <a:spcPct val="0"/>
            </a:spcBef>
            <a:spcAft>
              <a:spcPct val="15000"/>
            </a:spcAft>
            <a:buChar char="••"/>
          </a:pPr>
          <a:r>
            <a:rPr lang="en-GB" sz="1600" b="1" kern="1200" dirty="0" smtClean="0">
              <a:solidFill>
                <a:schemeClr val="accent1">
                  <a:lumMod val="50000"/>
                </a:schemeClr>
              </a:solidFill>
            </a:rPr>
            <a:t>CEA </a:t>
          </a:r>
          <a:r>
            <a:rPr lang="en-GB" sz="1600" b="1" kern="1200" dirty="0" err="1" smtClean="0">
              <a:solidFill>
                <a:schemeClr val="accent1">
                  <a:lumMod val="50000"/>
                </a:schemeClr>
              </a:solidFill>
            </a:rPr>
            <a:t>Saclay</a:t>
          </a:r>
          <a:r>
            <a:rPr lang="en-GB" sz="1600" b="1" kern="1200" dirty="0" smtClean="0">
              <a:solidFill>
                <a:schemeClr val="accent1">
                  <a:lumMod val="50000"/>
                </a:schemeClr>
              </a:solidFill>
            </a:rPr>
            <a:t> </a:t>
          </a:r>
          <a:r>
            <a:rPr lang="en-GB" sz="1600" kern="1200" dirty="0" smtClean="0">
              <a:solidFill>
                <a:schemeClr val="accent1">
                  <a:lumMod val="50000"/>
                </a:schemeClr>
              </a:solidFill>
            </a:rPr>
            <a:t>− Monitoring of documentation (with site visits) - 		  	 Inspection, Approval</a:t>
          </a:r>
          <a:endParaRPr lang="en-GB" sz="1600" kern="1200" dirty="0">
            <a:solidFill>
              <a:schemeClr val="accent1">
                <a:lumMod val="50000"/>
              </a:schemeClr>
            </a:solidFill>
          </a:endParaRPr>
        </a:p>
      </dsp:txBody>
      <dsp:txXfrm rot="-5400000">
        <a:off x="1070171" y="2767150"/>
        <a:ext cx="6630770" cy="1320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B7A3D-80BC-4DCA-BCA1-251BE12F33BA}">
      <dsp:nvSpPr>
        <dsp:cNvPr id="0" name=""/>
        <dsp:cNvSpPr/>
      </dsp:nvSpPr>
      <dsp:spPr>
        <a:xfrm>
          <a:off x="6873379" y="2930369"/>
          <a:ext cx="1172642" cy="279035"/>
        </a:xfrm>
        <a:custGeom>
          <a:avLst/>
          <a:gdLst/>
          <a:ahLst/>
          <a:cxnLst/>
          <a:rect l="0" t="0" r="0" b="0"/>
          <a:pathLst>
            <a:path>
              <a:moveTo>
                <a:pt x="0" y="0"/>
              </a:moveTo>
              <a:lnTo>
                <a:pt x="0" y="190154"/>
              </a:lnTo>
              <a:lnTo>
                <a:pt x="1172642" y="190154"/>
              </a:lnTo>
              <a:lnTo>
                <a:pt x="1172642"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174749-A335-4D06-B7B2-95BA517A2E32}">
      <dsp:nvSpPr>
        <dsp:cNvPr id="0" name=""/>
        <dsp:cNvSpPr/>
      </dsp:nvSpPr>
      <dsp:spPr>
        <a:xfrm>
          <a:off x="6649418" y="2930369"/>
          <a:ext cx="223960" cy="279035"/>
        </a:xfrm>
        <a:custGeom>
          <a:avLst/>
          <a:gdLst/>
          <a:ahLst/>
          <a:cxnLst/>
          <a:rect l="0" t="0" r="0" b="0"/>
          <a:pathLst>
            <a:path>
              <a:moveTo>
                <a:pt x="223960" y="0"/>
              </a:moveTo>
              <a:lnTo>
                <a:pt x="223960"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670AE-394A-40C3-BEAE-B96E25F594C9}">
      <dsp:nvSpPr>
        <dsp:cNvPr id="0" name=""/>
        <dsp:cNvSpPr/>
      </dsp:nvSpPr>
      <dsp:spPr>
        <a:xfrm>
          <a:off x="5476776" y="2930369"/>
          <a:ext cx="1396602" cy="279035"/>
        </a:xfrm>
        <a:custGeom>
          <a:avLst/>
          <a:gdLst/>
          <a:ahLst/>
          <a:cxnLst/>
          <a:rect l="0" t="0" r="0" b="0"/>
          <a:pathLst>
            <a:path>
              <a:moveTo>
                <a:pt x="1396602" y="0"/>
              </a:moveTo>
              <a:lnTo>
                <a:pt x="1396602"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BBF1E-863E-48D0-B08C-CE3AED131464}">
      <dsp:nvSpPr>
        <dsp:cNvPr id="0" name=""/>
        <dsp:cNvSpPr/>
      </dsp:nvSpPr>
      <dsp:spPr>
        <a:xfrm>
          <a:off x="3676888" y="2042093"/>
          <a:ext cx="3196490" cy="279035"/>
        </a:xfrm>
        <a:custGeom>
          <a:avLst/>
          <a:gdLst/>
          <a:ahLst/>
          <a:cxnLst/>
          <a:rect l="0" t="0" r="0" b="0"/>
          <a:pathLst>
            <a:path>
              <a:moveTo>
                <a:pt x="0" y="0"/>
              </a:moveTo>
              <a:lnTo>
                <a:pt x="0" y="190154"/>
              </a:lnTo>
              <a:lnTo>
                <a:pt x="3196490" y="190154"/>
              </a:lnTo>
              <a:lnTo>
                <a:pt x="319649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221C4-2F55-46D2-A23B-932CC818FB8A}">
      <dsp:nvSpPr>
        <dsp:cNvPr id="0" name=""/>
        <dsp:cNvSpPr/>
      </dsp:nvSpPr>
      <dsp:spPr>
        <a:xfrm>
          <a:off x="3564908" y="2930369"/>
          <a:ext cx="586321" cy="279035"/>
        </a:xfrm>
        <a:custGeom>
          <a:avLst/>
          <a:gdLst/>
          <a:ahLst/>
          <a:cxnLst/>
          <a:rect l="0" t="0" r="0" b="0"/>
          <a:pathLst>
            <a:path>
              <a:moveTo>
                <a:pt x="0" y="0"/>
              </a:moveTo>
              <a:lnTo>
                <a:pt x="0" y="190154"/>
              </a:lnTo>
              <a:lnTo>
                <a:pt x="586321" y="190154"/>
              </a:lnTo>
              <a:lnTo>
                <a:pt x="586321"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432E2-7E2F-4113-AEB7-4CC33E8C5008}">
      <dsp:nvSpPr>
        <dsp:cNvPr id="0" name=""/>
        <dsp:cNvSpPr/>
      </dsp:nvSpPr>
      <dsp:spPr>
        <a:xfrm>
          <a:off x="2825682" y="2930369"/>
          <a:ext cx="739226" cy="279035"/>
        </a:xfrm>
        <a:custGeom>
          <a:avLst/>
          <a:gdLst/>
          <a:ahLst/>
          <a:cxnLst/>
          <a:rect l="0" t="0" r="0" b="0"/>
          <a:pathLst>
            <a:path>
              <a:moveTo>
                <a:pt x="739226" y="0"/>
              </a:moveTo>
              <a:lnTo>
                <a:pt x="739226"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6B9F9-617B-4210-83F1-656D9AA5A862}">
      <dsp:nvSpPr>
        <dsp:cNvPr id="0" name=""/>
        <dsp:cNvSpPr/>
      </dsp:nvSpPr>
      <dsp:spPr>
        <a:xfrm>
          <a:off x="3564908" y="2042093"/>
          <a:ext cx="111980" cy="279035"/>
        </a:xfrm>
        <a:custGeom>
          <a:avLst/>
          <a:gdLst/>
          <a:ahLst/>
          <a:cxnLst/>
          <a:rect l="0" t="0" r="0" b="0"/>
          <a:pathLst>
            <a:path>
              <a:moveTo>
                <a:pt x="111980" y="0"/>
              </a:moveTo>
              <a:lnTo>
                <a:pt x="111980"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76EC6-E7EF-4E2D-A088-F23E8000A03C}">
      <dsp:nvSpPr>
        <dsp:cNvPr id="0" name=""/>
        <dsp:cNvSpPr/>
      </dsp:nvSpPr>
      <dsp:spPr>
        <a:xfrm>
          <a:off x="1607319" y="2930369"/>
          <a:ext cx="91440" cy="279035"/>
        </a:xfrm>
        <a:custGeom>
          <a:avLst/>
          <a:gdLst/>
          <a:ahLst/>
          <a:cxnLst/>
          <a:rect l="0" t="0" r="0" b="0"/>
          <a:pathLst>
            <a:path>
              <a:moveTo>
                <a:pt x="45720" y="0"/>
              </a:moveTo>
              <a:lnTo>
                <a:pt x="4572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61823-B6E2-48A0-97C7-A232C6FC573B}">
      <dsp:nvSpPr>
        <dsp:cNvPr id="0" name=""/>
        <dsp:cNvSpPr/>
      </dsp:nvSpPr>
      <dsp:spPr>
        <a:xfrm>
          <a:off x="1653039" y="2042093"/>
          <a:ext cx="2023848" cy="279035"/>
        </a:xfrm>
        <a:custGeom>
          <a:avLst/>
          <a:gdLst/>
          <a:ahLst/>
          <a:cxnLst/>
          <a:rect l="0" t="0" r="0" b="0"/>
          <a:pathLst>
            <a:path>
              <a:moveTo>
                <a:pt x="2023848" y="0"/>
              </a:moveTo>
              <a:lnTo>
                <a:pt x="2023848"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7C2E2-CF60-4146-A11E-BF411A81575E}">
      <dsp:nvSpPr>
        <dsp:cNvPr id="0" name=""/>
        <dsp:cNvSpPr/>
      </dsp:nvSpPr>
      <dsp:spPr>
        <a:xfrm>
          <a:off x="434677" y="2930369"/>
          <a:ext cx="91440" cy="279035"/>
        </a:xfrm>
        <a:custGeom>
          <a:avLst/>
          <a:gdLst/>
          <a:ahLst/>
          <a:cxnLst/>
          <a:rect l="0" t="0" r="0" b="0"/>
          <a:pathLst>
            <a:path>
              <a:moveTo>
                <a:pt x="45720" y="0"/>
              </a:moveTo>
              <a:lnTo>
                <a:pt x="4572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1DECB-BC72-4810-9135-2AFEA874D8D1}">
      <dsp:nvSpPr>
        <dsp:cNvPr id="0" name=""/>
        <dsp:cNvSpPr/>
      </dsp:nvSpPr>
      <dsp:spPr>
        <a:xfrm>
          <a:off x="480397" y="2042093"/>
          <a:ext cx="3196490" cy="279035"/>
        </a:xfrm>
        <a:custGeom>
          <a:avLst/>
          <a:gdLst/>
          <a:ahLst/>
          <a:cxnLst/>
          <a:rect l="0" t="0" r="0" b="0"/>
          <a:pathLst>
            <a:path>
              <a:moveTo>
                <a:pt x="3196490" y="0"/>
              </a:moveTo>
              <a:lnTo>
                <a:pt x="3196490" y="190154"/>
              </a:lnTo>
              <a:lnTo>
                <a:pt x="0" y="190154"/>
              </a:lnTo>
              <a:lnTo>
                <a:pt x="0" y="2790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E7A4-52B6-4263-8FC1-59CA50891860}">
      <dsp:nvSpPr>
        <dsp:cNvPr id="0" name=""/>
        <dsp:cNvSpPr/>
      </dsp:nvSpPr>
      <dsp:spPr>
        <a:xfrm>
          <a:off x="3631168" y="1153816"/>
          <a:ext cx="91440" cy="279035"/>
        </a:xfrm>
        <a:custGeom>
          <a:avLst/>
          <a:gdLst/>
          <a:ahLst/>
          <a:cxnLst/>
          <a:rect l="0" t="0" r="0" b="0"/>
          <a:pathLst>
            <a:path>
              <a:moveTo>
                <a:pt x="45720" y="0"/>
              </a:moveTo>
              <a:lnTo>
                <a:pt x="45720" y="2790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AF1DA-252B-4478-B66F-3CED790E9963}">
      <dsp:nvSpPr>
        <dsp:cNvPr id="0" name=""/>
        <dsp:cNvSpPr/>
      </dsp:nvSpPr>
      <dsp:spPr>
        <a:xfrm>
          <a:off x="3148988" y="544576"/>
          <a:ext cx="1055800" cy="609240"/>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6ECFC-CF6A-45B4-B4ED-363076108111}">
      <dsp:nvSpPr>
        <dsp:cNvPr id="0" name=""/>
        <dsp:cNvSpPr/>
      </dsp:nvSpPr>
      <dsp:spPr>
        <a:xfrm>
          <a:off x="3255592" y="645849"/>
          <a:ext cx="1055800"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Project Sponsor (</a:t>
          </a:r>
          <a:r>
            <a:rPr lang="en-GB" sz="800" kern="1200" dirty="0" err="1" smtClean="0"/>
            <a:t>ASTeC</a:t>
          </a:r>
          <a:r>
            <a:rPr lang="en-GB" sz="800" kern="1200" dirty="0" smtClean="0"/>
            <a:t>)</a:t>
          </a:r>
        </a:p>
      </dsp:txBody>
      <dsp:txXfrm>
        <a:off x="3273436" y="663693"/>
        <a:ext cx="1020112" cy="573552"/>
      </dsp:txXfrm>
    </dsp:sp>
    <dsp:sp modelId="{1CC79E45-D089-417E-B726-DD3FF93BEE88}">
      <dsp:nvSpPr>
        <dsp:cNvPr id="0" name=""/>
        <dsp:cNvSpPr/>
      </dsp:nvSpPr>
      <dsp:spPr>
        <a:xfrm>
          <a:off x="3197171" y="1432852"/>
          <a:ext cx="959434" cy="60924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C20A7-281C-4A3E-A65F-129185765DB1}">
      <dsp:nvSpPr>
        <dsp:cNvPr id="0" name=""/>
        <dsp:cNvSpPr/>
      </dsp:nvSpPr>
      <dsp:spPr>
        <a:xfrm>
          <a:off x="3303775" y="1534126"/>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Project Manager (Technology)</a:t>
          </a:r>
        </a:p>
      </dsp:txBody>
      <dsp:txXfrm>
        <a:off x="3321619" y="1551970"/>
        <a:ext cx="923746" cy="573552"/>
      </dsp:txXfrm>
    </dsp:sp>
    <dsp:sp modelId="{E5BFD943-B0C0-4578-8C94-845436FCF7D9}">
      <dsp:nvSpPr>
        <dsp:cNvPr id="0" name=""/>
        <dsp:cNvSpPr/>
      </dsp:nvSpPr>
      <dsp:spPr>
        <a:xfrm>
          <a:off x="680" y="2321128"/>
          <a:ext cx="959434" cy="60924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FFC63-44D5-417B-B623-4641D3D18FF5}">
      <dsp:nvSpPr>
        <dsp:cNvPr id="0" name=""/>
        <dsp:cNvSpPr/>
      </dsp:nvSpPr>
      <dsp:spPr>
        <a:xfrm>
          <a:off x="107284" y="2422402"/>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Material/Cavity Procurement (Technology)</a:t>
          </a:r>
        </a:p>
      </dsp:txBody>
      <dsp:txXfrm>
        <a:off x="125128" y="2440246"/>
        <a:ext cx="923746" cy="573552"/>
      </dsp:txXfrm>
    </dsp:sp>
    <dsp:sp modelId="{78C6E8C9-88B7-48B6-B73C-0252A63D40F0}">
      <dsp:nvSpPr>
        <dsp:cNvPr id="0" name=""/>
        <dsp:cNvSpPr/>
      </dsp:nvSpPr>
      <dsp:spPr>
        <a:xfrm>
          <a:off x="680" y="3209405"/>
          <a:ext cx="95943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7CC11-17E9-4C15-9B92-988BABC7FF78}">
      <dsp:nvSpPr>
        <dsp:cNvPr id="0" name=""/>
        <dsp:cNvSpPr/>
      </dsp:nvSpPr>
      <dsp:spPr>
        <a:xfrm>
          <a:off x="107284" y="3310679"/>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Vendor Monitoring</a:t>
          </a:r>
        </a:p>
        <a:p>
          <a:pPr lvl="0" algn="ctr" defTabSz="400050">
            <a:lnSpc>
              <a:spcPct val="90000"/>
            </a:lnSpc>
            <a:spcBef>
              <a:spcPct val="0"/>
            </a:spcBef>
            <a:spcAft>
              <a:spcPct val="35000"/>
            </a:spcAft>
          </a:pPr>
          <a:r>
            <a:rPr lang="en-GB" sz="900" kern="1200" dirty="0" smtClean="0"/>
            <a:t>(Technology)</a:t>
          </a:r>
        </a:p>
      </dsp:txBody>
      <dsp:txXfrm>
        <a:off x="125128" y="3328523"/>
        <a:ext cx="923746" cy="573552"/>
      </dsp:txXfrm>
    </dsp:sp>
    <dsp:sp modelId="{6E90E575-54C6-4094-BC53-6B0D5BC876BC}">
      <dsp:nvSpPr>
        <dsp:cNvPr id="0" name=""/>
        <dsp:cNvSpPr/>
      </dsp:nvSpPr>
      <dsp:spPr>
        <a:xfrm>
          <a:off x="1173322" y="2321128"/>
          <a:ext cx="959434" cy="60924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8B66F-CAD1-44E4-88E1-9B5C8EF05F76}">
      <dsp:nvSpPr>
        <dsp:cNvPr id="0" name=""/>
        <dsp:cNvSpPr/>
      </dsp:nvSpPr>
      <dsp:spPr>
        <a:xfrm>
          <a:off x="1279926" y="2422402"/>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Quality Assurance (Technology)</a:t>
          </a:r>
        </a:p>
      </dsp:txBody>
      <dsp:txXfrm>
        <a:off x="1297770" y="2440246"/>
        <a:ext cx="923746" cy="573552"/>
      </dsp:txXfrm>
    </dsp:sp>
    <dsp:sp modelId="{6F0D891C-1BE8-4B34-94FD-3E432C2C3A16}">
      <dsp:nvSpPr>
        <dsp:cNvPr id="0" name=""/>
        <dsp:cNvSpPr/>
      </dsp:nvSpPr>
      <dsp:spPr>
        <a:xfrm>
          <a:off x="1173322" y="3209405"/>
          <a:ext cx="95943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13C91-A0BE-4144-9960-37FE787B798B}">
      <dsp:nvSpPr>
        <dsp:cNvPr id="0" name=""/>
        <dsp:cNvSpPr/>
      </dsp:nvSpPr>
      <dsp:spPr>
        <a:xfrm>
          <a:off x="1279926" y="3310679"/>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QA Documentation Preparation</a:t>
          </a:r>
        </a:p>
        <a:p>
          <a:pPr lvl="0" algn="ctr" defTabSz="400050">
            <a:lnSpc>
              <a:spcPct val="90000"/>
            </a:lnSpc>
            <a:spcBef>
              <a:spcPct val="0"/>
            </a:spcBef>
            <a:spcAft>
              <a:spcPct val="35000"/>
            </a:spcAft>
          </a:pPr>
          <a:r>
            <a:rPr lang="en-GB" sz="900" kern="1200" dirty="0" smtClean="0"/>
            <a:t>(Technology)</a:t>
          </a:r>
        </a:p>
      </dsp:txBody>
      <dsp:txXfrm>
        <a:off x="1297770" y="3328523"/>
        <a:ext cx="923746" cy="573552"/>
      </dsp:txXfrm>
    </dsp:sp>
    <dsp:sp modelId="{A499D37D-7D14-4E66-9134-0F70C6731FD6}">
      <dsp:nvSpPr>
        <dsp:cNvPr id="0" name=""/>
        <dsp:cNvSpPr/>
      </dsp:nvSpPr>
      <dsp:spPr>
        <a:xfrm>
          <a:off x="3085190" y="2321128"/>
          <a:ext cx="959434" cy="60924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677D1-9CA9-46CF-9D65-E288A9B5FE46}">
      <dsp:nvSpPr>
        <dsp:cNvPr id="0" name=""/>
        <dsp:cNvSpPr/>
      </dsp:nvSpPr>
      <dsp:spPr>
        <a:xfrm>
          <a:off x="3191794" y="2422402"/>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SRF Infrastructure (Technology)</a:t>
          </a:r>
        </a:p>
      </dsp:txBody>
      <dsp:txXfrm>
        <a:off x="3209638" y="2440246"/>
        <a:ext cx="923746" cy="573552"/>
      </dsp:txXfrm>
    </dsp:sp>
    <dsp:sp modelId="{209B17CC-16B7-49B7-AEF5-FE598F7B6EE0}">
      <dsp:nvSpPr>
        <dsp:cNvPr id="0" name=""/>
        <dsp:cNvSpPr/>
      </dsp:nvSpPr>
      <dsp:spPr>
        <a:xfrm>
          <a:off x="2345964" y="3209405"/>
          <a:ext cx="95943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A7514D-7DB4-4208-BE56-5847CFA13E43}">
      <dsp:nvSpPr>
        <dsp:cNvPr id="0" name=""/>
        <dsp:cNvSpPr/>
      </dsp:nvSpPr>
      <dsp:spPr>
        <a:xfrm>
          <a:off x="2452568" y="3310679"/>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Cleanroom/HPR/VTF Preparation (Technology)</a:t>
          </a:r>
        </a:p>
      </dsp:txBody>
      <dsp:txXfrm>
        <a:off x="2470412" y="3328523"/>
        <a:ext cx="923746" cy="573552"/>
      </dsp:txXfrm>
    </dsp:sp>
    <dsp:sp modelId="{A98E4C10-93E7-4B14-AF64-FD5BA6068FDF}">
      <dsp:nvSpPr>
        <dsp:cNvPr id="0" name=""/>
        <dsp:cNvSpPr/>
      </dsp:nvSpPr>
      <dsp:spPr>
        <a:xfrm>
          <a:off x="3518606" y="3209405"/>
          <a:ext cx="126524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8FB2-1CB6-47E0-B534-CC70F53C17B3}">
      <dsp:nvSpPr>
        <dsp:cNvPr id="0" name=""/>
        <dsp:cNvSpPr/>
      </dsp:nvSpPr>
      <dsp:spPr>
        <a:xfrm>
          <a:off x="3625210" y="3310679"/>
          <a:ext cx="1265244" cy="609240"/>
        </a:xfrm>
        <a:prstGeom prst="roundRect">
          <a:avLst>
            <a:gd name="adj" fmla="val 10000"/>
          </a:avLst>
        </a:prstGeom>
        <a:solidFill>
          <a:schemeClr val="lt1">
            <a:alpha val="9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Production Preparation/Training</a:t>
          </a:r>
        </a:p>
        <a:p>
          <a:pPr lvl="0" algn="ctr" defTabSz="400050">
            <a:lnSpc>
              <a:spcPct val="90000"/>
            </a:lnSpc>
            <a:spcBef>
              <a:spcPct val="0"/>
            </a:spcBef>
            <a:spcAft>
              <a:spcPct val="35000"/>
            </a:spcAft>
          </a:pPr>
          <a:r>
            <a:rPr lang="en-GB" sz="900" kern="1200" dirty="0" smtClean="0"/>
            <a:t>(Technology/</a:t>
          </a:r>
          <a:r>
            <a:rPr lang="en-GB" sz="900" kern="1200" dirty="0" err="1" smtClean="0"/>
            <a:t>ASTeC</a:t>
          </a:r>
          <a:r>
            <a:rPr lang="en-GB" sz="900" kern="1200" dirty="0" smtClean="0"/>
            <a:t>)</a:t>
          </a:r>
        </a:p>
      </dsp:txBody>
      <dsp:txXfrm>
        <a:off x="3643054" y="3328523"/>
        <a:ext cx="1229556" cy="573552"/>
      </dsp:txXfrm>
    </dsp:sp>
    <dsp:sp modelId="{6256F993-0282-49BB-B2A6-0D6C9FC66A1E}">
      <dsp:nvSpPr>
        <dsp:cNvPr id="0" name=""/>
        <dsp:cNvSpPr/>
      </dsp:nvSpPr>
      <dsp:spPr>
        <a:xfrm>
          <a:off x="6393662" y="2321128"/>
          <a:ext cx="959434" cy="60924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0705D-8DCF-4747-AE09-D3555379E624}">
      <dsp:nvSpPr>
        <dsp:cNvPr id="0" name=""/>
        <dsp:cNvSpPr/>
      </dsp:nvSpPr>
      <dsp:spPr>
        <a:xfrm>
          <a:off x="6500266" y="2422402"/>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SRF Cavity Testing (</a:t>
          </a:r>
          <a:r>
            <a:rPr lang="en-GB" sz="900" kern="1200" dirty="0" err="1" smtClean="0"/>
            <a:t>ASTeC</a:t>
          </a:r>
          <a:r>
            <a:rPr lang="en-GB" sz="900" kern="1200" dirty="0" smtClean="0"/>
            <a:t>)</a:t>
          </a:r>
        </a:p>
      </dsp:txBody>
      <dsp:txXfrm>
        <a:off x="6518110" y="2440246"/>
        <a:ext cx="923746" cy="573552"/>
      </dsp:txXfrm>
    </dsp:sp>
    <dsp:sp modelId="{7169D371-5B17-4FEE-84B7-5A851B5BC332}">
      <dsp:nvSpPr>
        <dsp:cNvPr id="0" name=""/>
        <dsp:cNvSpPr/>
      </dsp:nvSpPr>
      <dsp:spPr>
        <a:xfrm>
          <a:off x="4997059" y="3209405"/>
          <a:ext cx="95943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E9C8A-6A57-4735-A187-390EAD7BAA40}">
      <dsp:nvSpPr>
        <dsp:cNvPr id="0" name=""/>
        <dsp:cNvSpPr/>
      </dsp:nvSpPr>
      <dsp:spPr>
        <a:xfrm>
          <a:off x="5103663" y="3310679"/>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Cleanroom Assembly (Technology)</a:t>
          </a:r>
        </a:p>
      </dsp:txBody>
      <dsp:txXfrm>
        <a:off x="5121507" y="3328523"/>
        <a:ext cx="923746" cy="573552"/>
      </dsp:txXfrm>
    </dsp:sp>
    <dsp:sp modelId="{62F7540C-98F5-4ADC-B851-032CA90B43C7}">
      <dsp:nvSpPr>
        <dsp:cNvPr id="0" name=""/>
        <dsp:cNvSpPr/>
      </dsp:nvSpPr>
      <dsp:spPr>
        <a:xfrm>
          <a:off x="6169701" y="3209405"/>
          <a:ext cx="959434"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19105-A0AB-4CAD-ABBA-8C1BF9AF7490}">
      <dsp:nvSpPr>
        <dsp:cNvPr id="0" name=""/>
        <dsp:cNvSpPr/>
      </dsp:nvSpPr>
      <dsp:spPr>
        <a:xfrm>
          <a:off x="6276305" y="3310679"/>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Vertical Testing (</a:t>
          </a:r>
          <a:r>
            <a:rPr lang="en-GB" sz="900" kern="1200" dirty="0" err="1" smtClean="0"/>
            <a:t>ASTeC</a:t>
          </a:r>
          <a:r>
            <a:rPr lang="en-GB" sz="900" kern="1200" dirty="0" smtClean="0"/>
            <a:t>)</a:t>
          </a:r>
        </a:p>
      </dsp:txBody>
      <dsp:txXfrm>
        <a:off x="6294149" y="3328523"/>
        <a:ext cx="923746" cy="573552"/>
      </dsp:txXfrm>
    </dsp:sp>
    <dsp:sp modelId="{932DD2E7-AF9B-4EB5-AE1A-DB61C0C94C8F}">
      <dsp:nvSpPr>
        <dsp:cNvPr id="0" name=""/>
        <dsp:cNvSpPr/>
      </dsp:nvSpPr>
      <dsp:spPr>
        <a:xfrm>
          <a:off x="7342343" y="3209405"/>
          <a:ext cx="1407356" cy="609240"/>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A9230-715F-44CE-8B2C-F703DFBD4EF9}">
      <dsp:nvSpPr>
        <dsp:cNvPr id="0" name=""/>
        <dsp:cNvSpPr/>
      </dsp:nvSpPr>
      <dsp:spPr>
        <a:xfrm>
          <a:off x="7448947" y="3310679"/>
          <a:ext cx="1407356" cy="609240"/>
        </a:xfrm>
        <a:prstGeom prst="roundRect">
          <a:avLst>
            <a:gd name="adj" fmla="val 10000"/>
          </a:avLst>
        </a:prstGeom>
        <a:solidFill>
          <a:schemeClr val="lt1">
            <a:alpha val="90000"/>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Preparation/Shipment (Technology)</a:t>
          </a:r>
        </a:p>
      </dsp:txBody>
      <dsp:txXfrm>
        <a:off x="7466791" y="3328523"/>
        <a:ext cx="1371668" cy="573552"/>
      </dsp:txXfrm>
    </dsp:sp>
    <dsp:sp modelId="{FCE6291C-989E-4BA5-BA58-34BD363F52B2}">
      <dsp:nvSpPr>
        <dsp:cNvPr id="0" name=""/>
        <dsp:cNvSpPr/>
      </dsp:nvSpPr>
      <dsp:spPr>
        <a:xfrm>
          <a:off x="4651349" y="1405141"/>
          <a:ext cx="959434" cy="60924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41356-3209-4D59-89EA-A0933F37E342}">
      <dsp:nvSpPr>
        <dsp:cNvPr id="0" name=""/>
        <dsp:cNvSpPr/>
      </dsp:nvSpPr>
      <dsp:spPr>
        <a:xfrm>
          <a:off x="4757953" y="1506414"/>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Project Management Committee (PMC)</a:t>
          </a:r>
        </a:p>
        <a:p>
          <a:pPr lvl="0" algn="ctr" defTabSz="355600">
            <a:lnSpc>
              <a:spcPct val="90000"/>
            </a:lnSpc>
            <a:spcBef>
              <a:spcPct val="0"/>
            </a:spcBef>
            <a:spcAft>
              <a:spcPct val="35000"/>
            </a:spcAft>
          </a:pPr>
          <a:r>
            <a:rPr lang="en-GB" sz="800" kern="1200" dirty="0" smtClean="0"/>
            <a:t>(Technology &amp; ASTeC)</a:t>
          </a:r>
        </a:p>
      </dsp:txBody>
      <dsp:txXfrm>
        <a:off x="4775797" y="1524258"/>
        <a:ext cx="923746" cy="573552"/>
      </dsp:txXfrm>
    </dsp:sp>
    <dsp:sp modelId="{86DD0187-F7E1-4E99-9054-6025CC7B8832}">
      <dsp:nvSpPr>
        <dsp:cNvPr id="0" name=""/>
        <dsp:cNvSpPr/>
      </dsp:nvSpPr>
      <dsp:spPr>
        <a:xfrm>
          <a:off x="4651352" y="547335"/>
          <a:ext cx="1055800" cy="609240"/>
        </a:xfrm>
        <a:prstGeom prst="roundRect">
          <a:avLst>
            <a:gd name="adj" fmla="val 10000"/>
          </a:avLst>
        </a:prstGeom>
        <a:solidFill>
          <a:srgbClr val="66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BE740-978C-49EB-A3E1-6112B2996304}">
      <dsp:nvSpPr>
        <dsp:cNvPr id="0" name=""/>
        <dsp:cNvSpPr/>
      </dsp:nvSpPr>
      <dsp:spPr>
        <a:xfrm>
          <a:off x="4757955" y="648609"/>
          <a:ext cx="1055800" cy="609240"/>
        </a:xfrm>
        <a:prstGeom prst="roundRect">
          <a:avLst>
            <a:gd name="adj" fmla="val 10000"/>
          </a:avLst>
        </a:prstGeom>
        <a:solidFill>
          <a:schemeClr val="lt1">
            <a:alpha val="90000"/>
            <a:hueOff val="0"/>
            <a:satOff val="0"/>
            <a:lumOff val="0"/>
            <a:alphaOff val="0"/>
          </a:schemeClr>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GB" sz="800" kern="1200" dirty="0" smtClean="0"/>
            <a:t>Project Management Board</a:t>
          </a:r>
        </a:p>
        <a:p>
          <a:pPr lvl="0" algn="ctr" defTabSz="355600">
            <a:lnSpc>
              <a:spcPct val="90000"/>
            </a:lnSpc>
            <a:spcBef>
              <a:spcPct val="0"/>
            </a:spcBef>
            <a:spcAft>
              <a:spcPct val="35000"/>
            </a:spcAft>
          </a:pPr>
          <a:r>
            <a:rPr lang="en-GB" sz="800" kern="1200" dirty="0" smtClean="0"/>
            <a:t>(ASTeC, Technology &amp; Independent)</a:t>
          </a:r>
        </a:p>
      </dsp:txBody>
      <dsp:txXfrm>
        <a:off x="4775799" y="666453"/>
        <a:ext cx="1020112" cy="573552"/>
      </dsp:txXfrm>
    </dsp:sp>
    <dsp:sp modelId="{3F0275C8-334C-435D-9382-B09975BEBB3D}">
      <dsp:nvSpPr>
        <dsp:cNvPr id="0" name=""/>
        <dsp:cNvSpPr/>
      </dsp:nvSpPr>
      <dsp:spPr>
        <a:xfrm>
          <a:off x="1964246" y="1430442"/>
          <a:ext cx="959434" cy="60924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43833-B533-4976-A5D3-0BCB3E477A6F}">
      <dsp:nvSpPr>
        <dsp:cNvPr id="0" name=""/>
        <dsp:cNvSpPr/>
      </dsp:nvSpPr>
      <dsp:spPr>
        <a:xfrm>
          <a:off x="2070850" y="1531716"/>
          <a:ext cx="959434" cy="609240"/>
        </a:xfrm>
        <a:prstGeom prst="roundRect">
          <a:avLst>
            <a:gd name="adj" fmla="val 10000"/>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kern="1200" dirty="0" smtClean="0"/>
            <a:t>TMVE/T@DL Programme Management (Technology)</a:t>
          </a:r>
        </a:p>
      </dsp:txBody>
      <dsp:txXfrm>
        <a:off x="2088694" y="1549560"/>
        <a:ext cx="923746" cy="57355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71" cy="496650"/>
          </a:xfrm>
          <a:prstGeom prst="rect">
            <a:avLst/>
          </a:prstGeom>
        </p:spPr>
        <p:txBody>
          <a:bodyPr vert="horz" lIns="91358" tIns="45679" rIns="91358" bIns="45679" rtlCol="0"/>
          <a:lstStyle>
            <a:lvl1pPr algn="l">
              <a:defRPr sz="1200"/>
            </a:lvl1pPr>
          </a:lstStyle>
          <a:p>
            <a:endParaRPr lang="en-GB"/>
          </a:p>
        </p:txBody>
      </p:sp>
      <p:sp>
        <p:nvSpPr>
          <p:cNvPr id="3" name="Date Placeholder 2"/>
          <p:cNvSpPr>
            <a:spLocks noGrp="1"/>
          </p:cNvSpPr>
          <p:nvPr>
            <p:ph type="dt" sz="quarter" idx="1"/>
          </p:nvPr>
        </p:nvSpPr>
        <p:spPr>
          <a:xfrm>
            <a:off x="3844294" y="0"/>
            <a:ext cx="2942271" cy="496650"/>
          </a:xfrm>
          <a:prstGeom prst="rect">
            <a:avLst/>
          </a:prstGeom>
        </p:spPr>
        <p:txBody>
          <a:bodyPr vert="horz" lIns="91358" tIns="45679" rIns="91358" bIns="45679" rtlCol="0"/>
          <a:lstStyle>
            <a:lvl1pPr algn="r">
              <a:defRPr sz="1200"/>
            </a:lvl1pPr>
          </a:lstStyle>
          <a:p>
            <a:fld id="{64EA8F5E-FAE7-4E26-8F36-137FA2BAA981}" type="datetimeFigureOut">
              <a:rPr lang="en-GB" smtClean="0"/>
              <a:t>06/04/2016</a:t>
            </a:fld>
            <a:endParaRPr lang="en-GB"/>
          </a:p>
        </p:txBody>
      </p:sp>
      <p:sp>
        <p:nvSpPr>
          <p:cNvPr id="4" name="Footer Placeholder 3"/>
          <p:cNvSpPr>
            <a:spLocks noGrp="1"/>
          </p:cNvSpPr>
          <p:nvPr>
            <p:ph type="ftr" sz="quarter" idx="2"/>
          </p:nvPr>
        </p:nvSpPr>
        <p:spPr>
          <a:xfrm>
            <a:off x="0" y="9425227"/>
            <a:ext cx="2942271" cy="496650"/>
          </a:xfrm>
          <a:prstGeom prst="rect">
            <a:avLst/>
          </a:prstGeom>
        </p:spPr>
        <p:txBody>
          <a:bodyPr vert="horz" lIns="91358" tIns="45679" rIns="91358" bIns="45679" rtlCol="0" anchor="b"/>
          <a:lstStyle>
            <a:lvl1pPr algn="l">
              <a:defRPr sz="1200"/>
            </a:lvl1pPr>
          </a:lstStyle>
          <a:p>
            <a:endParaRPr lang="en-GB"/>
          </a:p>
        </p:txBody>
      </p:sp>
      <p:sp>
        <p:nvSpPr>
          <p:cNvPr id="5" name="Slide Number Placeholder 4"/>
          <p:cNvSpPr>
            <a:spLocks noGrp="1"/>
          </p:cNvSpPr>
          <p:nvPr>
            <p:ph type="sldNum" sz="quarter" idx="3"/>
          </p:nvPr>
        </p:nvSpPr>
        <p:spPr>
          <a:xfrm>
            <a:off x="3844294" y="9425227"/>
            <a:ext cx="2942271" cy="496650"/>
          </a:xfrm>
          <a:prstGeom prst="rect">
            <a:avLst/>
          </a:prstGeom>
        </p:spPr>
        <p:txBody>
          <a:bodyPr vert="horz" lIns="91358" tIns="45679" rIns="91358" bIns="45679" rtlCol="0" anchor="b"/>
          <a:lstStyle>
            <a:lvl1pPr algn="r">
              <a:defRPr sz="1200"/>
            </a:lvl1pPr>
          </a:lstStyle>
          <a:p>
            <a:fld id="{A5E0082A-E10A-464F-BBCC-30E858D3757B}" type="slidenum">
              <a:rPr lang="en-GB" smtClean="0"/>
              <a:t>‹#›</a:t>
            </a:fld>
            <a:endParaRPr lang="en-GB"/>
          </a:p>
        </p:txBody>
      </p:sp>
    </p:spTree>
    <p:extLst>
      <p:ext uri="{BB962C8B-B14F-4D97-AF65-F5344CB8AC3E}">
        <p14:creationId xmlns:p14="http://schemas.microsoft.com/office/powerpoint/2010/main" val="3997014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2271" cy="496650"/>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defRPr sz="1200">
                <a:ea typeface="ヒラギノ角ゴ Pro W3" pitchFamily="84" charset="-128"/>
              </a:defRPr>
            </a:lvl1pPr>
          </a:lstStyle>
          <a:p>
            <a:pPr>
              <a:defRPr/>
            </a:pPr>
            <a:endParaRPr lang="en-US"/>
          </a:p>
        </p:txBody>
      </p:sp>
      <p:sp>
        <p:nvSpPr>
          <p:cNvPr id="3075" name="Rectangle 3"/>
          <p:cNvSpPr>
            <a:spLocks noGrp="1" noChangeArrowheads="1"/>
          </p:cNvSpPr>
          <p:nvPr>
            <p:ph type="dt" idx="1"/>
          </p:nvPr>
        </p:nvSpPr>
        <p:spPr bwMode="auto">
          <a:xfrm>
            <a:off x="3845879" y="0"/>
            <a:ext cx="2942271" cy="496650"/>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lvl1pPr algn="r">
              <a:defRPr sz="1200">
                <a:ea typeface="ヒラギノ角ゴ Pro W3" pitchFamily="84" charset="-128"/>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4400" y="744538"/>
            <a:ext cx="4959350" cy="37211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5193" y="4714201"/>
            <a:ext cx="4977765" cy="4465082"/>
          </a:xfrm>
          <a:prstGeom prst="rect">
            <a:avLst/>
          </a:prstGeom>
          <a:noFill/>
          <a:ln w="9525">
            <a:noFill/>
            <a:miter lim="800000"/>
            <a:headEnd/>
            <a:tailEnd/>
          </a:ln>
        </p:spPr>
        <p:txBody>
          <a:bodyPr vert="horz" wrap="square" lIns="91358" tIns="45679" rIns="91358" bIns="456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6815"/>
            <a:ext cx="2942271" cy="496649"/>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defRPr sz="1200">
                <a:ea typeface="ヒラギノ角ゴ Pro W3" pitchFamily="84" charset="-128"/>
              </a:defRPr>
            </a:lvl1pPr>
          </a:lstStyle>
          <a:p>
            <a:pPr>
              <a:defRPr/>
            </a:pPr>
            <a:endParaRPr lang="en-US"/>
          </a:p>
        </p:txBody>
      </p:sp>
      <p:sp>
        <p:nvSpPr>
          <p:cNvPr id="3079" name="Rectangle 7"/>
          <p:cNvSpPr>
            <a:spLocks noGrp="1" noChangeArrowheads="1"/>
          </p:cNvSpPr>
          <p:nvPr>
            <p:ph type="sldNum" sz="quarter" idx="5"/>
          </p:nvPr>
        </p:nvSpPr>
        <p:spPr bwMode="auto">
          <a:xfrm>
            <a:off x="3845879" y="9426815"/>
            <a:ext cx="2942271" cy="496649"/>
          </a:xfrm>
          <a:prstGeom prst="rect">
            <a:avLst/>
          </a:prstGeom>
          <a:noFill/>
          <a:ln w="9525">
            <a:noFill/>
            <a:miter lim="800000"/>
            <a:headEnd/>
            <a:tailEnd/>
          </a:ln>
        </p:spPr>
        <p:txBody>
          <a:bodyPr vert="horz" wrap="square" lIns="91358" tIns="45679" rIns="91358" bIns="45679" numCol="1" anchor="b" anchorCtr="0" compatLnSpc="1">
            <a:prstTxWarp prst="textNoShape">
              <a:avLst/>
            </a:prstTxWarp>
          </a:bodyPr>
          <a:lstStyle>
            <a:lvl1pPr algn="r">
              <a:defRPr sz="1200">
                <a:ea typeface="ヒラギノ角ゴ Pro W3" pitchFamily="84" charset="-128"/>
              </a:defRPr>
            </a:lvl1pPr>
          </a:lstStyle>
          <a:p>
            <a:pPr>
              <a:defRPr/>
            </a:pPr>
            <a:fld id="{5B9CE01D-A246-4B89-AD4F-8073ACAD47FA}" type="slidenum">
              <a:rPr lang="en-US"/>
              <a:pPr>
                <a:defRPr/>
              </a:pPr>
              <a:t>‹#›</a:t>
            </a:fld>
            <a:endParaRPr lang="en-US" dirty="0"/>
          </a:p>
        </p:txBody>
      </p:sp>
    </p:spTree>
    <p:extLst>
      <p:ext uri="{BB962C8B-B14F-4D97-AF65-F5344CB8AC3E}">
        <p14:creationId xmlns:p14="http://schemas.microsoft.com/office/powerpoint/2010/main" val="2976059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25th March 2014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TTC Meeting, DESY</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569ED-ABD0-4D55-B9ED-09818FB95DE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9144000" cy="1143000"/>
          </a:xfr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0847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435100"/>
            <a:ext cx="3008313" cy="48514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3"/>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29816"/>
            <a:ext cx="9144000" cy="1143000"/>
          </a:xfrm>
        </p:spPr>
        <p:txBody>
          <a:bodyPr/>
          <a:lstStyle/>
          <a:p>
            <a:r>
              <a:rPr lang="en-US" smtClean="0"/>
              <a:t>Click to edit Master title style</a:t>
            </a:r>
            <a:endParaRPr lang="en-GB"/>
          </a:p>
        </p:txBody>
      </p:sp>
      <p:sp>
        <p:nvSpPr>
          <p:cNvPr id="7" name="Content Placeholder 6"/>
          <p:cNvSpPr>
            <a:spLocks noGrp="1" noChangeAspect="1"/>
          </p:cNvSpPr>
          <p:nvPr>
            <p:ph sz="quarter" idx="13"/>
          </p:nvPr>
        </p:nvSpPr>
        <p:spPr>
          <a:xfrm>
            <a:off x="396000" y="1772816"/>
            <a:ext cx="3926463" cy="22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6"/>
          <p:cNvSpPr>
            <a:spLocks noGrp="1" noChangeAspect="1"/>
          </p:cNvSpPr>
          <p:nvPr>
            <p:ph sz="quarter" idx="14"/>
          </p:nvPr>
        </p:nvSpPr>
        <p:spPr>
          <a:xfrm>
            <a:off x="4716011" y="1772816"/>
            <a:ext cx="3926463" cy="22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6"/>
          <p:cNvSpPr>
            <a:spLocks noGrp="1" noChangeAspect="1"/>
          </p:cNvSpPr>
          <p:nvPr>
            <p:ph sz="quarter" idx="15"/>
          </p:nvPr>
        </p:nvSpPr>
        <p:spPr>
          <a:xfrm>
            <a:off x="396000" y="4221088"/>
            <a:ext cx="3926463" cy="226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03889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mtClean="0"/>
              <a:t>Click to edit Master title style</a:t>
            </a:r>
            <a:endParaRPr lang="en-GB"/>
          </a:p>
        </p:txBody>
      </p:sp>
      <p:sp>
        <p:nvSpPr>
          <p:cNvPr id="7" name="Content Placeholder 6"/>
          <p:cNvSpPr>
            <a:spLocks noGrp="1" noChangeAspect="1"/>
          </p:cNvSpPr>
          <p:nvPr>
            <p:ph sz="quarter" idx="13"/>
          </p:nvPr>
        </p:nvSpPr>
        <p:spPr>
          <a:xfrm>
            <a:off x="251520" y="1124744"/>
            <a:ext cx="4238088" cy="24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6"/>
          <p:cNvSpPr>
            <a:spLocks noGrp="1" noChangeAspect="1"/>
          </p:cNvSpPr>
          <p:nvPr>
            <p:ph sz="quarter" idx="14"/>
          </p:nvPr>
        </p:nvSpPr>
        <p:spPr>
          <a:xfrm>
            <a:off x="4654387" y="1124744"/>
            <a:ext cx="4238088" cy="24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6"/>
          <p:cNvSpPr>
            <a:spLocks noGrp="1" noChangeAspect="1"/>
          </p:cNvSpPr>
          <p:nvPr>
            <p:ph sz="quarter" idx="15"/>
          </p:nvPr>
        </p:nvSpPr>
        <p:spPr>
          <a:xfrm>
            <a:off x="251520" y="3645296"/>
            <a:ext cx="4238088" cy="24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6"/>
          <p:cNvSpPr>
            <a:spLocks noGrp="1" noChangeAspect="1"/>
          </p:cNvSpPr>
          <p:nvPr>
            <p:ph sz="quarter" idx="16"/>
          </p:nvPr>
        </p:nvSpPr>
        <p:spPr>
          <a:xfrm>
            <a:off x="4654392" y="3645296"/>
            <a:ext cx="4238088" cy="244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21191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25th March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TTC Meeting, DESY</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63832A-4A4C-4B62-AD12-D9DF73833DA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25th March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TTC Meeting, DESY</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F517F5-CA4C-49BD-9D65-4D578987ADE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8"/>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361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4291"/>
            <a:ext cx="9144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97006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268760"/>
            <a:ext cx="7772400" cy="40890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86048"/>
            <a:ext cx="7772400" cy="1362075"/>
          </a:xfrm>
        </p:spPr>
        <p:txBody>
          <a:bodyPr anchor="t"/>
          <a:lstStyle>
            <a:lvl1pPr algn="l">
              <a:defRPr sz="44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128586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96752"/>
            <a:ext cx="3810000" cy="45148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96752"/>
            <a:ext cx="3810000" cy="3800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6"/>
            <a:ext cx="4041775" cy="31829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929063"/>
            <a:ext cx="7772400" cy="1714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28" name="Rectangle 4"/>
          <p:cNvSpPr>
            <a:spLocks noGrp="1" noChangeArrowheads="1"/>
          </p:cNvSpPr>
          <p:nvPr>
            <p:ph type="dt" sz="half" idx="2"/>
          </p:nvPr>
        </p:nvSpPr>
        <p:spPr bwMode="auto">
          <a:xfrm>
            <a:off x="685800" y="6587999"/>
            <a:ext cx="1905000" cy="28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a:latin typeface="Arial" pitchFamily="34" charset="0"/>
                <a:ea typeface="Arial" pitchFamily="34" charset="0"/>
                <a:cs typeface="Arial" pitchFamily="34" charset="0"/>
              </a:defRPr>
            </a:lvl1pPr>
          </a:lstStyle>
          <a:p>
            <a:pPr>
              <a:defRPr/>
            </a:pPr>
            <a:r>
              <a:rPr lang="en-US" smtClean="0"/>
              <a:t>25th March 2014</a:t>
            </a:r>
            <a:endParaRPr lang="en-US" dirty="0"/>
          </a:p>
        </p:txBody>
      </p:sp>
      <p:sp>
        <p:nvSpPr>
          <p:cNvPr id="1029" name="Rectangle 5"/>
          <p:cNvSpPr>
            <a:spLocks noGrp="1" noChangeArrowheads="1"/>
          </p:cNvSpPr>
          <p:nvPr>
            <p:ph type="ftr" sz="quarter" idx="3"/>
          </p:nvPr>
        </p:nvSpPr>
        <p:spPr bwMode="auto">
          <a:xfrm>
            <a:off x="3124200" y="6588000"/>
            <a:ext cx="2895600" cy="28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atin typeface="Arial" pitchFamily="34" charset="0"/>
                <a:ea typeface="Arial" pitchFamily="34" charset="0"/>
                <a:cs typeface="Arial" pitchFamily="34" charset="0"/>
              </a:defRPr>
            </a:lvl1pPr>
          </a:lstStyle>
          <a:p>
            <a:pPr>
              <a:defRPr/>
            </a:pPr>
            <a:r>
              <a:rPr lang="en-GB" smtClean="0"/>
              <a:t>TTC Meeting, DESY</a:t>
            </a:r>
            <a:endParaRPr lang="en-US" dirty="0"/>
          </a:p>
        </p:txBody>
      </p:sp>
      <p:sp>
        <p:nvSpPr>
          <p:cNvPr id="1030" name="Rectangle 6"/>
          <p:cNvSpPr>
            <a:spLocks noGrp="1" noChangeArrowheads="1"/>
          </p:cNvSpPr>
          <p:nvPr>
            <p:ph type="sldNum" sz="quarter" idx="4"/>
          </p:nvPr>
        </p:nvSpPr>
        <p:spPr bwMode="auto">
          <a:xfrm>
            <a:off x="6553200" y="6588000"/>
            <a:ext cx="1905000" cy="28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a:latin typeface="Arial" pitchFamily="34" charset="0"/>
                <a:ea typeface="Arial" pitchFamily="34" charset="0"/>
                <a:cs typeface="Arial" pitchFamily="34" charset="0"/>
              </a:defRPr>
            </a:lvl1pPr>
          </a:lstStyle>
          <a:p>
            <a:pPr>
              <a:defRPr/>
            </a:pPr>
            <a:r>
              <a:rPr lang="en-US" smtClean="0"/>
              <a:t>Alan Wheelhouse</a:t>
            </a:r>
            <a:endParaRPr lang="en-US" dirty="0"/>
          </a:p>
        </p:txBody>
      </p:sp>
      <p:pic>
        <p:nvPicPr>
          <p:cNvPr id="1031" name="Picture 19" descr="STFC_top"/>
          <p:cNvPicPr>
            <a:picLocks noChangeAspect="1" noChangeArrowheads="1"/>
          </p:cNvPicPr>
          <p:nvPr/>
        </p:nvPicPr>
        <p:blipFill>
          <a:blip r:embed="rId6" cstate="print"/>
          <a:srcRect/>
          <a:stretch>
            <a:fillRect/>
          </a:stretch>
        </p:blipFill>
        <p:spPr bwMode="auto">
          <a:xfrm>
            <a:off x="0" y="1"/>
            <a:ext cx="9144000" cy="1439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31" r:id="rId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36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18256"/>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196752"/>
            <a:ext cx="7772400" cy="4899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ヒラギノ角ゴ Pro W3" pitchFamily="84" charset="-128"/>
              </a:defRPr>
            </a:lvl1pPr>
          </a:lstStyle>
          <a:p>
            <a:pPr>
              <a:defRPr/>
            </a:pPr>
            <a:r>
              <a:rPr lang="en-US" smtClean="0"/>
              <a:t>25th March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ヒラギノ角ゴ Pro W3" pitchFamily="84" charset="-128"/>
              </a:defRPr>
            </a:lvl1pPr>
          </a:lstStyle>
          <a:p>
            <a:pPr>
              <a:defRPr/>
            </a:pPr>
            <a:r>
              <a:rPr lang="en-GB" smtClean="0"/>
              <a:t>TTC Meeting, DESY</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ヒラギノ角ゴ Pro W3" pitchFamily="84" charset="-128"/>
              </a:defRPr>
            </a:lvl1pPr>
          </a:lstStyle>
          <a:p>
            <a:pPr>
              <a:defRPr/>
            </a:pPr>
            <a:fld id="{E3AA3F5B-74CB-47FE-B163-390978D273AF}" type="slidenum">
              <a:rPr lang="en-US"/>
              <a:pPr>
                <a:defRPr/>
              </a:pPr>
              <a:t>‹#›</a:t>
            </a:fld>
            <a:endParaRPr lang="en-US" dirty="0"/>
          </a:p>
        </p:txBody>
      </p:sp>
      <p:pic>
        <p:nvPicPr>
          <p:cNvPr id="2055" name="Picture 19" descr="SCI41098_PPT_Templates_bottom_STFC"/>
          <p:cNvPicPr>
            <a:picLocks noChangeAspect="1" noChangeArrowheads="1"/>
          </p:cNvPicPr>
          <p:nvPr/>
        </p:nvPicPr>
        <p:blipFill>
          <a:blip r:embed="rId13" cstate="print"/>
          <a:srcRect/>
          <a:stretch>
            <a:fillRect/>
          </a:stretch>
        </p:blipFill>
        <p:spPr bwMode="auto">
          <a:xfrm>
            <a:off x="0" y="5294314"/>
            <a:ext cx="9144000" cy="1563687"/>
          </a:xfrm>
          <a:prstGeom prst="rect">
            <a:avLst/>
          </a:prstGeom>
          <a:noFill/>
          <a:ln w="9525">
            <a:noFill/>
            <a:miter lim="800000"/>
            <a:headEnd/>
            <a:tailEnd/>
          </a:ln>
        </p:spPr>
      </p:pic>
      <p:sp>
        <p:nvSpPr>
          <p:cNvPr id="8" name="Footer Placeholder 5"/>
          <p:cNvSpPr txBox="1">
            <a:spLocks/>
          </p:cNvSpPr>
          <p:nvPr userDrawn="1"/>
        </p:nvSpPr>
        <p:spPr bwMode="auto">
          <a:xfrm>
            <a:off x="2700000" y="6551999"/>
            <a:ext cx="6336000" cy="3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ヒラギノ角ゴ Pro W3" pitchFamily="84" charset="-128"/>
                <a:cs typeface="Arial" pitchFamily="34" charset="0"/>
              </a:defRPr>
            </a:lvl1pPr>
            <a:lvl2pPr marL="742950" indent="-28575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2pPr>
            <a:lvl3pPr marL="11430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3pPr>
            <a:lvl4pPr marL="16002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4pPr>
            <a:lvl5pPr marL="20574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9pPr>
          </a:lstStyle>
          <a:p>
            <a:pPr algn="l" eaLnBrk="1" hangingPunct="1"/>
            <a:endParaRPr lang="en-GB" sz="1200" dirty="0" smtClean="0"/>
          </a:p>
          <a:p>
            <a:pPr algn="l" eaLnBrk="1" hangingPunct="1"/>
            <a:endParaRPr lang="en-GB" sz="1200" dirty="0"/>
          </a:p>
        </p:txBody>
      </p:sp>
      <p:sp>
        <p:nvSpPr>
          <p:cNvPr id="9" name="Date Placeholder 4"/>
          <p:cNvSpPr txBox="1">
            <a:spLocks/>
          </p:cNvSpPr>
          <p:nvPr userDrawn="1"/>
        </p:nvSpPr>
        <p:spPr bwMode="auto">
          <a:xfrm>
            <a:off x="432000" y="6552000"/>
            <a:ext cx="2483816" cy="3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pitchFamily="34" charset="0"/>
                <a:ea typeface="ヒラギノ角ゴ Pro W3" pitchFamily="84" charset="-128"/>
                <a:cs typeface="Arial" pitchFamily="34" charset="0"/>
              </a:defRPr>
            </a:lvl1pPr>
            <a:lvl2pPr marL="742950" indent="-28575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2pPr>
            <a:lvl3pPr marL="11430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3pPr>
            <a:lvl4pPr marL="16002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4pPr>
            <a:lvl5pPr marL="2057400" indent="-228600" algn="l" rtl="0" eaLnBrk="0" fontAlgn="base"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5pPr>
            <a:lvl6pPr marL="25146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6pPr>
            <a:lvl7pPr marL="29718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7pPr>
            <a:lvl8pPr marL="34290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8pPr>
            <a:lvl9pPr marL="3886200" indent="-228600" algn="l" defTabSz="914400" rtl="0" eaLnBrk="0" fontAlgn="base" latinLnBrk="0" hangingPunct="0">
              <a:spcBef>
                <a:spcPct val="0"/>
              </a:spcBef>
              <a:spcAft>
                <a:spcPct val="0"/>
              </a:spcAft>
              <a:defRPr sz="2400" kern="1200">
                <a:solidFill>
                  <a:schemeClr val="tx1"/>
                </a:solidFill>
                <a:latin typeface="Arial" pitchFamily="34" charset="0"/>
                <a:ea typeface="ヒラギノ角ゴ Pro W3" pitchFamily="84" charset="-128"/>
                <a:cs typeface="Arial" pitchFamily="34" charset="0"/>
              </a:defRPr>
            </a:lvl9pPr>
          </a:lstStyle>
          <a:p>
            <a:pPr eaLnBrk="1" hangingPunct="1"/>
            <a:endParaRPr lang="en-GB" sz="1200" dirty="0"/>
          </a:p>
        </p:txBody>
      </p:sp>
    </p:spTree>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002060"/>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indico.esss.lu.se/event/354/" TargetMode="Externa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hyperlink" Target="http://www.google.se/url?sa=i&amp;rct=j&amp;q=&amp;esrc=s&amp;source=images&amp;cd=&amp;cad=rja&amp;uact=8&amp;ved=0ahUKEwi1jrC_tvnLAhVL7BQKHWFLCVEQjRwIBw&amp;url=http%3A%2F%2Fwww.researchmatch.se%2Fbrightness-sakrar-optimal-forskningsinfrastruktur-for-ess%2F&amp;psig=AFQjCNFjV3iYbHcon_LUAKRskyOqfxYerw&amp;ust=1460011944658738" TargetMode="External"/><Relationship Id="rId4" Type="http://schemas.openxmlformats.org/officeDocument/2006/relationships/hyperlink" Target="https://ess-ics.atlassian.net/wiki/display/CRYOM/2015-12-15+:+2nd+SRF+Collaboration+Meeting+@+STF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vorbuchner.com/index.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08720"/>
            <a:ext cx="7772400" cy="1470025"/>
          </a:xfrm>
        </p:spPr>
        <p:txBody>
          <a:bodyPr/>
          <a:lstStyle/>
          <a:p>
            <a:r>
              <a:rPr lang="en-GB" sz="4000" cap="all" dirty="0">
                <a:solidFill>
                  <a:srgbClr val="000066"/>
                </a:solidFill>
              </a:rPr>
              <a:t>High-Beta Cavity </a:t>
            </a:r>
            <a:r>
              <a:rPr lang="en-GB" sz="4000" cap="all" dirty="0" smtClean="0">
                <a:solidFill>
                  <a:srgbClr val="000066"/>
                </a:solidFill>
              </a:rPr>
              <a:t>Delivery</a:t>
            </a:r>
            <a:endParaRPr lang="en-GB" sz="4000" dirty="0"/>
          </a:p>
        </p:txBody>
      </p:sp>
      <p:pic>
        <p:nvPicPr>
          <p:cNvPr id="18" name="Picture 14" descr="C:\Documents and Settings\sp56\Desktop\ScreenHunter_01 Mar. 21 1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810" y="6174000"/>
            <a:ext cx="1740146" cy="60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3" descr="SF rond QLL.jpg"/>
          <p:cNvPicPr>
            <a:picLocks noChangeAspect="1"/>
          </p:cNvPicPr>
          <p:nvPr/>
        </p:nvPicPr>
        <p:blipFill>
          <a:blip r:embed="rId3" cstate="print"/>
          <a:stretch>
            <a:fillRect/>
          </a:stretch>
        </p:blipFill>
        <p:spPr>
          <a:xfrm rot="10800000">
            <a:off x="252205" y="4437327"/>
            <a:ext cx="5471923" cy="1944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subTitle" idx="1"/>
          </p:nvPr>
        </p:nvSpPr>
        <p:spPr>
          <a:xfrm>
            <a:off x="755576" y="2252464"/>
            <a:ext cx="6400800" cy="1752600"/>
          </a:xfrm>
        </p:spPr>
        <p:txBody>
          <a:bodyPr anchor="t"/>
          <a:lstStyle/>
          <a:p>
            <a:pPr algn="l"/>
            <a:r>
              <a:rPr lang="en-GB" sz="2400" b="1" dirty="0">
                <a:solidFill>
                  <a:srgbClr val="C00000"/>
                </a:solidFill>
              </a:rPr>
              <a:t>P McIntosh</a:t>
            </a:r>
            <a:br>
              <a:rPr lang="en-GB" sz="2400" b="1" dirty="0">
                <a:solidFill>
                  <a:srgbClr val="C00000"/>
                </a:solidFill>
              </a:rPr>
            </a:br>
            <a:r>
              <a:rPr lang="en-GB" sz="2400" b="1" dirty="0" err="1">
                <a:solidFill>
                  <a:srgbClr val="C00000"/>
                </a:solidFill>
              </a:rPr>
              <a:t>ASTeC</a:t>
            </a:r>
            <a:r>
              <a:rPr lang="en-GB" sz="2400" b="1" dirty="0">
                <a:solidFill>
                  <a:srgbClr val="C00000"/>
                </a:solidFill>
              </a:rPr>
              <a:t>, STFC </a:t>
            </a:r>
            <a:r>
              <a:rPr lang="en-GB" sz="2400" b="1" dirty="0" err="1">
                <a:solidFill>
                  <a:srgbClr val="C00000"/>
                </a:solidFill>
              </a:rPr>
              <a:t>Daresbury</a:t>
            </a:r>
            <a:r>
              <a:rPr lang="en-GB" sz="2400" b="1" dirty="0">
                <a:solidFill>
                  <a:srgbClr val="C00000"/>
                </a:solidFill>
              </a:rPr>
              <a:t> </a:t>
            </a:r>
            <a:r>
              <a:rPr lang="en-GB" sz="2400" b="1" dirty="0" smtClean="0">
                <a:solidFill>
                  <a:srgbClr val="C00000"/>
                </a:solidFill>
              </a:rPr>
              <a:t>Laboratory</a:t>
            </a:r>
          </a:p>
          <a:p>
            <a:pPr algn="l"/>
            <a:r>
              <a:rPr lang="en-GB" sz="2000" b="1" dirty="0" smtClean="0">
                <a:solidFill>
                  <a:srgbClr val="000066"/>
                </a:solidFill>
                <a:latin typeface="Arial" charset="0"/>
                <a:cs typeface="Arial" charset="0"/>
              </a:rPr>
              <a:t>ESS Technical Advisory Committee</a:t>
            </a:r>
          </a:p>
          <a:p>
            <a:pPr algn="l"/>
            <a:r>
              <a:rPr lang="en-GB" sz="2000" b="1" dirty="0" smtClean="0">
                <a:solidFill>
                  <a:srgbClr val="000066"/>
                </a:solidFill>
                <a:latin typeface="Arial" charset="0"/>
                <a:cs typeface="Arial" charset="0"/>
              </a:rPr>
              <a:t>Lund</a:t>
            </a:r>
          </a:p>
          <a:p>
            <a:pPr algn="l"/>
            <a:r>
              <a:rPr lang="en-GB" sz="2000" b="1" dirty="0" smtClean="0">
                <a:solidFill>
                  <a:srgbClr val="000066"/>
                </a:solidFill>
                <a:latin typeface="Arial" charset="0"/>
                <a:cs typeface="Arial" charset="0"/>
              </a:rPr>
              <a:t>6 – 8 April 2016</a:t>
            </a:r>
            <a:r>
              <a:rPr lang="en-GB" sz="2400" b="1" dirty="0">
                <a:solidFill>
                  <a:srgbClr val="C00000"/>
                </a:solidFill>
                <a:latin typeface="Arial" charset="0"/>
                <a:cs typeface="Arial" charset="0"/>
              </a:rPr>
              <a:t/>
            </a:r>
            <a:br>
              <a:rPr lang="en-GB" sz="2400" b="1" dirty="0">
                <a:solidFill>
                  <a:srgbClr val="C00000"/>
                </a:solidFill>
                <a:latin typeface="Arial" charset="0"/>
                <a:cs typeface="Arial" charset="0"/>
              </a:rPr>
            </a:br>
            <a:endParaRPr lang="en-GB" sz="2400" b="1" dirty="0">
              <a:solidFill>
                <a:srgbClr val="C0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3412422"/>
            <a:ext cx="3060000" cy="1231578"/>
          </a:xfrm>
          <a:prstGeom prst="roundRect">
            <a:avLst>
              <a:gd name="adj" fmla="val 12445"/>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5322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sp>
        <p:nvSpPr>
          <p:cNvPr id="5" name="Content Placeholder 4"/>
          <p:cNvSpPr>
            <a:spLocks noGrp="1"/>
          </p:cNvSpPr>
          <p:nvPr>
            <p:ph idx="1"/>
          </p:nvPr>
        </p:nvSpPr>
        <p:spPr>
          <a:xfrm>
            <a:off x="685800" y="1268760"/>
            <a:ext cx="7772400" cy="5112568"/>
          </a:xfrm>
          <a:solidFill>
            <a:schemeClr val="bg1"/>
          </a:solidFill>
        </p:spPr>
        <p:txBody>
          <a:bodyPr>
            <a:normAutofit fontScale="55000" lnSpcReduction="20000"/>
          </a:bodyPr>
          <a:lstStyle/>
          <a:p>
            <a:r>
              <a:rPr lang="en-US" dirty="0"/>
              <a:t>STFC Technology Department at </a:t>
            </a:r>
            <a:r>
              <a:rPr lang="en-US" dirty="0" err="1"/>
              <a:t>Daresbury</a:t>
            </a:r>
            <a:r>
              <a:rPr lang="en-US" dirty="0"/>
              <a:t> Laboratory operates a quality system that meets the requirements of ISO 9001:2008. </a:t>
            </a:r>
          </a:p>
          <a:p>
            <a:r>
              <a:rPr lang="en-US" dirty="0"/>
              <a:t>The quality system defines how a project will be coordinated and documented. </a:t>
            </a:r>
          </a:p>
          <a:p>
            <a:r>
              <a:rPr lang="en-US" dirty="0"/>
              <a:t>The management of a project is based on an agreed Project Specification and a series of reviews at key stages in the work. </a:t>
            </a:r>
          </a:p>
          <a:p>
            <a:r>
              <a:rPr lang="en-US" dirty="0"/>
              <a:t>The detailed implementation of the Quality Management system is described in </a:t>
            </a:r>
            <a:r>
              <a:rPr lang="en-GB" dirty="0"/>
              <a:t>standardised</a:t>
            </a:r>
            <a:r>
              <a:rPr lang="en-US" dirty="0"/>
              <a:t> group procedures, processes and local instructions. </a:t>
            </a:r>
          </a:p>
          <a:p>
            <a:r>
              <a:rPr lang="en-US" dirty="0"/>
              <a:t>These provide the core of the Quality Management System and </a:t>
            </a:r>
            <a:r>
              <a:rPr lang="en-US" dirty="0" smtClean="0"/>
              <a:t>provides </a:t>
            </a:r>
            <a:r>
              <a:rPr lang="en-US" dirty="0"/>
              <a:t>the detail required to operate the system. </a:t>
            </a:r>
          </a:p>
          <a:p>
            <a:r>
              <a:rPr lang="en-US" dirty="0"/>
              <a:t>The processes and procedures are followed by STFC staff undertaking specified activities.</a:t>
            </a:r>
            <a:endParaRPr lang="en-GB" dirty="0"/>
          </a:p>
          <a:p>
            <a:r>
              <a:rPr lang="en-US" b="1" dirty="0">
                <a:solidFill>
                  <a:srgbClr val="FF0000"/>
                </a:solidFill>
              </a:rPr>
              <a:t>The work undertaken will be defined under an agreed series of bespoke processes and procedures based on existing </a:t>
            </a:r>
            <a:r>
              <a:rPr lang="en-US" b="1" dirty="0" err="1">
                <a:solidFill>
                  <a:srgbClr val="FF0000"/>
                </a:solidFill>
              </a:rPr>
              <a:t>Daresbury</a:t>
            </a:r>
            <a:r>
              <a:rPr lang="en-US" b="1" dirty="0">
                <a:solidFill>
                  <a:srgbClr val="FF0000"/>
                </a:solidFill>
              </a:rPr>
              <a:t> Laboratory vacuum and cleanroom procedures, in association with procedures developed by ESS/CEA-</a:t>
            </a:r>
            <a:r>
              <a:rPr lang="en-US" b="1" dirty="0" err="1">
                <a:solidFill>
                  <a:srgbClr val="FF0000"/>
                </a:solidFill>
              </a:rPr>
              <a:t>Saclay</a:t>
            </a:r>
            <a:r>
              <a:rPr lang="en-US" b="1" dirty="0">
                <a:solidFill>
                  <a:srgbClr val="FF0000"/>
                </a:solidFill>
              </a:rPr>
              <a:t>. </a:t>
            </a:r>
          </a:p>
          <a:p>
            <a:r>
              <a:rPr lang="en-US" dirty="0"/>
              <a:t>These procedures and processes would then be followed and tracked by the technicians assembling the equipment to ensure a repeatable, auditable standard is achieved.</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04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smtClean="0"/>
              <a:t>QA Data Management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01721506"/>
              </p:ext>
            </p:extLst>
          </p:nvPr>
        </p:nvGraphicFramePr>
        <p:xfrm>
          <a:off x="683568" y="980728"/>
          <a:ext cx="77724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21" y="6165304"/>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47664" y="5301208"/>
            <a:ext cx="7416824" cy="1477328"/>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GB" sz="1800" dirty="0"/>
              <a:t>Need a better understanding of </a:t>
            </a:r>
            <a:r>
              <a:rPr lang="en-GB" sz="1800" dirty="0" smtClean="0"/>
              <a:t>parameters to </a:t>
            </a:r>
            <a:r>
              <a:rPr lang="en-GB" sz="1800" dirty="0"/>
              <a:t>be </a:t>
            </a:r>
            <a:r>
              <a:rPr lang="en-GB" sz="1800" dirty="0" smtClean="0"/>
              <a:t>recorded.</a:t>
            </a:r>
          </a:p>
          <a:p>
            <a:pPr marL="342900" indent="-342900">
              <a:buFont typeface="Arial" panose="020B0604020202020204" pitchFamily="34" charset="0"/>
              <a:buChar char="•"/>
            </a:pPr>
            <a:r>
              <a:rPr lang="en-GB" sz="1800" dirty="0" smtClean="0"/>
              <a:t>Understand data </a:t>
            </a:r>
            <a:r>
              <a:rPr lang="en-GB" sz="1800" dirty="0"/>
              <a:t>collected </a:t>
            </a:r>
            <a:r>
              <a:rPr lang="en-GB" sz="1800" dirty="0" smtClean="0"/>
              <a:t>on prototype </a:t>
            </a:r>
            <a:r>
              <a:rPr lang="en-GB" sz="1800" dirty="0"/>
              <a:t>cavities tested to </a:t>
            </a:r>
            <a:r>
              <a:rPr lang="en-GB" sz="1800" dirty="0" smtClean="0"/>
              <a:t>date.</a:t>
            </a:r>
            <a:endParaRPr lang="en-GB" sz="1800" dirty="0"/>
          </a:p>
          <a:p>
            <a:pPr marL="342900" indent="-342900">
              <a:buFont typeface="Arial" panose="020B0604020202020204" pitchFamily="34" charset="0"/>
              <a:buChar char="•"/>
            </a:pPr>
            <a:r>
              <a:rPr lang="en-GB" sz="1800" dirty="0"/>
              <a:t>Need to </a:t>
            </a:r>
            <a:r>
              <a:rPr lang="en-GB" sz="1800" dirty="0" smtClean="0"/>
              <a:t>understand/agree how </a:t>
            </a:r>
            <a:r>
              <a:rPr lang="en-GB" sz="1800" dirty="0"/>
              <a:t>the data is to be </a:t>
            </a:r>
            <a:r>
              <a:rPr lang="en-GB" sz="1800" dirty="0" smtClean="0"/>
              <a:t>presented – compliance with ESS PLM system.</a:t>
            </a:r>
            <a:endParaRPr lang="en-GB" sz="1800" dirty="0"/>
          </a:p>
          <a:p>
            <a:pPr marL="800100" lvl="1" indent="-342900">
              <a:buFont typeface="Arial" panose="020B0604020202020204" pitchFamily="34" charset="0"/>
              <a:buChar char="•"/>
            </a:pPr>
            <a:r>
              <a:rPr lang="en-GB" sz="1600" dirty="0" smtClean="0"/>
              <a:t>Need </a:t>
            </a:r>
            <a:r>
              <a:rPr lang="en-GB" sz="1600" dirty="0"/>
              <a:t>to define the </a:t>
            </a:r>
            <a:r>
              <a:rPr lang="en-GB" sz="1600" dirty="0" smtClean="0"/>
              <a:t>architecture – Being progressed.</a:t>
            </a:r>
            <a:endParaRPr lang="en-GB" sz="1600" dirty="0"/>
          </a:p>
        </p:txBody>
      </p:sp>
    </p:spTree>
    <p:extLst>
      <p:ext uri="{BB962C8B-B14F-4D97-AF65-F5344CB8AC3E}">
        <p14:creationId xmlns:p14="http://schemas.microsoft.com/office/powerpoint/2010/main" val="3423819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Project Governance</a:t>
            </a:r>
            <a:endParaRPr lang="en-GB" dirty="0"/>
          </a:p>
        </p:txBody>
      </p:sp>
      <p:grpSp>
        <p:nvGrpSpPr>
          <p:cNvPr id="20" name="Group 19"/>
          <p:cNvGrpSpPr/>
          <p:nvPr/>
        </p:nvGrpSpPr>
        <p:grpSpPr>
          <a:xfrm>
            <a:off x="107504" y="908720"/>
            <a:ext cx="8928992" cy="5112568"/>
            <a:chOff x="107504" y="2420888"/>
            <a:chExt cx="8928992" cy="5112568"/>
          </a:xfrm>
        </p:grpSpPr>
        <p:sp>
          <p:nvSpPr>
            <p:cNvPr id="27" name="Rounded Rectangle 26"/>
            <p:cNvSpPr/>
            <p:nvPr/>
          </p:nvSpPr>
          <p:spPr>
            <a:xfrm>
              <a:off x="5914918" y="2420888"/>
              <a:ext cx="1047009" cy="664851"/>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24"/>
            <p:cNvSpPr/>
            <p:nvPr/>
          </p:nvSpPr>
          <p:spPr>
            <a:xfrm>
              <a:off x="107504" y="3412221"/>
              <a:ext cx="1047009" cy="664851"/>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7" name="Group 16"/>
            <p:cNvGrpSpPr/>
            <p:nvPr/>
          </p:nvGrpSpPr>
          <p:grpSpPr>
            <a:xfrm>
              <a:off x="107504" y="2522040"/>
              <a:ext cx="8928992" cy="5011416"/>
              <a:chOff x="107504" y="1369912"/>
              <a:chExt cx="8928992" cy="5011416"/>
            </a:xfrm>
          </p:grpSpPr>
          <p:grpSp>
            <p:nvGrpSpPr>
              <p:cNvPr id="8" name="Group 7"/>
              <p:cNvGrpSpPr/>
              <p:nvPr/>
            </p:nvGrpSpPr>
            <p:grpSpPr>
              <a:xfrm>
                <a:off x="107504" y="1369912"/>
                <a:ext cx="8856984" cy="5011416"/>
                <a:chOff x="107504" y="1369912"/>
                <a:chExt cx="8856984" cy="5011416"/>
              </a:xfrm>
            </p:grpSpPr>
            <p:graphicFrame>
              <p:nvGraphicFramePr>
                <p:cNvPr id="6" name="Diagram 5"/>
                <p:cNvGraphicFramePr/>
                <p:nvPr>
                  <p:extLst>
                    <p:ext uri="{D42A27DB-BD31-4B8C-83A1-F6EECF244321}">
                      <p14:modId xmlns:p14="http://schemas.microsoft.com/office/powerpoint/2010/main" val="902921003"/>
                    </p:ext>
                  </p:extLst>
                </p:nvPr>
              </p:nvGraphicFramePr>
              <p:xfrm>
                <a:off x="107504" y="1916832"/>
                <a:ext cx="885698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auto">
                <a:xfrm>
                  <a:off x="4644008" y="2315322"/>
                  <a:ext cx="4301402" cy="1833758"/>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pSp>
              <p:nvGrpSpPr>
                <p:cNvPr id="10" name="Group 9"/>
                <p:cNvGrpSpPr/>
                <p:nvPr/>
              </p:nvGrpSpPr>
              <p:grpSpPr>
                <a:xfrm>
                  <a:off x="6045271" y="1369912"/>
                  <a:ext cx="1047009" cy="664851"/>
                  <a:chOff x="3323315" y="501046"/>
                  <a:chExt cx="1047009" cy="664851"/>
                </a:xfrm>
              </p:grpSpPr>
              <p:sp>
                <p:nvSpPr>
                  <p:cNvPr id="11" name="Rounded Rectangle 10"/>
                  <p:cNvSpPr/>
                  <p:nvPr/>
                </p:nvSpPr>
                <p:spPr>
                  <a:xfrm>
                    <a:off x="3323315" y="501046"/>
                    <a:ext cx="1047009" cy="664851"/>
                  </a:xfrm>
                  <a:prstGeom prst="roundRect">
                    <a:avLst>
                      <a:gd name="adj" fmla="val 10000"/>
                    </a:avLst>
                  </a:prstGeom>
                  <a:ln w="38100">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3342788" y="520519"/>
                    <a:ext cx="1008063" cy="625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1000" kern="1200" dirty="0" smtClean="0"/>
                      <a:t>STFC ESS-IKC Project Board</a:t>
                    </a:r>
                    <a:endParaRPr lang="en-GB" sz="1000" kern="1200" dirty="0"/>
                  </a:p>
                </p:txBody>
              </p:sp>
            </p:grpSp>
            <p:grpSp>
              <p:nvGrpSpPr>
                <p:cNvPr id="13" name="Group 12"/>
                <p:cNvGrpSpPr/>
                <p:nvPr/>
              </p:nvGrpSpPr>
              <p:grpSpPr>
                <a:xfrm>
                  <a:off x="218409" y="2332101"/>
                  <a:ext cx="1047009" cy="664851"/>
                  <a:chOff x="3323315" y="501046"/>
                  <a:chExt cx="1047009" cy="664851"/>
                </a:xfrm>
              </p:grpSpPr>
              <p:sp>
                <p:nvSpPr>
                  <p:cNvPr id="14" name="Rounded Rectangle 13"/>
                  <p:cNvSpPr/>
                  <p:nvPr/>
                </p:nvSpPr>
                <p:spPr>
                  <a:xfrm>
                    <a:off x="3323315" y="501046"/>
                    <a:ext cx="1047009" cy="664851"/>
                  </a:xfrm>
                  <a:prstGeom prst="roundRect">
                    <a:avLst>
                      <a:gd name="adj" fmla="val 10000"/>
                    </a:avLst>
                  </a:prstGeom>
                  <a:ln w="38100">
                    <a:solidFill>
                      <a:srgbClr val="00B05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3342788" y="520519"/>
                    <a:ext cx="1008063" cy="6259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1000" kern="1200" dirty="0" smtClean="0"/>
                      <a:t>ESS/CEA Elliptical Cavity Collaboration Board</a:t>
                    </a:r>
                    <a:endParaRPr lang="en-GB" sz="1000" kern="1200" dirty="0"/>
                  </a:p>
                </p:txBody>
              </p:sp>
            </p:grpSp>
            <p:cxnSp>
              <p:nvCxnSpPr>
                <p:cNvPr id="9" name="Straight Arrow Connector 8"/>
                <p:cNvCxnSpPr/>
                <p:nvPr/>
              </p:nvCxnSpPr>
              <p:spPr bwMode="auto">
                <a:xfrm>
                  <a:off x="1347019" y="2708920"/>
                  <a:ext cx="2072853" cy="0"/>
                </a:xfrm>
                <a:prstGeom prst="straightConnector1">
                  <a:avLst/>
                </a:prstGeom>
                <a:solidFill>
                  <a:schemeClr val="accent1"/>
                </a:solidFill>
                <a:ln w="38100" cap="sq" cmpd="sng" algn="ctr">
                  <a:solidFill>
                    <a:schemeClr val="accent1"/>
                  </a:solidFill>
                  <a:prstDash val="solid"/>
                  <a:round/>
                  <a:headEnd type="none" w="med" len="med"/>
                  <a:tailEnd type="triangle" w="lg" len="lg"/>
                </a:ln>
                <a:effectLst/>
              </p:spPr>
            </p:cxnSp>
            <p:cxnSp>
              <p:nvCxnSpPr>
                <p:cNvPr id="18" name="Straight Arrow Connector 17"/>
                <p:cNvCxnSpPr/>
                <p:nvPr/>
              </p:nvCxnSpPr>
              <p:spPr bwMode="auto">
                <a:xfrm>
                  <a:off x="3851920" y="1701170"/>
                  <a:ext cx="2135803" cy="1"/>
                </a:xfrm>
                <a:prstGeom prst="straightConnector1">
                  <a:avLst/>
                </a:prstGeom>
                <a:solidFill>
                  <a:schemeClr val="accent1"/>
                </a:solidFill>
                <a:ln w="38100" cap="sq" cmpd="sng" algn="ctr">
                  <a:solidFill>
                    <a:schemeClr val="accent1"/>
                  </a:solidFill>
                  <a:prstDash val="solid"/>
                  <a:round/>
                  <a:headEnd type="none" w="med" len="med"/>
                  <a:tailEnd type="triangle" w="lg" len="lg"/>
                </a:ln>
                <a:effectLst/>
              </p:spPr>
            </p:cxnSp>
            <p:cxnSp>
              <p:nvCxnSpPr>
                <p:cNvPr id="21" name="Straight Arrow Connector 20"/>
                <p:cNvCxnSpPr/>
                <p:nvPr/>
              </p:nvCxnSpPr>
              <p:spPr bwMode="auto">
                <a:xfrm>
                  <a:off x="3851920" y="1702337"/>
                  <a:ext cx="0" cy="790559"/>
                </a:xfrm>
                <a:prstGeom prst="straightConnector1">
                  <a:avLst/>
                </a:prstGeom>
                <a:solidFill>
                  <a:schemeClr val="accent1"/>
                </a:solidFill>
                <a:ln w="38100" cap="sq" cmpd="sng" algn="ctr">
                  <a:solidFill>
                    <a:schemeClr val="accent1"/>
                  </a:solidFill>
                  <a:prstDash val="solid"/>
                  <a:round/>
                  <a:headEnd type="none" w="med" len="med"/>
                  <a:tailEnd type="none" w="lg" len="lg"/>
                </a:ln>
                <a:effectLst/>
              </p:spPr>
            </p:cxnSp>
            <p:cxnSp>
              <p:nvCxnSpPr>
                <p:cNvPr id="7" name="Straight Arrow Connector 6"/>
                <p:cNvCxnSpPr/>
                <p:nvPr/>
              </p:nvCxnSpPr>
              <p:spPr bwMode="auto">
                <a:xfrm>
                  <a:off x="4427984" y="3861048"/>
                  <a:ext cx="419829"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16" name="Straight Arrow Connector 15"/>
                <p:cNvCxnSpPr/>
                <p:nvPr/>
              </p:nvCxnSpPr>
              <p:spPr bwMode="auto">
                <a:xfrm flipH="1">
                  <a:off x="4427984" y="3645024"/>
                  <a:ext cx="419829"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19" name="Straight Arrow Connector 18"/>
                <p:cNvCxnSpPr/>
                <p:nvPr/>
              </p:nvCxnSpPr>
              <p:spPr bwMode="auto">
                <a:xfrm flipH="1">
                  <a:off x="4427984" y="2681306"/>
                  <a:ext cx="419829"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22" name="Straight Arrow Connector 21"/>
                <p:cNvCxnSpPr/>
                <p:nvPr/>
              </p:nvCxnSpPr>
              <p:spPr bwMode="auto">
                <a:xfrm>
                  <a:off x="4427984" y="2924944"/>
                  <a:ext cx="419829"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24" name="Straight Arrow Connector 23"/>
                <p:cNvCxnSpPr/>
                <p:nvPr/>
              </p:nvCxnSpPr>
              <p:spPr bwMode="auto">
                <a:xfrm flipV="1">
                  <a:off x="5580112" y="3140968"/>
                  <a:ext cx="0" cy="288032"/>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26" name="Straight Arrow Connector 25"/>
                <p:cNvCxnSpPr/>
                <p:nvPr/>
              </p:nvCxnSpPr>
              <p:spPr bwMode="auto">
                <a:xfrm>
                  <a:off x="5220072" y="3140968"/>
                  <a:ext cx="0" cy="288032"/>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28" name="Straight Arrow Connector 27"/>
                <p:cNvCxnSpPr/>
                <p:nvPr/>
              </p:nvCxnSpPr>
              <p:spPr bwMode="auto">
                <a:xfrm>
                  <a:off x="3059832" y="3645024"/>
                  <a:ext cx="432048"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31" name="Straight Arrow Connector 30"/>
                <p:cNvCxnSpPr/>
                <p:nvPr/>
              </p:nvCxnSpPr>
              <p:spPr bwMode="auto">
                <a:xfrm flipH="1">
                  <a:off x="3059832" y="3861048"/>
                  <a:ext cx="432048" cy="0"/>
                </a:xfrm>
                <a:prstGeom prst="straightConnector1">
                  <a:avLst/>
                </a:prstGeom>
                <a:solidFill>
                  <a:schemeClr val="accent1"/>
                </a:solidFill>
                <a:ln w="38100" cap="flat" cmpd="sng" algn="ctr">
                  <a:solidFill>
                    <a:schemeClr val="accent1"/>
                  </a:solidFill>
                  <a:prstDash val="solid"/>
                  <a:round/>
                  <a:headEnd type="none" w="med" len="med"/>
                  <a:tailEnd type="triangle" w="lg" len="lg"/>
                </a:ln>
                <a:effectLst/>
              </p:spPr>
            </p:cxnSp>
            <p:cxnSp>
              <p:nvCxnSpPr>
                <p:cNvPr id="30" name="Straight Arrow Connector 29"/>
                <p:cNvCxnSpPr/>
                <p:nvPr/>
              </p:nvCxnSpPr>
              <p:spPr bwMode="auto">
                <a:xfrm>
                  <a:off x="650888" y="3059988"/>
                  <a:ext cx="0" cy="1089092"/>
                </a:xfrm>
                <a:prstGeom prst="straightConnector1">
                  <a:avLst/>
                </a:prstGeom>
                <a:solidFill>
                  <a:schemeClr val="accent1"/>
                </a:solidFill>
                <a:ln w="38100" cap="sq" cmpd="sng" algn="ctr">
                  <a:solidFill>
                    <a:schemeClr val="accent1"/>
                  </a:solidFill>
                  <a:prstDash val="solid"/>
                  <a:round/>
                  <a:headEnd type="none" w="med" len="med"/>
                  <a:tailEnd type="triangle" w="lg" len="lg"/>
                </a:ln>
                <a:effectLst/>
              </p:spPr>
            </p:cxnSp>
          </p:grpSp>
          <p:sp>
            <p:nvSpPr>
              <p:cNvPr id="2" name="Rectangle 1"/>
              <p:cNvSpPr/>
              <p:nvPr/>
            </p:nvSpPr>
            <p:spPr>
              <a:xfrm>
                <a:off x="6012160" y="2780928"/>
                <a:ext cx="3024336" cy="938719"/>
              </a:xfrm>
              <a:prstGeom prst="rect">
                <a:avLst/>
              </a:prstGeom>
              <a:ln w="25400">
                <a:noFill/>
              </a:ln>
            </p:spPr>
            <p:txBody>
              <a:bodyPr wrap="square">
                <a:spAutoFit/>
              </a:bodyPr>
              <a:lstStyle/>
              <a:p>
                <a:r>
                  <a:rPr lang="en-GB" sz="1100" b="1" dirty="0" smtClean="0"/>
                  <a:t>Stakeholder planning</a:t>
                </a:r>
              </a:p>
              <a:p>
                <a:r>
                  <a:rPr lang="en-GB" sz="1100" b="1" dirty="0"/>
                  <a:t>Financial reporting</a:t>
                </a:r>
              </a:p>
              <a:p>
                <a:r>
                  <a:rPr lang="en-GB" sz="1100" b="1" dirty="0" smtClean="0"/>
                  <a:t>Project </a:t>
                </a:r>
                <a:r>
                  <a:rPr lang="en-GB" sz="1100" b="1" dirty="0"/>
                  <a:t>planning </a:t>
                </a:r>
                <a:r>
                  <a:rPr lang="en-GB" sz="1100" b="1" dirty="0" smtClean="0"/>
                  <a:t>(&amp; </a:t>
                </a:r>
                <a:r>
                  <a:rPr lang="en-GB" sz="1100" b="1" dirty="0"/>
                  <a:t>current R,A,G status) </a:t>
                </a:r>
              </a:p>
              <a:p>
                <a:r>
                  <a:rPr lang="en-GB" sz="1100" b="1" dirty="0" smtClean="0"/>
                  <a:t>Change Management</a:t>
                </a:r>
              </a:p>
              <a:p>
                <a:r>
                  <a:rPr lang="en-GB" sz="1100" b="1" dirty="0" smtClean="0"/>
                  <a:t>Risk Register</a:t>
                </a:r>
              </a:p>
            </p:txBody>
          </p:sp>
        </p:grpSp>
      </p:grpSp>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bwMode="auto">
          <a:xfrm>
            <a:off x="1331640" y="5733256"/>
            <a:ext cx="1036427" cy="288032"/>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Lucida Grande" pitchFamily="84" charset="0"/>
                <a:ea typeface="ヒラギノ角ゴ Pro W3" pitchFamily="84" charset="-128"/>
              </a:rPr>
              <a:t>Started</a:t>
            </a:r>
          </a:p>
        </p:txBody>
      </p:sp>
      <p:sp>
        <p:nvSpPr>
          <p:cNvPr id="32" name="Rounded Rectangle 31"/>
          <p:cNvSpPr/>
          <p:nvPr/>
        </p:nvSpPr>
        <p:spPr bwMode="auto">
          <a:xfrm>
            <a:off x="1331640" y="6093296"/>
            <a:ext cx="1036427" cy="288032"/>
          </a:xfrm>
          <a:prstGeom prst="round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030A0"/>
                </a:solidFill>
                <a:effectLst/>
                <a:latin typeface="Lucida Grande" pitchFamily="84" charset="0"/>
                <a:ea typeface="ヒラギノ角ゴ Pro W3" pitchFamily="84" charset="-128"/>
              </a:rPr>
              <a:t>Imminent</a:t>
            </a:r>
          </a:p>
        </p:txBody>
      </p:sp>
      <p:sp>
        <p:nvSpPr>
          <p:cNvPr id="33" name="Rounded Rectangle 32"/>
          <p:cNvSpPr/>
          <p:nvPr/>
        </p:nvSpPr>
        <p:spPr bwMode="auto">
          <a:xfrm>
            <a:off x="1331640" y="6453336"/>
            <a:ext cx="1540483" cy="288032"/>
          </a:xfrm>
          <a:prstGeom prst="roundRect">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rgbClr val="FF0000"/>
                </a:solidFill>
              </a:rPr>
              <a:t>Not yet Started</a:t>
            </a:r>
            <a:endParaRPr kumimoji="0" lang="en-GB" sz="14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166869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High-Beta Cavity Delivery Team</a:t>
            </a:r>
            <a:endParaRPr lang="en-GB" dirty="0"/>
          </a:p>
        </p:txBody>
      </p:sp>
      <p:sp>
        <p:nvSpPr>
          <p:cNvPr id="3" name="Content Placeholder 2"/>
          <p:cNvSpPr>
            <a:spLocks noGrp="1"/>
          </p:cNvSpPr>
          <p:nvPr>
            <p:ph idx="1"/>
          </p:nvPr>
        </p:nvSpPr>
        <p:spPr>
          <a:xfrm>
            <a:off x="685800" y="1052736"/>
            <a:ext cx="7772400" cy="5040560"/>
          </a:xfrm>
        </p:spPr>
        <p:txBody>
          <a:bodyPr>
            <a:normAutofit fontScale="92500" lnSpcReduction="10000"/>
          </a:bodyPr>
          <a:lstStyle/>
          <a:p>
            <a:pPr marL="0" indent="0">
              <a:buNone/>
            </a:pPr>
            <a:r>
              <a:rPr lang="en-GB" sz="1600" b="1" dirty="0" smtClean="0"/>
              <a:t>Management</a:t>
            </a:r>
          </a:p>
          <a:p>
            <a:r>
              <a:rPr lang="en-GB" sz="1600" dirty="0" smtClean="0"/>
              <a:t>Project Sponsor – P McIntosh (</a:t>
            </a:r>
            <a:r>
              <a:rPr lang="en-GB" sz="1600" dirty="0" err="1" smtClean="0"/>
              <a:t>ASTeC</a:t>
            </a:r>
            <a:r>
              <a:rPr lang="en-GB" sz="1600" dirty="0" smtClean="0"/>
              <a:t>)</a:t>
            </a:r>
          </a:p>
          <a:p>
            <a:r>
              <a:rPr lang="en-GB" sz="1600" dirty="0"/>
              <a:t>RF Group Leader – A Wheelhouse (</a:t>
            </a:r>
            <a:r>
              <a:rPr lang="en-GB" sz="1600" dirty="0" err="1"/>
              <a:t>ASTeC</a:t>
            </a:r>
            <a:r>
              <a:rPr lang="en-GB" sz="1600" dirty="0"/>
              <a:t>)</a:t>
            </a:r>
          </a:p>
          <a:p>
            <a:r>
              <a:rPr lang="en-GB" sz="1600" dirty="0" smtClean="0"/>
              <a:t>Interim Project Manager – P Atkinson (Technology)</a:t>
            </a:r>
          </a:p>
          <a:p>
            <a:r>
              <a:rPr lang="en-GB" sz="1600" dirty="0" smtClean="0"/>
              <a:t>New Project Manager – M Ellis (</a:t>
            </a:r>
            <a:r>
              <a:rPr lang="en-GB" sz="1600" dirty="0" err="1" smtClean="0"/>
              <a:t>ASTeC</a:t>
            </a:r>
            <a:r>
              <a:rPr lang="en-GB" sz="1600" dirty="0" smtClean="0"/>
              <a:t>) (started 1</a:t>
            </a:r>
            <a:r>
              <a:rPr lang="en-GB" sz="1600" baseline="30000" dirty="0" smtClean="0"/>
              <a:t>st</a:t>
            </a:r>
            <a:r>
              <a:rPr lang="en-GB" sz="1600" dirty="0" smtClean="0"/>
              <a:t> April)</a:t>
            </a:r>
          </a:p>
          <a:p>
            <a:r>
              <a:rPr lang="en-GB" sz="1600" dirty="0" smtClean="0"/>
              <a:t>QA </a:t>
            </a:r>
            <a:r>
              <a:rPr lang="en-GB" sz="1600" dirty="0"/>
              <a:t>Manager – M Pendleton (Technology) </a:t>
            </a:r>
          </a:p>
          <a:p>
            <a:pPr marL="0" indent="0">
              <a:buNone/>
            </a:pPr>
            <a:r>
              <a:rPr lang="en-GB" sz="1600" b="1" dirty="0" smtClean="0"/>
              <a:t>RF</a:t>
            </a:r>
          </a:p>
          <a:p>
            <a:r>
              <a:rPr lang="en-GB" sz="1600" dirty="0" smtClean="0"/>
              <a:t>Senior RF Engineer – P Smith (</a:t>
            </a:r>
            <a:r>
              <a:rPr lang="en-GB" sz="1600" dirty="0" err="1" smtClean="0"/>
              <a:t>ASTeC</a:t>
            </a:r>
            <a:r>
              <a:rPr lang="en-GB" sz="1600" dirty="0" smtClean="0"/>
              <a:t>) (starts 18</a:t>
            </a:r>
            <a:r>
              <a:rPr lang="en-GB" sz="1600" baseline="30000" dirty="0" smtClean="0"/>
              <a:t>th</a:t>
            </a:r>
            <a:r>
              <a:rPr lang="en-GB" sz="1600" dirty="0" smtClean="0"/>
              <a:t> Apr)</a:t>
            </a:r>
          </a:p>
          <a:p>
            <a:r>
              <a:rPr lang="en-GB" sz="1600" dirty="0" smtClean="0"/>
              <a:t>RF Engineer – K </a:t>
            </a:r>
            <a:r>
              <a:rPr lang="en-GB" sz="1600" dirty="0" err="1" smtClean="0"/>
              <a:t>Dumbell</a:t>
            </a:r>
            <a:r>
              <a:rPr lang="en-GB" sz="1600" dirty="0" smtClean="0"/>
              <a:t> (</a:t>
            </a:r>
            <a:r>
              <a:rPr lang="en-GB" sz="1600" dirty="0" err="1" smtClean="0"/>
              <a:t>ASTeC</a:t>
            </a:r>
            <a:r>
              <a:rPr lang="en-GB" sz="1600" dirty="0" smtClean="0"/>
              <a:t>)</a:t>
            </a:r>
          </a:p>
          <a:p>
            <a:r>
              <a:rPr lang="en-GB" sz="1600" dirty="0" smtClean="0"/>
              <a:t>RF </a:t>
            </a:r>
            <a:r>
              <a:rPr lang="en-GB" sz="1600" dirty="0" smtClean="0"/>
              <a:t>Engineer – P </a:t>
            </a:r>
            <a:r>
              <a:rPr lang="en-GB" sz="1600" dirty="0" err="1" smtClean="0"/>
              <a:t>Goudket</a:t>
            </a:r>
            <a:r>
              <a:rPr lang="en-GB" sz="1600" dirty="0" smtClean="0"/>
              <a:t> (</a:t>
            </a:r>
            <a:r>
              <a:rPr lang="en-GB" sz="1600" dirty="0" err="1" smtClean="0"/>
              <a:t>ASTeC</a:t>
            </a:r>
            <a:r>
              <a:rPr lang="en-GB" sz="1600" dirty="0" smtClean="0"/>
              <a:t>)</a:t>
            </a:r>
            <a:endParaRPr lang="en-GB" sz="1600" dirty="0" smtClean="0"/>
          </a:p>
          <a:p>
            <a:pPr marL="0" indent="0">
              <a:buNone/>
            </a:pPr>
            <a:r>
              <a:rPr lang="en-GB" sz="1600" b="1" dirty="0" smtClean="0"/>
              <a:t>Cryogenics</a:t>
            </a:r>
          </a:p>
          <a:p>
            <a:r>
              <a:rPr lang="en-GB" sz="1600" dirty="0" smtClean="0"/>
              <a:t>Senior Cryogenic Engineer – S Pattalwar (</a:t>
            </a:r>
            <a:r>
              <a:rPr lang="en-GB" sz="1600" dirty="0" err="1" smtClean="0"/>
              <a:t>ASTeC</a:t>
            </a:r>
            <a:r>
              <a:rPr lang="en-GB" sz="1600" dirty="0" smtClean="0"/>
              <a:t>)</a:t>
            </a:r>
          </a:p>
          <a:p>
            <a:r>
              <a:rPr lang="en-GB" sz="1600" dirty="0" smtClean="0"/>
              <a:t>Senior Cryogenic Engineer – A </a:t>
            </a:r>
            <a:r>
              <a:rPr lang="en-GB" sz="1600" dirty="0" err="1" smtClean="0"/>
              <a:t>Goulden</a:t>
            </a:r>
            <a:r>
              <a:rPr lang="en-GB" sz="1600" dirty="0" smtClean="0"/>
              <a:t> (</a:t>
            </a:r>
            <a:r>
              <a:rPr lang="en-GB" sz="1600" dirty="0" err="1" smtClean="0"/>
              <a:t>ASTeC</a:t>
            </a:r>
            <a:r>
              <a:rPr lang="en-GB" sz="1600" dirty="0" smtClean="0"/>
              <a:t>)</a:t>
            </a:r>
          </a:p>
          <a:p>
            <a:r>
              <a:rPr lang="en-GB" sz="1600" dirty="0" smtClean="0"/>
              <a:t>Senior </a:t>
            </a:r>
            <a:r>
              <a:rPr lang="en-GB" sz="1600" dirty="0" smtClean="0"/>
              <a:t>Cryogenic Engineer – R Buckley (</a:t>
            </a:r>
            <a:r>
              <a:rPr lang="en-GB" sz="1600" dirty="0" err="1" smtClean="0"/>
              <a:t>ASTeC</a:t>
            </a:r>
            <a:r>
              <a:rPr lang="en-GB" sz="1600" dirty="0" smtClean="0"/>
              <a:t>)</a:t>
            </a:r>
          </a:p>
          <a:p>
            <a:r>
              <a:rPr lang="en-GB" sz="1600" dirty="0" smtClean="0"/>
              <a:t>Cryogenic Engineer – L </a:t>
            </a:r>
            <a:r>
              <a:rPr lang="en-GB" sz="1600" dirty="0" err="1" smtClean="0"/>
              <a:t>Bizel-Bizzellot</a:t>
            </a:r>
            <a:r>
              <a:rPr lang="en-GB" sz="1600" dirty="0" smtClean="0"/>
              <a:t> (</a:t>
            </a:r>
            <a:r>
              <a:rPr lang="en-GB" sz="1600" dirty="0" err="1" smtClean="0"/>
              <a:t>ASTeC</a:t>
            </a:r>
            <a:r>
              <a:rPr lang="en-GB" sz="1600" dirty="0" smtClean="0"/>
              <a:t>) </a:t>
            </a:r>
          </a:p>
          <a:p>
            <a:pPr marL="0" indent="0">
              <a:buNone/>
            </a:pPr>
            <a:r>
              <a:rPr lang="en-GB" sz="1600" b="1" dirty="0" smtClean="0"/>
              <a:t>Mechanical</a:t>
            </a:r>
          </a:p>
          <a:p>
            <a:r>
              <a:rPr lang="en-GB" sz="1600" dirty="0" smtClean="0"/>
              <a:t>Senior Mechanical Technician – P Davies (Technology)</a:t>
            </a:r>
          </a:p>
          <a:p>
            <a:r>
              <a:rPr lang="en-GB" sz="1600" dirty="0" smtClean="0"/>
              <a:t>Senior Mechanical Technician – W Roberts (Technology)</a:t>
            </a:r>
          </a:p>
          <a:p>
            <a:r>
              <a:rPr lang="en-GB" sz="1600" dirty="0" smtClean="0"/>
              <a:t>Mechanical Technician – R Corcoran (Technology)</a:t>
            </a:r>
            <a:endParaRPr lang="en-GB" sz="1600" dirty="0"/>
          </a:p>
        </p:txBody>
      </p:sp>
    </p:spTree>
    <p:extLst>
      <p:ext uri="{BB962C8B-B14F-4D97-AF65-F5344CB8AC3E}">
        <p14:creationId xmlns:p14="http://schemas.microsoft.com/office/powerpoint/2010/main" val="2107733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Procurement Priorities</a:t>
            </a:r>
            <a:endParaRPr lang="en-GB" dirty="0"/>
          </a:p>
        </p:txBody>
      </p:sp>
      <p:sp>
        <p:nvSpPr>
          <p:cNvPr id="4" name="Content Placeholder 3"/>
          <p:cNvSpPr>
            <a:spLocks noGrp="1"/>
          </p:cNvSpPr>
          <p:nvPr>
            <p:ph sz="half" idx="1"/>
          </p:nvPr>
        </p:nvSpPr>
        <p:spPr>
          <a:xfrm>
            <a:off x="467544" y="1412776"/>
            <a:ext cx="4464496" cy="4248472"/>
          </a:xfrm>
        </p:spPr>
        <p:txBody>
          <a:bodyPr>
            <a:normAutofit fontScale="62500" lnSpcReduction="20000"/>
          </a:bodyPr>
          <a:lstStyle/>
          <a:p>
            <a:pPr marL="0" indent="0">
              <a:buNone/>
            </a:pPr>
            <a:r>
              <a:rPr lang="en-GB" b="1" dirty="0" smtClean="0"/>
              <a:t>Niobium material</a:t>
            </a:r>
          </a:p>
          <a:p>
            <a:pPr>
              <a:buFont typeface="Arial" panose="020B0604020202020204" pitchFamily="34" charset="0"/>
              <a:buChar char="•"/>
            </a:pPr>
            <a:r>
              <a:rPr lang="en-GB" dirty="0"/>
              <a:t>Provisional </a:t>
            </a:r>
            <a:r>
              <a:rPr lang="en-GB" dirty="0" err="1"/>
              <a:t>Nb</a:t>
            </a:r>
            <a:r>
              <a:rPr lang="en-GB" dirty="0"/>
              <a:t> </a:t>
            </a:r>
            <a:r>
              <a:rPr lang="en-GB" dirty="0" smtClean="0"/>
              <a:t>quotes </a:t>
            </a:r>
            <a:r>
              <a:rPr lang="en-GB" dirty="0"/>
              <a:t>received </a:t>
            </a:r>
            <a:r>
              <a:rPr lang="en-GB" dirty="0" smtClean="0"/>
              <a:t>from </a:t>
            </a:r>
            <a:r>
              <a:rPr lang="en-GB" dirty="0" err="1" smtClean="0"/>
              <a:t>Wah</a:t>
            </a:r>
            <a:r>
              <a:rPr lang="en-GB" dirty="0" smtClean="0"/>
              <a:t> </a:t>
            </a:r>
            <a:r>
              <a:rPr lang="en-GB" dirty="0"/>
              <a:t>Chang, Tokyo </a:t>
            </a:r>
            <a:r>
              <a:rPr lang="en-GB" dirty="0" err="1"/>
              <a:t>Denkai</a:t>
            </a:r>
            <a:r>
              <a:rPr lang="en-GB" dirty="0"/>
              <a:t> &amp; </a:t>
            </a:r>
            <a:r>
              <a:rPr lang="en-GB" dirty="0" smtClean="0"/>
              <a:t>Ningxia:</a:t>
            </a:r>
            <a:endParaRPr lang="en-GB" dirty="0"/>
          </a:p>
          <a:p>
            <a:pPr lvl="1">
              <a:buFont typeface="Arial" panose="020B0604020202020204" pitchFamily="34" charset="0"/>
              <a:buChar char="•"/>
            </a:pPr>
            <a:r>
              <a:rPr lang="en-GB" dirty="0"/>
              <a:t>Based upon drawings supplied by CEA </a:t>
            </a:r>
            <a:r>
              <a:rPr lang="en-GB" dirty="0" err="1" smtClean="0"/>
              <a:t>Saclay</a:t>
            </a:r>
            <a:endParaRPr lang="en-GB" dirty="0" smtClean="0"/>
          </a:p>
          <a:p>
            <a:pPr lvl="1">
              <a:buFont typeface="Arial" panose="020B0604020202020204" pitchFamily="34" charset="0"/>
              <a:buChar char="•"/>
            </a:pPr>
            <a:r>
              <a:rPr lang="en-GB" sz="2600" dirty="0" smtClean="0"/>
              <a:t>Inflation </a:t>
            </a:r>
            <a:r>
              <a:rPr lang="en-GB" sz="2600" dirty="0"/>
              <a:t>costs of </a:t>
            </a:r>
            <a:r>
              <a:rPr lang="en-GB" sz="2600" dirty="0" err="1"/>
              <a:t>Nb</a:t>
            </a:r>
            <a:r>
              <a:rPr lang="en-GB" sz="2600" dirty="0"/>
              <a:t> uncertain </a:t>
            </a:r>
          </a:p>
          <a:p>
            <a:pPr lvl="1">
              <a:buFont typeface="Wingdings" panose="05000000000000000000" pitchFamily="2" charset="2"/>
              <a:buChar char="Ø"/>
            </a:pPr>
            <a:r>
              <a:rPr lang="en-GB" sz="2600" dirty="0" err="1">
                <a:solidFill>
                  <a:srgbClr val="FF0000"/>
                </a:solidFill>
                <a:sym typeface="Wingdings 3"/>
              </a:rPr>
              <a:t>Nb</a:t>
            </a:r>
            <a:r>
              <a:rPr lang="en-GB" sz="2600" dirty="0">
                <a:solidFill>
                  <a:srgbClr val="FF0000"/>
                </a:solidFill>
                <a:sym typeface="Wingdings 3"/>
              </a:rPr>
              <a:t> specification needs to be clarified by ESS to allow procurement to commence urgently!</a:t>
            </a:r>
            <a:endParaRPr lang="en-GB" sz="2600" dirty="0">
              <a:solidFill>
                <a:srgbClr val="FF0000"/>
              </a:solidFill>
            </a:endParaRPr>
          </a:p>
          <a:p>
            <a:pPr>
              <a:buFont typeface="Arial" panose="020B0604020202020204" pitchFamily="34" charset="0"/>
              <a:buChar char="•"/>
            </a:pPr>
            <a:r>
              <a:rPr lang="en-GB" dirty="0"/>
              <a:t>P</a:t>
            </a:r>
            <a:r>
              <a:rPr lang="en-GB" dirty="0" smtClean="0"/>
              <a:t>refer single supplier </a:t>
            </a:r>
            <a:r>
              <a:rPr lang="en-GB" dirty="0"/>
              <a:t>for </a:t>
            </a:r>
            <a:r>
              <a:rPr lang="en-GB" dirty="0" err="1" smtClean="0"/>
              <a:t>Nb</a:t>
            </a:r>
            <a:r>
              <a:rPr lang="en-GB" dirty="0" smtClean="0"/>
              <a:t>:</a:t>
            </a:r>
            <a:endParaRPr lang="en-GB" dirty="0"/>
          </a:p>
          <a:p>
            <a:pPr lvl="1">
              <a:buFont typeface="Arial" panose="020B0604020202020204" pitchFamily="34" charset="0"/>
              <a:buChar char="•"/>
            </a:pPr>
            <a:r>
              <a:rPr lang="en-GB" dirty="0"/>
              <a:t>Ensure timescales can be achieved</a:t>
            </a:r>
          </a:p>
          <a:p>
            <a:pPr lvl="1">
              <a:buFont typeface="Arial" panose="020B0604020202020204" pitchFamily="34" charset="0"/>
              <a:buChar char="•"/>
            </a:pPr>
            <a:r>
              <a:rPr lang="en-GB" dirty="0" smtClean="0"/>
              <a:t>Need to minimise </a:t>
            </a:r>
            <a:r>
              <a:rPr lang="en-GB" dirty="0"/>
              <a:t>delivery timescales</a:t>
            </a:r>
          </a:p>
          <a:p>
            <a:pPr lvl="1">
              <a:buFont typeface="Arial" panose="020B0604020202020204" pitchFamily="34" charset="0"/>
              <a:buChar char="•"/>
            </a:pPr>
            <a:r>
              <a:rPr lang="en-GB" dirty="0" smtClean="0"/>
              <a:t>Minimise </a:t>
            </a:r>
            <a:r>
              <a:rPr lang="en-GB" dirty="0"/>
              <a:t>risk against </a:t>
            </a:r>
            <a:r>
              <a:rPr lang="en-US" dirty="0"/>
              <a:t>other known external </a:t>
            </a:r>
            <a:r>
              <a:rPr lang="en-US" dirty="0" smtClean="0"/>
              <a:t>procurements for </a:t>
            </a:r>
            <a:r>
              <a:rPr lang="en-US" dirty="0" err="1"/>
              <a:t>Nb</a:t>
            </a:r>
            <a:r>
              <a:rPr lang="en-US" dirty="0"/>
              <a:t> over this period (e.g. SLAC – LCLS-II)</a:t>
            </a:r>
            <a:endParaRPr lang="en-GB" dirty="0"/>
          </a:p>
          <a:p>
            <a:endParaRPr lang="en-GB" dirty="0" smtClean="0"/>
          </a:p>
          <a:p>
            <a:endParaRPr lang="en-GB" dirty="0"/>
          </a:p>
        </p:txBody>
      </p:sp>
      <p:sp>
        <p:nvSpPr>
          <p:cNvPr id="5" name="Content Placeholder 4"/>
          <p:cNvSpPr>
            <a:spLocks noGrp="1"/>
          </p:cNvSpPr>
          <p:nvPr>
            <p:ph sz="half" idx="2"/>
          </p:nvPr>
        </p:nvSpPr>
        <p:spPr>
          <a:xfrm>
            <a:off x="5082480" y="1412776"/>
            <a:ext cx="3810000" cy="3800488"/>
          </a:xfrm>
        </p:spPr>
        <p:txBody>
          <a:bodyPr>
            <a:noAutofit/>
          </a:bodyPr>
          <a:lstStyle/>
          <a:p>
            <a:pPr marL="0" indent="0">
              <a:lnSpc>
                <a:spcPct val="80000"/>
              </a:lnSpc>
              <a:buNone/>
            </a:pPr>
            <a:r>
              <a:rPr lang="en-GB" sz="1800" b="1" dirty="0" smtClean="0"/>
              <a:t>Cavity Fabrication</a:t>
            </a:r>
          </a:p>
          <a:p>
            <a:pPr>
              <a:lnSpc>
                <a:spcPct val="80000"/>
              </a:lnSpc>
              <a:buFont typeface="Arial" panose="020B0604020202020204" pitchFamily="34" charset="0"/>
              <a:buChar char="•"/>
            </a:pPr>
            <a:r>
              <a:rPr lang="en-GB" sz="1800" dirty="0"/>
              <a:t>Refined quotes </a:t>
            </a:r>
            <a:r>
              <a:rPr lang="en-GB" sz="1800" dirty="0" smtClean="0"/>
              <a:t>to be obtained </a:t>
            </a:r>
            <a:r>
              <a:rPr lang="en-GB" sz="1800" dirty="0"/>
              <a:t>from </a:t>
            </a:r>
            <a:r>
              <a:rPr lang="en-GB" sz="1800" dirty="0" smtClean="0"/>
              <a:t>industry:</a:t>
            </a:r>
            <a:endParaRPr lang="en-GB" sz="1800" dirty="0"/>
          </a:p>
          <a:p>
            <a:pPr lvl="1">
              <a:lnSpc>
                <a:spcPct val="80000"/>
              </a:lnSpc>
              <a:buFont typeface="Arial" panose="020B0604020202020204" pitchFamily="34" charset="0"/>
              <a:buChar char="•"/>
            </a:pPr>
            <a:r>
              <a:rPr lang="en-GB" sz="1600" dirty="0"/>
              <a:t>Processing requirements to be agreed</a:t>
            </a:r>
          </a:p>
          <a:p>
            <a:pPr lvl="1">
              <a:lnSpc>
                <a:spcPct val="80000"/>
              </a:lnSpc>
              <a:buFont typeface="Wingdings" panose="05000000000000000000" pitchFamily="2" charset="2"/>
              <a:buChar char="Ø"/>
            </a:pPr>
            <a:r>
              <a:rPr lang="en-GB" sz="1600" dirty="0">
                <a:solidFill>
                  <a:srgbClr val="FF0000"/>
                </a:solidFill>
              </a:rPr>
              <a:t>Finalised engineering drawings required from ESS</a:t>
            </a:r>
          </a:p>
          <a:p>
            <a:pPr lvl="1">
              <a:lnSpc>
                <a:spcPct val="80000"/>
              </a:lnSpc>
              <a:buFont typeface="Wingdings" panose="05000000000000000000" pitchFamily="2" charset="2"/>
              <a:buChar char="Ø"/>
            </a:pPr>
            <a:r>
              <a:rPr lang="en-GB" sz="1600" dirty="0">
                <a:solidFill>
                  <a:srgbClr val="FF0000"/>
                </a:solidFill>
              </a:rPr>
              <a:t>Cavity </a:t>
            </a:r>
            <a:r>
              <a:rPr lang="en-GB" sz="1600" dirty="0" smtClean="0">
                <a:solidFill>
                  <a:srgbClr val="FF0000"/>
                </a:solidFill>
              </a:rPr>
              <a:t>processing </a:t>
            </a:r>
            <a:r>
              <a:rPr lang="en-GB" sz="1600" dirty="0">
                <a:solidFill>
                  <a:srgbClr val="FF0000"/>
                </a:solidFill>
              </a:rPr>
              <a:t>requirements to be defined by ESS</a:t>
            </a:r>
          </a:p>
          <a:p>
            <a:pPr lvl="1">
              <a:lnSpc>
                <a:spcPct val="80000"/>
              </a:lnSpc>
              <a:buFont typeface="Wingdings" panose="05000000000000000000" pitchFamily="2" charset="2"/>
              <a:buChar char="Ø"/>
            </a:pPr>
            <a:r>
              <a:rPr lang="en-GB" sz="1600" dirty="0">
                <a:solidFill>
                  <a:srgbClr val="FF0000"/>
                </a:solidFill>
              </a:rPr>
              <a:t>ESS to provide tolerance requirements to aid HOM management</a:t>
            </a:r>
          </a:p>
          <a:p>
            <a:pPr lvl="1">
              <a:lnSpc>
                <a:spcPct val="80000"/>
              </a:lnSpc>
              <a:buFont typeface="Wingdings" panose="05000000000000000000" pitchFamily="2" charset="2"/>
              <a:buChar char="Ø"/>
            </a:pPr>
            <a:r>
              <a:rPr lang="en-GB" sz="1600" dirty="0">
                <a:solidFill>
                  <a:srgbClr val="FF0000"/>
                </a:solidFill>
              </a:rPr>
              <a:t>Cavity suppliers need to be </a:t>
            </a:r>
            <a:r>
              <a:rPr lang="en-GB" sz="1600" dirty="0" smtClean="0">
                <a:solidFill>
                  <a:srgbClr val="FF0000"/>
                </a:solidFill>
              </a:rPr>
              <a:t>qualified</a:t>
            </a:r>
            <a:endParaRPr lang="en-GB" sz="1600"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77180" y="4941168"/>
            <a:ext cx="7389640" cy="1785104"/>
          </a:xfrm>
          <a:prstGeom prst="rect">
            <a:avLst/>
          </a:prstGeom>
          <a:solidFill>
            <a:schemeClr val="bg1"/>
          </a:solidFill>
          <a:ln w="28575">
            <a:solidFill>
              <a:schemeClr val="accent2"/>
            </a:solidFill>
          </a:ln>
        </p:spPr>
        <p:txBody>
          <a:bodyPr wrap="square" rtlCol="0">
            <a:spAutoFit/>
          </a:bodyPr>
          <a:lstStyle/>
          <a:p>
            <a:pPr algn="ctr"/>
            <a:r>
              <a:rPr lang="en-GB" sz="1800" b="1" dirty="0" smtClean="0">
                <a:solidFill>
                  <a:srgbClr val="C00000"/>
                </a:solidFill>
              </a:rPr>
              <a:t>ESS/CEA/STFC/INFN collaboration process is critical to ensure specifications/drawings/procedures are collectively agreed and utilised.</a:t>
            </a:r>
          </a:p>
          <a:p>
            <a:pPr algn="ctr"/>
            <a:r>
              <a:rPr lang="en-GB" sz="1400" b="1" dirty="0" smtClean="0">
                <a:solidFill>
                  <a:srgbClr val="00B050"/>
                </a:solidFill>
              </a:rPr>
              <a:t>Jun 2015 – CEA </a:t>
            </a:r>
            <a:r>
              <a:rPr lang="en-GB" sz="1400" b="1" dirty="0" err="1" smtClean="0">
                <a:solidFill>
                  <a:srgbClr val="00B050"/>
                </a:solidFill>
              </a:rPr>
              <a:t>Saclay</a:t>
            </a:r>
            <a:r>
              <a:rPr lang="en-GB" sz="1400" b="1" dirty="0">
                <a:solidFill>
                  <a:srgbClr val="00B050"/>
                </a:solidFill>
              </a:rPr>
              <a:t> (</a:t>
            </a:r>
            <a:r>
              <a:rPr lang="en-GB" sz="1400" b="1" dirty="0">
                <a:solidFill>
                  <a:srgbClr val="00B050"/>
                </a:solidFill>
                <a:hlinkClick r:id="rId3"/>
              </a:rPr>
              <a:t>https://indico.esss.lu.se/event/354</a:t>
            </a:r>
            <a:r>
              <a:rPr lang="en-GB" sz="1400" b="1" dirty="0" smtClean="0">
                <a:solidFill>
                  <a:srgbClr val="00B050"/>
                </a:solidFill>
                <a:hlinkClick r:id="rId3"/>
              </a:rPr>
              <a:t>/</a:t>
            </a:r>
            <a:r>
              <a:rPr lang="en-GB" sz="1400" b="1" dirty="0" smtClean="0">
                <a:solidFill>
                  <a:srgbClr val="00B050"/>
                </a:solidFill>
              </a:rPr>
              <a:t>)</a:t>
            </a:r>
          </a:p>
          <a:p>
            <a:pPr algn="ctr"/>
            <a:r>
              <a:rPr lang="en-GB" sz="1400" b="1" dirty="0" smtClean="0">
                <a:solidFill>
                  <a:srgbClr val="00B050"/>
                </a:solidFill>
              </a:rPr>
              <a:t>Dec 2015 – </a:t>
            </a:r>
            <a:r>
              <a:rPr lang="en-GB" sz="1400" b="1" dirty="0" err="1" smtClean="0">
                <a:solidFill>
                  <a:srgbClr val="00B050"/>
                </a:solidFill>
              </a:rPr>
              <a:t>Daresbury</a:t>
            </a:r>
            <a:r>
              <a:rPr lang="en-GB" sz="1400" b="1" dirty="0">
                <a:solidFill>
                  <a:srgbClr val="00B050"/>
                </a:solidFill>
              </a:rPr>
              <a:t> (</a:t>
            </a:r>
            <a:r>
              <a:rPr lang="en-GB" sz="1400" b="1" dirty="0">
                <a:solidFill>
                  <a:srgbClr val="00B050"/>
                </a:solidFill>
                <a:hlinkClick r:id="rId4"/>
              </a:rPr>
              <a:t>https://ess-ics.atlassian.net/wiki/display/CRYOM/2015-12-15+%3A+2nd+SRF+Collaboration+Meeting+@+</a:t>
            </a:r>
            <a:r>
              <a:rPr lang="en-GB" sz="1400" b="1" dirty="0" smtClean="0">
                <a:solidFill>
                  <a:srgbClr val="00B050"/>
                </a:solidFill>
                <a:hlinkClick r:id="rId4"/>
              </a:rPr>
              <a:t>STFC</a:t>
            </a:r>
            <a:r>
              <a:rPr lang="en-GB" sz="1400" b="1" dirty="0" smtClean="0">
                <a:solidFill>
                  <a:srgbClr val="00B050"/>
                </a:solidFill>
              </a:rPr>
              <a:t>) </a:t>
            </a:r>
          </a:p>
          <a:p>
            <a:pPr algn="ctr"/>
            <a:r>
              <a:rPr lang="en-GB" sz="1400" b="1" dirty="0" smtClean="0">
                <a:solidFill>
                  <a:srgbClr val="00B050"/>
                </a:solidFill>
              </a:rPr>
              <a:t>Next meeting to be arranged at INFN Milano</a:t>
            </a:r>
            <a:endParaRPr lang="en-GB" sz="1400" b="1" dirty="0">
              <a:solidFill>
                <a:srgbClr val="00B050"/>
              </a:solidFill>
            </a:endParaRPr>
          </a:p>
        </p:txBody>
      </p:sp>
      <p:sp>
        <p:nvSpPr>
          <p:cNvPr id="3" name="TextBox 2"/>
          <p:cNvSpPr txBox="1"/>
          <p:nvPr/>
        </p:nvSpPr>
        <p:spPr>
          <a:xfrm>
            <a:off x="323528" y="908720"/>
            <a:ext cx="5230919" cy="461665"/>
          </a:xfrm>
          <a:prstGeom prst="rect">
            <a:avLst/>
          </a:prstGeom>
          <a:noFill/>
        </p:spPr>
        <p:txBody>
          <a:bodyPr wrap="none" rtlCol="0">
            <a:spAutoFit/>
          </a:bodyPr>
          <a:lstStyle/>
          <a:p>
            <a:r>
              <a:rPr lang="en-GB" dirty="0" smtClean="0"/>
              <a:t>Formal UK-IKC funding starts 1/4/16:</a:t>
            </a:r>
            <a:endParaRPr lang="en-GB" dirty="0"/>
          </a:p>
        </p:txBody>
      </p:sp>
      <p:pic>
        <p:nvPicPr>
          <p:cNvPr id="1026" name="Picture 2" descr="http://www.researchmatch.se/wp-content/uploads/2015/11/brightnessGreen1-e1447855957383.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33" t="28939" r="10942" b="23617"/>
          <a:stretch/>
        </p:blipFill>
        <p:spPr bwMode="auto">
          <a:xfrm rot="18916761">
            <a:off x="6858460" y="5506805"/>
            <a:ext cx="2541222" cy="65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79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80108"/>
            <a:ext cx="1914525"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39952" y="908720"/>
            <a:ext cx="5004048" cy="6001643"/>
          </a:xfrm>
          <a:prstGeom prst="rect">
            <a:avLst/>
          </a:prstGeom>
          <a:solidFill>
            <a:schemeClr val="bg1"/>
          </a:solidFill>
        </p:spPr>
        <p:txBody>
          <a:bodyPr wrap="square">
            <a:spAutoFit/>
          </a:bodyPr>
          <a:lstStyle/>
          <a:p>
            <a:pPr marL="354013" indent="-354013">
              <a:buFont typeface="Arial" panose="020B0604020202020204" pitchFamily="34" charset="0"/>
              <a:buChar char="•"/>
            </a:pPr>
            <a:r>
              <a:rPr lang="en-GB" sz="2000" dirty="0" smtClean="0"/>
              <a:t>Aim </a:t>
            </a:r>
            <a:r>
              <a:rPr lang="en-GB" sz="2000" dirty="0"/>
              <a:t>to </a:t>
            </a:r>
            <a:r>
              <a:rPr lang="en-GB" sz="2000" dirty="0" smtClean="0"/>
              <a:t>test </a:t>
            </a:r>
            <a:r>
              <a:rPr lang="en-GB" sz="2000" dirty="0"/>
              <a:t>3 cavities horizontal in the </a:t>
            </a:r>
            <a:r>
              <a:rPr lang="en-GB" sz="2000" dirty="0" smtClean="0"/>
              <a:t>cryostat - Typically </a:t>
            </a:r>
            <a:r>
              <a:rPr lang="en-GB" sz="2000" dirty="0"/>
              <a:t>done </a:t>
            </a:r>
            <a:r>
              <a:rPr lang="en-GB" sz="2000" dirty="0" smtClean="0"/>
              <a:t>vertically:</a:t>
            </a:r>
            <a:endParaRPr lang="en-GB" sz="2000" dirty="0"/>
          </a:p>
          <a:p>
            <a:pPr marL="619200" lvl="1" indent="-284400">
              <a:buFont typeface="Arial" panose="020B0604020202020204" pitchFamily="34" charset="0"/>
              <a:buChar char="•"/>
            </a:pPr>
            <a:r>
              <a:rPr lang="en-GB" sz="1800" dirty="0" smtClean="0"/>
              <a:t>Diameter sufficient to test 3 vertically if required</a:t>
            </a:r>
            <a:endParaRPr lang="en-GB" sz="1800" dirty="0"/>
          </a:p>
          <a:p>
            <a:pPr marL="354013" indent="-354013">
              <a:buFont typeface="Arial" panose="020B0604020202020204" pitchFamily="34" charset="0"/>
              <a:buChar char="•"/>
              <a:defRPr/>
            </a:pPr>
            <a:r>
              <a:rPr lang="en-GB" sz="2000" dirty="0" smtClean="0">
                <a:solidFill>
                  <a:srgbClr val="FF0000"/>
                </a:solidFill>
              </a:rPr>
              <a:t>Helium </a:t>
            </a:r>
            <a:r>
              <a:rPr lang="en-GB" sz="2000" dirty="0">
                <a:solidFill>
                  <a:srgbClr val="FF0000"/>
                </a:solidFill>
              </a:rPr>
              <a:t>vessel </a:t>
            </a:r>
            <a:r>
              <a:rPr lang="en-GB" sz="2000" dirty="0" smtClean="0"/>
              <a:t>will be used to </a:t>
            </a:r>
            <a:r>
              <a:rPr lang="en-GB" sz="2000" dirty="0"/>
              <a:t>cool the cavities:</a:t>
            </a:r>
          </a:p>
          <a:p>
            <a:pPr marL="619200" lvl="1" indent="-284400">
              <a:buFont typeface="Wingdings" panose="05000000000000000000" pitchFamily="2" charset="2"/>
              <a:buChar char="ü"/>
              <a:defRPr/>
            </a:pPr>
            <a:r>
              <a:rPr lang="en-GB" sz="1800" dirty="0" smtClean="0">
                <a:solidFill>
                  <a:srgbClr val="0070C0"/>
                </a:solidFill>
              </a:rPr>
              <a:t>Reduced </a:t>
            </a:r>
            <a:r>
              <a:rPr lang="en-GB" sz="1800" dirty="0" err="1" smtClean="0">
                <a:solidFill>
                  <a:srgbClr val="0070C0"/>
                </a:solidFill>
              </a:rPr>
              <a:t>LHe</a:t>
            </a:r>
            <a:r>
              <a:rPr lang="en-GB" sz="1800" dirty="0" smtClean="0">
                <a:solidFill>
                  <a:srgbClr val="0070C0"/>
                </a:solidFill>
              </a:rPr>
              <a:t> requirements</a:t>
            </a:r>
          </a:p>
          <a:p>
            <a:pPr marL="620550" lvl="1" indent="-285750">
              <a:buFont typeface="Wingdings 3" panose="05040102010807070707" pitchFamily="18" charset="2"/>
              <a:buChar char="]"/>
              <a:defRPr/>
            </a:pPr>
            <a:r>
              <a:rPr lang="en-GB" sz="1800" b="1" dirty="0">
                <a:solidFill>
                  <a:srgbClr val="0070C0"/>
                </a:solidFill>
              </a:rPr>
              <a:t>75% saving on </a:t>
            </a:r>
            <a:r>
              <a:rPr lang="en-GB" sz="1800" b="1" dirty="0" err="1">
                <a:solidFill>
                  <a:srgbClr val="0070C0"/>
                </a:solidFill>
              </a:rPr>
              <a:t>LHe</a:t>
            </a:r>
            <a:r>
              <a:rPr lang="en-GB" sz="1800" b="1" dirty="0">
                <a:solidFill>
                  <a:srgbClr val="0070C0"/>
                </a:solidFill>
              </a:rPr>
              <a:t> and gas </a:t>
            </a:r>
            <a:r>
              <a:rPr lang="en-GB" sz="1800" b="1" dirty="0" smtClean="0">
                <a:solidFill>
                  <a:srgbClr val="0070C0"/>
                </a:solidFill>
              </a:rPr>
              <a:t>storage</a:t>
            </a:r>
          </a:p>
          <a:p>
            <a:pPr marL="619200" lvl="1" indent="-284400">
              <a:buFont typeface="Wingdings" panose="05000000000000000000" pitchFamily="2" charset="2"/>
              <a:buChar char="ü"/>
              <a:defRPr/>
            </a:pPr>
            <a:r>
              <a:rPr lang="en-GB" sz="1800" dirty="0" smtClean="0">
                <a:solidFill>
                  <a:srgbClr val="0070C0"/>
                </a:solidFill>
              </a:rPr>
              <a:t>Automatic </a:t>
            </a:r>
            <a:r>
              <a:rPr lang="en-GB" sz="1800" dirty="0">
                <a:solidFill>
                  <a:srgbClr val="0070C0"/>
                </a:solidFill>
              </a:rPr>
              <a:t>leak checks on He </a:t>
            </a:r>
            <a:r>
              <a:rPr lang="en-GB" sz="1800" dirty="0" smtClean="0">
                <a:solidFill>
                  <a:srgbClr val="0070C0"/>
                </a:solidFill>
              </a:rPr>
              <a:t>vessel</a:t>
            </a:r>
          </a:p>
          <a:p>
            <a:pPr marL="619200" lvl="1" indent="-284400">
              <a:buFont typeface="Wingdings" panose="05000000000000000000" pitchFamily="2" charset="2"/>
              <a:buChar char="ü"/>
              <a:defRPr/>
            </a:pPr>
            <a:r>
              <a:rPr lang="en-GB" sz="1800" dirty="0" smtClean="0">
                <a:solidFill>
                  <a:srgbClr val="0070C0"/>
                </a:solidFill>
              </a:rPr>
              <a:t>Higher </a:t>
            </a:r>
            <a:r>
              <a:rPr lang="en-GB" sz="1800" dirty="0">
                <a:solidFill>
                  <a:srgbClr val="0070C0"/>
                </a:solidFill>
              </a:rPr>
              <a:t>confidence in </a:t>
            </a:r>
            <a:r>
              <a:rPr lang="en-GB" sz="1800" dirty="0" smtClean="0">
                <a:solidFill>
                  <a:srgbClr val="0070C0"/>
                </a:solidFill>
              </a:rPr>
              <a:t>performance</a:t>
            </a:r>
          </a:p>
          <a:p>
            <a:pPr marL="619200" lvl="1" indent="-284400">
              <a:buFont typeface="Wingdings" panose="05000000000000000000" pitchFamily="2" charset="2"/>
              <a:buChar char="ü"/>
              <a:defRPr/>
            </a:pPr>
            <a:r>
              <a:rPr lang="en-GB" sz="1800" dirty="0" smtClean="0">
                <a:solidFill>
                  <a:srgbClr val="0070C0"/>
                </a:solidFill>
              </a:rPr>
              <a:t>Quicker </a:t>
            </a:r>
            <a:r>
              <a:rPr lang="en-GB" sz="1800" dirty="0">
                <a:solidFill>
                  <a:srgbClr val="0070C0"/>
                </a:solidFill>
              </a:rPr>
              <a:t>cool-down/warm </a:t>
            </a:r>
            <a:r>
              <a:rPr lang="en-GB" sz="1800" dirty="0" smtClean="0">
                <a:solidFill>
                  <a:srgbClr val="0070C0"/>
                </a:solidFill>
              </a:rPr>
              <a:t>up periods</a:t>
            </a:r>
          </a:p>
          <a:p>
            <a:pPr marL="619200" lvl="1" indent="-284400">
              <a:buFont typeface="Wingdings" panose="05000000000000000000" pitchFamily="2" charset="2"/>
              <a:buChar char="ü"/>
              <a:defRPr/>
            </a:pPr>
            <a:r>
              <a:rPr lang="en-GB" sz="1800" dirty="0" smtClean="0">
                <a:solidFill>
                  <a:srgbClr val="0070C0"/>
                </a:solidFill>
              </a:rPr>
              <a:t>Lower </a:t>
            </a:r>
            <a:r>
              <a:rPr lang="en-GB" sz="1800" dirty="0">
                <a:solidFill>
                  <a:srgbClr val="0070C0"/>
                </a:solidFill>
              </a:rPr>
              <a:t>operational hazards (due to lower gas flow/less quantity of </a:t>
            </a:r>
            <a:r>
              <a:rPr lang="en-GB" sz="1800" dirty="0" err="1">
                <a:solidFill>
                  <a:srgbClr val="0070C0"/>
                </a:solidFill>
              </a:rPr>
              <a:t>LHe</a:t>
            </a:r>
            <a:r>
              <a:rPr lang="en-GB" sz="1800" dirty="0">
                <a:solidFill>
                  <a:srgbClr val="0070C0"/>
                </a:solidFill>
              </a:rPr>
              <a:t>)</a:t>
            </a:r>
          </a:p>
          <a:p>
            <a:pPr>
              <a:defRPr/>
            </a:pPr>
            <a:r>
              <a:rPr lang="en-GB" sz="2000" dirty="0" smtClean="0">
                <a:solidFill>
                  <a:srgbClr val="FF0000"/>
                </a:solidFill>
              </a:rPr>
              <a:t>Risks/Issues  </a:t>
            </a:r>
          </a:p>
          <a:p>
            <a:pPr marL="355600" indent="-355600">
              <a:buFont typeface="Arial" panose="020B0604020202020204" pitchFamily="34" charset="0"/>
              <a:buChar char="•"/>
              <a:defRPr/>
            </a:pPr>
            <a:r>
              <a:rPr lang="en-GB" sz="2000" dirty="0" smtClean="0">
                <a:solidFill>
                  <a:schemeClr val="accent6">
                    <a:lumMod val="75000"/>
                  </a:schemeClr>
                </a:solidFill>
              </a:rPr>
              <a:t>Additional assembly steps</a:t>
            </a:r>
          </a:p>
          <a:p>
            <a:pPr marL="355600" indent="-355600">
              <a:buFont typeface="Arial" panose="020B0604020202020204" pitchFamily="34" charset="0"/>
              <a:buChar char="•"/>
              <a:defRPr/>
            </a:pPr>
            <a:r>
              <a:rPr lang="en-GB" sz="2000" dirty="0" smtClean="0">
                <a:solidFill>
                  <a:schemeClr val="accent6">
                    <a:lumMod val="75000"/>
                  </a:schemeClr>
                </a:solidFill>
              </a:rPr>
              <a:t>Additional leak checks during assembly</a:t>
            </a:r>
          </a:p>
          <a:p>
            <a:pPr marL="342900" indent="-342900">
              <a:buFont typeface="Wingdings 3" panose="05040102010807070707" pitchFamily="18" charset="2"/>
              <a:buChar char="a"/>
              <a:defRPr/>
            </a:pPr>
            <a:r>
              <a:rPr lang="en-GB" sz="2000" dirty="0" smtClean="0">
                <a:solidFill>
                  <a:schemeClr val="accent6">
                    <a:lumMod val="75000"/>
                  </a:schemeClr>
                </a:solidFill>
              </a:rPr>
              <a:t>Need to understand the </a:t>
            </a:r>
            <a:r>
              <a:rPr lang="en-GB" sz="2000" dirty="0" err="1" smtClean="0">
                <a:solidFill>
                  <a:schemeClr val="accent6">
                    <a:lumMod val="75000"/>
                  </a:schemeClr>
                </a:solidFill>
              </a:rPr>
              <a:t>cryo</a:t>
            </a:r>
            <a:r>
              <a:rPr lang="en-GB" sz="2000" dirty="0" smtClean="0">
                <a:solidFill>
                  <a:schemeClr val="accent6">
                    <a:lumMod val="75000"/>
                  </a:schemeClr>
                </a:solidFill>
              </a:rPr>
              <a:t> load during F/E or </a:t>
            </a:r>
            <a:r>
              <a:rPr lang="en-GB" sz="2000" dirty="0" err="1" smtClean="0">
                <a:solidFill>
                  <a:schemeClr val="accent6">
                    <a:lumMod val="75000"/>
                  </a:schemeClr>
                </a:solidFill>
              </a:rPr>
              <a:t>multipactor</a:t>
            </a:r>
            <a:endParaRPr lang="en-GB" sz="2000" dirty="0" smtClean="0">
              <a:solidFill>
                <a:schemeClr val="accent6">
                  <a:lumMod val="75000"/>
                </a:schemeClr>
              </a:solidFill>
            </a:endParaRPr>
          </a:p>
          <a:p>
            <a:pPr marL="342900" indent="-342900">
              <a:buFont typeface="Wingdings 3" panose="05040102010807070707" pitchFamily="18" charset="2"/>
              <a:buChar char="a"/>
              <a:defRPr/>
            </a:pPr>
            <a:r>
              <a:rPr lang="en-GB" sz="2000" dirty="0" smtClean="0">
                <a:solidFill>
                  <a:schemeClr val="accent6">
                    <a:lumMod val="75000"/>
                  </a:schemeClr>
                </a:solidFill>
              </a:rPr>
              <a:t>Need careful QA steps</a:t>
            </a:r>
          </a:p>
          <a:p>
            <a:pPr marL="342900" indent="-342900">
              <a:buFont typeface="Arial" panose="020B0604020202020204" pitchFamily="34" charset="0"/>
              <a:buChar char="•"/>
              <a:defRPr/>
            </a:pPr>
            <a:r>
              <a:rPr lang="en-GB" sz="2000" dirty="0" smtClean="0">
                <a:solidFill>
                  <a:srgbClr val="FF0000"/>
                </a:solidFill>
              </a:rPr>
              <a:t>Cryostat tender in progress.</a:t>
            </a:r>
            <a:endParaRPr lang="en-GB" sz="2200" dirty="0">
              <a:solidFill>
                <a:srgbClr val="FF0000"/>
              </a:solidFill>
            </a:endParaRPr>
          </a:p>
        </p:txBody>
      </p:sp>
      <p:pic>
        <p:nvPicPr>
          <p:cNvPr id="317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788" y="2420888"/>
            <a:ext cx="273685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smtClean="0"/>
              <a:t>Horizontal Tests in a Cryostat</a:t>
            </a:r>
            <a:endParaRPr lang="en-GB" dirty="0"/>
          </a:p>
        </p:txBody>
      </p:sp>
      <p:sp>
        <p:nvSpPr>
          <p:cNvPr id="6" name="TextBox 5"/>
          <p:cNvSpPr txBox="1"/>
          <p:nvPr/>
        </p:nvSpPr>
        <p:spPr>
          <a:xfrm>
            <a:off x="179512" y="1080000"/>
            <a:ext cx="4049507" cy="461665"/>
          </a:xfrm>
          <a:prstGeom prst="rect">
            <a:avLst/>
          </a:prstGeom>
          <a:noFill/>
        </p:spPr>
        <p:txBody>
          <a:bodyPr wrap="none" rtlCol="0">
            <a:spAutoFit/>
          </a:bodyPr>
          <a:lstStyle/>
          <a:p>
            <a:r>
              <a:rPr lang="en-GB" b="1" dirty="0" smtClean="0">
                <a:solidFill>
                  <a:srgbClr val="002060"/>
                </a:solidFill>
              </a:rPr>
              <a:t>Proposed Cryostat Design</a:t>
            </a:r>
            <a:endParaRPr lang="en-GB" b="1" dirty="0">
              <a:solidFill>
                <a:srgbClr val="002060"/>
              </a:solidFill>
            </a:endParaRPr>
          </a:p>
        </p:txBody>
      </p:sp>
    </p:spTree>
    <p:extLst>
      <p:ext uri="{BB962C8B-B14F-4D97-AF65-F5344CB8AC3E}">
        <p14:creationId xmlns:p14="http://schemas.microsoft.com/office/powerpoint/2010/main" val="2371016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Cryogenic </a:t>
            </a:r>
            <a:r>
              <a:rPr lang="en-GB" dirty="0" err="1" smtClean="0"/>
              <a:t>Liquifier</a:t>
            </a:r>
            <a:r>
              <a:rPr lang="en-GB" dirty="0" smtClean="0"/>
              <a:t> Plant</a:t>
            </a:r>
            <a:endParaRPr lang="en-GB" dirty="0"/>
          </a:p>
        </p:txBody>
      </p:sp>
      <p:sp>
        <p:nvSpPr>
          <p:cNvPr id="5" name="Content Placeholder 4"/>
          <p:cNvSpPr>
            <a:spLocks noGrp="1"/>
          </p:cNvSpPr>
          <p:nvPr>
            <p:ph sz="half" idx="1"/>
          </p:nvPr>
        </p:nvSpPr>
        <p:spPr>
          <a:xfrm>
            <a:off x="107503" y="980728"/>
            <a:ext cx="4872906" cy="5472608"/>
          </a:xfrm>
          <a:solidFill>
            <a:schemeClr val="bg1"/>
          </a:solidFill>
        </p:spPr>
        <p:txBody>
          <a:bodyPr>
            <a:normAutofit/>
          </a:bodyPr>
          <a:lstStyle/>
          <a:p>
            <a:r>
              <a:rPr lang="en-GB" sz="2400" dirty="0" smtClean="0"/>
              <a:t>Cryogenics plant consists of:</a:t>
            </a:r>
          </a:p>
          <a:p>
            <a:pPr lvl="1"/>
            <a:r>
              <a:rPr lang="en-GB" sz="2000" dirty="0" smtClean="0"/>
              <a:t>He Liquefier (100 l/h)</a:t>
            </a:r>
          </a:p>
          <a:p>
            <a:pPr lvl="1"/>
            <a:r>
              <a:rPr lang="en-GB" sz="2000" dirty="0" smtClean="0"/>
              <a:t>5000 l </a:t>
            </a:r>
            <a:r>
              <a:rPr lang="en-GB" sz="2000" dirty="0" err="1" smtClean="0"/>
              <a:t>LHe</a:t>
            </a:r>
            <a:r>
              <a:rPr lang="en-GB" sz="2000" dirty="0" smtClean="0"/>
              <a:t> Dewar</a:t>
            </a:r>
          </a:p>
          <a:p>
            <a:pPr lvl="1"/>
            <a:r>
              <a:rPr lang="en-GB" sz="2000" dirty="0" smtClean="0"/>
              <a:t>Helium </a:t>
            </a:r>
            <a:r>
              <a:rPr lang="en-GB" sz="2000" dirty="0"/>
              <a:t>R</a:t>
            </a:r>
            <a:r>
              <a:rPr lang="en-GB" sz="2000" dirty="0" smtClean="0"/>
              <a:t>ecovery System (10 g/s)</a:t>
            </a:r>
          </a:p>
          <a:p>
            <a:pPr lvl="1"/>
            <a:r>
              <a:rPr lang="en-GB" sz="2000" dirty="0" smtClean="0"/>
              <a:t>Gas Storage </a:t>
            </a:r>
          </a:p>
          <a:p>
            <a:r>
              <a:rPr lang="en-GB" sz="2400" dirty="0" smtClean="0"/>
              <a:t>3 company tenders received: </a:t>
            </a:r>
          </a:p>
          <a:p>
            <a:pPr lvl="1"/>
            <a:r>
              <a:rPr lang="en-GB" sz="2000" dirty="0" smtClean="0"/>
              <a:t>Linde</a:t>
            </a:r>
            <a:r>
              <a:rPr lang="en-GB" sz="2000" dirty="0"/>
              <a:t> </a:t>
            </a:r>
            <a:r>
              <a:rPr lang="en-GB" sz="2000" dirty="0" err="1" smtClean="0"/>
              <a:t>Kryotechnik</a:t>
            </a:r>
            <a:endParaRPr lang="en-GB" sz="2000" dirty="0" smtClean="0"/>
          </a:p>
          <a:p>
            <a:pPr lvl="1"/>
            <a:r>
              <a:rPr lang="en-GB" sz="2000" dirty="0" smtClean="0"/>
              <a:t>Air </a:t>
            </a:r>
            <a:r>
              <a:rPr lang="en-GB" sz="2000" dirty="0" err="1" smtClean="0"/>
              <a:t>Liquide</a:t>
            </a:r>
            <a:r>
              <a:rPr lang="en-GB" sz="2000" dirty="0" smtClean="0"/>
              <a:t> Advance Technologies</a:t>
            </a:r>
          </a:p>
          <a:p>
            <a:pPr lvl="1"/>
            <a:r>
              <a:rPr lang="en-GB" sz="2000" dirty="0" err="1" smtClean="0"/>
              <a:t>Vorbuchner</a:t>
            </a:r>
            <a:r>
              <a:rPr lang="en-GB" sz="2000" dirty="0" smtClean="0"/>
              <a:t> Cryogenics &amp; Applications</a:t>
            </a:r>
          </a:p>
          <a:p>
            <a:endParaRPr lang="en-GB" sz="2400" dirty="0" smtClean="0">
              <a:solidFill>
                <a:srgbClr val="FF0000"/>
              </a:solidFill>
            </a:endParaRPr>
          </a:p>
          <a:p>
            <a:r>
              <a:rPr lang="en-GB" sz="2400" dirty="0" smtClean="0">
                <a:solidFill>
                  <a:srgbClr val="FF0000"/>
                </a:solidFill>
              </a:rPr>
              <a:t>17/3 contract agreed with Air </a:t>
            </a:r>
            <a:r>
              <a:rPr lang="en-GB" sz="2400" dirty="0" err="1" smtClean="0">
                <a:solidFill>
                  <a:srgbClr val="FF0000"/>
                </a:solidFill>
              </a:rPr>
              <a:t>Liquide</a:t>
            </a:r>
            <a:r>
              <a:rPr lang="en-GB" sz="2400" dirty="0" smtClean="0">
                <a:solidFill>
                  <a:srgbClr val="FF0000"/>
                </a:solidFill>
              </a:rPr>
              <a:t>:</a:t>
            </a:r>
          </a:p>
          <a:p>
            <a:pPr lvl="1"/>
            <a:r>
              <a:rPr lang="en-GB" sz="2000" dirty="0" smtClean="0">
                <a:solidFill>
                  <a:srgbClr val="FF0000"/>
                </a:solidFill>
              </a:rPr>
              <a:t>expected delivery by Jan 2017.</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3872458"/>
            <a:ext cx="2209800" cy="2857500"/>
          </a:xfrm>
        </p:spPr>
      </p:pic>
      <p:pic>
        <p:nvPicPr>
          <p:cNvPr id="11" name="Picture 10"/>
          <p:cNvPicPr/>
          <p:nvPr/>
        </p:nvPicPr>
        <p:blipFill>
          <a:blip r:embed="rId3"/>
          <a:stretch>
            <a:fillRect/>
          </a:stretch>
        </p:blipFill>
        <p:spPr>
          <a:xfrm>
            <a:off x="4980409" y="908720"/>
            <a:ext cx="3041898" cy="2486397"/>
          </a:xfrm>
          <a:prstGeom prst="rect">
            <a:avLst/>
          </a:prstGeom>
        </p:spPr>
      </p:pic>
      <p:pic>
        <p:nvPicPr>
          <p:cNvPr id="12" name="u110_img" descr="http://vorbuchner.com/images/vc%20logo%20gas%20rz.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980409" y="3429000"/>
            <a:ext cx="2724150" cy="619125"/>
          </a:xfrm>
          <a:prstGeom prst="rect">
            <a:avLst/>
          </a:prstGeom>
          <a:noFill/>
          <a:ln>
            <a:noFill/>
          </a:ln>
        </p:spPr>
      </p:pic>
      <p:sp>
        <p:nvSpPr>
          <p:cNvPr id="2" name="TextBox 1"/>
          <p:cNvSpPr txBox="1"/>
          <p:nvPr/>
        </p:nvSpPr>
        <p:spPr>
          <a:xfrm>
            <a:off x="7596336" y="2886035"/>
            <a:ext cx="1800200" cy="707886"/>
          </a:xfrm>
          <a:prstGeom prst="rect">
            <a:avLst/>
          </a:prstGeom>
          <a:noFill/>
        </p:spPr>
        <p:txBody>
          <a:bodyPr wrap="square" rtlCol="0">
            <a:spAutoFit/>
          </a:bodyPr>
          <a:lstStyle/>
          <a:p>
            <a:pPr marL="0" lvl="1"/>
            <a:r>
              <a:rPr lang="en-GB" sz="2000" dirty="0" smtClean="0"/>
              <a:t>Linde</a:t>
            </a:r>
          </a:p>
          <a:p>
            <a:pPr marL="0" lvl="1"/>
            <a:r>
              <a:rPr lang="en-GB" sz="2000" dirty="0" err="1" smtClean="0"/>
              <a:t>Kryotechnik</a:t>
            </a:r>
            <a:endParaRPr lang="en-GB" sz="2000" dirty="0"/>
          </a:p>
        </p:txBody>
      </p:sp>
      <p:sp>
        <p:nvSpPr>
          <p:cNvPr id="3" name="TextBox 2"/>
          <p:cNvSpPr txBox="1"/>
          <p:nvPr/>
        </p:nvSpPr>
        <p:spPr>
          <a:xfrm>
            <a:off x="7424581" y="4357553"/>
            <a:ext cx="1683923" cy="1015663"/>
          </a:xfrm>
          <a:prstGeom prst="rect">
            <a:avLst/>
          </a:prstGeom>
          <a:noFill/>
        </p:spPr>
        <p:txBody>
          <a:bodyPr wrap="none" rtlCol="0">
            <a:spAutoFit/>
          </a:bodyPr>
          <a:lstStyle/>
          <a:p>
            <a:pPr marL="0" lvl="1"/>
            <a:r>
              <a:rPr lang="en-GB" sz="2000" dirty="0"/>
              <a:t>Air </a:t>
            </a:r>
            <a:r>
              <a:rPr lang="en-GB" sz="2000" dirty="0" err="1" smtClean="0"/>
              <a:t>Liquide</a:t>
            </a:r>
            <a:endParaRPr lang="en-GB" sz="2000" dirty="0" smtClean="0"/>
          </a:p>
          <a:p>
            <a:pPr marL="0" lvl="1"/>
            <a:r>
              <a:rPr lang="en-GB" sz="2000" dirty="0" smtClean="0"/>
              <a:t>Advance </a:t>
            </a:r>
          </a:p>
          <a:p>
            <a:pPr marL="0" lvl="1"/>
            <a:r>
              <a:rPr lang="en-GB" sz="2000" dirty="0" smtClean="0"/>
              <a:t>Technologies</a:t>
            </a:r>
            <a:endParaRPr lang="en-GB" sz="2000" dirty="0"/>
          </a:p>
        </p:txBody>
      </p:sp>
    </p:spTree>
    <p:extLst>
      <p:ext uri="{BB962C8B-B14F-4D97-AF65-F5344CB8AC3E}">
        <p14:creationId xmlns:p14="http://schemas.microsoft.com/office/powerpoint/2010/main" val="3120510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 Cavity Test System</a:t>
            </a:r>
            <a:endParaRPr lang="en-GB" dirty="0"/>
          </a:p>
        </p:txBody>
      </p:sp>
      <p:pic>
        <p:nvPicPr>
          <p:cNvPr id="9" name="Picture 10" descr="F:\PIPPS\IMG_04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197496"/>
            <a:ext cx="1755000" cy="2340000"/>
          </a:xfrm>
          <a:prstGeom prst="rect">
            <a:avLst/>
          </a:prstGeom>
          <a:noFill/>
          <a:ln w="12700">
            <a:solidFill>
              <a:schemeClr val="tx1"/>
            </a:solidFill>
            <a:miter lim="800000"/>
            <a:headEnd/>
            <a:tailEnd/>
          </a:ln>
        </p:spPr>
      </p:pic>
      <p:pic>
        <p:nvPicPr>
          <p:cNvPr id="10" name="Picture 2" descr="F:\PIPPS\LLRF_Control_Sy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170" y="1197496"/>
            <a:ext cx="2925000" cy="2340000"/>
          </a:xfrm>
          <a:prstGeom prst="rect">
            <a:avLst/>
          </a:prstGeom>
          <a:noFill/>
          <a:ln w="12700">
            <a:solidFill>
              <a:schemeClr val="tx1"/>
            </a:solidFill>
            <a:miter lim="800000"/>
            <a:headEnd/>
            <a:tailEnd/>
          </a:ln>
        </p:spPr>
      </p:pic>
      <p:sp>
        <p:nvSpPr>
          <p:cNvPr id="3" name="Content Placeholder 2"/>
          <p:cNvSpPr>
            <a:spLocks noGrp="1"/>
          </p:cNvSpPr>
          <p:nvPr>
            <p:ph sz="half" idx="1"/>
          </p:nvPr>
        </p:nvSpPr>
        <p:spPr>
          <a:xfrm>
            <a:off x="107504" y="908720"/>
            <a:ext cx="4248472" cy="3775940"/>
          </a:xfrm>
        </p:spPr>
        <p:txBody>
          <a:bodyPr>
            <a:normAutofit fontScale="70000" lnSpcReduction="20000"/>
          </a:bodyPr>
          <a:lstStyle/>
          <a:p>
            <a:pPr>
              <a:buFont typeface="Arial" panose="020B0604020202020204" pitchFamily="34" charset="0"/>
              <a:buChar char="•"/>
              <a:defRPr/>
            </a:pPr>
            <a:r>
              <a:rPr lang="en-GB" dirty="0"/>
              <a:t>Existing VTF test facility </a:t>
            </a:r>
            <a:r>
              <a:rPr lang="en-GB" dirty="0" smtClean="0"/>
              <a:t>configured for an operational frequency of 1.3 GHz. </a:t>
            </a:r>
          </a:p>
          <a:p>
            <a:pPr>
              <a:buFont typeface="Arial" panose="020B0604020202020204" pitchFamily="34" charset="0"/>
              <a:buChar char="•"/>
              <a:defRPr/>
            </a:pPr>
            <a:r>
              <a:rPr lang="en-GB" dirty="0" smtClean="0">
                <a:solidFill>
                  <a:srgbClr val="FF0000"/>
                </a:solidFill>
              </a:rPr>
              <a:t>Modifications required to enable testing at 704 </a:t>
            </a:r>
            <a:r>
              <a:rPr lang="en-GB" dirty="0" err="1" smtClean="0">
                <a:solidFill>
                  <a:srgbClr val="FF0000"/>
                </a:solidFill>
              </a:rPr>
              <a:t>MHz.</a:t>
            </a:r>
            <a:endParaRPr lang="en-GB" dirty="0" smtClean="0">
              <a:solidFill>
                <a:srgbClr val="FF0000"/>
              </a:solidFill>
            </a:endParaRPr>
          </a:p>
          <a:p>
            <a:pPr>
              <a:buFont typeface="Arial" panose="020B0604020202020204" pitchFamily="34" charset="0"/>
              <a:buChar char="•"/>
              <a:defRPr/>
            </a:pPr>
            <a:r>
              <a:rPr lang="en-GB" dirty="0" smtClean="0">
                <a:solidFill>
                  <a:srgbClr val="0070C0"/>
                </a:solidFill>
              </a:rPr>
              <a:t>System has been defined.</a:t>
            </a:r>
          </a:p>
          <a:p>
            <a:pPr marL="612000" lvl="1" indent="-284400">
              <a:buFont typeface="Arial" panose="020B0604020202020204" pitchFamily="34" charset="0"/>
              <a:buChar char="−"/>
              <a:defRPr/>
            </a:pPr>
            <a:r>
              <a:rPr lang="en-GB" dirty="0" smtClean="0">
                <a:solidFill>
                  <a:srgbClr val="0070C0"/>
                </a:solidFill>
              </a:rPr>
              <a:t>Robust and versatile system.</a:t>
            </a:r>
          </a:p>
          <a:p>
            <a:pPr marL="612000" lvl="1" indent="-284400">
              <a:buFont typeface="Arial" panose="020B0604020202020204" pitchFamily="34" charset="0"/>
              <a:buChar char="−"/>
              <a:defRPr/>
            </a:pPr>
            <a:r>
              <a:rPr lang="en-GB" dirty="0" smtClean="0">
                <a:solidFill>
                  <a:srgbClr val="0070C0"/>
                </a:solidFill>
              </a:rPr>
              <a:t>Low risk as it is an already operational system at </a:t>
            </a:r>
            <a:r>
              <a:rPr lang="en-GB" dirty="0" err="1" smtClean="0">
                <a:solidFill>
                  <a:srgbClr val="0070C0"/>
                </a:solidFill>
              </a:rPr>
              <a:t>JLab</a:t>
            </a:r>
            <a:r>
              <a:rPr lang="en-GB" dirty="0" smtClean="0">
                <a:solidFill>
                  <a:srgbClr val="0070C0"/>
                </a:solidFill>
              </a:rPr>
              <a:t>.</a:t>
            </a:r>
          </a:p>
          <a:p>
            <a:pPr>
              <a:buFont typeface="Arial" panose="020B0604020202020204" pitchFamily="34" charset="0"/>
              <a:buChar char="•"/>
              <a:defRPr/>
            </a:pPr>
            <a:r>
              <a:rPr lang="en-GB" dirty="0" smtClean="0">
                <a:solidFill>
                  <a:srgbClr val="0070C0"/>
                </a:solidFill>
              </a:rPr>
              <a:t>RF amplifier is being sourced:</a:t>
            </a:r>
          </a:p>
          <a:p>
            <a:pPr marL="612000" lvl="1" indent="-284400">
              <a:buFont typeface="Arial" panose="020B0604020202020204" pitchFamily="34" charset="0"/>
              <a:buChar char="−"/>
              <a:defRPr/>
            </a:pPr>
            <a:r>
              <a:rPr lang="en-GB" dirty="0" smtClean="0">
                <a:solidFill>
                  <a:srgbClr val="0070C0"/>
                </a:solidFill>
              </a:rPr>
              <a:t>Need RF power to accommodate F/E and/or m/p limitations.</a:t>
            </a:r>
            <a:endParaRPr lang="en-GB" dirty="0">
              <a:solidFill>
                <a:srgbClr val="0070C0"/>
              </a:solidFill>
            </a:endParaRPr>
          </a:p>
          <a:p>
            <a:pPr marL="612000" lvl="1" indent="-284400">
              <a:buFont typeface="Arial" panose="020B0604020202020204" pitchFamily="34" charset="0"/>
              <a:buChar char="−"/>
              <a:defRPr/>
            </a:pPr>
            <a:r>
              <a:rPr lang="en-GB" dirty="0" smtClean="0">
                <a:solidFill>
                  <a:srgbClr val="0070C0"/>
                </a:solidFill>
              </a:rPr>
              <a:t>500W amplifier </a:t>
            </a:r>
            <a:r>
              <a:rPr lang="en-GB" dirty="0" smtClean="0">
                <a:solidFill>
                  <a:srgbClr val="0070C0"/>
                </a:solidFill>
              </a:rPr>
              <a:t>ordered.</a:t>
            </a:r>
            <a:endParaRPr lang="en-GB" dirty="0" smtClean="0">
              <a:solidFill>
                <a:srgbClr val="0070C0"/>
              </a:solidFill>
            </a:endParaRPr>
          </a:p>
          <a:p>
            <a:pPr lvl="1">
              <a:buFont typeface="Arial" panose="020B0604020202020204" pitchFamily="34" charset="0"/>
              <a:buChar char="•"/>
              <a:defRPr/>
            </a:pPr>
            <a:endParaRPr lang="en-GB" dirty="0">
              <a:solidFill>
                <a:srgbClr val="0070C0"/>
              </a:solidFill>
            </a:endParaRPr>
          </a:p>
        </p:txBody>
      </p:sp>
      <p:sp>
        <p:nvSpPr>
          <p:cNvPr id="4" name="TextBox 3"/>
          <p:cNvSpPr txBox="1"/>
          <p:nvPr/>
        </p:nvSpPr>
        <p:spPr>
          <a:xfrm>
            <a:off x="6826084" y="6357191"/>
            <a:ext cx="2282420" cy="276999"/>
          </a:xfrm>
          <a:prstGeom prst="rect">
            <a:avLst/>
          </a:prstGeom>
          <a:solidFill>
            <a:schemeClr val="bg1"/>
          </a:solidFill>
        </p:spPr>
        <p:txBody>
          <a:bodyPr wrap="none" rtlCol="0">
            <a:spAutoFit/>
          </a:bodyPr>
          <a:lstStyle/>
          <a:p>
            <a:r>
              <a:rPr lang="en-GB" sz="1200" dirty="0" smtClean="0"/>
              <a:t>Courtesy of Tom Powers (</a:t>
            </a:r>
            <a:r>
              <a:rPr lang="en-GB" sz="1200" dirty="0" err="1" smtClean="0"/>
              <a:t>Jlab</a:t>
            </a:r>
            <a:r>
              <a:rPr lang="en-GB" sz="1200" dirty="0" smtClean="0"/>
              <a:t>)</a:t>
            </a:r>
            <a:endParaRPr lang="en-GB" sz="1200" dirty="0"/>
          </a:p>
        </p:txBody>
      </p:sp>
      <p:sp>
        <p:nvSpPr>
          <p:cNvPr id="5" name="TextBox 4"/>
          <p:cNvSpPr txBox="1"/>
          <p:nvPr/>
        </p:nvSpPr>
        <p:spPr>
          <a:xfrm>
            <a:off x="4212000" y="6381328"/>
            <a:ext cx="2646878" cy="369332"/>
          </a:xfrm>
          <a:prstGeom prst="rect">
            <a:avLst/>
          </a:prstGeom>
          <a:solidFill>
            <a:schemeClr val="bg1"/>
          </a:solidFill>
        </p:spPr>
        <p:txBody>
          <a:bodyPr wrap="none" rtlCol="0">
            <a:spAutoFit/>
          </a:bodyPr>
          <a:lstStyle/>
          <a:p>
            <a:r>
              <a:rPr lang="en-GB" sz="1800" dirty="0" smtClean="0"/>
              <a:t>Low level block diagram</a:t>
            </a:r>
            <a:endParaRPr lang="en-GB" sz="1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581128"/>
            <a:ext cx="3670473" cy="2164046"/>
          </a:xfrm>
          <a:prstGeom prst="rect">
            <a:avLst/>
          </a:prstGeom>
        </p:spPr>
      </p:pic>
      <p:sp>
        <p:nvSpPr>
          <p:cNvPr id="11" name="TextBox 10"/>
          <p:cNvSpPr txBox="1"/>
          <p:nvPr/>
        </p:nvSpPr>
        <p:spPr>
          <a:xfrm>
            <a:off x="4211204" y="3491716"/>
            <a:ext cx="2634054" cy="369332"/>
          </a:xfrm>
          <a:prstGeom prst="rect">
            <a:avLst/>
          </a:prstGeom>
          <a:noFill/>
        </p:spPr>
        <p:txBody>
          <a:bodyPr wrap="none" rtlCol="0">
            <a:spAutoFit/>
          </a:bodyPr>
          <a:lstStyle/>
          <a:p>
            <a:r>
              <a:rPr lang="en-GB" sz="1800" dirty="0" smtClean="0"/>
              <a:t>Existing VTF test facility</a:t>
            </a:r>
            <a:endParaRPr lang="en-GB" sz="18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496" y="4077072"/>
            <a:ext cx="4788000" cy="2310144"/>
          </a:xfrm>
          <a:prstGeom prst="rect">
            <a:avLst/>
          </a:prstGeom>
          <a:solidFill>
            <a:schemeClr val="bg1"/>
          </a:solidFill>
          <a:ln w="9525">
            <a:solidFill>
              <a:schemeClr val="tx1"/>
            </a:solidFill>
            <a:miter lim="800000"/>
            <a:headEnd/>
            <a:tailEnd/>
          </a:ln>
          <a:extLst/>
        </p:spPr>
      </p:pic>
    </p:spTree>
    <p:extLst>
      <p:ext uri="{BB962C8B-B14F-4D97-AF65-F5344CB8AC3E}">
        <p14:creationId xmlns:p14="http://schemas.microsoft.com/office/powerpoint/2010/main" val="2484871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Cryostat Shielding</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65304"/>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96" y="979835"/>
            <a:ext cx="5479155"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64088" y="1052736"/>
            <a:ext cx="3779912" cy="2585323"/>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GB" sz="1800" dirty="0" smtClean="0"/>
              <a:t>Outlined radiation </a:t>
            </a:r>
            <a:r>
              <a:rPr lang="en-GB" sz="1800" dirty="0"/>
              <a:t>assessment </a:t>
            </a:r>
            <a:r>
              <a:rPr lang="en-GB" sz="1800" dirty="0" smtClean="0"/>
              <a:t>has been performed.</a:t>
            </a:r>
          </a:p>
          <a:p>
            <a:pPr marL="342900" indent="-342900">
              <a:buFont typeface="Arial" panose="020B0604020202020204" pitchFamily="34" charset="0"/>
              <a:buChar char="•"/>
            </a:pPr>
            <a:r>
              <a:rPr lang="en-GB" sz="1800" dirty="0" smtClean="0"/>
              <a:t>More detailed assessment is being undertaken at present.</a:t>
            </a:r>
            <a:endParaRPr lang="en-GB" sz="1800" dirty="0"/>
          </a:p>
          <a:p>
            <a:pPr marL="342900" indent="-342900">
              <a:buFont typeface="Arial" panose="020B0604020202020204" pitchFamily="34" charset="0"/>
              <a:buChar char="•"/>
            </a:pPr>
            <a:r>
              <a:rPr lang="en-GB" sz="1800" dirty="0" smtClean="0"/>
              <a:t>To date the concrete </a:t>
            </a:r>
            <a:r>
              <a:rPr lang="en-GB" sz="1800" dirty="0"/>
              <a:t>thickness </a:t>
            </a:r>
            <a:r>
              <a:rPr lang="en-GB" sz="1800" dirty="0" smtClean="0"/>
              <a:t>is defined – 1.8 m.</a:t>
            </a:r>
            <a:endParaRPr lang="en-GB" sz="1800" dirty="0"/>
          </a:p>
          <a:p>
            <a:pPr marL="342900" indent="-342900">
              <a:buFont typeface="Arial" panose="020B0604020202020204" pitchFamily="34" charset="0"/>
              <a:buChar char="•"/>
            </a:pPr>
            <a:r>
              <a:rPr lang="en-GB" sz="1800" dirty="0"/>
              <a:t>Shielding design </a:t>
            </a:r>
            <a:r>
              <a:rPr lang="en-GB" sz="1800" dirty="0" smtClean="0"/>
              <a:t>and ancillary system integration still being finalised.</a:t>
            </a:r>
            <a:endParaRPr lang="en-GB" sz="1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4000" y="3717032"/>
            <a:ext cx="3348000" cy="307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771800" y="980728"/>
            <a:ext cx="6300762" cy="5157889"/>
            <a:chOff x="2771800" y="980728"/>
            <a:chExt cx="6300762" cy="5157889"/>
          </a:xfrm>
        </p:grpSpPr>
        <p:grpSp>
          <p:nvGrpSpPr>
            <p:cNvPr id="8" name="Group 7"/>
            <p:cNvGrpSpPr>
              <a:grpSpLocks/>
            </p:cNvGrpSpPr>
            <p:nvPr/>
          </p:nvGrpSpPr>
          <p:grpSpPr bwMode="auto">
            <a:xfrm>
              <a:off x="2771800" y="980729"/>
              <a:ext cx="6300762" cy="5157888"/>
              <a:chOff x="2403002" y="771365"/>
              <a:chExt cx="7220918" cy="5354413"/>
            </a:xfrm>
          </p:grpSpPr>
          <p:cxnSp>
            <p:nvCxnSpPr>
              <p:cNvPr id="10" name="Straight Connector 20"/>
              <p:cNvCxnSpPr>
                <a:cxnSpLocks noChangeShapeType="1"/>
              </p:cNvCxnSpPr>
              <p:nvPr/>
            </p:nvCxnSpPr>
            <p:spPr bwMode="auto">
              <a:xfrm flipH="1" flipV="1">
                <a:off x="2403002" y="5630219"/>
                <a:ext cx="2889079" cy="495559"/>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11" name="Straight Connector 22"/>
              <p:cNvCxnSpPr>
                <a:cxnSpLocks noChangeShapeType="1"/>
              </p:cNvCxnSpPr>
              <p:nvPr/>
            </p:nvCxnSpPr>
            <p:spPr bwMode="auto">
              <a:xfrm flipH="1" flipV="1">
                <a:off x="4796197" y="5630221"/>
                <a:ext cx="4827723" cy="495557"/>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24"/>
              <p:cNvCxnSpPr>
                <a:cxnSpLocks noChangeShapeType="1"/>
              </p:cNvCxnSpPr>
              <p:nvPr/>
            </p:nvCxnSpPr>
            <p:spPr bwMode="auto">
              <a:xfrm flipH="1" flipV="1">
                <a:off x="4878446" y="771365"/>
                <a:ext cx="4745474" cy="291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cxnSp>
            <p:nvCxnSpPr>
              <p:cNvPr id="13" name="Straight Connector 26"/>
              <p:cNvCxnSpPr>
                <a:cxnSpLocks noChangeShapeType="1"/>
              </p:cNvCxnSpPr>
              <p:nvPr/>
            </p:nvCxnSpPr>
            <p:spPr bwMode="auto">
              <a:xfrm flipH="1" flipV="1">
                <a:off x="2403002" y="771365"/>
                <a:ext cx="2889079" cy="2915313"/>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pic>
            <p:nvPicPr>
              <p:cNvPr id="14"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H="1">
                <a:off x="6238450" y="2740308"/>
                <a:ext cx="2439099" cy="433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bwMode="auto">
            <a:xfrm>
              <a:off x="2771800" y="980728"/>
              <a:ext cx="2160000" cy="468052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grpSp>
    </p:spTree>
    <p:extLst>
      <p:ext uri="{BB962C8B-B14F-4D97-AF65-F5344CB8AC3E}">
        <p14:creationId xmlns:p14="http://schemas.microsoft.com/office/powerpoint/2010/main" val="13994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SRF Test Hall</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65304"/>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000" y="802800"/>
            <a:ext cx="8901798" cy="601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0567" y="4293096"/>
            <a:ext cx="1268296" cy="307777"/>
          </a:xfrm>
          <a:prstGeom prst="rect">
            <a:avLst/>
          </a:prstGeom>
          <a:noFill/>
        </p:spPr>
        <p:txBody>
          <a:bodyPr wrap="none" rtlCol="0">
            <a:spAutoFit/>
          </a:bodyPr>
          <a:lstStyle/>
          <a:p>
            <a:r>
              <a:rPr lang="en-GB" sz="1400" dirty="0" smtClean="0"/>
              <a:t>Thin Film Lab</a:t>
            </a:r>
            <a:endParaRPr lang="en-GB" sz="1400" dirty="0"/>
          </a:p>
        </p:txBody>
      </p:sp>
      <p:sp>
        <p:nvSpPr>
          <p:cNvPr id="8" name="TextBox 7"/>
          <p:cNvSpPr txBox="1"/>
          <p:nvPr/>
        </p:nvSpPr>
        <p:spPr>
          <a:xfrm>
            <a:off x="2555776" y="4307016"/>
            <a:ext cx="572593" cy="523220"/>
          </a:xfrm>
          <a:prstGeom prst="rect">
            <a:avLst/>
          </a:prstGeom>
          <a:solidFill>
            <a:schemeClr val="bg1"/>
          </a:solidFill>
        </p:spPr>
        <p:txBody>
          <a:bodyPr wrap="none" rtlCol="0">
            <a:spAutoFit/>
          </a:bodyPr>
          <a:lstStyle/>
          <a:p>
            <a:r>
              <a:rPr lang="en-GB" sz="1400" dirty="0" smtClean="0"/>
              <a:t>Crab</a:t>
            </a:r>
          </a:p>
          <a:p>
            <a:r>
              <a:rPr lang="en-GB" sz="1400" dirty="0" smtClean="0"/>
              <a:t> Lab</a:t>
            </a:r>
            <a:endParaRPr lang="en-GB" sz="1400" dirty="0"/>
          </a:p>
        </p:txBody>
      </p:sp>
      <p:sp>
        <p:nvSpPr>
          <p:cNvPr id="9" name="TextBox 8"/>
          <p:cNvSpPr txBox="1"/>
          <p:nvPr/>
        </p:nvSpPr>
        <p:spPr>
          <a:xfrm>
            <a:off x="4751525" y="2996952"/>
            <a:ext cx="3276859" cy="584775"/>
          </a:xfrm>
          <a:prstGeom prst="rect">
            <a:avLst/>
          </a:prstGeom>
          <a:noFill/>
        </p:spPr>
        <p:txBody>
          <a:bodyPr wrap="none" rtlCol="0">
            <a:spAutoFit/>
          </a:bodyPr>
          <a:lstStyle/>
          <a:p>
            <a:r>
              <a:rPr lang="en-GB" sz="1600" dirty="0" smtClean="0"/>
              <a:t>Offices upstairs</a:t>
            </a:r>
          </a:p>
          <a:p>
            <a:r>
              <a:rPr lang="en-GB" sz="1600" dirty="0" smtClean="0"/>
              <a:t>Cavity Goods-In &amp; Out downstairs</a:t>
            </a:r>
            <a:endParaRPr lang="en-GB" sz="1600" dirty="0"/>
          </a:p>
        </p:txBody>
      </p:sp>
      <p:sp>
        <p:nvSpPr>
          <p:cNvPr id="6" name="TextBox 5"/>
          <p:cNvSpPr txBox="1"/>
          <p:nvPr/>
        </p:nvSpPr>
        <p:spPr>
          <a:xfrm>
            <a:off x="4283968" y="1484784"/>
            <a:ext cx="1548000" cy="504000"/>
          </a:xfrm>
          <a:prstGeom prst="rect">
            <a:avLst/>
          </a:prstGeom>
          <a:solidFill>
            <a:srgbClr val="FFFF66"/>
          </a:solidFill>
          <a:ln>
            <a:solidFill>
              <a:schemeClr val="tx1"/>
            </a:solidFill>
          </a:ln>
        </p:spPr>
        <p:txBody>
          <a:bodyPr wrap="square" rtlCol="0">
            <a:spAutoFit/>
          </a:bodyPr>
          <a:lstStyle/>
          <a:p>
            <a:pPr algn="ctr"/>
            <a:r>
              <a:rPr lang="en-GB" sz="1200" dirty="0" smtClean="0"/>
              <a:t>He Compressor House</a:t>
            </a:r>
            <a:endParaRPr lang="en-GB" sz="1200" dirty="0"/>
          </a:p>
        </p:txBody>
      </p:sp>
      <p:sp>
        <p:nvSpPr>
          <p:cNvPr id="11" name="TextBox 10"/>
          <p:cNvSpPr txBox="1"/>
          <p:nvPr/>
        </p:nvSpPr>
        <p:spPr>
          <a:xfrm>
            <a:off x="3419872" y="5445224"/>
            <a:ext cx="1440000" cy="400110"/>
          </a:xfrm>
          <a:prstGeom prst="rect">
            <a:avLst/>
          </a:prstGeom>
          <a:noFill/>
        </p:spPr>
        <p:txBody>
          <a:bodyPr wrap="square" rtlCol="0">
            <a:spAutoFit/>
          </a:bodyPr>
          <a:lstStyle/>
          <a:p>
            <a:r>
              <a:rPr lang="en-GB" sz="2000" dirty="0" smtClean="0">
                <a:solidFill>
                  <a:srgbClr val="FF0000"/>
                </a:solidFill>
              </a:rPr>
              <a:t>Cleanroom</a:t>
            </a:r>
            <a:endParaRPr lang="en-GB" sz="2000" dirty="0">
              <a:solidFill>
                <a:srgbClr val="FF0000"/>
              </a:solidFill>
            </a:endParaRPr>
          </a:p>
        </p:txBody>
      </p:sp>
      <p:sp>
        <p:nvSpPr>
          <p:cNvPr id="14" name="TextBox 13"/>
          <p:cNvSpPr txBox="1"/>
          <p:nvPr/>
        </p:nvSpPr>
        <p:spPr>
          <a:xfrm>
            <a:off x="7308384" y="5301208"/>
            <a:ext cx="720000" cy="400110"/>
          </a:xfrm>
          <a:prstGeom prst="rect">
            <a:avLst/>
          </a:prstGeom>
          <a:noFill/>
        </p:spPr>
        <p:txBody>
          <a:bodyPr wrap="square" rtlCol="0">
            <a:spAutoFit/>
          </a:bodyPr>
          <a:lstStyle/>
          <a:p>
            <a:r>
              <a:rPr lang="en-GB" sz="2000" dirty="0" smtClean="0">
                <a:solidFill>
                  <a:srgbClr val="FF0000"/>
                </a:solidFill>
              </a:rPr>
              <a:t>VTF</a:t>
            </a:r>
            <a:endParaRPr lang="en-GB" sz="2000" dirty="0">
              <a:solidFill>
                <a:srgbClr val="FF0000"/>
              </a:solidFill>
            </a:endParaRPr>
          </a:p>
        </p:txBody>
      </p:sp>
      <p:sp>
        <p:nvSpPr>
          <p:cNvPr id="12" name="Rectangle 11"/>
          <p:cNvSpPr/>
          <p:nvPr/>
        </p:nvSpPr>
        <p:spPr bwMode="auto">
          <a:xfrm>
            <a:off x="1013981" y="6124654"/>
            <a:ext cx="97240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cxnSp>
        <p:nvCxnSpPr>
          <p:cNvPr id="15" name="Straight Arrow Connector 14"/>
          <p:cNvCxnSpPr/>
          <p:nvPr/>
        </p:nvCxnSpPr>
        <p:spPr bwMode="auto">
          <a:xfrm flipH="1">
            <a:off x="6263693" y="3581727"/>
            <a:ext cx="126261" cy="495345"/>
          </a:xfrm>
          <a:prstGeom prst="straightConnector1">
            <a:avLst/>
          </a:prstGeom>
          <a:solidFill>
            <a:schemeClr val="accent1"/>
          </a:solidFill>
          <a:ln w="22225" cap="flat" cmpd="sng" algn="ctr">
            <a:solidFill>
              <a:srgbClr val="FF0000"/>
            </a:solidFill>
            <a:prstDash val="solid"/>
            <a:round/>
            <a:headEnd type="none" w="med" len="med"/>
            <a:tailEnd type="triangle" w="med" len="lg"/>
          </a:ln>
          <a:effectLst/>
        </p:spPr>
      </p:cxnSp>
      <p:sp>
        <p:nvSpPr>
          <p:cNvPr id="18" name="TextBox 17"/>
          <p:cNvSpPr txBox="1"/>
          <p:nvPr/>
        </p:nvSpPr>
        <p:spPr>
          <a:xfrm>
            <a:off x="6012160" y="6084004"/>
            <a:ext cx="1296144" cy="369332"/>
          </a:xfrm>
          <a:prstGeom prst="rect">
            <a:avLst/>
          </a:prstGeom>
          <a:noFill/>
        </p:spPr>
        <p:txBody>
          <a:bodyPr wrap="square" rtlCol="0">
            <a:spAutoFit/>
          </a:bodyPr>
          <a:lstStyle/>
          <a:p>
            <a:r>
              <a:rPr lang="en-GB" sz="1800" dirty="0" err="1" smtClean="0">
                <a:solidFill>
                  <a:srgbClr val="FF0000"/>
                </a:solidFill>
              </a:rPr>
              <a:t>Cryo</a:t>
            </a:r>
            <a:r>
              <a:rPr lang="en-GB" sz="1800" dirty="0" smtClean="0">
                <a:solidFill>
                  <a:srgbClr val="FF0000"/>
                </a:solidFill>
              </a:rPr>
              <a:t>-plant</a:t>
            </a:r>
            <a:endParaRPr lang="en-GB" sz="1800" dirty="0">
              <a:solidFill>
                <a:srgbClr val="FF0000"/>
              </a:solidFill>
            </a:endParaRPr>
          </a:p>
        </p:txBody>
      </p:sp>
      <p:cxnSp>
        <p:nvCxnSpPr>
          <p:cNvPr id="17" name="Straight Connector 16"/>
          <p:cNvCxnSpPr/>
          <p:nvPr/>
        </p:nvCxnSpPr>
        <p:spPr bwMode="auto">
          <a:xfrm>
            <a:off x="5831968" y="1844824"/>
            <a:ext cx="108184" cy="0"/>
          </a:xfrm>
          <a:prstGeom prst="line">
            <a:avLst/>
          </a:prstGeom>
          <a:solidFill>
            <a:schemeClr val="accent1"/>
          </a:solidFill>
          <a:ln w="19050" cap="flat" cmpd="sng" algn="ctr">
            <a:solidFill>
              <a:schemeClr val="accent6">
                <a:lumMod val="60000"/>
                <a:lumOff val="40000"/>
              </a:schemeClr>
            </a:solidFill>
            <a:prstDash val="solid"/>
            <a:round/>
            <a:headEnd type="none" w="med" len="med"/>
            <a:tailEnd type="none" w="med" len="med"/>
          </a:ln>
          <a:effectLst/>
        </p:spPr>
      </p:cxn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034" y="998539"/>
            <a:ext cx="2640652" cy="198048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705" y="4869360"/>
            <a:ext cx="2400000" cy="1800000"/>
          </a:xfrm>
          <a:prstGeom prst="rect">
            <a:avLst/>
          </a:prstGeom>
        </p:spPr>
      </p:pic>
      <p:cxnSp>
        <p:nvCxnSpPr>
          <p:cNvPr id="24" name="Straight Arrow Connector 23"/>
          <p:cNvCxnSpPr/>
          <p:nvPr/>
        </p:nvCxnSpPr>
        <p:spPr bwMode="auto">
          <a:xfrm flipH="1">
            <a:off x="7618360" y="2899484"/>
            <a:ext cx="410024" cy="214998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25" name="Straight Arrow Connector 24"/>
          <p:cNvCxnSpPr/>
          <p:nvPr/>
        </p:nvCxnSpPr>
        <p:spPr bwMode="auto">
          <a:xfrm flipV="1">
            <a:off x="2267744" y="5845334"/>
            <a:ext cx="1152128" cy="31997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grpSp>
        <p:nvGrpSpPr>
          <p:cNvPr id="27" name="Group 26"/>
          <p:cNvGrpSpPr/>
          <p:nvPr/>
        </p:nvGrpSpPr>
        <p:grpSpPr>
          <a:xfrm>
            <a:off x="367977" y="859888"/>
            <a:ext cx="2475831" cy="2224262"/>
            <a:chOff x="241305" y="859888"/>
            <a:chExt cx="2475831" cy="2224262"/>
          </a:xfrm>
        </p:grpSpPr>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760" y="859888"/>
              <a:ext cx="2465376" cy="1849032"/>
            </a:xfrm>
            <a:prstGeom prst="rect">
              <a:avLst/>
            </a:prstGeom>
          </p:spPr>
        </p:pic>
        <p:sp>
          <p:nvSpPr>
            <p:cNvPr id="29" name="TextBox 28"/>
            <p:cNvSpPr txBox="1"/>
            <p:nvPr/>
          </p:nvSpPr>
          <p:spPr>
            <a:xfrm>
              <a:off x="241305" y="2714818"/>
              <a:ext cx="2210862" cy="369332"/>
            </a:xfrm>
            <a:prstGeom prst="rect">
              <a:avLst/>
            </a:prstGeom>
            <a:noFill/>
          </p:spPr>
          <p:txBody>
            <a:bodyPr wrap="none" rtlCol="0">
              <a:spAutoFit/>
            </a:bodyPr>
            <a:lstStyle/>
            <a:p>
              <a:r>
                <a:rPr lang="en-GB" sz="1800" dirty="0" smtClean="0"/>
                <a:t>Full crane coverage</a:t>
              </a:r>
              <a:endParaRPr lang="en-GB" sz="1800" dirty="0"/>
            </a:p>
          </p:txBody>
        </p:sp>
      </p:grpSp>
      <p:cxnSp>
        <p:nvCxnSpPr>
          <p:cNvPr id="37" name="Straight Arrow Connector 36"/>
          <p:cNvCxnSpPr>
            <a:cxnSpLocks noChangeShapeType="1"/>
          </p:cNvCxnSpPr>
          <p:nvPr/>
        </p:nvCxnSpPr>
        <p:spPr bwMode="auto">
          <a:xfrm flipV="1">
            <a:off x="107504" y="3924000"/>
            <a:ext cx="0" cy="2736000"/>
          </a:xfrm>
          <a:prstGeom prst="straightConnector1">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cxnSp>
        <p:nvCxnSpPr>
          <p:cNvPr id="35" name="Straight Arrow Connector 5"/>
          <p:cNvCxnSpPr>
            <a:cxnSpLocks noChangeShapeType="1"/>
          </p:cNvCxnSpPr>
          <p:nvPr/>
        </p:nvCxnSpPr>
        <p:spPr bwMode="auto">
          <a:xfrm>
            <a:off x="261705" y="6742113"/>
            <a:ext cx="7929795" cy="0"/>
          </a:xfrm>
          <a:prstGeom prst="straightConnector1">
            <a:avLst/>
          </a:prstGeom>
          <a:noFill/>
          <a:ln w="12700" algn="ctr">
            <a:solidFill>
              <a:schemeClr val="tx1"/>
            </a:solidFill>
            <a:round/>
            <a:headEnd type="triangle" w="lg" len="med"/>
            <a:tailEnd type="triangle" w="lg" len="med"/>
          </a:ln>
          <a:extLst>
            <a:ext uri="{909E8E84-426E-40DD-AFC4-6F175D3DCCD1}">
              <a14:hiddenFill xmlns:a14="http://schemas.microsoft.com/office/drawing/2010/main">
                <a:noFill/>
              </a14:hiddenFill>
            </a:ext>
          </a:extLst>
        </p:spPr>
      </p:cxnSp>
      <p:sp>
        <p:nvSpPr>
          <p:cNvPr id="38" name="TextBox 37"/>
          <p:cNvSpPr txBox="1">
            <a:spLocks noChangeArrowheads="1"/>
          </p:cNvSpPr>
          <p:nvPr/>
        </p:nvSpPr>
        <p:spPr bwMode="auto">
          <a:xfrm rot="-5400000">
            <a:off x="-180000" y="4994225"/>
            <a:ext cx="468000" cy="324000"/>
          </a:xfrm>
          <a:prstGeom prst="rect">
            <a:avLst/>
          </a:prstGeom>
          <a:solidFill>
            <a:schemeClr val="bg1"/>
          </a:solidFill>
          <a:ln>
            <a:noFill/>
          </a:ln>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400" dirty="0"/>
              <a:t>20m</a:t>
            </a:r>
            <a:r>
              <a:rPr lang="en-GB" altLang="en-US" sz="1800" dirty="0"/>
              <a:t> </a:t>
            </a:r>
          </a:p>
        </p:txBody>
      </p:sp>
      <p:sp>
        <p:nvSpPr>
          <p:cNvPr id="36" name="TextBox 8"/>
          <p:cNvSpPr txBox="1">
            <a:spLocks noChangeArrowheads="1"/>
          </p:cNvSpPr>
          <p:nvPr/>
        </p:nvSpPr>
        <p:spPr bwMode="auto">
          <a:xfrm>
            <a:off x="3635375" y="6660000"/>
            <a:ext cx="50449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200" dirty="0"/>
              <a:t>55m </a:t>
            </a:r>
          </a:p>
        </p:txBody>
      </p:sp>
    </p:spTree>
    <p:extLst>
      <p:ext uri="{BB962C8B-B14F-4D97-AF65-F5344CB8AC3E}">
        <p14:creationId xmlns:p14="http://schemas.microsoft.com/office/powerpoint/2010/main" val="3256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a:xfrm>
            <a:off x="685800" y="1124744"/>
            <a:ext cx="7772400" cy="4823990"/>
          </a:xfrm>
        </p:spPr>
        <p:txBody>
          <a:bodyPr>
            <a:normAutofit fontScale="77500" lnSpcReduction="20000"/>
          </a:bodyPr>
          <a:lstStyle/>
          <a:p>
            <a:r>
              <a:rPr lang="en-GB" sz="3300" dirty="0"/>
              <a:t>Cavity </a:t>
            </a:r>
            <a:r>
              <a:rPr lang="en-GB" sz="3300" dirty="0" smtClean="0"/>
              <a:t>Delivery Objectives</a:t>
            </a:r>
            <a:endParaRPr lang="en-GB" sz="3300" dirty="0"/>
          </a:p>
          <a:p>
            <a:r>
              <a:rPr lang="en-GB" sz="3300" dirty="0" smtClean="0"/>
              <a:t>Project Delivery Schedule</a:t>
            </a:r>
          </a:p>
          <a:p>
            <a:r>
              <a:rPr lang="en-GB" sz="3300" dirty="0" smtClean="0"/>
              <a:t>Key Milestones</a:t>
            </a:r>
            <a:endParaRPr lang="en-GB" sz="3300" dirty="0"/>
          </a:p>
          <a:p>
            <a:r>
              <a:rPr lang="en-GB" sz="3300" dirty="0"/>
              <a:t>Excluded </a:t>
            </a:r>
            <a:r>
              <a:rPr lang="en-GB" sz="3300" dirty="0" smtClean="0"/>
              <a:t>Activities</a:t>
            </a:r>
          </a:p>
          <a:p>
            <a:pPr lvl="1"/>
            <a:r>
              <a:rPr lang="en-GB" sz="2900" dirty="0" err="1" smtClean="0"/>
              <a:t>Nb</a:t>
            </a:r>
            <a:r>
              <a:rPr lang="en-GB" sz="2900" dirty="0" smtClean="0"/>
              <a:t> Sheet Non-Conformance</a:t>
            </a:r>
            <a:endParaRPr lang="en-GB" sz="2900" dirty="0"/>
          </a:p>
          <a:p>
            <a:r>
              <a:rPr lang="en-GB" sz="3300" dirty="0" smtClean="0"/>
              <a:t>QA </a:t>
            </a:r>
            <a:r>
              <a:rPr lang="en-GB" sz="3300" dirty="0"/>
              <a:t>Processes</a:t>
            </a:r>
          </a:p>
          <a:p>
            <a:r>
              <a:rPr lang="en-GB" sz="3300" dirty="0" smtClean="0"/>
              <a:t>Project Governance</a:t>
            </a:r>
          </a:p>
          <a:p>
            <a:pPr lvl="1"/>
            <a:r>
              <a:rPr lang="en-GB" dirty="0" smtClean="0"/>
              <a:t>Project Staffing </a:t>
            </a:r>
          </a:p>
          <a:p>
            <a:r>
              <a:rPr lang="en-GB" sz="3300" dirty="0" smtClean="0"/>
              <a:t>Test Facility Preparations</a:t>
            </a:r>
          </a:p>
          <a:p>
            <a:r>
              <a:rPr lang="en-GB" sz="3300" dirty="0" smtClean="0"/>
              <a:t>Progress to Date</a:t>
            </a:r>
            <a:endParaRPr lang="en-GB" sz="3300" dirty="0"/>
          </a:p>
          <a:p>
            <a:r>
              <a:rPr lang="en-GB" sz="3300" dirty="0" smtClean="0"/>
              <a:t>Risks and Mitigation</a:t>
            </a:r>
          </a:p>
          <a:p>
            <a:r>
              <a:rPr lang="en-GB" sz="3300" dirty="0" smtClean="0"/>
              <a:t>Conclusions</a:t>
            </a:r>
            <a:endParaRPr lang="en-GB" sz="3300"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791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1254125"/>
            <a:ext cx="838835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7384"/>
            <a:ext cx="9144000" cy="1143000"/>
          </a:xfrm>
        </p:spPr>
        <p:txBody>
          <a:bodyPr/>
          <a:lstStyle/>
          <a:p>
            <a:r>
              <a:rPr lang="en-GB" dirty="0" smtClean="0"/>
              <a:t>Reconfigured Cleanroom</a:t>
            </a:r>
            <a:endParaRPr lang="en-GB" dirty="0"/>
          </a:p>
        </p:txBody>
      </p:sp>
      <p:cxnSp>
        <p:nvCxnSpPr>
          <p:cNvPr id="43" name="Straight Arrow Connector 42"/>
          <p:cNvCxnSpPr/>
          <p:nvPr/>
        </p:nvCxnSpPr>
        <p:spPr>
          <a:xfrm>
            <a:off x="473448" y="1556792"/>
            <a:ext cx="0" cy="367240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6512" y="3112503"/>
            <a:ext cx="478972" cy="59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8m</a:t>
            </a:r>
            <a:endParaRPr lang="en-GB" sz="1200" b="1" dirty="0">
              <a:solidFill>
                <a:schemeClr val="tx1"/>
              </a:solidFill>
            </a:endParaRPr>
          </a:p>
        </p:txBody>
      </p:sp>
      <p:sp>
        <p:nvSpPr>
          <p:cNvPr id="46" name="Rectangle 45"/>
          <p:cNvSpPr/>
          <p:nvPr/>
        </p:nvSpPr>
        <p:spPr>
          <a:xfrm>
            <a:off x="4283968" y="5309507"/>
            <a:ext cx="777688" cy="59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18.9m</a:t>
            </a:r>
            <a:endParaRPr lang="en-GB" sz="1200" b="1" dirty="0">
              <a:solidFill>
                <a:schemeClr val="tx1"/>
              </a:solidFill>
            </a:endParaRPr>
          </a:p>
        </p:txBody>
      </p:sp>
      <p:cxnSp>
        <p:nvCxnSpPr>
          <p:cNvPr id="45" name="Straight Arrow Connector 44"/>
          <p:cNvCxnSpPr/>
          <p:nvPr/>
        </p:nvCxnSpPr>
        <p:spPr>
          <a:xfrm>
            <a:off x="827584" y="5453523"/>
            <a:ext cx="7776864"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33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4" y="803961"/>
            <a:ext cx="8901798" cy="601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SRF Hall – Cleanroom Layout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1" y="6165304"/>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0567" y="4293096"/>
            <a:ext cx="1268296" cy="307777"/>
          </a:xfrm>
          <a:prstGeom prst="rect">
            <a:avLst/>
          </a:prstGeom>
          <a:noFill/>
        </p:spPr>
        <p:txBody>
          <a:bodyPr wrap="none" rtlCol="0">
            <a:spAutoFit/>
          </a:bodyPr>
          <a:lstStyle/>
          <a:p>
            <a:r>
              <a:rPr lang="en-GB" sz="1400" dirty="0" smtClean="0"/>
              <a:t>Thin Film Lab</a:t>
            </a:r>
            <a:endParaRPr lang="en-GB" sz="1400" dirty="0"/>
          </a:p>
        </p:txBody>
      </p:sp>
      <p:sp>
        <p:nvSpPr>
          <p:cNvPr id="6" name="TextBox 5"/>
          <p:cNvSpPr txBox="1"/>
          <p:nvPr/>
        </p:nvSpPr>
        <p:spPr>
          <a:xfrm>
            <a:off x="4283968" y="1484784"/>
            <a:ext cx="1548000" cy="504000"/>
          </a:xfrm>
          <a:prstGeom prst="rect">
            <a:avLst/>
          </a:prstGeom>
          <a:solidFill>
            <a:srgbClr val="FFFF66"/>
          </a:solidFill>
          <a:ln>
            <a:solidFill>
              <a:schemeClr val="tx1"/>
            </a:solidFill>
          </a:ln>
        </p:spPr>
        <p:txBody>
          <a:bodyPr wrap="square" rtlCol="0">
            <a:spAutoFit/>
          </a:bodyPr>
          <a:lstStyle/>
          <a:p>
            <a:pPr algn="ctr"/>
            <a:r>
              <a:rPr lang="en-GB" sz="1200" dirty="0" smtClean="0"/>
              <a:t>He Compressor House</a:t>
            </a:r>
            <a:endParaRPr lang="en-GB" sz="1200" dirty="0"/>
          </a:p>
        </p:txBody>
      </p:sp>
      <p:sp>
        <p:nvSpPr>
          <p:cNvPr id="8" name="TextBox 7"/>
          <p:cNvSpPr txBox="1"/>
          <p:nvPr/>
        </p:nvSpPr>
        <p:spPr>
          <a:xfrm>
            <a:off x="2555776" y="4307016"/>
            <a:ext cx="572593" cy="523220"/>
          </a:xfrm>
          <a:prstGeom prst="rect">
            <a:avLst/>
          </a:prstGeom>
          <a:solidFill>
            <a:schemeClr val="bg1"/>
          </a:solidFill>
        </p:spPr>
        <p:txBody>
          <a:bodyPr wrap="none" rtlCol="0">
            <a:spAutoFit/>
          </a:bodyPr>
          <a:lstStyle/>
          <a:p>
            <a:r>
              <a:rPr lang="en-GB" sz="1400" dirty="0" smtClean="0"/>
              <a:t>Crab</a:t>
            </a:r>
          </a:p>
          <a:p>
            <a:r>
              <a:rPr lang="en-GB" sz="1400" dirty="0" smtClean="0"/>
              <a:t> Lab</a:t>
            </a:r>
            <a:endParaRPr lang="en-GB" sz="1400" dirty="0"/>
          </a:p>
        </p:txBody>
      </p:sp>
      <p:sp>
        <p:nvSpPr>
          <p:cNvPr id="9" name="TextBox 8"/>
          <p:cNvSpPr txBox="1"/>
          <p:nvPr/>
        </p:nvSpPr>
        <p:spPr>
          <a:xfrm>
            <a:off x="4751525" y="2996952"/>
            <a:ext cx="3276859" cy="584775"/>
          </a:xfrm>
          <a:prstGeom prst="rect">
            <a:avLst/>
          </a:prstGeom>
          <a:noFill/>
        </p:spPr>
        <p:txBody>
          <a:bodyPr wrap="none" rtlCol="0">
            <a:spAutoFit/>
          </a:bodyPr>
          <a:lstStyle/>
          <a:p>
            <a:r>
              <a:rPr lang="en-GB" sz="1600" dirty="0" smtClean="0"/>
              <a:t>Offices upstairs</a:t>
            </a:r>
          </a:p>
          <a:p>
            <a:r>
              <a:rPr lang="en-GB" sz="1600" dirty="0" smtClean="0"/>
              <a:t>Cavity Goods-In &amp; Out downstairs</a:t>
            </a:r>
            <a:endParaRPr lang="en-GB" sz="1600" dirty="0"/>
          </a:p>
        </p:txBody>
      </p:sp>
      <p:sp>
        <p:nvSpPr>
          <p:cNvPr id="11" name="TextBox 10"/>
          <p:cNvSpPr txBox="1"/>
          <p:nvPr/>
        </p:nvSpPr>
        <p:spPr>
          <a:xfrm>
            <a:off x="3419872" y="5445224"/>
            <a:ext cx="1440000" cy="400110"/>
          </a:xfrm>
          <a:prstGeom prst="rect">
            <a:avLst/>
          </a:prstGeom>
          <a:noFill/>
        </p:spPr>
        <p:txBody>
          <a:bodyPr wrap="square" rtlCol="0">
            <a:spAutoFit/>
          </a:bodyPr>
          <a:lstStyle/>
          <a:p>
            <a:r>
              <a:rPr lang="en-GB" sz="2000" dirty="0" smtClean="0">
                <a:solidFill>
                  <a:srgbClr val="FF0000"/>
                </a:solidFill>
              </a:rPr>
              <a:t>Cleanroom</a:t>
            </a:r>
            <a:endParaRPr lang="en-GB" sz="2000" dirty="0">
              <a:solidFill>
                <a:srgbClr val="FF0000"/>
              </a:solidFill>
            </a:endParaRPr>
          </a:p>
        </p:txBody>
      </p:sp>
      <p:sp>
        <p:nvSpPr>
          <p:cNvPr id="14" name="TextBox 13"/>
          <p:cNvSpPr txBox="1"/>
          <p:nvPr/>
        </p:nvSpPr>
        <p:spPr>
          <a:xfrm>
            <a:off x="7308384" y="5301208"/>
            <a:ext cx="720000" cy="400110"/>
          </a:xfrm>
          <a:prstGeom prst="rect">
            <a:avLst/>
          </a:prstGeom>
          <a:noFill/>
        </p:spPr>
        <p:txBody>
          <a:bodyPr wrap="square" rtlCol="0">
            <a:spAutoFit/>
          </a:bodyPr>
          <a:lstStyle/>
          <a:p>
            <a:r>
              <a:rPr lang="en-GB" sz="2000" dirty="0" smtClean="0">
                <a:solidFill>
                  <a:srgbClr val="FF0000"/>
                </a:solidFill>
              </a:rPr>
              <a:t>VTF</a:t>
            </a:r>
            <a:endParaRPr lang="en-GB" sz="2000" dirty="0">
              <a:solidFill>
                <a:srgbClr val="FF0000"/>
              </a:solidFill>
            </a:endParaRPr>
          </a:p>
        </p:txBody>
      </p:sp>
      <p:cxnSp>
        <p:nvCxnSpPr>
          <p:cNvPr id="15" name="Straight Arrow Connector 14"/>
          <p:cNvCxnSpPr/>
          <p:nvPr/>
        </p:nvCxnSpPr>
        <p:spPr bwMode="auto">
          <a:xfrm flipH="1">
            <a:off x="6263693" y="3581727"/>
            <a:ext cx="126261" cy="495345"/>
          </a:xfrm>
          <a:prstGeom prst="straightConnector1">
            <a:avLst/>
          </a:prstGeom>
          <a:solidFill>
            <a:schemeClr val="accent1"/>
          </a:solidFill>
          <a:ln w="22225" cap="flat" cmpd="sng" algn="ctr">
            <a:solidFill>
              <a:srgbClr val="FF0000"/>
            </a:solidFill>
            <a:prstDash val="solid"/>
            <a:round/>
            <a:headEnd type="none" w="med" len="med"/>
            <a:tailEnd type="triangle" w="med" len="lg"/>
          </a:ln>
          <a:effectLst/>
        </p:spPr>
      </p:cxnSp>
      <p:sp>
        <p:nvSpPr>
          <p:cNvPr id="18" name="TextBox 17"/>
          <p:cNvSpPr txBox="1"/>
          <p:nvPr/>
        </p:nvSpPr>
        <p:spPr>
          <a:xfrm>
            <a:off x="6012160" y="6084004"/>
            <a:ext cx="1296144" cy="369332"/>
          </a:xfrm>
          <a:prstGeom prst="rect">
            <a:avLst/>
          </a:prstGeom>
          <a:noFill/>
        </p:spPr>
        <p:txBody>
          <a:bodyPr wrap="square" rtlCol="0">
            <a:spAutoFit/>
          </a:bodyPr>
          <a:lstStyle/>
          <a:p>
            <a:r>
              <a:rPr lang="en-GB" sz="1800" dirty="0" err="1" smtClean="0">
                <a:solidFill>
                  <a:srgbClr val="FF0000"/>
                </a:solidFill>
              </a:rPr>
              <a:t>Cryo</a:t>
            </a:r>
            <a:r>
              <a:rPr lang="en-GB" sz="1800" dirty="0" smtClean="0">
                <a:solidFill>
                  <a:srgbClr val="FF0000"/>
                </a:solidFill>
              </a:rPr>
              <a:t>-plant</a:t>
            </a:r>
            <a:endParaRPr lang="en-GB" sz="1800" dirty="0">
              <a:solidFill>
                <a:srgbClr val="FF0000"/>
              </a:solidFill>
            </a:endParaRPr>
          </a:p>
        </p:txBody>
      </p:sp>
      <p:cxnSp>
        <p:nvCxnSpPr>
          <p:cNvPr id="17" name="Straight Connector 16"/>
          <p:cNvCxnSpPr/>
          <p:nvPr/>
        </p:nvCxnSpPr>
        <p:spPr bwMode="auto">
          <a:xfrm>
            <a:off x="5831968" y="1857544"/>
            <a:ext cx="108184" cy="0"/>
          </a:xfrm>
          <a:prstGeom prst="line">
            <a:avLst/>
          </a:prstGeom>
          <a:solidFill>
            <a:schemeClr val="accent1"/>
          </a:solidFill>
          <a:ln w="19050" cap="flat" cmpd="sng" algn="ctr">
            <a:solidFill>
              <a:schemeClr val="accent6">
                <a:lumMod val="60000"/>
                <a:lumOff val="40000"/>
              </a:schemeClr>
            </a:solidFill>
            <a:prstDash val="solid"/>
            <a:round/>
            <a:headEnd type="none" w="med" len="med"/>
            <a:tailEnd type="none" w="med" len="med"/>
          </a:ln>
          <a:effectLst/>
        </p:spPr>
      </p:cxnSp>
      <p:sp>
        <p:nvSpPr>
          <p:cNvPr id="16" name="Rectangle 15"/>
          <p:cNvSpPr/>
          <p:nvPr/>
        </p:nvSpPr>
        <p:spPr bwMode="auto">
          <a:xfrm>
            <a:off x="1013981" y="6124654"/>
            <a:ext cx="972408"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32" name="Oval 31"/>
          <p:cNvSpPr>
            <a:spLocks noChangeArrowheads="1"/>
          </p:cNvSpPr>
          <p:nvPr/>
        </p:nvSpPr>
        <p:spPr bwMode="auto">
          <a:xfrm>
            <a:off x="4572000" y="3762000"/>
            <a:ext cx="1817954" cy="673900"/>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Lucida Grande"/>
              <a:ea typeface="ヒラギノ角ゴ Pro W3"/>
              <a:cs typeface="ヒラギノ角ゴ Pro W3"/>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995366"/>
            <a:ext cx="2948360" cy="152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170" y="1177140"/>
            <a:ext cx="6282163" cy="3259972"/>
          </a:xfrm>
          <a:prstGeom prst="rect">
            <a:avLst/>
          </a:prstGeom>
          <a:solidFill>
            <a:schemeClr val="bg1"/>
          </a:solidFill>
          <a:ln>
            <a:noFill/>
          </a:ln>
          <a:effectLst/>
        </p:spPr>
      </p:pic>
      <p:sp>
        <p:nvSpPr>
          <p:cNvPr id="27" name="Oval 26"/>
          <p:cNvSpPr>
            <a:spLocks noChangeArrowheads="1"/>
          </p:cNvSpPr>
          <p:nvPr/>
        </p:nvSpPr>
        <p:spPr bwMode="auto">
          <a:xfrm>
            <a:off x="3296283" y="1448653"/>
            <a:ext cx="603250" cy="576262"/>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Lucida Grande"/>
              <a:ea typeface="ヒラギノ角ゴ Pro W3"/>
              <a:cs typeface="ヒラギノ角ゴ Pro W3"/>
            </a:endParaRPr>
          </a:p>
        </p:txBody>
      </p:sp>
      <p:grpSp>
        <p:nvGrpSpPr>
          <p:cNvPr id="28" name="Group 27"/>
          <p:cNvGrpSpPr>
            <a:grpSpLocks/>
          </p:cNvGrpSpPr>
          <p:nvPr/>
        </p:nvGrpSpPr>
        <p:grpSpPr bwMode="auto">
          <a:xfrm>
            <a:off x="1948863" y="1197185"/>
            <a:ext cx="1469787" cy="1079197"/>
            <a:chOff x="-91390" y="1414167"/>
            <a:chExt cx="1469203" cy="1078729"/>
          </a:xfrm>
        </p:grpSpPr>
        <p:sp>
          <p:nvSpPr>
            <p:cNvPr id="29" name="Oval 33"/>
            <p:cNvSpPr>
              <a:spLocks noChangeArrowheads="1"/>
            </p:cNvSpPr>
            <p:nvPr/>
          </p:nvSpPr>
          <p:spPr bwMode="auto">
            <a:xfrm>
              <a:off x="406431" y="1916832"/>
              <a:ext cx="603159" cy="57606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Lucida Grande"/>
                <a:ea typeface="ヒラギノ角ゴ Pro W3"/>
                <a:cs typeface="ヒラギノ角ゴ Pro W3"/>
              </a:endParaRPr>
            </a:p>
          </p:txBody>
        </p:sp>
        <p:sp>
          <p:nvSpPr>
            <p:cNvPr id="30" name="TextBox 28"/>
            <p:cNvSpPr txBox="1">
              <a:spLocks noChangeArrowheads="1"/>
            </p:cNvSpPr>
            <p:nvPr/>
          </p:nvSpPr>
          <p:spPr bwMode="auto">
            <a:xfrm>
              <a:off x="-91390" y="1414167"/>
              <a:ext cx="1469203" cy="43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GB" altLang="en-US" sz="1100" b="1" dirty="0">
                  <a:solidFill>
                    <a:srgbClr val="FF0000"/>
                  </a:solidFill>
                </a:rPr>
                <a:t>BCP not included in ESS scope</a:t>
              </a:r>
            </a:p>
          </p:txBody>
        </p:sp>
      </p:grpSp>
      <p:sp>
        <p:nvSpPr>
          <p:cNvPr id="31" name="Oval 30"/>
          <p:cNvSpPr>
            <a:spLocks noChangeArrowheads="1"/>
          </p:cNvSpPr>
          <p:nvPr/>
        </p:nvSpPr>
        <p:spPr bwMode="auto">
          <a:xfrm>
            <a:off x="3681878" y="3153380"/>
            <a:ext cx="915987" cy="576262"/>
          </a:xfrm>
          <a:prstGeom prst="ellipse">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Lucida Grande"/>
              <a:ea typeface="ヒラギノ角ゴ Pro W3"/>
              <a:cs typeface="ヒラギノ角ゴ Pro W3"/>
            </a:endParaRPr>
          </a:p>
        </p:txBody>
      </p:sp>
      <p:grpSp>
        <p:nvGrpSpPr>
          <p:cNvPr id="10" name="Group 9"/>
          <p:cNvGrpSpPr/>
          <p:nvPr/>
        </p:nvGrpSpPr>
        <p:grpSpPr>
          <a:xfrm>
            <a:off x="702317" y="1080001"/>
            <a:ext cx="6317957" cy="5314188"/>
            <a:chOff x="72000" y="1080001"/>
            <a:chExt cx="6317957" cy="5314188"/>
          </a:xfrm>
        </p:grpSpPr>
        <p:cxnSp>
          <p:nvCxnSpPr>
            <p:cNvPr id="19" name="Straight Connector 18"/>
            <p:cNvCxnSpPr/>
            <p:nvPr/>
          </p:nvCxnSpPr>
          <p:spPr bwMode="auto">
            <a:xfrm flipH="1">
              <a:off x="4427651" y="1360230"/>
              <a:ext cx="1872541" cy="3724954"/>
            </a:xfrm>
            <a:prstGeom prst="line">
              <a:avLst/>
            </a:prstGeom>
            <a:solidFill>
              <a:schemeClr val="accent1"/>
            </a:solidFill>
            <a:ln w="22225" cap="flat" cmpd="sng" algn="ctr">
              <a:solidFill>
                <a:schemeClr val="accent2">
                  <a:lumMod val="60000"/>
                  <a:lumOff val="40000"/>
                </a:schemeClr>
              </a:solidFill>
              <a:prstDash val="solid"/>
              <a:round/>
              <a:headEnd type="none" w="med" len="med"/>
              <a:tailEnd type="none" w="med" len="med"/>
            </a:ln>
            <a:effectLst/>
          </p:spPr>
        </p:cxnSp>
        <p:cxnSp>
          <p:nvCxnSpPr>
            <p:cNvPr id="25" name="Straight Connector 24"/>
            <p:cNvCxnSpPr/>
            <p:nvPr/>
          </p:nvCxnSpPr>
          <p:spPr bwMode="auto">
            <a:xfrm>
              <a:off x="89954" y="1221577"/>
              <a:ext cx="2028310" cy="3863607"/>
            </a:xfrm>
            <a:prstGeom prst="line">
              <a:avLst/>
            </a:prstGeom>
            <a:solidFill>
              <a:schemeClr val="accent1"/>
            </a:solidFill>
            <a:ln w="22225" cap="flat" cmpd="sng" algn="ctr">
              <a:solidFill>
                <a:schemeClr val="accent2">
                  <a:lumMod val="60000"/>
                  <a:lumOff val="40000"/>
                </a:schemeClr>
              </a:solidFill>
              <a:prstDash val="solid"/>
              <a:round/>
              <a:headEnd type="none" w="med" len="med"/>
              <a:tailEnd type="none" w="med" len="med"/>
            </a:ln>
            <a:effectLst/>
          </p:spPr>
        </p:cxnSp>
        <p:cxnSp>
          <p:nvCxnSpPr>
            <p:cNvPr id="21" name="Straight Connector 20"/>
            <p:cNvCxnSpPr/>
            <p:nvPr/>
          </p:nvCxnSpPr>
          <p:spPr bwMode="auto">
            <a:xfrm>
              <a:off x="89954" y="4345940"/>
              <a:ext cx="2576012" cy="2048249"/>
            </a:xfrm>
            <a:prstGeom prst="line">
              <a:avLst/>
            </a:prstGeom>
            <a:solidFill>
              <a:schemeClr val="accent1"/>
            </a:solidFill>
            <a:ln w="22225" cap="flat" cmpd="sng" algn="ctr">
              <a:solidFill>
                <a:schemeClr val="accent2">
                  <a:lumMod val="60000"/>
                  <a:lumOff val="40000"/>
                </a:schemeClr>
              </a:solidFill>
              <a:prstDash val="solid"/>
              <a:round/>
              <a:headEnd type="none" w="med" len="med"/>
              <a:tailEnd type="none" w="med" len="med"/>
            </a:ln>
            <a:effectLst/>
          </p:spPr>
        </p:cxnSp>
        <p:cxnSp>
          <p:nvCxnSpPr>
            <p:cNvPr id="7" name="Straight Connector 6"/>
            <p:cNvCxnSpPr/>
            <p:nvPr/>
          </p:nvCxnSpPr>
          <p:spPr bwMode="auto">
            <a:xfrm flipH="1">
              <a:off x="4427651" y="4332020"/>
              <a:ext cx="1962306" cy="2062169"/>
            </a:xfrm>
            <a:prstGeom prst="line">
              <a:avLst/>
            </a:prstGeom>
            <a:solidFill>
              <a:schemeClr val="accent1"/>
            </a:solidFill>
            <a:ln w="22225" cap="flat" cmpd="sng" algn="ctr">
              <a:solidFill>
                <a:schemeClr val="accent2">
                  <a:lumMod val="60000"/>
                  <a:lumOff val="40000"/>
                </a:schemeClr>
              </a:solidFill>
              <a:prstDash val="solid"/>
              <a:round/>
              <a:headEnd type="none" w="med" len="med"/>
              <a:tailEnd type="none" w="med" len="med"/>
            </a:ln>
            <a:effectLst/>
          </p:spPr>
        </p:cxn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 y="1080001"/>
              <a:ext cx="6300000" cy="3301707"/>
            </a:xfrm>
            <a:prstGeom prst="rect">
              <a:avLst/>
            </a:prstGeom>
          </p:spPr>
        </p:pic>
      </p:grpSp>
    </p:spTree>
    <p:extLst>
      <p:ext uri="{BB962C8B-B14F-4D97-AF65-F5344CB8AC3E}">
        <p14:creationId xmlns:p14="http://schemas.microsoft.com/office/powerpoint/2010/main" val="158069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Cavity Testing &amp; Delivery</a:t>
            </a:r>
            <a:endParaRPr lang="en-GB" dirty="0"/>
          </a:p>
        </p:txBody>
      </p:sp>
      <p:sp>
        <p:nvSpPr>
          <p:cNvPr id="4" name="Content Placeholder 3"/>
          <p:cNvSpPr>
            <a:spLocks noGrp="1"/>
          </p:cNvSpPr>
          <p:nvPr>
            <p:ph sz="half" idx="2"/>
          </p:nvPr>
        </p:nvSpPr>
        <p:spPr>
          <a:xfrm>
            <a:off x="4648200" y="1196752"/>
            <a:ext cx="3810000" cy="4752528"/>
          </a:xfrm>
        </p:spPr>
        <p:txBody>
          <a:bodyPr>
            <a:normAutofit fontScale="47500" lnSpcReduction="20000"/>
          </a:bodyPr>
          <a:lstStyle/>
          <a:p>
            <a:pPr marL="0" indent="0">
              <a:buNone/>
            </a:pPr>
            <a:r>
              <a:rPr lang="en-GB" b="1" i="1" dirty="0" smtClean="0"/>
              <a:t>Cavity Qualification:- </a:t>
            </a:r>
            <a:endParaRPr lang="en-GB" dirty="0" smtClean="0"/>
          </a:p>
          <a:p>
            <a:pPr lvl="0"/>
            <a:r>
              <a:rPr lang="en-GB" dirty="0" smtClean="0">
                <a:solidFill>
                  <a:srgbClr val="FF0000"/>
                </a:solidFill>
              </a:rPr>
              <a:t>Installation of cavities onto vertical insert</a:t>
            </a:r>
          </a:p>
          <a:p>
            <a:pPr lvl="0"/>
            <a:r>
              <a:rPr lang="en-GB" dirty="0" smtClean="0">
                <a:solidFill>
                  <a:srgbClr val="FF0000"/>
                </a:solidFill>
              </a:rPr>
              <a:t>Installation into VTF cryostat</a:t>
            </a:r>
          </a:p>
          <a:p>
            <a:pPr lvl="0"/>
            <a:r>
              <a:rPr lang="en-GB" dirty="0" smtClean="0">
                <a:solidFill>
                  <a:srgbClr val="FF0000"/>
                </a:solidFill>
              </a:rPr>
              <a:t>Qualification in a vertical test facility of cavities at 2 K to the required gradients of 22.9 MV/m for the high-β cavities.</a:t>
            </a:r>
          </a:p>
          <a:p>
            <a:pPr lvl="0"/>
            <a:r>
              <a:rPr lang="en-GB" dirty="0" smtClean="0">
                <a:solidFill>
                  <a:srgbClr val="FF0000"/>
                </a:solidFill>
              </a:rPr>
              <a:t>Assessment and provision of test data</a:t>
            </a:r>
          </a:p>
          <a:p>
            <a:pPr lvl="1"/>
            <a:r>
              <a:rPr lang="en-GB" dirty="0" smtClean="0">
                <a:solidFill>
                  <a:srgbClr val="FF0000"/>
                </a:solidFill>
              </a:rPr>
              <a:t>Test data to be reviewed and approved</a:t>
            </a:r>
          </a:p>
          <a:p>
            <a:pPr lvl="0"/>
            <a:r>
              <a:rPr lang="en-GB" dirty="0" smtClean="0">
                <a:solidFill>
                  <a:srgbClr val="FF0000"/>
                </a:solidFill>
              </a:rPr>
              <a:t>Removal of cavities from VTF Cryostat and vertical insert.</a:t>
            </a:r>
          </a:p>
          <a:p>
            <a:pPr lvl="0"/>
            <a:r>
              <a:rPr lang="en-GB" dirty="0" smtClean="0">
                <a:solidFill>
                  <a:srgbClr val="FF0000"/>
                </a:solidFill>
              </a:rPr>
              <a:t>Complete final sealing, leak checks and QC processes.</a:t>
            </a:r>
          </a:p>
          <a:p>
            <a:pPr lvl="0"/>
            <a:r>
              <a:rPr lang="en-GB" dirty="0" smtClean="0">
                <a:solidFill>
                  <a:srgbClr val="FF0000"/>
                </a:solidFill>
              </a:rPr>
              <a:t>Sealing and packing of cavities</a:t>
            </a:r>
          </a:p>
          <a:p>
            <a:pPr lvl="0"/>
            <a:r>
              <a:rPr lang="en-GB" dirty="0" smtClean="0">
                <a:solidFill>
                  <a:srgbClr val="FF0000"/>
                </a:solidFill>
              </a:rPr>
              <a:t>Arrangement for delivery of cavities to </a:t>
            </a:r>
            <a:r>
              <a:rPr lang="en-GB" dirty="0" err="1" smtClean="0">
                <a:solidFill>
                  <a:srgbClr val="FF0000"/>
                </a:solidFill>
              </a:rPr>
              <a:t>cryomodule</a:t>
            </a:r>
            <a:r>
              <a:rPr lang="en-GB" dirty="0" smtClean="0">
                <a:solidFill>
                  <a:srgbClr val="FF0000"/>
                </a:solidFill>
              </a:rPr>
              <a:t> integration team (CEA </a:t>
            </a:r>
            <a:r>
              <a:rPr lang="en-GB" dirty="0" err="1" smtClean="0">
                <a:solidFill>
                  <a:srgbClr val="FF0000"/>
                </a:solidFill>
              </a:rPr>
              <a:t>Saclay</a:t>
            </a:r>
            <a:r>
              <a:rPr lang="en-GB" dirty="0" smtClean="0">
                <a:solidFill>
                  <a:srgbClr val="FF0000"/>
                </a:solidFill>
              </a:rPr>
              <a:t>).</a:t>
            </a:r>
          </a:p>
          <a:p>
            <a:pPr lvl="0"/>
            <a:r>
              <a:rPr lang="en-GB" dirty="0" smtClean="0">
                <a:solidFill>
                  <a:srgbClr val="FF0000"/>
                </a:solidFill>
              </a:rPr>
              <a:t>Maintenance of the equipment</a:t>
            </a:r>
          </a:p>
          <a:p>
            <a:pPr marL="0" indent="0">
              <a:buNone/>
            </a:pPr>
            <a:r>
              <a:rPr lang="en-GB" b="1" i="1" dirty="0" smtClean="0"/>
              <a:t>Cavity Rework:- </a:t>
            </a:r>
            <a:endParaRPr lang="en-GB" dirty="0" smtClean="0"/>
          </a:p>
          <a:p>
            <a:pPr lvl="0"/>
            <a:r>
              <a:rPr lang="en-GB" dirty="0" smtClean="0">
                <a:solidFill>
                  <a:srgbClr val="FF0000"/>
                </a:solidFill>
              </a:rPr>
              <a:t>HPR of cavities</a:t>
            </a:r>
          </a:p>
          <a:p>
            <a:pPr lvl="0"/>
            <a:r>
              <a:rPr lang="en-GB" dirty="0" smtClean="0">
                <a:solidFill>
                  <a:srgbClr val="FF0000"/>
                </a:solidFill>
              </a:rPr>
              <a:t>Repeat qualification</a:t>
            </a:r>
          </a:p>
          <a:p>
            <a:endParaRPr lang="en-GB" dirty="0" smtClean="0"/>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a:xfrm>
            <a:off x="685800" y="1196752"/>
            <a:ext cx="3810000" cy="5256584"/>
          </a:xfrm>
          <a:solidFill>
            <a:schemeClr val="bg1"/>
          </a:solidFill>
        </p:spPr>
        <p:txBody>
          <a:bodyPr>
            <a:normAutofit fontScale="47500" lnSpcReduction="20000"/>
          </a:bodyPr>
          <a:lstStyle/>
          <a:p>
            <a:pPr marL="0" indent="0">
              <a:buNone/>
            </a:pPr>
            <a:r>
              <a:rPr lang="en-GB" b="1" i="1" dirty="0"/>
              <a:t>Project Management</a:t>
            </a:r>
            <a:r>
              <a:rPr lang="en-GB" b="1" i="1" dirty="0" smtClean="0"/>
              <a:t>:-</a:t>
            </a:r>
            <a:endParaRPr lang="en-GB" dirty="0"/>
          </a:p>
          <a:p>
            <a:pPr lvl="0"/>
            <a:r>
              <a:rPr lang="en-GB" dirty="0">
                <a:solidFill>
                  <a:srgbClr val="00B050"/>
                </a:solidFill>
              </a:rPr>
              <a:t>Project Team Management</a:t>
            </a:r>
          </a:p>
          <a:p>
            <a:pPr lvl="0"/>
            <a:r>
              <a:rPr lang="en-GB" dirty="0">
                <a:solidFill>
                  <a:srgbClr val="00B050"/>
                </a:solidFill>
              </a:rPr>
              <a:t>Resource Planning &amp; Management</a:t>
            </a:r>
          </a:p>
          <a:p>
            <a:pPr lvl="0"/>
            <a:r>
              <a:rPr lang="en-GB" dirty="0">
                <a:solidFill>
                  <a:srgbClr val="00B050"/>
                </a:solidFill>
              </a:rPr>
              <a:t>Scheduling</a:t>
            </a:r>
          </a:p>
          <a:p>
            <a:pPr lvl="0"/>
            <a:r>
              <a:rPr lang="en-GB" dirty="0">
                <a:solidFill>
                  <a:srgbClr val="00B050"/>
                </a:solidFill>
              </a:rPr>
              <a:t>Risk Planning &amp; Management</a:t>
            </a:r>
          </a:p>
          <a:p>
            <a:pPr lvl="0"/>
            <a:r>
              <a:rPr lang="en-GB" dirty="0">
                <a:solidFill>
                  <a:srgbClr val="00B050"/>
                </a:solidFill>
              </a:rPr>
              <a:t>Monitoring progress of timescales, budgets, and quality</a:t>
            </a:r>
          </a:p>
          <a:p>
            <a:pPr lvl="0"/>
            <a:r>
              <a:rPr lang="en-GB" dirty="0">
                <a:solidFill>
                  <a:srgbClr val="00B050"/>
                </a:solidFill>
              </a:rPr>
              <a:t>Stakeholder Management - Key point of contact with ESS</a:t>
            </a:r>
          </a:p>
          <a:p>
            <a:pPr lvl="0"/>
            <a:r>
              <a:rPr lang="en-GB" dirty="0">
                <a:solidFill>
                  <a:srgbClr val="00B050"/>
                </a:solidFill>
              </a:rPr>
              <a:t>Project </a:t>
            </a:r>
            <a:r>
              <a:rPr lang="en-GB" dirty="0" smtClean="0">
                <a:solidFill>
                  <a:srgbClr val="00B050"/>
                </a:solidFill>
              </a:rPr>
              <a:t>reporting</a:t>
            </a:r>
            <a:endParaRPr lang="en-GB" dirty="0">
              <a:solidFill>
                <a:srgbClr val="00B050"/>
              </a:solidFill>
            </a:endParaRPr>
          </a:p>
          <a:p>
            <a:pPr marL="0" indent="0">
              <a:buNone/>
            </a:pPr>
            <a:r>
              <a:rPr lang="en-GB" b="1" i="1" dirty="0"/>
              <a:t>Procurement</a:t>
            </a:r>
            <a:r>
              <a:rPr lang="en-GB" b="1" i="1" dirty="0" smtClean="0"/>
              <a:t>:-</a:t>
            </a:r>
            <a:endParaRPr lang="en-GB" dirty="0"/>
          </a:p>
          <a:p>
            <a:pPr lvl="0"/>
            <a:r>
              <a:rPr lang="en-GB" dirty="0">
                <a:solidFill>
                  <a:srgbClr val="00B050"/>
                </a:solidFill>
              </a:rPr>
              <a:t>Tender documentation</a:t>
            </a:r>
          </a:p>
          <a:p>
            <a:pPr lvl="0"/>
            <a:r>
              <a:rPr lang="en-GB" dirty="0">
                <a:solidFill>
                  <a:srgbClr val="FF0000"/>
                </a:solidFill>
              </a:rPr>
              <a:t>Procurement of material for </a:t>
            </a:r>
            <a:r>
              <a:rPr lang="en-GB" dirty="0" smtClean="0">
                <a:solidFill>
                  <a:srgbClr val="FF0000"/>
                </a:solidFill>
              </a:rPr>
              <a:t>84 </a:t>
            </a:r>
            <a:r>
              <a:rPr lang="en-GB" dirty="0" smtClean="0">
                <a:solidFill>
                  <a:srgbClr val="FF0000"/>
                </a:solidFill>
              </a:rPr>
              <a:t>(+spares</a:t>
            </a:r>
            <a:r>
              <a:rPr lang="en-GB" dirty="0" smtClean="0">
                <a:solidFill>
                  <a:srgbClr val="FF0000"/>
                </a:solidFill>
              </a:rPr>
              <a:t>) high-β </a:t>
            </a:r>
            <a:r>
              <a:rPr lang="en-GB" dirty="0">
                <a:solidFill>
                  <a:srgbClr val="FF0000"/>
                </a:solidFill>
              </a:rPr>
              <a:t>cavities.</a:t>
            </a:r>
          </a:p>
          <a:p>
            <a:pPr lvl="0"/>
            <a:r>
              <a:rPr lang="en-GB" dirty="0" smtClean="0">
                <a:solidFill>
                  <a:srgbClr val="FF0000"/>
                </a:solidFill>
              </a:rPr>
              <a:t>Procurement </a:t>
            </a:r>
            <a:r>
              <a:rPr lang="en-GB" dirty="0">
                <a:solidFill>
                  <a:srgbClr val="FF0000"/>
                </a:solidFill>
              </a:rPr>
              <a:t>of dressed </a:t>
            </a:r>
            <a:r>
              <a:rPr lang="en-GB" dirty="0" smtClean="0">
                <a:solidFill>
                  <a:srgbClr val="FF0000"/>
                </a:solidFill>
              </a:rPr>
              <a:t>84 (+spares) </a:t>
            </a:r>
            <a:r>
              <a:rPr lang="en-GB" dirty="0">
                <a:solidFill>
                  <a:srgbClr val="FF0000"/>
                </a:solidFill>
              </a:rPr>
              <a:t>high-β cavities from industry.</a:t>
            </a:r>
          </a:p>
          <a:p>
            <a:pPr lvl="0"/>
            <a:r>
              <a:rPr lang="en-GB" dirty="0">
                <a:solidFill>
                  <a:srgbClr val="FF0000"/>
                </a:solidFill>
              </a:rPr>
              <a:t>Quality assurance to be managed</a:t>
            </a:r>
          </a:p>
          <a:p>
            <a:pPr lvl="1"/>
            <a:r>
              <a:rPr lang="en-GB" dirty="0">
                <a:solidFill>
                  <a:srgbClr val="FF0000"/>
                </a:solidFill>
              </a:rPr>
              <a:t>Vendor </a:t>
            </a:r>
            <a:r>
              <a:rPr lang="en-GB" dirty="0" smtClean="0">
                <a:solidFill>
                  <a:srgbClr val="FF0000"/>
                </a:solidFill>
              </a:rPr>
              <a:t>qualification</a:t>
            </a:r>
            <a:endParaRPr lang="en-GB" dirty="0">
              <a:solidFill>
                <a:srgbClr val="FF0000"/>
              </a:solidFill>
            </a:endParaRPr>
          </a:p>
          <a:p>
            <a:pPr marL="0" indent="0">
              <a:buNone/>
            </a:pPr>
            <a:r>
              <a:rPr lang="en-GB" b="1" i="1" dirty="0"/>
              <a:t>Processes and Procedures:-</a:t>
            </a:r>
            <a:endParaRPr lang="en-GB" dirty="0"/>
          </a:p>
          <a:p>
            <a:pPr lvl="0"/>
            <a:r>
              <a:rPr lang="en-GB" dirty="0">
                <a:solidFill>
                  <a:srgbClr val="7030A0"/>
                </a:solidFill>
              </a:rPr>
              <a:t>Documentation for all the processes and procedures to be defined and agreed</a:t>
            </a:r>
          </a:p>
          <a:p>
            <a:pPr lvl="0"/>
            <a:r>
              <a:rPr lang="en-GB" dirty="0">
                <a:solidFill>
                  <a:srgbClr val="7030A0"/>
                </a:solidFill>
              </a:rPr>
              <a:t>Training on the processes to be performed and monitored</a:t>
            </a:r>
          </a:p>
          <a:p>
            <a:pPr lvl="0"/>
            <a:r>
              <a:rPr lang="en-GB" dirty="0">
                <a:solidFill>
                  <a:srgbClr val="FF0000"/>
                </a:solidFill>
              </a:rPr>
              <a:t>Process trials to be </a:t>
            </a:r>
            <a:r>
              <a:rPr lang="en-GB" dirty="0" smtClean="0">
                <a:solidFill>
                  <a:srgbClr val="FF0000"/>
                </a:solidFill>
              </a:rPr>
              <a:t>performed</a:t>
            </a:r>
          </a:p>
          <a:p>
            <a:pPr lvl="0"/>
            <a:r>
              <a:rPr lang="en-GB" dirty="0" smtClean="0">
                <a:solidFill>
                  <a:srgbClr val="FF0000"/>
                </a:solidFill>
              </a:rPr>
              <a:t>Cavity preparation and final test QC documentation prepared.</a:t>
            </a:r>
            <a:endParaRPr lang="en-GB" dirty="0">
              <a:solidFill>
                <a:srgbClr val="FF0000"/>
              </a:solidFill>
            </a:endParaRPr>
          </a:p>
          <a:p>
            <a:pPr marL="0" indent="0">
              <a:buNone/>
            </a:pPr>
            <a:endParaRPr lang="en-GB" dirty="0"/>
          </a:p>
        </p:txBody>
      </p:sp>
      <p:sp>
        <p:nvSpPr>
          <p:cNvPr id="6" name="Rounded Rectangle 5"/>
          <p:cNvSpPr/>
          <p:nvPr/>
        </p:nvSpPr>
        <p:spPr bwMode="auto">
          <a:xfrm>
            <a:off x="4471677" y="5229200"/>
            <a:ext cx="1036427"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B050"/>
                </a:solidFill>
                <a:effectLst/>
                <a:latin typeface="Lucida Grande" pitchFamily="84" charset="0"/>
                <a:ea typeface="ヒラギノ角ゴ Pro W3" pitchFamily="84" charset="-128"/>
              </a:rPr>
              <a:t>Started</a:t>
            </a:r>
          </a:p>
        </p:txBody>
      </p:sp>
      <p:sp>
        <p:nvSpPr>
          <p:cNvPr id="7" name="Rounded Rectangle 6"/>
          <p:cNvSpPr/>
          <p:nvPr/>
        </p:nvSpPr>
        <p:spPr bwMode="auto">
          <a:xfrm>
            <a:off x="4471677" y="5589240"/>
            <a:ext cx="1036427" cy="288032"/>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7030A0"/>
                </a:solidFill>
                <a:effectLst/>
                <a:latin typeface="Lucida Grande" pitchFamily="84" charset="0"/>
                <a:ea typeface="ヒラギノ角ゴ Pro W3" pitchFamily="84" charset="-128"/>
              </a:rPr>
              <a:t>Imminent</a:t>
            </a:r>
          </a:p>
        </p:txBody>
      </p:sp>
      <p:sp>
        <p:nvSpPr>
          <p:cNvPr id="8" name="Rounded Rectangle 7"/>
          <p:cNvSpPr/>
          <p:nvPr/>
        </p:nvSpPr>
        <p:spPr bwMode="auto">
          <a:xfrm>
            <a:off x="4471677" y="5949280"/>
            <a:ext cx="1540483" cy="288032"/>
          </a:xfrm>
          <a:prstGeom prst="round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GB" sz="1400" dirty="0" smtClean="0">
                <a:solidFill>
                  <a:srgbClr val="FF0000"/>
                </a:solidFill>
              </a:rPr>
              <a:t>Not yet Started</a:t>
            </a:r>
            <a:endParaRPr kumimoji="0" lang="en-GB" sz="14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731248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Delivery Risks</a:t>
            </a:r>
            <a:endParaRPr lang="en-GB" dirty="0"/>
          </a:p>
        </p:txBody>
      </p:sp>
      <p:sp>
        <p:nvSpPr>
          <p:cNvPr id="5" name="Content Placeholder 4"/>
          <p:cNvSpPr>
            <a:spLocks noGrp="1"/>
          </p:cNvSpPr>
          <p:nvPr>
            <p:ph idx="1"/>
          </p:nvPr>
        </p:nvSpPr>
        <p:spPr>
          <a:xfrm>
            <a:off x="685800" y="1124744"/>
            <a:ext cx="7772400" cy="4824536"/>
          </a:xfrm>
          <a:noFill/>
        </p:spPr>
        <p:txBody>
          <a:bodyPr>
            <a:normAutofit fontScale="55000" lnSpcReduction="20000"/>
          </a:bodyPr>
          <a:lstStyle/>
          <a:p>
            <a:r>
              <a:rPr lang="en-GB" dirty="0"/>
              <a:t>Niobium material defects severely restrict ability to prepare cavities to ESS specifications:</a:t>
            </a:r>
          </a:p>
          <a:p>
            <a:pPr lvl="1"/>
            <a:r>
              <a:rPr lang="en-GB" dirty="0"/>
              <a:t>Investigate whether vendors are able to perform sheet scanning.</a:t>
            </a:r>
          </a:p>
          <a:p>
            <a:pPr lvl="1"/>
            <a:r>
              <a:rPr lang="en-GB" dirty="0"/>
              <a:t>Assess with ESS effective mitigation for sheet non-conformance.</a:t>
            </a:r>
          </a:p>
          <a:p>
            <a:r>
              <a:rPr lang="en-GB" dirty="0"/>
              <a:t>Difficulty in achieving effective HOM management for high-beta cavities:</a:t>
            </a:r>
          </a:p>
          <a:p>
            <a:pPr lvl="1"/>
            <a:r>
              <a:rPr lang="en-GB" dirty="0"/>
              <a:t>Rigorous validation of fabrication procedure to be performed by CEA </a:t>
            </a:r>
            <a:r>
              <a:rPr lang="en-GB" dirty="0" err="1"/>
              <a:t>Saclay</a:t>
            </a:r>
            <a:r>
              <a:rPr lang="en-GB" dirty="0"/>
              <a:t> prior to STFC purchase of fabricated cavities.</a:t>
            </a:r>
          </a:p>
          <a:p>
            <a:pPr lvl="1"/>
            <a:r>
              <a:rPr lang="en-GB" dirty="0"/>
              <a:t>Tuning procedures to be defined and provided by CEA </a:t>
            </a:r>
            <a:r>
              <a:rPr lang="en-GB" dirty="0" err="1"/>
              <a:t>Saclay</a:t>
            </a:r>
            <a:r>
              <a:rPr lang="en-GB" dirty="0"/>
              <a:t> and adhered to with chosen cavity fabricator.</a:t>
            </a:r>
          </a:p>
          <a:p>
            <a:r>
              <a:rPr lang="en-GB" dirty="0" smtClean="0"/>
              <a:t>Conflict </a:t>
            </a:r>
            <a:r>
              <a:rPr lang="en-GB" dirty="0"/>
              <a:t>of resources with other </a:t>
            </a:r>
            <a:r>
              <a:rPr lang="en-GB" dirty="0" err="1"/>
              <a:t>ASTeC</a:t>
            </a:r>
            <a:r>
              <a:rPr lang="en-GB" dirty="0"/>
              <a:t>/TD projects:</a:t>
            </a:r>
          </a:p>
          <a:p>
            <a:pPr lvl="1"/>
            <a:r>
              <a:rPr lang="en-GB" dirty="0"/>
              <a:t>Dedicated resourcing assigned to SRF high-beta cavity project, including new recruitments in specialist areas.</a:t>
            </a:r>
          </a:p>
          <a:p>
            <a:pPr lvl="1"/>
            <a:r>
              <a:rPr lang="en-GB" dirty="0"/>
              <a:t>Regular monitoring/reporting of project delivery to </a:t>
            </a:r>
            <a:r>
              <a:rPr lang="en-GB" dirty="0" err="1"/>
              <a:t>ASTeC</a:t>
            </a:r>
            <a:r>
              <a:rPr lang="en-GB" dirty="0"/>
              <a:t>/TD senior management.</a:t>
            </a:r>
          </a:p>
          <a:p>
            <a:r>
              <a:rPr lang="en-GB" dirty="0" smtClean="0"/>
              <a:t>Procurement delays with STFC’s internal procurement processes:</a:t>
            </a:r>
          </a:p>
          <a:p>
            <a:pPr lvl="1"/>
            <a:r>
              <a:rPr lang="en-GB" dirty="0" smtClean="0"/>
              <a:t>Working closely with procurement agents to identify problems early and resolve issues rapidly.</a:t>
            </a:r>
          </a:p>
          <a:p>
            <a:pPr lvl="1"/>
            <a:r>
              <a:rPr lang="en-GB" dirty="0" smtClean="0"/>
              <a:t>Dedicated STFC ESS procurement officer appointed to support procurement processes.</a:t>
            </a:r>
          </a:p>
          <a:p>
            <a:pPr lvl="1"/>
            <a:r>
              <a:rPr lang="en-GB" dirty="0" smtClean="0"/>
              <a:t>Regular meetings with ESS procurement team.</a:t>
            </a:r>
          </a:p>
          <a:p>
            <a:pPr lvl="1"/>
            <a:endParaRPr lang="en-GB" dirty="0"/>
          </a:p>
        </p:txBody>
      </p:sp>
    </p:spTree>
    <p:extLst>
      <p:ext uri="{BB962C8B-B14F-4D97-AF65-F5344CB8AC3E}">
        <p14:creationId xmlns:p14="http://schemas.microsoft.com/office/powerpoint/2010/main" val="1692470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I</a:t>
            </a:r>
            <a:endParaRPr lang="en-GB" dirty="0"/>
          </a:p>
        </p:txBody>
      </p:sp>
      <p:sp>
        <p:nvSpPr>
          <p:cNvPr id="3" name="Content Placeholder 2"/>
          <p:cNvSpPr>
            <a:spLocks noGrp="1"/>
          </p:cNvSpPr>
          <p:nvPr>
            <p:ph idx="1"/>
          </p:nvPr>
        </p:nvSpPr>
        <p:spPr>
          <a:xfrm>
            <a:off x="685800" y="1268760"/>
            <a:ext cx="7772400" cy="4968552"/>
          </a:xfrm>
          <a:solidFill>
            <a:schemeClr val="bg1"/>
          </a:solidFill>
        </p:spPr>
        <p:txBody>
          <a:bodyPr>
            <a:normAutofit fontScale="70000" lnSpcReduction="20000"/>
          </a:bodyPr>
          <a:lstStyle/>
          <a:p>
            <a:r>
              <a:rPr lang="en-GB" dirty="0" smtClean="0"/>
              <a:t>STFC project delivery and milestones agreed – Technical Annex however not yet approved based upon potential scope change as result of eddy current scanning mitigation.</a:t>
            </a:r>
          </a:p>
          <a:p>
            <a:r>
              <a:rPr lang="en-GB" dirty="0" smtClean="0"/>
              <a:t>STFC project governance processes now in place, full delivery team almost complete.</a:t>
            </a:r>
          </a:p>
          <a:p>
            <a:r>
              <a:rPr lang="en-GB" dirty="0" smtClean="0"/>
              <a:t>Test facility implementation underway:</a:t>
            </a:r>
          </a:p>
          <a:p>
            <a:pPr lvl="1"/>
            <a:r>
              <a:rPr lang="en-GB" dirty="0" smtClean="0"/>
              <a:t>Test area secured and being prepared,</a:t>
            </a:r>
          </a:p>
          <a:p>
            <a:pPr lvl="1"/>
            <a:r>
              <a:rPr lang="en-GB" dirty="0" smtClean="0"/>
              <a:t>Cryostat and </a:t>
            </a:r>
            <a:r>
              <a:rPr lang="en-GB" dirty="0" err="1" smtClean="0"/>
              <a:t>liquifier</a:t>
            </a:r>
            <a:r>
              <a:rPr lang="en-GB" dirty="0" smtClean="0"/>
              <a:t> procurements underway,</a:t>
            </a:r>
          </a:p>
          <a:p>
            <a:pPr lvl="1"/>
            <a:r>
              <a:rPr lang="en-GB" dirty="0" smtClean="0"/>
              <a:t>Cavity test electronics and hardware being evaluated,</a:t>
            </a:r>
          </a:p>
          <a:p>
            <a:pPr lvl="1"/>
            <a:r>
              <a:rPr lang="en-GB" dirty="0" smtClean="0"/>
              <a:t>Cryostat shielding preparations ongoing,</a:t>
            </a:r>
          </a:p>
          <a:p>
            <a:pPr lvl="1"/>
            <a:r>
              <a:rPr lang="en-GB" dirty="0" smtClean="0"/>
              <a:t>Cleanroom reconfiguration developed in readiness for implementation.</a:t>
            </a:r>
          </a:p>
          <a:p>
            <a:r>
              <a:rPr lang="en-GB" dirty="0" smtClean="0"/>
              <a:t>Project delivery risks identified and mitigation strategies being prepared</a:t>
            </a:r>
            <a:r>
              <a:rPr lang="en-GB" dirty="0" smtClean="0"/>
              <a:t>.</a:t>
            </a:r>
          </a:p>
          <a:p>
            <a:r>
              <a:rPr lang="en-GB" dirty="0" err="1" smtClean="0"/>
              <a:t>Nb</a:t>
            </a:r>
            <a:r>
              <a:rPr lang="en-GB" dirty="0" smtClean="0"/>
              <a:t> material validation is currently STFC’s prominent risk.</a:t>
            </a:r>
            <a:endParaRPr lang="en-GB" dirty="0"/>
          </a:p>
        </p:txBody>
      </p:sp>
    </p:spTree>
    <p:extLst>
      <p:ext uri="{BB962C8B-B14F-4D97-AF65-F5344CB8AC3E}">
        <p14:creationId xmlns:p14="http://schemas.microsoft.com/office/powerpoint/2010/main" val="326906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II</a:t>
            </a:r>
            <a:endParaRPr lang="en-GB" dirty="0"/>
          </a:p>
        </p:txBody>
      </p:sp>
      <p:sp>
        <p:nvSpPr>
          <p:cNvPr id="4" name="Content Placeholder 3"/>
          <p:cNvSpPr>
            <a:spLocks noGrp="1"/>
          </p:cNvSpPr>
          <p:nvPr>
            <p:ph idx="1"/>
          </p:nvPr>
        </p:nvSpPr>
        <p:spPr>
          <a:xfrm>
            <a:off x="685800" y="980728"/>
            <a:ext cx="7772400" cy="5688632"/>
          </a:xfrm>
          <a:solidFill>
            <a:schemeClr val="bg1"/>
          </a:solidFill>
        </p:spPr>
        <p:txBody>
          <a:bodyPr>
            <a:normAutofit fontScale="62500" lnSpcReduction="20000"/>
          </a:bodyPr>
          <a:lstStyle/>
          <a:p>
            <a:pPr marL="0" indent="0">
              <a:buNone/>
            </a:pPr>
            <a:r>
              <a:rPr lang="en-US" dirty="0" smtClean="0"/>
              <a:t>TAC Charge:</a:t>
            </a:r>
          </a:p>
          <a:p>
            <a:pPr lvl="0"/>
            <a:r>
              <a:rPr lang="en-GB" dirty="0"/>
              <a:t>During manufacturing and testing, the yield and the risk of not reaching specified gradients for the superconducting cavities have to be considered. Does TAC have recommendations on </a:t>
            </a:r>
            <a:endParaRPr lang="en-GB" sz="2400" dirty="0"/>
          </a:p>
          <a:p>
            <a:pPr lvl="1"/>
            <a:r>
              <a:rPr lang="en-GB" dirty="0"/>
              <a:t>What failure rate we should expect, i.e. what fraction of the cavities will not reach full gradient during tests, allowing additional HPR if needed but not rework (incl. BCP) at the factory?</a:t>
            </a:r>
            <a:endParaRPr lang="en-GB" sz="2000" dirty="0"/>
          </a:p>
          <a:p>
            <a:pPr lvl="1"/>
            <a:r>
              <a:rPr lang="en-GB" dirty="0"/>
              <a:t>Whether eddy-current scanning of the niobium sheets should be performed, taking into account cost, schedule and the possibility to mitigate by ordering spare cavities?</a:t>
            </a:r>
            <a:endParaRPr lang="en-GB" sz="2000" dirty="0"/>
          </a:p>
          <a:p>
            <a:pPr lvl="1"/>
            <a:r>
              <a:rPr lang="en-GB" dirty="0"/>
              <a:t>What number of spare cavities should be ordered?</a:t>
            </a:r>
            <a:endParaRPr lang="en-GB" sz="2000" dirty="0"/>
          </a:p>
          <a:p>
            <a:pPr lvl="1"/>
            <a:r>
              <a:rPr lang="en-GB" dirty="0"/>
              <a:t>Does the TAC have specific recommendations regarding the 84 high-beta cavities for which the TAC had a more extensive presentation</a:t>
            </a:r>
            <a:r>
              <a:rPr lang="en-GB" dirty="0" smtClean="0"/>
              <a:t>?</a:t>
            </a:r>
            <a:endParaRPr lang="en-GB" sz="2000" dirty="0"/>
          </a:p>
          <a:p>
            <a:pPr lvl="1"/>
            <a:endParaRPr lang="en-US" dirty="0" smtClean="0"/>
          </a:p>
          <a:p>
            <a:pPr>
              <a:buFont typeface="Arial" panose="020B0604020202020204" pitchFamily="34" charset="0"/>
              <a:buChar char="•"/>
            </a:pPr>
            <a:r>
              <a:rPr lang="en-US" dirty="0" smtClean="0"/>
              <a:t>STFC </a:t>
            </a:r>
            <a:r>
              <a:rPr lang="en-US" dirty="0"/>
              <a:t>has a plan for the </a:t>
            </a:r>
            <a:r>
              <a:rPr lang="en-US" dirty="0" smtClean="0"/>
              <a:t>provision of </a:t>
            </a:r>
            <a:r>
              <a:rPr lang="en-US" dirty="0"/>
              <a:t>the high-</a:t>
            </a:r>
            <a:r>
              <a:rPr lang="el-GR" dirty="0"/>
              <a:t>β</a:t>
            </a:r>
            <a:r>
              <a:rPr lang="en-GB" dirty="0"/>
              <a:t> elliptical cavities which </a:t>
            </a:r>
            <a:r>
              <a:rPr lang="en-GB" b="1" u="sng" dirty="0" smtClean="0"/>
              <a:t>still</a:t>
            </a:r>
            <a:r>
              <a:rPr lang="en-GB" dirty="0" smtClean="0"/>
              <a:t> meets </a:t>
            </a:r>
            <a:r>
              <a:rPr lang="en-GB" dirty="0"/>
              <a:t>the timescales for the </a:t>
            </a:r>
            <a:r>
              <a:rPr lang="en-GB" dirty="0" smtClean="0"/>
              <a:t>ESS </a:t>
            </a:r>
            <a:r>
              <a:rPr lang="en-GB" dirty="0" smtClean="0"/>
              <a:t>schedule – </a:t>
            </a:r>
            <a:r>
              <a:rPr lang="en-GB" dirty="0" err="1" smtClean="0"/>
              <a:t>excl</a:t>
            </a:r>
            <a:r>
              <a:rPr lang="en-GB" dirty="0" smtClean="0"/>
              <a:t> </a:t>
            </a:r>
            <a:r>
              <a:rPr lang="en-GB" dirty="0" err="1" smtClean="0"/>
              <a:t>Nb</a:t>
            </a:r>
            <a:r>
              <a:rPr lang="en-GB" dirty="0" smtClean="0"/>
              <a:t> material validation.</a:t>
            </a:r>
            <a:endParaRPr lang="en-GB" dirty="0"/>
          </a:p>
          <a:p>
            <a:pPr>
              <a:buFont typeface="Arial" panose="020B0604020202020204" pitchFamily="34" charset="0"/>
              <a:buChar char="•"/>
            </a:pPr>
            <a:r>
              <a:rPr lang="en-GB" dirty="0" smtClean="0"/>
              <a:t>STFC needs to have strong coordination with ESS/CEA &amp; INFN </a:t>
            </a:r>
            <a:r>
              <a:rPr lang="en-GB" dirty="0"/>
              <a:t>to ensure requirements and timescales are fully </a:t>
            </a:r>
            <a:r>
              <a:rPr lang="en-GB" dirty="0" smtClean="0"/>
              <a:t>integrated:</a:t>
            </a:r>
          </a:p>
          <a:p>
            <a:pPr lvl="1">
              <a:buFont typeface="Arial" panose="020B0604020202020204" pitchFamily="34" charset="0"/>
              <a:buChar char="•"/>
            </a:pPr>
            <a:r>
              <a:rPr lang="en-GB" dirty="0" smtClean="0"/>
              <a:t>Specifications, drawings, procedures, QA processes and project management integration is critical for successful delivery.</a:t>
            </a:r>
            <a:endParaRPr lang="en-GB" dirty="0"/>
          </a:p>
          <a:p>
            <a:pPr>
              <a:buFont typeface="Arial" panose="020B0604020202020204" pitchFamily="34" charset="0"/>
              <a:buChar char="•"/>
            </a:pP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0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GB"/>
          </a:p>
        </p:txBody>
      </p:sp>
      <p:sp>
        <p:nvSpPr>
          <p:cNvPr id="5" name="Subtitle 4"/>
          <p:cNvSpPr>
            <a:spLocks noGrp="1"/>
          </p:cNvSpPr>
          <p:nvPr>
            <p:ph type="subTitle" idx="1"/>
          </p:nvPr>
        </p:nvSpPr>
        <p:spPr/>
        <p:txBody>
          <a:bodyPr/>
          <a:lstStyle/>
          <a:p>
            <a:r>
              <a:rPr lang="en-GB" sz="4400" dirty="0" smtClean="0"/>
              <a:t>Many Thanks</a:t>
            </a:r>
            <a:endParaRPr lang="en-GB" sz="4400" dirty="0"/>
          </a:p>
        </p:txBody>
      </p:sp>
    </p:spTree>
    <p:extLst>
      <p:ext uri="{BB962C8B-B14F-4D97-AF65-F5344CB8AC3E}">
        <p14:creationId xmlns:p14="http://schemas.microsoft.com/office/powerpoint/2010/main" val="2165150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I</a:t>
            </a:r>
            <a:endParaRPr lang="en-GB" dirty="0"/>
          </a:p>
        </p:txBody>
      </p:sp>
      <p:sp>
        <p:nvSpPr>
          <p:cNvPr id="3" name="Content Placeholder 2"/>
          <p:cNvSpPr>
            <a:spLocks noGrp="1"/>
          </p:cNvSpPr>
          <p:nvPr>
            <p:ph idx="1"/>
          </p:nvPr>
        </p:nvSpPr>
        <p:spPr>
          <a:xfrm>
            <a:off x="685800" y="1268760"/>
            <a:ext cx="7772400" cy="5040560"/>
          </a:xfrm>
        </p:spPr>
        <p:txBody>
          <a:bodyPr>
            <a:normAutofit fontScale="55000" lnSpcReduction="20000"/>
          </a:bodyPr>
          <a:lstStyle/>
          <a:p>
            <a:pPr lvl="0"/>
            <a:r>
              <a:rPr lang="en-GB" dirty="0"/>
              <a:t>Niobium procurement: STFC to procure the </a:t>
            </a:r>
            <a:r>
              <a:rPr lang="en-GB" dirty="0" smtClean="0"/>
              <a:t>high RRR Niobium </a:t>
            </a:r>
            <a:r>
              <a:rPr lang="en-GB" dirty="0"/>
              <a:t>for the high-β elliptical dressed cavities in agreement with the SRF collaboration for the ESS </a:t>
            </a:r>
            <a:r>
              <a:rPr lang="en-GB" dirty="0" err="1"/>
              <a:t>linac</a:t>
            </a:r>
            <a:r>
              <a:rPr lang="en-GB" dirty="0"/>
              <a:t>.</a:t>
            </a:r>
          </a:p>
          <a:p>
            <a:pPr marL="0" indent="0">
              <a:buNone/>
            </a:pPr>
            <a:endParaRPr lang="en-GB" dirty="0"/>
          </a:p>
          <a:p>
            <a:pPr lvl="0"/>
            <a:r>
              <a:rPr lang="en-GB" dirty="0"/>
              <a:t>Cavity fabrication of the </a:t>
            </a:r>
            <a:r>
              <a:rPr lang="en-GB" dirty="0" smtClean="0"/>
              <a:t>84 (+ 4 spares) high-β </a:t>
            </a:r>
            <a:r>
              <a:rPr lang="en-GB" dirty="0"/>
              <a:t>elliptical dressed cavity in industry including:</a:t>
            </a:r>
          </a:p>
          <a:p>
            <a:pPr lvl="1"/>
            <a:r>
              <a:rPr lang="en-GB" dirty="0"/>
              <a:t>Cavity fabrication.</a:t>
            </a:r>
          </a:p>
          <a:p>
            <a:pPr lvl="1"/>
            <a:r>
              <a:rPr lang="en-GB" dirty="0"/>
              <a:t>Chemical processing.</a:t>
            </a:r>
          </a:p>
          <a:p>
            <a:pPr lvl="1"/>
            <a:r>
              <a:rPr lang="en-GB" dirty="0"/>
              <a:t>Heat treatment.</a:t>
            </a:r>
          </a:p>
          <a:p>
            <a:pPr lvl="1"/>
            <a:r>
              <a:rPr lang="en-GB" dirty="0"/>
              <a:t>Vacuum processing.</a:t>
            </a:r>
          </a:p>
          <a:p>
            <a:pPr lvl="1"/>
            <a:r>
              <a:rPr lang="en-GB" dirty="0"/>
              <a:t>High pressure rinsing.</a:t>
            </a:r>
          </a:p>
          <a:p>
            <a:pPr lvl="1"/>
            <a:r>
              <a:rPr lang="en-GB" dirty="0"/>
              <a:t>Field flatness and frequency tuning.</a:t>
            </a:r>
          </a:p>
          <a:p>
            <a:pPr lvl="1"/>
            <a:r>
              <a:rPr lang="en-GB" dirty="0"/>
              <a:t>Assembly of RF antenna and isolation valve in cleanroom.</a:t>
            </a:r>
          </a:p>
          <a:p>
            <a:pPr lvl="1"/>
            <a:r>
              <a:rPr lang="en-GB" dirty="0" smtClean="0"/>
              <a:t>Shipment </a:t>
            </a:r>
            <a:r>
              <a:rPr lang="en-GB" dirty="0"/>
              <a:t>of dressed cavities to STFC.</a:t>
            </a:r>
          </a:p>
          <a:p>
            <a:pPr marL="0" indent="0">
              <a:buNone/>
            </a:pPr>
            <a:endParaRPr lang="en-GB" dirty="0"/>
          </a:p>
          <a:p>
            <a:pPr lvl="0"/>
            <a:r>
              <a:rPr lang="en-GB" dirty="0"/>
              <a:t>Procedure Qualification and Training:</a:t>
            </a:r>
          </a:p>
          <a:p>
            <a:pPr lvl="1"/>
            <a:r>
              <a:rPr lang="en-GB" dirty="0"/>
              <a:t>A qualified test procedure to be developed and implemented.</a:t>
            </a:r>
          </a:p>
          <a:p>
            <a:pPr lvl="1"/>
            <a:r>
              <a:rPr lang="en-GB" dirty="0"/>
              <a:t>A QA/QC system for </a:t>
            </a:r>
            <a:r>
              <a:rPr lang="en-GB" dirty="0" smtClean="0"/>
              <a:t>individual tests </a:t>
            </a:r>
            <a:r>
              <a:rPr lang="en-GB" dirty="0"/>
              <a:t>in accordance with ESS policies.</a:t>
            </a:r>
          </a:p>
          <a:p>
            <a:pPr lvl="1"/>
            <a:r>
              <a:rPr lang="en-GB" dirty="0"/>
              <a:t>Trial tests to be performed and performance targets verified. </a:t>
            </a:r>
          </a:p>
          <a:p>
            <a:pPr lvl="1"/>
            <a:r>
              <a:rPr lang="en-GB" dirty="0"/>
              <a:t>Staff training in procedures and processes.</a:t>
            </a:r>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65304"/>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458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II</a:t>
            </a:r>
            <a:endParaRPr lang="en-GB" dirty="0"/>
          </a:p>
        </p:txBody>
      </p:sp>
      <p:sp>
        <p:nvSpPr>
          <p:cNvPr id="3" name="Content Placeholder 2"/>
          <p:cNvSpPr>
            <a:spLocks noGrp="1"/>
          </p:cNvSpPr>
          <p:nvPr>
            <p:ph idx="1"/>
          </p:nvPr>
        </p:nvSpPr>
        <p:spPr>
          <a:xfrm>
            <a:off x="685800" y="1268760"/>
            <a:ext cx="7772400" cy="5040560"/>
          </a:xfrm>
        </p:spPr>
        <p:txBody>
          <a:bodyPr>
            <a:normAutofit fontScale="62500" lnSpcReduction="20000"/>
          </a:bodyPr>
          <a:lstStyle/>
          <a:p>
            <a:pPr lvl="0"/>
            <a:r>
              <a:rPr lang="en-GB" dirty="0" smtClean="0"/>
              <a:t>Vertical </a:t>
            </a:r>
            <a:r>
              <a:rPr lang="en-GB" dirty="0"/>
              <a:t>Test (VT) of SRF cavities:</a:t>
            </a:r>
          </a:p>
          <a:p>
            <a:pPr lvl="1"/>
            <a:r>
              <a:rPr lang="en-GB" dirty="0"/>
              <a:t>VT stand to be </a:t>
            </a:r>
            <a:r>
              <a:rPr lang="en-GB" dirty="0" smtClean="0"/>
              <a:t>qualified </a:t>
            </a:r>
            <a:r>
              <a:rPr lang="en-GB" dirty="0"/>
              <a:t>to meet ESS cavity requirements including </a:t>
            </a:r>
            <a:r>
              <a:rPr lang="en-GB" dirty="0" smtClean="0"/>
              <a:t>new cryogenic </a:t>
            </a:r>
            <a:r>
              <a:rPr lang="en-GB" dirty="0"/>
              <a:t>and RF system, along with a suitable controls system.</a:t>
            </a:r>
          </a:p>
          <a:p>
            <a:pPr lvl="1"/>
            <a:r>
              <a:rPr lang="en-GB" dirty="0"/>
              <a:t>A QA/QC system for individual tests in accordance with ESS policies.</a:t>
            </a:r>
          </a:p>
          <a:p>
            <a:pPr lvl="1"/>
            <a:r>
              <a:rPr lang="en-GB" dirty="0"/>
              <a:t>Testing of the high-β dressed cavities to 22.9 MV/m at 704 MHz, </a:t>
            </a:r>
            <a:r>
              <a:rPr lang="en-GB" dirty="0" smtClean="0"/>
              <a:t>with </a:t>
            </a:r>
            <a:r>
              <a:rPr lang="en-GB" dirty="0"/>
              <a:t>a </a:t>
            </a:r>
            <a:r>
              <a:rPr lang="en-GB" dirty="0" err="1"/>
              <a:t>Q</a:t>
            </a:r>
            <a:r>
              <a:rPr lang="en-GB" baseline="-25000" dirty="0" err="1"/>
              <a:t>o</a:t>
            </a:r>
            <a:r>
              <a:rPr lang="en-GB" dirty="0"/>
              <a:t> better than </a:t>
            </a:r>
            <a:r>
              <a:rPr lang="en-GB" dirty="0" smtClean="0"/>
              <a:t>5 x 10</a:t>
            </a:r>
            <a:r>
              <a:rPr lang="en-GB" baseline="30000" dirty="0" smtClean="0"/>
              <a:t>9</a:t>
            </a:r>
            <a:r>
              <a:rPr lang="en-GB" dirty="0"/>
              <a:t>.</a:t>
            </a:r>
          </a:p>
          <a:p>
            <a:pPr lvl="1"/>
            <a:r>
              <a:rPr lang="en-GB" dirty="0"/>
              <a:t>Documented test results provided to ESS.</a:t>
            </a:r>
          </a:p>
          <a:p>
            <a:pPr marL="0" indent="0">
              <a:buNone/>
            </a:pPr>
            <a:endParaRPr lang="en-GB" dirty="0"/>
          </a:p>
          <a:p>
            <a:pPr lvl="0"/>
            <a:r>
              <a:rPr lang="en-GB" dirty="0"/>
              <a:t>Preparation and shipping of cavities to </a:t>
            </a:r>
            <a:r>
              <a:rPr lang="en-GB" dirty="0" err="1"/>
              <a:t>cryomodule</a:t>
            </a:r>
            <a:r>
              <a:rPr lang="en-GB" dirty="0"/>
              <a:t> integration site:</a:t>
            </a:r>
          </a:p>
          <a:p>
            <a:pPr lvl="1"/>
            <a:r>
              <a:rPr lang="en-GB" dirty="0"/>
              <a:t>STFC to design and procure shipping fixtures for SRF dressed cavities for transport from industry.</a:t>
            </a:r>
          </a:p>
          <a:p>
            <a:pPr lvl="1"/>
            <a:r>
              <a:rPr lang="en-GB" dirty="0"/>
              <a:t>STFC to transport SRF cavities from STFC to the </a:t>
            </a:r>
            <a:r>
              <a:rPr lang="en-GB" dirty="0" err="1"/>
              <a:t>cryomodule</a:t>
            </a:r>
            <a:r>
              <a:rPr lang="en-GB" dirty="0"/>
              <a:t> integration </a:t>
            </a:r>
            <a:r>
              <a:rPr lang="en-GB" dirty="0" smtClean="0"/>
              <a:t>site at CEA </a:t>
            </a:r>
            <a:r>
              <a:rPr lang="en-GB" dirty="0" err="1" smtClean="0"/>
              <a:t>Saclay</a:t>
            </a:r>
            <a:r>
              <a:rPr lang="en-GB" dirty="0" smtClean="0"/>
              <a:t>.</a:t>
            </a:r>
          </a:p>
          <a:p>
            <a:endParaRPr lang="en-GB" dirty="0"/>
          </a:p>
          <a:p>
            <a:r>
              <a:rPr lang="en-GB" dirty="0" smtClean="0"/>
              <a:t>UK-IKC Technical Annex used to agree project scope and delivery.</a:t>
            </a:r>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406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Revised Project </a:t>
            </a:r>
            <a:r>
              <a:rPr lang="en-GB" dirty="0"/>
              <a:t>Delivery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5"/>
          <p:cNvPicPr>
            <a:picLocks noChangeAspect="1"/>
          </p:cNvPicPr>
          <p:nvPr/>
        </p:nvPicPr>
        <p:blipFill>
          <a:blip r:embed="rId3"/>
          <a:stretch>
            <a:fillRect/>
          </a:stretch>
        </p:blipFill>
        <p:spPr bwMode="auto">
          <a:xfrm>
            <a:off x="35999" y="4746904"/>
            <a:ext cx="9082217" cy="1418400"/>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00" y="1080000"/>
            <a:ext cx="8915306" cy="338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72000" y="1556792"/>
            <a:ext cx="8952885" cy="1152128"/>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5" name="TextBox 4"/>
          <p:cNvSpPr txBox="1"/>
          <p:nvPr/>
        </p:nvSpPr>
        <p:spPr>
          <a:xfrm>
            <a:off x="6433120" y="1932801"/>
            <a:ext cx="2387352" cy="400110"/>
          </a:xfrm>
          <a:prstGeom prst="rect">
            <a:avLst/>
          </a:prstGeom>
          <a:noFill/>
        </p:spPr>
        <p:txBody>
          <a:bodyPr wrap="square" rtlCol="0">
            <a:spAutoFit/>
          </a:bodyPr>
          <a:lstStyle/>
          <a:p>
            <a:r>
              <a:rPr lang="en-GB" sz="2000" dirty="0" smtClean="0">
                <a:solidFill>
                  <a:schemeClr val="accent6">
                    <a:lumMod val="75000"/>
                  </a:schemeClr>
                </a:solidFill>
              </a:rPr>
              <a:t>Cavity Test Facility</a:t>
            </a:r>
            <a:endParaRPr lang="en-GB" sz="2000" dirty="0">
              <a:solidFill>
                <a:schemeClr val="accent6">
                  <a:lumMod val="75000"/>
                </a:schemeClr>
              </a:solidFill>
            </a:endParaRPr>
          </a:p>
        </p:txBody>
      </p:sp>
      <p:sp>
        <p:nvSpPr>
          <p:cNvPr id="8" name="Rectangle 7"/>
          <p:cNvSpPr/>
          <p:nvPr/>
        </p:nvSpPr>
        <p:spPr bwMode="auto">
          <a:xfrm>
            <a:off x="72000" y="2708920"/>
            <a:ext cx="8952885" cy="288032"/>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9" name="Rectangle 8"/>
          <p:cNvSpPr/>
          <p:nvPr/>
        </p:nvSpPr>
        <p:spPr bwMode="auto">
          <a:xfrm>
            <a:off x="72000" y="2996952"/>
            <a:ext cx="8952885" cy="1467048"/>
          </a:xfrm>
          <a:prstGeom prst="rect">
            <a:avLst/>
          </a:prstGeom>
          <a:solidFill>
            <a:schemeClr val="accent1">
              <a:alpha val="0"/>
            </a:scheme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Lucida Grande" pitchFamily="84" charset="0"/>
              <a:ea typeface="ヒラギノ角ゴ Pro W3" pitchFamily="84" charset="-128"/>
            </a:endParaRPr>
          </a:p>
        </p:txBody>
      </p:sp>
      <p:sp>
        <p:nvSpPr>
          <p:cNvPr id="10" name="TextBox 9"/>
          <p:cNvSpPr txBox="1"/>
          <p:nvPr/>
        </p:nvSpPr>
        <p:spPr>
          <a:xfrm>
            <a:off x="3635896" y="3645024"/>
            <a:ext cx="2808312" cy="707886"/>
          </a:xfrm>
          <a:prstGeom prst="rect">
            <a:avLst/>
          </a:prstGeom>
          <a:noFill/>
        </p:spPr>
        <p:txBody>
          <a:bodyPr wrap="square" rtlCol="0">
            <a:spAutoFit/>
          </a:bodyPr>
          <a:lstStyle/>
          <a:p>
            <a:r>
              <a:rPr lang="en-GB" sz="2000" dirty="0" smtClean="0">
                <a:solidFill>
                  <a:schemeClr val="accent6">
                    <a:lumMod val="75000"/>
                  </a:schemeClr>
                </a:solidFill>
              </a:rPr>
              <a:t>Cavity fabrication and testing </a:t>
            </a:r>
            <a:endParaRPr lang="en-GB" sz="2000" dirty="0">
              <a:solidFill>
                <a:schemeClr val="accent6">
                  <a:lumMod val="75000"/>
                </a:schemeClr>
              </a:solidFill>
            </a:endParaRPr>
          </a:p>
        </p:txBody>
      </p:sp>
      <p:sp>
        <p:nvSpPr>
          <p:cNvPr id="6" name="Down Arrow 5"/>
          <p:cNvSpPr/>
          <p:nvPr/>
        </p:nvSpPr>
        <p:spPr bwMode="auto">
          <a:xfrm>
            <a:off x="4577107" y="4286999"/>
            <a:ext cx="484632" cy="726177"/>
          </a:xfrm>
          <a:prstGeom prst="downArrow">
            <a:avLst/>
          </a:prstGeom>
          <a:solidFill>
            <a:srgbClr val="0911B7"/>
          </a:solidFill>
          <a:ln w="9525" cap="flat" cmpd="sng" algn="ctr">
            <a:solidFill>
              <a:srgbClr val="0911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Lucida Grande" pitchFamily="84" charset="0"/>
              <a:ea typeface="ヒラギノ角ゴ Pro W3" pitchFamily="84" charset="-128"/>
            </a:endParaRPr>
          </a:p>
        </p:txBody>
      </p:sp>
      <p:sp>
        <p:nvSpPr>
          <p:cNvPr id="11" name="TextBox 10"/>
          <p:cNvSpPr txBox="1"/>
          <p:nvPr/>
        </p:nvSpPr>
        <p:spPr>
          <a:xfrm>
            <a:off x="1475656" y="6165304"/>
            <a:ext cx="1762021" cy="369332"/>
          </a:xfrm>
          <a:prstGeom prst="rect">
            <a:avLst/>
          </a:prstGeom>
          <a:noFill/>
        </p:spPr>
        <p:txBody>
          <a:bodyPr wrap="none" rtlCol="0">
            <a:spAutoFit/>
          </a:bodyPr>
          <a:lstStyle/>
          <a:p>
            <a:r>
              <a:rPr lang="en-GB" sz="1800" dirty="0" smtClean="0"/>
              <a:t>ESS Primavera</a:t>
            </a:r>
            <a:endParaRPr lang="en-GB" sz="1800" dirty="0"/>
          </a:p>
        </p:txBody>
      </p:sp>
      <p:sp>
        <p:nvSpPr>
          <p:cNvPr id="13" name="TextBox 12"/>
          <p:cNvSpPr txBox="1"/>
          <p:nvPr/>
        </p:nvSpPr>
        <p:spPr>
          <a:xfrm>
            <a:off x="6793160" y="2668850"/>
            <a:ext cx="2387352" cy="400110"/>
          </a:xfrm>
          <a:prstGeom prst="rect">
            <a:avLst/>
          </a:prstGeom>
          <a:noFill/>
        </p:spPr>
        <p:txBody>
          <a:bodyPr wrap="square" rtlCol="0">
            <a:spAutoFit/>
          </a:bodyPr>
          <a:lstStyle/>
          <a:p>
            <a:r>
              <a:rPr lang="en-GB" sz="2000" dirty="0" smtClean="0">
                <a:solidFill>
                  <a:schemeClr val="accent6">
                    <a:lumMod val="75000"/>
                  </a:schemeClr>
                </a:solidFill>
              </a:rPr>
              <a:t>Staff Training</a:t>
            </a:r>
            <a:endParaRPr lang="en-GB" sz="2000" dirty="0">
              <a:solidFill>
                <a:schemeClr val="accent6">
                  <a:lumMod val="75000"/>
                </a:schemeClr>
              </a:solidFill>
            </a:endParaRPr>
          </a:p>
        </p:txBody>
      </p:sp>
    </p:spTree>
    <p:extLst>
      <p:ext uri="{BB962C8B-B14F-4D97-AF65-F5344CB8AC3E}">
        <p14:creationId xmlns:p14="http://schemas.microsoft.com/office/powerpoint/2010/main" val="130056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P spid="9" grpId="0" animBg="1"/>
      <p:bldP spid="10" grpId="0"/>
      <p:bldP spid="6"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Project Schedule &amp; Key Milestones</a:t>
            </a:r>
            <a:endParaRPr lang="en-GB" sz="4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85369594"/>
              </p:ext>
            </p:extLst>
          </p:nvPr>
        </p:nvGraphicFramePr>
        <p:xfrm>
          <a:off x="469313" y="865024"/>
          <a:ext cx="8279151" cy="5300280"/>
        </p:xfrm>
        <a:graphic>
          <a:graphicData uri="http://schemas.openxmlformats.org/drawingml/2006/table">
            <a:tbl>
              <a:tblPr firstRow="1" bandRow="1">
                <a:tableStyleId>{21E4AEA4-8DFA-4A89-87EB-49C32662AFE0}</a:tableStyleId>
              </a:tblPr>
              <a:tblGrid>
                <a:gridCol w="994092"/>
                <a:gridCol w="5650887"/>
                <a:gridCol w="1057592"/>
                <a:gridCol w="576580"/>
              </a:tblGrid>
              <a:tr h="338199">
                <a:tc>
                  <a:txBody>
                    <a:bodyPr/>
                    <a:lstStyle/>
                    <a:p>
                      <a:pPr algn="ctr"/>
                      <a:r>
                        <a:rPr lang="en-GB" sz="1300" dirty="0" smtClean="0"/>
                        <a:t>Milestone</a:t>
                      </a:r>
                      <a:endParaRPr lang="en-GB" sz="13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GB" sz="1300" dirty="0" smtClean="0"/>
                        <a:t>Description</a:t>
                      </a:r>
                      <a:endParaRPr lang="en-GB" sz="1300" dirty="0"/>
                    </a:p>
                  </a:txBody>
                  <a:tcPr>
                    <a:lnT w="12700" cap="flat" cmpd="sng" algn="ctr">
                      <a:solidFill>
                        <a:schemeClr val="tx1"/>
                      </a:solidFill>
                      <a:prstDash val="solid"/>
                      <a:round/>
                      <a:headEnd type="none" w="med" len="med"/>
                      <a:tailEnd type="none" w="med" len="med"/>
                    </a:lnT>
                  </a:tcPr>
                </a:tc>
                <a:tc>
                  <a:txBody>
                    <a:bodyPr/>
                    <a:lstStyle/>
                    <a:p>
                      <a:pPr algn="ctr"/>
                      <a:r>
                        <a:rPr lang="en-GB" sz="1300" dirty="0" smtClean="0"/>
                        <a:t>Date</a:t>
                      </a:r>
                      <a:endParaRPr lang="en-GB" sz="1300" dirty="0"/>
                    </a:p>
                  </a:txBody>
                  <a:tcPr>
                    <a:lnT w="12700" cap="flat" cmpd="sng" algn="ctr">
                      <a:solidFill>
                        <a:schemeClr val="tx1"/>
                      </a:solidFill>
                      <a:prstDash val="solid"/>
                      <a:round/>
                      <a:headEnd type="none" w="med" len="med"/>
                      <a:tailEnd type="none" w="med" len="med"/>
                    </a:lnT>
                  </a:tcPr>
                </a:tc>
                <a:tc>
                  <a:txBody>
                    <a:bodyPr/>
                    <a:lstStyle/>
                    <a:p>
                      <a:pPr algn="ctr"/>
                      <a:r>
                        <a:rPr lang="en-GB" sz="1300" dirty="0" smtClean="0"/>
                        <a:t>CAS</a:t>
                      </a:r>
                      <a:endParaRPr lang="en-GB" sz="13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38199">
                <a:tc>
                  <a:txBody>
                    <a:bodyPr/>
                    <a:lstStyle/>
                    <a:p>
                      <a:pPr algn="ctr"/>
                      <a:r>
                        <a:rPr lang="en-GB" sz="1300" b="1" dirty="0" smtClean="0">
                          <a:solidFill>
                            <a:schemeClr val="tx1"/>
                          </a:solidFill>
                        </a:rPr>
                        <a:t>Stage</a:t>
                      </a:r>
                      <a:r>
                        <a:rPr lang="en-GB" sz="1300" b="1" baseline="0" dirty="0" smtClean="0">
                          <a:solidFill>
                            <a:schemeClr val="tx1"/>
                          </a:solidFill>
                        </a:rPr>
                        <a:t> 1</a:t>
                      </a:r>
                    </a:p>
                    <a:p>
                      <a:pPr algn="ctr"/>
                      <a:r>
                        <a:rPr lang="en-GB" sz="1300" dirty="0" smtClean="0">
                          <a:solidFill>
                            <a:schemeClr val="tx1"/>
                          </a:solidFill>
                        </a:rPr>
                        <a:t>4</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300" kern="1200" dirty="0" smtClean="0">
                          <a:solidFill>
                            <a:schemeClr val="dk1"/>
                          </a:solidFill>
                          <a:effectLst/>
                          <a:latin typeface="+mn-lt"/>
                          <a:ea typeface="+mn-ea"/>
                          <a:cs typeface="+mn-cs"/>
                        </a:rPr>
                        <a:t>Design and procurement of the VTF including RF system, control system, cryogenic system, cryostat, cavity handling tooling.</a:t>
                      </a:r>
                      <a:endParaRPr lang="en-GB" sz="1300" b="0" dirty="0">
                        <a:solidFill>
                          <a:schemeClr val="tx1"/>
                        </a:solidFill>
                      </a:endParaRPr>
                    </a:p>
                  </a:txBody>
                  <a:tcPr/>
                </a:tc>
                <a:tc>
                  <a:txBody>
                    <a:bodyPr/>
                    <a:lstStyle/>
                    <a:p>
                      <a:pPr algn="ctr"/>
                      <a:r>
                        <a:rPr lang="en-GB" sz="1300" b="0" dirty="0" smtClean="0">
                          <a:solidFill>
                            <a:schemeClr val="tx1"/>
                          </a:solidFill>
                        </a:rPr>
                        <a:t>9/9/2016</a:t>
                      </a:r>
                      <a:endParaRPr lang="en-GB" sz="1300" b="0" dirty="0">
                        <a:solidFill>
                          <a:schemeClr val="tx1"/>
                        </a:solidFill>
                      </a:endParaRPr>
                    </a:p>
                  </a:txBody>
                  <a:tcPr/>
                </a:tc>
                <a:tc>
                  <a:txBody>
                    <a:bodyPr/>
                    <a:lstStyle/>
                    <a:p>
                      <a:pPr algn="ctr"/>
                      <a:r>
                        <a:rPr lang="en-GB" sz="1300" b="0" dirty="0" smtClean="0">
                          <a:solidFill>
                            <a:schemeClr val="tx1"/>
                          </a:solidFill>
                        </a:rPr>
                        <a:t>5%</a:t>
                      </a:r>
                      <a:endParaRPr lang="en-GB" sz="1300" b="0" dirty="0">
                        <a:solidFill>
                          <a:schemeClr val="tx1"/>
                        </a:solidFill>
                      </a:endParaRPr>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5</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GB" sz="1300" kern="1200" dirty="0" smtClean="0">
                          <a:solidFill>
                            <a:schemeClr val="dk1"/>
                          </a:solidFill>
                          <a:effectLst/>
                          <a:latin typeface="+mn-lt"/>
                          <a:ea typeface="+mn-ea"/>
                          <a:cs typeface="+mn-cs"/>
                        </a:rPr>
                        <a:t>Installation and commissioning of the full VTF system with suitable prototype/pre-production cavities</a:t>
                      </a:r>
                      <a:r>
                        <a:rPr lang="en-US" sz="1300" kern="1200" dirty="0" smtClean="0">
                          <a:solidFill>
                            <a:schemeClr val="dk1"/>
                          </a:solidFill>
                          <a:effectLst/>
                          <a:latin typeface="+mn-lt"/>
                          <a:ea typeface="+mn-ea"/>
                          <a:cs typeface="+mn-cs"/>
                        </a:rPr>
                        <a:t>.</a:t>
                      </a:r>
                      <a:endParaRPr lang="en-GB" sz="1300" dirty="0"/>
                    </a:p>
                  </a:txBody>
                  <a:tcPr/>
                </a:tc>
                <a:tc>
                  <a:txBody>
                    <a:bodyPr/>
                    <a:lstStyle/>
                    <a:p>
                      <a:pPr algn="ctr"/>
                      <a:r>
                        <a:rPr lang="en-GB" sz="1300" dirty="0" smtClean="0"/>
                        <a:t>7/7/2017</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05769">
                <a:tc>
                  <a:txBody>
                    <a:bodyPr/>
                    <a:lstStyle/>
                    <a:p>
                      <a:pPr algn="ctr"/>
                      <a:r>
                        <a:rPr lang="en-GB" sz="1300" b="0" dirty="0" smtClean="0">
                          <a:solidFill>
                            <a:schemeClr val="tx1"/>
                          </a:solidFill>
                        </a:rPr>
                        <a:t>8</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Critical Design Review, reporting, stage 2 starts after approved CDR </a:t>
                      </a:r>
                      <a:endParaRPr lang="en-GB" sz="1300" dirty="0"/>
                    </a:p>
                  </a:txBody>
                  <a:tcPr/>
                </a:tc>
                <a:tc>
                  <a:txBody>
                    <a:bodyPr/>
                    <a:lstStyle/>
                    <a:p>
                      <a:pPr algn="ctr"/>
                      <a:r>
                        <a:rPr lang="en-GB" sz="1300" dirty="0" smtClean="0"/>
                        <a:t>Q4 2017</a:t>
                      </a:r>
                      <a:endParaRPr lang="en-GB" sz="1300" dirty="0"/>
                    </a:p>
                  </a:txBody>
                  <a:tcPr/>
                </a:tc>
                <a:tc>
                  <a:txBody>
                    <a:bodyPr/>
                    <a:lstStyle/>
                    <a:p>
                      <a:pPr algn="ctr"/>
                      <a:r>
                        <a:rPr lang="en-GB" sz="1300" dirty="0" smtClean="0"/>
                        <a:t>10%</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1" dirty="0" smtClean="0">
                          <a:solidFill>
                            <a:schemeClr val="tx1"/>
                          </a:solidFill>
                        </a:rPr>
                        <a:t>Stage 2</a:t>
                      </a:r>
                    </a:p>
                    <a:p>
                      <a:pPr algn="ctr"/>
                      <a:r>
                        <a:rPr lang="en-GB" sz="1300" b="0" dirty="0" smtClean="0">
                          <a:solidFill>
                            <a:schemeClr val="tx1"/>
                          </a:solidFill>
                        </a:rPr>
                        <a:t>9</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Receiving and arrival inspection reporting of first batch of niobium material at STFC</a:t>
                      </a:r>
                      <a:endParaRPr lang="en-GB" sz="1300" dirty="0"/>
                    </a:p>
                  </a:txBody>
                  <a:tcPr/>
                </a:tc>
                <a:tc>
                  <a:txBody>
                    <a:bodyPr/>
                    <a:lstStyle/>
                    <a:p>
                      <a:pPr algn="ctr"/>
                      <a:r>
                        <a:rPr lang="en-GB" sz="1300" dirty="0" smtClean="0"/>
                        <a:t>20/6/2017</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12</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1 to CEA</a:t>
                      </a:r>
                      <a:endParaRPr lang="en-GB" sz="1300" dirty="0"/>
                    </a:p>
                  </a:txBody>
                  <a:tcPr/>
                </a:tc>
                <a:tc>
                  <a:txBody>
                    <a:bodyPr/>
                    <a:lstStyle/>
                    <a:p>
                      <a:pPr algn="ctr"/>
                      <a:r>
                        <a:rPr lang="en-GB" sz="1300" dirty="0" smtClean="0"/>
                        <a:t>25/10/2018</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18</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2-3 to CEA</a:t>
                      </a:r>
                      <a:endParaRPr lang="en-GB" sz="1300" dirty="0"/>
                    </a:p>
                  </a:txBody>
                  <a:tcPr/>
                </a:tc>
                <a:tc>
                  <a:txBody>
                    <a:bodyPr/>
                    <a:lstStyle/>
                    <a:p>
                      <a:pPr algn="ctr"/>
                      <a:r>
                        <a:rPr lang="en-GB" sz="1300" dirty="0" smtClean="0"/>
                        <a:t>3/2/2019</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19</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4-6 to CEA</a:t>
                      </a:r>
                      <a:endParaRPr lang="en-GB" sz="1300" dirty="0"/>
                    </a:p>
                  </a:txBody>
                  <a:tcPr/>
                </a:tc>
                <a:tc>
                  <a:txBody>
                    <a:bodyPr/>
                    <a:lstStyle/>
                    <a:p>
                      <a:pPr algn="ctr"/>
                      <a:r>
                        <a:rPr lang="en-GB" sz="1300" dirty="0" smtClean="0"/>
                        <a:t>6/6/2019</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20</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7-9 to CEA</a:t>
                      </a:r>
                      <a:endParaRPr lang="en-GB" sz="1300" dirty="0"/>
                    </a:p>
                  </a:txBody>
                  <a:tcPr/>
                </a:tc>
                <a:tc>
                  <a:txBody>
                    <a:bodyPr/>
                    <a:lstStyle/>
                    <a:p>
                      <a:pPr algn="ctr"/>
                      <a:r>
                        <a:rPr lang="en-GB" sz="1300" dirty="0" smtClean="0"/>
                        <a:t>3/10/2019</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21</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10-12 to CEA</a:t>
                      </a:r>
                      <a:endParaRPr lang="en-GB" sz="1300" dirty="0"/>
                    </a:p>
                  </a:txBody>
                  <a:tcPr/>
                </a:tc>
                <a:tc>
                  <a:txBody>
                    <a:bodyPr/>
                    <a:lstStyle/>
                    <a:p>
                      <a:pPr algn="ctr"/>
                      <a:r>
                        <a:rPr lang="en-GB" sz="1300" dirty="0" smtClean="0"/>
                        <a:t>3/3/2020</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22</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13-15 to CEA</a:t>
                      </a:r>
                      <a:endParaRPr lang="en-GB" sz="1300" dirty="0"/>
                    </a:p>
                  </a:txBody>
                  <a:tcPr/>
                </a:tc>
                <a:tc>
                  <a:txBody>
                    <a:bodyPr/>
                    <a:lstStyle/>
                    <a:p>
                      <a:pPr algn="ctr"/>
                      <a:r>
                        <a:rPr lang="en-GB" sz="1300" dirty="0" smtClean="0"/>
                        <a:t>3/6/2020</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23</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16-18 to CEA</a:t>
                      </a:r>
                      <a:endParaRPr lang="en-GB" sz="1300" dirty="0"/>
                    </a:p>
                  </a:txBody>
                  <a:tcPr/>
                </a:tc>
                <a:tc>
                  <a:txBody>
                    <a:bodyPr/>
                    <a:lstStyle/>
                    <a:p>
                      <a:pPr algn="ctr"/>
                      <a:r>
                        <a:rPr lang="en-GB" sz="1300" dirty="0" smtClean="0"/>
                        <a:t>3/9/2020</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24</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tcPr>
                </a:tc>
                <a:tc>
                  <a:txBody>
                    <a:bodyPr/>
                    <a:lstStyle/>
                    <a:p>
                      <a:r>
                        <a:rPr lang="en-US" sz="1300" kern="1200" dirty="0" smtClean="0">
                          <a:solidFill>
                            <a:schemeClr val="dk1"/>
                          </a:solidFill>
                          <a:effectLst/>
                          <a:latin typeface="+mn-lt"/>
                          <a:ea typeface="+mn-ea"/>
                          <a:cs typeface="+mn-cs"/>
                        </a:rPr>
                        <a:t>FAT at STFC and shipping of high-β cavities for CM 19-21 to CEA*</a:t>
                      </a:r>
                      <a:endParaRPr lang="en-GB" sz="1300" dirty="0"/>
                    </a:p>
                  </a:txBody>
                  <a:tcPr/>
                </a:tc>
                <a:tc>
                  <a:txBody>
                    <a:bodyPr/>
                    <a:lstStyle/>
                    <a:p>
                      <a:pPr algn="ctr"/>
                      <a:r>
                        <a:rPr lang="en-GB" sz="1300" dirty="0" smtClean="0"/>
                        <a:t>4/12/2020</a:t>
                      </a:r>
                      <a:endParaRPr lang="en-GB" sz="1300" dirty="0"/>
                    </a:p>
                  </a:txBody>
                  <a:tcPr/>
                </a:tc>
                <a:tc>
                  <a:txBody>
                    <a:bodyPr/>
                    <a:lstStyle/>
                    <a:p>
                      <a:pPr algn="ctr"/>
                      <a:r>
                        <a:rPr lang="en-GB" sz="1300" dirty="0" smtClean="0"/>
                        <a:t>5%</a:t>
                      </a:r>
                      <a:endParaRPr lang="en-GB" sz="1300" dirty="0"/>
                    </a:p>
                  </a:txBody>
                  <a:tcPr>
                    <a:lnR w="12700" cap="flat" cmpd="sng" algn="ctr">
                      <a:solidFill>
                        <a:schemeClr val="tx1"/>
                      </a:solidFill>
                      <a:prstDash val="solid"/>
                      <a:round/>
                      <a:headEnd type="none" w="med" len="med"/>
                      <a:tailEnd type="none" w="med" len="med"/>
                    </a:lnR>
                  </a:tcPr>
                </a:tc>
              </a:tr>
              <a:tr h="338199">
                <a:tc>
                  <a:txBody>
                    <a:bodyPr/>
                    <a:lstStyle/>
                    <a:p>
                      <a:pPr algn="ctr"/>
                      <a:r>
                        <a:rPr lang="en-GB" sz="1300" b="0" dirty="0" smtClean="0">
                          <a:solidFill>
                            <a:schemeClr val="tx1"/>
                          </a:solidFill>
                        </a:rPr>
                        <a:t>28</a:t>
                      </a:r>
                      <a:endParaRPr lang="en-GB" sz="13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GB" sz="1300" dirty="0" smtClean="0"/>
                        <a:t>Preparation of the data package for SAR 2 regarding cavities to CM 2-21 after assembly and SAT at ESS in Lund</a:t>
                      </a:r>
                      <a:endParaRPr lang="en-GB" sz="1300" dirty="0"/>
                    </a:p>
                  </a:txBody>
                  <a:tcPr>
                    <a:lnB w="12700" cap="flat" cmpd="sng" algn="ctr">
                      <a:solidFill>
                        <a:schemeClr val="tx1"/>
                      </a:solidFill>
                      <a:prstDash val="solid"/>
                      <a:round/>
                      <a:headEnd type="none" w="med" len="med"/>
                      <a:tailEnd type="none" w="med" len="med"/>
                    </a:lnB>
                  </a:tcPr>
                </a:tc>
                <a:tc>
                  <a:txBody>
                    <a:bodyPr/>
                    <a:lstStyle/>
                    <a:p>
                      <a:pPr algn="ctr"/>
                      <a:r>
                        <a:rPr lang="en-GB" sz="1300" dirty="0" smtClean="0"/>
                        <a:t>Q1 2021</a:t>
                      </a:r>
                      <a:endParaRPr lang="en-GB" sz="1300" dirty="0"/>
                    </a:p>
                  </a:txBody>
                  <a:tcPr>
                    <a:lnB w="12700" cap="flat" cmpd="sng" algn="ctr">
                      <a:solidFill>
                        <a:schemeClr val="tx1"/>
                      </a:solidFill>
                      <a:prstDash val="solid"/>
                      <a:round/>
                      <a:headEnd type="none" w="med" len="med"/>
                      <a:tailEnd type="none" w="med" len="med"/>
                    </a:lnB>
                  </a:tcPr>
                </a:tc>
                <a:tc>
                  <a:txBody>
                    <a:bodyPr/>
                    <a:lstStyle/>
                    <a:p>
                      <a:pPr algn="ctr"/>
                      <a:r>
                        <a:rPr lang="en-GB" sz="1300" dirty="0" smtClean="0"/>
                        <a:t>10%</a:t>
                      </a:r>
                      <a:endParaRPr lang="en-GB" sz="13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907704" y="6186790"/>
            <a:ext cx="3744936" cy="338554"/>
          </a:xfrm>
          <a:prstGeom prst="rect">
            <a:avLst/>
          </a:prstGeom>
          <a:solidFill>
            <a:schemeClr val="bg1"/>
          </a:solidFill>
        </p:spPr>
        <p:txBody>
          <a:bodyPr wrap="none" rtlCol="0">
            <a:spAutoFit/>
          </a:bodyPr>
          <a:lstStyle/>
          <a:p>
            <a:r>
              <a:rPr lang="en-GB" sz="1600" dirty="0" smtClean="0"/>
              <a:t>*Note for 84 cavities only (</a:t>
            </a:r>
            <a:r>
              <a:rPr lang="en-GB" sz="1600" dirty="0" err="1" smtClean="0"/>
              <a:t>excl</a:t>
            </a:r>
            <a:r>
              <a:rPr lang="en-GB" sz="1600" dirty="0" smtClean="0"/>
              <a:t> spares)</a:t>
            </a:r>
            <a:endParaRPr lang="en-GB" sz="1600" dirty="0"/>
          </a:p>
        </p:txBody>
      </p:sp>
      <p:sp>
        <p:nvSpPr>
          <p:cNvPr id="4" name="Rectangle 3"/>
          <p:cNvSpPr/>
          <p:nvPr/>
        </p:nvSpPr>
        <p:spPr bwMode="auto">
          <a:xfrm>
            <a:off x="6588224" y="6201384"/>
            <a:ext cx="2376264" cy="611992"/>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rPr>
              <a:t>Factory</a:t>
            </a:r>
            <a:r>
              <a:rPr kumimoji="0" lang="en-GB" sz="1100" b="0" i="0" u="none" strike="noStrike" cap="none" normalizeH="0" dirty="0" smtClean="0">
                <a:ln>
                  <a:noFill/>
                </a:ln>
                <a:solidFill>
                  <a:schemeClr val="tx1"/>
                </a:solidFill>
                <a:effectLst/>
              </a:rPr>
              <a:t> Acceptance Tests (FAT)</a:t>
            </a:r>
            <a:endParaRPr kumimoji="0" lang="en-GB" sz="1100" b="0" i="0" u="none"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r>
              <a:rPr lang="en-GB" sz="1100" dirty="0" smtClean="0"/>
              <a:t>Site Acceptance Tests (SAT)</a:t>
            </a:r>
          </a:p>
          <a:p>
            <a:pPr marL="0" marR="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rPr>
              <a:t>System Acceptance Review (SAR)</a:t>
            </a:r>
          </a:p>
        </p:txBody>
      </p:sp>
    </p:spTree>
    <p:extLst>
      <p:ext uri="{BB962C8B-B14F-4D97-AF65-F5344CB8AC3E}">
        <p14:creationId xmlns:p14="http://schemas.microsoft.com/office/powerpoint/2010/main" val="203107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Excluded Activities</a:t>
            </a:r>
            <a:endParaRPr lang="en-GB" dirty="0"/>
          </a:p>
        </p:txBody>
      </p:sp>
      <p:sp>
        <p:nvSpPr>
          <p:cNvPr id="5" name="Content Placeholder 4"/>
          <p:cNvSpPr>
            <a:spLocks noGrp="1"/>
          </p:cNvSpPr>
          <p:nvPr>
            <p:ph idx="1"/>
          </p:nvPr>
        </p:nvSpPr>
        <p:spPr>
          <a:xfrm>
            <a:off x="685800" y="980728"/>
            <a:ext cx="7772400" cy="5193272"/>
          </a:xfrm>
        </p:spPr>
        <p:txBody>
          <a:bodyPr>
            <a:normAutofit fontScale="70000" lnSpcReduction="20000"/>
          </a:bodyPr>
          <a:lstStyle/>
          <a:p>
            <a:pPr>
              <a:buFont typeface="Arial" panose="020B0604020202020204" pitchFamily="34" charset="0"/>
              <a:buChar char="•"/>
            </a:pPr>
            <a:r>
              <a:rPr lang="en-GB" dirty="0"/>
              <a:t>No Eddy current scanning is to be performed for </a:t>
            </a:r>
            <a:r>
              <a:rPr lang="en-GB" dirty="0" err="1"/>
              <a:t>Nb</a:t>
            </a:r>
            <a:r>
              <a:rPr lang="en-GB" dirty="0"/>
              <a:t> sheets:</a:t>
            </a:r>
          </a:p>
          <a:p>
            <a:pPr lvl="1"/>
            <a:r>
              <a:rPr lang="en-US" dirty="0"/>
              <a:t>Gradient level perceived to be low enough not to be required by </a:t>
            </a:r>
            <a:r>
              <a:rPr lang="en-US" dirty="0" smtClean="0"/>
              <a:t>ESS.</a:t>
            </a:r>
            <a:endParaRPr lang="en-US" dirty="0"/>
          </a:p>
          <a:p>
            <a:pPr lvl="1"/>
            <a:r>
              <a:rPr lang="en-GB" dirty="0"/>
              <a:t>If required, timescales and costs will need to be factored into the STFC </a:t>
            </a:r>
            <a:r>
              <a:rPr lang="en-GB" dirty="0" err="1" smtClean="0"/>
              <a:t>SoW</a:t>
            </a:r>
            <a:r>
              <a:rPr lang="en-GB" dirty="0" err="1"/>
              <a:t>.</a:t>
            </a:r>
            <a:endParaRPr lang="en-GB" dirty="0"/>
          </a:p>
          <a:p>
            <a:pPr lvl="1"/>
            <a:r>
              <a:rPr lang="en-GB" dirty="0"/>
              <a:t>DESY have the capability currently, </a:t>
            </a:r>
            <a:r>
              <a:rPr lang="en-GB" dirty="0" err="1"/>
              <a:t>Hereaus</a:t>
            </a:r>
            <a:r>
              <a:rPr lang="en-GB" dirty="0"/>
              <a:t> exploring possible </a:t>
            </a:r>
            <a:r>
              <a:rPr lang="en-GB" dirty="0" smtClean="0"/>
              <a:t>partnership.</a:t>
            </a:r>
          </a:p>
          <a:p>
            <a:pPr lvl="1"/>
            <a:r>
              <a:rPr lang="en-GB" dirty="0" smtClean="0">
                <a:solidFill>
                  <a:srgbClr val="FF0000"/>
                </a:solidFill>
              </a:rPr>
              <a:t>Major risk to STFC’s delivery programme.</a:t>
            </a:r>
            <a:endParaRPr lang="en-GB" dirty="0">
              <a:solidFill>
                <a:srgbClr val="FF0000"/>
              </a:solidFill>
            </a:endParaRPr>
          </a:p>
          <a:p>
            <a:r>
              <a:rPr lang="en-US" dirty="0" smtClean="0"/>
              <a:t>Cavities failing to achieve gradient requiring BCP rework:</a:t>
            </a:r>
          </a:p>
          <a:p>
            <a:pPr lvl="1"/>
            <a:r>
              <a:rPr lang="en-US" dirty="0" smtClean="0"/>
              <a:t>BCP will not be performed by STFC. </a:t>
            </a:r>
          </a:p>
          <a:p>
            <a:pPr lvl="1"/>
            <a:r>
              <a:rPr lang="en-US" dirty="0" smtClean="0"/>
              <a:t>Any requirements for BCP re-processing will require cavities to be returned to the manufacturer for rework – outside of STFC scope.</a:t>
            </a:r>
          </a:p>
          <a:p>
            <a:pPr>
              <a:buFont typeface="Arial" panose="020B0604020202020204" pitchFamily="34" charset="0"/>
              <a:buChar char="•"/>
            </a:pPr>
            <a:r>
              <a:rPr lang="en-GB" dirty="0" smtClean="0"/>
              <a:t>No cavity or tooling design work is included:</a:t>
            </a:r>
            <a:endParaRPr lang="en-GB" dirty="0"/>
          </a:p>
          <a:p>
            <a:pPr lvl="1"/>
            <a:r>
              <a:rPr lang="en-US" dirty="0" err="1" smtClean="0"/>
              <a:t>Finalised</a:t>
            </a:r>
            <a:r>
              <a:rPr lang="en-US" dirty="0" smtClean="0"/>
              <a:t> engineering drawings are required from </a:t>
            </a:r>
            <a:r>
              <a:rPr lang="en-US" dirty="0" smtClean="0"/>
              <a:t>ESS.</a:t>
            </a:r>
            <a:endParaRPr lang="en-US" dirty="0" smtClean="0"/>
          </a:p>
          <a:p>
            <a:pPr lvl="1"/>
            <a:r>
              <a:rPr lang="en-GB" dirty="0" smtClean="0"/>
              <a:t>Cavity processing </a:t>
            </a:r>
            <a:r>
              <a:rPr lang="en-GB" dirty="0"/>
              <a:t>requirements to be defined by </a:t>
            </a:r>
            <a:r>
              <a:rPr lang="en-GB" dirty="0" smtClean="0"/>
              <a:t>ESS.</a:t>
            </a:r>
            <a:endParaRPr lang="en-GB" dirty="0" smtClean="0"/>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1" y="6174000"/>
            <a:ext cx="1262294" cy="68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01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Nb</a:t>
            </a:r>
            <a:r>
              <a:rPr lang="en-GB" dirty="0" smtClean="0"/>
              <a:t> Sheet Non-Conformance</a:t>
            </a:r>
            <a:endParaRPr lang="en-GB" dirty="0"/>
          </a:p>
        </p:txBody>
      </p:sp>
      <p:sp>
        <p:nvSpPr>
          <p:cNvPr id="5" name="Content Placeholder 4"/>
          <p:cNvSpPr>
            <a:spLocks noGrp="1"/>
          </p:cNvSpPr>
          <p:nvPr>
            <p:ph idx="1"/>
          </p:nvPr>
        </p:nvSpPr>
        <p:spPr>
          <a:xfrm>
            <a:off x="107504" y="836712"/>
            <a:ext cx="7488832" cy="1872208"/>
          </a:xfrm>
        </p:spPr>
        <p:txBody>
          <a:bodyPr>
            <a:normAutofit fontScale="92500" lnSpcReduction="10000"/>
          </a:bodyPr>
          <a:lstStyle/>
          <a:p>
            <a:r>
              <a:rPr lang="en-GB" sz="1800" dirty="0" err="1" smtClean="0"/>
              <a:t>Wah</a:t>
            </a:r>
            <a:r>
              <a:rPr lang="en-GB" sz="1800" dirty="0" smtClean="0"/>
              <a:t> Chang, Tokyo </a:t>
            </a:r>
            <a:r>
              <a:rPr lang="en-GB" sz="1800" dirty="0" err="1" smtClean="0"/>
              <a:t>Denkai</a:t>
            </a:r>
            <a:r>
              <a:rPr lang="en-GB" sz="1800" dirty="0" smtClean="0"/>
              <a:t> and Ningxia don’t have eddy current scanning capability.</a:t>
            </a:r>
          </a:p>
          <a:p>
            <a:r>
              <a:rPr lang="en-GB" sz="1800" dirty="0" err="1" smtClean="0"/>
              <a:t>Heraeus</a:t>
            </a:r>
            <a:r>
              <a:rPr lang="en-GB" sz="1800" dirty="0" smtClean="0"/>
              <a:t> can perform small scale scanning and are exploring partnering with DESY to provide larger scale scanning capability.</a:t>
            </a:r>
          </a:p>
          <a:p>
            <a:r>
              <a:rPr lang="en-GB" sz="1800" dirty="0" smtClean="0"/>
              <a:t>ESS p</a:t>
            </a:r>
            <a:r>
              <a:rPr lang="en-GB" sz="1800" dirty="0" smtClean="0"/>
              <a:t>roposed </a:t>
            </a:r>
            <a:r>
              <a:rPr lang="en-GB" sz="1800" dirty="0" smtClean="0"/>
              <a:t>performance mitigation to use ultrasonic microscopy (surface only), increase number of spare cavities to 8 and relax gradient performance target for ~20% of affected cavities.</a:t>
            </a:r>
            <a:endParaRPr lang="en-GB" sz="1800" dirty="0"/>
          </a:p>
        </p:txBody>
      </p:sp>
      <p:graphicFrame>
        <p:nvGraphicFramePr>
          <p:cNvPr id="7" name="Table 6"/>
          <p:cNvGraphicFramePr>
            <a:graphicFrameLocks noGrp="1"/>
          </p:cNvGraphicFramePr>
          <p:nvPr>
            <p:extLst>
              <p:ext uri="{D42A27DB-BD31-4B8C-83A1-F6EECF244321}">
                <p14:modId xmlns:p14="http://schemas.microsoft.com/office/powerpoint/2010/main" val="3964461889"/>
              </p:ext>
            </p:extLst>
          </p:nvPr>
        </p:nvGraphicFramePr>
        <p:xfrm>
          <a:off x="965314" y="2765306"/>
          <a:ext cx="7351102" cy="2293620"/>
        </p:xfrm>
        <a:graphic>
          <a:graphicData uri="http://schemas.openxmlformats.org/drawingml/2006/table">
            <a:tbl>
              <a:tblPr bandRow="1">
                <a:tableStyleId>{21E4AEA4-8DFA-4A89-87EB-49C32662AFE0}</a:tableStyleId>
              </a:tblPr>
              <a:tblGrid>
                <a:gridCol w="5982950"/>
                <a:gridCol w="576064"/>
                <a:gridCol w="792088"/>
              </a:tblGrid>
              <a:tr h="323323">
                <a:tc>
                  <a:txBody>
                    <a:bodyPr/>
                    <a:lstStyle/>
                    <a:p>
                      <a:pPr algn="l" fontAlgn="b">
                        <a:lnSpc>
                          <a:spcPct val="150000"/>
                        </a:lnSpc>
                      </a:pPr>
                      <a:r>
                        <a:rPr lang="en-GB" sz="1400" u="none" strike="noStrike" dirty="0">
                          <a:effectLst/>
                        </a:rPr>
                        <a:t>Total number of high beta cavities (</a:t>
                      </a:r>
                      <a:r>
                        <a:rPr lang="en-GB" sz="1400" u="none" strike="noStrike" dirty="0" err="1" smtClean="0">
                          <a:effectLst/>
                        </a:rPr>
                        <a:t>excl</a:t>
                      </a:r>
                      <a:r>
                        <a:rPr lang="en-GB" sz="1400" u="none" strike="noStrike" baseline="0" dirty="0" smtClean="0">
                          <a:effectLst/>
                        </a:rPr>
                        <a:t> </a:t>
                      </a:r>
                      <a:r>
                        <a:rPr lang="en-GB" sz="1400" u="none" strike="noStrike" dirty="0" smtClean="0">
                          <a:effectLst/>
                        </a:rPr>
                        <a:t>spares)</a:t>
                      </a:r>
                      <a:endParaRPr lang="en-GB" sz="14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lnSpc>
                          <a:spcPct val="150000"/>
                        </a:lnSpc>
                      </a:pPr>
                      <a:r>
                        <a:rPr lang="en-GB" sz="1400" u="none" strike="noStrike" dirty="0" smtClean="0">
                          <a:effectLst/>
                        </a:rPr>
                        <a:t>84</a:t>
                      </a:r>
                      <a:endParaRPr lang="en-GB" sz="1400" b="0" i="0" u="none" strike="noStrike" dirty="0">
                        <a:solidFill>
                          <a:srgbClr val="00000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lnSpc>
                          <a:spcPct val="150000"/>
                        </a:lnSpc>
                      </a:pPr>
                      <a:r>
                        <a:rPr lang="en-GB" sz="1400" u="none" strike="noStrike">
                          <a:effectLst/>
                        </a:rPr>
                        <a:t>Cavities</a:t>
                      </a:r>
                      <a:endParaRPr lang="en-GB" sz="1400" b="0" i="0" u="none" strike="noStrike">
                        <a:solidFill>
                          <a:srgbClr val="00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3323">
                <a:tc>
                  <a:txBody>
                    <a:bodyPr/>
                    <a:lstStyle/>
                    <a:p>
                      <a:pPr algn="l" fontAlgn="b">
                        <a:lnSpc>
                          <a:spcPct val="150000"/>
                        </a:lnSpc>
                      </a:pPr>
                      <a:r>
                        <a:rPr lang="en-GB" sz="1400" u="none" strike="noStrike" dirty="0">
                          <a:effectLst/>
                        </a:rPr>
                        <a:t>Number of sheets per </a:t>
                      </a:r>
                      <a:r>
                        <a:rPr lang="en-GB" sz="1400" u="none" strike="noStrike" dirty="0" smtClean="0">
                          <a:effectLst/>
                        </a:rPr>
                        <a:t>cavity (</a:t>
                      </a:r>
                      <a:r>
                        <a:rPr lang="en-GB" sz="1400" u="none" strike="noStrike" dirty="0" err="1" smtClean="0">
                          <a:effectLst/>
                        </a:rPr>
                        <a:t>excl</a:t>
                      </a:r>
                      <a:r>
                        <a:rPr lang="en-GB" sz="1400" u="none" strike="noStrike" dirty="0" smtClean="0">
                          <a:effectLst/>
                        </a:rPr>
                        <a:t> </a:t>
                      </a:r>
                      <a:r>
                        <a:rPr lang="en-GB" sz="1400" u="none" strike="noStrike" dirty="0" err="1" smtClean="0">
                          <a:effectLst/>
                        </a:rPr>
                        <a:t>beampipes</a:t>
                      </a:r>
                      <a:r>
                        <a:rPr lang="en-GB" sz="1400" u="none" strike="noStrike" dirty="0" smtClean="0">
                          <a:effectLst/>
                        </a:rPr>
                        <a:t>)</a:t>
                      </a:r>
                      <a:endParaRPr lang="en-GB" sz="14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u="none" strike="noStrike" dirty="0" smtClean="0">
                          <a:effectLst/>
                        </a:rPr>
                        <a:t>10</a:t>
                      </a:r>
                      <a:endParaRPr lang="en-GB" sz="1400" b="0" i="0" u="none" strike="noStrike" dirty="0">
                        <a:solidFill>
                          <a:srgbClr val="000000"/>
                        </a:solidFill>
                        <a:effectLst/>
                        <a:latin typeface="Calibri"/>
                      </a:endParaRPr>
                    </a:p>
                  </a:txBody>
                  <a:tcPr marL="7620" marR="7620" marT="7620" marB="0" anchor="ctr"/>
                </a:tc>
                <a:tc>
                  <a:txBody>
                    <a:bodyPr/>
                    <a:lstStyle/>
                    <a:p>
                      <a:pPr algn="ctr" fontAlgn="b">
                        <a:lnSpc>
                          <a:spcPct val="150000"/>
                        </a:lnSpc>
                      </a:pPr>
                      <a:r>
                        <a:rPr lang="en-GB" sz="1400" u="none" strike="noStrike" dirty="0">
                          <a:effectLst/>
                        </a:rPr>
                        <a:t>Sheets</a:t>
                      </a:r>
                      <a:endParaRPr lang="en-GB" sz="1400" b="0" i="0" u="none" strike="noStrike" dirty="0">
                        <a:solidFill>
                          <a:srgbClr val="00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323323">
                <a:tc>
                  <a:txBody>
                    <a:bodyPr/>
                    <a:lstStyle/>
                    <a:p>
                      <a:pPr algn="l" fontAlgn="b">
                        <a:lnSpc>
                          <a:spcPct val="150000"/>
                        </a:lnSpc>
                      </a:pPr>
                      <a:r>
                        <a:rPr lang="en-GB" sz="1400" u="none" strike="noStrike" dirty="0">
                          <a:effectLst/>
                        </a:rPr>
                        <a:t>Total number of </a:t>
                      </a:r>
                      <a:r>
                        <a:rPr lang="en-GB" sz="1400" u="none" strike="noStrike" dirty="0" smtClean="0">
                          <a:effectLst/>
                        </a:rPr>
                        <a:t>sheets</a:t>
                      </a: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0" i="0" u="none" strike="noStrike" dirty="0" smtClean="0">
                          <a:solidFill>
                            <a:schemeClr val="dk1"/>
                          </a:solidFill>
                          <a:effectLst/>
                          <a:latin typeface="+mn-lt"/>
                        </a:rPr>
                        <a:t>840</a:t>
                      </a:r>
                      <a:endParaRPr lang="en-GB" sz="1400" b="0" i="0" u="none" strike="noStrike" dirty="0">
                        <a:solidFill>
                          <a:srgbClr val="000000"/>
                        </a:solidFill>
                        <a:effectLst/>
                        <a:latin typeface="Calibri"/>
                      </a:endParaRPr>
                    </a:p>
                  </a:txBody>
                  <a:tcPr marL="7620" marR="7620" marT="7620" marB="0" anchor="ctr"/>
                </a:tc>
                <a:tc>
                  <a:txBody>
                    <a:bodyPr/>
                    <a:lstStyle/>
                    <a:p>
                      <a:pPr algn="ctr" fontAlgn="b">
                        <a:lnSpc>
                          <a:spcPct val="150000"/>
                        </a:lnSpc>
                      </a:pPr>
                      <a:r>
                        <a:rPr lang="en-GB" sz="1400" u="none" strike="noStrike">
                          <a:effectLst/>
                        </a:rPr>
                        <a:t>Sheets</a:t>
                      </a:r>
                      <a:endParaRPr lang="en-GB" sz="1400" b="0" i="0" u="none" strike="noStrike">
                        <a:solidFill>
                          <a:srgbClr val="00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323323">
                <a:tc>
                  <a:txBody>
                    <a:bodyPr/>
                    <a:lstStyle/>
                    <a:p>
                      <a:pPr algn="l" fontAlgn="b">
                        <a:lnSpc>
                          <a:spcPct val="150000"/>
                        </a:lnSpc>
                      </a:pPr>
                      <a:r>
                        <a:rPr lang="en-GB" sz="1400" u="none" strike="noStrike" dirty="0">
                          <a:solidFill>
                            <a:srgbClr val="FF0000"/>
                          </a:solidFill>
                          <a:effectLst/>
                        </a:rPr>
                        <a:t>Total expected cavity failure (assuming </a:t>
                      </a:r>
                      <a:r>
                        <a:rPr lang="en-GB" sz="1400" u="none" strike="noStrike" dirty="0" smtClean="0">
                          <a:solidFill>
                            <a:srgbClr val="FF0000"/>
                          </a:solidFill>
                          <a:effectLst/>
                        </a:rPr>
                        <a:t>2</a:t>
                      </a:r>
                      <a:r>
                        <a:rPr lang="en-GB" sz="1400" u="none" strike="noStrike" baseline="0" dirty="0" smtClean="0">
                          <a:solidFill>
                            <a:srgbClr val="FF0000"/>
                          </a:solidFill>
                          <a:effectLst/>
                        </a:rPr>
                        <a:t> </a:t>
                      </a:r>
                      <a:r>
                        <a:rPr lang="en-GB" sz="1400" u="none" strike="noStrike" dirty="0" smtClean="0">
                          <a:solidFill>
                            <a:srgbClr val="FF0000"/>
                          </a:solidFill>
                          <a:effectLst/>
                        </a:rPr>
                        <a:t>% </a:t>
                      </a:r>
                      <a:r>
                        <a:rPr lang="en-GB" sz="1400" u="none" strike="noStrike" dirty="0">
                          <a:solidFill>
                            <a:srgbClr val="FF0000"/>
                          </a:solidFill>
                          <a:effectLst/>
                        </a:rPr>
                        <a:t>non-conformance</a:t>
                      </a:r>
                      <a:r>
                        <a:rPr lang="en-GB" sz="1400" u="none" strike="noStrike" dirty="0" smtClean="0">
                          <a:solidFill>
                            <a:srgbClr val="FF0000"/>
                          </a:solidFill>
                          <a:effectLst/>
                        </a:rPr>
                        <a:t>)*</a:t>
                      </a:r>
                      <a:endParaRPr lang="en-GB" sz="1400" b="0"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0" i="0" u="none" strike="noStrike" dirty="0" smtClean="0">
                          <a:solidFill>
                            <a:srgbClr val="FF0000"/>
                          </a:solidFill>
                          <a:effectLst/>
                          <a:latin typeface="+mn-lt"/>
                        </a:rPr>
                        <a:t>17</a:t>
                      </a:r>
                      <a:endParaRPr lang="en-GB" sz="1400" b="0" i="0" u="none" strike="noStrike" dirty="0">
                        <a:solidFill>
                          <a:srgbClr val="FF0000"/>
                        </a:solidFill>
                        <a:effectLst/>
                        <a:latin typeface="Calibri"/>
                      </a:endParaRPr>
                    </a:p>
                  </a:txBody>
                  <a:tcPr marL="7620" marR="7620" marT="7620" marB="0" anchor="ctr"/>
                </a:tc>
                <a:tc>
                  <a:txBody>
                    <a:bodyPr/>
                    <a:lstStyle/>
                    <a:p>
                      <a:pPr algn="ctr" fontAlgn="b">
                        <a:lnSpc>
                          <a:spcPct val="150000"/>
                        </a:lnSpc>
                      </a:pPr>
                      <a:r>
                        <a:rPr lang="en-GB" sz="1400" u="none" strike="noStrike" dirty="0">
                          <a:solidFill>
                            <a:srgbClr val="FF0000"/>
                          </a:solidFill>
                          <a:effectLst/>
                        </a:rPr>
                        <a:t>Cavities</a:t>
                      </a:r>
                      <a:endParaRPr lang="en-GB" sz="1400" b="0"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323323">
                <a:tc>
                  <a:txBody>
                    <a:bodyPr/>
                    <a:lstStyle/>
                    <a:p>
                      <a:pPr algn="l" fontAlgn="b">
                        <a:lnSpc>
                          <a:spcPct val="150000"/>
                        </a:lnSpc>
                      </a:pPr>
                      <a:r>
                        <a:rPr lang="en-GB" sz="1400" u="none" strike="noStrike" dirty="0">
                          <a:effectLst/>
                        </a:rPr>
                        <a:t>Cavity failures with relaxed gradient specification 20% total (</a:t>
                      </a:r>
                      <a:r>
                        <a:rPr lang="en-GB" sz="1400" u="none" strike="noStrike" dirty="0" err="1">
                          <a:effectLst/>
                        </a:rPr>
                        <a:t>excl</a:t>
                      </a:r>
                      <a:r>
                        <a:rPr lang="en-GB" sz="1400" u="none" strike="noStrike" dirty="0">
                          <a:effectLst/>
                        </a:rPr>
                        <a:t> spares)</a:t>
                      </a:r>
                      <a:endParaRPr lang="en-GB" sz="14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0" i="0" u="none" strike="noStrike" dirty="0" smtClean="0">
                          <a:solidFill>
                            <a:schemeClr val="dk1"/>
                          </a:solidFill>
                          <a:effectLst/>
                          <a:latin typeface="+mn-lt"/>
                        </a:rPr>
                        <a:t>14</a:t>
                      </a:r>
                      <a:endParaRPr lang="en-GB" sz="1400" b="0" i="0" u="none" strike="noStrike" dirty="0">
                        <a:solidFill>
                          <a:srgbClr val="000000"/>
                        </a:solidFill>
                        <a:effectLst/>
                        <a:latin typeface="Calibri"/>
                      </a:endParaRPr>
                    </a:p>
                  </a:txBody>
                  <a:tcPr marL="7620" marR="7620" marT="7620" marB="0" anchor="ctr"/>
                </a:tc>
                <a:tc>
                  <a:txBody>
                    <a:bodyPr/>
                    <a:lstStyle/>
                    <a:p>
                      <a:pPr algn="ctr" fontAlgn="b">
                        <a:lnSpc>
                          <a:spcPct val="150000"/>
                        </a:lnSpc>
                      </a:pPr>
                      <a:r>
                        <a:rPr lang="en-GB" sz="1400" u="none" strike="noStrike">
                          <a:effectLst/>
                        </a:rPr>
                        <a:t>Cavities</a:t>
                      </a:r>
                      <a:endParaRPr lang="en-GB" sz="1400" b="0" i="0" u="none" strike="noStrike">
                        <a:solidFill>
                          <a:srgbClr val="00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323323">
                <a:tc>
                  <a:txBody>
                    <a:bodyPr/>
                    <a:lstStyle/>
                    <a:p>
                      <a:pPr algn="l" fontAlgn="b">
                        <a:lnSpc>
                          <a:spcPct val="150000"/>
                        </a:lnSpc>
                      </a:pPr>
                      <a:r>
                        <a:rPr lang="en-GB" sz="1400" u="none" strike="noStrike" dirty="0">
                          <a:effectLst/>
                        </a:rPr>
                        <a:t>Cavity failures with relaxed gradient specification 20% total (</a:t>
                      </a:r>
                      <a:r>
                        <a:rPr lang="en-GB" sz="1400" u="none" strike="noStrike" dirty="0" err="1">
                          <a:effectLst/>
                        </a:rPr>
                        <a:t>incl</a:t>
                      </a:r>
                      <a:r>
                        <a:rPr lang="en-GB" sz="1400" u="none" strike="noStrike" dirty="0">
                          <a:effectLst/>
                        </a:rPr>
                        <a:t> 8 spares)</a:t>
                      </a:r>
                      <a:endParaRPr lang="en-GB" sz="14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0" i="0" u="none" strike="noStrike" dirty="0" smtClean="0">
                          <a:solidFill>
                            <a:schemeClr val="dk1"/>
                          </a:solidFill>
                          <a:effectLst/>
                          <a:latin typeface="+mn-lt"/>
                        </a:rPr>
                        <a:t>15</a:t>
                      </a:r>
                      <a:endParaRPr lang="en-GB" sz="1400" b="0" i="0" u="none" strike="noStrike" dirty="0">
                        <a:solidFill>
                          <a:srgbClr val="000000"/>
                        </a:solidFill>
                        <a:effectLst/>
                        <a:latin typeface="Calibri"/>
                      </a:endParaRPr>
                    </a:p>
                  </a:txBody>
                  <a:tcPr marL="7620" marR="7620" marT="7620" marB="0" anchor="ctr"/>
                </a:tc>
                <a:tc>
                  <a:txBody>
                    <a:bodyPr/>
                    <a:lstStyle/>
                    <a:p>
                      <a:pPr algn="ctr" fontAlgn="b">
                        <a:lnSpc>
                          <a:spcPct val="150000"/>
                        </a:lnSpc>
                      </a:pPr>
                      <a:r>
                        <a:rPr lang="en-GB" sz="1400" u="none" strike="noStrike" dirty="0">
                          <a:effectLst/>
                        </a:rPr>
                        <a:t>Cavities</a:t>
                      </a:r>
                      <a:endParaRPr lang="en-GB" sz="1400" b="0" i="0" u="none" strike="noStrike" dirty="0">
                        <a:solidFill>
                          <a:srgbClr val="00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307931">
                <a:tc>
                  <a:txBody>
                    <a:bodyPr/>
                    <a:lstStyle/>
                    <a:p>
                      <a:pPr algn="l" fontAlgn="b">
                        <a:lnSpc>
                          <a:spcPct val="150000"/>
                        </a:lnSpc>
                      </a:pPr>
                      <a:r>
                        <a:rPr lang="en-GB" sz="1400" u="none" strike="noStrike" dirty="0">
                          <a:solidFill>
                            <a:srgbClr val="FF0000"/>
                          </a:solidFill>
                          <a:effectLst/>
                        </a:rPr>
                        <a:t>Total % failure rate </a:t>
                      </a:r>
                      <a:r>
                        <a:rPr lang="en-GB" sz="1400" u="none" strike="noStrike" dirty="0" smtClean="0">
                          <a:solidFill>
                            <a:srgbClr val="FF0000"/>
                          </a:solidFill>
                          <a:effectLst/>
                        </a:rPr>
                        <a:t>(worst</a:t>
                      </a:r>
                      <a:r>
                        <a:rPr lang="en-GB" sz="1400" u="none" strike="noStrike" baseline="0" dirty="0" smtClean="0">
                          <a:solidFill>
                            <a:srgbClr val="FF0000"/>
                          </a:solidFill>
                          <a:effectLst/>
                        </a:rPr>
                        <a:t> case probability</a:t>
                      </a:r>
                      <a:r>
                        <a:rPr lang="en-GB" sz="1400" u="none" strike="noStrike" dirty="0" smtClean="0">
                          <a:solidFill>
                            <a:srgbClr val="FF0000"/>
                          </a:solidFill>
                          <a:effectLst/>
                        </a:rPr>
                        <a:t>)</a:t>
                      </a:r>
                      <a:endParaRPr lang="en-GB" sz="1400" b="0"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GB" sz="1400" b="0" i="0" u="none" strike="noStrike" dirty="0" smtClean="0">
                          <a:solidFill>
                            <a:srgbClr val="FF0000"/>
                          </a:solidFill>
                          <a:effectLst/>
                          <a:latin typeface="+mn-lt"/>
                        </a:rPr>
                        <a:t>16</a:t>
                      </a:r>
                      <a:endParaRPr lang="en-GB" sz="1400" b="0" i="0" u="none" strike="noStrike" dirty="0">
                        <a:solidFill>
                          <a:srgbClr val="FF000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GB" sz="1400" u="none" strike="noStrike" dirty="0">
                          <a:solidFill>
                            <a:srgbClr val="FF0000"/>
                          </a:solidFill>
                          <a:effectLst/>
                        </a:rPr>
                        <a:t>%</a:t>
                      </a:r>
                      <a:endParaRPr lang="en-GB" sz="1400" b="0"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8329584"/>
              </p:ext>
            </p:extLst>
          </p:nvPr>
        </p:nvGraphicFramePr>
        <p:xfrm>
          <a:off x="965314" y="5517232"/>
          <a:ext cx="7358742" cy="1310640"/>
        </p:xfrm>
        <a:graphic>
          <a:graphicData uri="http://schemas.openxmlformats.org/drawingml/2006/table">
            <a:tbl>
              <a:tblPr bandRow="1">
                <a:tableStyleId>{21E4AEA4-8DFA-4A89-87EB-49C32662AFE0}</a:tableStyleId>
              </a:tblPr>
              <a:tblGrid>
                <a:gridCol w="5990590"/>
                <a:gridCol w="576064"/>
                <a:gridCol w="792088"/>
              </a:tblGrid>
              <a:tr h="288032">
                <a:tc>
                  <a:txBody>
                    <a:bodyPr/>
                    <a:lstStyle/>
                    <a:p>
                      <a:pPr algn="l" fontAlgn="b">
                        <a:lnSpc>
                          <a:spcPct val="150000"/>
                        </a:lnSpc>
                      </a:pPr>
                      <a:r>
                        <a:rPr lang="en-GB" sz="1400" b="1" u="none" strike="noStrike" dirty="0" smtClean="0">
                          <a:solidFill>
                            <a:srgbClr val="FF0000"/>
                          </a:solidFill>
                          <a:effectLst/>
                        </a:rPr>
                        <a:t>Minimum</a:t>
                      </a:r>
                      <a:r>
                        <a:rPr lang="en-GB" sz="1400" b="1" u="none" strike="noStrike" baseline="0" dirty="0" smtClean="0">
                          <a:solidFill>
                            <a:srgbClr val="FF0000"/>
                          </a:solidFill>
                          <a:effectLst/>
                        </a:rPr>
                        <a:t> </a:t>
                      </a:r>
                      <a:r>
                        <a:rPr lang="en-GB" sz="1400" b="1" u="none" strike="noStrike" dirty="0" smtClean="0">
                          <a:solidFill>
                            <a:srgbClr val="FF0000"/>
                          </a:solidFill>
                          <a:effectLst/>
                        </a:rPr>
                        <a:t>number </a:t>
                      </a:r>
                      <a:r>
                        <a:rPr lang="en-GB" sz="1400" b="1" u="none" strike="noStrike" dirty="0">
                          <a:solidFill>
                            <a:srgbClr val="FF0000"/>
                          </a:solidFill>
                          <a:effectLst/>
                        </a:rPr>
                        <a:t>of cavities without </a:t>
                      </a:r>
                      <a:r>
                        <a:rPr lang="en-GB" sz="1400" b="1" u="none" strike="noStrike" dirty="0" err="1">
                          <a:solidFill>
                            <a:srgbClr val="FF0000"/>
                          </a:solidFill>
                          <a:effectLst/>
                        </a:rPr>
                        <a:t>Nb</a:t>
                      </a:r>
                      <a:r>
                        <a:rPr lang="en-GB" sz="1400" b="1" u="none" strike="noStrike" dirty="0">
                          <a:solidFill>
                            <a:srgbClr val="FF0000"/>
                          </a:solidFill>
                          <a:effectLst/>
                        </a:rPr>
                        <a:t> sheet limitations (</a:t>
                      </a:r>
                      <a:r>
                        <a:rPr lang="en-GB" sz="1400" b="1" u="none" strike="noStrike" dirty="0" err="1">
                          <a:solidFill>
                            <a:srgbClr val="FF0000"/>
                          </a:solidFill>
                          <a:effectLst/>
                        </a:rPr>
                        <a:t>excl</a:t>
                      </a:r>
                      <a:r>
                        <a:rPr lang="en-GB" sz="1400" b="1" u="none" strike="noStrike" dirty="0">
                          <a:solidFill>
                            <a:srgbClr val="FF0000"/>
                          </a:solidFill>
                          <a:effectLst/>
                        </a:rPr>
                        <a:t> spares)</a:t>
                      </a:r>
                      <a:endParaRPr lang="en-GB" sz="1400" b="1"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lnSpc>
                          <a:spcPct val="150000"/>
                        </a:lnSpc>
                      </a:pPr>
                      <a:r>
                        <a:rPr lang="en-GB" sz="1400" b="1" u="none" strike="noStrike" dirty="0" smtClean="0">
                          <a:solidFill>
                            <a:srgbClr val="FF0000"/>
                          </a:solidFill>
                          <a:effectLst/>
                        </a:rPr>
                        <a:t>70/84</a:t>
                      </a:r>
                      <a:endParaRPr lang="en-GB" sz="1400" b="1" i="0" u="none" strike="noStrike" dirty="0">
                        <a:solidFill>
                          <a:srgbClr val="FF0000"/>
                        </a:solidFill>
                        <a:effectLst/>
                        <a:latin typeface="Calibri"/>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b">
                        <a:lnSpc>
                          <a:spcPct val="150000"/>
                        </a:lnSpc>
                      </a:pPr>
                      <a:endParaRPr lang="en-GB" sz="1400" b="1"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88032">
                <a:tc>
                  <a:txBody>
                    <a:bodyPr/>
                    <a:lstStyle/>
                    <a:p>
                      <a:pPr algn="l" fontAlgn="b">
                        <a:lnSpc>
                          <a:spcPct val="150000"/>
                        </a:lnSpc>
                      </a:pPr>
                      <a:r>
                        <a:rPr lang="en-GB" sz="1400" b="1" u="none" strike="noStrike" dirty="0" smtClean="0">
                          <a:solidFill>
                            <a:srgbClr val="FF0000"/>
                          </a:solidFill>
                          <a:effectLst/>
                        </a:rPr>
                        <a:t>Estimated </a:t>
                      </a:r>
                      <a:r>
                        <a:rPr lang="en-GB" sz="1400" b="1" u="none" strike="noStrike" dirty="0">
                          <a:solidFill>
                            <a:srgbClr val="FF0000"/>
                          </a:solidFill>
                          <a:effectLst/>
                        </a:rPr>
                        <a:t>energy reduction (</a:t>
                      </a:r>
                      <a:r>
                        <a:rPr lang="en-GB" sz="1400" b="1" u="none" strike="noStrike" dirty="0" err="1">
                          <a:solidFill>
                            <a:srgbClr val="FF0000"/>
                          </a:solidFill>
                          <a:effectLst/>
                        </a:rPr>
                        <a:t>excl</a:t>
                      </a:r>
                      <a:r>
                        <a:rPr lang="en-GB" sz="1400" b="1" u="none" strike="noStrike" dirty="0">
                          <a:solidFill>
                            <a:srgbClr val="FF0000"/>
                          </a:solidFill>
                          <a:effectLst/>
                        </a:rPr>
                        <a:t> spares)</a:t>
                      </a:r>
                      <a:endParaRPr lang="en-GB" sz="1400" b="1"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1" i="0" u="none" strike="noStrike" dirty="0" smtClean="0">
                          <a:solidFill>
                            <a:srgbClr val="FF0000"/>
                          </a:solidFill>
                          <a:effectLst/>
                          <a:latin typeface="+mn-lt"/>
                        </a:rPr>
                        <a:t>238</a:t>
                      </a:r>
                      <a:endParaRPr lang="en-GB" sz="1400" b="1" i="0" u="none" strike="noStrike" dirty="0">
                        <a:solidFill>
                          <a:srgbClr val="FF0000"/>
                        </a:solidFill>
                        <a:effectLst/>
                        <a:latin typeface="Calibri"/>
                      </a:endParaRPr>
                    </a:p>
                  </a:txBody>
                  <a:tcPr marL="7620" marR="7620" marT="7620" marB="0" anchor="ctr"/>
                </a:tc>
                <a:tc>
                  <a:txBody>
                    <a:bodyPr/>
                    <a:lstStyle/>
                    <a:p>
                      <a:pPr algn="ctr" fontAlgn="b">
                        <a:lnSpc>
                          <a:spcPct val="150000"/>
                        </a:lnSpc>
                      </a:pPr>
                      <a:r>
                        <a:rPr lang="en-GB" sz="1400" b="1" u="none" strike="noStrike" dirty="0">
                          <a:solidFill>
                            <a:srgbClr val="FF0000"/>
                          </a:solidFill>
                          <a:effectLst/>
                        </a:rPr>
                        <a:t>MeV</a:t>
                      </a:r>
                      <a:endParaRPr lang="en-GB" sz="1400" b="1"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288032">
                <a:tc>
                  <a:txBody>
                    <a:bodyPr/>
                    <a:lstStyle/>
                    <a:p>
                      <a:pPr algn="l" fontAlgn="b">
                        <a:lnSpc>
                          <a:spcPct val="150000"/>
                        </a:lnSpc>
                      </a:pPr>
                      <a:r>
                        <a:rPr lang="en-GB" sz="1400" b="1" u="none" strike="noStrike" dirty="0" smtClean="0">
                          <a:solidFill>
                            <a:srgbClr val="FF0000"/>
                          </a:solidFill>
                          <a:effectLst/>
                        </a:rPr>
                        <a:t>Minimum </a:t>
                      </a:r>
                      <a:r>
                        <a:rPr lang="en-GB" sz="1400" b="1" u="none" strike="noStrike" dirty="0">
                          <a:solidFill>
                            <a:srgbClr val="FF0000"/>
                          </a:solidFill>
                          <a:effectLst/>
                        </a:rPr>
                        <a:t>number of cavities without </a:t>
                      </a:r>
                      <a:r>
                        <a:rPr lang="en-GB" sz="1400" b="1" u="none" strike="noStrike" dirty="0" err="1">
                          <a:solidFill>
                            <a:srgbClr val="FF0000"/>
                          </a:solidFill>
                          <a:effectLst/>
                        </a:rPr>
                        <a:t>Nb</a:t>
                      </a:r>
                      <a:r>
                        <a:rPr lang="en-GB" sz="1400" b="1" u="none" strike="noStrike" dirty="0">
                          <a:solidFill>
                            <a:srgbClr val="FF0000"/>
                          </a:solidFill>
                          <a:effectLst/>
                        </a:rPr>
                        <a:t> sheet limitations (</a:t>
                      </a:r>
                      <a:r>
                        <a:rPr lang="en-GB" sz="1400" b="1" u="none" strike="noStrike" dirty="0" err="1">
                          <a:solidFill>
                            <a:srgbClr val="FF0000"/>
                          </a:solidFill>
                          <a:effectLst/>
                        </a:rPr>
                        <a:t>incl</a:t>
                      </a:r>
                      <a:r>
                        <a:rPr lang="en-GB" sz="1400" b="1" u="none" strike="noStrike" dirty="0">
                          <a:solidFill>
                            <a:srgbClr val="FF0000"/>
                          </a:solidFill>
                          <a:effectLst/>
                        </a:rPr>
                        <a:t> spares)</a:t>
                      </a:r>
                      <a:endParaRPr lang="en-GB" sz="1400" b="1"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tcPr>
                </a:tc>
                <a:tc>
                  <a:txBody>
                    <a:bodyPr/>
                    <a:lstStyle/>
                    <a:p>
                      <a:pPr algn="ctr" fontAlgn="b">
                        <a:lnSpc>
                          <a:spcPct val="150000"/>
                        </a:lnSpc>
                      </a:pPr>
                      <a:r>
                        <a:rPr lang="en-GB" sz="1400" b="1" u="none" strike="noStrike" dirty="0" smtClean="0">
                          <a:solidFill>
                            <a:srgbClr val="FF0000"/>
                          </a:solidFill>
                          <a:effectLst/>
                        </a:rPr>
                        <a:t>77/84</a:t>
                      </a:r>
                      <a:endParaRPr lang="en-GB" sz="1400" b="1" i="0" u="none" strike="noStrike" dirty="0">
                        <a:solidFill>
                          <a:srgbClr val="FF0000"/>
                        </a:solidFill>
                        <a:effectLst/>
                        <a:latin typeface="Calibri"/>
                      </a:endParaRPr>
                    </a:p>
                  </a:txBody>
                  <a:tcPr marL="7620" marR="7620" marT="7620" marB="0" anchor="ctr"/>
                </a:tc>
                <a:tc>
                  <a:txBody>
                    <a:bodyPr/>
                    <a:lstStyle/>
                    <a:p>
                      <a:pPr algn="ctr" fontAlgn="b">
                        <a:lnSpc>
                          <a:spcPct val="150000"/>
                        </a:lnSpc>
                      </a:pPr>
                      <a:endParaRPr lang="en-GB" sz="1400" b="1"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tcPr>
                </a:tc>
              </a:tr>
              <a:tr h="288032">
                <a:tc>
                  <a:txBody>
                    <a:bodyPr/>
                    <a:lstStyle/>
                    <a:p>
                      <a:pPr algn="l" fontAlgn="b">
                        <a:lnSpc>
                          <a:spcPct val="150000"/>
                        </a:lnSpc>
                      </a:pPr>
                      <a:r>
                        <a:rPr lang="en-GB" sz="1400" b="1" u="none" strike="noStrike" dirty="0">
                          <a:solidFill>
                            <a:srgbClr val="FF0000"/>
                          </a:solidFill>
                          <a:effectLst/>
                        </a:rPr>
                        <a:t>Estimated energy reduction (</a:t>
                      </a:r>
                      <a:r>
                        <a:rPr lang="en-GB" sz="1400" b="1" u="none" strike="noStrike" dirty="0" err="1">
                          <a:solidFill>
                            <a:srgbClr val="FF0000"/>
                          </a:solidFill>
                          <a:effectLst/>
                        </a:rPr>
                        <a:t>incl</a:t>
                      </a:r>
                      <a:r>
                        <a:rPr lang="en-GB" sz="1400" b="1" u="none" strike="noStrike" dirty="0">
                          <a:solidFill>
                            <a:srgbClr val="FF0000"/>
                          </a:solidFill>
                          <a:effectLst/>
                        </a:rPr>
                        <a:t> spares)</a:t>
                      </a:r>
                      <a:endParaRPr lang="en-GB" sz="1400" b="1" i="0" u="none" strike="noStrike" dirty="0">
                        <a:solidFill>
                          <a:srgbClr val="FF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GB" sz="1400" b="1" i="0" u="none" strike="noStrike" dirty="0" smtClean="0">
                          <a:solidFill>
                            <a:srgbClr val="FF0000"/>
                          </a:solidFill>
                          <a:effectLst/>
                          <a:latin typeface="+mn-lt"/>
                        </a:rPr>
                        <a:t>119</a:t>
                      </a:r>
                      <a:endParaRPr lang="en-GB" sz="1400" b="1" i="0" u="none" strike="noStrike" dirty="0">
                        <a:solidFill>
                          <a:srgbClr val="FF0000"/>
                        </a:solidFill>
                        <a:effectLst/>
                        <a:latin typeface="Calibri"/>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GB" sz="1400" b="1" u="none" strike="noStrike" dirty="0">
                          <a:solidFill>
                            <a:srgbClr val="FF0000"/>
                          </a:solidFill>
                          <a:effectLst/>
                        </a:rPr>
                        <a:t>MeV</a:t>
                      </a:r>
                      <a:endParaRPr lang="en-GB" sz="1400" b="1" i="0" u="none" strike="noStrike" dirty="0">
                        <a:solidFill>
                          <a:srgbClr val="FF0000"/>
                        </a:solidFill>
                        <a:effectLst/>
                        <a:latin typeface="Calibri"/>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855904" y="5085184"/>
            <a:ext cx="6956456" cy="276999"/>
          </a:xfrm>
          <a:prstGeom prst="rect">
            <a:avLst/>
          </a:prstGeom>
          <a:noFill/>
        </p:spPr>
        <p:txBody>
          <a:bodyPr wrap="none" rtlCol="0">
            <a:spAutoFit/>
          </a:bodyPr>
          <a:lstStyle/>
          <a:p>
            <a:r>
              <a:rPr lang="en-GB" sz="1200" dirty="0" smtClean="0"/>
              <a:t>*Statistic to Eddy</a:t>
            </a:r>
            <a:r>
              <a:rPr lang="en-GB" sz="1200" dirty="0"/>
              <a:t> </a:t>
            </a:r>
            <a:r>
              <a:rPr lang="en-GB" sz="1200" dirty="0" smtClean="0"/>
              <a:t>Current Scanning of Niobium Sheets for</a:t>
            </a:r>
            <a:r>
              <a:rPr lang="en-GB" sz="1200" dirty="0"/>
              <a:t> </a:t>
            </a:r>
            <a:r>
              <a:rPr lang="en-GB" sz="1200" dirty="0" smtClean="0"/>
              <a:t>the </a:t>
            </a:r>
            <a:r>
              <a:rPr lang="en-GB" sz="1200" dirty="0" err="1" smtClean="0"/>
              <a:t>Eu</a:t>
            </a:r>
            <a:r>
              <a:rPr lang="en-GB" sz="1200" dirty="0" smtClean="0"/>
              <a:t>-XFEL, A Brinkman et al, SRF2013</a:t>
            </a:r>
            <a:endParaRPr lang="en-GB"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073" y="908720"/>
            <a:ext cx="1262063"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36296" y="2247255"/>
            <a:ext cx="1915617" cy="461665"/>
          </a:xfrm>
          <a:prstGeom prst="rect">
            <a:avLst/>
          </a:prstGeom>
        </p:spPr>
        <p:txBody>
          <a:bodyPr wrap="square">
            <a:spAutoFit/>
          </a:bodyPr>
          <a:lstStyle/>
          <a:p>
            <a:pPr algn="ctr"/>
            <a:r>
              <a:rPr lang="en-GB" sz="1200" i="1" dirty="0"/>
              <a:t>Eddy current scan </a:t>
            </a:r>
            <a:r>
              <a:rPr lang="en-GB" sz="1200" i="1" dirty="0" smtClean="0"/>
              <a:t>for 1.3GHz </a:t>
            </a:r>
            <a:r>
              <a:rPr lang="en-GB" sz="1200" i="1" dirty="0" err="1"/>
              <a:t>Nb</a:t>
            </a:r>
            <a:r>
              <a:rPr lang="en-GB" sz="1200" i="1" dirty="0"/>
              <a:t> sheet</a:t>
            </a:r>
          </a:p>
        </p:txBody>
      </p:sp>
      <p:sp>
        <p:nvSpPr>
          <p:cNvPr id="6" name="TextBox 5"/>
          <p:cNvSpPr txBox="1"/>
          <p:nvPr/>
        </p:nvSpPr>
        <p:spPr>
          <a:xfrm rot="19963347">
            <a:off x="926688" y="3519491"/>
            <a:ext cx="7276800" cy="1569660"/>
          </a:xfrm>
          <a:prstGeom prst="rect">
            <a:avLst/>
          </a:prstGeom>
          <a:solidFill>
            <a:schemeClr val="bg1"/>
          </a:solidFill>
          <a:ln w="38100">
            <a:solidFill>
              <a:srgbClr val="FF0000"/>
            </a:solidFill>
          </a:ln>
        </p:spPr>
        <p:txBody>
          <a:bodyPr wrap="none" rtlCol="0">
            <a:spAutoFit/>
          </a:bodyPr>
          <a:lstStyle/>
          <a:p>
            <a:r>
              <a:rPr lang="en-GB" dirty="0" smtClean="0"/>
              <a:t>Note TAC Charge specifically on mitigation strategy:</a:t>
            </a:r>
          </a:p>
          <a:p>
            <a:pPr marL="342900" indent="-342900">
              <a:buFont typeface="Arial" panose="020B0604020202020204" pitchFamily="34" charset="0"/>
              <a:buChar char="•"/>
            </a:pPr>
            <a:r>
              <a:rPr lang="en-GB" dirty="0" smtClean="0"/>
              <a:t>Expected failure rate</a:t>
            </a:r>
          </a:p>
          <a:p>
            <a:pPr marL="342900" indent="-342900">
              <a:buFont typeface="Arial" panose="020B0604020202020204" pitchFamily="34" charset="0"/>
              <a:buChar char="•"/>
            </a:pPr>
            <a:r>
              <a:rPr lang="en-GB" dirty="0" smtClean="0"/>
              <a:t>Should eddy current scanning be performed</a:t>
            </a:r>
          </a:p>
          <a:p>
            <a:pPr marL="342900" indent="-342900">
              <a:buFont typeface="Arial" panose="020B0604020202020204" pitchFamily="34" charset="0"/>
              <a:buChar char="•"/>
            </a:pPr>
            <a:r>
              <a:rPr lang="en-GB" dirty="0" smtClean="0"/>
              <a:t>Number of spares</a:t>
            </a:r>
          </a:p>
        </p:txBody>
      </p:sp>
    </p:spTree>
    <p:extLst>
      <p:ext uri="{BB962C8B-B14F-4D97-AF65-F5344CB8AC3E}">
        <p14:creationId xmlns:p14="http://schemas.microsoft.com/office/powerpoint/2010/main" val="176532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Nb</a:t>
            </a:r>
            <a:r>
              <a:rPr lang="en-GB" dirty="0" smtClean="0"/>
              <a:t> Material Validation</a:t>
            </a:r>
            <a:endParaRPr lang="en-GB" dirty="0"/>
          </a:p>
        </p:txBody>
      </p:sp>
      <p:sp>
        <p:nvSpPr>
          <p:cNvPr id="3" name="Content Placeholder 2"/>
          <p:cNvSpPr>
            <a:spLocks noGrp="1"/>
          </p:cNvSpPr>
          <p:nvPr>
            <p:ph idx="1"/>
          </p:nvPr>
        </p:nvSpPr>
        <p:spPr>
          <a:xfrm>
            <a:off x="685800" y="1052736"/>
            <a:ext cx="7772400" cy="5616624"/>
          </a:xfrm>
          <a:solidFill>
            <a:schemeClr val="bg1"/>
          </a:solidFill>
        </p:spPr>
        <p:txBody>
          <a:bodyPr>
            <a:normAutofit fontScale="55000" lnSpcReduction="20000"/>
          </a:bodyPr>
          <a:lstStyle/>
          <a:p>
            <a:r>
              <a:rPr lang="en-GB" b="1" dirty="0">
                <a:solidFill>
                  <a:srgbClr val="FF0000"/>
                </a:solidFill>
              </a:rPr>
              <a:t>Note: Many UK-IKC contributions currently identified and approved, funding restrictions are now in place in terms of increasing IKC project scope.</a:t>
            </a:r>
          </a:p>
          <a:p>
            <a:endParaRPr lang="en-GB" dirty="0" smtClean="0"/>
          </a:p>
          <a:p>
            <a:pPr lvl="0"/>
            <a:r>
              <a:rPr lang="en-GB" dirty="0" smtClean="0"/>
              <a:t>Option </a:t>
            </a:r>
            <a:r>
              <a:rPr lang="en-GB" dirty="0"/>
              <a:t>1 (Preferred):</a:t>
            </a:r>
          </a:p>
          <a:p>
            <a:pPr lvl="1"/>
            <a:r>
              <a:rPr lang="en-GB" dirty="0"/>
              <a:t>Eddy current scanning of sheets performed by another IKC partner.</a:t>
            </a:r>
          </a:p>
          <a:p>
            <a:pPr lvl="1"/>
            <a:r>
              <a:rPr lang="en-GB" dirty="0"/>
              <a:t>STFC then retains its original scope for delivering 84 cavities (+4 spares).</a:t>
            </a:r>
          </a:p>
          <a:p>
            <a:pPr lvl="0"/>
            <a:endParaRPr lang="en-GB" dirty="0" smtClean="0"/>
          </a:p>
          <a:p>
            <a:pPr lvl="0"/>
            <a:r>
              <a:rPr lang="en-GB" dirty="0" smtClean="0"/>
              <a:t>Option </a:t>
            </a:r>
            <a:r>
              <a:rPr lang="en-GB" dirty="0"/>
              <a:t>2:</a:t>
            </a:r>
          </a:p>
          <a:p>
            <a:pPr lvl="1"/>
            <a:r>
              <a:rPr lang="en-GB" dirty="0"/>
              <a:t>STFC procures eddy current scanning system and performs scanning ourselves.</a:t>
            </a:r>
          </a:p>
          <a:p>
            <a:pPr lvl="1"/>
            <a:r>
              <a:rPr lang="en-GB" dirty="0"/>
              <a:t>The hardware and resourcing cost of including this activity, </a:t>
            </a:r>
            <a:r>
              <a:rPr lang="en-GB" dirty="0" smtClean="0"/>
              <a:t>therefore reduces </a:t>
            </a:r>
            <a:r>
              <a:rPr lang="en-GB" dirty="0"/>
              <a:t>the associated number of cavities </a:t>
            </a:r>
            <a:r>
              <a:rPr lang="en-GB" dirty="0" smtClean="0"/>
              <a:t>delivered (TBD).</a:t>
            </a:r>
            <a:endParaRPr lang="en-GB" dirty="0"/>
          </a:p>
          <a:p>
            <a:pPr lvl="0"/>
            <a:endParaRPr lang="en-GB" dirty="0" smtClean="0"/>
          </a:p>
          <a:p>
            <a:pPr lvl="0"/>
            <a:r>
              <a:rPr lang="en-GB" dirty="0" smtClean="0"/>
              <a:t>Option </a:t>
            </a:r>
            <a:r>
              <a:rPr lang="en-GB" dirty="0"/>
              <a:t>3:</a:t>
            </a:r>
          </a:p>
          <a:p>
            <a:pPr lvl="1"/>
            <a:r>
              <a:rPr lang="en-GB" dirty="0"/>
              <a:t>STFC sub-contracts the eddy current scanning to another organisation.</a:t>
            </a:r>
          </a:p>
          <a:p>
            <a:pPr lvl="1"/>
            <a:r>
              <a:rPr lang="en-GB" dirty="0"/>
              <a:t>Costs for this activity would also reduce the associated number of </a:t>
            </a:r>
            <a:r>
              <a:rPr lang="en-GB" dirty="0" smtClean="0"/>
              <a:t>cavities delivered (TBD).</a:t>
            </a:r>
          </a:p>
          <a:p>
            <a:endParaRPr lang="en-GB" dirty="0" smtClean="0"/>
          </a:p>
          <a:p>
            <a:r>
              <a:rPr lang="en-GB" dirty="0"/>
              <a:t>Note that capability for eddy current scanning is comprehensively limited in Europe – DESY only group </a:t>
            </a:r>
            <a:r>
              <a:rPr lang="en-GB" dirty="0" smtClean="0"/>
              <a:t>with available infrastructure &amp; expertise.</a:t>
            </a:r>
            <a:endParaRPr lang="en-GB" dirty="0"/>
          </a:p>
          <a:p>
            <a:r>
              <a:rPr lang="en-GB" b="1" dirty="0" smtClean="0">
                <a:solidFill>
                  <a:srgbClr val="FF0000"/>
                </a:solidFill>
              </a:rPr>
              <a:t>Fundamentally we believe eddy current scanning is required to ensure STFC’s delivery can be maximised.</a:t>
            </a:r>
          </a:p>
          <a:p>
            <a:endParaRPr lang="en-GB" dirty="0"/>
          </a:p>
        </p:txBody>
      </p:sp>
    </p:spTree>
    <p:extLst>
      <p:ext uri="{BB962C8B-B14F-4D97-AF65-F5344CB8AC3E}">
        <p14:creationId xmlns:p14="http://schemas.microsoft.com/office/powerpoint/2010/main" val="314883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BF215B8A3384E874FC40A3B0B2302" ma:contentTypeVersion="1" ma:contentTypeDescription="Create a new document." ma:contentTypeScope="" ma:versionID="61dd724d292c9f9d6402fb38a3b26647">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48F0D-BF64-462E-8350-40C896A295A7}">
  <ds:schemaRefs>
    <ds:schemaRef ds:uri="http://schemas.microsoft.com/office/2006/metadata/longProperties"/>
  </ds:schemaRefs>
</ds:datastoreItem>
</file>

<file path=customXml/itemProps2.xml><?xml version="1.0" encoding="utf-8"?>
<ds:datastoreItem xmlns:ds="http://schemas.openxmlformats.org/officeDocument/2006/customXml" ds:itemID="{3E8E677F-96EB-40BF-8315-9224DF071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F9BEB13-165E-43D3-9489-26D8488A72E5}">
  <ds:schemaRefs>
    <ds:schemaRef ds:uri="http://www.w3.org/XML/1998/namespace"/>
    <ds:schemaRef ds:uri="http://schemas.microsoft.com/sharepoint/v3"/>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s>
</ds:datastoreItem>
</file>

<file path=customXml/itemProps4.xml><?xml version="1.0" encoding="utf-8"?>
<ds:datastoreItem xmlns:ds="http://schemas.openxmlformats.org/officeDocument/2006/customXml" ds:itemID="{2AEDD1CD-9190-4F8F-B585-354F10A56A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STFC_PowerPoint_template</Template>
  <TotalTime>43785</TotalTime>
  <Words>2781</Words>
  <Application>Microsoft Office PowerPoint</Application>
  <PresentationFormat>On-screen Show (4:3)</PresentationFormat>
  <Paragraphs>440</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STFC_PowerPoint_template</vt:lpstr>
      <vt:lpstr>1_Blank Presentation</vt:lpstr>
      <vt:lpstr>High-Beta Cavity Delivery</vt:lpstr>
      <vt:lpstr>Outline</vt:lpstr>
      <vt:lpstr>Deliverables I</vt:lpstr>
      <vt:lpstr>Deliverables II</vt:lpstr>
      <vt:lpstr>Revised Project Delivery</vt:lpstr>
      <vt:lpstr>Project Schedule &amp; Key Milestones</vt:lpstr>
      <vt:lpstr>Excluded Activities</vt:lpstr>
      <vt:lpstr>Nb Sheet Non-Conformance</vt:lpstr>
      <vt:lpstr>Nb Material Validation</vt:lpstr>
      <vt:lpstr>Quality Assurance</vt:lpstr>
      <vt:lpstr>QA Data Management</vt:lpstr>
      <vt:lpstr>Project Governance</vt:lpstr>
      <vt:lpstr>High-Beta Cavity Delivery Team</vt:lpstr>
      <vt:lpstr>Procurement Priorities</vt:lpstr>
      <vt:lpstr>Horizontal Tests in a Cryostat</vt:lpstr>
      <vt:lpstr>Cryogenic Liquifier Plant</vt:lpstr>
      <vt:lpstr>RF Cavity Test System</vt:lpstr>
      <vt:lpstr>Cryostat Shielding</vt:lpstr>
      <vt:lpstr>SRF Test Hall</vt:lpstr>
      <vt:lpstr>Reconfigured Cleanroom</vt:lpstr>
      <vt:lpstr>SRF Hall – Cleanroom Layout</vt:lpstr>
      <vt:lpstr>Cavity Testing &amp; Delivery</vt:lpstr>
      <vt:lpstr>Project Delivery Risks</vt:lpstr>
      <vt:lpstr>Conclusions I</vt:lpstr>
      <vt:lpstr>Conclusions II</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PowerPoint template</dc:title>
  <dc:creator>Karen Lynn Summers</dc:creator>
  <cp:lastModifiedBy>user</cp:lastModifiedBy>
  <cp:revision>1094</cp:revision>
  <cp:lastPrinted>2014-01-14T11:32:11Z</cp:lastPrinted>
  <dcterms:created xsi:type="dcterms:W3CDTF">2008-12-05T12:18:49Z</dcterms:created>
  <dcterms:modified xsi:type="dcterms:W3CDTF">2016-04-06T07:31:16Z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Summers, Karen (STFC,RAL,OBR)</vt:lpwstr>
  </property>
  <property fmtid="{D5CDD505-2E9C-101B-9397-08002B2CF9AE}" pid="4" name="xd_Signature">
    <vt:lpwstr/>
  </property>
  <property fmtid="{D5CDD505-2E9C-101B-9397-08002B2CF9AE}" pid="5" name="display_urn:schemas-microsoft-com:office:office#Author">
    <vt:lpwstr>Summers, Karen (STFC,RAL,OBR)</vt:lpwstr>
  </property>
  <property fmtid="{D5CDD505-2E9C-101B-9397-08002B2CF9AE}" pid="6" name="TemplateUrl">
    <vt:lpwstr/>
  </property>
  <property fmtid="{D5CDD505-2E9C-101B-9397-08002B2CF9AE}" pid="7" name="xd_ProgID">
    <vt:lpwstr/>
  </property>
  <property fmtid="{D5CDD505-2E9C-101B-9397-08002B2CF9AE}" pid="8" name="ContentTypeId">
    <vt:lpwstr>0x010100F731947B08D5984288BC8B16A979FF50</vt:lpwstr>
  </property>
  <property fmtid="{D5CDD505-2E9C-101B-9397-08002B2CF9AE}" pid="9" name="_SourceUrl">
    <vt:lpwstr/>
  </property>
</Properties>
</file>