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57" r:id="rId3"/>
    <p:sldId id="261" r:id="rId4"/>
    <p:sldId id="275" r:id="rId5"/>
    <p:sldId id="258" r:id="rId6"/>
    <p:sldId id="263" r:id="rId7"/>
    <p:sldId id="264" r:id="rId8"/>
    <p:sldId id="265" r:id="rId9"/>
    <p:sldId id="266" r:id="rId10"/>
    <p:sldId id="267" r:id="rId11"/>
    <p:sldId id="259" r:id="rId12"/>
    <p:sldId id="260" r:id="rId13"/>
    <p:sldId id="276" r:id="rId14"/>
    <p:sldId id="268" r:id="rId15"/>
    <p:sldId id="277" r:id="rId16"/>
    <p:sldId id="278" r:id="rId17"/>
    <p:sldId id="270" r:id="rId18"/>
    <p:sldId id="273" r:id="rId19"/>
    <p:sldId id="274" r:id="rId20"/>
    <p:sldId id="279" r:id="rId21"/>
    <p:sldId id="272" r:id="rId22"/>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3" autoAdjust="0"/>
    <p:restoredTop sz="87519" autoAdjust="0"/>
  </p:normalViewPr>
  <p:slideViewPr>
    <p:cSldViewPr>
      <p:cViewPr varScale="1">
        <p:scale>
          <a:sx n="85" d="100"/>
          <a:sy n="85" d="100"/>
        </p:scale>
        <p:origin x="-1301" y="-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2016-03-29</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1">
              <a:spcBef>
                <a:spcPts val="0"/>
              </a:spcBef>
            </a:pPr>
            <a:r>
              <a:rPr lang="en-US" sz="1100" dirty="0" smtClean="0"/>
              <a:t>Is the scope for the infrastructure work package appropriate and precise enough?</a:t>
            </a:r>
          </a:p>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3</a:t>
            </a:fld>
            <a:endParaRPr lang="sv-SE" dirty="0"/>
          </a:p>
        </p:txBody>
      </p:sp>
    </p:spTree>
    <p:extLst>
      <p:ext uri="{BB962C8B-B14F-4D97-AF65-F5344CB8AC3E}">
        <p14:creationId xmlns:p14="http://schemas.microsoft.com/office/powerpoint/2010/main" val="4017272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2016 – Working primarily</a:t>
            </a:r>
            <a:r>
              <a:rPr lang="en-GB" baseline="0" dirty="0" smtClean="0"/>
              <a:t> in the ICS lab – </a:t>
            </a:r>
            <a:r>
              <a:rPr lang="en-GB" baseline="0" dirty="0" err="1" smtClean="0"/>
              <a:t>Tunavägen</a:t>
            </a:r>
            <a:r>
              <a:rPr lang="en-GB" baseline="0" dirty="0" smtClean="0"/>
              <a:t> – to proto-type both accelerator and neutron instruments control system network. Some procurement of network switches is planned Q1-Q2 2016. Other baseline metrics also needs to be identified for storage and computer needs for the EPICS control system.</a:t>
            </a:r>
          </a:p>
          <a:p>
            <a:r>
              <a:rPr lang="en-GB" baseline="0" dirty="0" smtClean="0"/>
              <a:t>2017 – Design for the controls infrastructure is completed and we move towards procuring hardware. Remote connectivity will be needed for the acceptance testing and verification at the RATS facility. Installation of the accelerator begins in earnest Q4 2017 for networks. Storage and computing for the controls network will commence Q2/Q3 2017. Site internet connectivity would be “nice to have” by the end of Q4 2017.</a:t>
            </a:r>
          </a:p>
          <a:p>
            <a:r>
              <a:rPr lang="en-GB" baseline="0" dirty="0" smtClean="0"/>
              <a:t>2018 – Accelerator installation and testing spills over throughout 2018 but work on the preparation of Target and neutron instruments begins in Q3 2018 but via the RATS facility.</a:t>
            </a:r>
          </a:p>
          <a:p>
            <a:r>
              <a:rPr lang="en-GB" baseline="0" dirty="0" smtClean="0"/>
              <a:t>2019 – Installation of Target and neutron instruments begins in Q2-Q3 2019. Some work will occur on the main control room (network) and a second sever room for controls which will mirror the CUB server room, at least for the </a:t>
            </a:r>
            <a:r>
              <a:rPr lang="en-GB" baseline="0" smtClean="0"/>
              <a:t>control system.</a:t>
            </a:r>
            <a:endParaRPr lang="en-GB" baseline="0" dirty="0" smtClean="0"/>
          </a:p>
        </p:txBody>
      </p:sp>
      <p:sp>
        <p:nvSpPr>
          <p:cNvPr id="4" name="Slide Number Placeholder 3"/>
          <p:cNvSpPr>
            <a:spLocks noGrp="1"/>
          </p:cNvSpPr>
          <p:nvPr>
            <p:ph type="sldNum" sz="quarter" idx="10"/>
          </p:nvPr>
        </p:nvSpPr>
        <p:spPr/>
        <p:txBody>
          <a:bodyPr/>
          <a:lstStyle/>
          <a:p>
            <a:fld id="{161A53A7-64CD-4D0E-AAE8-1AC9C79D7085}" type="slidenum">
              <a:rPr lang="sv-SE" smtClean="0"/>
              <a:t>16</a:t>
            </a:fld>
            <a:endParaRPr lang="sv-SE" dirty="0"/>
          </a:p>
        </p:txBody>
      </p:sp>
    </p:spTree>
    <p:extLst>
      <p:ext uri="{BB962C8B-B14F-4D97-AF65-F5344CB8AC3E}">
        <p14:creationId xmlns:p14="http://schemas.microsoft.com/office/powerpoint/2010/main" val="4031122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19</a:t>
            </a:fld>
            <a:endParaRPr lang="sv-SE" dirty="0"/>
          </a:p>
        </p:txBody>
      </p:sp>
    </p:spTree>
    <p:extLst>
      <p:ext uri="{BB962C8B-B14F-4D97-AF65-F5344CB8AC3E}">
        <p14:creationId xmlns:p14="http://schemas.microsoft.com/office/powerpoint/2010/main" val="1495294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2016-03-29</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Date Placeholder 3"/>
          <p:cNvSpPr>
            <a:spLocks noGrp="1"/>
          </p:cNvSpPr>
          <p:nvPr>
            <p:ph type="dt" sz="half" idx="10"/>
          </p:nvPr>
        </p:nvSpPr>
        <p:spPr/>
        <p:txBody>
          <a:bodyPr/>
          <a:lstStyle/>
          <a:p>
            <a:fld id="{6EB99CB0-346B-43FA-9EE6-F90C3F3BC0BA}" type="datetime1">
              <a:rPr lang="sv-SE" smtClean="0"/>
              <a:t>2016-03-29</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1"/>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1"/>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t>2016-03-29</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dirty="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1" y="260649"/>
            <a:ext cx="1359827"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2016-03-29</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dirty="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88"/>
            <a:ext cx="5762624" cy="1441451"/>
          </a:xfrm>
        </p:spPr>
        <p:txBody>
          <a:bodyPr/>
          <a:lstStyle/>
          <a:p>
            <a:r>
              <a:rPr lang="sv-SE" smtClean="0"/>
              <a:t>Klicka här för att ändra format</a:t>
            </a:r>
            <a:endParaRPr lang="sv-SE"/>
          </a:p>
        </p:txBody>
      </p:sp>
      <p:cxnSp>
        <p:nvCxnSpPr>
          <p:cNvPr id="3" name="Rak 7"/>
          <p:cNvCxnSpPr/>
          <p:nvPr userDrawn="1"/>
        </p:nvCxnSpPr>
        <p:spPr>
          <a:xfrm>
            <a:off x="-326070"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99172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smtClean="0"/>
              <a:t>Click to edit Master title style</a:t>
            </a:r>
            <a:endParaRPr lang="sv-SE"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2016-03-29</a:t>
            </a:fld>
            <a:endParaRPr lang="sv-SE"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indico.esss.lu.se/event/516/"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s://ess-ics.atlassian.net/wiki/display/HAR/IFE+Collabora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GB" sz="4000" noProof="0" dirty="0" smtClean="0"/>
              <a:t>Integrated Control System Infrastructure and Main Control Room</a:t>
            </a:r>
            <a:br>
              <a:rPr lang="en-GB" sz="4000" noProof="0" dirty="0" smtClean="0"/>
            </a:br>
            <a:r>
              <a:rPr lang="en-GB" sz="4000" dirty="0" smtClean="0"/>
              <a:t>TAC 13</a:t>
            </a:r>
            <a:endParaRPr lang="en-GB" sz="4000" noProof="0" dirty="0"/>
          </a:p>
        </p:txBody>
      </p:sp>
      <p:sp>
        <p:nvSpPr>
          <p:cNvPr id="3" name="Subtitle 2"/>
          <p:cNvSpPr>
            <a:spLocks noGrp="1"/>
          </p:cNvSpPr>
          <p:nvPr>
            <p:ph type="subTitle" idx="1"/>
          </p:nvPr>
        </p:nvSpPr>
        <p:spPr/>
        <p:txBody>
          <a:bodyPr>
            <a:noAutofit/>
          </a:bodyPr>
          <a:lstStyle/>
          <a:p>
            <a:r>
              <a:rPr lang="en-GB" sz="2000" noProof="0" dirty="0" smtClean="0">
                <a:solidFill>
                  <a:schemeClr val="bg1"/>
                </a:solidFill>
              </a:rPr>
              <a:t>Remy Mudingay</a:t>
            </a:r>
          </a:p>
          <a:p>
            <a:endParaRPr lang="en-GB" sz="2000" noProof="0" dirty="0" smtClean="0">
              <a:solidFill>
                <a:schemeClr val="bg1"/>
              </a:solidFill>
            </a:endParaRP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dirty="0" smtClean="0">
                <a:solidFill>
                  <a:srgbClr val="FFFFFF"/>
                </a:solidFill>
              </a:rPr>
              <a:t>ESS/ICS</a:t>
            </a:r>
          </a:p>
          <a:p>
            <a:pPr algn="ctr"/>
            <a:r>
              <a:rPr lang="sv-SE" sz="1400" dirty="0" smtClean="0">
                <a:solidFill>
                  <a:srgbClr val="FFFFFF"/>
                </a:solidFill>
              </a:rPr>
              <a:t>2016-04</a:t>
            </a:r>
            <a:endParaRPr lang="en-GB" sz="1400" dirty="0" smtClean="0">
              <a:solidFill>
                <a:srgbClr val="FFFFFF"/>
              </a:solidFill>
            </a:endParaRPr>
          </a:p>
        </p:txBody>
      </p:sp>
    </p:spTree>
    <p:extLst>
      <p:ext uri="{BB962C8B-B14F-4D97-AF65-F5344CB8AC3E}">
        <p14:creationId xmlns:p14="http://schemas.microsoft.com/office/powerpoint/2010/main" val="1394613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Analysis &amp; Definition Phase </a:t>
            </a:r>
            <a:r>
              <a:rPr lang="en-GB" dirty="0"/>
              <a:t/>
            </a:r>
            <a:br>
              <a:rPr lang="en-GB" dirty="0"/>
            </a:br>
            <a:r>
              <a:rPr lang="en-GB" sz="1800" dirty="0"/>
              <a:t>Stage 1, </a:t>
            </a:r>
            <a:r>
              <a:rPr lang="en-GB" sz="1800" dirty="0" smtClean="0"/>
              <a:t>ISO 11064 Phase B</a:t>
            </a:r>
            <a:endParaRPr lang="en-GB" dirty="0"/>
          </a:p>
        </p:txBody>
      </p:sp>
      <p:sp>
        <p:nvSpPr>
          <p:cNvPr id="3" name="Content Placeholder 2"/>
          <p:cNvSpPr>
            <a:spLocks noGrp="1"/>
          </p:cNvSpPr>
          <p:nvPr>
            <p:ph idx="1"/>
          </p:nvPr>
        </p:nvSpPr>
        <p:spPr>
          <a:xfrm>
            <a:off x="457200" y="1600201"/>
            <a:ext cx="8229600" cy="3124944"/>
          </a:xfrm>
        </p:spPr>
        <p:txBody>
          <a:bodyPr/>
          <a:lstStyle/>
          <a:p>
            <a:r>
              <a:rPr lang="en-GB" dirty="0" smtClean="0"/>
              <a:t>User Reference Group ESS (URGE)</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10</a:t>
            </a:fld>
            <a:endParaRPr lang="sv-SE" dirty="0"/>
          </a:p>
        </p:txBody>
      </p:sp>
      <p:graphicFrame>
        <p:nvGraphicFramePr>
          <p:cNvPr id="7" name="Table 6"/>
          <p:cNvGraphicFramePr>
            <a:graphicFrameLocks noGrp="1"/>
          </p:cNvGraphicFramePr>
          <p:nvPr>
            <p:extLst>
              <p:ext uri="{D42A27DB-BD31-4B8C-83A1-F6EECF244321}">
                <p14:modId xmlns:p14="http://schemas.microsoft.com/office/powerpoint/2010/main" val="3312015767"/>
              </p:ext>
            </p:extLst>
          </p:nvPr>
        </p:nvGraphicFramePr>
        <p:xfrm>
          <a:off x="899593" y="2348880"/>
          <a:ext cx="6768753" cy="2520282"/>
        </p:xfrm>
        <a:graphic>
          <a:graphicData uri="http://schemas.openxmlformats.org/drawingml/2006/table">
            <a:tbl>
              <a:tblPr firstRow="1" bandRow="1">
                <a:tableStyleId>{5C22544A-7EE6-4342-B048-85BDC9FD1C3A}</a:tableStyleId>
              </a:tblPr>
              <a:tblGrid>
                <a:gridCol w="2256251"/>
                <a:gridCol w="2256251"/>
                <a:gridCol w="2256251"/>
              </a:tblGrid>
              <a:tr h="420047">
                <a:tc>
                  <a:txBody>
                    <a:bodyPr/>
                    <a:lstStyle/>
                    <a:p>
                      <a:r>
                        <a:rPr lang="en-GB" sz="1800" dirty="0" smtClean="0"/>
                        <a:t>Staff</a:t>
                      </a:r>
                      <a:endParaRPr lang="en-GB" sz="1800" dirty="0"/>
                    </a:p>
                  </a:txBody>
                  <a:tcPr/>
                </a:tc>
                <a:tc>
                  <a:txBody>
                    <a:bodyPr/>
                    <a:lstStyle/>
                    <a:p>
                      <a:r>
                        <a:rPr lang="en-GB" sz="1800" dirty="0" smtClean="0"/>
                        <a:t>Division</a:t>
                      </a:r>
                      <a:endParaRPr lang="en-GB" sz="1800" dirty="0"/>
                    </a:p>
                  </a:txBody>
                  <a:tcPr/>
                </a:tc>
                <a:tc>
                  <a:txBody>
                    <a:bodyPr/>
                    <a:lstStyle/>
                    <a:p>
                      <a:r>
                        <a:rPr lang="en-GB" sz="1800" dirty="0" smtClean="0"/>
                        <a:t>Previous experience</a:t>
                      </a:r>
                      <a:endParaRPr lang="en-GB" sz="1800" dirty="0"/>
                    </a:p>
                  </a:txBody>
                  <a:tcPr/>
                </a:tc>
              </a:tr>
              <a:tr h="420047">
                <a:tc>
                  <a:txBody>
                    <a:bodyPr/>
                    <a:lstStyle/>
                    <a:p>
                      <a:r>
                        <a:rPr lang="en-GB" sz="1800" dirty="0" smtClean="0"/>
                        <a:t>Linda Coney</a:t>
                      </a:r>
                      <a:endParaRPr lang="en-GB" sz="1800" dirty="0"/>
                    </a:p>
                  </a:txBody>
                  <a:tcPr/>
                </a:tc>
                <a:tc>
                  <a:txBody>
                    <a:bodyPr/>
                    <a:lstStyle/>
                    <a:p>
                      <a:r>
                        <a:rPr lang="en-GB" sz="1800" dirty="0" smtClean="0"/>
                        <a:t>Target</a:t>
                      </a:r>
                      <a:endParaRPr lang="en-GB" sz="1800" dirty="0"/>
                    </a:p>
                  </a:txBody>
                  <a:tcPr/>
                </a:tc>
                <a:tc>
                  <a:txBody>
                    <a:bodyPr/>
                    <a:lstStyle/>
                    <a:p>
                      <a:r>
                        <a:rPr lang="en-GB" sz="1800" dirty="0" smtClean="0"/>
                        <a:t>FNAL, RAL,</a:t>
                      </a:r>
                      <a:r>
                        <a:rPr lang="en-GB" sz="1800" baseline="0" dirty="0" smtClean="0"/>
                        <a:t> </a:t>
                      </a:r>
                      <a:r>
                        <a:rPr lang="en-GB" sz="1800" dirty="0" smtClean="0"/>
                        <a:t>MICE</a:t>
                      </a:r>
                      <a:endParaRPr lang="en-GB" sz="1800" dirty="0"/>
                    </a:p>
                  </a:txBody>
                  <a:tcPr/>
                </a:tc>
              </a:tr>
              <a:tr h="420047">
                <a:tc>
                  <a:txBody>
                    <a:bodyPr/>
                    <a:lstStyle/>
                    <a:p>
                      <a:r>
                        <a:rPr lang="en-GB" sz="1800" dirty="0" err="1" smtClean="0"/>
                        <a:t>Emanual</a:t>
                      </a:r>
                      <a:r>
                        <a:rPr lang="en-GB" sz="1800" dirty="0" smtClean="0"/>
                        <a:t> </a:t>
                      </a:r>
                      <a:r>
                        <a:rPr lang="en-GB" sz="1800" dirty="0" err="1" smtClean="0"/>
                        <a:t>Laface</a:t>
                      </a:r>
                      <a:endParaRPr lang="en-GB" sz="1800" dirty="0"/>
                    </a:p>
                  </a:txBody>
                  <a:tcPr/>
                </a:tc>
                <a:tc>
                  <a:txBody>
                    <a:bodyPr/>
                    <a:lstStyle/>
                    <a:p>
                      <a:r>
                        <a:rPr lang="en-GB" sz="1800" dirty="0" smtClean="0"/>
                        <a:t>ICS</a:t>
                      </a:r>
                      <a:endParaRPr lang="en-GB" sz="1800" dirty="0"/>
                    </a:p>
                  </a:txBody>
                  <a:tcPr/>
                </a:tc>
                <a:tc>
                  <a:txBody>
                    <a:bodyPr/>
                    <a:lstStyle/>
                    <a:p>
                      <a:r>
                        <a:rPr lang="en-GB" sz="1800" dirty="0" smtClean="0"/>
                        <a:t>CERN</a:t>
                      </a:r>
                      <a:endParaRPr lang="en-GB" sz="1800" dirty="0"/>
                    </a:p>
                  </a:txBody>
                  <a:tcPr/>
                </a:tc>
              </a:tr>
              <a:tr h="420047">
                <a:tc>
                  <a:txBody>
                    <a:bodyPr/>
                    <a:lstStyle/>
                    <a:p>
                      <a:r>
                        <a:rPr lang="en-GB" sz="1800" dirty="0" smtClean="0"/>
                        <a:t>Marc Munoz</a:t>
                      </a:r>
                      <a:endParaRPr lang="en-GB" sz="1800" dirty="0"/>
                    </a:p>
                  </a:txBody>
                  <a:tcPr/>
                </a:tc>
                <a:tc>
                  <a:txBody>
                    <a:bodyPr/>
                    <a:lstStyle/>
                    <a:p>
                      <a:r>
                        <a:rPr lang="en-GB" sz="1800" dirty="0" smtClean="0"/>
                        <a:t>Accelerator</a:t>
                      </a:r>
                      <a:endParaRPr lang="en-GB" sz="1800" dirty="0"/>
                    </a:p>
                  </a:txBody>
                  <a:tcPr/>
                </a:tc>
                <a:tc>
                  <a:txBody>
                    <a:bodyPr/>
                    <a:lstStyle/>
                    <a:p>
                      <a:r>
                        <a:rPr lang="en-GB" sz="1800" dirty="0" err="1" smtClean="0"/>
                        <a:t>Daresbury</a:t>
                      </a:r>
                      <a:r>
                        <a:rPr lang="en-GB" sz="1800" dirty="0" smtClean="0"/>
                        <a:t>, SLS, Alba</a:t>
                      </a:r>
                      <a:endParaRPr lang="en-GB" sz="1800" dirty="0"/>
                    </a:p>
                  </a:txBody>
                  <a:tcPr/>
                </a:tc>
              </a:tr>
              <a:tr h="420047">
                <a:tc>
                  <a:txBody>
                    <a:bodyPr/>
                    <a:lstStyle/>
                    <a:p>
                      <a:r>
                        <a:rPr lang="en-GB" sz="1800" dirty="0" smtClean="0"/>
                        <a:t>Annika </a:t>
                      </a:r>
                      <a:r>
                        <a:rPr lang="en-GB" sz="1800" dirty="0" err="1" smtClean="0"/>
                        <a:t>Nordt</a:t>
                      </a:r>
                      <a:endParaRPr lang="en-GB" sz="1800" dirty="0"/>
                    </a:p>
                  </a:txBody>
                  <a:tcPr/>
                </a:tc>
                <a:tc>
                  <a:txBody>
                    <a:bodyPr/>
                    <a:lstStyle/>
                    <a:p>
                      <a:r>
                        <a:rPr lang="en-GB" sz="1800" dirty="0" smtClean="0"/>
                        <a:t>ICS</a:t>
                      </a:r>
                      <a:endParaRPr lang="en-GB" sz="1800" dirty="0"/>
                    </a:p>
                  </a:txBody>
                  <a:tcPr/>
                </a:tc>
                <a:tc>
                  <a:txBody>
                    <a:bodyPr/>
                    <a:lstStyle/>
                    <a:p>
                      <a:r>
                        <a:rPr lang="en-GB" sz="1800" dirty="0" smtClean="0"/>
                        <a:t>CERN</a:t>
                      </a:r>
                      <a:endParaRPr lang="en-GB" sz="1800" dirty="0"/>
                    </a:p>
                  </a:txBody>
                  <a:tcPr/>
                </a:tc>
              </a:tr>
              <a:tr h="420047">
                <a:tc>
                  <a:txBody>
                    <a:bodyPr/>
                    <a:lstStyle/>
                    <a:p>
                      <a:r>
                        <a:rPr lang="en-GB" sz="1800" dirty="0" smtClean="0"/>
                        <a:t>Thomas Shea</a:t>
                      </a:r>
                      <a:endParaRPr lang="en-GB" sz="1800" dirty="0"/>
                    </a:p>
                  </a:txBody>
                  <a:tcPr/>
                </a:tc>
                <a:tc>
                  <a:txBody>
                    <a:bodyPr/>
                    <a:lstStyle/>
                    <a:p>
                      <a:r>
                        <a:rPr lang="en-GB" sz="1800" dirty="0" smtClean="0"/>
                        <a:t>Accelerator</a:t>
                      </a:r>
                      <a:endParaRPr lang="en-GB" sz="1800" dirty="0"/>
                    </a:p>
                  </a:txBody>
                  <a:tcPr/>
                </a:tc>
                <a:tc>
                  <a:txBody>
                    <a:bodyPr/>
                    <a:lstStyle/>
                    <a:p>
                      <a:r>
                        <a:rPr lang="en-GB" sz="1800" dirty="0" smtClean="0"/>
                        <a:t>SNS, BNL, LANL</a:t>
                      </a:r>
                      <a:endParaRPr lang="en-GB" sz="1800" dirty="0"/>
                    </a:p>
                  </a:txBody>
                  <a:tcPr/>
                </a:tc>
              </a:tr>
            </a:tbl>
          </a:graphicData>
        </a:graphic>
      </p:graphicFrame>
      <p:sp>
        <p:nvSpPr>
          <p:cNvPr id="9" name="TextBox 8"/>
          <p:cNvSpPr txBox="1"/>
          <p:nvPr/>
        </p:nvSpPr>
        <p:spPr>
          <a:xfrm>
            <a:off x="899592" y="5013176"/>
            <a:ext cx="6984776" cy="369332"/>
          </a:xfrm>
          <a:prstGeom prst="rect">
            <a:avLst/>
          </a:prstGeom>
          <a:noFill/>
        </p:spPr>
        <p:txBody>
          <a:bodyPr wrap="square" rtlCol="0">
            <a:spAutoFit/>
          </a:bodyPr>
          <a:lstStyle/>
          <a:p>
            <a:pPr marL="285750" indent="-285750">
              <a:buFont typeface="Arial"/>
              <a:buChar char="•"/>
            </a:pPr>
            <a:r>
              <a:rPr lang="en-GB" dirty="0" smtClean="0"/>
              <a:t>Workshop – scenario analysis (Functional &amp; Task based)</a:t>
            </a:r>
          </a:p>
        </p:txBody>
      </p:sp>
      <p:sp>
        <p:nvSpPr>
          <p:cNvPr id="8" name="Rectangle 7"/>
          <p:cNvSpPr/>
          <p:nvPr/>
        </p:nvSpPr>
        <p:spPr>
          <a:xfrm>
            <a:off x="899592" y="5517232"/>
            <a:ext cx="2016224" cy="86409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Scenario Analyses</a:t>
            </a:r>
            <a:endParaRPr lang="en-GB"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GB" sz="1400" b="1" dirty="0">
                <a:ln w="12700">
                  <a:solidFill>
                    <a:schemeClr val="tx2">
                      <a:satMod val="155000"/>
                    </a:schemeClr>
                  </a:solidFill>
                  <a:prstDash val="solid"/>
                </a:ln>
                <a:solidFill>
                  <a:schemeClr val="accent1"/>
                </a:solidFill>
                <a:effectLst/>
              </a:rPr>
              <a:t>ESS-0052323</a:t>
            </a:r>
          </a:p>
        </p:txBody>
      </p:sp>
    </p:spTree>
    <p:extLst>
      <p:ext uri="{BB962C8B-B14F-4D97-AF65-F5344CB8AC3E}">
        <p14:creationId xmlns:p14="http://schemas.microsoft.com/office/powerpoint/2010/main" val="1475186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Control Room Project summary</a:t>
            </a:r>
            <a:endParaRPr lang="en-US" dirty="0"/>
          </a:p>
        </p:txBody>
      </p:sp>
      <p:sp>
        <p:nvSpPr>
          <p:cNvPr id="9" name="Content Placeholder 8"/>
          <p:cNvSpPr>
            <a:spLocks noGrp="1"/>
          </p:cNvSpPr>
          <p:nvPr>
            <p:ph idx="1"/>
          </p:nvPr>
        </p:nvSpPr>
        <p:spPr>
          <a:xfrm>
            <a:off x="457200" y="1600200"/>
            <a:ext cx="8229600" cy="4853136"/>
          </a:xfrm>
          <a:ln>
            <a:noFill/>
          </a:ln>
        </p:spPr>
        <p:txBody>
          <a:bodyPr>
            <a:normAutofit fontScale="77500" lnSpcReduction="20000"/>
          </a:bodyPr>
          <a:lstStyle/>
          <a:p>
            <a:pPr marL="0" indent="0">
              <a:buNone/>
            </a:pPr>
            <a:r>
              <a:rPr lang="en-US" dirty="0" smtClean="0"/>
              <a:t>14.7.1 ICS Control Room work unit</a:t>
            </a:r>
          </a:p>
          <a:p>
            <a:pPr lvl="1"/>
            <a:r>
              <a:rPr lang="en-US" dirty="0"/>
              <a:t>ISO 11064 Ergonomic design of Control </a:t>
            </a:r>
            <a:r>
              <a:rPr lang="en-US" dirty="0" err="1" smtClean="0"/>
              <a:t>Centres</a:t>
            </a:r>
            <a:endParaRPr lang="en-US" dirty="0" smtClean="0"/>
          </a:p>
          <a:p>
            <a:pPr lvl="1"/>
            <a:r>
              <a:rPr lang="en-US" dirty="0" smtClean="0">
                <a:solidFill>
                  <a:srgbClr val="008000"/>
                </a:solidFill>
              </a:rPr>
              <a:t>In-kind Stage 1: </a:t>
            </a:r>
          </a:p>
          <a:p>
            <a:pPr lvl="2"/>
            <a:r>
              <a:rPr lang="en-US" dirty="0" smtClean="0">
                <a:solidFill>
                  <a:srgbClr val="008000"/>
                </a:solidFill>
              </a:rPr>
              <a:t>Phase A - Control room requirements (Done)</a:t>
            </a:r>
          </a:p>
          <a:p>
            <a:pPr lvl="2"/>
            <a:endParaRPr lang="en-US" dirty="0" smtClean="0">
              <a:solidFill>
                <a:srgbClr val="008000"/>
              </a:solidFill>
            </a:endParaRPr>
          </a:p>
          <a:p>
            <a:pPr lvl="3">
              <a:buFont typeface="Courier New"/>
              <a:buChar char="o"/>
            </a:pPr>
            <a:r>
              <a:rPr lang="en-US" dirty="0" smtClean="0">
                <a:solidFill>
                  <a:srgbClr val="008000"/>
                </a:solidFill>
              </a:rPr>
              <a:t>Safety &amp; Security</a:t>
            </a:r>
          </a:p>
          <a:p>
            <a:pPr lvl="3">
              <a:buFont typeface="Courier New"/>
              <a:buChar char="o"/>
            </a:pPr>
            <a:r>
              <a:rPr lang="en-US" dirty="0" smtClean="0">
                <a:solidFill>
                  <a:srgbClr val="008000"/>
                </a:solidFill>
              </a:rPr>
              <a:t>Operation &amp; Control</a:t>
            </a:r>
          </a:p>
          <a:p>
            <a:pPr lvl="3">
              <a:buFont typeface="Courier New"/>
              <a:buChar char="o"/>
            </a:pPr>
            <a:r>
              <a:rPr lang="en-US" dirty="0" smtClean="0">
                <a:solidFill>
                  <a:srgbClr val="008000"/>
                </a:solidFill>
              </a:rPr>
              <a:t>Work organization </a:t>
            </a:r>
          </a:p>
          <a:p>
            <a:pPr lvl="3">
              <a:buFont typeface="Courier New"/>
              <a:buChar char="o"/>
            </a:pPr>
            <a:endParaRPr lang="en-US" dirty="0" smtClean="0">
              <a:solidFill>
                <a:srgbClr val="008000"/>
              </a:solidFill>
            </a:endParaRPr>
          </a:p>
          <a:p>
            <a:pPr lvl="2">
              <a:buFont typeface="Arial"/>
              <a:buChar char="•"/>
            </a:pPr>
            <a:r>
              <a:rPr lang="en-US" dirty="0" smtClean="0">
                <a:solidFill>
                  <a:schemeClr val="accent4"/>
                </a:solidFill>
              </a:rPr>
              <a:t>Phase B - Functional &amp; Task analysis (In Review)</a:t>
            </a:r>
          </a:p>
          <a:p>
            <a:pPr lvl="7">
              <a:buFont typeface="Arial"/>
              <a:buChar char="•"/>
            </a:pPr>
            <a:endParaRPr lang="en-US" dirty="0" smtClean="0">
              <a:solidFill>
                <a:schemeClr val="accent4"/>
              </a:solidFill>
            </a:endParaRPr>
          </a:p>
          <a:p>
            <a:pPr lvl="2">
              <a:buFont typeface="Arial"/>
              <a:buChar char="•"/>
            </a:pPr>
            <a:r>
              <a:rPr lang="en-US" dirty="0" smtClean="0">
                <a:solidFill>
                  <a:srgbClr val="FF0000"/>
                </a:solidFill>
              </a:rPr>
              <a:t>Phase C - Preliminary Design (Next)</a:t>
            </a:r>
          </a:p>
          <a:p>
            <a:pPr lvl="2">
              <a:buFont typeface="Arial"/>
              <a:buChar char="•"/>
            </a:pPr>
            <a:endParaRPr lang="en-US" dirty="0" smtClean="0">
              <a:solidFill>
                <a:srgbClr val="FF0000"/>
              </a:solidFill>
            </a:endParaRPr>
          </a:p>
          <a:p>
            <a:pPr lvl="1"/>
            <a:r>
              <a:rPr lang="en-US" dirty="0" smtClean="0">
                <a:solidFill>
                  <a:srgbClr val="FF0000"/>
                </a:solidFill>
              </a:rPr>
              <a:t>In-kind Stage 2: Detailed Design &amp; Temporary Control Hardware</a:t>
            </a:r>
          </a:p>
          <a:p>
            <a:pPr lvl="1"/>
            <a:r>
              <a:rPr lang="en-US" dirty="0" smtClean="0">
                <a:solidFill>
                  <a:srgbClr val="FF0000"/>
                </a:solidFill>
              </a:rPr>
              <a:t>In-Kind Stage 3: Main Control Room Hardware</a:t>
            </a:r>
          </a:p>
          <a:p>
            <a:pPr lvl="1"/>
            <a:endParaRPr lang="en-US" dirty="0" smtClean="0">
              <a:solidFill>
                <a:srgbClr val="FF0000"/>
              </a:solidFill>
            </a:endParaRPr>
          </a:p>
          <a:p>
            <a:r>
              <a:rPr lang="en-US" dirty="0" smtClean="0"/>
              <a:t>The Norwegian Institute for Energy Technology (IFE) in</a:t>
            </a:r>
            <a:r>
              <a:rPr lang="en-US" sz="2000" dirty="0" smtClean="0"/>
              <a:t> </a:t>
            </a:r>
            <a:r>
              <a:rPr lang="en-US" dirty="0" err="1" smtClean="0"/>
              <a:t>Halden</a:t>
            </a:r>
            <a:r>
              <a:rPr lang="en-US" dirty="0" smtClean="0"/>
              <a:t> (In-kind contribution)</a:t>
            </a:r>
          </a:p>
        </p:txBody>
      </p:sp>
      <p:sp>
        <p:nvSpPr>
          <p:cNvPr id="4" name="Slide Number Placeholder 3"/>
          <p:cNvSpPr>
            <a:spLocks noGrp="1"/>
          </p:cNvSpPr>
          <p:nvPr>
            <p:ph type="sldNum" sz="quarter" idx="12"/>
          </p:nvPr>
        </p:nvSpPr>
        <p:spPr/>
        <p:txBody>
          <a:bodyPr/>
          <a:lstStyle/>
          <a:p>
            <a:fld id="{551115BC-487E-4422-894C-CB7CD3E79223}" type="slidenum">
              <a:rPr lang="en-GB" smtClean="0"/>
              <a:pPr/>
              <a:t>11</a:t>
            </a:fld>
            <a:endParaRPr lang="en-GB" dirty="0"/>
          </a:p>
        </p:txBody>
      </p:sp>
      <p:sp>
        <p:nvSpPr>
          <p:cNvPr id="5" name="Striped Right Arrow 4"/>
          <p:cNvSpPr/>
          <p:nvPr/>
        </p:nvSpPr>
        <p:spPr>
          <a:xfrm>
            <a:off x="4139952" y="2852936"/>
            <a:ext cx="1512168" cy="864096"/>
          </a:xfrm>
          <a:prstGeom prst="strip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smtClean="0"/>
              <a:t>Interviews</a:t>
            </a:r>
            <a:endParaRPr lang="en-GB" dirty="0"/>
          </a:p>
        </p:txBody>
      </p:sp>
      <p:sp>
        <p:nvSpPr>
          <p:cNvPr id="6" name="Rectangle 5"/>
          <p:cNvSpPr/>
          <p:nvPr/>
        </p:nvSpPr>
        <p:spPr>
          <a:xfrm>
            <a:off x="5652120" y="2780928"/>
            <a:ext cx="1656184" cy="100811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7" name="Rounded Rectangle 6"/>
          <p:cNvSpPr/>
          <p:nvPr/>
        </p:nvSpPr>
        <p:spPr>
          <a:xfrm>
            <a:off x="5724128" y="2852935"/>
            <a:ext cx="1512168" cy="43204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600" dirty="0"/>
              <a:t>Requirements</a:t>
            </a:r>
          </a:p>
        </p:txBody>
      </p:sp>
      <p:sp>
        <p:nvSpPr>
          <p:cNvPr id="10" name="Rounded Rectangle 9"/>
          <p:cNvSpPr/>
          <p:nvPr/>
        </p:nvSpPr>
        <p:spPr>
          <a:xfrm>
            <a:off x="5724128" y="3356991"/>
            <a:ext cx="1512168" cy="360039"/>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600" dirty="0" smtClean="0"/>
              <a:t>Constraints</a:t>
            </a:r>
            <a:endParaRPr lang="en-GB" sz="1600" dirty="0"/>
          </a:p>
        </p:txBody>
      </p:sp>
      <p:sp>
        <p:nvSpPr>
          <p:cNvPr id="11" name="Rectangle 10"/>
          <p:cNvSpPr/>
          <p:nvPr/>
        </p:nvSpPr>
        <p:spPr>
          <a:xfrm>
            <a:off x="7380312" y="2492896"/>
            <a:ext cx="1800200" cy="22322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Summary </a:t>
            </a:r>
            <a:r>
              <a:rPr lang="en-GB"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report</a:t>
            </a:r>
          </a:p>
          <a:p>
            <a:pPr algn="ctr"/>
            <a:r>
              <a:rPr lang="en-GB" sz="1400" b="1" dirty="0">
                <a:ln w="12700">
                  <a:solidFill>
                    <a:schemeClr val="tx2">
                      <a:satMod val="155000"/>
                    </a:schemeClr>
                  </a:solidFill>
                  <a:prstDash val="solid"/>
                </a:ln>
                <a:solidFill>
                  <a:schemeClr val="accent1"/>
                </a:solidFill>
                <a:effectLst/>
              </a:rPr>
              <a:t>ESS-0052323</a:t>
            </a:r>
          </a:p>
        </p:txBody>
      </p:sp>
      <p:sp>
        <p:nvSpPr>
          <p:cNvPr id="2" name="Right Arrow 1"/>
          <p:cNvSpPr/>
          <p:nvPr/>
        </p:nvSpPr>
        <p:spPr>
          <a:xfrm>
            <a:off x="7236296" y="2996952"/>
            <a:ext cx="576064" cy="36004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13" name="Striped Right Arrow 12"/>
          <p:cNvSpPr/>
          <p:nvPr/>
        </p:nvSpPr>
        <p:spPr>
          <a:xfrm>
            <a:off x="5868144" y="3717032"/>
            <a:ext cx="1656184" cy="584448"/>
          </a:xfrm>
          <a:prstGeom prst="strip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o</a:t>
            </a:r>
            <a:r>
              <a:rPr lang="en-GB" dirty="0" smtClean="0"/>
              <a:t>utput</a:t>
            </a:r>
            <a:endParaRPr lang="en-GB" dirty="0"/>
          </a:p>
        </p:txBody>
      </p:sp>
      <p:sp>
        <p:nvSpPr>
          <p:cNvPr id="14" name="Striped Right Arrow 13"/>
          <p:cNvSpPr/>
          <p:nvPr/>
        </p:nvSpPr>
        <p:spPr>
          <a:xfrm>
            <a:off x="4716016" y="4221088"/>
            <a:ext cx="2808312" cy="584448"/>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t>o</a:t>
            </a:r>
            <a:r>
              <a:rPr lang="en-GB" dirty="0" smtClean="0"/>
              <a:t>utput</a:t>
            </a:r>
            <a:endParaRPr lang="en-GB" dirty="0"/>
          </a:p>
        </p:txBody>
      </p:sp>
    </p:spTree>
    <p:extLst>
      <p:ext uri="{BB962C8B-B14F-4D97-AF65-F5344CB8AC3E}">
        <p14:creationId xmlns:p14="http://schemas.microsoft.com/office/powerpoint/2010/main" val="121201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Control Room project</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12</a:t>
            </a:fld>
            <a:endParaRPr lang="sv-SE" dirty="0"/>
          </a:p>
        </p:txBody>
      </p:sp>
      <p:pic>
        <p:nvPicPr>
          <p:cNvPr id="6" name="Picture 5" descr="Screen Shot 2016-03-29 at 18.20.4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6033"/>
            <a:ext cx="7417308" cy="4021199"/>
          </a:xfrm>
          <a:prstGeom prst="rect">
            <a:avLst/>
          </a:prstGeom>
        </p:spPr>
      </p:pic>
      <p:sp>
        <p:nvSpPr>
          <p:cNvPr id="8" name="Rectangle 7"/>
          <p:cNvSpPr/>
          <p:nvPr/>
        </p:nvSpPr>
        <p:spPr>
          <a:xfrm>
            <a:off x="3491880" y="2348880"/>
            <a:ext cx="2448272" cy="2160240"/>
          </a:xfrm>
          <a:prstGeom prst="rect">
            <a:avLst/>
          </a:prstGeom>
          <a:solidFill>
            <a:schemeClr val="bg1">
              <a:alpha val="5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MCR proper</a:t>
            </a:r>
          </a:p>
          <a:p>
            <a:pPr algn="ctr"/>
            <a:r>
              <a:rPr lang="en-GB" dirty="0" smtClean="0">
                <a:solidFill>
                  <a:schemeClr val="tx1"/>
                </a:solidFill>
              </a:rPr>
              <a:t>129m</a:t>
            </a:r>
            <a:r>
              <a:rPr lang="en-GB" baseline="30000" dirty="0" smtClean="0">
                <a:solidFill>
                  <a:schemeClr val="tx1"/>
                </a:solidFill>
              </a:rPr>
              <a:t>2</a:t>
            </a:r>
            <a:endParaRPr lang="en-GB" baseline="30000" dirty="0">
              <a:solidFill>
                <a:schemeClr val="tx1"/>
              </a:solidFill>
            </a:endParaRPr>
          </a:p>
        </p:txBody>
      </p:sp>
      <p:cxnSp>
        <p:nvCxnSpPr>
          <p:cNvPr id="12" name="Straight Connector 11"/>
          <p:cNvCxnSpPr/>
          <p:nvPr/>
        </p:nvCxnSpPr>
        <p:spPr>
          <a:xfrm>
            <a:off x="3419872" y="4581128"/>
            <a:ext cx="252028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211960" y="4797152"/>
            <a:ext cx="1108108" cy="369332"/>
          </a:xfrm>
          <a:prstGeom prst="rect">
            <a:avLst/>
          </a:prstGeom>
          <a:noFill/>
        </p:spPr>
        <p:txBody>
          <a:bodyPr wrap="none" rtlCol="0">
            <a:spAutoFit/>
          </a:bodyPr>
          <a:lstStyle/>
          <a:p>
            <a:r>
              <a:rPr lang="en-GB" dirty="0" smtClean="0"/>
              <a:t>Glass wall</a:t>
            </a:r>
            <a:endParaRPr lang="en-GB" dirty="0"/>
          </a:p>
        </p:txBody>
      </p:sp>
      <p:sp>
        <p:nvSpPr>
          <p:cNvPr id="14" name="Rectangle 13"/>
          <p:cNvSpPr/>
          <p:nvPr/>
        </p:nvSpPr>
        <p:spPr>
          <a:xfrm>
            <a:off x="6012160" y="3068960"/>
            <a:ext cx="864096" cy="1512168"/>
          </a:xfrm>
          <a:prstGeom prst="rect">
            <a:avLst/>
          </a:prstGeom>
          <a:solidFill>
            <a:schemeClr val="bg1">
              <a:alpha val="40000"/>
            </a:scheme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GB" sz="1600" dirty="0" smtClean="0">
                <a:solidFill>
                  <a:srgbClr val="000000"/>
                </a:solidFill>
              </a:rPr>
              <a:t>Coffee/Lounge &amp; Kitchenette Area</a:t>
            </a:r>
          </a:p>
          <a:p>
            <a:pPr algn="ctr"/>
            <a:r>
              <a:rPr lang="en-GB" sz="1600" dirty="0" smtClean="0">
                <a:solidFill>
                  <a:srgbClr val="000000"/>
                </a:solidFill>
              </a:rPr>
              <a:t>27m</a:t>
            </a:r>
            <a:r>
              <a:rPr lang="en-GB" sz="1600" baseline="30000" dirty="0" smtClean="0">
                <a:solidFill>
                  <a:srgbClr val="000000"/>
                </a:solidFill>
              </a:rPr>
              <a:t>2</a:t>
            </a:r>
            <a:r>
              <a:rPr lang="en-GB" sz="1600" dirty="0" smtClean="0">
                <a:solidFill>
                  <a:srgbClr val="000000"/>
                </a:solidFill>
              </a:rPr>
              <a:t> (22+5)</a:t>
            </a:r>
            <a:endParaRPr lang="en-GB" sz="1600" dirty="0">
              <a:solidFill>
                <a:srgbClr val="000000"/>
              </a:solidFill>
            </a:endParaRPr>
          </a:p>
        </p:txBody>
      </p:sp>
      <p:sp>
        <p:nvSpPr>
          <p:cNvPr id="15" name="Rectangle 14"/>
          <p:cNvSpPr/>
          <p:nvPr/>
        </p:nvSpPr>
        <p:spPr>
          <a:xfrm>
            <a:off x="6020544" y="2780928"/>
            <a:ext cx="495672" cy="279648"/>
          </a:xfrm>
          <a:prstGeom prst="rect">
            <a:avLst/>
          </a:prstGeom>
          <a:solidFill>
            <a:schemeClr val="bg1">
              <a:alpha val="40000"/>
            </a:scheme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GB" dirty="0">
              <a:solidFill>
                <a:srgbClr val="000000"/>
              </a:solidFill>
            </a:endParaRPr>
          </a:p>
        </p:txBody>
      </p:sp>
      <p:sp>
        <p:nvSpPr>
          <p:cNvPr id="16" name="Rectangle 15"/>
          <p:cNvSpPr/>
          <p:nvPr/>
        </p:nvSpPr>
        <p:spPr>
          <a:xfrm>
            <a:off x="2051720" y="3573016"/>
            <a:ext cx="1440160" cy="936104"/>
          </a:xfrm>
          <a:prstGeom prst="rect">
            <a:avLst/>
          </a:prstGeom>
          <a:solidFill>
            <a:schemeClr val="bg1">
              <a:alpha val="5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chemeClr val="tx1"/>
                </a:solidFill>
              </a:rPr>
              <a:t>Shared</a:t>
            </a:r>
          </a:p>
          <a:p>
            <a:pPr algn="ctr"/>
            <a:r>
              <a:rPr lang="en-GB" sz="1600" dirty="0" smtClean="0">
                <a:solidFill>
                  <a:schemeClr val="tx1"/>
                </a:solidFill>
              </a:rPr>
              <a:t>Meeting room</a:t>
            </a:r>
          </a:p>
          <a:p>
            <a:pPr algn="ctr"/>
            <a:r>
              <a:rPr lang="en-GB" sz="1600" dirty="0" smtClean="0">
                <a:solidFill>
                  <a:schemeClr val="tx1"/>
                </a:solidFill>
              </a:rPr>
              <a:t>34m</a:t>
            </a:r>
            <a:r>
              <a:rPr lang="en-GB" sz="1600" baseline="30000" dirty="0" smtClean="0">
                <a:solidFill>
                  <a:schemeClr val="tx1"/>
                </a:solidFill>
              </a:rPr>
              <a:t>2</a:t>
            </a:r>
            <a:endParaRPr lang="en-GB" sz="1600" baseline="30000" dirty="0">
              <a:solidFill>
                <a:schemeClr val="tx1"/>
              </a:solidFill>
            </a:endParaRPr>
          </a:p>
        </p:txBody>
      </p:sp>
      <p:cxnSp>
        <p:nvCxnSpPr>
          <p:cNvPr id="17" name="Straight Connector 16"/>
          <p:cNvCxnSpPr/>
          <p:nvPr/>
        </p:nvCxnSpPr>
        <p:spPr>
          <a:xfrm>
            <a:off x="6012160" y="3501008"/>
            <a:ext cx="0" cy="108012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3491880" y="3573016"/>
            <a:ext cx="0" cy="936104"/>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11560" y="5949280"/>
            <a:ext cx="5411795" cy="369332"/>
          </a:xfrm>
          <a:prstGeom prst="rect">
            <a:avLst/>
          </a:prstGeom>
          <a:noFill/>
        </p:spPr>
        <p:txBody>
          <a:bodyPr wrap="none" rtlCol="0">
            <a:spAutoFit/>
          </a:bodyPr>
          <a:lstStyle/>
          <a:p>
            <a:r>
              <a:rPr lang="en-GB" dirty="0" smtClean="0"/>
              <a:t>Total space: 206m</a:t>
            </a:r>
            <a:r>
              <a:rPr lang="en-GB" baseline="30000" dirty="0" smtClean="0"/>
              <a:t>2 </a:t>
            </a:r>
            <a:r>
              <a:rPr lang="en-GB" dirty="0" smtClean="0"/>
              <a:t>+ 29m</a:t>
            </a:r>
            <a:r>
              <a:rPr lang="en-GB" baseline="30000" dirty="0" smtClean="0"/>
              <a:t>2 </a:t>
            </a:r>
            <a:r>
              <a:rPr lang="en-GB" dirty="0" smtClean="0"/>
              <a:t>Server room/COMMS room*</a:t>
            </a:r>
            <a:endParaRPr lang="en-GB" baseline="30000" dirty="0"/>
          </a:p>
        </p:txBody>
      </p:sp>
    </p:spTree>
    <p:extLst>
      <p:ext uri="{BB962C8B-B14F-4D97-AF65-F5344CB8AC3E}">
        <p14:creationId xmlns:p14="http://schemas.microsoft.com/office/powerpoint/2010/main" val="13119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2596" y="2967335"/>
            <a:ext cx="8158867" cy="1754327"/>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Control System Data Centre</a:t>
            </a:r>
          </a:p>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and Network</a:t>
            </a:r>
          </a:p>
        </p:txBody>
      </p:sp>
    </p:spTree>
    <p:extLst>
      <p:ext uri="{BB962C8B-B14F-4D97-AF65-F5344CB8AC3E}">
        <p14:creationId xmlns:p14="http://schemas.microsoft.com/office/powerpoint/2010/main" val="1896894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Control System Data Centre</a:t>
            </a:r>
            <a:endParaRPr lang="en-GB" dirty="0"/>
          </a:p>
        </p:txBody>
      </p:sp>
      <p:sp>
        <p:nvSpPr>
          <p:cNvPr id="3" name="Content Placeholder 2"/>
          <p:cNvSpPr>
            <a:spLocks noGrp="1"/>
          </p:cNvSpPr>
          <p:nvPr>
            <p:ph idx="1"/>
          </p:nvPr>
        </p:nvSpPr>
        <p:spPr>
          <a:xfrm>
            <a:off x="467544" y="2492896"/>
            <a:ext cx="8229600" cy="4104456"/>
          </a:xfrm>
        </p:spPr>
        <p:txBody>
          <a:bodyPr>
            <a:normAutofit fontScale="62500" lnSpcReduction="20000"/>
          </a:bodyPr>
          <a:lstStyle/>
          <a:p>
            <a:r>
              <a:rPr lang="en-GB" dirty="0" smtClean="0"/>
              <a:t>Servers</a:t>
            </a:r>
          </a:p>
          <a:p>
            <a:pPr lvl="1"/>
            <a:r>
              <a:rPr lang="en-GB" dirty="0" smtClean="0"/>
              <a:t>Virtualisation infrastructure</a:t>
            </a:r>
          </a:p>
          <a:p>
            <a:pPr lvl="2"/>
            <a:r>
              <a:rPr lang="en-GB" dirty="0" smtClean="0"/>
              <a:t>IO Controller</a:t>
            </a:r>
          </a:p>
          <a:p>
            <a:pPr lvl="2"/>
            <a:r>
              <a:rPr lang="en-GB" dirty="0" smtClean="0"/>
              <a:t>PV Access gateway (pva2pva)</a:t>
            </a:r>
          </a:p>
          <a:p>
            <a:pPr lvl="2"/>
            <a:r>
              <a:rPr lang="en-GB" dirty="0" smtClean="0"/>
              <a:t>Server Applications </a:t>
            </a:r>
          </a:p>
          <a:p>
            <a:pPr lvl="3"/>
            <a:r>
              <a:rPr lang="en-GB" dirty="0" smtClean="0"/>
              <a:t>Monitoring</a:t>
            </a:r>
          </a:p>
          <a:p>
            <a:pPr lvl="3"/>
            <a:r>
              <a:rPr lang="en-GB" dirty="0" smtClean="0"/>
              <a:t>Control System Services</a:t>
            </a:r>
          </a:p>
          <a:p>
            <a:pPr lvl="3"/>
            <a:r>
              <a:rPr lang="en-GB" dirty="0" smtClean="0"/>
              <a:t>RDBMS/Database</a:t>
            </a:r>
          </a:p>
          <a:p>
            <a:pPr lvl="3"/>
            <a:r>
              <a:rPr lang="en-GB" dirty="0" smtClean="0"/>
              <a:t>DHCP</a:t>
            </a:r>
          </a:p>
          <a:p>
            <a:pPr lvl="4"/>
            <a:r>
              <a:rPr lang="en-GB" dirty="0" err="1" smtClean="0"/>
              <a:t>CSentry</a:t>
            </a:r>
            <a:endParaRPr lang="en-GB" dirty="0" smtClean="0"/>
          </a:p>
          <a:p>
            <a:pPr lvl="3"/>
            <a:r>
              <a:rPr lang="en-GB" dirty="0" smtClean="0"/>
              <a:t>NTP</a:t>
            </a:r>
          </a:p>
          <a:p>
            <a:pPr lvl="3"/>
            <a:r>
              <a:rPr lang="en-GB" dirty="0" smtClean="0"/>
              <a:t>Channel </a:t>
            </a:r>
            <a:r>
              <a:rPr lang="en-GB" dirty="0" err="1" smtClean="0"/>
              <a:t>Archiver</a:t>
            </a:r>
            <a:endParaRPr lang="en-GB" dirty="0" smtClean="0"/>
          </a:p>
          <a:p>
            <a:pPr lvl="3"/>
            <a:r>
              <a:rPr lang="en-GB" dirty="0" smtClean="0"/>
              <a:t>Logs</a:t>
            </a:r>
          </a:p>
          <a:p>
            <a:pPr lvl="3"/>
            <a:r>
              <a:rPr lang="en-GB" dirty="0" smtClean="0"/>
              <a:t>Post-mortem</a:t>
            </a:r>
          </a:p>
          <a:p>
            <a:pPr lvl="1"/>
            <a:r>
              <a:rPr lang="en-GB" dirty="0" smtClean="0"/>
              <a:t>Storage</a:t>
            </a:r>
          </a:p>
          <a:p>
            <a:pPr lvl="2"/>
            <a:r>
              <a:rPr lang="en-GB" dirty="0" smtClean="0"/>
              <a:t>NFS</a:t>
            </a:r>
          </a:p>
          <a:p>
            <a:pPr lvl="2"/>
            <a:r>
              <a:rPr lang="en-GB" dirty="0" smtClean="0"/>
              <a:t>Distributed</a:t>
            </a:r>
          </a:p>
          <a:p>
            <a:pPr lvl="2"/>
            <a:r>
              <a:rPr lang="en-GB" dirty="0" smtClean="0"/>
              <a:t>Backup</a:t>
            </a:r>
          </a:p>
          <a:p>
            <a:pPr lvl="3"/>
            <a:r>
              <a:rPr lang="en-GB" dirty="0" smtClean="0"/>
              <a:t>Online</a:t>
            </a:r>
          </a:p>
          <a:p>
            <a:pPr lvl="3"/>
            <a:r>
              <a:rPr lang="en-GB" dirty="0" smtClean="0"/>
              <a:t>Offline</a:t>
            </a:r>
          </a:p>
          <a:p>
            <a:pPr marL="914400" lvl="2" indent="0">
              <a:buNone/>
            </a:pPr>
            <a:endParaRPr lang="en-GB" dirty="0" smtClean="0"/>
          </a:p>
          <a:p>
            <a:pPr marL="914400" lvl="2" indent="0">
              <a:buNone/>
            </a:pPr>
            <a:endParaRPr lang="en-GB" dirty="0" smtClean="0"/>
          </a:p>
          <a:p>
            <a:pPr marL="914400" lvl="2" indent="0">
              <a:buNone/>
            </a:pP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14</a:t>
            </a:fld>
            <a:endParaRPr lang="sv-SE" dirty="0"/>
          </a:p>
        </p:txBody>
      </p:sp>
      <p:sp>
        <p:nvSpPr>
          <p:cNvPr id="5" name="Rounded Rectangle 4"/>
          <p:cNvSpPr/>
          <p:nvPr/>
        </p:nvSpPr>
        <p:spPr>
          <a:xfrm>
            <a:off x="395536" y="1484784"/>
            <a:ext cx="8496944" cy="936104"/>
          </a:xfrm>
          <a:prstGeom prst="roundRect">
            <a:avLst/>
          </a:prstGeom>
          <a:ln>
            <a:solidFill>
              <a:srgbClr val="008000"/>
            </a:solidFill>
          </a:ln>
        </p:spPr>
        <p:style>
          <a:lnRef idx="2">
            <a:schemeClr val="accent3"/>
          </a:lnRef>
          <a:fillRef idx="1">
            <a:schemeClr val="lt1"/>
          </a:fillRef>
          <a:effectRef idx="0">
            <a:schemeClr val="accent3"/>
          </a:effectRef>
          <a:fontRef idx="minor">
            <a:schemeClr val="dk1"/>
          </a:fontRef>
        </p:style>
        <p:txBody>
          <a:bodyPr rtlCol="0" anchor="t"/>
          <a:lstStyle/>
          <a:p>
            <a:pPr lvl="0"/>
            <a:r>
              <a:rPr lang="en-GB" sz="1600" b="1" u="sng" dirty="0"/>
              <a:t>Data Centre </a:t>
            </a:r>
            <a:r>
              <a:rPr lang="en-GB" sz="1600" b="1" u="sng" dirty="0" smtClean="0"/>
              <a:t>7.2</a:t>
            </a:r>
            <a:endParaRPr lang="en-GB" sz="1600" b="1" u="sng" dirty="0"/>
          </a:p>
          <a:p>
            <a:pPr lvl="1"/>
            <a:r>
              <a:rPr lang="en-GB" sz="1600" dirty="0" smtClean="0"/>
              <a:t>Provide </a:t>
            </a:r>
            <a:r>
              <a:rPr lang="en-GB" sz="1600" dirty="0"/>
              <a:t>servers and file storage infrastructure required for normal operation during development, commissioning and operations phase</a:t>
            </a:r>
            <a:r>
              <a:rPr lang="en-GB" sz="1600" dirty="0" smtClean="0"/>
              <a:t>.</a:t>
            </a:r>
            <a:endParaRPr lang="en-US" sz="1600" dirty="0"/>
          </a:p>
        </p:txBody>
      </p:sp>
    </p:spTree>
    <p:extLst>
      <p:ext uri="{BB962C8B-B14F-4D97-AF65-F5344CB8AC3E}">
        <p14:creationId xmlns:p14="http://schemas.microsoft.com/office/powerpoint/2010/main" val="2266987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Control System Network</a:t>
            </a:r>
            <a:endParaRPr lang="en-GB" dirty="0"/>
          </a:p>
        </p:txBody>
      </p:sp>
      <p:sp>
        <p:nvSpPr>
          <p:cNvPr id="3" name="Content Placeholder 2"/>
          <p:cNvSpPr>
            <a:spLocks noGrp="1"/>
          </p:cNvSpPr>
          <p:nvPr>
            <p:ph idx="1"/>
          </p:nvPr>
        </p:nvSpPr>
        <p:spPr>
          <a:xfrm>
            <a:off x="323528" y="3501008"/>
            <a:ext cx="8229600" cy="2625156"/>
          </a:xfrm>
        </p:spPr>
        <p:txBody>
          <a:bodyPr>
            <a:normAutofit fontScale="92500" lnSpcReduction="20000"/>
          </a:bodyPr>
          <a:lstStyle/>
          <a:p>
            <a:r>
              <a:rPr lang="en-GB" dirty="0" smtClean="0"/>
              <a:t>Fibre backbone</a:t>
            </a:r>
          </a:p>
          <a:p>
            <a:pPr lvl="1"/>
            <a:r>
              <a:rPr lang="en-GB" dirty="0" smtClean="0"/>
              <a:t>Network</a:t>
            </a:r>
          </a:p>
          <a:p>
            <a:pPr lvl="1"/>
            <a:r>
              <a:rPr lang="en-GB" dirty="0" smtClean="0"/>
              <a:t>Timing system</a:t>
            </a:r>
          </a:p>
          <a:p>
            <a:r>
              <a:rPr lang="en-GB" dirty="0" smtClean="0"/>
              <a:t>Structured cabling</a:t>
            </a:r>
          </a:p>
          <a:p>
            <a:pPr lvl="1"/>
            <a:r>
              <a:rPr lang="en-GB" dirty="0" smtClean="0"/>
              <a:t>COMMS room to µTCA/</a:t>
            </a:r>
            <a:r>
              <a:rPr lang="en-GB" dirty="0" err="1" smtClean="0"/>
              <a:t>iPC</a:t>
            </a:r>
            <a:r>
              <a:rPr lang="en-GB" dirty="0" smtClean="0"/>
              <a:t>/IO device</a:t>
            </a:r>
          </a:p>
          <a:p>
            <a:r>
              <a:rPr lang="en-GB" dirty="0" smtClean="0"/>
              <a:t>Network devices</a:t>
            </a:r>
          </a:p>
          <a:p>
            <a:r>
              <a:rPr lang="en-GB" dirty="0" smtClean="0"/>
              <a:t>Cyber security implementations &amp; policy</a:t>
            </a:r>
          </a:p>
          <a:p>
            <a:pPr marL="457200" lvl="1" indent="0">
              <a:buNone/>
            </a:pPr>
            <a:endParaRPr lang="en-GB" dirty="0" smtClean="0"/>
          </a:p>
          <a:p>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15</a:t>
            </a:fld>
            <a:endParaRPr lang="sv-SE" dirty="0"/>
          </a:p>
        </p:txBody>
      </p:sp>
      <p:sp>
        <p:nvSpPr>
          <p:cNvPr id="6" name="Rounded Rectangle 5"/>
          <p:cNvSpPr/>
          <p:nvPr/>
        </p:nvSpPr>
        <p:spPr>
          <a:xfrm>
            <a:off x="611560" y="1556792"/>
            <a:ext cx="7848872" cy="1584176"/>
          </a:xfrm>
          <a:prstGeom prst="roundRect">
            <a:avLst/>
          </a:prstGeom>
          <a:ln/>
        </p:spPr>
        <p:style>
          <a:lnRef idx="2">
            <a:schemeClr val="accent3"/>
          </a:lnRef>
          <a:fillRef idx="1">
            <a:schemeClr val="lt1"/>
          </a:fillRef>
          <a:effectRef idx="0">
            <a:schemeClr val="accent3"/>
          </a:effectRef>
          <a:fontRef idx="minor">
            <a:schemeClr val="dk1"/>
          </a:fontRef>
        </p:style>
        <p:txBody>
          <a:bodyPr rtlCol="0" anchor="t"/>
          <a:lstStyle/>
          <a:p>
            <a:pPr lvl="0"/>
            <a:r>
              <a:rPr lang="en-GB" sz="1600" b="1" u="sng" dirty="0"/>
              <a:t>Control System Networks </a:t>
            </a:r>
            <a:r>
              <a:rPr lang="en-GB" sz="1600" b="1" u="sng" dirty="0" smtClean="0"/>
              <a:t>7.3</a:t>
            </a:r>
            <a:endParaRPr lang="en-GB" sz="1600" b="1" u="sng" dirty="0"/>
          </a:p>
          <a:p>
            <a:pPr lvl="1"/>
            <a:r>
              <a:rPr lang="en-GB" sz="1600" dirty="0"/>
              <a:t>Design and implementation of </a:t>
            </a:r>
            <a:r>
              <a:rPr lang="en-GB" sz="1600" dirty="0" smtClean="0"/>
              <a:t>the networks between IO Controllers, </a:t>
            </a:r>
            <a:r>
              <a:rPr lang="en-GB" sz="1600" dirty="0"/>
              <a:t>Control Room(s) and Data Centre</a:t>
            </a:r>
            <a:r>
              <a:rPr lang="en-GB" sz="1600" dirty="0" smtClean="0"/>
              <a:t>.</a:t>
            </a:r>
          </a:p>
          <a:p>
            <a:pPr lvl="1"/>
            <a:r>
              <a:rPr lang="en-GB" sz="1600" dirty="0"/>
              <a:t>Covers the efforts and material required for connecting devices to the ICS through to the IO Controllers</a:t>
            </a:r>
            <a:r>
              <a:rPr lang="en-GB" sz="1600" dirty="0" smtClean="0"/>
              <a:t>.</a:t>
            </a:r>
          </a:p>
        </p:txBody>
      </p:sp>
    </p:spTree>
    <p:extLst>
      <p:ext uri="{BB962C8B-B14F-4D97-AF65-F5344CB8AC3E}">
        <p14:creationId xmlns:p14="http://schemas.microsoft.com/office/powerpoint/2010/main" val="1296872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Control System Infrastructure Needs &amp; Timeline</a:t>
            </a:r>
            <a:endParaRPr lang="en-GB" noProof="0" dirty="0"/>
          </a:p>
        </p:txBody>
      </p:sp>
      <p:sp>
        <p:nvSpPr>
          <p:cNvPr id="4" name="Slide Number Placeholder 3"/>
          <p:cNvSpPr>
            <a:spLocks noGrp="1"/>
          </p:cNvSpPr>
          <p:nvPr>
            <p:ph type="sldNum" sz="quarter" idx="12"/>
          </p:nvPr>
        </p:nvSpPr>
        <p:spPr/>
        <p:txBody>
          <a:bodyPr/>
          <a:lstStyle/>
          <a:p>
            <a:fld id="{551115BC-487E-4422-894C-CB7CD3E79223}" type="slidenum">
              <a:rPr lang="en-GB" smtClean="0"/>
              <a:t>16</a:t>
            </a:fld>
            <a:endParaRPr lang="en-GB" dirty="0"/>
          </a:p>
        </p:txBody>
      </p:sp>
      <p:sp>
        <p:nvSpPr>
          <p:cNvPr id="5" name="Pentagon 4"/>
          <p:cNvSpPr/>
          <p:nvPr/>
        </p:nvSpPr>
        <p:spPr>
          <a:xfrm>
            <a:off x="395536" y="1539278"/>
            <a:ext cx="2088232" cy="648072"/>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2016</a:t>
            </a:r>
            <a:endParaRPr lang="en-US" dirty="0"/>
          </a:p>
        </p:txBody>
      </p:sp>
      <p:sp>
        <p:nvSpPr>
          <p:cNvPr id="6" name="Chevron 5"/>
          <p:cNvSpPr/>
          <p:nvPr/>
        </p:nvSpPr>
        <p:spPr>
          <a:xfrm>
            <a:off x="2555776" y="1539278"/>
            <a:ext cx="2160240" cy="648072"/>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000000"/>
                </a:solidFill>
              </a:rPr>
              <a:t>2017</a:t>
            </a:r>
            <a:endParaRPr lang="en-US" dirty="0">
              <a:solidFill>
                <a:srgbClr val="000000"/>
              </a:solidFill>
            </a:endParaRPr>
          </a:p>
        </p:txBody>
      </p:sp>
      <p:sp>
        <p:nvSpPr>
          <p:cNvPr id="7" name="Chevron 6"/>
          <p:cNvSpPr/>
          <p:nvPr/>
        </p:nvSpPr>
        <p:spPr>
          <a:xfrm>
            <a:off x="4788024" y="1539278"/>
            <a:ext cx="1872208" cy="648072"/>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rgbClr val="000000"/>
                </a:solidFill>
              </a:rPr>
              <a:t>2018</a:t>
            </a:r>
            <a:endParaRPr lang="en-US" dirty="0">
              <a:solidFill>
                <a:srgbClr val="000000"/>
              </a:solidFill>
            </a:endParaRPr>
          </a:p>
        </p:txBody>
      </p:sp>
      <p:sp>
        <p:nvSpPr>
          <p:cNvPr id="8" name="Chevron 7"/>
          <p:cNvSpPr/>
          <p:nvPr/>
        </p:nvSpPr>
        <p:spPr>
          <a:xfrm>
            <a:off x="6732240" y="1539278"/>
            <a:ext cx="2304256" cy="648072"/>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000000"/>
                </a:solidFill>
              </a:rPr>
              <a:t>2019</a:t>
            </a:r>
            <a:endParaRPr lang="en-US" dirty="0">
              <a:solidFill>
                <a:srgbClr val="000000"/>
              </a:solidFill>
            </a:endParaRPr>
          </a:p>
        </p:txBody>
      </p:sp>
      <p:sp>
        <p:nvSpPr>
          <p:cNvPr id="9" name="Rectangle 8"/>
          <p:cNvSpPr/>
          <p:nvPr/>
        </p:nvSpPr>
        <p:spPr>
          <a:xfrm>
            <a:off x="395536" y="2259358"/>
            <a:ext cx="2088232" cy="2952328"/>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marL="285750" indent="-285750">
              <a:buFont typeface="Wingdings" charset="2"/>
              <a:buChar char="u"/>
            </a:pPr>
            <a:r>
              <a:rPr lang="en-GB" sz="1400" dirty="0" smtClean="0">
                <a:solidFill>
                  <a:schemeClr val="tx1"/>
                </a:solidFill>
              </a:rPr>
              <a:t>Security Assessment</a:t>
            </a:r>
          </a:p>
          <a:p>
            <a:pPr marL="285750" indent="-285750">
              <a:buFont typeface="Wingdings" charset="2"/>
              <a:buChar char="²"/>
            </a:pPr>
            <a:r>
              <a:rPr lang="en-GB" sz="1400" dirty="0" smtClean="0">
                <a:solidFill>
                  <a:schemeClr val="tx1"/>
                </a:solidFill>
              </a:rPr>
              <a:t>In-kind</a:t>
            </a:r>
          </a:p>
          <a:p>
            <a:pPr marL="285750" indent="-285750">
              <a:buFont typeface="Wingdings" charset="2"/>
              <a:buChar char="u"/>
            </a:pPr>
            <a:r>
              <a:rPr lang="en-GB" sz="1400" dirty="0">
                <a:solidFill>
                  <a:schemeClr val="tx1"/>
                </a:solidFill>
              </a:rPr>
              <a:t>Proto-typing</a:t>
            </a:r>
            <a:r>
              <a:rPr lang="en-GB" sz="1400" dirty="0" smtClean="0">
                <a:solidFill>
                  <a:schemeClr val="tx1"/>
                </a:solidFill>
              </a:rPr>
              <a:t>:</a:t>
            </a:r>
          </a:p>
          <a:p>
            <a:pPr marL="285750" indent="-285750">
              <a:buFont typeface="Wingdings" charset="2"/>
              <a:buChar char="²"/>
            </a:pPr>
            <a:r>
              <a:rPr lang="en-GB" sz="1400" dirty="0" smtClean="0">
                <a:solidFill>
                  <a:schemeClr val="tx1"/>
                </a:solidFill>
              </a:rPr>
              <a:t>Controls network</a:t>
            </a:r>
          </a:p>
          <a:p>
            <a:pPr marL="285750" indent="-285750">
              <a:buFont typeface="Wingdings" charset="2"/>
              <a:buChar char="²"/>
            </a:pPr>
            <a:r>
              <a:rPr lang="en-GB" sz="1400" dirty="0" smtClean="0">
                <a:solidFill>
                  <a:schemeClr val="tx1"/>
                </a:solidFill>
              </a:rPr>
              <a:t>Virtualization platform (VP)</a:t>
            </a:r>
          </a:p>
          <a:p>
            <a:pPr marL="285750" indent="-285750">
              <a:buFont typeface="Wingdings" charset="2"/>
              <a:buChar char="u"/>
            </a:pPr>
            <a:r>
              <a:rPr lang="en-GB" sz="1400" dirty="0" smtClean="0">
                <a:solidFill>
                  <a:schemeClr val="tx1"/>
                </a:solidFill>
              </a:rPr>
              <a:t>Performance/Stress &amp; evaluation tests</a:t>
            </a:r>
            <a:endParaRPr lang="en-GB" sz="1400" dirty="0">
              <a:solidFill>
                <a:schemeClr val="tx1"/>
              </a:solidFill>
            </a:endParaRPr>
          </a:p>
          <a:p>
            <a:pPr marL="285750" indent="-285750">
              <a:buFont typeface="Wingdings" charset="2"/>
              <a:buChar char="²"/>
            </a:pPr>
            <a:r>
              <a:rPr lang="en-GB" sz="1400" dirty="0" smtClean="0">
                <a:solidFill>
                  <a:schemeClr val="tx1"/>
                </a:solidFill>
              </a:rPr>
              <a:t>Storage &amp; VP</a:t>
            </a:r>
          </a:p>
          <a:p>
            <a:pPr marL="285750" indent="-285750">
              <a:buFont typeface="Wingdings" charset="2"/>
              <a:buChar char="²"/>
            </a:pPr>
            <a:r>
              <a:rPr lang="en-GB" sz="1400" dirty="0" smtClean="0">
                <a:solidFill>
                  <a:schemeClr val="tx1"/>
                </a:solidFill>
              </a:rPr>
              <a:t>Applications</a:t>
            </a:r>
          </a:p>
          <a:p>
            <a:pPr marL="742950" lvl="1" indent="-285750">
              <a:buFont typeface="Wingdings" charset="2"/>
              <a:buChar char="²"/>
            </a:pPr>
            <a:r>
              <a:rPr lang="en-GB" sz="1100" dirty="0" smtClean="0">
                <a:solidFill>
                  <a:schemeClr val="tx1"/>
                </a:solidFill>
              </a:rPr>
              <a:t>Proxy</a:t>
            </a:r>
          </a:p>
          <a:p>
            <a:pPr marL="742950" lvl="1" indent="-285750">
              <a:buFont typeface="Wingdings" charset="2"/>
              <a:buChar char="²"/>
            </a:pPr>
            <a:r>
              <a:rPr lang="en-GB" sz="1100" dirty="0" smtClean="0">
                <a:solidFill>
                  <a:schemeClr val="tx1"/>
                </a:solidFill>
              </a:rPr>
              <a:t>DPI</a:t>
            </a:r>
          </a:p>
          <a:p>
            <a:pPr marL="742950" lvl="1" indent="-285750">
              <a:buFont typeface="Wingdings" charset="2"/>
              <a:buChar char="²"/>
            </a:pPr>
            <a:r>
              <a:rPr lang="en-GB" sz="1100" dirty="0" smtClean="0">
                <a:solidFill>
                  <a:schemeClr val="tx1"/>
                </a:solidFill>
              </a:rPr>
              <a:t>IDS</a:t>
            </a:r>
          </a:p>
          <a:p>
            <a:pPr marL="742950" lvl="1" indent="-285750">
              <a:buFont typeface="Wingdings" charset="2"/>
              <a:buChar char="²"/>
            </a:pPr>
            <a:r>
              <a:rPr lang="en-GB" sz="1100" dirty="0" smtClean="0">
                <a:solidFill>
                  <a:schemeClr val="tx1"/>
                </a:solidFill>
              </a:rPr>
              <a:t>EPICS gateway</a:t>
            </a:r>
          </a:p>
          <a:p>
            <a:pPr marL="800100" lvl="1" indent="-342900">
              <a:buFont typeface="Wingdings" charset="2"/>
              <a:buChar char="Ø"/>
            </a:pPr>
            <a:endParaRPr lang="en-GB" sz="1600" dirty="0" smtClean="0">
              <a:solidFill>
                <a:schemeClr val="tx1"/>
              </a:solidFill>
            </a:endParaRPr>
          </a:p>
        </p:txBody>
      </p:sp>
      <p:sp>
        <p:nvSpPr>
          <p:cNvPr id="10" name="Rectangle 9"/>
          <p:cNvSpPr/>
          <p:nvPr/>
        </p:nvSpPr>
        <p:spPr>
          <a:xfrm>
            <a:off x="2555776" y="2259358"/>
            <a:ext cx="2160240" cy="2952328"/>
          </a:xfrm>
          <a:prstGeom prst="rect">
            <a:avLst/>
          </a:prstGeom>
        </p:spPr>
        <p:style>
          <a:lnRef idx="1">
            <a:schemeClr val="accent2"/>
          </a:lnRef>
          <a:fillRef idx="2">
            <a:schemeClr val="accent2"/>
          </a:fillRef>
          <a:effectRef idx="1">
            <a:schemeClr val="accent2"/>
          </a:effectRef>
          <a:fontRef idx="minor">
            <a:schemeClr val="dk1"/>
          </a:fontRef>
        </p:style>
        <p:txBody>
          <a:bodyPr rtlCol="0" anchor="t"/>
          <a:lstStyle/>
          <a:p>
            <a:pPr marL="285750" indent="-285750">
              <a:buFont typeface="Wingdings" charset="2"/>
              <a:buChar char="u"/>
            </a:pPr>
            <a:r>
              <a:rPr lang="en-GB" sz="1400" dirty="0" smtClean="0">
                <a:solidFill>
                  <a:schemeClr val="tx1"/>
                </a:solidFill>
              </a:rPr>
              <a:t>Procurement</a:t>
            </a:r>
          </a:p>
          <a:p>
            <a:pPr marL="285750" indent="-285750">
              <a:buFont typeface="Wingdings" charset="2"/>
              <a:buChar char="²"/>
            </a:pPr>
            <a:r>
              <a:rPr lang="en-GB" sz="1400" dirty="0" smtClean="0">
                <a:solidFill>
                  <a:schemeClr val="tx1"/>
                </a:solidFill>
              </a:rPr>
              <a:t>Use of RATS facility for acceptance testing</a:t>
            </a:r>
          </a:p>
          <a:p>
            <a:pPr marL="285750" indent="-285750">
              <a:buFont typeface="Wingdings" charset="2"/>
              <a:buChar char="²"/>
            </a:pPr>
            <a:r>
              <a:rPr lang="en-GB" sz="1400" dirty="0" smtClean="0">
                <a:solidFill>
                  <a:schemeClr val="tx1"/>
                </a:solidFill>
              </a:rPr>
              <a:t>Network </a:t>
            </a:r>
          </a:p>
          <a:p>
            <a:pPr marL="285750" indent="-285750">
              <a:buFont typeface="Wingdings" charset="2"/>
              <a:buChar char="²"/>
            </a:pPr>
            <a:r>
              <a:rPr lang="en-GB" sz="1400" dirty="0" smtClean="0">
                <a:solidFill>
                  <a:schemeClr val="tx1"/>
                </a:solidFill>
              </a:rPr>
              <a:t>Desktop computers</a:t>
            </a:r>
          </a:p>
          <a:p>
            <a:pPr marL="285750" indent="-285750">
              <a:buFont typeface="Wingdings" charset="2"/>
              <a:buChar char="²"/>
            </a:pPr>
            <a:r>
              <a:rPr lang="en-GB" sz="1400" dirty="0" smtClean="0">
                <a:solidFill>
                  <a:schemeClr val="tx1"/>
                </a:solidFill>
              </a:rPr>
              <a:t>Storage and compute Servers</a:t>
            </a:r>
          </a:p>
          <a:p>
            <a:pPr marL="285750" indent="-285750">
              <a:buFont typeface="Wingdings" charset="2"/>
              <a:buChar char="u"/>
            </a:pPr>
            <a:r>
              <a:rPr lang="en-GB" sz="1400" dirty="0" smtClean="0">
                <a:solidFill>
                  <a:schemeClr val="tx1"/>
                </a:solidFill>
              </a:rPr>
              <a:t>Performance/Stress &amp; evaluation tests</a:t>
            </a:r>
          </a:p>
          <a:p>
            <a:pPr marL="285750" indent="-285750">
              <a:buFont typeface="Wingdings" charset="2"/>
              <a:buChar char="u"/>
            </a:pPr>
            <a:r>
              <a:rPr lang="en-GB" sz="1400" dirty="0" smtClean="0">
                <a:solidFill>
                  <a:schemeClr val="tx1"/>
                </a:solidFill>
              </a:rPr>
              <a:t>Accelerator installation</a:t>
            </a:r>
          </a:p>
          <a:p>
            <a:pPr marL="285750" indent="-285750">
              <a:buFont typeface="Wingdings" charset="2"/>
              <a:buChar char="u"/>
            </a:pPr>
            <a:r>
              <a:rPr lang="en-GB" sz="1400" dirty="0" err="1" smtClean="0">
                <a:solidFill>
                  <a:schemeClr val="tx1"/>
                </a:solidFill>
              </a:rPr>
              <a:t>Wifi</a:t>
            </a:r>
            <a:r>
              <a:rPr lang="en-GB" sz="1400" dirty="0" smtClean="0">
                <a:solidFill>
                  <a:schemeClr val="tx1"/>
                </a:solidFill>
              </a:rPr>
              <a:t> in the tunnel</a:t>
            </a:r>
          </a:p>
          <a:p>
            <a:pPr marL="285750" indent="-285750">
              <a:buFont typeface="Wingdings" charset="2"/>
              <a:buChar char="u"/>
            </a:pPr>
            <a:r>
              <a:rPr lang="en-GB" sz="1400" u="sng" dirty="0" smtClean="0">
                <a:solidFill>
                  <a:schemeClr val="tx1"/>
                </a:solidFill>
              </a:rPr>
              <a:t>Remote connectivity</a:t>
            </a:r>
            <a:endParaRPr lang="en-GB" sz="1600" u="sng" dirty="0" smtClean="0">
              <a:solidFill>
                <a:schemeClr val="tx1"/>
              </a:solidFill>
            </a:endParaRPr>
          </a:p>
        </p:txBody>
      </p:sp>
      <p:sp>
        <p:nvSpPr>
          <p:cNvPr id="11" name="Rectangle 10"/>
          <p:cNvSpPr/>
          <p:nvPr/>
        </p:nvSpPr>
        <p:spPr>
          <a:xfrm>
            <a:off x="2555776" y="5283694"/>
            <a:ext cx="2232248" cy="1384656"/>
          </a:xfrm>
          <a:prstGeom prst="rect">
            <a:avLst/>
          </a:prstGeom>
        </p:spPr>
        <p:style>
          <a:lnRef idx="3">
            <a:schemeClr val="lt1"/>
          </a:lnRef>
          <a:fillRef idx="1">
            <a:schemeClr val="accent2"/>
          </a:fillRef>
          <a:effectRef idx="1">
            <a:schemeClr val="accent2"/>
          </a:effectRef>
          <a:fontRef idx="minor">
            <a:schemeClr val="lt1"/>
          </a:fontRef>
        </p:style>
        <p:txBody>
          <a:bodyPr rtlCol="0" anchor="t"/>
          <a:lstStyle/>
          <a:p>
            <a:pPr marL="285750" indent="-285750">
              <a:buFont typeface="Wingdings" charset="2"/>
              <a:buChar char="u"/>
            </a:pPr>
            <a:r>
              <a:rPr lang="en-GB" sz="1400" dirty="0" smtClean="0">
                <a:solidFill>
                  <a:schemeClr val="tx1"/>
                </a:solidFill>
              </a:rPr>
              <a:t>Site</a:t>
            </a:r>
          </a:p>
          <a:p>
            <a:pPr marL="285750" indent="-285750">
              <a:buFont typeface="Wingdings" charset="2"/>
              <a:buChar char="²"/>
            </a:pPr>
            <a:r>
              <a:rPr lang="en-GB" sz="1400" dirty="0" smtClean="0">
                <a:solidFill>
                  <a:schemeClr val="tx1"/>
                </a:solidFill>
              </a:rPr>
              <a:t>Accelerator installation &amp; integration</a:t>
            </a:r>
          </a:p>
          <a:p>
            <a:pPr marL="285750" indent="-285750">
              <a:buFont typeface="Wingdings" charset="2"/>
              <a:buChar char="²"/>
            </a:pPr>
            <a:r>
              <a:rPr lang="en-GB" sz="1400" dirty="0" smtClean="0">
                <a:solidFill>
                  <a:schemeClr val="tx1"/>
                </a:solidFill>
              </a:rPr>
              <a:t>Temp. Server room</a:t>
            </a:r>
          </a:p>
          <a:p>
            <a:pPr marL="285750" indent="-285750">
              <a:buFont typeface="Wingdings" charset="2"/>
              <a:buChar char="²"/>
            </a:pPr>
            <a:r>
              <a:rPr lang="en-GB" sz="1400" dirty="0" smtClean="0">
                <a:solidFill>
                  <a:schemeClr val="tx1"/>
                </a:solidFill>
              </a:rPr>
              <a:t>Temp Control room</a:t>
            </a:r>
          </a:p>
          <a:p>
            <a:pPr marL="742950" lvl="1" indent="-285750">
              <a:buFont typeface="Wingdings" charset="2"/>
              <a:buChar char="²"/>
            </a:pPr>
            <a:r>
              <a:rPr lang="en-GB" sz="1400" dirty="0" smtClean="0">
                <a:solidFill>
                  <a:schemeClr val="tx1"/>
                </a:solidFill>
              </a:rPr>
              <a:t>connectivity</a:t>
            </a:r>
          </a:p>
          <a:p>
            <a:endParaRPr lang="en-GB" sz="1400" dirty="0" smtClean="0">
              <a:solidFill>
                <a:schemeClr val="tx1"/>
              </a:solidFill>
            </a:endParaRPr>
          </a:p>
          <a:p>
            <a:pPr marL="800100" lvl="1" indent="-342900">
              <a:buFont typeface="Wingdings" charset="2"/>
              <a:buChar char="Ø"/>
            </a:pPr>
            <a:endParaRPr lang="en-GB" sz="1600" dirty="0" smtClean="0">
              <a:solidFill>
                <a:schemeClr val="tx1"/>
              </a:solidFill>
            </a:endParaRPr>
          </a:p>
        </p:txBody>
      </p:sp>
      <p:sp>
        <p:nvSpPr>
          <p:cNvPr id="12" name="Rectangle 11"/>
          <p:cNvSpPr/>
          <p:nvPr/>
        </p:nvSpPr>
        <p:spPr>
          <a:xfrm>
            <a:off x="395536" y="5283694"/>
            <a:ext cx="2160240" cy="1384656"/>
          </a:xfrm>
          <a:prstGeom prst="rect">
            <a:avLst/>
          </a:prstGeom>
        </p:spPr>
        <p:style>
          <a:lnRef idx="3">
            <a:schemeClr val="lt1"/>
          </a:lnRef>
          <a:fillRef idx="1">
            <a:schemeClr val="accent3"/>
          </a:fillRef>
          <a:effectRef idx="1">
            <a:schemeClr val="accent3"/>
          </a:effectRef>
          <a:fontRef idx="minor">
            <a:schemeClr val="lt1"/>
          </a:fontRef>
        </p:style>
        <p:txBody>
          <a:bodyPr rtlCol="0" anchor="t"/>
          <a:lstStyle/>
          <a:p>
            <a:pPr marL="285750" indent="-285750">
              <a:buFont typeface="Wingdings" charset="2"/>
              <a:buChar char="u"/>
            </a:pPr>
            <a:r>
              <a:rPr lang="en-GB" sz="1400" dirty="0" smtClean="0">
                <a:solidFill>
                  <a:schemeClr val="tx1"/>
                </a:solidFill>
              </a:rPr>
              <a:t>ICS Lab</a:t>
            </a:r>
            <a:endParaRPr lang="en-GB" sz="1400" dirty="0">
              <a:solidFill>
                <a:schemeClr val="tx1"/>
              </a:solidFill>
            </a:endParaRPr>
          </a:p>
          <a:p>
            <a:pPr marL="285750" indent="-285750">
              <a:buFont typeface="Wingdings" charset="2"/>
              <a:buChar char="u"/>
            </a:pPr>
            <a:r>
              <a:rPr lang="en-GB" sz="1400" u="sng" dirty="0">
                <a:solidFill>
                  <a:schemeClr val="tx1"/>
                </a:solidFill>
              </a:rPr>
              <a:t>Remote connectivity</a:t>
            </a:r>
            <a:endParaRPr lang="en-GB" sz="1600" u="sng" dirty="0">
              <a:solidFill>
                <a:schemeClr val="tx1"/>
              </a:solidFill>
            </a:endParaRPr>
          </a:p>
          <a:p>
            <a:pPr marL="285750" indent="-285750">
              <a:buFont typeface="Wingdings" charset="2"/>
              <a:buChar char="u"/>
            </a:pPr>
            <a:r>
              <a:rPr lang="en-GB" sz="1400" dirty="0" smtClean="0">
                <a:solidFill>
                  <a:schemeClr val="tx1"/>
                </a:solidFill>
              </a:rPr>
              <a:t>Collaboration ICS/IT /DMSC conducive</a:t>
            </a:r>
          </a:p>
          <a:p>
            <a:pPr marL="285750" indent="-285750">
              <a:buFont typeface="Wingdings" charset="2"/>
              <a:buChar char="u"/>
            </a:pPr>
            <a:r>
              <a:rPr lang="en-GB" sz="1400" dirty="0" smtClean="0">
                <a:solidFill>
                  <a:schemeClr val="tx1"/>
                </a:solidFill>
              </a:rPr>
              <a:t>ESS Lund</a:t>
            </a:r>
          </a:p>
        </p:txBody>
      </p:sp>
      <p:sp>
        <p:nvSpPr>
          <p:cNvPr id="13" name="Rectangle 12"/>
          <p:cNvSpPr/>
          <p:nvPr/>
        </p:nvSpPr>
        <p:spPr>
          <a:xfrm>
            <a:off x="4788024" y="2259358"/>
            <a:ext cx="1872208" cy="2952328"/>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pPr marL="285750" indent="-285750">
              <a:buFont typeface="Wingdings" charset="2"/>
              <a:buChar char="u"/>
            </a:pPr>
            <a:r>
              <a:rPr lang="en-GB" sz="1400" dirty="0" smtClean="0">
                <a:solidFill>
                  <a:schemeClr val="tx1"/>
                </a:solidFill>
              </a:rPr>
              <a:t>Procurement</a:t>
            </a:r>
          </a:p>
          <a:p>
            <a:pPr marL="285750" indent="-285750">
              <a:buFont typeface="Wingdings" charset="2"/>
              <a:buChar char="²"/>
            </a:pPr>
            <a:r>
              <a:rPr lang="en-GB" sz="1400" dirty="0" smtClean="0">
                <a:solidFill>
                  <a:schemeClr val="tx1"/>
                </a:solidFill>
              </a:rPr>
              <a:t>Use of RATS facility </a:t>
            </a:r>
            <a:r>
              <a:rPr lang="en-GB" sz="1400" dirty="0">
                <a:solidFill>
                  <a:schemeClr val="tx1"/>
                </a:solidFill>
              </a:rPr>
              <a:t>acceptance testing</a:t>
            </a:r>
          </a:p>
          <a:p>
            <a:pPr marL="285750" indent="-285750">
              <a:buFont typeface="Wingdings" charset="2"/>
              <a:buChar char="²"/>
            </a:pPr>
            <a:r>
              <a:rPr lang="en-GB" sz="1400" dirty="0" smtClean="0">
                <a:solidFill>
                  <a:schemeClr val="tx1"/>
                </a:solidFill>
              </a:rPr>
              <a:t>Installation and</a:t>
            </a:r>
          </a:p>
          <a:p>
            <a:pPr marL="285750" indent="-285750">
              <a:buFont typeface="Wingdings" charset="2"/>
              <a:buChar char="²"/>
            </a:pPr>
            <a:r>
              <a:rPr lang="en-GB" sz="1400" dirty="0" smtClean="0">
                <a:solidFill>
                  <a:schemeClr val="tx1"/>
                </a:solidFill>
              </a:rPr>
              <a:t>Network</a:t>
            </a:r>
          </a:p>
          <a:p>
            <a:pPr marL="285750" indent="-285750">
              <a:buFont typeface="Wingdings" charset="2"/>
              <a:buChar char="²"/>
            </a:pPr>
            <a:r>
              <a:rPr lang="en-GB" sz="1400" dirty="0" smtClean="0">
                <a:solidFill>
                  <a:schemeClr val="tx1"/>
                </a:solidFill>
              </a:rPr>
              <a:t>Storage and compute Servers</a:t>
            </a:r>
          </a:p>
        </p:txBody>
      </p:sp>
      <p:sp>
        <p:nvSpPr>
          <p:cNvPr id="14" name="Rectangle 13"/>
          <p:cNvSpPr/>
          <p:nvPr/>
        </p:nvSpPr>
        <p:spPr>
          <a:xfrm>
            <a:off x="4788024" y="5283694"/>
            <a:ext cx="1872208" cy="1368152"/>
          </a:xfrm>
          <a:prstGeom prst="rect">
            <a:avLst/>
          </a:prstGeom>
        </p:spPr>
        <p:style>
          <a:lnRef idx="3">
            <a:schemeClr val="lt1"/>
          </a:lnRef>
          <a:fillRef idx="1">
            <a:schemeClr val="accent6"/>
          </a:fillRef>
          <a:effectRef idx="1">
            <a:schemeClr val="accent6"/>
          </a:effectRef>
          <a:fontRef idx="minor">
            <a:schemeClr val="lt1"/>
          </a:fontRef>
        </p:style>
        <p:txBody>
          <a:bodyPr rtlCol="0" anchor="t"/>
          <a:lstStyle/>
          <a:p>
            <a:pPr marL="285750" indent="-285750">
              <a:buFont typeface="Wingdings" charset="2"/>
              <a:buChar char="u"/>
            </a:pPr>
            <a:r>
              <a:rPr lang="en-GB" sz="1200" dirty="0" smtClean="0">
                <a:solidFill>
                  <a:schemeClr val="tx1"/>
                </a:solidFill>
              </a:rPr>
              <a:t>Site</a:t>
            </a:r>
          </a:p>
          <a:p>
            <a:pPr marL="285750" indent="-285750">
              <a:buFont typeface="Wingdings" charset="2"/>
              <a:buChar char="²"/>
            </a:pPr>
            <a:r>
              <a:rPr lang="en-GB" sz="1200" dirty="0" smtClean="0">
                <a:solidFill>
                  <a:schemeClr val="tx1"/>
                </a:solidFill>
              </a:rPr>
              <a:t>Neutron Instruments</a:t>
            </a:r>
          </a:p>
          <a:p>
            <a:pPr marL="285750" indent="-285750">
              <a:buFont typeface="Wingdings" charset="2"/>
              <a:buChar char="u"/>
            </a:pPr>
            <a:r>
              <a:rPr lang="en-GB" sz="1400" dirty="0" smtClean="0">
                <a:solidFill>
                  <a:schemeClr val="tx1"/>
                </a:solidFill>
              </a:rPr>
              <a:t>Target</a:t>
            </a:r>
          </a:p>
          <a:p>
            <a:pPr marL="285750" indent="-285750">
              <a:buFont typeface="Wingdings" charset="2"/>
              <a:buChar char="²"/>
            </a:pPr>
            <a:r>
              <a:rPr lang="en-GB" sz="1400" dirty="0">
                <a:solidFill>
                  <a:schemeClr val="tx1"/>
                </a:solidFill>
              </a:rPr>
              <a:t>Target integration</a:t>
            </a:r>
          </a:p>
          <a:p>
            <a:endParaRPr lang="en-GB" sz="1400" dirty="0" smtClean="0">
              <a:solidFill>
                <a:schemeClr val="tx1"/>
              </a:solidFill>
            </a:endParaRPr>
          </a:p>
          <a:p>
            <a:endParaRPr lang="en-GB" sz="1400" dirty="0" smtClean="0">
              <a:solidFill>
                <a:schemeClr val="tx1"/>
              </a:solidFill>
            </a:endParaRPr>
          </a:p>
          <a:p>
            <a:pPr marL="800100" lvl="1" indent="-342900">
              <a:buFont typeface="Wingdings" charset="2"/>
              <a:buChar char="Ø"/>
            </a:pPr>
            <a:endParaRPr lang="en-GB" sz="1600" dirty="0" smtClean="0">
              <a:solidFill>
                <a:schemeClr val="tx1"/>
              </a:solidFill>
            </a:endParaRPr>
          </a:p>
        </p:txBody>
      </p:sp>
      <p:sp>
        <p:nvSpPr>
          <p:cNvPr id="15" name="Rectangle 14"/>
          <p:cNvSpPr/>
          <p:nvPr/>
        </p:nvSpPr>
        <p:spPr>
          <a:xfrm>
            <a:off x="6732240" y="2259358"/>
            <a:ext cx="2304256" cy="2952328"/>
          </a:xfrm>
          <a:prstGeom prst="rect">
            <a:avLst/>
          </a:prstGeom>
        </p:spPr>
        <p:style>
          <a:lnRef idx="1">
            <a:schemeClr val="accent2"/>
          </a:lnRef>
          <a:fillRef idx="2">
            <a:schemeClr val="accent2"/>
          </a:fillRef>
          <a:effectRef idx="1">
            <a:schemeClr val="accent2"/>
          </a:effectRef>
          <a:fontRef idx="minor">
            <a:schemeClr val="dk1"/>
          </a:fontRef>
        </p:style>
        <p:txBody>
          <a:bodyPr rtlCol="0" anchor="t"/>
          <a:lstStyle/>
          <a:p>
            <a:pPr marL="285750" indent="-285750">
              <a:buFont typeface="Wingdings" charset="2"/>
              <a:buChar char="u"/>
            </a:pPr>
            <a:r>
              <a:rPr lang="en-GB" sz="1400" dirty="0" smtClean="0">
                <a:solidFill>
                  <a:schemeClr val="tx1"/>
                </a:solidFill>
              </a:rPr>
              <a:t>Procurement</a:t>
            </a:r>
          </a:p>
          <a:p>
            <a:pPr marL="285750" indent="-285750">
              <a:buFont typeface="Wingdings" charset="2"/>
              <a:buChar char="²"/>
            </a:pPr>
            <a:r>
              <a:rPr lang="en-GB" sz="1400" dirty="0" smtClean="0">
                <a:solidFill>
                  <a:schemeClr val="tx1"/>
                </a:solidFill>
              </a:rPr>
              <a:t>Network </a:t>
            </a:r>
          </a:p>
          <a:p>
            <a:pPr marL="285750" indent="-285750">
              <a:buFont typeface="Wingdings" charset="2"/>
              <a:buChar char="²"/>
            </a:pPr>
            <a:r>
              <a:rPr lang="en-GB" sz="1400" dirty="0" smtClean="0">
                <a:solidFill>
                  <a:schemeClr val="tx1"/>
                </a:solidFill>
              </a:rPr>
              <a:t>Desktop computers</a:t>
            </a:r>
          </a:p>
          <a:p>
            <a:pPr marL="285750" indent="-285750">
              <a:buFont typeface="Wingdings" charset="2"/>
              <a:buChar char="²"/>
            </a:pPr>
            <a:r>
              <a:rPr lang="en-GB" sz="1400" dirty="0" smtClean="0">
                <a:solidFill>
                  <a:schemeClr val="tx1"/>
                </a:solidFill>
              </a:rPr>
              <a:t>Storage and compute Servers</a:t>
            </a:r>
          </a:p>
          <a:p>
            <a:pPr marL="285750" indent="-285750">
              <a:buFont typeface="Wingdings" charset="2"/>
              <a:buChar char="u"/>
            </a:pPr>
            <a:r>
              <a:rPr lang="en-GB" sz="1400" dirty="0" smtClean="0">
                <a:solidFill>
                  <a:schemeClr val="tx1"/>
                </a:solidFill>
              </a:rPr>
              <a:t>Performance/Stress &amp; evaluation tests</a:t>
            </a:r>
          </a:p>
        </p:txBody>
      </p:sp>
      <p:sp>
        <p:nvSpPr>
          <p:cNvPr id="16" name="Rectangle 15"/>
          <p:cNvSpPr/>
          <p:nvPr/>
        </p:nvSpPr>
        <p:spPr>
          <a:xfrm>
            <a:off x="6732240" y="5284704"/>
            <a:ext cx="2304256" cy="1384656"/>
          </a:xfrm>
          <a:prstGeom prst="rect">
            <a:avLst/>
          </a:prstGeom>
        </p:spPr>
        <p:style>
          <a:lnRef idx="3">
            <a:schemeClr val="lt1"/>
          </a:lnRef>
          <a:fillRef idx="1">
            <a:schemeClr val="accent2"/>
          </a:fillRef>
          <a:effectRef idx="1">
            <a:schemeClr val="accent2"/>
          </a:effectRef>
          <a:fontRef idx="minor">
            <a:schemeClr val="lt1"/>
          </a:fontRef>
        </p:style>
        <p:txBody>
          <a:bodyPr rtlCol="0" anchor="t"/>
          <a:lstStyle/>
          <a:p>
            <a:pPr marL="285750" indent="-285750">
              <a:buFont typeface="Wingdings" charset="2"/>
              <a:buChar char="u"/>
            </a:pPr>
            <a:r>
              <a:rPr lang="en-GB" sz="1400" dirty="0" smtClean="0">
                <a:solidFill>
                  <a:schemeClr val="tx1"/>
                </a:solidFill>
              </a:rPr>
              <a:t>Site</a:t>
            </a:r>
          </a:p>
          <a:p>
            <a:pPr marL="285750" indent="-285750">
              <a:buFont typeface="Wingdings" charset="2"/>
              <a:buChar char="²"/>
            </a:pPr>
            <a:r>
              <a:rPr lang="en-GB" sz="1400" dirty="0" smtClean="0">
                <a:solidFill>
                  <a:schemeClr val="tx1"/>
                </a:solidFill>
              </a:rPr>
              <a:t>Neutron Instruments</a:t>
            </a:r>
          </a:p>
          <a:p>
            <a:pPr marL="285750" indent="-285750">
              <a:buFont typeface="Wingdings" charset="2"/>
              <a:buChar char="²"/>
            </a:pPr>
            <a:r>
              <a:rPr lang="en-GB" sz="1200" dirty="0" smtClean="0">
                <a:solidFill>
                  <a:schemeClr val="tx1"/>
                </a:solidFill>
              </a:rPr>
              <a:t>Commissioning of all systems</a:t>
            </a:r>
          </a:p>
          <a:p>
            <a:pPr marL="285750" indent="-285750">
              <a:buFont typeface="Wingdings" charset="2"/>
              <a:buChar char="²"/>
            </a:pPr>
            <a:r>
              <a:rPr lang="en-GB" sz="1200" dirty="0" smtClean="0">
                <a:solidFill>
                  <a:schemeClr val="tx1"/>
                </a:solidFill>
              </a:rPr>
              <a:t>Main Control room</a:t>
            </a:r>
          </a:p>
          <a:p>
            <a:pPr marL="742950" lvl="1" indent="-285750">
              <a:buFont typeface="Wingdings" charset="2"/>
              <a:buChar char="²"/>
            </a:pPr>
            <a:r>
              <a:rPr lang="en-GB" sz="1200" dirty="0" smtClean="0">
                <a:solidFill>
                  <a:schemeClr val="tx1"/>
                </a:solidFill>
              </a:rPr>
              <a:t>Connectivity</a:t>
            </a:r>
          </a:p>
          <a:p>
            <a:pPr marL="285750" indent="-285750">
              <a:buFont typeface="Wingdings" charset="2"/>
              <a:buChar char="²"/>
            </a:pPr>
            <a:r>
              <a:rPr lang="en-GB" sz="1200" dirty="0" smtClean="0">
                <a:solidFill>
                  <a:schemeClr val="tx1"/>
                </a:solidFill>
              </a:rPr>
              <a:t>2</a:t>
            </a:r>
            <a:r>
              <a:rPr lang="en-GB" sz="1200" baseline="30000" dirty="0" smtClean="0">
                <a:solidFill>
                  <a:schemeClr val="tx1"/>
                </a:solidFill>
              </a:rPr>
              <a:t>nd</a:t>
            </a:r>
            <a:r>
              <a:rPr lang="en-GB" sz="1200" dirty="0" smtClean="0">
                <a:solidFill>
                  <a:schemeClr val="tx1"/>
                </a:solidFill>
              </a:rPr>
              <a:t> Controls Server room</a:t>
            </a:r>
          </a:p>
          <a:p>
            <a:endParaRPr lang="en-GB" sz="1400" dirty="0" smtClean="0">
              <a:solidFill>
                <a:schemeClr val="tx1"/>
              </a:solidFill>
            </a:endParaRPr>
          </a:p>
          <a:p>
            <a:pPr marL="800100" lvl="1" indent="-342900">
              <a:buFont typeface="Wingdings" charset="2"/>
              <a:buChar char="Ø"/>
            </a:pPr>
            <a:endParaRPr lang="en-GB" sz="1600" dirty="0" smtClean="0">
              <a:solidFill>
                <a:schemeClr val="tx1"/>
              </a:solidFill>
            </a:endParaRPr>
          </a:p>
        </p:txBody>
      </p:sp>
      <p:sp>
        <p:nvSpPr>
          <p:cNvPr id="17" name="TextBox 16"/>
          <p:cNvSpPr txBox="1"/>
          <p:nvPr/>
        </p:nvSpPr>
        <p:spPr>
          <a:xfrm rot="16200000">
            <a:off x="-231429" y="5815316"/>
            <a:ext cx="832191" cy="369332"/>
          </a:xfrm>
          <a:prstGeom prst="rect">
            <a:avLst/>
          </a:prstGeom>
          <a:noFill/>
        </p:spPr>
        <p:txBody>
          <a:bodyPr wrap="none" rtlCol="0">
            <a:spAutoFit/>
          </a:bodyPr>
          <a:lstStyle/>
          <a:p>
            <a:r>
              <a:rPr lang="en-GB"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Where</a:t>
            </a:r>
            <a:endParaRPr lang="en-GB" b="1" dirty="0">
              <a:ln w="17780" cmpd="sng">
                <a:solidFill>
                  <a:srgbClr val="FFFFFF"/>
                </a:solidFill>
                <a:prstDash val="solid"/>
                <a:miter lim="800000"/>
              </a:ln>
              <a:solidFill>
                <a:srgbClr val="000000"/>
              </a:solidFill>
              <a:effectLst>
                <a:outerShdw blurRad="50800" algn="tl" rotWithShape="0">
                  <a:srgbClr val="000000"/>
                </a:outerShdw>
              </a:effectLst>
            </a:endParaRPr>
          </a:p>
        </p:txBody>
      </p:sp>
      <p:sp>
        <p:nvSpPr>
          <p:cNvPr id="18" name="TextBox 17"/>
          <p:cNvSpPr txBox="1"/>
          <p:nvPr/>
        </p:nvSpPr>
        <p:spPr>
          <a:xfrm rot="16200000">
            <a:off x="-171184" y="3439052"/>
            <a:ext cx="711703" cy="369332"/>
          </a:xfrm>
          <a:prstGeom prst="rect">
            <a:avLst/>
          </a:prstGeom>
          <a:noFill/>
        </p:spPr>
        <p:txBody>
          <a:bodyPr wrap="none" rtlCol="0">
            <a:spAutoFit/>
          </a:bodyPr>
          <a:lstStyle/>
          <a:p>
            <a:r>
              <a:rPr lang="en-GB"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What</a:t>
            </a:r>
            <a:endParaRPr lang="en-GB" dirty="0"/>
          </a:p>
        </p:txBody>
      </p:sp>
      <p:sp>
        <p:nvSpPr>
          <p:cNvPr id="19" name="TextBox 18"/>
          <p:cNvSpPr txBox="1"/>
          <p:nvPr/>
        </p:nvSpPr>
        <p:spPr>
          <a:xfrm rot="16200000">
            <a:off x="-224642" y="1649714"/>
            <a:ext cx="757802" cy="369332"/>
          </a:xfrm>
          <a:prstGeom prst="rect">
            <a:avLst/>
          </a:prstGeom>
          <a:noFill/>
        </p:spPr>
        <p:txBody>
          <a:bodyPr wrap="none" rtlCol="0">
            <a:spAutoFit/>
          </a:bodyPr>
          <a:lstStyle/>
          <a:p>
            <a:r>
              <a:rPr lang="en-GB"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When</a:t>
            </a:r>
            <a:endParaRPr lang="en-GB"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30035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3"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Accelerator Commissioning</a:t>
            </a:r>
            <a:endParaRPr lang="en-GB" dirty="0"/>
          </a:p>
        </p:txBody>
      </p:sp>
      <p:pic>
        <p:nvPicPr>
          <p:cNvPr id="3856" name="Content Placeholder 3855" descr="Slide2.png"/>
          <p:cNvPicPr>
            <a:picLocks noGrp="1" noChangeAspect="1"/>
          </p:cNvPicPr>
          <p:nvPr>
            <p:ph idx="1"/>
          </p:nvPr>
        </p:nvPicPr>
        <p:blipFill>
          <a:blip r:embed="rId2">
            <a:extLst>
              <a:ext uri="{28A0092B-C50C-407E-A947-70E740481C1C}">
                <a14:useLocalDpi xmlns:a14="http://schemas.microsoft.com/office/drawing/2010/main" val="0"/>
              </a:ext>
            </a:extLst>
          </a:blip>
          <a:srcRect l="11553" r="11553"/>
          <a:stretch>
            <a:fillRect/>
          </a:stretch>
        </p:blipFill>
        <p:spPr>
          <a:xfrm>
            <a:off x="6300193" y="1507751"/>
            <a:ext cx="2880319" cy="5301347"/>
          </a:xfrm>
        </p:spPr>
      </p:pic>
      <p:sp>
        <p:nvSpPr>
          <p:cNvPr id="4" name="Slide Number Placeholder 3"/>
          <p:cNvSpPr>
            <a:spLocks noGrp="1"/>
          </p:cNvSpPr>
          <p:nvPr>
            <p:ph type="sldNum" sz="quarter" idx="12"/>
          </p:nvPr>
        </p:nvSpPr>
        <p:spPr/>
        <p:txBody>
          <a:bodyPr/>
          <a:lstStyle/>
          <a:p>
            <a:fld id="{551115BC-487E-4422-894C-CB7CD3E79223}" type="slidenum">
              <a:rPr lang="sv-SE" smtClean="0"/>
              <a:t>17</a:t>
            </a:fld>
            <a:endParaRPr lang="sv-SE" dirty="0"/>
          </a:p>
        </p:txBody>
      </p:sp>
      <p:pic>
        <p:nvPicPr>
          <p:cNvPr id="3858" name="Picture 3857" descr="Slid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40" y="1764196"/>
            <a:ext cx="3275856" cy="2456892"/>
          </a:xfrm>
          <a:prstGeom prst="rect">
            <a:avLst/>
          </a:prstGeom>
        </p:spPr>
      </p:pic>
      <p:sp>
        <p:nvSpPr>
          <p:cNvPr id="3859" name="TextBox 3858"/>
          <p:cNvSpPr txBox="1"/>
          <p:nvPr/>
        </p:nvSpPr>
        <p:spPr>
          <a:xfrm>
            <a:off x="395536" y="4797152"/>
            <a:ext cx="3788217" cy="1477328"/>
          </a:xfrm>
          <a:prstGeom prst="rect">
            <a:avLst/>
          </a:prstGeom>
          <a:noFill/>
        </p:spPr>
        <p:txBody>
          <a:bodyPr wrap="none" rtlCol="0">
            <a:spAutoFit/>
          </a:bodyPr>
          <a:lstStyle/>
          <a:p>
            <a:pPr marL="285750" indent="-285750">
              <a:buFont typeface="Arial"/>
              <a:buChar char="•"/>
            </a:pPr>
            <a:r>
              <a:rPr lang="en-GB" dirty="0" smtClean="0"/>
              <a:t>Naming convention</a:t>
            </a:r>
          </a:p>
          <a:p>
            <a:pPr marL="285750" indent="-285750">
              <a:buFont typeface="Arial"/>
              <a:buChar char="•"/>
            </a:pPr>
            <a:r>
              <a:rPr lang="en-US" dirty="0"/>
              <a:t>Standard </a:t>
            </a:r>
            <a:r>
              <a:rPr lang="en-US" dirty="0" smtClean="0"/>
              <a:t>Rack</a:t>
            </a:r>
            <a:endParaRPr lang="en-GB" dirty="0" smtClean="0"/>
          </a:p>
          <a:p>
            <a:pPr marL="285750" indent="-285750">
              <a:buFont typeface="Arial"/>
              <a:buChar char="•"/>
            </a:pPr>
            <a:r>
              <a:rPr lang="en-GB" dirty="0" smtClean="0"/>
              <a:t>Standard Rack dimensions</a:t>
            </a:r>
          </a:p>
          <a:p>
            <a:pPr marL="285750" indent="-285750">
              <a:buFont typeface="Arial"/>
              <a:buChar char="•"/>
            </a:pPr>
            <a:r>
              <a:rPr lang="en-GB" dirty="0" smtClean="0"/>
              <a:t>Rack layout – COMMS room</a:t>
            </a:r>
          </a:p>
          <a:p>
            <a:pPr marL="285750" indent="-285750">
              <a:buFont typeface="Arial"/>
              <a:buChar char="•"/>
            </a:pPr>
            <a:r>
              <a:rPr lang="en-US" dirty="0"/>
              <a:t>ISO/IEC 11801 for generic cabling </a:t>
            </a:r>
            <a:r>
              <a:rPr lang="en-US" dirty="0" smtClean="0"/>
              <a:t>…</a:t>
            </a:r>
          </a:p>
        </p:txBody>
      </p:sp>
      <p:sp>
        <p:nvSpPr>
          <p:cNvPr id="3860" name="TextBox 3859"/>
          <p:cNvSpPr txBox="1"/>
          <p:nvPr/>
        </p:nvSpPr>
        <p:spPr>
          <a:xfrm>
            <a:off x="539552" y="4437112"/>
            <a:ext cx="2973816" cy="369332"/>
          </a:xfrm>
          <a:prstGeom prst="rect">
            <a:avLst/>
          </a:prstGeom>
          <a:noFill/>
        </p:spPr>
        <p:txBody>
          <a:bodyPr wrap="none" rtlCol="0">
            <a:spAutoFit/>
          </a:bodyPr>
          <a:lstStyle/>
          <a:p>
            <a:r>
              <a:rPr lang="en-GB" b="1" dirty="0" smtClean="0"/>
              <a:t>Standardisation ESS-0052535</a:t>
            </a:r>
            <a:endParaRPr lang="en-GB" b="1" dirty="0"/>
          </a:p>
        </p:txBody>
      </p:sp>
    </p:spTree>
    <p:extLst>
      <p:ext uri="{BB962C8B-B14F-4D97-AF65-F5344CB8AC3E}">
        <p14:creationId xmlns:p14="http://schemas.microsoft.com/office/powerpoint/2010/main" val="7166820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5292080" y="3429000"/>
            <a:ext cx="3240360" cy="316835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TRA</a:t>
            </a:r>
            <a:endParaRPr lang="en-GB" dirty="0"/>
          </a:p>
        </p:txBody>
      </p:sp>
      <p:sp>
        <p:nvSpPr>
          <p:cNvPr id="28" name="Rounded Rectangle 27"/>
          <p:cNvSpPr/>
          <p:nvPr/>
        </p:nvSpPr>
        <p:spPr>
          <a:xfrm>
            <a:off x="251520" y="3429000"/>
            <a:ext cx="4896544" cy="31683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b"/>
          <a:lstStyle/>
          <a:p>
            <a:pPr algn="ctr"/>
            <a:r>
              <a:rPr lang="en-GB" dirty="0" smtClean="0"/>
              <a:t>SA</a:t>
            </a:r>
            <a:endParaRPr lang="en-GB" dirty="0"/>
          </a:p>
        </p:txBody>
      </p:sp>
      <p:sp>
        <p:nvSpPr>
          <p:cNvPr id="2" name="Title 1"/>
          <p:cNvSpPr>
            <a:spLocks noGrp="1"/>
          </p:cNvSpPr>
          <p:nvPr>
            <p:ph type="title"/>
          </p:nvPr>
        </p:nvSpPr>
        <p:spPr/>
        <p:txBody>
          <a:bodyPr/>
          <a:lstStyle/>
          <a:p>
            <a:r>
              <a:rPr lang="en-GB" dirty="0"/>
              <a:t>Regulatory </a:t>
            </a:r>
            <a:r>
              <a:rPr lang="en-GB" dirty="0" smtClean="0"/>
              <a:t>requirements</a:t>
            </a:r>
            <a:br>
              <a:rPr lang="en-GB" dirty="0" smtClean="0"/>
            </a:br>
            <a:r>
              <a:rPr lang="en-GB" sz="2400" dirty="0" smtClean="0"/>
              <a:t>ICS Plan</a:t>
            </a:r>
            <a:r>
              <a:rPr lang="en-GB" sz="2400" dirty="0"/>
              <a:t> </a:t>
            </a:r>
            <a:r>
              <a:rPr lang="en-GB" sz="2400" dirty="0" smtClean="0"/>
              <a:t>for Cyber Security</a:t>
            </a:r>
            <a:endParaRPr lang="en-GB" sz="2400" dirty="0"/>
          </a:p>
        </p:txBody>
      </p:sp>
      <p:sp>
        <p:nvSpPr>
          <p:cNvPr id="3" name="Content Placeholder 2"/>
          <p:cNvSpPr>
            <a:spLocks noGrp="1"/>
          </p:cNvSpPr>
          <p:nvPr>
            <p:ph idx="1"/>
          </p:nvPr>
        </p:nvSpPr>
        <p:spPr>
          <a:xfrm>
            <a:off x="457200" y="1600201"/>
            <a:ext cx="8219256" cy="3196952"/>
          </a:xfrm>
        </p:spPr>
        <p:txBody>
          <a:bodyPr>
            <a:normAutofit/>
          </a:bodyPr>
          <a:lstStyle/>
          <a:p>
            <a:r>
              <a:rPr lang="en-GB" sz="1600" dirty="0" smtClean="0"/>
              <a:t>Integrated </a:t>
            </a:r>
            <a:r>
              <a:rPr lang="en-GB" sz="1600" dirty="0"/>
              <a:t>Control System </a:t>
            </a:r>
          </a:p>
          <a:p>
            <a:pPr lvl="1"/>
            <a:r>
              <a:rPr lang="en-GB" sz="1200" b="1" dirty="0" smtClean="0"/>
              <a:t>IEC 62443 </a:t>
            </a:r>
            <a:r>
              <a:rPr lang="en-GB" sz="1200" dirty="0" smtClean="0"/>
              <a:t>Network and System security for industrial-process measurement and control</a:t>
            </a:r>
            <a:endParaRPr lang="en-GB" sz="1200" dirty="0"/>
          </a:p>
          <a:p>
            <a:pPr lvl="2"/>
            <a:r>
              <a:rPr lang="en-GB" sz="1000" dirty="0"/>
              <a:t>Security assurance levels</a:t>
            </a:r>
          </a:p>
          <a:p>
            <a:pPr lvl="2"/>
            <a:r>
              <a:rPr lang="en-GB" sz="1000" dirty="0"/>
              <a:t>System security requirements and security assurance </a:t>
            </a:r>
            <a:r>
              <a:rPr lang="en-GB" sz="1000" dirty="0" smtClean="0"/>
              <a:t>levels</a:t>
            </a:r>
          </a:p>
          <a:p>
            <a:r>
              <a:rPr lang="en-GB" sz="1600" dirty="0" smtClean="0"/>
              <a:t>Threat/Risk Assessment (TRA)</a:t>
            </a:r>
          </a:p>
          <a:p>
            <a:r>
              <a:rPr lang="en-GB" sz="1600" dirty="0" smtClean="0"/>
              <a:t>Security Assurance (SA)</a:t>
            </a:r>
            <a:endParaRPr lang="en-GB" sz="1600" dirty="0"/>
          </a:p>
        </p:txBody>
      </p:sp>
      <p:sp>
        <p:nvSpPr>
          <p:cNvPr id="4" name="Slide Number Placeholder 3"/>
          <p:cNvSpPr>
            <a:spLocks noGrp="1"/>
          </p:cNvSpPr>
          <p:nvPr>
            <p:ph type="sldNum" sz="quarter" idx="12"/>
          </p:nvPr>
        </p:nvSpPr>
        <p:spPr/>
        <p:txBody>
          <a:bodyPr/>
          <a:lstStyle/>
          <a:p>
            <a:fld id="{551115BC-487E-4422-894C-CB7CD3E79223}" type="slidenum">
              <a:rPr lang="sv-SE" smtClean="0"/>
              <a:t>18</a:t>
            </a:fld>
            <a:endParaRPr lang="sv-SE" dirty="0"/>
          </a:p>
        </p:txBody>
      </p:sp>
      <p:sp>
        <p:nvSpPr>
          <p:cNvPr id="5" name="Rounded Rectangle 4"/>
          <p:cNvSpPr/>
          <p:nvPr/>
        </p:nvSpPr>
        <p:spPr>
          <a:xfrm>
            <a:off x="7236296" y="6021288"/>
            <a:ext cx="1008112" cy="4320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Assets</a:t>
            </a:r>
            <a:endParaRPr lang="en-GB" dirty="0"/>
          </a:p>
        </p:txBody>
      </p:sp>
      <p:sp>
        <p:nvSpPr>
          <p:cNvPr id="6" name="Rounded Rectangle 5"/>
          <p:cNvSpPr/>
          <p:nvPr/>
        </p:nvSpPr>
        <p:spPr>
          <a:xfrm>
            <a:off x="6156176" y="5589240"/>
            <a:ext cx="1008112" cy="4320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Risk</a:t>
            </a:r>
            <a:endParaRPr lang="en-GB" dirty="0"/>
          </a:p>
        </p:txBody>
      </p:sp>
      <p:sp>
        <p:nvSpPr>
          <p:cNvPr id="7" name="Rounded Rectangle 6"/>
          <p:cNvSpPr/>
          <p:nvPr/>
        </p:nvSpPr>
        <p:spPr>
          <a:xfrm>
            <a:off x="4499992" y="5157192"/>
            <a:ext cx="1728192" cy="43204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smtClean="0"/>
              <a:t>Counter measures</a:t>
            </a:r>
            <a:endParaRPr lang="en-GB" sz="1400" dirty="0"/>
          </a:p>
        </p:txBody>
      </p:sp>
      <p:sp>
        <p:nvSpPr>
          <p:cNvPr id="8" name="Rounded Rectangle 7"/>
          <p:cNvSpPr/>
          <p:nvPr/>
        </p:nvSpPr>
        <p:spPr>
          <a:xfrm>
            <a:off x="5796136" y="4221088"/>
            <a:ext cx="1728192" cy="504056"/>
          </a:xfrm>
          <a:prstGeom prst="round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Vulnerabilities</a:t>
            </a:r>
            <a:endParaRPr lang="en-GB" dirty="0"/>
          </a:p>
        </p:txBody>
      </p:sp>
      <p:sp>
        <p:nvSpPr>
          <p:cNvPr id="9" name="Rounded Rectangle 8"/>
          <p:cNvSpPr/>
          <p:nvPr/>
        </p:nvSpPr>
        <p:spPr>
          <a:xfrm>
            <a:off x="7308304" y="3573016"/>
            <a:ext cx="1008112" cy="504056"/>
          </a:xfrm>
          <a:prstGeom prst="round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Threats</a:t>
            </a:r>
            <a:endParaRPr lang="en-GB" dirty="0"/>
          </a:p>
        </p:txBody>
      </p:sp>
      <p:cxnSp>
        <p:nvCxnSpPr>
          <p:cNvPr id="11" name="Elbow Connector 10"/>
          <p:cNvCxnSpPr>
            <a:stCxn id="7" idx="2"/>
            <a:endCxn id="6" idx="1"/>
          </p:cNvCxnSpPr>
          <p:nvPr/>
        </p:nvCxnSpPr>
        <p:spPr>
          <a:xfrm rot="16200000" flipH="1">
            <a:off x="5652120" y="5301208"/>
            <a:ext cx="216024" cy="792088"/>
          </a:xfrm>
          <a:prstGeom prst="bentConnector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Elbow Connector 11"/>
          <p:cNvCxnSpPr>
            <a:stCxn id="6" idx="2"/>
            <a:endCxn id="5" idx="1"/>
          </p:cNvCxnSpPr>
          <p:nvPr/>
        </p:nvCxnSpPr>
        <p:spPr>
          <a:xfrm rot="16200000" flipH="1">
            <a:off x="6840252" y="5841268"/>
            <a:ext cx="216024" cy="576064"/>
          </a:xfrm>
          <a:prstGeom prst="bentConnector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Elbow Connector 14"/>
          <p:cNvCxnSpPr>
            <a:stCxn id="8" idx="2"/>
            <a:endCxn id="7" idx="3"/>
          </p:cNvCxnSpPr>
          <p:nvPr/>
        </p:nvCxnSpPr>
        <p:spPr>
          <a:xfrm rot="5400000">
            <a:off x="6120172" y="4833156"/>
            <a:ext cx="648072" cy="432048"/>
          </a:xfrm>
          <a:prstGeom prst="bentConnector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Elbow Connector 17"/>
          <p:cNvCxnSpPr>
            <a:stCxn id="9" idx="2"/>
            <a:endCxn id="8" idx="3"/>
          </p:cNvCxnSpPr>
          <p:nvPr/>
        </p:nvCxnSpPr>
        <p:spPr>
          <a:xfrm rot="5400000">
            <a:off x="7470322" y="4131078"/>
            <a:ext cx="396044" cy="288032"/>
          </a:xfrm>
          <a:prstGeom prst="bentConnector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Rounded Rectangle 20"/>
          <p:cNvSpPr/>
          <p:nvPr/>
        </p:nvSpPr>
        <p:spPr>
          <a:xfrm>
            <a:off x="539552" y="3717032"/>
            <a:ext cx="1728192" cy="5760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Assurance Techniques</a:t>
            </a:r>
            <a:endParaRPr lang="en-GB" dirty="0"/>
          </a:p>
        </p:txBody>
      </p:sp>
      <p:sp>
        <p:nvSpPr>
          <p:cNvPr id="22" name="Rounded Rectangle 21"/>
          <p:cNvSpPr/>
          <p:nvPr/>
        </p:nvSpPr>
        <p:spPr>
          <a:xfrm>
            <a:off x="3203848" y="3717032"/>
            <a:ext cx="1296144" cy="5760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Evaluation</a:t>
            </a:r>
            <a:endParaRPr lang="en-GB" dirty="0"/>
          </a:p>
        </p:txBody>
      </p:sp>
      <p:sp>
        <p:nvSpPr>
          <p:cNvPr id="23" name="Rounded Rectangle 22"/>
          <p:cNvSpPr/>
          <p:nvPr/>
        </p:nvSpPr>
        <p:spPr>
          <a:xfrm>
            <a:off x="2123728" y="4653136"/>
            <a:ext cx="1224136" cy="5760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Assurance</a:t>
            </a:r>
            <a:endParaRPr lang="en-GB" dirty="0"/>
          </a:p>
        </p:txBody>
      </p:sp>
      <p:sp>
        <p:nvSpPr>
          <p:cNvPr id="24" name="Rounded Rectangle 23"/>
          <p:cNvSpPr/>
          <p:nvPr/>
        </p:nvSpPr>
        <p:spPr>
          <a:xfrm>
            <a:off x="2915816" y="5589240"/>
            <a:ext cx="1368152" cy="5760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Confidence</a:t>
            </a:r>
            <a:endParaRPr lang="en-GB" dirty="0"/>
          </a:p>
        </p:txBody>
      </p:sp>
      <p:sp>
        <p:nvSpPr>
          <p:cNvPr id="25" name="Rounded Rectangle 24"/>
          <p:cNvSpPr/>
          <p:nvPr/>
        </p:nvSpPr>
        <p:spPr>
          <a:xfrm>
            <a:off x="395536" y="5229200"/>
            <a:ext cx="1368152" cy="5760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Owners</a:t>
            </a:r>
            <a:endParaRPr lang="en-GB" dirty="0"/>
          </a:p>
        </p:txBody>
      </p:sp>
      <p:sp>
        <p:nvSpPr>
          <p:cNvPr id="27" name="Curved Up Arrow 26"/>
          <p:cNvSpPr/>
          <p:nvPr/>
        </p:nvSpPr>
        <p:spPr>
          <a:xfrm rot="11138284">
            <a:off x="4537271" y="2955773"/>
            <a:ext cx="2136051" cy="864096"/>
          </a:xfrm>
          <a:prstGeom prst="curvedUpArrow">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solidFill>
                <a:schemeClr val="tx1"/>
              </a:solidFill>
            </a:endParaRPr>
          </a:p>
        </p:txBody>
      </p:sp>
      <p:cxnSp>
        <p:nvCxnSpPr>
          <p:cNvPr id="35" name="Elbow Connector 34"/>
          <p:cNvCxnSpPr>
            <a:stCxn id="22" idx="2"/>
            <a:endCxn id="23" idx="3"/>
          </p:cNvCxnSpPr>
          <p:nvPr/>
        </p:nvCxnSpPr>
        <p:spPr>
          <a:xfrm rot="5400000">
            <a:off x="3275856" y="4365104"/>
            <a:ext cx="648072" cy="504056"/>
          </a:xfrm>
          <a:prstGeom prst="bentConnector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 name="Elbow Connector 39"/>
          <p:cNvCxnSpPr>
            <a:stCxn id="21" idx="2"/>
            <a:endCxn id="23" idx="1"/>
          </p:cNvCxnSpPr>
          <p:nvPr/>
        </p:nvCxnSpPr>
        <p:spPr>
          <a:xfrm rot="16200000" flipH="1">
            <a:off x="1439652" y="4257092"/>
            <a:ext cx="648072" cy="720080"/>
          </a:xfrm>
          <a:prstGeom prst="bentConnector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4" name="Elbow Connector 43"/>
          <p:cNvCxnSpPr>
            <a:stCxn id="25" idx="3"/>
            <a:endCxn id="24" idx="1"/>
          </p:cNvCxnSpPr>
          <p:nvPr/>
        </p:nvCxnSpPr>
        <p:spPr>
          <a:xfrm>
            <a:off x="1763688" y="5517232"/>
            <a:ext cx="1152128" cy="360040"/>
          </a:xfrm>
          <a:prstGeom prst="bent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3" name="Elbow Connector 52"/>
          <p:cNvCxnSpPr>
            <a:stCxn id="24" idx="3"/>
            <a:endCxn id="7" idx="1"/>
          </p:cNvCxnSpPr>
          <p:nvPr/>
        </p:nvCxnSpPr>
        <p:spPr>
          <a:xfrm flipV="1">
            <a:off x="4283968" y="5373216"/>
            <a:ext cx="216024" cy="504056"/>
          </a:xfrm>
          <a:prstGeom prst="bent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6" name="Elbow Connector 55"/>
          <p:cNvCxnSpPr>
            <a:stCxn id="23" idx="2"/>
            <a:endCxn id="24" idx="0"/>
          </p:cNvCxnSpPr>
          <p:nvPr/>
        </p:nvCxnSpPr>
        <p:spPr>
          <a:xfrm rot="16200000" flipH="1">
            <a:off x="2987824" y="4977172"/>
            <a:ext cx="360040" cy="864096"/>
          </a:xfrm>
          <a:prstGeom prst="bent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1" name="TextBox 90"/>
          <p:cNvSpPr txBox="1"/>
          <p:nvPr/>
        </p:nvSpPr>
        <p:spPr>
          <a:xfrm>
            <a:off x="613485" y="4437112"/>
            <a:ext cx="790163" cy="307777"/>
          </a:xfrm>
          <a:prstGeom prst="rect">
            <a:avLst/>
          </a:prstGeom>
          <a:noFill/>
        </p:spPr>
        <p:txBody>
          <a:bodyPr wrap="none" rtlCol="0">
            <a:spAutoFit/>
          </a:bodyPr>
          <a:lstStyle/>
          <a:p>
            <a:r>
              <a:rPr lang="en-GB" sz="1400" dirty="0" smtClean="0"/>
              <a:t>produce</a:t>
            </a:r>
            <a:endParaRPr lang="en-GB" dirty="0"/>
          </a:p>
        </p:txBody>
      </p:sp>
      <p:sp>
        <p:nvSpPr>
          <p:cNvPr id="92" name="TextBox 91"/>
          <p:cNvSpPr txBox="1"/>
          <p:nvPr/>
        </p:nvSpPr>
        <p:spPr>
          <a:xfrm>
            <a:off x="1403648" y="5805264"/>
            <a:ext cx="723275" cy="307777"/>
          </a:xfrm>
          <a:prstGeom prst="rect">
            <a:avLst/>
          </a:prstGeom>
          <a:noFill/>
        </p:spPr>
        <p:txBody>
          <a:bodyPr wrap="none" rtlCol="0">
            <a:spAutoFit/>
          </a:bodyPr>
          <a:lstStyle/>
          <a:p>
            <a:r>
              <a:rPr lang="en-GB" sz="1400" dirty="0" smtClean="0"/>
              <a:t>require</a:t>
            </a:r>
            <a:endParaRPr lang="en-GB" dirty="0"/>
          </a:p>
        </p:txBody>
      </p:sp>
      <p:sp>
        <p:nvSpPr>
          <p:cNvPr id="93" name="TextBox 92"/>
          <p:cNvSpPr txBox="1"/>
          <p:nvPr/>
        </p:nvSpPr>
        <p:spPr>
          <a:xfrm>
            <a:off x="3419872" y="5085184"/>
            <a:ext cx="647971" cy="307777"/>
          </a:xfrm>
          <a:prstGeom prst="rect">
            <a:avLst/>
          </a:prstGeom>
          <a:noFill/>
        </p:spPr>
        <p:txBody>
          <a:bodyPr wrap="none" rtlCol="0">
            <a:spAutoFit/>
          </a:bodyPr>
          <a:lstStyle/>
          <a:p>
            <a:r>
              <a:rPr lang="en-GB" sz="1400" dirty="0" smtClean="0"/>
              <a:t>create</a:t>
            </a:r>
            <a:endParaRPr lang="en-GB" dirty="0"/>
          </a:p>
        </p:txBody>
      </p:sp>
      <p:sp>
        <p:nvSpPr>
          <p:cNvPr id="94" name="TextBox 93"/>
          <p:cNvSpPr txBox="1"/>
          <p:nvPr/>
        </p:nvSpPr>
        <p:spPr>
          <a:xfrm>
            <a:off x="3923928" y="4365104"/>
            <a:ext cx="1275209" cy="307777"/>
          </a:xfrm>
          <a:prstGeom prst="rect">
            <a:avLst/>
          </a:prstGeom>
          <a:noFill/>
        </p:spPr>
        <p:txBody>
          <a:bodyPr wrap="none" rtlCol="0">
            <a:spAutoFit/>
          </a:bodyPr>
          <a:lstStyle/>
          <a:p>
            <a:r>
              <a:rPr lang="en-GB" sz="1400" dirty="0" smtClean="0"/>
              <a:t>Gives evidence</a:t>
            </a:r>
            <a:endParaRPr lang="en-GB" dirty="0"/>
          </a:p>
        </p:txBody>
      </p:sp>
      <p:sp>
        <p:nvSpPr>
          <p:cNvPr id="95" name="TextBox 94"/>
          <p:cNvSpPr txBox="1"/>
          <p:nvPr/>
        </p:nvSpPr>
        <p:spPr>
          <a:xfrm>
            <a:off x="7812360" y="4221088"/>
            <a:ext cx="739931" cy="307777"/>
          </a:xfrm>
          <a:prstGeom prst="rect">
            <a:avLst/>
          </a:prstGeom>
          <a:noFill/>
        </p:spPr>
        <p:txBody>
          <a:bodyPr wrap="none" rtlCol="0">
            <a:spAutoFit/>
          </a:bodyPr>
          <a:lstStyle/>
          <a:p>
            <a:r>
              <a:rPr lang="en-GB" sz="1400" dirty="0" smtClean="0"/>
              <a:t>identify</a:t>
            </a:r>
            <a:endParaRPr lang="en-GB" dirty="0"/>
          </a:p>
        </p:txBody>
      </p:sp>
      <p:sp>
        <p:nvSpPr>
          <p:cNvPr id="96" name="TextBox 95"/>
          <p:cNvSpPr txBox="1"/>
          <p:nvPr/>
        </p:nvSpPr>
        <p:spPr>
          <a:xfrm>
            <a:off x="5868144" y="4869160"/>
            <a:ext cx="723275" cy="307777"/>
          </a:xfrm>
          <a:prstGeom prst="rect">
            <a:avLst/>
          </a:prstGeom>
          <a:noFill/>
        </p:spPr>
        <p:txBody>
          <a:bodyPr wrap="none" rtlCol="0">
            <a:spAutoFit/>
          </a:bodyPr>
          <a:lstStyle/>
          <a:p>
            <a:r>
              <a:rPr lang="en-GB" sz="1400" dirty="0" smtClean="0"/>
              <a:t>require</a:t>
            </a:r>
            <a:endParaRPr lang="en-GB" dirty="0"/>
          </a:p>
        </p:txBody>
      </p:sp>
      <p:sp>
        <p:nvSpPr>
          <p:cNvPr id="97" name="TextBox 96"/>
          <p:cNvSpPr txBox="1"/>
          <p:nvPr/>
        </p:nvSpPr>
        <p:spPr>
          <a:xfrm>
            <a:off x="5292080" y="5877272"/>
            <a:ext cx="919906" cy="307777"/>
          </a:xfrm>
          <a:prstGeom prst="rect">
            <a:avLst/>
          </a:prstGeom>
          <a:noFill/>
        </p:spPr>
        <p:txBody>
          <a:bodyPr wrap="none" rtlCol="0">
            <a:spAutoFit/>
          </a:bodyPr>
          <a:lstStyle/>
          <a:p>
            <a:r>
              <a:rPr lang="en-GB" sz="1400" dirty="0" smtClean="0"/>
              <a:t>minimizes</a:t>
            </a:r>
            <a:endParaRPr lang="en-GB" dirty="0"/>
          </a:p>
        </p:txBody>
      </p:sp>
      <p:sp>
        <p:nvSpPr>
          <p:cNvPr id="98" name="TextBox 97"/>
          <p:cNvSpPr txBox="1"/>
          <p:nvPr/>
        </p:nvSpPr>
        <p:spPr>
          <a:xfrm>
            <a:off x="6680791" y="6237312"/>
            <a:ext cx="339481" cy="307777"/>
          </a:xfrm>
          <a:prstGeom prst="rect">
            <a:avLst/>
          </a:prstGeom>
          <a:noFill/>
        </p:spPr>
        <p:txBody>
          <a:bodyPr wrap="none" rtlCol="0">
            <a:spAutoFit/>
          </a:bodyPr>
          <a:lstStyle/>
          <a:p>
            <a:r>
              <a:rPr lang="en-GB" sz="1400" dirty="0" smtClean="0"/>
              <a:t>to</a:t>
            </a:r>
            <a:endParaRPr lang="en-GB" dirty="0"/>
          </a:p>
        </p:txBody>
      </p:sp>
      <p:sp>
        <p:nvSpPr>
          <p:cNvPr id="10" name="TextBox 9"/>
          <p:cNvSpPr txBox="1"/>
          <p:nvPr/>
        </p:nvSpPr>
        <p:spPr>
          <a:xfrm>
            <a:off x="5220072" y="2267580"/>
            <a:ext cx="386829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dirty="0" smtClean="0">
                <a:hlinkClick r:id="rId2"/>
              </a:rPr>
              <a:t>ESS Cyber Security workshop: Feb 2016</a:t>
            </a:r>
            <a:endParaRPr lang="en-GB" dirty="0"/>
          </a:p>
        </p:txBody>
      </p:sp>
    </p:spTree>
    <p:extLst>
      <p:ext uri="{BB962C8B-B14F-4D97-AF65-F5344CB8AC3E}">
        <p14:creationId xmlns:p14="http://schemas.microsoft.com/office/powerpoint/2010/main" val="2143035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rcRect l="1895" r="1895"/>
          <a:stretch>
            <a:fillRect/>
          </a:stretch>
        </p:blipFill>
        <p:spPr>
          <a:xfrm>
            <a:off x="683568" y="1628800"/>
            <a:ext cx="8229600" cy="4525963"/>
          </a:xfrm>
          <a:solidFill>
            <a:srgbClr val="008000"/>
          </a:solidFill>
        </p:spPr>
      </p:pic>
      <p:sp>
        <p:nvSpPr>
          <p:cNvPr id="2" name="Title 1"/>
          <p:cNvSpPr>
            <a:spLocks noGrp="1"/>
          </p:cNvSpPr>
          <p:nvPr>
            <p:ph type="title"/>
          </p:nvPr>
        </p:nvSpPr>
        <p:spPr/>
        <p:txBody>
          <a:bodyPr/>
          <a:lstStyle/>
          <a:p>
            <a:r>
              <a:rPr lang="en-GB" dirty="0" smtClean="0"/>
              <a:t>Control System Network </a:t>
            </a:r>
            <a:br>
              <a:rPr lang="en-GB" dirty="0" smtClean="0"/>
            </a:br>
            <a:r>
              <a:rPr lang="en-GB" dirty="0" smtClean="0"/>
              <a:t>fibre termination</a:t>
            </a:r>
            <a:endParaRPr lang="en-GB" noProof="0" dirty="0"/>
          </a:p>
        </p:txBody>
      </p:sp>
      <p:sp>
        <p:nvSpPr>
          <p:cNvPr id="4" name="Slide Number Placeholder 3"/>
          <p:cNvSpPr>
            <a:spLocks noGrp="1"/>
          </p:cNvSpPr>
          <p:nvPr>
            <p:ph type="sldNum" sz="quarter" idx="12"/>
          </p:nvPr>
        </p:nvSpPr>
        <p:spPr/>
        <p:txBody>
          <a:bodyPr/>
          <a:lstStyle/>
          <a:p>
            <a:fld id="{551115BC-487E-4422-894C-CB7CD3E79223}" type="slidenum">
              <a:rPr lang="en-GB" smtClean="0"/>
              <a:t>19</a:t>
            </a:fld>
            <a:endParaRPr lang="en-GB" dirty="0"/>
          </a:p>
        </p:txBody>
      </p:sp>
      <p:sp>
        <p:nvSpPr>
          <p:cNvPr id="7" name="Content Placeholder 2"/>
          <p:cNvSpPr txBox="1">
            <a:spLocks/>
          </p:cNvSpPr>
          <p:nvPr/>
        </p:nvSpPr>
        <p:spPr>
          <a:xfrm>
            <a:off x="457200" y="1600201"/>
            <a:ext cx="8229600" cy="4525963"/>
          </a:xfrm>
          <a:prstGeom prst="rect">
            <a:avLst/>
          </a:prstGeom>
        </p:spPr>
        <p:txBody>
          <a:bodyPr vert="horz" lIns="91429" tIns="45715" rIns="91429" bIns="45715"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smtClean="0"/>
          </a:p>
        </p:txBody>
      </p:sp>
      <p:sp>
        <p:nvSpPr>
          <p:cNvPr id="16" name="TextBox 15"/>
          <p:cNvSpPr txBox="1"/>
          <p:nvPr/>
        </p:nvSpPr>
        <p:spPr>
          <a:xfrm>
            <a:off x="5508104" y="3356992"/>
            <a:ext cx="1184940" cy="276999"/>
          </a:xfrm>
          <a:prstGeom prst="rect">
            <a:avLst/>
          </a:prstGeom>
          <a:noFill/>
        </p:spPr>
        <p:txBody>
          <a:bodyPr wrap="none" rtlCol="0">
            <a:spAutoFit/>
          </a:bodyPr>
          <a:lstStyle/>
          <a:p>
            <a:r>
              <a:rPr lang="en-GB" sz="1200" b="1" dirty="0" smtClean="0"/>
              <a:t>Klystron gallery</a:t>
            </a:r>
            <a:endParaRPr lang="en-GB" sz="1200" b="1" dirty="0"/>
          </a:p>
        </p:txBody>
      </p:sp>
      <p:sp>
        <p:nvSpPr>
          <p:cNvPr id="17" name="TextBox 16"/>
          <p:cNvSpPr txBox="1"/>
          <p:nvPr/>
        </p:nvSpPr>
        <p:spPr>
          <a:xfrm rot="678567">
            <a:off x="5114426" y="2558076"/>
            <a:ext cx="710451" cy="461665"/>
          </a:xfrm>
          <a:prstGeom prst="rect">
            <a:avLst/>
          </a:prstGeom>
          <a:noFill/>
        </p:spPr>
        <p:txBody>
          <a:bodyPr wrap="none" rtlCol="0">
            <a:spAutoFit/>
          </a:bodyPr>
          <a:lstStyle/>
          <a:p>
            <a:r>
              <a:rPr lang="en-GB" sz="1200" b="1" dirty="0" err="1" smtClean="0"/>
              <a:t>Cryo</a:t>
            </a:r>
            <a:endParaRPr lang="en-GB" sz="1200" b="1" dirty="0" smtClean="0"/>
          </a:p>
          <a:p>
            <a:r>
              <a:rPr lang="en-GB" sz="1200" b="1" dirty="0" smtClean="0"/>
              <a:t>building</a:t>
            </a:r>
            <a:endParaRPr lang="en-GB" sz="1200" b="1" dirty="0"/>
          </a:p>
        </p:txBody>
      </p:sp>
      <p:sp>
        <p:nvSpPr>
          <p:cNvPr id="18" name="TextBox 17"/>
          <p:cNvSpPr txBox="1"/>
          <p:nvPr/>
        </p:nvSpPr>
        <p:spPr>
          <a:xfrm rot="958402">
            <a:off x="4255072" y="2197413"/>
            <a:ext cx="1057276" cy="461665"/>
          </a:xfrm>
          <a:prstGeom prst="rect">
            <a:avLst/>
          </a:prstGeom>
          <a:noFill/>
        </p:spPr>
        <p:txBody>
          <a:bodyPr wrap="none" rtlCol="0">
            <a:spAutoFit/>
          </a:bodyPr>
          <a:lstStyle/>
          <a:p>
            <a:r>
              <a:rPr lang="en-GB" sz="1200" b="1" dirty="0" smtClean="0"/>
              <a:t>Central utility</a:t>
            </a:r>
          </a:p>
          <a:p>
            <a:r>
              <a:rPr lang="en-GB" sz="1200" b="1" dirty="0" smtClean="0"/>
              <a:t>Server hall</a:t>
            </a:r>
            <a:endParaRPr lang="en-GB" sz="1200" b="1" dirty="0"/>
          </a:p>
        </p:txBody>
      </p:sp>
      <p:sp>
        <p:nvSpPr>
          <p:cNvPr id="19" name="TextBox 18"/>
          <p:cNvSpPr txBox="1"/>
          <p:nvPr/>
        </p:nvSpPr>
        <p:spPr>
          <a:xfrm>
            <a:off x="2771800" y="3512041"/>
            <a:ext cx="1146768" cy="276999"/>
          </a:xfrm>
          <a:prstGeom prst="rect">
            <a:avLst/>
          </a:prstGeom>
          <a:noFill/>
        </p:spPr>
        <p:txBody>
          <a:bodyPr wrap="none" rtlCol="0">
            <a:spAutoFit/>
          </a:bodyPr>
          <a:lstStyle/>
          <a:p>
            <a:r>
              <a:rPr lang="en-GB" sz="1200" b="1" dirty="0" smtClean="0"/>
              <a:t>Target building</a:t>
            </a:r>
            <a:endParaRPr lang="en-GB" sz="1200" b="1" dirty="0"/>
          </a:p>
        </p:txBody>
      </p:sp>
      <p:sp>
        <p:nvSpPr>
          <p:cNvPr id="20" name="TextBox 19"/>
          <p:cNvSpPr txBox="1"/>
          <p:nvPr/>
        </p:nvSpPr>
        <p:spPr>
          <a:xfrm rot="19661431">
            <a:off x="2328435" y="2636912"/>
            <a:ext cx="881371" cy="276999"/>
          </a:xfrm>
          <a:prstGeom prst="rect">
            <a:avLst/>
          </a:prstGeom>
          <a:noFill/>
        </p:spPr>
        <p:txBody>
          <a:bodyPr wrap="none" rtlCol="0">
            <a:spAutoFit/>
          </a:bodyPr>
          <a:lstStyle/>
          <a:p>
            <a:r>
              <a:rPr lang="en-GB" sz="1200" b="1" dirty="0" smtClean="0"/>
              <a:t>Beam lines</a:t>
            </a:r>
            <a:endParaRPr lang="en-GB" sz="1200" b="1" dirty="0"/>
          </a:p>
        </p:txBody>
      </p:sp>
      <p:sp>
        <p:nvSpPr>
          <p:cNvPr id="21" name="TextBox 20"/>
          <p:cNvSpPr txBox="1"/>
          <p:nvPr/>
        </p:nvSpPr>
        <p:spPr>
          <a:xfrm>
            <a:off x="1619672" y="3501008"/>
            <a:ext cx="1040144" cy="276999"/>
          </a:xfrm>
          <a:prstGeom prst="rect">
            <a:avLst/>
          </a:prstGeom>
          <a:noFill/>
        </p:spPr>
        <p:txBody>
          <a:bodyPr wrap="none" rtlCol="0">
            <a:spAutoFit/>
          </a:bodyPr>
          <a:lstStyle/>
          <a:p>
            <a:r>
              <a:rPr lang="en-GB" sz="1200" b="1" dirty="0" smtClean="0"/>
              <a:t>Control room</a:t>
            </a:r>
            <a:endParaRPr lang="en-GB" sz="1200" b="1" dirty="0"/>
          </a:p>
        </p:txBody>
      </p:sp>
      <p:sp>
        <p:nvSpPr>
          <p:cNvPr id="22" name="TextBox 21"/>
          <p:cNvSpPr txBox="1"/>
          <p:nvPr/>
        </p:nvSpPr>
        <p:spPr>
          <a:xfrm>
            <a:off x="611560" y="1988840"/>
            <a:ext cx="868672" cy="276999"/>
          </a:xfrm>
          <a:prstGeom prst="rect">
            <a:avLst/>
          </a:prstGeom>
          <a:noFill/>
        </p:spPr>
        <p:txBody>
          <a:bodyPr wrap="none" rtlCol="0">
            <a:spAutoFit/>
          </a:bodyPr>
          <a:lstStyle/>
          <a:p>
            <a:r>
              <a:rPr lang="en-GB" sz="1200" b="1" dirty="0" smtClean="0"/>
              <a:t>Substation</a:t>
            </a:r>
            <a:endParaRPr lang="en-GB" sz="1200" b="1" dirty="0"/>
          </a:p>
        </p:txBody>
      </p:sp>
      <p:sp>
        <p:nvSpPr>
          <p:cNvPr id="23" name="TextBox 22"/>
          <p:cNvSpPr txBox="1"/>
          <p:nvPr/>
        </p:nvSpPr>
        <p:spPr>
          <a:xfrm>
            <a:off x="3851920" y="1772816"/>
            <a:ext cx="868672" cy="276999"/>
          </a:xfrm>
          <a:prstGeom prst="rect">
            <a:avLst/>
          </a:prstGeom>
          <a:noFill/>
        </p:spPr>
        <p:txBody>
          <a:bodyPr wrap="none" rtlCol="0">
            <a:spAutoFit/>
          </a:bodyPr>
          <a:lstStyle/>
          <a:p>
            <a:r>
              <a:rPr lang="en-GB" sz="1200" b="1" dirty="0" smtClean="0"/>
              <a:t>Substation</a:t>
            </a:r>
            <a:endParaRPr lang="en-GB" sz="1200" b="1" dirty="0"/>
          </a:p>
        </p:txBody>
      </p:sp>
      <p:sp>
        <p:nvSpPr>
          <p:cNvPr id="24" name="Multiply 23"/>
          <p:cNvSpPr/>
          <p:nvPr/>
        </p:nvSpPr>
        <p:spPr>
          <a:xfrm>
            <a:off x="2555776" y="3573016"/>
            <a:ext cx="288032" cy="216024"/>
          </a:xfrm>
          <a:prstGeom prst="mathMultiply">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Multiply 24"/>
          <p:cNvSpPr/>
          <p:nvPr/>
        </p:nvSpPr>
        <p:spPr>
          <a:xfrm>
            <a:off x="2627784" y="4077072"/>
            <a:ext cx="288032" cy="216024"/>
          </a:xfrm>
          <a:prstGeom prst="mathMultiply">
            <a:avLst/>
          </a:prstGeom>
          <a:solidFill>
            <a:srgbClr val="0080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Multiply 25"/>
          <p:cNvSpPr/>
          <p:nvPr/>
        </p:nvSpPr>
        <p:spPr>
          <a:xfrm>
            <a:off x="3419872" y="4221088"/>
            <a:ext cx="288032" cy="216024"/>
          </a:xfrm>
          <a:prstGeom prst="mathMultiply">
            <a:avLst/>
          </a:prstGeom>
          <a:solidFill>
            <a:srgbClr val="0080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Multiply 26"/>
          <p:cNvSpPr/>
          <p:nvPr/>
        </p:nvSpPr>
        <p:spPr>
          <a:xfrm>
            <a:off x="2339752" y="2348880"/>
            <a:ext cx="288032" cy="216024"/>
          </a:xfrm>
          <a:prstGeom prst="mathMultiply">
            <a:avLst/>
          </a:prstGeom>
          <a:solidFill>
            <a:srgbClr val="0080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Multiply 28"/>
          <p:cNvSpPr/>
          <p:nvPr/>
        </p:nvSpPr>
        <p:spPr>
          <a:xfrm>
            <a:off x="971600" y="2204864"/>
            <a:ext cx="288032" cy="216024"/>
          </a:xfrm>
          <a:prstGeom prst="mathMultiply">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Multiply 29"/>
          <p:cNvSpPr/>
          <p:nvPr/>
        </p:nvSpPr>
        <p:spPr>
          <a:xfrm>
            <a:off x="4427984" y="1916832"/>
            <a:ext cx="288032" cy="216024"/>
          </a:xfrm>
          <a:prstGeom prst="mathMultiply">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Multiply 30"/>
          <p:cNvSpPr/>
          <p:nvPr/>
        </p:nvSpPr>
        <p:spPr>
          <a:xfrm>
            <a:off x="5220072" y="2924944"/>
            <a:ext cx="288032" cy="216024"/>
          </a:xfrm>
          <a:prstGeom prst="mathMultiply">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Multiply 31"/>
          <p:cNvSpPr/>
          <p:nvPr/>
        </p:nvSpPr>
        <p:spPr>
          <a:xfrm>
            <a:off x="4427984" y="2564904"/>
            <a:ext cx="288032" cy="216024"/>
          </a:xfrm>
          <a:prstGeom prst="mathMultiply">
            <a:avLst/>
          </a:prstGeom>
          <a:solidFill>
            <a:srgbClr val="0080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Multiply 34"/>
          <p:cNvSpPr/>
          <p:nvPr/>
        </p:nvSpPr>
        <p:spPr>
          <a:xfrm>
            <a:off x="3779912" y="3573016"/>
            <a:ext cx="288032" cy="216024"/>
          </a:xfrm>
          <a:prstGeom prst="mathMultiply">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0" name="Multiply 69"/>
          <p:cNvSpPr/>
          <p:nvPr/>
        </p:nvSpPr>
        <p:spPr>
          <a:xfrm>
            <a:off x="3491880" y="3068960"/>
            <a:ext cx="288032" cy="216024"/>
          </a:xfrm>
          <a:prstGeom prst="mathMultiply">
            <a:avLst/>
          </a:prstGeom>
          <a:solidFill>
            <a:srgbClr val="0080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1" name="TextBox 70"/>
          <p:cNvSpPr txBox="1"/>
          <p:nvPr/>
        </p:nvSpPr>
        <p:spPr>
          <a:xfrm>
            <a:off x="5580112" y="4725144"/>
            <a:ext cx="3044423" cy="1200329"/>
          </a:xfrm>
          <a:prstGeom prst="rect">
            <a:avLst/>
          </a:prstGeom>
          <a:noFill/>
        </p:spPr>
        <p:txBody>
          <a:bodyPr wrap="none" rtlCol="0">
            <a:spAutoFit/>
          </a:bodyPr>
          <a:lstStyle/>
          <a:p>
            <a:pPr marL="285750" indent="-285750">
              <a:buFont typeface="Arial"/>
              <a:buChar char="•"/>
            </a:pPr>
            <a:r>
              <a:rPr lang="en-GB" dirty="0" smtClean="0"/>
              <a:t>Dedicated COMMS room</a:t>
            </a:r>
          </a:p>
          <a:p>
            <a:pPr marL="285750" indent="-285750">
              <a:buFont typeface="Arial"/>
              <a:buChar char="•"/>
            </a:pPr>
            <a:r>
              <a:rPr lang="en-GB" dirty="0" smtClean="0"/>
              <a:t>Shared COMMS (NSS </a:t>
            </a:r>
            <a:r>
              <a:rPr lang="en-GB" b="1" dirty="0" smtClean="0"/>
              <a:t>&amp;| </a:t>
            </a:r>
            <a:r>
              <a:rPr lang="en-GB" dirty="0" smtClean="0"/>
              <a:t>IT)</a:t>
            </a:r>
          </a:p>
          <a:p>
            <a:pPr marL="285750" indent="-285750">
              <a:buFont typeface="Arial"/>
              <a:buChar char="•"/>
            </a:pPr>
            <a:r>
              <a:rPr lang="en-GB" dirty="0" smtClean="0"/>
              <a:t>Cabinet</a:t>
            </a:r>
          </a:p>
          <a:p>
            <a:pPr marL="285750" indent="-285750">
              <a:buFont typeface="Arial"/>
              <a:buChar char="•"/>
            </a:pPr>
            <a:r>
              <a:rPr lang="en-GB" dirty="0" smtClean="0"/>
              <a:t>50 rack rows</a:t>
            </a:r>
          </a:p>
        </p:txBody>
      </p:sp>
      <p:sp>
        <p:nvSpPr>
          <p:cNvPr id="72" name="Multiply 71"/>
          <p:cNvSpPr/>
          <p:nvPr/>
        </p:nvSpPr>
        <p:spPr>
          <a:xfrm>
            <a:off x="5580112" y="4797152"/>
            <a:ext cx="288032" cy="216024"/>
          </a:xfrm>
          <a:prstGeom prst="mathMultiply">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3" name="Multiply 72"/>
          <p:cNvSpPr/>
          <p:nvPr/>
        </p:nvSpPr>
        <p:spPr>
          <a:xfrm>
            <a:off x="5580112" y="5085184"/>
            <a:ext cx="288032" cy="216024"/>
          </a:xfrm>
          <a:prstGeom prst="mathMultiply">
            <a:avLst/>
          </a:prstGeom>
          <a:solidFill>
            <a:srgbClr val="0080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5" name="Multiply 74"/>
          <p:cNvSpPr/>
          <p:nvPr/>
        </p:nvSpPr>
        <p:spPr>
          <a:xfrm>
            <a:off x="5580112" y="5373216"/>
            <a:ext cx="288032" cy="216024"/>
          </a:xfrm>
          <a:prstGeom prst="mathMultiply">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 name="Multiply 36"/>
          <p:cNvSpPr/>
          <p:nvPr/>
        </p:nvSpPr>
        <p:spPr>
          <a:xfrm>
            <a:off x="7884368" y="3284984"/>
            <a:ext cx="288032" cy="216024"/>
          </a:xfrm>
          <a:prstGeom prst="mathMultiply">
            <a:avLst/>
          </a:prstGeom>
          <a:solidFill>
            <a:srgbClr val="0080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Multiply 37"/>
          <p:cNvSpPr/>
          <p:nvPr/>
        </p:nvSpPr>
        <p:spPr>
          <a:xfrm>
            <a:off x="5076056" y="3356992"/>
            <a:ext cx="288032" cy="216024"/>
          </a:xfrm>
          <a:prstGeom prst="mathMultiply">
            <a:avLst/>
          </a:prstGeom>
          <a:solidFill>
            <a:srgbClr val="0080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Box 2"/>
          <p:cNvSpPr txBox="1"/>
          <p:nvPr/>
        </p:nvSpPr>
        <p:spPr>
          <a:xfrm>
            <a:off x="6588224" y="2060848"/>
            <a:ext cx="2475520"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b="1" dirty="0" smtClean="0">
                <a:solidFill>
                  <a:schemeClr val="accent1"/>
                </a:solidFill>
              </a:rPr>
              <a:t>2017: COMMS room</a:t>
            </a:r>
          </a:p>
          <a:p>
            <a:r>
              <a:rPr lang="en-GB" b="1" dirty="0" smtClean="0"/>
              <a:t>Temporary Server room</a:t>
            </a:r>
            <a:endParaRPr lang="en-GB" b="1" dirty="0"/>
          </a:p>
        </p:txBody>
      </p:sp>
      <p:cxnSp>
        <p:nvCxnSpPr>
          <p:cNvPr id="8" name="Straight Arrow Connector 7"/>
          <p:cNvCxnSpPr/>
          <p:nvPr/>
        </p:nvCxnSpPr>
        <p:spPr>
          <a:xfrm>
            <a:off x="7956376" y="2708920"/>
            <a:ext cx="72008" cy="5760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3" idx="1"/>
            <a:endCxn id="31" idx="1"/>
          </p:cNvCxnSpPr>
          <p:nvPr/>
        </p:nvCxnSpPr>
        <p:spPr>
          <a:xfrm flipH="1">
            <a:off x="5438926" y="2384014"/>
            <a:ext cx="1149298" cy="5928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1475656" y="1484784"/>
            <a:ext cx="1728192"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2016: Available now</a:t>
            </a:r>
            <a:endParaRPr lang="en-GB" dirty="0"/>
          </a:p>
        </p:txBody>
      </p:sp>
      <p:cxnSp>
        <p:nvCxnSpPr>
          <p:cNvPr id="40" name="Straight Arrow Connector 39"/>
          <p:cNvCxnSpPr>
            <a:stCxn id="11" idx="2"/>
            <a:endCxn id="29" idx="1"/>
          </p:cNvCxnSpPr>
          <p:nvPr/>
        </p:nvCxnSpPr>
        <p:spPr>
          <a:xfrm flipH="1">
            <a:off x="1190454" y="1988840"/>
            <a:ext cx="1149298" cy="2679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2384512" y="5013176"/>
            <a:ext cx="3202056"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b="1" dirty="0" smtClean="0">
                <a:solidFill>
                  <a:schemeClr val="accent1"/>
                </a:solidFill>
              </a:rPr>
              <a:t>2019: Server/computer room &amp; </a:t>
            </a:r>
          </a:p>
          <a:p>
            <a:r>
              <a:rPr lang="en-GB" b="1" dirty="0" smtClean="0">
                <a:solidFill>
                  <a:schemeClr val="accent1"/>
                </a:solidFill>
              </a:rPr>
              <a:t>COMMS room</a:t>
            </a:r>
          </a:p>
        </p:txBody>
      </p:sp>
      <p:cxnSp>
        <p:nvCxnSpPr>
          <p:cNvPr id="44" name="Straight Arrow Connector 43"/>
          <p:cNvCxnSpPr/>
          <p:nvPr/>
        </p:nvCxnSpPr>
        <p:spPr>
          <a:xfrm flipV="1">
            <a:off x="3691450" y="2729044"/>
            <a:ext cx="1005282" cy="22841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flipV="1">
            <a:off x="2843808" y="3737156"/>
            <a:ext cx="847642" cy="12760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377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Content</a:t>
            </a:r>
            <a:endParaRPr lang="en-US" dirty="0"/>
          </a:p>
        </p:txBody>
      </p:sp>
      <p:sp>
        <p:nvSpPr>
          <p:cNvPr id="9" name="Content Placeholder 8"/>
          <p:cNvSpPr>
            <a:spLocks noGrp="1"/>
          </p:cNvSpPr>
          <p:nvPr>
            <p:ph idx="1"/>
          </p:nvPr>
        </p:nvSpPr>
        <p:spPr/>
        <p:txBody>
          <a:bodyPr>
            <a:normAutofit lnSpcReduction="10000"/>
          </a:bodyPr>
          <a:lstStyle/>
          <a:p>
            <a:r>
              <a:rPr lang="en-US" dirty="0" smtClean="0"/>
              <a:t>Introduction</a:t>
            </a:r>
          </a:p>
          <a:p>
            <a:r>
              <a:rPr lang="en-US" dirty="0" smtClean="0"/>
              <a:t>Control System Infrastructure Scope</a:t>
            </a:r>
          </a:p>
          <a:p>
            <a:r>
              <a:rPr lang="en-US" dirty="0" smtClean="0"/>
              <a:t>Control Room Work Unit</a:t>
            </a:r>
          </a:p>
          <a:p>
            <a:r>
              <a:rPr lang="en-US" dirty="0" smtClean="0"/>
              <a:t>Control Room Project</a:t>
            </a:r>
          </a:p>
          <a:p>
            <a:r>
              <a:rPr lang="en-US" dirty="0" smtClean="0"/>
              <a:t>Standard</a:t>
            </a:r>
          </a:p>
          <a:p>
            <a:r>
              <a:rPr lang="en-US" dirty="0" smtClean="0"/>
              <a:t>Working Group</a:t>
            </a:r>
          </a:p>
          <a:p>
            <a:r>
              <a:rPr lang="en-US" dirty="0" smtClean="0"/>
              <a:t>Standard</a:t>
            </a:r>
          </a:p>
          <a:p>
            <a:r>
              <a:rPr lang="en-US" dirty="0" smtClean="0"/>
              <a:t>MCR location</a:t>
            </a:r>
          </a:p>
          <a:p>
            <a:r>
              <a:rPr lang="en-US" dirty="0" smtClean="0"/>
              <a:t>Documentation</a:t>
            </a:r>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smtClean="0"/>
              <a:pPr/>
              <a:t>2</a:t>
            </a:fld>
            <a:endParaRPr lang="en-GB"/>
          </a:p>
        </p:txBody>
      </p:sp>
    </p:spTree>
    <p:extLst>
      <p:ext uri="{BB962C8B-B14F-4D97-AF65-F5344CB8AC3E}">
        <p14:creationId xmlns:p14="http://schemas.microsoft.com/office/powerpoint/2010/main" val="1489028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ICS Network Architecture</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20</a:t>
            </a:fld>
            <a:endParaRPr lang="sv-SE" dirty="0"/>
          </a:p>
        </p:txBody>
      </p:sp>
      <p:grpSp>
        <p:nvGrpSpPr>
          <p:cNvPr id="3" name="Group 2"/>
          <p:cNvGrpSpPr/>
          <p:nvPr/>
        </p:nvGrpSpPr>
        <p:grpSpPr>
          <a:xfrm>
            <a:off x="1115616" y="1556792"/>
            <a:ext cx="7848872" cy="5179069"/>
            <a:chOff x="1115616" y="1556792"/>
            <a:chExt cx="7848872" cy="5179069"/>
          </a:xfrm>
        </p:grpSpPr>
        <p:sp>
          <p:nvSpPr>
            <p:cNvPr id="7" name="Rounded Rectangle 6"/>
            <p:cNvSpPr/>
            <p:nvPr/>
          </p:nvSpPr>
          <p:spPr>
            <a:xfrm>
              <a:off x="1115616" y="4149080"/>
              <a:ext cx="1048774" cy="78658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H05</a:t>
              </a:r>
            </a:p>
            <a:p>
              <a:pPr algn="ctr"/>
              <a:r>
                <a:rPr lang="en-GB" sz="1200" dirty="0" smtClean="0"/>
                <a:t>Primary Substation</a:t>
              </a:r>
            </a:p>
            <a:p>
              <a:pPr algn="ctr"/>
              <a:r>
                <a:rPr lang="en-GB" sz="1000" dirty="0" smtClean="0"/>
                <a:t>COMMS room</a:t>
              </a:r>
              <a:endParaRPr lang="en-GB" sz="1000" dirty="0"/>
            </a:p>
          </p:txBody>
        </p:sp>
        <p:sp>
          <p:nvSpPr>
            <p:cNvPr id="8" name="Rounded Rectangle 7"/>
            <p:cNvSpPr/>
            <p:nvPr/>
          </p:nvSpPr>
          <p:spPr>
            <a:xfrm>
              <a:off x="1403648" y="3284984"/>
              <a:ext cx="1048774" cy="78658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G02</a:t>
              </a:r>
            </a:p>
            <a:p>
              <a:pPr algn="ctr"/>
              <a:r>
                <a:rPr lang="en-GB" sz="1000" dirty="0" smtClean="0"/>
                <a:t>Gallery Building</a:t>
              </a:r>
            </a:p>
            <a:p>
              <a:pPr algn="ctr"/>
              <a:r>
                <a:rPr lang="en-GB" sz="1000" dirty="0"/>
                <a:t>C</a:t>
              </a:r>
              <a:r>
                <a:rPr lang="en-GB" sz="1000" dirty="0" smtClean="0"/>
                <a:t>OMMS room</a:t>
              </a:r>
              <a:endParaRPr lang="en-GB" sz="1000" dirty="0"/>
            </a:p>
          </p:txBody>
        </p:sp>
        <p:sp>
          <p:nvSpPr>
            <p:cNvPr id="9" name="Rounded Rectangle 8"/>
            <p:cNvSpPr/>
            <p:nvPr/>
          </p:nvSpPr>
          <p:spPr>
            <a:xfrm>
              <a:off x="2051720" y="2420888"/>
              <a:ext cx="1048774" cy="78658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G04</a:t>
              </a:r>
            </a:p>
            <a:p>
              <a:pPr algn="ctr"/>
              <a:r>
                <a:rPr lang="en-GB" sz="1000" dirty="0" smtClean="0"/>
                <a:t>Cryogenic Plant</a:t>
              </a:r>
            </a:p>
            <a:p>
              <a:pPr algn="ctr"/>
              <a:r>
                <a:rPr lang="en-GB" sz="1000" dirty="0"/>
                <a:t>C</a:t>
              </a:r>
              <a:r>
                <a:rPr lang="en-GB" sz="1000" dirty="0" smtClean="0"/>
                <a:t>OMMS room</a:t>
              </a:r>
              <a:endParaRPr lang="en-GB" sz="1000" dirty="0"/>
            </a:p>
          </p:txBody>
        </p:sp>
        <p:sp>
          <p:nvSpPr>
            <p:cNvPr id="10" name="Rounded Rectangle 9"/>
            <p:cNvSpPr/>
            <p:nvPr/>
          </p:nvSpPr>
          <p:spPr>
            <a:xfrm>
              <a:off x="2627784" y="1556792"/>
              <a:ext cx="1152128" cy="78658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D04</a:t>
              </a:r>
            </a:p>
            <a:p>
              <a:pPr algn="ctr"/>
              <a:r>
                <a:rPr lang="en-GB" sz="1000" dirty="0" smtClean="0"/>
                <a:t>Lab/Exp. Hall 2</a:t>
              </a:r>
            </a:p>
            <a:p>
              <a:pPr algn="ctr"/>
              <a:r>
                <a:rPr lang="en-GB" sz="1000" dirty="0"/>
                <a:t>C</a:t>
              </a:r>
              <a:r>
                <a:rPr lang="en-GB" sz="1000" dirty="0" smtClean="0"/>
                <a:t>OMMS room</a:t>
              </a:r>
              <a:endParaRPr lang="en-GB" sz="1000" dirty="0"/>
            </a:p>
          </p:txBody>
        </p:sp>
        <p:sp>
          <p:nvSpPr>
            <p:cNvPr id="11" name="Rounded Rectangle 10"/>
            <p:cNvSpPr/>
            <p:nvPr/>
          </p:nvSpPr>
          <p:spPr>
            <a:xfrm>
              <a:off x="5220072" y="1556792"/>
              <a:ext cx="1048774" cy="78658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D07</a:t>
              </a:r>
            </a:p>
            <a:p>
              <a:pPr algn="ctr"/>
              <a:r>
                <a:rPr lang="en-GB" sz="1000" dirty="0" smtClean="0"/>
                <a:t>Lab 1B /</a:t>
              </a:r>
              <a:r>
                <a:rPr lang="en-GB" sz="1000" dirty="0"/>
                <a:t>Exp. Hall </a:t>
              </a:r>
              <a:r>
                <a:rPr lang="en-GB" sz="1000" dirty="0" smtClean="0"/>
                <a:t>1</a:t>
              </a:r>
              <a:endParaRPr lang="en-GB" sz="1000" dirty="0"/>
            </a:p>
            <a:p>
              <a:pPr algn="ctr"/>
              <a:r>
                <a:rPr lang="en-GB" sz="1000" dirty="0" smtClean="0"/>
                <a:t>COMMS room</a:t>
              </a:r>
              <a:endParaRPr lang="en-GB" sz="1000" dirty="0"/>
            </a:p>
          </p:txBody>
        </p:sp>
        <p:sp>
          <p:nvSpPr>
            <p:cNvPr id="12" name="Rounded Rectangle 11"/>
            <p:cNvSpPr/>
            <p:nvPr/>
          </p:nvSpPr>
          <p:spPr>
            <a:xfrm>
              <a:off x="5940152" y="2420888"/>
              <a:ext cx="1048774" cy="78658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D08</a:t>
              </a:r>
            </a:p>
            <a:p>
              <a:pPr algn="ctr"/>
              <a:r>
                <a:rPr lang="en-GB" sz="1000" dirty="0"/>
                <a:t>Lab </a:t>
              </a:r>
              <a:r>
                <a:rPr lang="en-GB" sz="1000" dirty="0" smtClean="0"/>
                <a:t>1A </a:t>
              </a:r>
              <a:r>
                <a:rPr lang="en-GB" sz="1000" dirty="0"/>
                <a:t>/Exp. Hall 1</a:t>
              </a:r>
            </a:p>
            <a:p>
              <a:pPr algn="ctr"/>
              <a:r>
                <a:rPr lang="en-GB" sz="1000" dirty="0" smtClean="0"/>
                <a:t>COMMS room</a:t>
              </a:r>
              <a:endParaRPr lang="en-GB" sz="1000" dirty="0"/>
            </a:p>
          </p:txBody>
        </p:sp>
        <p:sp>
          <p:nvSpPr>
            <p:cNvPr id="13" name="Rounded Rectangle 12"/>
            <p:cNvSpPr/>
            <p:nvPr/>
          </p:nvSpPr>
          <p:spPr>
            <a:xfrm>
              <a:off x="6588224" y="3284984"/>
              <a:ext cx="1048774" cy="78658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E02</a:t>
              </a:r>
            </a:p>
            <a:p>
              <a:pPr algn="ctr"/>
              <a:r>
                <a:rPr lang="en-GB" sz="1000" dirty="0" smtClean="0"/>
                <a:t>Beam line gallery</a:t>
              </a:r>
            </a:p>
            <a:p>
              <a:pPr algn="ctr"/>
              <a:r>
                <a:rPr lang="en-GB" sz="1000" dirty="0"/>
                <a:t>C</a:t>
              </a:r>
              <a:r>
                <a:rPr lang="en-GB" sz="1000" dirty="0" smtClean="0"/>
                <a:t>OMMS room</a:t>
              </a:r>
              <a:endParaRPr lang="en-GB" sz="1000" dirty="0"/>
            </a:p>
          </p:txBody>
        </p:sp>
        <p:sp>
          <p:nvSpPr>
            <p:cNvPr id="14" name="Rounded Rectangle 13"/>
            <p:cNvSpPr/>
            <p:nvPr/>
          </p:nvSpPr>
          <p:spPr>
            <a:xfrm>
              <a:off x="6876256" y="4149080"/>
              <a:ext cx="1048774" cy="78658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E04</a:t>
              </a:r>
            </a:p>
            <a:p>
              <a:pPr algn="ctr"/>
              <a:r>
                <a:rPr lang="en-GB" sz="1000" dirty="0" smtClean="0"/>
                <a:t>Lab </a:t>
              </a:r>
              <a:r>
                <a:rPr lang="en-GB" sz="1000" dirty="0"/>
                <a:t>3</a:t>
              </a:r>
              <a:r>
                <a:rPr lang="en-GB" sz="1000" dirty="0" smtClean="0"/>
                <a:t>B /Exp. Hall 3</a:t>
              </a:r>
            </a:p>
            <a:p>
              <a:pPr algn="ctr"/>
              <a:r>
                <a:rPr lang="en-GB" sz="1000" dirty="0" smtClean="0"/>
                <a:t>COMMS room</a:t>
              </a:r>
              <a:endParaRPr lang="en-GB" sz="1000" dirty="0"/>
            </a:p>
          </p:txBody>
        </p:sp>
        <p:cxnSp>
          <p:nvCxnSpPr>
            <p:cNvPr id="15" name="Straight Connector 14"/>
            <p:cNvCxnSpPr>
              <a:stCxn id="5" idx="0"/>
              <a:endCxn id="7" idx="3"/>
            </p:cNvCxnSpPr>
            <p:nvPr/>
          </p:nvCxnSpPr>
          <p:spPr>
            <a:xfrm flipH="1" flipV="1">
              <a:off x="2164390" y="4542371"/>
              <a:ext cx="1225766" cy="444983"/>
            </a:xfrm>
            <a:prstGeom prst="line">
              <a:avLst/>
            </a:prstGeom>
            <a:ln>
              <a:solidFill>
                <a:srgbClr val="CCFFCC"/>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5" idx="0"/>
              <a:endCxn id="8" idx="3"/>
            </p:cNvCxnSpPr>
            <p:nvPr/>
          </p:nvCxnSpPr>
          <p:spPr>
            <a:xfrm flipH="1" flipV="1">
              <a:off x="2452422" y="3678275"/>
              <a:ext cx="937734" cy="1309079"/>
            </a:xfrm>
            <a:prstGeom prst="line">
              <a:avLst/>
            </a:prstGeom>
            <a:ln>
              <a:solidFill>
                <a:srgbClr val="CCFFCC"/>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5" idx="0"/>
              <a:endCxn id="9" idx="2"/>
            </p:cNvCxnSpPr>
            <p:nvPr/>
          </p:nvCxnSpPr>
          <p:spPr>
            <a:xfrm flipH="1" flipV="1">
              <a:off x="2576107" y="3207469"/>
              <a:ext cx="814049" cy="1779885"/>
            </a:xfrm>
            <a:prstGeom prst="line">
              <a:avLst/>
            </a:prstGeom>
            <a:ln>
              <a:solidFill>
                <a:srgbClr val="CCFFCC"/>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5" idx="0"/>
              <a:endCxn id="10" idx="2"/>
            </p:cNvCxnSpPr>
            <p:nvPr/>
          </p:nvCxnSpPr>
          <p:spPr>
            <a:xfrm flipH="1" flipV="1">
              <a:off x="3203848" y="2343373"/>
              <a:ext cx="186308" cy="2643981"/>
            </a:xfrm>
            <a:prstGeom prst="line">
              <a:avLst/>
            </a:prstGeom>
            <a:ln>
              <a:solidFill>
                <a:srgbClr val="CCFFCC"/>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5" idx="0"/>
              <a:endCxn id="11" idx="2"/>
            </p:cNvCxnSpPr>
            <p:nvPr/>
          </p:nvCxnSpPr>
          <p:spPr>
            <a:xfrm flipV="1">
              <a:off x="3390156" y="2343373"/>
              <a:ext cx="2354303" cy="2643981"/>
            </a:xfrm>
            <a:prstGeom prst="line">
              <a:avLst/>
            </a:prstGeom>
            <a:ln>
              <a:solidFill>
                <a:srgbClr val="CCFFCC"/>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5" idx="0"/>
              <a:endCxn id="12" idx="2"/>
            </p:cNvCxnSpPr>
            <p:nvPr/>
          </p:nvCxnSpPr>
          <p:spPr>
            <a:xfrm flipV="1">
              <a:off x="3390156" y="3207469"/>
              <a:ext cx="3074383" cy="1779885"/>
            </a:xfrm>
            <a:prstGeom prst="line">
              <a:avLst/>
            </a:prstGeom>
            <a:ln>
              <a:solidFill>
                <a:srgbClr val="CCFFCC"/>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5" idx="0"/>
              <a:endCxn id="13" idx="1"/>
            </p:cNvCxnSpPr>
            <p:nvPr/>
          </p:nvCxnSpPr>
          <p:spPr>
            <a:xfrm flipV="1">
              <a:off x="3390156" y="3678275"/>
              <a:ext cx="3198068" cy="1309079"/>
            </a:xfrm>
            <a:prstGeom prst="line">
              <a:avLst/>
            </a:prstGeom>
            <a:ln>
              <a:solidFill>
                <a:srgbClr val="CCFFCC"/>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5" idx="0"/>
              <a:endCxn id="14" idx="1"/>
            </p:cNvCxnSpPr>
            <p:nvPr/>
          </p:nvCxnSpPr>
          <p:spPr>
            <a:xfrm flipV="1">
              <a:off x="3390156" y="4542371"/>
              <a:ext cx="3486100" cy="444983"/>
            </a:xfrm>
            <a:prstGeom prst="line">
              <a:avLst/>
            </a:prstGeom>
            <a:ln>
              <a:solidFill>
                <a:srgbClr val="CCFFCC"/>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6" idx="0"/>
              <a:endCxn id="7" idx="3"/>
            </p:cNvCxnSpPr>
            <p:nvPr/>
          </p:nvCxnSpPr>
          <p:spPr>
            <a:xfrm flipH="1" flipV="1">
              <a:off x="2164390" y="4542371"/>
              <a:ext cx="3401971" cy="444983"/>
            </a:xfrm>
            <a:prstGeom prst="line">
              <a:avLst/>
            </a:prstGeom>
            <a:ln>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6" idx="0"/>
              <a:endCxn id="8" idx="3"/>
            </p:cNvCxnSpPr>
            <p:nvPr/>
          </p:nvCxnSpPr>
          <p:spPr>
            <a:xfrm flipH="1" flipV="1">
              <a:off x="2452422" y="3678275"/>
              <a:ext cx="3113939" cy="1309079"/>
            </a:xfrm>
            <a:prstGeom prst="line">
              <a:avLst/>
            </a:prstGeom>
            <a:ln>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6" idx="0"/>
              <a:endCxn id="9" idx="2"/>
            </p:cNvCxnSpPr>
            <p:nvPr/>
          </p:nvCxnSpPr>
          <p:spPr>
            <a:xfrm flipH="1" flipV="1">
              <a:off x="2576107" y="3207469"/>
              <a:ext cx="2990254" cy="1779885"/>
            </a:xfrm>
            <a:prstGeom prst="line">
              <a:avLst/>
            </a:prstGeom>
            <a:ln>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6" idx="0"/>
              <a:endCxn id="10" idx="2"/>
            </p:cNvCxnSpPr>
            <p:nvPr/>
          </p:nvCxnSpPr>
          <p:spPr>
            <a:xfrm flipH="1" flipV="1">
              <a:off x="3203848" y="2343373"/>
              <a:ext cx="2362513" cy="2643981"/>
            </a:xfrm>
            <a:prstGeom prst="line">
              <a:avLst/>
            </a:prstGeom>
            <a:ln>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6" idx="0"/>
              <a:endCxn id="11" idx="2"/>
            </p:cNvCxnSpPr>
            <p:nvPr/>
          </p:nvCxnSpPr>
          <p:spPr>
            <a:xfrm flipV="1">
              <a:off x="5566361" y="2343373"/>
              <a:ext cx="178098" cy="2643981"/>
            </a:xfrm>
            <a:prstGeom prst="line">
              <a:avLst/>
            </a:prstGeom>
            <a:ln>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6" idx="0"/>
              <a:endCxn id="12" idx="2"/>
            </p:cNvCxnSpPr>
            <p:nvPr/>
          </p:nvCxnSpPr>
          <p:spPr>
            <a:xfrm flipV="1">
              <a:off x="5566361" y="3207469"/>
              <a:ext cx="898178" cy="1779885"/>
            </a:xfrm>
            <a:prstGeom prst="line">
              <a:avLst/>
            </a:prstGeom>
            <a:ln>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6" idx="0"/>
              <a:endCxn id="13" idx="1"/>
            </p:cNvCxnSpPr>
            <p:nvPr/>
          </p:nvCxnSpPr>
          <p:spPr>
            <a:xfrm flipV="1">
              <a:off x="5566361" y="3678275"/>
              <a:ext cx="1021863" cy="1309079"/>
            </a:xfrm>
            <a:prstGeom prst="line">
              <a:avLst/>
            </a:prstGeom>
            <a:ln>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6" idx="0"/>
              <a:endCxn id="14" idx="1"/>
            </p:cNvCxnSpPr>
            <p:nvPr/>
          </p:nvCxnSpPr>
          <p:spPr>
            <a:xfrm flipV="1">
              <a:off x="5566361" y="4542371"/>
              <a:ext cx="1309895" cy="444983"/>
            </a:xfrm>
            <a:prstGeom prst="line">
              <a:avLst/>
            </a:prstGeom>
            <a:ln>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6879925" y="1749616"/>
              <a:ext cx="957818" cy="0"/>
            </a:xfrm>
            <a:prstGeom prst="line">
              <a:avLst/>
            </a:prstGeom>
            <a:ln>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6879926" y="2164214"/>
              <a:ext cx="957817" cy="1"/>
            </a:xfrm>
            <a:prstGeom prst="line">
              <a:avLst/>
            </a:prstGeom>
            <a:ln>
              <a:solidFill>
                <a:srgbClr val="CCFFCC"/>
              </a:solidFill>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8033562" y="1564950"/>
              <a:ext cx="930926" cy="369332"/>
            </a:xfrm>
            <a:prstGeom prst="rect">
              <a:avLst/>
            </a:prstGeom>
            <a:noFill/>
          </p:spPr>
          <p:txBody>
            <a:bodyPr wrap="none" rtlCol="0">
              <a:spAutoFit/>
            </a:bodyPr>
            <a:lstStyle/>
            <a:p>
              <a:r>
                <a:rPr lang="en-GB" dirty="0" smtClean="0"/>
                <a:t>Route A</a:t>
              </a:r>
              <a:endParaRPr lang="en-GB" dirty="0"/>
            </a:p>
          </p:txBody>
        </p:sp>
        <p:sp>
          <p:nvSpPr>
            <p:cNvPr id="34" name="TextBox 33"/>
            <p:cNvSpPr txBox="1"/>
            <p:nvPr/>
          </p:nvSpPr>
          <p:spPr>
            <a:xfrm>
              <a:off x="8033562" y="1979548"/>
              <a:ext cx="928459" cy="369332"/>
            </a:xfrm>
            <a:prstGeom prst="rect">
              <a:avLst/>
            </a:prstGeom>
            <a:noFill/>
          </p:spPr>
          <p:txBody>
            <a:bodyPr wrap="none" rtlCol="0">
              <a:spAutoFit/>
            </a:bodyPr>
            <a:lstStyle/>
            <a:p>
              <a:r>
                <a:rPr lang="en-GB" dirty="0" smtClean="0"/>
                <a:t>Route B</a:t>
              </a:r>
              <a:endParaRPr lang="en-GB" dirty="0"/>
            </a:p>
          </p:txBody>
        </p:sp>
        <p:cxnSp>
          <p:nvCxnSpPr>
            <p:cNvPr id="35" name="Straight Connector 34"/>
            <p:cNvCxnSpPr/>
            <p:nvPr/>
          </p:nvCxnSpPr>
          <p:spPr>
            <a:xfrm flipH="1">
              <a:off x="4162315" y="5167614"/>
              <a:ext cx="398206" cy="0"/>
            </a:xfrm>
            <a:prstGeom prst="line">
              <a:avLst/>
            </a:prstGeom>
            <a:ln>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a:off x="4162317" y="5497006"/>
              <a:ext cx="398204" cy="0"/>
            </a:xfrm>
            <a:prstGeom prst="line">
              <a:avLst/>
            </a:prstGeom>
            <a:ln>
              <a:solidFill>
                <a:srgbClr val="CCFFCC"/>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a:stCxn id="6" idx="2"/>
              <a:endCxn id="69" idx="0"/>
            </p:cNvCxnSpPr>
            <p:nvPr/>
          </p:nvCxnSpPr>
          <p:spPr>
            <a:xfrm flipH="1">
              <a:off x="4376307" y="5718874"/>
              <a:ext cx="1190054" cy="230406"/>
            </a:xfrm>
            <a:prstGeom prst="line">
              <a:avLst/>
            </a:prstGeom>
            <a:ln>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a:stCxn id="69" idx="0"/>
              <a:endCxn id="5" idx="2"/>
            </p:cNvCxnSpPr>
            <p:nvPr/>
          </p:nvCxnSpPr>
          <p:spPr>
            <a:xfrm flipH="1" flipV="1">
              <a:off x="3390156" y="5718874"/>
              <a:ext cx="986151" cy="230406"/>
            </a:xfrm>
            <a:prstGeom prst="line">
              <a:avLst/>
            </a:prstGeom>
            <a:ln>
              <a:solidFill>
                <a:srgbClr val="CCFFCC"/>
              </a:solidFill>
            </a:ln>
          </p:spPr>
          <p:style>
            <a:lnRef idx="2">
              <a:schemeClr val="accent1"/>
            </a:lnRef>
            <a:fillRef idx="0">
              <a:schemeClr val="accent1"/>
            </a:fillRef>
            <a:effectRef idx="1">
              <a:schemeClr val="accent1"/>
            </a:effectRef>
            <a:fontRef idx="minor">
              <a:schemeClr val="tx1"/>
            </a:fontRef>
          </p:style>
        </p:cxnSp>
        <p:sp>
          <p:nvSpPr>
            <p:cNvPr id="90" name="Rounded Rectangle 89"/>
            <p:cNvSpPr/>
            <p:nvPr/>
          </p:nvSpPr>
          <p:spPr>
            <a:xfrm>
              <a:off x="3955274" y="1556792"/>
              <a:ext cx="1048774" cy="78658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B01</a:t>
              </a:r>
            </a:p>
            <a:p>
              <a:pPr algn="ctr"/>
              <a:r>
                <a:rPr lang="en-GB" sz="1000" dirty="0" smtClean="0"/>
                <a:t>Campus</a:t>
              </a:r>
              <a:endParaRPr lang="en-GB" sz="1000" dirty="0"/>
            </a:p>
            <a:p>
              <a:pPr algn="ctr"/>
              <a:r>
                <a:rPr lang="en-GB" sz="1000" dirty="0" smtClean="0"/>
                <a:t>COMMS room</a:t>
              </a:r>
              <a:endParaRPr lang="en-GB" sz="1000" dirty="0"/>
            </a:p>
          </p:txBody>
        </p:sp>
        <p:cxnSp>
          <p:nvCxnSpPr>
            <p:cNvPr id="95" name="Straight Connector 94"/>
            <p:cNvCxnSpPr>
              <a:stCxn id="5" idx="0"/>
              <a:endCxn id="90" idx="2"/>
            </p:cNvCxnSpPr>
            <p:nvPr/>
          </p:nvCxnSpPr>
          <p:spPr>
            <a:xfrm flipV="1">
              <a:off x="3390156" y="2343373"/>
              <a:ext cx="1089505" cy="2643981"/>
            </a:xfrm>
            <a:prstGeom prst="line">
              <a:avLst/>
            </a:prstGeom>
            <a:ln>
              <a:solidFill>
                <a:srgbClr val="CCFFCC"/>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a:stCxn id="6" idx="0"/>
              <a:endCxn id="90" idx="2"/>
            </p:cNvCxnSpPr>
            <p:nvPr/>
          </p:nvCxnSpPr>
          <p:spPr>
            <a:xfrm flipH="1" flipV="1">
              <a:off x="4479661" y="2343373"/>
              <a:ext cx="1086700" cy="2643981"/>
            </a:xfrm>
            <a:prstGeom prst="line">
              <a:avLst/>
            </a:prstGeom>
            <a:ln>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2384316" y="4987354"/>
              <a:ext cx="2011680" cy="731520"/>
            </a:xfrm>
            <a:prstGeom prst="rect">
              <a:avLst/>
            </a:prstGeom>
          </p:spPr>
          <p:style>
            <a:lnRef idx="1">
              <a:schemeClr val="accent3"/>
            </a:lnRef>
            <a:fillRef idx="2">
              <a:schemeClr val="accent3"/>
            </a:fillRef>
            <a:effectRef idx="1">
              <a:schemeClr val="accent3"/>
            </a:effectRef>
            <a:fontRef idx="minor">
              <a:schemeClr val="dk1"/>
            </a:fontRef>
          </p:style>
          <p:txBody>
            <a:bodyPr lIns="0" rIns="0" rtlCol="0" anchor="ctr"/>
            <a:lstStyle/>
            <a:p>
              <a:pPr algn="ctr"/>
              <a:r>
                <a:rPr lang="en-GB" dirty="0" smtClean="0"/>
                <a:t>H01 </a:t>
              </a:r>
            </a:p>
            <a:p>
              <a:pPr algn="ctr"/>
              <a:r>
                <a:rPr lang="en-GB" dirty="0" smtClean="0"/>
                <a:t>Server Hall</a:t>
              </a:r>
            </a:p>
            <a:p>
              <a:pPr algn="ctr"/>
              <a:r>
                <a:rPr lang="en-GB" sz="1050" dirty="0" smtClean="0"/>
                <a:t>Central Utility Building</a:t>
              </a:r>
              <a:endParaRPr lang="en-GB" sz="1050" dirty="0"/>
            </a:p>
          </p:txBody>
        </p:sp>
        <p:sp>
          <p:nvSpPr>
            <p:cNvPr id="6" name="Rectangle 5"/>
            <p:cNvSpPr/>
            <p:nvPr/>
          </p:nvSpPr>
          <p:spPr>
            <a:xfrm>
              <a:off x="4560521" y="4987354"/>
              <a:ext cx="2011680" cy="73152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D02</a:t>
              </a:r>
            </a:p>
            <a:p>
              <a:pPr algn="ctr"/>
              <a:r>
                <a:rPr lang="en-GB" sz="1600" dirty="0" smtClean="0"/>
                <a:t>MCR ICS Computer Room</a:t>
              </a:r>
              <a:endParaRPr lang="en-GB" sz="1600" dirty="0"/>
            </a:p>
          </p:txBody>
        </p:sp>
        <p:sp>
          <p:nvSpPr>
            <p:cNvPr id="69" name="Rounded Rectangle 68"/>
            <p:cNvSpPr/>
            <p:nvPr/>
          </p:nvSpPr>
          <p:spPr>
            <a:xfrm>
              <a:off x="3851920" y="5949280"/>
              <a:ext cx="1048774" cy="78658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t>D02</a:t>
              </a:r>
            </a:p>
            <a:p>
              <a:pPr algn="ctr"/>
              <a:r>
                <a:rPr lang="en-GB" sz="1000" dirty="0" smtClean="0"/>
                <a:t>MCR</a:t>
              </a:r>
              <a:endParaRPr lang="en-GB" sz="1000" dirty="0"/>
            </a:p>
          </p:txBody>
        </p:sp>
      </p:grpSp>
    </p:spTree>
    <p:extLst>
      <p:ext uri="{BB962C8B-B14F-4D97-AF65-F5344CB8AC3E}">
        <p14:creationId xmlns:p14="http://schemas.microsoft.com/office/powerpoint/2010/main" val="711016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5" name="Straight Connector 104"/>
          <p:cNvCxnSpPr/>
          <p:nvPr/>
        </p:nvCxnSpPr>
        <p:spPr>
          <a:xfrm>
            <a:off x="2195736" y="4797152"/>
            <a:ext cx="0" cy="288032"/>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3203848" y="4797152"/>
            <a:ext cx="0" cy="288032"/>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3707904" y="4797152"/>
            <a:ext cx="0" cy="288032"/>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4716016" y="4797152"/>
            <a:ext cx="0" cy="288032"/>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683568" y="4653136"/>
            <a:ext cx="0" cy="288032"/>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1691680" y="4653136"/>
            <a:ext cx="0" cy="288032"/>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62" name="Rectangle 61"/>
          <p:cNvSpPr/>
          <p:nvPr/>
        </p:nvSpPr>
        <p:spPr>
          <a:xfrm>
            <a:off x="6516216" y="5373216"/>
            <a:ext cx="1656184" cy="720080"/>
          </a:xfrm>
          <a:prstGeom prst="rect">
            <a:avLst/>
          </a:prstGeom>
        </p:spPr>
        <p:style>
          <a:lnRef idx="2">
            <a:schemeClr val="accent1"/>
          </a:lnRef>
          <a:fillRef idx="1">
            <a:schemeClr val="lt1"/>
          </a:fillRef>
          <a:effectRef idx="0">
            <a:schemeClr val="accent1"/>
          </a:effectRef>
          <a:fontRef idx="minor">
            <a:schemeClr val="dk1"/>
          </a:fontRef>
        </p:style>
        <p:txBody>
          <a:bodyPr rtlCol="0" anchor="b"/>
          <a:lstStyle/>
          <a:p>
            <a:pPr algn="ctr"/>
            <a:r>
              <a:rPr lang="en-GB" sz="1100" dirty="0" smtClean="0"/>
              <a:t>Main Control Room</a:t>
            </a:r>
            <a:endParaRPr lang="en-GB" sz="1100" dirty="0"/>
          </a:p>
        </p:txBody>
      </p:sp>
      <p:cxnSp>
        <p:nvCxnSpPr>
          <p:cNvPr id="45" name="Straight Connector 44"/>
          <p:cNvCxnSpPr/>
          <p:nvPr/>
        </p:nvCxnSpPr>
        <p:spPr>
          <a:xfrm>
            <a:off x="971600" y="3212976"/>
            <a:ext cx="0" cy="93610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1475656" y="3212976"/>
            <a:ext cx="0" cy="93610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1907704" y="3212976"/>
            <a:ext cx="0" cy="93610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211960" y="3212976"/>
            <a:ext cx="0" cy="93610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716016" y="3212976"/>
            <a:ext cx="0" cy="93610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5724128" y="3212976"/>
            <a:ext cx="0" cy="93610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156176" y="3212976"/>
            <a:ext cx="0" cy="93610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7308304" y="3212976"/>
            <a:ext cx="0" cy="93610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7812360" y="3212976"/>
            <a:ext cx="0" cy="936104"/>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 name="Title 7"/>
          <p:cNvSpPr>
            <a:spLocks noGrp="1"/>
          </p:cNvSpPr>
          <p:nvPr>
            <p:ph type="title"/>
          </p:nvPr>
        </p:nvSpPr>
        <p:spPr/>
        <p:txBody>
          <a:bodyPr/>
          <a:lstStyle/>
          <a:p>
            <a:r>
              <a:rPr lang="en-US" dirty="0" smtClean="0"/>
              <a:t>Conceptual ESS Control System </a:t>
            </a:r>
            <a:r>
              <a:rPr lang="en-US" dirty="0"/>
              <a:t>N</a:t>
            </a:r>
            <a:r>
              <a:rPr lang="en-US" dirty="0" smtClean="0"/>
              <a:t>etwork</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smtClean="0"/>
              <a:pPr/>
              <a:t>21</a:t>
            </a:fld>
            <a:endParaRPr lang="en-GB" dirty="0"/>
          </a:p>
        </p:txBody>
      </p:sp>
      <p:sp>
        <p:nvSpPr>
          <p:cNvPr id="6" name="Rectangle 5"/>
          <p:cNvSpPr/>
          <p:nvPr/>
        </p:nvSpPr>
        <p:spPr>
          <a:xfrm>
            <a:off x="611560" y="2996952"/>
            <a:ext cx="7272808" cy="216024"/>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DMZ</a:t>
            </a:r>
            <a:endParaRPr lang="en-GB" dirty="0"/>
          </a:p>
        </p:txBody>
      </p:sp>
      <p:cxnSp>
        <p:nvCxnSpPr>
          <p:cNvPr id="7" name="Straight Connector 6"/>
          <p:cNvCxnSpPr/>
          <p:nvPr/>
        </p:nvCxnSpPr>
        <p:spPr>
          <a:xfrm>
            <a:off x="4572000" y="1916832"/>
            <a:ext cx="0" cy="108012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Cloud 4"/>
          <p:cNvSpPr/>
          <p:nvPr/>
        </p:nvSpPr>
        <p:spPr>
          <a:xfrm>
            <a:off x="3851920" y="1484784"/>
            <a:ext cx="1613964" cy="839706"/>
          </a:xfrm>
          <a:prstGeom prst="cloud">
            <a:avLst/>
          </a:prstGeom>
          <a:effectLst/>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ESS Network</a:t>
            </a:r>
            <a:endParaRPr lang="en-GB" dirty="0"/>
          </a:p>
        </p:txBody>
      </p:sp>
      <p:pic>
        <p:nvPicPr>
          <p:cNvPr id="11" name="Picture 14" descr="C:\Users\ecoffey\AppData\Local\Temp\Rar$DRa0.295\30029_Device_firewall_major_6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420888"/>
            <a:ext cx="487680" cy="48768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11560" y="4149080"/>
            <a:ext cx="7272808" cy="216024"/>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Core Network</a:t>
            </a:r>
            <a:endParaRPr lang="en-GB" dirty="0"/>
          </a:p>
        </p:txBody>
      </p:sp>
      <p:sp>
        <p:nvSpPr>
          <p:cNvPr id="13" name="Rectangle 12"/>
          <p:cNvSpPr/>
          <p:nvPr/>
        </p:nvSpPr>
        <p:spPr>
          <a:xfrm>
            <a:off x="509295" y="4941168"/>
            <a:ext cx="1398409" cy="21602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100" dirty="0" smtClean="0"/>
              <a:t>CA network</a:t>
            </a:r>
            <a:endParaRPr lang="en-GB" sz="1100" dirty="0"/>
          </a:p>
        </p:txBody>
      </p:sp>
      <p:sp>
        <p:nvSpPr>
          <p:cNvPr id="14" name="Rectangle 13"/>
          <p:cNvSpPr/>
          <p:nvPr/>
        </p:nvSpPr>
        <p:spPr>
          <a:xfrm>
            <a:off x="3491880" y="4941168"/>
            <a:ext cx="432047" cy="21602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500" dirty="0" smtClean="0"/>
              <a:t>CA network</a:t>
            </a:r>
            <a:endParaRPr lang="en-GB" sz="500" dirty="0"/>
          </a:p>
        </p:txBody>
      </p:sp>
      <p:sp>
        <p:nvSpPr>
          <p:cNvPr id="16" name="Rectangle 15"/>
          <p:cNvSpPr/>
          <p:nvPr/>
        </p:nvSpPr>
        <p:spPr>
          <a:xfrm>
            <a:off x="6516217" y="4941168"/>
            <a:ext cx="1368152" cy="216024"/>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CA network</a:t>
            </a:r>
            <a:endParaRPr lang="en-GB" sz="1100" dirty="0"/>
          </a:p>
        </p:txBody>
      </p:sp>
      <p:cxnSp>
        <p:nvCxnSpPr>
          <p:cNvPr id="18" name="Straight Connector 17"/>
          <p:cNvCxnSpPr/>
          <p:nvPr/>
        </p:nvCxnSpPr>
        <p:spPr>
          <a:xfrm>
            <a:off x="1229375" y="4365104"/>
            <a:ext cx="0" cy="57606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211960" y="4365104"/>
            <a:ext cx="0" cy="57606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652120" y="4365104"/>
            <a:ext cx="0" cy="57606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164288" y="4365104"/>
            <a:ext cx="0" cy="576064"/>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5" name="Rounded Rectangle 24"/>
          <p:cNvSpPr/>
          <p:nvPr/>
        </p:nvSpPr>
        <p:spPr>
          <a:xfrm>
            <a:off x="611560" y="3501008"/>
            <a:ext cx="559007" cy="351324"/>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smtClean="0"/>
              <a:t>PVGW</a:t>
            </a:r>
            <a:endParaRPr lang="en-GB" sz="900" dirty="0"/>
          </a:p>
        </p:txBody>
      </p:sp>
      <p:sp>
        <p:nvSpPr>
          <p:cNvPr id="28" name="Rounded Rectangle 27"/>
          <p:cNvSpPr/>
          <p:nvPr/>
        </p:nvSpPr>
        <p:spPr>
          <a:xfrm>
            <a:off x="3851920" y="3501008"/>
            <a:ext cx="559007" cy="351324"/>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smtClean="0"/>
              <a:t>PVGW</a:t>
            </a:r>
            <a:endParaRPr lang="en-GB" sz="900" dirty="0"/>
          </a:p>
        </p:txBody>
      </p:sp>
      <p:sp>
        <p:nvSpPr>
          <p:cNvPr id="29" name="Rounded Rectangle 28"/>
          <p:cNvSpPr/>
          <p:nvPr/>
        </p:nvSpPr>
        <p:spPr>
          <a:xfrm>
            <a:off x="5364088" y="3501008"/>
            <a:ext cx="559007" cy="351324"/>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smtClean="0"/>
              <a:t>PVGW</a:t>
            </a:r>
            <a:endParaRPr lang="en-GB" sz="900" dirty="0"/>
          </a:p>
        </p:txBody>
      </p:sp>
      <p:sp>
        <p:nvSpPr>
          <p:cNvPr id="30" name="Rounded Rectangle 29"/>
          <p:cNvSpPr/>
          <p:nvPr/>
        </p:nvSpPr>
        <p:spPr>
          <a:xfrm>
            <a:off x="6948264" y="3501008"/>
            <a:ext cx="559007" cy="351324"/>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smtClean="0"/>
              <a:t>PVGW</a:t>
            </a:r>
            <a:endParaRPr lang="en-GB" sz="900" dirty="0"/>
          </a:p>
        </p:txBody>
      </p:sp>
      <p:sp>
        <p:nvSpPr>
          <p:cNvPr id="31" name="Rounded Rectangle 30"/>
          <p:cNvSpPr/>
          <p:nvPr/>
        </p:nvSpPr>
        <p:spPr>
          <a:xfrm>
            <a:off x="755576" y="3573016"/>
            <a:ext cx="559007" cy="351324"/>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smtClean="0"/>
              <a:t>PVGW</a:t>
            </a:r>
            <a:endParaRPr lang="en-GB" sz="900" dirty="0"/>
          </a:p>
        </p:txBody>
      </p:sp>
      <p:sp>
        <p:nvSpPr>
          <p:cNvPr id="32" name="Rounded Rectangle 31"/>
          <p:cNvSpPr/>
          <p:nvPr/>
        </p:nvSpPr>
        <p:spPr>
          <a:xfrm>
            <a:off x="3995936" y="3573016"/>
            <a:ext cx="559007" cy="351324"/>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smtClean="0"/>
              <a:t>PVGW</a:t>
            </a:r>
            <a:endParaRPr lang="en-GB" sz="900" dirty="0"/>
          </a:p>
        </p:txBody>
      </p:sp>
      <p:sp>
        <p:nvSpPr>
          <p:cNvPr id="33" name="Rounded Rectangle 32"/>
          <p:cNvSpPr/>
          <p:nvPr/>
        </p:nvSpPr>
        <p:spPr>
          <a:xfrm>
            <a:off x="5508104" y="3573016"/>
            <a:ext cx="559007" cy="351324"/>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smtClean="0"/>
              <a:t>PVGW</a:t>
            </a:r>
            <a:endParaRPr lang="en-GB" sz="900" dirty="0"/>
          </a:p>
        </p:txBody>
      </p:sp>
      <p:sp>
        <p:nvSpPr>
          <p:cNvPr id="34" name="Rounded Rectangle 33"/>
          <p:cNvSpPr/>
          <p:nvPr/>
        </p:nvSpPr>
        <p:spPr>
          <a:xfrm>
            <a:off x="7092280" y="3573016"/>
            <a:ext cx="559007" cy="351324"/>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smtClean="0"/>
              <a:t>PVGW</a:t>
            </a:r>
            <a:endParaRPr lang="en-GB" sz="900" dirty="0"/>
          </a:p>
        </p:txBody>
      </p:sp>
      <p:pic>
        <p:nvPicPr>
          <p:cNvPr id="36" name="Picture 11" descr="C:\Users\ecoffey\AppData\Local\Temp\Rar$DRa0.727\30078_Device_storage_array_default_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284984"/>
            <a:ext cx="487680" cy="48768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1" descr="C:\Users\ecoffey\AppData\Local\Temp\Rar$DRa0.727\30078_Device_storage_array_default_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284984"/>
            <a:ext cx="487680" cy="48768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1" descr="C:\Users\ecoffey\AppData\Local\Temp\Rar$DRa0.727\30078_Device_storage_array_default_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3284984"/>
            <a:ext cx="487680" cy="48768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1" descr="C:\Users\ecoffey\AppData\Local\Temp\Rar$DRa0.727\30078_Device_storage_array_default_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3284984"/>
            <a:ext cx="487680" cy="48768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0" descr="C:\Users\ecoffey\AppData\Local\Temp\Rar$DRa0.175\30088_Device_terminal_unknown_6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5445224"/>
            <a:ext cx="487680" cy="48768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0" descr="C:\Users\ecoffey\AppData\Local\Temp\Rar$DRa0.175\30088_Device_terminal_unknown_6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5445224"/>
            <a:ext cx="487680" cy="4876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1" descr="C:\Users\ecoffey\AppData\Local\Temp\Rar$DRa0.175\30088_Device_terminal_default_6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336" y="5445224"/>
            <a:ext cx="487680" cy="48768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4" descr="C:\Users\ecoffey\AppData\Local\Temp\Rar$DRa0.295\30029_Device_firewall_major_6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2632" y="4437112"/>
            <a:ext cx="415672" cy="41567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0" descr="C:\Users\ecoffey\AppData\Local\Temp\Rar$DRa0.323\30097_Device_virtual_server_unknown_6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656" y="4509120"/>
            <a:ext cx="343664" cy="343664"/>
          </a:xfrm>
          <a:prstGeom prst="rect">
            <a:avLst/>
          </a:prstGeom>
          <a:noFill/>
          <a:extLst>
            <a:ext uri="{909E8E84-426E-40DD-AFC4-6F175D3DCCD1}">
              <a14:hiddenFill xmlns:a14="http://schemas.microsoft.com/office/drawing/2010/main">
                <a:solidFill>
                  <a:srgbClr val="FFFFFF"/>
                </a:solidFill>
              </a14:hiddenFill>
            </a:ext>
          </a:extLst>
        </p:spPr>
      </p:pic>
      <p:cxnSp>
        <p:nvCxnSpPr>
          <p:cNvPr id="55" name="Straight Connector 54"/>
          <p:cNvCxnSpPr/>
          <p:nvPr/>
        </p:nvCxnSpPr>
        <p:spPr>
          <a:xfrm>
            <a:off x="6804248" y="5157192"/>
            <a:ext cx="0" cy="36004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7380312" y="5157192"/>
            <a:ext cx="0" cy="36004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7812360" y="5157192"/>
            <a:ext cx="0" cy="36004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107504" y="1484784"/>
            <a:ext cx="3816424" cy="1477328"/>
          </a:xfrm>
          <a:prstGeom prst="rect">
            <a:avLst/>
          </a:prstGeom>
          <a:noFill/>
          <a:effectLst/>
        </p:spPr>
        <p:txBody>
          <a:bodyPr wrap="square" rtlCol="0">
            <a:spAutoFit/>
          </a:bodyPr>
          <a:lstStyle/>
          <a:p>
            <a:r>
              <a:rPr lang="en-GB" dirty="0" smtClean="0"/>
              <a:t>PVGW: EPICS PV Gateway (pva2pva)</a:t>
            </a:r>
          </a:p>
          <a:p>
            <a:r>
              <a:rPr lang="en-GB"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Red</a:t>
            </a:r>
            <a:r>
              <a:rPr lang="en-GB" dirty="0" smtClean="0"/>
              <a:t>: Accelerator</a:t>
            </a:r>
          </a:p>
          <a:p>
            <a:r>
              <a:rPr lang="en-GB"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Yellow</a:t>
            </a:r>
            <a:r>
              <a:rPr lang="en-GB" dirty="0" smtClean="0"/>
              <a:t>: Target &amp; Cryogenics</a:t>
            </a:r>
          </a:p>
          <a:p>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Orange </a:t>
            </a:r>
            <a:r>
              <a:rPr lang="en-GB" dirty="0" smtClean="0"/>
              <a:t>&amp; </a:t>
            </a:r>
            <a:r>
              <a:rPr lang="en-GB"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Violet</a:t>
            </a:r>
            <a:r>
              <a:rPr lang="en-GB" dirty="0" smtClean="0"/>
              <a:t>: Experimental halls</a:t>
            </a:r>
          </a:p>
          <a:p>
            <a:r>
              <a:rPr lang="en-GB"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Blue</a:t>
            </a:r>
            <a:r>
              <a:rPr lang="en-GB" dirty="0" smtClean="0"/>
              <a:t>: Conventional facilities</a:t>
            </a:r>
            <a:endParaRPr lang="en-GB" dirty="0"/>
          </a:p>
        </p:txBody>
      </p:sp>
      <p:pic>
        <p:nvPicPr>
          <p:cNvPr id="63" name="Picture 62"/>
          <p:cNvPicPr>
            <a:picLocks noChangeAspect="1"/>
          </p:cNvPicPr>
          <p:nvPr/>
        </p:nvPicPr>
        <p:blipFill>
          <a:blip r:embed="rId7"/>
          <a:stretch>
            <a:fillRect/>
          </a:stretch>
        </p:blipFill>
        <p:spPr>
          <a:xfrm>
            <a:off x="1979712" y="5309682"/>
            <a:ext cx="4280644" cy="1548318"/>
          </a:xfrm>
          <a:prstGeom prst="rect">
            <a:avLst/>
          </a:prstGeom>
        </p:spPr>
      </p:pic>
      <p:cxnSp>
        <p:nvCxnSpPr>
          <p:cNvPr id="64" name="Straight Connector 63"/>
          <p:cNvCxnSpPr/>
          <p:nvPr/>
        </p:nvCxnSpPr>
        <p:spPr>
          <a:xfrm>
            <a:off x="1373391" y="5157192"/>
            <a:ext cx="822345" cy="72008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14" idx="2"/>
          </p:cNvCxnSpPr>
          <p:nvPr/>
        </p:nvCxnSpPr>
        <p:spPr>
          <a:xfrm>
            <a:off x="3707904" y="5157192"/>
            <a:ext cx="1224136" cy="432048"/>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a:stCxn id="85" idx="2"/>
          </p:cNvCxnSpPr>
          <p:nvPr/>
        </p:nvCxnSpPr>
        <p:spPr>
          <a:xfrm>
            <a:off x="5724128" y="5157192"/>
            <a:ext cx="216024" cy="1008112"/>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2572152" y="3212976"/>
            <a:ext cx="0" cy="93610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3076208" y="3212976"/>
            <a:ext cx="0" cy="93610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3508256" y="3212976"/>
            <a:ext cx="0" cy="936104"/>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5" name="Rounded Rectangle 64"/>
          <p:cNvSpPr/>
          <p:nvPr/>
        </p:nvSpPr>
        <p:spPr>
          <a:xfrm>
            <a:off x="2212112" y="3501008"/>
            <a:ext cx="559007" cy="351324"/>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smtClean="0"/>
              <a:t>PVGW</a:t>
            </a:r>
            <a:endParaRPr lang="en-GB" sz="900" dirty="0"/>
          </a:p>
        </p:txBody>
      </p:sp>
      <p:sp>
        <p:nvSpPr>
          <p:cNvPr id="67" name="Rounded Rectangle 66"/>
          <p:cNvSpPr/>
          <p:nvPr/>
        </p:nvSpPr>
        <p:spPr>
          <a:xfrm>
            <a:off x="2356128" y="3573016"/>
            <a:ext cx="559007" cy="351324"/>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smtClean="0"/>
              <a:t>PVGW</a:t>
            </a:r>
            <a:endParaRPr lang="en-GB" sz="900" dirty="0"/>
          </a:p>
        </p:txBody>
      </p:sp>
      <p:pic>
        <p:nvPicPr>
          <p:cNvPr id="69" name="Picture 11" descr="C:\Users\ecoffey\AppData\Local\Temp\Rar$DRa0.727\30078_Device_storage_array_default_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8176" y="3284984"/>
            <a:ext cx="487680" cy="48768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0" descr="C:\Users\ecoffey\AppData\Local\Temp\Rar$DRa0.323\30097_Device_virtual_server_unknown_6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2232" y="3429000"/>
            <a:ext cx="487680" cy="48768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p:cNvSpPr/>
          <p:nvPr/>
        </p:nvSpPr>
        <p:spPr>
          <a:xfrm>
            <a:off x="1979712" y="4941168"/>
            <a:ext cx="1398409" cy="216024"/>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100" dirty="0" smtClean="0"/>
              <a:t>CA network</a:t>
            </a:r>
            <a:endParaRPr lang="en-GB" sz="1100" dirty="0"/>
          </a:p>
        </p:txBody>
      </p:sp>
      <p:cxnSp>
        <p:nvCxnSpPr>
          <p:cNvPr id="73" name="Straight Connector 72"/>
          <p:cNvCxnSpPr/>
          <p:nvPr/>
        </p:nvCxnSpPr>
        <p:spPr>
          <a:xfrm>
            <a:off x="2699792" y="4365104"/>
            <a:ext cx="0" cy="57606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2843808" y="5157192"/>
            <a:ext cx="2088232" cy="648072"/>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pic>
        <p:nvPicPr>
          <p:cNvPr id="75" name="Picture 14" descr="C:\Users\ecoffey\AppData\Local\Temp\Rar$DRa0.295\30029_Device_firewall_major_6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437112"/>
            <a:ext cx="415672" cy="415672"/>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4" descr="C:\Users\ecoffey\AppData\Local\Temp\Rar$DRa0.295\30029_Device_firewall_major_6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2312" y="4437112"/>
            <a:ext cx="415672" cy="415672"/>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4" descr="C:\Users\ecoffey\AppData\Local\Temp\Rar$DRa0.295\30029_Device_firewall_major_6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437112"/>
            <a:ext cx="415672" cy="415672"/>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14" descr="C:\Users\ecoffey\AppData\Local\Temp\Rar$DRa0.295\30029_Device_firewall_major_6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437112"/>
            <a:ext cx="415672" cy="415672"/>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p:cNvSpPr/>
          <p:nvPr/>
        </p:nvSpPr>
        <p:spPr>
          <a:xfrm>
            <a:off x="3995936" y="4941168"/>
            <a:ext cx="432047" cy="21602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500" dirty="0" smtClean="0"/>
              <a:t>CA network</a:t>
            </a:r>
            <a:endParaRPr lang="en-GB" sz="500" dirty="0"/>
          </a:p>
        </p:txBody>
      </p:sp>
      <p:sp>
        <p:nvSpPr>
          <p:cNvPr id="80" name="Rectangle 79"/>
          <p:cNvSpPr/>
          <p:nvPr/>
        </p:nvSpPr>
        <p:spPr>
          <a:xfrm>
            <a:off x="4499992" y="4941168"/>
            <a:ext cx="432047" cy="21602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500" dirty="0" smtClean="0"/>
              <a:t>CA network</a:t>
            </a:r>
            <a:endParaRPr lang="en-GB" sz="500" dirty="0"/>
          </a:p>
        </p:txBody>
      </p:sp>
      <p:cxnSp>
        <p:nvCxnSpPr>
          <p:cNvPr id="81" name="Straight Connector 80"/>
          <p:cNvCxnSpPr>
            <a:stCxn id="79" idx="2"/>
          </p:cNvCxnSpPr>
          <p:nvPr/>
        </p:nvCxnSpPr>
        <p:spPr>
          <a:xfrm>
            <a:off x="4211960" y="5157192"/>
            <a:ext cx="720080" cy="432048"/>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a:stCxn id="80" idx="2"/>
          </p:cNvCxnSpPr>
          <p:nvPr/>
        </p:nvCxnSpPr>
        <p:spPr>
          <a:xfrm>
            <a:off x="4716016" y="5157192"/>
            <a:ext cx="216024" cy="432048"/>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5004048" y="4941168"/>
            <a:ext cx="432047" cy="21602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500" dirty="0" smtClean="0"/>
              <a:t>CA network</a:t>
            </a:r>
            <a:endParaRPr lang="en-GB" sz="500" dirty="0"/>
          </a:p>
        </p:txBody>
      </p:sp>
      <p:sp>
        <p:nvSpPr>
          <p:cNvPr id="85" name="Rectangle 84"/>
          <p:cNvSpPr/>
          <p:nvPr/>
        </p:nvSpPr>
        <p:spPr>
          <a:xfrm>
            <a:off x="5508104" y="4941168"/>
            <a:ext cx="432047" cy="21602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500" dirty="0" smtClean="0"/>
              <a:t>CA network</a:t>
            </a:r>
            <a:endParaRPr lang="en-GB" sz="500" dirty="0"/>
          </a:p>
        </p:txBody>
      </p:sp>
      <p:sp>
        <p:nvSpPr>
          <p:cNvPr id="86" name="Rectangle 85"/>
          <p:cNvSpPr/>
          <p:nvPr/>
        </p:nvSpPr>
        <p:spPr>
          <a:xfrm>
            <a:off x="6012161" y="4941168"/>
            <a:ext cx="432047" cy="21602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500" dirty="0" smtClean="0"/>
              <a:t>CA network</a:t>
            </a:r>
            <a:endParaRPr lang="en-GB" sz="500" dirty="0"/>
          </a:p>
        </p:txBody>
      </p:sp>
      <p:cxnSp>
        <p:nvCxnSpPr>
          <p:cNvPr id="87" name="Straight Connector 86"/>
          <p:cNvCxnSpPr>
            <a:stCxn id="84" idx="2"/>
          </p:cNvCxnSpPr>
          <p:nvPr/>
        </p:nvCxnSpPr>
        <p:spPr>
          <a:xfrm rot="16200000" flipH="1">
            <a:off x="5076056" y="5301208"/>
            <a:ext cx="1008112" cy="720080"/>
          </a:xfrm>
          <a:prstGeom prst="curvedConnector3">
            <a:avLst>
              <a:gd name="adj1" fmla="val 20927"/>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a:stCxn id="86" idx="2"/>
          </p:cNvCxnSpPr>
          <p:nvPr/>
        </p:nvCxnSpPr>
        <p:spPr>
          <a:xfrm flipH="1">
            <a:off x="5940152" y="5157192"/>
            <a:ext cx="288033" cy="1008112"/>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pic>
        <p:nvPicPr>
          <p:cNvPr id="96" name="Picture 11" descr="C:\Users\ecoffey\AppData\Local\Temp\Rar$DRa0.727\30078_Device_storage_array_default_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509120"/>
            <a:ext cx="343664" cy="343664"/>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0" descr="C:\Users\ecoffey\AppData\Local\Temp\Rar$DRa0.323\30097_Device_virtual_server_unknown_6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824" y="4509120"/>
            <a:ext cx="343664" cy="343664"/>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0" descr="C:\Users\ecoffey\AppData\Local\Temp\Rar$DRa0.323\30097_Device_virtual_server_unknown_6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9992" y="4509120"/>
            <a:ext cx="343664" cy="343664"/>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0" descr="C:\Users\ecoffey\AppData\Local\Temp\Rar$DRa0.323\30097_Device_virtual_server_unknown_6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8144" y="4509120"/>
            <a:ext cx="343664" cy="343664"/>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0" descr="C:\Users\ecoffey\AppData\Local\Temp\Rar$DRa0.323\30097_Device_virtual_server_unknown_6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312" y="4509120"/>
            <a:ext cx="343664" cy="343664"/>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1" descr="C:\Users\ecoffey\AppData\Local\Temp\Rar$DRa0.727\30078_Device_storage_array_default_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4509120"/>
            <a:ext cx="343664" cy="343664"/>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1" descr="C:\Users\ecoffey\AppData\Local\Temp\Rar$DRa0.727\30078_Device_storage_array_default_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4509120"/>
            <a:ext cx="343664" cy="343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506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ontrol System Infrastructure WP 7</a:t>
            </a:r>
            <a:br>
              <a:rPr lang="en-US" dirty="0" smtClean="0"/>
            </a:br>
            <a:r>
              <a:rPr lang="en-US" sz="1800" dirty="0" smtClean="0"/>
              <a:t>Scope</a:t>
            </a:r>
            <a:endParaRPr lang="en-GB" noProof="0" dirty="0"/>
          </a:p>
        </p:txBody>
      </p:sp>
      <p:sp>
        <p:nvSpPr>
          <p:cNvPr id="3" name="Content Placeholder 2"/>
          <p:cNvSpPr>
            <a:spLocks noGrp="1"/>
          </p:cNvSpPr>
          <p:nvPr>
            <p:ph idx="1"/>
          </p:nvPr>
        </p:nvSpPr>
        <p:spPr>
          <a:xfrm>
            <a:off x="179512" y="1484785"/>
            <a:ext cx="8712968" cy="5256584"/>
          </a:xfrm>
          <a:ln>
            <a:solidFill>
              <a:srgbClr val="FFFFFF"/>
            </a:solidFill>
          </a:ln>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GB" sz="2000" dirty="0">
                <a:solidFill>
                  <a:srgbClr val="000000"/>
                </a:solidFill>
              </a:rPr>
              <a:t>The scope of this work package is to design, develop and procure </a:t>
            </a:r>
            <a:r>
              <a:rPr lang="en-GB" sz="2000" dirty="0" smtClean="0">
                <a:solidFill>
                  <a:srgbClr val="000000"/>
                </a:solidFill>
              </a:rPr>
              <a:t>the IT </a:t>
            </a:r>
            <a:r>
              <a:rPr lang="en-GB" sz="2000" dirty="0">
                <a:solidFill>
                  <a:srgbClr val="000000"/>
                </a:solidFill>
              </a:rPr>
              <a:t>infrastructure required for the Control System to operate</a:t>
            </a:r>
            <a:r>
              <a:rPr lang="en-GB" sz="1800" dirty="0"/>
              <a:t>. </a:t>
            </a:r>
            <a:endParaRPr lang="en-GB" sz="1800" dirty="0" smtClean="0"/>
          </a:p>
          <a:p>
            <a:pPr marL="0" indent="0">
              <a:buNone/>
            </a:pPr>
            <a:r>
              <a:rPr lang="en-GB" sz="1800" dirty="0" smtClean="0"/>
              <a:t>It </a:t>
            </a:r>
            <a:r>
              <a:rPr lang="en-GB" sz="1800" dirty="0"/>
              <a:t>has the following work units</a:t>
            </a:r>
            <a:r>
              <a:rPr lang="en-GB" sz="1800" dirty="0" smtClean="0"/>
              <a:t>:</a:t>
            </a:r>
          </a:p>
          <a:p>
            <a:pPr marL="0" indent="0">
              <a:buNone/>
            </a:pPr>
            <a:endParaRPr lang="en-GB" sz="1800" dirty="0"/>
          </a:p>
          <a:p>
            <a:pPr marL="0" indent="0">
              <a:buNone/>
            </a:pPr>
            <a:endParaRPr lang="en-US" sz="1800" dirty="0"/>
          </a:p>
          <a:p>
            <a:pPr lvl="1"/>
            <a:endParaRPr lang="en-US" sz="1200" dirty="0"/>
          </a:p>
          <a:p>
            <a:pPr lvl="1"/>
            <a:endParaRPr lang="en-US" sz="1000" dirty="0"/>
          </a:p>
          <a:p>
            <a:pPr>
              <a:spcBef>
                <a:spcPts val="0"/>
              </a:spcBef>
            </a:pPr>
            <a:endParaRPr lang="en-US" sz="1100" dirty="0"/>
          </a:p>
        </p:txBody>
      </p:sp>
      <p:sp>
        <p:nvSpPr>
          <p:cNvPr id="5" name="Rounded Rectangle 4"/>
          <p:cNvSpPr/>
          <p:nvPr/>
        </p:nvSpPr>
        <p:spPr>
          <a:xfrm>
            <a:off x="251520" y="2564904"/>
            <a:ext cx="8496944" cy="122413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endParaRPr lang="en-GB" sz="1600" b="1" dirty="0" smtClean="0"/>
          </a:p>
          <a:p>
            <a:r>
              <a:rPr lang="en-GB" sz="1600" b="1" u="sng" dirty="0" smtClean="0"/>
              <a:t>Control </a:t>
            </a:r>
            <a:r>
              <a:rPr lang="en-GB" sz="1600" b="1" u="sng" dirty="0"/>
              <a:t>Room </a:t>
            </a:r>
            <a:r>
              <a:rPr lang="en-GB" sz="1600" b="1" u="sng" dirty="0" smtClean="0"/>
              <a:t>7.1</a:t>
            </a:r>
            <a:endParaRPr lang="en-GB" sz="1600" b="1" u="sng" dirty="0"/>
          </a:p>
          <a:p>
            <a:pPr lvl="1"/>
            <a:r>
              <a:rPr lang="en-GB" sz="1600" dirty="0" smtClean="0"/>
              <a:t>Design </a:t>
            </a:r>
            <a:r>
              <a:rPr lang="en-GB" sz="1600" dirty="0"/>
              <a:t>and implementation of the </a:t>
            </a:r>
            <a:r>
              <a:rPr lang="en-GB" sz="1600" dirty="0" smtClean="0"/>
              <a:t>centralized </a:t>
            </a:r>
            <a:r>
              <a:rPr lang="en-GB" sz="1600" dirty="0"/>
              <a:t>ESS Control Room, which allows the Accelerator, Target, Neutron Instruments and Conventional Facilities to be </a:t>
            </a:r>
            <a:r>
              <a:rPr lang="en-GB" sz="1600" dirty="0" smtClean="0"/>
              <a:t>monitored and controlled </a:t>
            </a:r>
            <a:r>
              <a:rPr lang="en-GB" sz="1600" dirty="0"/>
              <a:t>from the same room</a:t>
            </a:r>
            <a:r>
              <a:rPr lang="en-US" sz="1000" dirty="0" smtClean="0"/>
              <a:t>.</a:t>
            </a:r>
            <a:endParaRPr lang="en-US" sz="1000" dirty="0"/>
          </a:p>
        </p:txBody>
      </p:sp>
      <p:sp>
        <p:nvSpPr>
          <p:cNvPr id="6" name="Rounded Rectangle 5"/>
          <p:cNvSpPr/>
          <p:nvPr/>
        </p:nvSpPr>
        <p:spPr>
          <a:xfrm>
            <a:off x="251520" y="3789040"/>
            <a:ext cx="8496944" cy="936104"/>
          </a:xfrm>
          <a:prstGeom prst="roundRect">
            <a:avLst/>
          </a:prstGeom>
          <a:ln>
            <a:solidFill>
              <a:srgbClr val="FFFFFF"/>
            </a:solidFill>
          </a:ln>
        </p:spPr>
        <p:style>
          <a:lnRef idx="2">
            <a:schemeClr val="accent3"/>
          </a:lnRef>
          <a:fillRef idx="1">
            <a:schemeClr val="lt1"/>
          </a:fillRef>
          <a:effectRef idx="0">
            <a:schemeClr val="accent3"/>
          </a:effectRef>
          <a:fontRef idx="minor">
            <a:schemeClr val="dk1"/>
          </a:fontRef>
        </p:style>
        <p:txBody>
          <a:bodyPr rtlCol="0" anchor="ctr"/>
          <a:lstStyle/>
          <a:p>
            <a:pPr lvl="0"/>
            <a:r>
              <a:rPr lang="en-GB" sz="1600" b="1" u="sng" dirty="0"/>
              <a:t>Data Centre </a:t>
            </a:r>
            <a:r>
              <a:rPr lang="en-GB" sz="1600" b="1" u="sng" dirty="0" smtClean="0"/>
              <a:t>7.2</a:t>
            </a:r>
            <a:endParaRPr lang="en-GB" sz="1600" b="1" u="sng" dirty="0"/>
          </a:p>
          <a:p>
            <a:pPr lvl="1"/>
            <a:r>
              <a:rPr lang="en-GB" sz="1600" dirty="0" smtClean="0"/>
              <a:t>Provide </a:t>
            </a:r>
            <a:r>
              <a:rPr lang="en-GB" sz="1600" dirty="0"/>
              <a:t>servers and file storage infrastructure required for normal operation during development, commissioning and operations phase</a:t>
            </a:r>
            <a:r>
              <a:rPr lang="en-GB" sz="1600" dirty="0" smtClean="0"/>
              <a:t>.</a:t>
            </a:r>
            <a:endParaRPr lang="en-US" sz="1600" dirty="0"/>
          </a:p>
        </p:txBody>
      </p:sp>
      <p:sp>
        <p:nvSpPr>
          <p:cNvPr id="4" name="Slide Number Placeholder 3"/>
          <p:cNvSpPr>
            <a:spLocks noGrp="1"/>
          </p:cNvSpPr>
          <p:nvPr>
            <p:ph type="sldNum" sz="quarter" idx="12"/>
          </p:nvPr>
        </p:nvSpPr>
        <p:spPr/>
        <p:txBody>
          <a:bodyPr/>
          <a:lstStyle/>
          <a:p>
            <a:fld id="{551115BC-487E-4422-894C-CB7CD3E79223}" type="slidenum">
              <a:rPr lang="en-GB" smtClean="0"/>
              <a:t>3</a:t>
            </a:fld>
            <a:endParaRPr lang="en-GB" dirty="0"/>
          </a:p>
        </p:txBody>
      </p:sp>
      <p:sp>
        <p:nvSpPr>
          <p:cNvPr id="7" name="Rounded Rectangle 6"/>
          <p:cNvSpPr/>
          <p:nvPr/>
        </p:nvSpPr>
        <p:spPr>
          <a:xfrm>
            <a:off x="251520" y="4869160"/>
            <a:ext cx="7848872" cy="1584176"/>
          </a:xfrm>
          <a:prstGeom prst="roundRect">
            <a:avLst/>
          </a:prstGeom>
          <a:ln>
            <a:solidFill>
              <a:srgbClr val="FFFFFF"/>
            </a:solidFill>
          </a:ln>
        </p:spPr>
        <p:style>
          <a:lnRef idx="2">
            <a:schemeClr val="accent5"/>
          </a:lnRef>
          <a:fillRef idx="1">
            <a:schemeClr val="lt1"/>
          </a:fillRef>
          <a:effectRef idx="0">
            <a:schemeClr val="accent5"/>
          </a:effectRef>
          <a:fontRef idx="minor">
            <a:schemeClr val="dk1"/>
          </a:fontRef>
        </p:style>
        <p:txBody>
          <a:bodyPr rtlCol="0" anchor="ctr"/>
          <a:lstStyle/>
          <a:p>
            <a:pPr lvl="0"/>
            <a:r>
              <a:rPr lang="en-GB" sz="1600" b="1" u="sng" dirty="0"/>
              <a:t>Control System Networks </a:t>
            </a:r>
            <a:r>
              <a:rPr lang="en-GB" sz="1600" b="1" u="sng" dirty="0" smtClean="0"/>
              <a:t>7.3</a:t>
            </a:r>
            <a:endParaRPr lang="en-GB" sz="1600" b="1" u="sng" dirty="0"/>
          </a:p>
          <a:p>
            <a:pPr lvl="1"/>
            <a:r>
              <a:rPr lang="en-GB" sz="1600" dirty="0"/>
              <a:t>Design and implementation of </a:t>
            </a:r>
            <a:r>
              <a:rPr lang="en-GB" sz="1600" dirty="0" smtClean="0"/>
              <a:t>the networks between IO Controllers, </a:t>
            </a:r>
            <a:r>
              <a:rPr lang="en-GB" sz="1600" dirty="0"/>
              <a:t>Control Room(s) and Data Centre</a:t>
            </a:r>
            <a:r>
              <a:rPr lang="en-GB" sz="1600" dirty="0" smtClean="0"/>
              <a:t>.</a:t>
            </a:r>
          </a:p>
          <a:p>
            <a:pPr lvl="1"/>
            <a:r>
              <a:rPr lang="en-GB" sz="1600" dirty="0"/>
              <a:t>Covers the efforts and material required for connecting devices to the ICS through to the IO Controllers.</a:t>
            </a:r>
          </a:p>
          <a:p>
            <a:pPr lvl="1"/>
            <a:endParaRPr lang="en-GB" sz="1600" dirty="0" smtClean="0"/>
          </a:p>
          <a:p>
            <a:pPr lvl="1"/>
            <a:endParaRPr lang="en-US" sz="1400" dirty="0"/>
          </a:p>
        </p:txBody>
      </p:sp>
      <p:sp>
        <p:nvSpPr>
          <p:cNvPr id="10" name="Rectangle 9"/>
          <p:cNvSpPr/>
          <p:nvPr/>
        </p:nvSpPr>
        <p:spPr>
          <a:xfrm>
            <a:off x="179512" y="2708920"/>
            <a:ext cx="8208912" cy="1152128"/>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5811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60332" y="2967335"/>
            <a:ext cx="5823379"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Main Control Room</a:t>
            </a:r>
          </a:p>
        </p:txBody>
      </p:sp>
    </p:spTree>
    <p:extLst>
      <p:ext uri="{BB962C8B-B14F-4D97-AF65-F5344CB8AC3E}">
        <p14:creationId xmlns:p14="http://schemas.microsoft.com/office/powerpoint/2010/main" val="1660425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Control Room Work Unit</a:t>
            </a:r>
            <a:endParaRPr lang="en-GB" noProof="0" dirty="0"/>
          </a:p>
        </p:txBody>
      </p:sp>
      <p:sp>
        <p:nvSpPr>
          <p:cNvPr id="3" name="Content Placeholder 2"/>
          <p:cNvSpPr>
            <a:spLocks noGrp="1"/>
          </p:cNvSpPr>
          <p:nvPr>
            <p:ph idx="1"/>
          </p:nvPr>
        </p:nvSpPr>
        <p:spPr/>
        <p:txBody>
          <a:bodyPr>
            <a:normAutofit fontScale="92500" lnSpcReduction="20000"/>
          </a:bodyPr>
          <a:lstStyle/>
          <a:p>
            <a:r>
              <a:rPr lang="en-GB" dirty="0" smtClean="0"/>
              <a:t>In-Kind agreement with Norway</a:t>
            </a:r>
          </a:p>
          <a:p>
            <a:pPr lvl="1"/>
            <a:r>
              <a:rPr lang="en-GB" dirty="0" smtClean="0"/>
              <a:t>IFE (Institute for Energy Technology)</a:t>
            </a:r>
          </a:p>
          <a:p>
            <a:pPr lvl="1"/>
            <a:r>
              <a:rPr lang="en-GB" dirty="0" smtClean="0"/>
              <a:t>Three Stages (Technical Annexes)</a:t>
            </a:r>
          </a:p>
          <a:p>
            <a:pPr lvl="2"/>
            <a:r>
              <a:rPr lang="en-GB" dirty="0"/>
              <a:t>Stage </a:t>
            </a:r>
            <a:r>
              <a:rPr lang="en-GB" dirty="0" smtClean="0"/>
              <a:t>1 – (2015 Q4/2016 Q2)</a:t>
            </a:r>
          </a:p>
          <a:p>
            <a:pPr lvl="3"/>
            <a:r>
              <a:rPr lang="en-GB" dirty="0" smtClean="0"/>
              <a:t>Preliminary/Conceptual Design</a:t>
            </a:r>
          </a:p>
          <a:p>
            <a:pPr lvl="3"/>
            <a:r>
              <a:rPr lang="en-GB" dirty="0" smtClean="0"/>
              <a:t> </a:t>
            </a:r>
            <a:r>
              <a:rPr lang="en-GB" dirty="0" smtClean="0">
                <a:hlinkClick r:id="rId2"/>
              </a:rPr>
              <a:t>Semi-monthly meetings</a:t>
            </a:r>
            <a:endParaRPr lang="en-GB" dirty="0" smtClean="0"/>
          </a:p>
          <a:p>
            <a:pPr lvl="4"/>
            <a:r>
              <a:rPr lang="en-GB" dirty="0" smtClean="0"/>
              <a:t>Accomplishments</a:t>
            </a:r>
          </a:p>
          <a:p>
            <a:pPr lvl="4"/>
            <a:r>
              <a:rPr lang="en-GB" dirty="0" smtClean="0"/>
              <a:t>Activities for the next period</a:t>
            </a:r>
          </a:p>
          <a:p>
            <a:pPr lvl="4"/>
            <a:r>
              <a:rPr lang="en-GB" dirty="0" smtClean="0"/>
              <a:t>Comments/Changes/Concerns/Risks</a:t>
            </a:r>
          </a:p>
          <a:p>
            <a:pPr lvl="4"/>
            <a:r>
              <a:rPr lang="en-GB" dirty="0" smtClean="0"/>
              <a:t>Action items</a:t>
            </a:r>
            <a:endParaRPr lang="en-GB" dirty="0"/>
          </a:p>
          <a:p>
            <a:pPr lvl="2"/>
            <a:r>
              <a:rPr lang="en-GB" dirty="0" smtClean="0"/>
              <a:t>Stage 2 TBD (2016 Q3/2017 Q3)</a:t>
            </a:r>
          </a:p>
          <a:p>
            <a:pPr lvl="3"/>
            <a:r>
              <a:rPr lang="en-GB" dirty="0" smtClean="0"/>
              <a:t>Detailed Design</a:t>
            </a:r>
          </a:p>
          <a:p>
            <a:pPr lvl="2"/>
            <a:r>
              <a:rPr lang="en-GB" dirty="0" smtClean="0"/>
              <a:t>Stage 3 TBD (2018 Q1/2019 Q2)</a:t>
            </a:r>
          </a:p>
          <a:p>
            <a:pPr lvl="3"/>
            <a:r>
              <a:rPr lang="en-GB" dirty="0" smtClean="0"/>
              <a:t>V&amp;V</a:t>
            </a:r>
          </a:p>
          <a:p>
            <a:pPr lvl="3"/>
            <a:r>
              <a:rPr lang="en-GB" dirty="0" smtClean="0"/>
              <a:t>Main Control Room (MCR) realisation</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smtClean="0"/>
              <a:t>5</a:t>
            </a:fld>
            <a:endParaRPr lang="en-GB"/>
          </a:p>
        </p:txBody>
      </p:sp>
    </p:spTree>
    <p:extLst>
      <p:ext uri="{BB962C8B-B14F-4D97-AF65-F5344CB8AC3E}">
        <p14:creationId xmlns:p14="http://schemas.microsoft.com/office/powerpoint/2010/main" val="2024815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655415" y="2852937"/>
            <a:ext cx="4464496" cy="22322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r>
              <a:rPr lang="en-GB" dirty="0" smtClean="0"/>
              <a:t>   Phase C: Conceptual Design </a:t>
            </a:r>
            <a:r>
              <a:rPr lang="en-US" sz="1200" b="1" dirty="0"/>
              <a:t>2016-05-09</a:t>
            </a:r>
            <a:endParaRPr lang="en-GB" b="1" dirty="0"/>
          </a:p>
        </p:txBody>
      </p:sp>
      <p:sp>
        <p:nvSpPr>
          <p:cNvPr id="6" name="Rounded Rectangle 5"/>
          <p:cNvSpPr/>
          <p:nvPr/>
        </p:nvSpPr>
        <p:spPr>
          <a:xfrm>
            <a:off x="4223367" y="3284985"/>
            <a:ext cx="4464496" cy="22322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lstStyle/>
          <a:p>
            <a:r>
              <a:rPr lang="en-GB" dirty="0" smtClean="0"/>
              <a:t>   Phase B: Analysis &amp; Definition </a:t>
            </a:r>
            <a:r>
              <a:rPr lang="en-US" sz="1200" b="1" dirty="0"/>
              <a:t>2016-03-16</a:t>
            </a:r>
            <a:endParaRPr lang="en-GB" b="1" dirty="0"/>
          </a:p>
        </p:txBody>
      </p:sp>
      <p:sp>
        <p:nvSpPr>
          <p:cNvPr id="2" name="Title 1"/>
          <p:cNvSpPr>
            <a:spLocks noGrp="1"/>
          </p:cNvSpPr>
          <p:nvPr>
            <p:ph type="title"/>
          </p:nvPr>
        </p:nvSpPr>
        <p:spPr/>
        <p:txBody>
          <a:bodyPr>
            <a:normAutofit fontScale="90000"/>
          </a:bodyPr>
          <a:lstStyle/>
          <a:p>
            <a:r>
              <a:rPr lang="en-GB" dirty="0" smtClean="0"/>
              <a:t>Control Room Stage 1</a:t>
            </a:r>
            <a:r>
              <a:rPr lang="en-GB" dirty="0"/>
              <a:t/>
            </a:r>
            <a:br>
              <a:rPr lang="en-GB" dirty="0"/>
            </a:br>
            <a:r>
              <a:rPr lang="en-GB" sz="2200" dirty="0"/>
              <a:t>ISO 11064 Ergonomic design of Control Centres</a:t>
            </a:r>
            <a:br>
              <a:rPr lang="en-GB" sz="2200" dirty="0"/>
            </a:br>
            <a:endParaRPr lang="en-GB" sz="2200" dirty="0"/>
          </a:p>
        </p:txBody>
      </p:sp>
      <p:sp>
        <p:nvSpPr>
          <p:cNvPr id="3" name="Content Placeholder 2"/>
          <p:cNvSpPr>
            <a:spLocks noGrp="1"/>
          </p:cNvSpPr>
          <p:nvPr>
            <p:ph idx="1"/>
          </p:nvPr>
        </p:nvSpPr>
        <p:spPr>
          <a:xfrm>
            <a:off x="-10059" y="1484784"/>
            <a:ext cx="4968552" cy="4104456"/>
          </a:xfrm>
        </p:spPr>
        <p:txBody>
          <a:bodyPr>
            <a:normAutofit fontScale="25000" lnSpcReduction="20000"/>
          </a:bodyPr>
          <a:lstStyle/>
          <a:p>
            <a:pPr indent="-231775"/>
            <a:r>
              <a:rPr lang="en-GB" sz="7200" dirty="0" smtClean="0"/>
              <a:t>Phased approach</a:t>
            </a:r>
          </a:p>
          <a:p>
            <a:pPr indent="-231775"/>
            <a:r>
              <a:rPr lang="en-GB" sz="7200" dirty="0" smtClean="0"/>
              <a:t>Participatory process</a:t>
            </a:r>
          </a:p>
          <a:p>
            <a:pPr indent="-231775"/>
            <a:r>
              <a:rPr lang="en-GB" sz="7200" dirty="0" smtClean="0"/>
              <a:t>Best practice</a:t>
            </a:r>
          </a:p>
          <a:p>
            <a:endParaRPr lang="en-GB" sz="4800" dirty="0"/>
          </a:p>
          <a:p>
            <a:pPr marL="0" indent="0">
              <a:buNone/>
            </a:pPr>
            <a:endParaRPr lang="en-GB" sz="4800" dirty="0" smtClean="0"/>
          </a:p>
          <a:p>
            <a:pPr lvl="1"/>
            <a:r>
              <a:rPr lang="en-GB" sz="6400" dirty="0" smtClean="0"/>
              <a:t>High level functions</a:t>
            </a:r>
          </a:p>
          <a:p>
            <a:pPr lvl="1"/>
            <a:r>
              <a:rPr lang="en-GB" sz="6400" dirty="0" smtClean="0"/>
              <a:t>Task </a:t>
            </a:r>
            <a:r>
              <a:rPr lang="en-GB" sz="6400" dirty="0"/>
              <a:t>analysis </a:t>
            </a:r>
            <a:endParaRPr lang="en-GB" sz="6400" dirty="0" smtClean="0"/>
          </a:p>
          <a:p>
            <a:pPr lvl="1"/>
            <a:r>
              <a:rPr lang="en-GB" sz="6400" dirty="0"/>
              <a:t>T</a:t>
            </a:r>
            <a:r>
              <a:rPr lang="en-GB" sz="6400" dirty="0" smtClean="0"/>
              <a:t>ask </a:t>
            </a:r>
            <a:r>
              <a:rPr lang="en-GB" sz="6400" dirty="0"/>
              <a:t>synthesis + link analysis </a:t>
            </a:r>
          </a:p>
          <a:p>
            <a:pPr lvl="1"/>
            <a:r>
              <a:rPr lang="en-GB" sz="6400" dirty="0"/>
              <a:t>D</a:t>
            </a:r>
            <a:r>
              <a:rPr lang="en-GB" sz="6400" dirty="0" smtClean="0"/>
              <a:t>iagrams/functional </a:t>
            </a:r>
            <a:r>
              <a:rPr lang="en-GB" sz="6400" dirty="0"/>
              <a:t>arrangements </a:t>
            </a:r>
          </a:p>
          <a:p>
            <a:pPr lvl="1"/>
            <a:r>
              <a:rPr lang="en-GB" sz="6400" dirty="0"/>
              <a:t>W</a:t>
            </a:r>
            <a:r>
              <a:rPr lang="en-GB" sz="6400" dirty="0" smtClean="0"/>
              <a:t>orkstation </a:t>
            </a:r>
            <a:r>
              <a:rPr lang="en-GB" sz="6400" dirty="0"/>
              <a:t>layouts </a:t>
            </a:r>
          </a:p>
          <a:p>
            <a:pPr lvl="1"/>
            <a:r>
              <a:rPr lang="en-GB" sz="6400" dirty="0"/>
              <a:t>R</a:t>
            </a:r>
            <a:r>
              <a:rPr lang="en-GB" sz="6400" dirty="0" smtClean="0"/>
              <a:t>oom </a:t>
            </a:r>
            <a:r>
              <a:rPr lang="en-GB" sz="6400" dirty="0"/>
              <a:t>layout </a:t>
            </a:r>
          </a:p>
          <a:p>
            <a:pPr lvl="1"/>
            <a:r>
              <a:rPr lang="en-GB" sz="6400" dirty="0" smtClean="0"/>
              <a:t>CAD model</a:t>
            </a:r>
          </a:p>
          <a:p>
            <a:pPr lvl="1"/>
            <a:r>
              <a:rPr lang="en-GB" sz="6400" dirty="0" smtClean="0"/>
              <a:t>User group</a:t>
            </a:r>
          </a:p>
          <a:p>
            <a:pPr lvl="1"/>
            <a:r>
              <a:rPr lang="en-GB" sz="6400" dirty="0" smtClean="0"/>
              <a:t>Visit and documentation</a:t>
            </a:r>
          </a:p>
          <a:p>
            <a:pPr marL="457200" lvl="1" indent="0">
              <a:buNone/>
            </a:pPr>
            <a:r>
              <a:rPr lang="en-GB" sz="6400" dirty="0" smtClean="0"/>
              <a:t>	- other facilities. </a:t>
            </a:r>
          </a:p>
          <a:p>
            <a:pPr marL="457200" lvl="1" indent="0">
              <a:buNone/>
            </a:pPr>
            <a:r>
              <a:rPr lang="en-GB" sz="6400" dirty="0"/>
              <a:t>	</a:t>
            </a:r>
            <a:r>
              <a:rPr lang="en-GB" sz="6400" dirty="0" smtClean="0"/>
              <a:t>Done: (CERN, PSI, Diamond)</a:t>
            </a:r>
          </a:p>
          <a:p>
            <a:pPr marL="457200" lvl="1" indent="0">
              <a:buNone/>
            </a:pPr>
            <a:endParaRPr lang="en-GB" sz="6400" dirty="0"/>
          </a:p>
          <a:p>
            <a:pPr marL="457200" lvl="1" indent="0">
              <a:buNone/>
            </a:pPr>
            <a:endParaRPr lang="en-GB" sz="6400" dirty="0" smtClean="0"/>
          </a:p>
          <a:p>
            <a:pPr marL="0" indent="0">
              <a:buNone/>
            </a:pP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6</a:t>
            </a:fld>
            <a:endParaRPr lang="sv-SE" dirty="0"/>
          </a:p>
        </p:txBody>
      </p:sp>
      <p:sp>
        <p:nvSpPr>
          <p:cNvPr id="5" name="Rounded Rectangle 4"/>
          <p:cNvSpPr/>
          <p:nvPr/>
        </p:nvSpPr>
        <p:spPr>
          <a:xfrm>
            <a:off x="3791319" y="3789040"/>
            <a:ext cx="4464496" cy="2232248"/>
          </a:xfrm>
          <a:prstGeom prst="roundRect">
            <a:avLst/>
          </a:prstGeom>
        </p:spPr>
        <p:style>
          <a:lnRef idx="1">
            <a:schemeClr val="dk1"/>
          </a:lnRef>
          <a:fillRef idx="2">
            <a:schemeClr val="dk1"/>
          </a:fillRef>
          <a:effectRef idx="1">
            <a:schemeClr val="dk1"/>
          </a:effectRef>
          <a:fontRef idx="minor">
            <a:schemeClr val="dk1"/>
          </a:fontRef>
        </p:style>
        <p:txBody>
          <a:bodyPr rtlCol="0" anchor="t"/>
          <a:lstStyle/>
          <a:p>
            <a:pPr marL="0" lvl="3" algn="ctr"/>
            <a:r>
              <a:rPr lang="en-GB" dirty="0" smtClean="0"/>
              <a:t>Phase A: Clarification </a:t>
            </a:r>
            <a:r>
              <a:rPr lang="en-US" sz="1200" b="1" dirty="0"/>
              <a:t>2016-01-29</a:t>
            </a:r>
          </a:p>
          <a:p>
            <a:pPr algn="ctr"/>
            <a:r>
              <a:rPr lang="en-GB" dirty="0">
                <a:latin typeface="Zapf Dingbats"/>
                <a:ea typeface="Zapf Dingbats"/>
                <a:cs typeface="Zapf Dingbats"/>
              </a:rPr>
              <a:t>✔</a:t>
            </a:r>
            <a:endParaRPr lang="en-GB" dirty="0"/>
          </a:p>
        </p:txBody>
      </p:sp>
      <p:sp>
        <p:nvSpPr>
          <p:cNvPr id="9" name="Oval 8"/>
          <p:cNvSpPr/>
          <p:nvPr/>
        </p:nvSpPr>
        <p:spPr>
          <a:xfrm>
            <a:off x="6671637" y="4797152"/>
            <a:ext cx="1284739" cy="115212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050" dirty="0" smtClean="0"/>
              <a:t>Environment</a:t>
            </a:r>
            <a:endParaRPr lang="en-GB" sz="700" dirty="0"/>
          </a:p>
        </p:txBody>
      </p:sp>
      <p:sp>
        <p:nvSpPr>
          <p:cNvPr id="10" name="Oval 9"/>
          <p:cNvSpPr/>
          <p:nvPr/>
        </p:nvSpPr>
        <p:spPr>
          <a:xfrm>
            <a:off x="4139953" y="4797152"/>
            <a:ext cx="1235543" cy="115212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050" dirty="0" smtClean="0"/>
              <a:t>Machine</a:t>
            </a:r>
          </a:p>
          <a:p>
            <a:pPr algn="ctr"/>
            <a:r>
              <a:rPr lang="en-GB" sz="1050" dirty="0" smtClean="0"/>
              <a:t>(Hardware &amp; Software)</a:t>
            </a:r>
            <a:endParaRPr lang="en-GB" sz="1050" dirty="0"/>
          </a:p>
        </p:txBody>
      </p:sp>
      <p:sp>
        <p:nvSpPr>
          <p:cNvPr id="11" name="Oval 10"/>
          <p:cNvSpPr/>
          <p:nvPr/>
        </p:nvSpPr>
        <p:spPr>
          <a:xfrm>
            <a:off x="5519509" y="4221088"/>
            <a:ext cx="1212731" cy="10801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900" dirty="0" smtClean="0"/>
              <a:t>Operations &amp; Management</a:t>
            </a:r>
            <a:endParaRPr lang="en-GB" sz="900" dirty="0"/>
          </a:p>
        </p:txBody>
      </p:sp>
      <p:sp>
        <p:nvSpPr>
          <p:cNvPr id="12" name="Left-Right-Up Arrow 11"/>
          <p:cNvSpPr/>
          <p:nvPr/>
        </p:nvSpPr>
        <p:spPr>
          <a:xfrm>
            <a:off x="5375495" y="5373216"/>
            <a:ext cx="1296144" cy="576064"/>
          </a:xfrm>
          <a:prstGeom prst="leftRigh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t>Human</a:t>
            </a:r>
            <a:endParaRPr lang="en-GB" dirty="0"/>
          </a:p>
        </p:txBody>
      </p:sp>
      <p:sp>
        <p:nvSpPr>
          <p:cNvPr id="13" name="Right Arrow 12"/>
          <p:cNvSpPr/>
          <p:nvPr/>
        </p:nvSpPr>
        <p:spPr>
          <a:xfrm rot="18670561">
            <a:off x="7320973" y="3383757"/>
            <a:ext cx="2051492" cy="773439"/>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smtClean="0"/>
              <a:t>Objectives</a:t>
            </a:r>
            <a:endParaRPr lang="en-GB" dirty="0"/>
          </a:p>
        </p:txBody>
      </p:sp>
      <p:sp>
        <p:nvSpPr>
          <p:cNvPr id="14" name="Right Arrow 13"/>
          <p:cNvSpPr/>
          <p:nvPr/>
        </p:nvSpPr>
        <p:spPr>
          <a:xfrm rot="18670561">
            <a:off x="3155913" y="3167733"/>
            <a:ext cx="2051492" cy="773439"/>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Design Process</a:t>
            </a:r>
            <a:endParaRPr lang="en-GB" dirty="0"/>
          </a:p>
        </p:txBody>
      </p:sp>
      <p:sp>
        <p:nvSpPr>
          <p:cNvPr id="15" name="Oval 14"/>
          <p:cNvSpPr/>
          <p:nvPr/>
        </p:nvSpPr>
        <p:spPr>
          <a:xfrm>
            <a:off x="5364088" y="1916832"/>
            <a:ext cx="2520280" cy="7920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t>Preliminary Design 2016-06-17</a:t>
            </a:r>
            <a:endParaRPr lang="en-GB" sz="1600" dirty="0"/>
          </a:p>
        </p:txBody>
      </p:sp>
      <p:sp>
        <p:nvSpPr>
          <p:cNvPr id="16" name="Left Arrow 15"/>
          <p:cNvSpPr/>
          <p:nvPr/>
        </p:nvSpPr>
        <p:spPr>
          <a:xfrm>
            <a:off x="7884368" y="2060848"/>
            <a:ext cx="1224136" cy="504056"/>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t>Review</a:t>
            </a:r>
            <a:endParaRPr lang="en-GB" dirty="0"/>
          </a:p>
        </p:txBody>
      </p:sp>
    </p:spTree>
    <p:extLst>
      <p:ext uri="{BB962C8B-B14F-4D97-AF65-F5344CB8AC3E}">
        <p14:creationId xmlns:p14="http://schemas.microsoft.com/office/powerpoint/2010/main" val="991045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012160" y="1988841"/>
            <a:ext cx="2376264" cy="165618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6" name="Rectangle 15"/>
          <p:cNvSpPr/>
          <p:nvPr/>
        </p:nvSpPr>
        <p:spPr>
          <a:xfrm>
            <a:off x="1043608" y="1916832"/>
            <a:ext cx="2808312" cy="29523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2" name="Title 1"/>
          <p:cNvSpPr>
            <a:spLocks noGrp="1"/>
          </p:cNvSpPr>
          <p:nvPr>
            <p:ph type="title"/>
          </p:nvPr>
        </p:nvSpPr>
        <p:spPr/>
        <p:txBody>
          <a:bodyPr/>
          <a:lstStyle/>
          <a:p>
            <a:r>
              <a:rPr lang="en-GB" noProof="0" dirty="0" smtClean="0"/>
              <a:t>Clarification Phase – Completed</a:t>
            </a:r>
            <a:br>
              <a:rPr lang="en-GB" noProof="0" dirty="0" smtClean="0"/>
            </a:br>
            <a:r>
              <a:rPr lang="en-GB" sz="1800" noProof="0" dirty="0" smtClean="0"/>
              <a:t>Stage 1, </a:t>
            </a:r>
            <a:r>
              <a:rPr lang="en-GB" sz="1800" dirty="0" smtClean="0"/>
              <a:t>Phase A</a:t>
            </a:r>
            <a:endParaRPr lang="en-GB" sz="1800" noProof="0" dirty="0"/>
          </a:p>
        </p:txBody>
      </p:sp>
      <p:sp>
        <p:nvSpPr>
          <p:cNvPr id="4" name="Slide Number Placeholder 3"/>
          <p:cNvSpPr>
            <a:spLocks noGrp="1"/>
          </p:cNvSpPr>
          <p:nvPr>
            <p:ph type="sldNum" sz="quarter" idx="12"/>
          </p:nvPr>
        </p:nvSpPr>
        <p:spPr/>
        <p:txBody>
          <a:bodyPr/>
          <a:lstStyle/>
          <a:p>
            <a:fld id="{551115BC-487E-4422-894C-CB7CD3E79223}" type="slidenum">
              <a:rPr lang="en-GB" smtClean="0"/>
              <a:t>7</a:t>
            </a:fld>
            <a:endParaRPr lang="en-GB"/>
          </a:p>
        </p:txBody>
      </p:sp>
      <p:sp>
        <p:nvSpPr>
          <p:cNvPr id="6" name="Striped Right Arrow 5"/>
          <p:cNvSpPr/>
          <p:nvPr/>
        </p:nvSpPr>
        <p:spPr>
          <a:xfrm>
            <a:off x="3923928" y="2420888"/>
            <a:ext cx="2088232" cy="864096"/>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Interviews</a:t>
            </a:r>
            <a:endParaRPr lang="en-GB" dirty="0"/>
          </a:p>
        </p:txBody>
      </p:sp>
      <p:sp>
        <p:nvSpPr>
          <p:cNvPr id="7" name="Down Arrow 6"/>
          <p:cNvSpPr/>
          <p:nvPr/>
        </p:nvSpPr>
        <p:spPr>
          <a:xfrm>
            <a:off x="6804248" y="3645024"/>
            <a:ext cx="799336" cy="1772609"/>
          </a:xfrm>
          <a:prstGeom prst="downArrow">
            <a:avLst/>
          </a:prstGeom>
        </p:spPr>
        <p:style>
          <a:lnRef idx="1">
            <a:schemeClr val="accent5"/>
          </a:lnRef>
          <a:fillRef idx="2">
            <a:schemeClr val="accent5"/>
          </a:fillRef>
          <a:effectRef idx="1">
            <a:schemeClr val="accent5"/>
          </a:effectRef>
          <a:fontRef idx="minor">
            <a:schemeClr val="dk1"/>
          </a:fontRef>
        </p:style>
        <p:txBody>
          <a:bodyPr vert="vert270" rtlCol="0" anchor="ctr"/>
          <a:lstStyle/>
          <a:p>
            <a:pPr algn="ctr"/>
            <a:r>
              <a:rPr lang="en-GB" dirty="0" smtClean="0"/>
              <a:t>Deliverable</a:t>
            </a:r>
            <a:endParaRPr lang="en-GB" dirty="0"/>
          </a:p>
        </p:txBody>
      </p:sp>
      <p:grpSp>
        <p:nvGrpSpPr>
          <p:cNvPr id="5" name="Group 4"/>
          <p:cNvGrpSpPr/>
          <p:nvPr/>
        </p:nvGrpSpPr>
        <p:grpSpPr>
          <a:xfrm>
            <a:off x="1187624" y="2132857"/>
            <a:ext cx="2448272" cy="2448272"/>
            <a:chOff x="1187624" y="2132857"/>
            <a:chExt cx="2448272" cy="2448272"/>
          </a:xfrm>
        </p:grpSpPr>
        <p:sp>
          <p:nvSpPr>
            <p:cNvPr id="9" name="Rounded Rectangle 8"/>
            <p:cNvSpPr/>
            <p:nvPr/>
          </p:nvSpPr>
          <p:spPr>
            <a:xfrm>
              <a:off x="1187624" y="2132857"/>
              <a:ext cx="2088232" cy="50405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GB" dirty="0"/>
                <a:t>Safety and Security</a:t>
              </a:r>
            </a:p>
          </p:txBody>
        </p:sp>
        <p:sp>
          <p:nvSpPr>
            <p:cNvPr id="10" name="Rounded Rectangle 9"/>
            <p:cNvSpPr/>
            <p:nvPr/>
          </p:nvSpPr>
          <p:spPr>
            <a:xfrm>
              <a:off x="1187624" y="2780929"/>
              <a:ext cx="2448272" cy="50405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GB" dirty="0" smtClean="0"/>
                <a:t>Operation and Control</a:t>
              </a:r>
              <a:endParaRPr lang="en-GB" dirty="0"/>
            </a:p>
          </p:txBody>
        </p:sp>
        <p:sp>
          <p:nvSpPr>
            <p:cNvPr id="11" name="Rounded Rectangle 10"/>
            <p:cNvSpPr/>
            <p:nvPr/>
          </p:nvSpPr>
          <p:spPr>
            <a:xfrm>
              <a:off x="1187624" y="3429001"/>
              <a:ext cx="2088232" cy="50405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GB" dirty="0"/>
                <a:t>Work organization</a:t>
              </a:r>
            </a:p>
          </p:txBody>
        </p:sp>
        <p:sp>
          <p:nvSpPr>
            <p:cNvPr id="12" name="Rounded Rectangle 11"/>
            <p:cNvSpPr/>
            <p:nvPr/>
          </p:nvSpPr>
          <p:spPr>
            <a:xfrm>
              <a:off x="1187624" y="4077073"/>
              <a:ext cx="2088232" cy="50405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GB" dirty="0"/>
                <a:t>Work environment</a:t>
              </a:r>
            </a:p>
          </p:txBody>
        </p:sp>
      </p:grpSp>
      <p:grpSp>
        <p:nvGrpSpPr>
          <p:cNvPr id="3" name="Group 2"/>
          <p:cNvGrpSpPr/>
          <p:nvPr/>
        </p:nvGrpSpPr>
        <p:grpSpPr>
          <a:xfrm>
            <a:off x="6156176" y="2204864"/>
            <a:ext cx="2088232" cy="1152128"/>
            <a:chOff x="6228184" y="2204865"/>
            <a:chExt cx="2088232" cy="1152128"/>
          </a:xfrm>
        </p:grpSpPr>
        <p:sp>
          <p:nvSpPr>
            <p:cNvPr id="13" name="Rounded Rectangle 12"/>
            <p:cNvSpPr/>
            <p:nvPr/>
          </p:nvSpPr>
          <p:spPr>
            <a:xfrm>
              <a:off x="6228184" y="2204865"/>
              <a:ext cx="2088232" cy="504056"/>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dirty="0"/>
                <a:t>Requirements</a:t>
              </a:r>
            </a:p>
          </p:txBody>
        </p:sp>
        <p:sp>
          <p:nvSpPr>
            <p:cNvPr id="14" name="Rounded Rectangle 13"/>
            <p:cNvSpPr/>
            <p:nvPr/>
          </p:nvSpPr>
          <p:spPr>
            <a:xfrm>
              <a:off x="6228184" y="2852937"/>
              <a:ext cx="2088232" cy="504056"/>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dirty="0" smtClean="0"/>
                <a:t>Constraints</a:t>
              </a:r>
              <a:endParaRPr lang="en-GB" dirty="0"/>
            </a:p>
          </p:txBody>
        </p:sp>
      </p:grpSp>
      <p:sp>
        <p:nvSpPr>
          <p:cNvPr id="18" name="Rectangle 17"/>
          <p:cNvSpPr/>
          <p:nvPr/>
        </p:nvSpPr>
        <p:spPr>
          <a:xfrm>
            <a:off x="6156176" y="5445224"/>
            <a:ext cx="2016224" cy="8640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Summary </a:t>
            </a:r>
            <a:r>
              <a:rPr lang="en-GB"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report</a:t>
            </a:r>
          </a:p>
          <a:p>
            <a:pPr algn="ctr"/>
            <a:r>
              <a:rPr lang="en-GB" sz="1400" b="1" dirty="0">
                <a:ln w="12700">
                  <a:solidFill>
                    <a:schemeClr val="tx2">
                      <a:satMod val="155000"/>
                    </a:schemeClr>
                  </a:solidFill>
                  <a:prstDash val="solid"/>
                </a:ln>
                <a:solidFill>
                  <a:schemeClr val="accent1"/>
                </a:solidFill>
                <a:effectLst/>
              </a:rPr>
              <a:t>ESS-0052323</a:t>
            </a:r>
          </a:p>
        </p:txBody>
      </p:sp>
    </p:spTree>
    <p:extLst>
      <p:ext uri="{BB962C8B-B14F-4D97-AF65-F5344CB8AC3E}">
        <p14:creationId xmlns:p14="http://schemas.microsoft.com/office/powerpoint/2010/main" val="1227410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Clarification Phase Participants</a:t>
            </a:r>
            <a:br>
              <a:rPr lang="en-GB" dirty="0" smtClean="0"/>
            </a:br>
            <a:r>
              <a:rPr lang="en-GB" sz="1800" dirty="0"/>
              <a:t>Stage 1, Phase A</a:t>
            </a:r>
          </a:p>
        </p:txBody>
      </p:sp>
      <p:sp>
        <p:nvSpPr>
          <p:cNvPr id="4" name="Slide Number Placeholder 3"/>
          <p:cNvSpPr>
            <a:spLocks noGrp="1"/>
          </p:cNvSpPr>
          <p:nvPr>
            <p:ph type="sldNum" sz="quarter" idx="12"/>
          </p:nvPr>
        </p:nvSpPr>
        <p:spPr/>
        <p:txBody>
          <a:bodyPr/>
          <a:lstStyle/>
          <a:p>
            <a:fld id="{551115BC-487E-4422-894C-CB7CD3E79223}" type="slidenum">
              <a:rPr lang="sv-SE" smtClean="0"/>
              <a:t>8</a:t>
            </a:fld>
            <a:endParaRPr lang="sv-SE" dirty="0"/>
          </a:p>
        </p:txBody>
      </p:sp>
      <p:graphicFrame>
        <p:nvGraphicFramePr>
          <p:cNvPr id="8" name="Table 7"/>
          <p:cNvGraphicFramePr>
            <a:graphicFrameLocks noGrp="1"/>
          </p:cNvGraphicFramePr>
          <p:nvPr>
            <p:extLst>
              <p:ext uri="{D42A27DB-BD31-4B8C-83A1-F6EECF244321}">
                <p14:modId xmlns:p14="http://schemas.microsoft.com/office/powerpoint/2010/main" val="688987166"/>
              </p:ext>
            </p:extLst>
          </p:nvPr>
        </p:nvGraphicFramePr>
        <p:xfrm>
          <a:off x="179511" y="1556793"/>
          <a:ext cx="8784980" cy="2448271"/>
        </p:xfrm>
        <a:graphic>
          <a:graphicData uri="http://schemas.openxmlformats.org/drawingml/2006/table">
            <a:tbl>
              <a:tblPr firstRow="1" bandRow="1">
                <a:tableStyleId>{5C22544A-7EE6-4342-B048-85BDC9FD1C3A}</a:tableStyleId>
              </a:tblPr>
              <a:tblGrid>
                <a:gridCol w="1656187"/>
                <a:gridCol w="504056"/>
                <a:gridCol w="504056"/>
                <a:gridCol w="576064"/>
                <a:gridCol w="648072"/>
                <a:gridCol w="576064"/>
                <a:gridCol w="720080"/>
                <a:gridCol w="1296144"/>
                <a:gridCol w="864096"/>
                <a:gridCol w="1440161"/>
              </a:tblGrid>
              <a:tr h="478869">
                <a:tc>
                  <a:txBody>
                    <a:bodyPr/>
                    <a:lstStyle/>
                    <a:p>
                      <a:r>
                        <a:rPr lang="en-GB" sz="1800" dirty="0" smtClean="0"/>
                        <a:t>Interview</a:t>
                      </a:r>
                      <a:r>
                        <a:rPr lang="en-GB" sz="1800" baseline="0" dirty="0" smtClean="0"/>
                        <a:t> Type</a:t>
                      </a:r>
                      <a:endParaRPr lang="en-GB" sz="1800" dirty="0"/>
                    </a:p>
                  </a:txBody>
                  <a:tcPr anchor="ctr"/>
                </a:tc>
                <a:tc gridSpan="9">
                  <a:txBody>
                    <a:bodyPr/>
                    <a:lstStyle/>
                    <a:p>
                      <a:r>
                        <a:rPr lang="en-GB" sz="1800" dirty="0" smtClean="0"/>
                        <a:t>Stakeholders</a:t>
                      </a:r>
                      <a:endParaRPr lang="en-GB" sz="1800" dirty="0"/>
                    </a:p>
                  </a:txBody>
                  <a:tcPr anchor="ctr"/>
                </a:tc>
                <a:tc hMerge="1">
                  <a:txBody>
                    <a:bodyPr/>
                    <a:lstStyle/>
                    <a:p>
                      <a:endParaRPr lang="en-GB" dirty="0"/>
                    </a:p>
                  </a:txBody>
                  <a:tcPr anchor="ctr"/>
                </a:tc>
                <a:tc hMerge="1">
                  <a:txBody>
                    <a:bodyPr/>
                    <a:lstStyle/>
                    <a:p>
                      <a:endParaRPr lang="en-GB" dirty="0"/>
                    </a:p>
                  </a:txBody>
                  <a:tcPr anchor="ctr"/>
                </a:tc>
                <a:tc hMerge="1">
                  <a:txBody>
                    <a:bodyPr/>
                    <a:lstStyle/>
                    <a:p>
                      <a:endParaRPr lang="en-GB" dirty="0"/>
                    </a:p>
                  </a:txBody>
                  <a:tcPr anchor="ctr"/>
                </a:tc>
                <a:tc hMerge="1">
                  <a:txBody>
                    <a:bodyPr/>
                    <a:lstStyle/>
                    <a:p>
                      <a:endParaRPr lang="en-GB" dirty="0"/>
                    </a:p>
                  </a:txBody>
                  <a:tcPr anchor="ctr"/>
                </a:tc>
                <a:tc hMerge="1">
                  <a:txBody>
                    <a:bodyPr/>
                    <a:lstStyle/>
                    <a:p>
                      <a:endParaRPr lang="en-GB" dirty="0"/>
                    </a:p>
                  </a:txBody>
                  <a:tcPr anchor="ctr"/>
                </a:tc>
                <a:tc hMerge="1">
                  <a:txBody>
                    <a:bodyPr/>
                    <a:lstStyle/>
                    <a:p>
                      <a:endParaRPr lang="en-GB" dirty="0"/>
                    </a:p>
                  </a:txBody>
                  <a:tcPr anchor="ctr"/>
                </a:tc>
                <a:tc hMerge="1">
                  <a:txBody>
                    <a:bodyPr/>
                    <a:lstStyle/>
                    <a:p>
                      <a:endParaRPr lang="en-GB" dirty="0"/>
                    </a:p>
                  </a:txBody>
                  <a:tcPr anchor="ctr"/>
                </a:tc>
                <a:tc hMerge="1">
                  <a:txBody>
                    <a:bodyPr/>
                    <a:lstStyle/>
                    <a:p>
                      <a:endParaRPr lang="en-GB" dirty="0"/>
                    </a:p>
                  </a:txBody>
                  <a:tcPr anchor="ctr"/>
                </a:tc>
              </a:tr>
              <a:tr h="576042">
                <a:tc>
                  <a:txBody>
                    <a:bodyPr/>
                    <a:lstStyle/>
                    <a:p>
                      <a:r>
                        <a:rPr lang="en-GB" sz="1800" dirty="0" smtClean="0"/>
                        <a:t>Division</a:t>
                      </a:r>
                      <a:endParaRPr lang="en-GB" sz="1800" dirty="0"/>
                    </a:p>
                  </a:txBody>
                  <a:tcPr anchor="ctr"/>
                </a:tc>
                <a:tc>
                  <a:txBody>
                    <a:bodyPr/>
                    <a:lstStyle/>
                    <a:p>
                      <a:r>
                        <a:rPr lang="en-GB" sz="1800" dirty="0" smtClean="0"/>
                        <a:t>AD</a:t>
                      </a:r>
                      <a:endParaRPr lang="en-GB" sz="1800" dirty="0"/>
                    </a:p>
                  </a:txBody>
                  <a:tcPr anchor="ctr"/>
                </a:tc>
                <a:tc>
                  <a:txBody>
                    <a:bodyPr/>
                    <a:lstStyle/>
                    <a:p>
                      <a:r>
                        <a:rPr lang="en-GB" sz="1800" dirty="0" smtClean="0"/>
                        <a:t>CF</a:t>
                      </a:r>
                      <a:endParaRPr lang="en-GB" sz="1800" dirty="0"/>
                    </a:p>
                  </a:txBody>
                  <a:tcPr anchor="ctr"/>
                </a:tc>
                <a:tc>
                  <a:txBody>
                    <a:bodyPr/>
                    <a:lstStyle/>
                    <a:p>
                      <a:r>
                        <a:rPr lang="en-GB" sz="1800" dirty="0" smtClean="0"/>
                        <a:t>EIS</a:t>
                      </a:r>
                      <a:endParaRPr lang="en-GB" sz="1800" dirty="0"/>
                    </a:p>
                  </a:txBody>
                  <a:tcPr anchor="ctr"/>
                </a:tc>
                <a:tc>
                  <a:txBody>
                    <a:bodyPr/>
                    <a:lstStyle/>
                    <a:p>
                      <a:r>
                        <a:rPr lang="en-GB" sz="1800" dirty="0" smtClean="0"/>
                        <a:t>ESH</a:t>
                      </a:r>
                      <a:endParaRPr lang="en-GB" sz="1800" dirty="0"/>
                    </a:p>
                  </a:txBody>
                  <a:tcPr anchor="ctr"/>
                </a:tc>
                <a:tc>
                  <a:txBody>
                    <a:bodyPr/>
                    <a:lstStyle/>
                    <a:p>
                      <a:r>
                        <a:rPr lang="en-GB" sz="1800" dirty="0" smtClean="0"/>
                        <a:t>ICS</a:t>
                      </a:r>
                      <a:endParaRPr lang="en-GB" sz="1800" dirty="0"/>
                    </a:p>
                  </a:txBody>
                  <a:tcPr anchor="ctr"/>
                </a:tc>
                <a:tc>
                  <a:txBody>
                    <a:bodyPr/>
                    <a:lstStyle/>
                    <a:p>
                      <a:r>
                        <a:rPr lang="en-GB" sz="1800" dirty="0" smtClean="0"/>
                        <a:t>NSS</a:t>
                      </a:r>
                      <a:endParaRPr lang="en-GB" sz="1800" dirty="0"/>
                    </a:p>
                  </a:txBody>
                  <a:tcPr anchor="ctr"/>
                </a:tc>
                <a:tc>
                  <a:txBody>
                    <a:bodyPr/>
                    <a:lstStyle/>
                    <a:p>
                      <a:r>
                        <a:rPr lang="en-GB" sz="1800" dirty="0" smtClean="0"/>
                        <a:t>Operations</a:t>
                      </a:r>
                      <a:endParaRPr lang="en-GB" sz="1800" dirty="0"/>
                    </a:p>
                  </a:txBody>
                  <a:tcPr anchor="ctr"/>
                </a:tc>
                <a:tc>
                  <a:txBody>
                    <a:bodyPr/>
                    <a:lstStyle/>
                    <a:p>
                      <a:r>
                        <a:rPr lang="en-GB" sz="1800" dirty="0" smtClean="0"/>
                        <a:t>Target</a:t>
                      </a:r>
                      <a:endParaRPr lang="en-GB" sz="1800" dirty="0"/>
                    </a:p>
                  </a:txBody>
                  <a:tcPr anchor="ctr"/>
                </a:tc>
                <a:tc>
                  <a:txBody>
                    <a:bodyPr/>
                    <a:lstStyle/>
                    <a:p>
                      <a:r>
                        <a:rPr lang="en-GB" sz="1800" dirty="0" smtClean="0"/>
                        <a:t>Technical Coordinator</a:t>
                      </a:r>
                      <a:endParaRPr lang="en-GB" sz="1800" dirty="0"/>
                    </a:p>
                  </a:txBody>
                  <a:tcPr anchor="ctr"/>
                </a:tc>
              </a:tr>
              <a:tr h="576042">
                <a:tc>
                  <a:txBody>
                    <a:bodyPr/>
                    <a:lstStyle/>
                    <a:p>
                      <a:r>
                        <a:rPr lang="en-GB" sz="1800" dirty="0" smtClean="0"/>
                        <a:t>Operator Experience</a:t>
                      </a:r>
                      <a:endParaRPr lang="en-GB" sz="1800" dirty="0"/>
                    </a:p>
                  </a:txBody>
                  <a:tcPr anchor="ctr"/>
                </a:tc>
                <a:tc>
                  <a:txBody>
                    <a:bodyPr/>
                    <a:lstStyle/>
                    <a:p>
                      <a:r>
                        <a:rPr lang="en-GB" sz="1800" dirty="0" smtClean="0"/>
                        <a:t>2</a:t>
                      </a:r>
                      <a:endParaRPr lang="en-GB" sz="1800" dirty="0"/>
                    </a:p>
                  </a:txBody>
                  <a:tcPr anchor="ctr"/>
                </a:tc>
                <a:tc>
                  <a:txBody>
                    <a:bodyPr/>
                    <a:lstStyle/>
                    <a:p>
                      <a:endParaRPr lang="en-GB" sz="1800" dirty="0"/>
                    </a:p>
                  </a:txBody>
                  <a:tcPr anchor="ctr"/>
                </a:tc>
                <a:tc>
                  <a:txBody>
                    <a:bodyPr/>
                    <a:lstStyle/>
                    <a:p>
                      <a:endParaRPr lang="en-GB" sz="1800"/>
                    </a:p>
                  </a:txBody>
                  <a:tcPr anchor="ctr"/>
                </a:tc>
                <a:tc>
                  <a:txBody>
                    <a:bodyPr/>
                    <a:lstStyle/>
                    <a:p>
                      <a:endParaRPr lang="en-GB" sz="1800"/>
                    </a:p>
                  </a:txBody>
                  <a:tcPr anchor="ctr"/>
                </a:tc>
                <a:tc>
                  <a:txBody>
                    <a:bodyPr/>
                    <a:lstStyle/>
                    <a:p>
                      <a:r>
                        <a:rPr lang="en-GB" sz="1800" dirty="0" smtClean="0"/>
                        <a:t>2</a:t>
                      </a:r>
                      <a:endParaRPr lang="en-GB" sz="1800" dirty="0"/>
                    </a:p>
                  </a:txBody>
                  <a:tcPr anchor="ctr"/>
                </a:tc>
                <a:tc>
                  <a:txBody>
                    <a:bodyPr/>
                    <a:lstStyle/>
                    <a:p>
                      <a:endParaRPr lang="en-GB" sz="1800"/>
                    </a:p>
                  </a:txBody>
                  <a:tcPr anchor="ctr"/>
                </a:tc>
                <a:tc>
                  <a:txBody>
                    <a:bodyPr/>
                    <a:lstStyle/>
                    <a:p>
                      <a:endParaRPr lang="en-GB" sz="1800"/>
                    </a:p>
                  </a:txBody>
                  <a:tcPr anchor="ctr"/>
                </a:tc>
                <a:tc>
                  <a:txBody>
                    <a:bodyPr/>
                    <a:lstStyle/>
                    <a:p>
                      <a:endParaRPr lang="en-GB" sz="1800"/>
                    </a:p>
                  </a:txBody>
                  <a:tcPr anchor="ctr"/>
                </a:tc>
                <a:tc>
                  <a:txBody>
                    <a:bodyPr/>
                    <a:lstStyle/>
                    <a:p>
                      <a:endParaRPr lang="en-GB" sz="1800"/>
                    </a:p>
                  </a:txBody>
                  <a:tcPr anchor="ctr"/>
                </a:tc>
              </a:tr>
              <a:tr h="689242">
                <a:tc>
                  <a:txBody>
                    <a:bodyPr/>
                    <a:lstStyle/>
                    <a:p>
                      <a:r>
                        <a:rPr lang="en-GB" sz="1800" dirty="0" smtClean="0"/>
                        <a:t>Requirements &amp; Constraints</a:t>
                      </a:r>
                      <a:endParaRPr lang="en-GB" sz="1800" dirty="0"/>
                    </a:p>
                  </a:txBody>
                  <a:tcPr anchor="ctr"/>
                </a:tc>
                <a:tc>
                  <a:txBody>
                    <a:bodyPr/>
                    <a:lstStyle/>
                    <a:p>
                      <a:r>
                        <a:rPr lang="en-GB" sz="1800" dirty="0" smtClean="0"/>
                        <a:t>3</a:t>
                      </a:r>
                      <a:endParaRPr lang="en-GB" sz="1800" dirty="0"/>
                    </a:p>
                  </a:txBody>
                  <a:tcPr anchor="ctr"/>
                </a:tc>
                <a:tc>
                  <a:txBody>
                    <a:bodyPr/>
                    <a:lstStyle/>
                    <a:p>
                      <a:r>
                        <a:rPr lang="en-GB" sz="1800" dirty="0" smtClean="0"/>
                        <a:t>1</a:t>
                      </a:r>
                      <a:endParaRPr lang="en-GB" sz="1800" dirty="0"/>
                    </a:p>
                  </a:txBody>
                  <a:tcPr anchor="ctr"/>
                </a:tc>
                <a:tc>
                  <a:txBody>
                    <a:bodyPr/>
                    <a:lstStyle/>
                    <a:p>
                      <a:r>
                        <a:rPr lang="en-GB" sz="1800" dirty="0" smtClean="0"/>
                        <a:t>2</a:t>
                      </a:r>
                      <a:endParaRPr lang="en-GB" sz="1800" dirty="0"/>
                    </a:p>
                  </a:txBody>
                  <a:tcPr anchor="ctr"/>
                </a:tc>
                <a:tc>
                  <a:txBody>
                    <a:bodyPr/>
                    <a:lstStyle/>
                    <a:p>
                      <a:r>
                        <a:rPr lang="en-GB" sz="1800" dirty="0" smtClean="0"/>
                        <a:t>2</a:t>
                      </a:r>
                      <a:endParaRPr lang="en-GB" sz="1800" dirty="0"/>
                    </a:p>
                  </a:txBody>
                  <a:tcPr anchor="ctr"/>
                </a:tc>
                <a:tc>
                  <a:txBody>
                    <a:bodyPr/>
                    <a:lstStyle/>
                    <a:p>
                      <a:r>
                        <a:rPr lang="en-GB" sz="1800" dirty="0" smtClean="0"/>
                        <a:t>3</a:t>
                      </a:r>
                      <a:endParaRPr lang="en-GB" sz="1800" dirty="0"/>
                    </a:p>
                  </a:txBody>
                  <a:tcPr anchor="ctr"/>
                </a:tc>
                <a:tc>
                  <a:txBody>
                    <a:bodyPr/>
                    <a:lstStyle/>
                    <a:p>
                      <a:r>
                        <a:rPr lang="en-GB" sz="1800" dirty="0" smtClean="0"/>
                        <a:t>1</a:t>
                      </a:r>
                      <a:endParaRPr lang="en-GB" sz="1800" dirty="0"/>
                    </a:p>
                  </a:txBody>
                  <a:tcPr anchor="ctr"/>
                </a:tc>
                <a:tc>
                  <a:txBody>
                    <a:bodyPr/>
                    <a:lstStyle/>
                    <a:p>
                      <a:r>
                        <a:rPr lang="en-GB" sz="1800" dirty="0" smtClean="0"/>
                        <a:t>1</a:t>
                      </a:r>
                      <a:endParaRPr lang="en-GB" sz="1800" dirty="0"/>
                    </a:p>
                  </a:txBody>
                  <a:tcPr anchor="ctr"/>
                </a:tc>
                <a:tc>
                  <a:txBody>
                    <a:bodyPr/>
                    <a:lstStyle/>
                    <a:p>
                      <a:r>
                        <a:rPr lang="en-GB" sz="1800" dirty="0" smtClean="0"/>
                        <a:t>1</a:t>
                      </a:r>
                      <a:endParaRPr lang="en-GB" sz="1800" dirty="0"/>
                    </a:p>
                  </a:txBody>
                  <a:tcPr anchor="ctr"/>
                </a:tc>
                <a:tc>
                  <a:txBody>
                    <a:bodyPr/>
                    <a:lstStyle/>
                    <a:p>
                      <a:r>
                        <a:rPr lang="en-GB" sz="1800" dirty="0" smtClean="0"/>
                        <a:t>1</a:t>
                      </a:r>
                      <a:endParaRPr lang="en-GB" sz="1800" dirty="0"/>
                    </a:p>
                  </a:txBody>
                  <a:tcPr anchor="ctr"/>
                </a:tc>
              </a:tr>
            </a:tbl>
          </a:graphicData>
        </a:graphic>
      </p:graphicFrame>
      <p:sp>
        <p:nvSpPr>
          <p:cNvPr id="9" name="TextBox 8"/>
          <p:cNvSpPr txBox="1"/>
          <p:nvPr/>
        </p:nvSpPr>
        <p:spPr>
          <a:xfrm>
            <a:off x="179512" y="4077072"/>
            <a:ext cx="8174033" cy="2554545"/>
          </a:xfrm>
          <a:prstGeom prst="rect">
            <a:avLst/>
          </a:prstGeom>
          <a:noFill/>
        </p:spPr>
        <p:txBody>
          <a:bodyPr wrap="none" rtlCol="0">
            <a:spAutoFit/>
          </a:bodyPr>
          <a:lstStyle/>
          <a:p>
            <a:pPr marL="285750" indent="-285750">
              <a:buFont typeface="Arial"/>
              <a:buChar char="•"/>
            </a:pPr>
            <a:r>
              <a:rPr lang="en-GB" sz="1600" dirty="0"/>
              <a:t>T</a:t>
            </a:r>
            <a:r>
              <a:rPr lang="en-GB" sz="1600" dirty="0" smtClean="0"/>
              <a:t>arget control, Cooling, Target Safety System (TSS)</a:t>
            </a:r>
            <a:endParaRPr lang="en-GB" sz="1600" dirty="0"/>
          </a:p>
          <a:p>
            <a:pPr marL="285750" indent="-285750">
              <a:buFont typeface="Arial"/>
              <a:buChar char="•"/>
            </a:pPr>
            <a:r>
              <a:rPr lang="en-GB" sz="1600" dirty="0"/>
              <a:t>B</a:t>
            </a:r>
            <a:r>
              <a:rPr lang="en-GB" sz="1600" dirty="0" smtClean="0"/>
              <a:t>eam </a:t>
            </a:r>
            <a:r>
              <a:rPr lang="en-GB" sz="1600" dirty="0"/>
              <a:t>P</a:t>
            </a:r>
            <a:r>
              <a:rPr lang="en-GB" sz="1600" dirty="0" smtClean="0"/>
              <a:t>hysics</a:t>
            </a:r>
            <a:r>
              <a:rPr lang="en-GB" sz="1600" dirty="0"/>
              <a:t>, D</a:t>
            </a:r>
            <a:r>
              <a:rPr lang="en-GB" sz="1600" dirty="0" smtClean="0"/>
              <a:t>iagnostics</a:t>
            </a:r>
            <a:r>
              <a:rPr lang="en-GB" sz="1600" dirty="0"/>
              <a:t>, </a:t>
            </a:r>
            <a:r>
              <a:rPr lang="en-GB" sz="1600" dirty="0" smtClean="0"/>
              <a:t>Instrumentation, Cryogenics</a:t>
            </a:r>
          </a:p>
          <a:p>
            <a:pPr marL="285750" indent="-285750">
              <a:buFont typeface="Arial"/>
              <a:buChar char="•"/>
            </a:pPr>
            <a:r>
              <a:rPr lang="en-GB" sz="1600" dirty="0"/>
              <a:t>C</a:t>
            </a:r>
            <a:r>
              <a:rPr lang="en-GB" sz="1600" dirty="0" smtClean="0"/>
              <a:t>onventional Facilities, Building Management System (BMS)</a:t>
            </a:r>
          </a:p>
          <a:p>
            <a:pPr marL="285750" indent="-285750">
              <a:buFont typeface="Arial"/>
              <a:buChar char="•"/>
            </a:pPr>
            <a:r>
              <a:rPr lang="en-GB" sz="1600" dirty="0" smtClean="0"/>
              <a:t>Commissioning, Operations</a:t>
            </a:r>
          </a:p>
          <a:p>
            <a:pPr marL="285750" indent="-285750">
              <a:buFont typeface="Arial"/>
              <a:buChar char="•"/>
            </a:pPr>
            <a:r>
              <a:rPr lang="en-GB" sz="1600" dirty="0"/>
              <a:t>P</a:t>
            </a:r>
            <a:r>
              <a:rPr lang="en-GB" sz="1600" dirty="0" smtClean="0"/>
              <a:t>ersonnel Safety System </a:t>
            </a:r>
            <a:r>
              <a:rPr lang="en-GB" sz="1600" dirty="0"/>
              <a:t>(PSS</a:t>
            </a:r>
            <a:r>
              <a:rPr lang="en-GB" sz="1600" dirty="0" smtClean="0"/>
              <a:t>), Machine Protection System (MPS), Beam Permit System(BPS)</a:t>
            </a:r>
            <a:endParaRPr lang="en-GB" sz="1600" dirty="0"/>
          </a:p>
          <a:p>
            <a:pPr marL="285750" indent="-285750">
              <a:buFont typeface="Arial"/>
              <a:buChar char="•"/>
            </a:pPr>
            <a:r>
              <a:rPr lang="en-GB" sz="1600" dirty="0" smtClean="0"/>
              <a:t>Electronics </a:t>
            </a:r>
            <a:r>
              <a:rPr lang="en-GB" sz="1600" dirty="0"/>
              <a:t>and I&amp;</a:t>
            </a:r>
            <a:r>
              <a:rPr lang="en-GB" sz="1600" dirty="0" smtClean="0"/>
              <a:t>C</a:t>
            </a:r>
          </a:p>
          <a:p>
            <a:pPr marL="285750" indent="-285750">
              <a:buFont typeface="Arial"/>
              <a:buChar char="•"/>
            </a:pPr>
            <a:r>
              <a:rPr lang="en-GB" sz="1600" dirty="0" err="1" smtClean="0"/>
              <a:t>OpenXAL</a:t>
            </a:r>
            <a:r>
              <a:rPr lang="en-GB" sz="1600" dirty="0" smtClean="0"/>
              <a:t>, Control System Infrastructure, Alarm Design</a:t>
            </a:r>
            <a:endParaRPr lang="en-GB" sz="1600" dirty="0"/>
          </a:p>
          <a:p>
            <a:pPr marL="285750" indent="-285750">
              <a:buFont typeface="Arial"/>
              <a:buChar char="•"/>
            </a:pPr>
            <a:r>
              <a:rPr lang="en-GB" sz="1600" dirty="0" smtClean="0"/>
              <a:t>Fire </a:t>
            </a:r>
            <a:r>
              <a:rPr lang="en-GB" sz="1600" dirty="0"/>
              <a:t>protection, </a:t>
            </a:r>
            <a:r>
              <a:rPr lang="en-GB" sz="1600" dirty="0" smtClean="0"/>
              <a:t>Security </a:t>
            </a:r>
          </a:p>
          <a:p>
            <a:pPr marL="285750" indent="-285750">
              <a:buFont typeface="Arial"/>
              <a:buChar char="•"/>
            </a:pPr>
            <a:r>
              <a:rPr lang="en-GB" sz="1600" dirty="0"/>
              <a:t>N</a:t>
            </a:r>
            <a:r>
              <a:rPr lang="en-GB" sz="1600" dirty="0" smtClean="0"/>
              <a:t>eutron Instruments </a:t>
            </a:r>
          </a:p>
          <a:p>
            <a:pPr marL="285750" indent="-285750">
              <a:buFont typeface="Arial"/>
              <a:buChar char="•"/>
            </a:pPr>
            <a:r>
              <a:rPr lang="en-GB" sz="1600" dirty="0"/>
              <a:t>T</a:t>
            </a:r>
            <a:r>
              <a:rPr lang="en-GB" sz="1600" dirty="0" smtClean="0"/>
              <a:t>echnical </a:t>
            </a:r>
            <a:r>
              <a:rPr lang="en-GB" sz="1600" dirty="0"/>
              <a:t>coordination. </a:t>
            </a:r>
          </a:p>
        </p:txBody>
      </p:sp>
    </p:spTree>
    <p:extLst>
      <p:ext uri="{BB962C8B-B14F-4D97-AF65-F5344CB8AC3E}">
        <p14:creationId xmlns:p14="http://schemas.microsoft.com/office/powerpoint/2010/main" val="2045392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Clarification Phase - MCR Functions</a:t>
            </a:r>
            <a:br>
              <a:rPr lang="en-GB" dirty="0" smtClean="0"/>
            </a:br>
            <a:r>
              <a:rPr lang="en-GB" sz="1800" dirty="0"/>
              <a:t>Stage 1, </a:t>
            </a:r>
            <a:r>
              <a:rPr lang="en-GB" sz="1800" dirty="0" smtClean="0"/>
              <a:t>ISO 11064 Phase </a:t>
            </a:r>
            <a:r>
              <a:rPr lang="en-GB" sz="1800" dirty="0"/>
              <a:t>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89150836"/>
              </p:ext>
            </p:extLst>
          </p:nvPr>
        </p:nvGraphicFramePr>
        <p:xfrm>
          <a:off x="467544" y="1556793"/>
          <a:ext cx="3744416" cy="5222620"/>
        </p:xfrm>
        <a:graphic>
          <a:graphicData uri="http://schemas.openxmlformats.org/drawingml/2006/table">
            <a:tbl>
              <a:tblPr firstRow="1" bandRow="1">
                <a:tableStyleId>{69012ECD-51FC-41F1-AA8D-1B2483CD663E}</a:tableStyleId>
              </a:tblPr>
              <a:tblGrid>
                <a:gridCol w="936104"/>
                <a:gridCol w="2808312"/>
              </a:tblGrid>
              <a:tr h="497623">
                <a:tc>
                  <a:txBody>
                    <a:bodyPr/>
                    <a:lstStyle/>
                    <a:p>
                      <a:r>
                        <a:rPr lang="en-GB" sz="1600" dirty="0" smtClean="0"/>
                        <a:t>Division</a:t>
                      </a:r>
                      <a:endParaRPr lang="en-GB" sz="1600" dirty="0"/>
                    </a:p>
                  </a:txBody>
                  <a:tcPr/>
                </a:tc>
                <a:tc>
                  <a:txBody>
                    <a:bodyPr/>
                    <a:lstStyle/>
                    <a:p>
                      <a:r>
                        <a:rPr lang="en-GB" sz="1600" dirty="0" smtClean="0"/>
                        <a:t>System/Sub-system</a:t>
                      </a:r>
                      <a:endParaRPr lang="en-GB" sz="1600" dirty="0"/>
                    </a:p>
                  </a:txBody>
                  <a:tcPr/>
                </a:tc>
              </a:tr>
              <a:tr h="1084598">
                <a:tc>
                  <a:txBody>
                    <a:bodyPr/>
                    <a:lstStyle/>
                    <a:p>
                      <a:r>
                        <a:rPr lang="en-GB" sz="1800" dirty="0" smtClean="0"/>
                        <a:t>CF</a:t>
                      </a:r>
                      <a:endParaRPr lang="en-GB" sz="1800" dirty="0"/>
                    </a:p>
                  </a:txBody>
                  <a:tcPr/>
                </a:tc>
                <a:tc>
                  <a:txBody>
                    <a:bodyPr/>
                    <a:lstStyle/>
                    <a:p>
                      <a:r>
                        <a:rPr lang="en-GB" sz="1800" dirty="0" smtClean="0"/>
                        <a:t>BMS </a:t>
                      </a:r>
                    </a:p>
                    <a:p>
                      <a:pPr marL="285750" indent="-285750">
                        <a:buFont typeface="Arial"/>
                        <a:buChar char="•"/>
                      </a:pPr>
                      <a:r>
                        <a:rPr lang="en-GB" sz="1200" dirty="0" smtClean="0"/>
                        <a:t>Electrical SCADA</a:t>
                      </a:r>
                    </a:p>
                    <a:p>
                      <a:pPr marL="285750" indent="-285750">
                        <a:buFont typeface="Arial"/>
                        <a:buChar char="•"/>
                      </a:pPr>
                      <a:r>
                        <a:rPr lang="en-GB" sz="1200" dirty="0" smtClean="0"/>
                        <a:t>Security</a:t>
                      </a:r>
                      <a:r>
                        <a:rPr lang="en-GB" sz="1200" baseline="0" dirty="0" smtClean="0"/>
                        <a:t> access</a:t>
                      </a:r>
                    </a:p>
                    <a:p>
                      <a:pPr marL="285750" indent="-285750">
                        <a:buFont typeface="Arial"/>
                        <a:buChar char="•"/>
                      </a:pPr>
                      <a:r>
                        <a:rPr lang="en-GB" sz="1200" baseline="0" dirty="0" smtClean="0"/>
                        <a:t>Fire alarms</a:t>
                      </a:r>
                    </a:p>
                    <a:p>
                      <a:pPr marL="285750" indent="-285750">
                        <a:buFont typeface="Arial"/>
                        <a:buChar char="•"/>
                      </a:pPr>
                      <a:r>
                        <a:rPr lang="en-GB" sz="1200" dirty="0" smtClean="0"/>
                        <a:t>Mobile and Radio ELV systems</a:t>
                      </a:r>
                      <a:endParaRPr lang="en-GB" sz="1200" dirty="0"/>
                    </a:p>
                  </a:txBody>
                  <a:tcPr/>
                </a:tc>
              </a:tr>
              <a:tr h="1446131">
                <a:tc>
                  <a:txBody>
                    <a:bodyPr/>
                    <a:lstStyle/>
                    <a:p>
                      <a:r>
                        <a:rPr lang="en-GB" sz="1800" dirty="0" smtClean="0"/>
                        <a:t>ICS</a:t>
                      </a:r>
                      <a:endParaRPr lang="en-GB" sz="1800" dirty="0"/>
                    </a:p>
                  </a:txBody>
                  <a:tcPr/>
                </a:tc>
                <a:tc>
                  <a:txBody>
                    <a:bodyPr/>
                    <a:lstStyle/>
                    <a:p>
                      <a:r>
                        <a:rPr lang="en-GB" sz="1800" dirty="0" smtClean="0"/>
                        <a:t>Control System</a:t>
                      </a:r>
                      <a:r>
                        <a:rPr lang="en-GB" sz="1800" baseline="0" dirty="0" smtClean="0"/>
                        <a:t> </a:t>
                      </a:r>
                    </a:p>
                    <a:p>
                      <a:pPr marL="285750" indent="-285750">
                        <a:buFont typeface="Arial"/>
                        <a:buChar char="•"/>
                      </a:pPr>
                      <a:r>
                        <a:rPr lang="en-GB" sz="1200" baseline="0" dirty="0" smtClean="0"/>
                        <a:t>Infrastructure</a:t>
                      </a:r>
                    </a:p>
                    <a:p>
                      <a:pPr marL="285750" indent="-285750">
                        <a:buFont typeface="Arial"/>
                        <a:buChar char="•"/>
                      </a:pPr>
                      <a:r>
                        <a:rPr lang="en-GB" sz="1200" dirty="0" smtClean="0"/>
                        <a:t>Alarm</a:t>
                      </a:r>
                    </a:p>
                    <a:p>
                      <a:pPr marL="285750" indent="-285750">
                        <a:buFont typeface="Arial"/>
                        <a:buChar char="•"/>
                      </a:pPr>
                      <a:r>
                        <a:rPr lang="en-GB" sz="1200" dirty="0" smtClean="0"/>
                        <a:t>Personal Safety System</a:t>
                      </a:r>
                    </a:p>
                    <a:p>
                      <a:pPr marL="742950" lvl="1" indent="-285750">
                        <a:buFont typeface="Wingdings" panose="05000000000000000000" pitchFamily="2" charset="2"/>
                        <a:buChar char="§"/>
                      </a:pPr>
                      <a:r>
                        <a:rPr lang="en-GB" sz="1200" dirty="0" smtClean="0"/>
                        <a:t>Key Exchange</a:t>
                      </a:r>
                    </a:p>
                    <a:p>
                      <a:pPr marL="285750" indent="-285750">
                        <a:buFont typeface="Arial"/>
                        <a:buChar char="•"/>
                      </a:pPr>
                      <a:r>
                        <a:rPr lang="en-GB" sz="1200" dirty="0" smtClean="0"/>
                        <a:t>Machine Protection System</a:t>
                      </a:r>
                    </a:p>
                    <a:p>
                      <a:pPr marL="742950" lvl="1" indent="-285750">
                        <a:buFont typeface="Wingdings" panose="05000000000000000000" pitchFamily="2" charset="2"/>
                        <a:buChar char="§"/>
                      </a:pPr>
                      <a:r>
                        <a:rPr lang="en-GB" sz="1200" dirty="0" smtClean="0"/>
                        <a:t>Beam Permit System</a:t>
                      </a:r>
                      <a:endParaRPr lang="en-GB" sz="1200" dirty="0"/>
                    </a:p>
                  </a:txBody>
                  <a:tcPr/>
                </a:tc>
              </a:tr>
              <a:tr h="723065">
                <a:tc>
                  <a:txBody>
                    <a:bodyPr/>
                    <a:lstStyle/>
                    <a:p>
                      <a:r>
                        <a:rPr lang="en-GB" sz="1800" dirty="0" smtClean="0"/>
                        <a:t>NSS</a:t>
                      </a:r>
                      <a:endParaRPr lang="en-GB" sz="1800" dirty="0"/>
                    </a:p>
                  </a:txBody>
                  <a:tcPr/>
                </a:tc>
                <a:tc>
                  <a:txBody>
                    <a:bodyPr/>
                    <a:lstStyle/>
                    <a:p>
                      <a:r>
                        <a:rPr lang="en-GB" sz="1800" dirty="0" smtClean="0"/>
                        <a:t>Neutron</a:t>
                      </a:r>
                      <a:r>
                        <a:rPr lang="en-GB" sz="1800" baseline="0" dirty="0" smtClean="0"/>
                        <a:t> Instruments</a:t>
                      </a:r>
                    </a:p>
                    <a:p>
                      <a:pPr marL="285750" indent="-285750">
                        <a:buFont typeface="Arial"/>
                        <a:buChar char="•"/>
                      </a:pPr>
                      <a:r>
                        <a:rPr lang="en-GB" sz="1200" baseline="0" dirty="0" smtClean="0"/>
                        <a:t>CCTV</a:t>
                      </a:r>
                    </a:p>
                    <a:p>
                      <a:pPr marL="285750" indent="-285750">
                        <a:buFont typeface="Arial"/>
                        <a:buChar char="•"/>
                      </a:pPr>
                      <a:r>
                        <a:rPr lang="en-GB" sz="1200" dirty="0" smtClean="0"/>
                        <a:t>Shutter status</a:t>
                      </a:r>
                      <a:endParaRPr lang="en-GB" sz="1200" dirty="0"/>
                    </a:p>
                  </a:txBody>
                  <a:tcPr/>
                </a:tc>
              </a:tr>
              <a:tr h="1433157">
                <a:tc>
                  <a:txBody>
                    <a:bodyPr/>
                    <a:lstStyle/>
                    <a:p>
                      <a:r>
                        <a:rPr lang="en-GB" sz="1800" dirty="0" smtClean="0"/>
                        <a:t>Target</a:t>
                      </a:r>
                      <a:endParaRPr lang="en-GB" sz="1800" dirty="0"/>
                    </a:p>
                  </a:txBody>
                  <a:tcPr/>
                </a:tc>
                <a:tc>
                  <a:txBody>
                    <a:bodyPr/>
                    <a:lstStyle/>
                    <a:p>
                      <a:r>
                        <a:rPr lang="en-GB" sz="1800" dirty="0" smtClean="0"/>
                        <a:t>Target Safety</a:t>
                      </a:r>
                      <a:r>
                        <a:rPr lang="en-GB" sz="1800" baseline="0" dirty="0" smtClean="0"/>
                        <a:t> </a:t>
                      </a:r>
                      <a:r>
                        <a:rPr lang="en-GB" sz="1800" dirty="0" smtClean="0"/>
                        <a:t>System</a:t>
                      </a:r>
                    </a:p>
                    <a:p>
                      <a:pPr marL="285750" indent="-285750">
                        <a:buFont typeface="Arial"/>
                        <a:buChar char="•"/>
                      </a:pPr>
                      <a:r>
                        <a:rPr lang="en-GB" sz="1200" dirty="0" smtClean="0"/>
                        <a:t>Key</a:t>
                      </a:r>
                      <a:r>
                        <a:rPr lang="en-GB" sz="1200" baseline="0" dirty="0" smtClean="0"/>
                        <a:t> Exchange</a:t>
                      </a:r>
                      <a:endParaRPr lang="en-GB" sz="1200" dirty="0" smtClean="0"/>
                    </a:p>
                    <a:p>
                      <a:r>
                        <a:rPr lang="en-GB" sz="1800" dirty="0" smtClean="0"/>
                        <a:t>Motion of the Target Wheel</a:t>
                      </a:r>
                    </a:p>
                    <a:p>
                      <a:r>
                        <a:rPr lang="en-GB" sz="1800" dirty="0" smtClean="0"/>
                        <a:t>Helium</a:t>
                      </a:r>
                      <a:r>
                        <a:rPr lang="en-GB" sz="1800" baseline="0" dirty="0" smtClean="0"/>
                        <a:t> flow</a:t>
                      </a:r>
                      <a:endParaRPr lang="en-GB" sz="1800" dirty="0"/>
                    </a:p>
                  </a:txBody>
                  <a:tcPr/>
                </a:tc>
              </a:tr>
            </a:tbl>
          </a:graphicData>
        </a:graphic>
      </p:graphicFrame>
      <p:sp>
        <p:nvSpPr>
          <p:cNvPr id="4" name="Slide Number Placeholder 3"/>
          <p:cNvSpPr>
            <a:spLocks noGrp="1"/>
          </p:cNvSpPr>
          <p:nvPr>
            <p:ph type="sldNum" sz="quarter" idx="12"/>
          </p:nvPr>
        </p:nvSpPr>
        <p:spPr/>
        <p:txBody>
          <a:bodyPr/>
          <a:lstStyle/>
          <a:p>
            <a:fld id="{551115BC-487E-4422-894C-CB7CD3E79223}" type="slidenum">
              <a:rPr lang="sv-SE" smtClean="0"/>
              <a:t>9</a:t>
            </a:fld>
            <a:endParaRPr lang="sv-SE" dirty="0"/>
          </a:p>
        </p:txBody>
      </p:sp>
      <p:graphicFrame>
        <p:nvGraphicFramePr>
          <p:cNvPr id="7" name="Content Placeholder 4"/>
          <p:cNvGraphicFramePr>
            <a:graphicFrameLocks/>
          </p:cNvGraphicFramePr>
          <p:nvPr>
            <p:extLst>
              <p:ext uri="{D42A27DB-BD31-4B8C-83A1-F6EECF244321}">
                <p14:modId xmlns:p14="http://schemas.microsoft.com/office/powerpoint/2010/main" val="1271303173"/>
              </p:ext>
            </p:extLst>
          </p:nvPr>
        </p:nvGraphicFramePr>
        <p:xfrm>
          <a:off x="4499992" y="1556793"/>
          <a:ext cx="4413176" cy="5253923"/>
        </p:xfrm>
        <a:graphic>
          <a:graphicData uri="http://schemas.openxmlformats.org/drawingml/2006/table">
            <a:tbl>
              <a:tblPr firstRow="1" bandRow="1">
                <a:tableStyleId>{69012ECD-51FC-41F1-AA8D-1B2483CD663E}</a:tableStyleId>
              </a:tblPr>
              <a:tblGrid>
                <a:gridCol w="1296144"/>
                <a:gridCol w="3117032"/>
              </a:tblGrid>
              <a:tr h="553565">
                <a:tc>
                  <a:txBody>
                    <a:bodyPr/>
                    <a:lstStyle/>
                    <a:p>
                      <a:r>
                        <a:rPr lang="en-GB" sz="1600" dirty="0" smtClean="0"/>
                        <a:t>Division</a:t>
                      </a:r>
                      <a:endParaRPr lang="en-GB" sz="1600" dirty="0"/>
                    </a:p>
                  </a:txBody>
                  <a:tcPr/>
                </a:tc>
                <a:tc>
                  <a:txBody>
                    <a:bodyPr/>
                    <a:lstStyle/>
                    <a:p>
                      <a:r>
                        <a:rPr lang="en-GB" sz="1600" dirty="0" smtClean="0"/>
                        <a:t>System/Sub-system</a:t>
                      </a:r>
                      <a:endParaRPr lang="en-GB" sz="1600" dirty="0"/>
                    </a:p>
                  </a:txBody>
                  <a:tcPr/>
                </a:tc>
              </a:tr>
              <a:tr h="2948173">
                <a:tc>
                  <a:txBody>
                    <a:bodyPr/>
                    <a:lstStyle/>
                    <a:p>
                      <a:r>
                        <a:rPr lang="en-GB" sz="1800" dirty="0" smtClean="0"/>
                        <a:t>Accelerator</a:t>
                      </a:r>
                      <a:endParaRPr lang="en-GB" sz="1800" dirty="0"/>
                    </a:p>
                  </a:txBody>
                  <a:tcPr/>
                </a:tc>
                <a:tc>
                  <a:txBody>
                    <a:bodyPr/>
                    <a:lstStyle/>
                    <a:p>
                      <a:r>
                        <a:rPr lang="en-GB" sz="1800" dirty="0" smtClean="0"/>
                        <a:t>Beam </a:t>
                      </a:r>
                    </a:p>
                    <a:p>
                      <a:pPr marL="285750" indent="-285750">
                        <a:buFont typeface="Arial"/>
                        <a:buChar char="•"/>
                      </a:pPr>
                      <a:r>
                        <a:rPr lang="en-GB" sz="1200" dirty="0" smtClean="0"/>
                        <a:t>RF Systems</a:t>
                      </a:r>
                    </a:p>
                    <a:p>
                      <a:pPr marL="285750" indent="-285750">
                        <a:buFont typeface="Arial"/>
                        <a:buChar char="•"/>
                      </a:pPr>
                      <a:r>
                        <a:rPr lang="en-GB" sz="1200" dirty="0" smtClean="0"/>
                        <a:t>Diagnostics</a:t>
                      </a:r>
                    </a:p>
                    <a:p>
                      <a:pPr marL="285750" indent="-285750">
                        <a:buFont typeface="Arial"/>
                        <a:buChar char="•"/>
                      </a:pPr>
                      <a:r>
                        <a:rPr lang="en-GB" sz="1200" baseline="0" dirty="0" smtClean="0"/>
                        <a:t>Instrumentation </a:t>
                      </a:r>
                    </a:p>
                    <a:p>
                      <a:pPr marL="285750" indent="-285750">
                        <a:buFont typeface="Arial"/>
                        <a:buChar char="•"/>
                      </a:pPr>
                      <a:r>
                        <a:rPr lang="en-GB" sz="1200" baseline="0" dirty="0" smtClean="0"/>
                        <a:t>Physics </a:t>
                      </a:r>
                    </a:p>
                    <a:p>
                      <a:pPr marL="285750" indent="-285750">
                        <a:buFont typeface="Arial"/>
                        <a:buChar char="•"/>
                      </a:pPr>
                      <a:r>
                        <a:rPr lang="en-GB" sz="1200" baseline="0" dirty="0" smtClean="0"/>
                        <a:t>Source</a:t>
                      </a:r>
                    </a:p>
                    <a:p>
                      <a:pPr marL="285750" indent="-285750">
                        <a:buFont typeface="Arial"/>
                        <a:buChar char="•"/>
                      </a:pPr>
                      <a:r>
                        <a:rPr lang="en-GB" sz="1200" baseline="0" dirty="0" smtClean="0"/>
                        <a:t>Vacuum</a:t>
                      </a:r>
                    </a:p>
                    <a:p>
                      <a:pPr marL="285750" indent="-285750">
                        <a:buFont typeface="Arial"/>
                        <a:buChar char="•"/>
                      </a:pPr>
                      <a:r>
                        <a:rPr lang="en-GB" sz="1200" baseline="0" dirty="0" smtClean="0"/>
                        <a:t>…</a:t>
                      </a:r>
                    </a:p>
                    <a:p>
                      <a:pPr marL="0" indent="0">
                        <a:buFont typeface="Arial"/>
                        <a:buNone/>
                      </a:pPr>
                      <a:r>
                        <a:rPr lang="en-GB" sz="1800" baseline="0" dirty="0" smtClean="0"/>
                        <a:t>Cryogenics</a:t>
                      </a:r>
                    </a:p>
                    <a:p>
                      <a:pPr marL="171450" indent="-171450">
                        <a:buFont typeface="Arial"/>
                        <a:buChar char="•"/>
                      </a:pPr>
                      <a:r>
                        <a:rPr lang="en-GB" sz="1200" baseline="0" dirty="0" smtClean="0"/>
                        <a:t>Accelerator </a:t>
                      </a:r>
                      <a:r>
                        <a:rPr lang="en-GB" sz="1200" baseline="0" dirty="0" err="1" smtClean="0"/>
                        <a:t>Cryo</a:t>
                      </a:r>
                      <a:r>
                        <a:rPr lang="en-GB" sz="1200" baseline="0" dirty="0" smtClean="0"/>
                        <a:t> Plant (ACCP)</a:t>
                      </a:r>
                    </a:p>
                    <a:p>
                      <a:pPr marL="171450" indent="-171450">
                        <a:buFont typeface="Arial"/>
                        <a:buChar char="•"/>
                      </a:pPr>
                      <a:r>
                        <a:rPr lang="en-GB" sz="1200" baseline="0" dirty="0" smtClean="0"/>
                        <a:t>Target Moderator </a:t>
                      </a:r>
                      <a:r>
                        <a:rPr lang="en-GB" sz="1200" baseline="0" dirty="0" err="1" smtClean="0"/>
                        <a:t>Cryo</a:t>
                      </a:r>
                      <a:r>
                        <a:rPr lang="en-GB" sz="1200" baseline="0" dirty="0" smtClean="0"/>
                        <a:t> Plant (TMCP)</a:t>
                      </a:r>
                    </a:p>
                    <a:p>
                      <a:pPr marL="171450" indent="-171450">
                        <a:buFont typeface="Arial"/>
                        <a:buChar char="•"/>
                      </a:pPr>
                      <a:r>
                        <a:rPr lang="en-GB" sz="1200" baseline="0" dirty="0" smtClean="0"/>
                        <a:t>Test and Instrument </a:t>
                      </a:r>
                      <a:r>
                        <a:rPr lang="en-GB" sz="1200" baseline="0" dirty="0" err="1" smtClean="0"/>
                        <a:t>Cryo</a:t>
                      </a:r>
                      <a:r>
                        <a:rPr lang="en-GB" sz="1200" baseline="0" dirty="0" smtClean="0"/>
                        <a:t> Plant (TICP)</a:t>
                      </a:r>
                    </a:p>
                    <a:p>
                      <a:pPr marL="628650" lvl="1" indent="-171450">
                        <a:buFont typeface="Wingdings" charset="2"/>
                        <a:buChar char="§"/>
                      </a:pPr>
                      <a:r>
                        <a:rPr lang="en-GB" sz="1200" baseline="0" dirty="0" smtClean="0"/>
                        <a:t>Flow</a:t>
                      </a:r>
                    </a:p>
                    <a:p>
                      <a:pPr marL="628650" lvl="1" indent="-171450">
                        <a:buFont typeface="Wingdings" charset="2"/>
                        <a:buChar char="§"/>
                      </a:pPr>
                      <a:r>
                        <a:rPr lang="en-GB" sz="1200" baseline="0" dirty="0" smtClean="0"/>
                        <a:t>Temperature</a:t>
                      </a:r>
                    </a:p>
                    <a:p>
                      <a:pPr marL="628650" lvl="1" indent="-171450">
                        <a:buFont typeface="Wingdings" charset="2"/>
                        <a:buChar char="§"/>
                      </a:pPr>
                      <a:r>
                        <a:rPr lang="en-GB" sz="1200" baseline="0" dirty="0" smtClean="0"/>
                        <a:t>Vibration</a:t>
                      </a:r>
                      <a:endParaRPr lang="en-GB" sz="1200" dirty="0"/>
                    </a:p>
                  </a:txBody>
                  <a:tcPr/>
                </a:tc>
              </a:tr>
              <a:tr h="1682838">
                <a:tc>
                  <a:txBody>
                    <a:bodyPr/>
                    <a:lstStyle/>
                    <a:p>
                      <a:r>
                        <a:rPr lang="en-GB" sz="1800" dirty="0" smtClean="0"/>
                        <a:t>ESH</a:t>
                      </a:r>
                      <a:endParaRPr lang="en-GB" sz="1800" dirty="0"/>
                    </a:p>
                  </a:txBody>
                  <a:tcPr/>
                </a:tc>
                <a:tc>
                  <a:txBody>
                    <a:bodyPr/>
                    <a:lstStyle/>
                    <a:p>
                      <a:r>
                        <a:rPr lang="en-GB" sz="1800" dirty="0" smtClean="0"/>
                        <a:t>Fire protection</a:t>
                      </a:r>
                    </a:p>
                    <a:p>
                      <a:pPr marL="285750" indent="-285750">
                        <a:buFont typeface="Arial"/>
                        <a:buChar char="•"/>
                      </a:pPr>
                      <a:r>
                        <a:rPr lang="en-GB" sz="1200" dirty="0" smtClean="0"/>
                        <a:t>Alarm</a:t>
                      </a:r>
                      <a:r>
                        <a:rPr lang="en-GB" sz="1200" baseline="0" dirty="0" smtClean="0"/>
                        <a:t> signals</a:t>
                      </a:r>
                      <a:endParaRPr lang="en-GB" sz="1200" dirty="0" smtClean="0"/>
                    </a:p>
                    <a:p>
                      <a:r>
                        <a:rPr lang="en-GB" sz="1800" baseline="0" dirty="0" smtClean="0"/>
                        <a:t>Safety</a:t>
                      </a:r>
                    </a:p>
                    <a:p>
                      <a:pPr marL="285750" indent="-285750">
                        <a:buFont typeface="Arial"/>
                        <a:buChar char="•"/>
                      </a:pPr>
                      <a:r>
                        <a:rPr lang="en-GB" sz="1200" baseline="0" dirty="0" smtClean="0"/>
                        <a:t>Ionizing radiation monitors</a:t>
                      </a:r>
                      <a:endParaRPr lang="en-GB" sz="1800" baseline="0" dirty="0" smtClean="0"/>
                    </a:p>
                    <a:p>
                      <a:r>
                        <a:rPr lang="en-GB" sz="1800" baseline="0" dirty="0" smtClean="0"/>
                        <a:t>Security</a:t>
                      </a:r>
                    </a:p>
                    <a:p>
                      <a:pPr marL="285750" indent="-285750">
                        <a:buFont typeface="Arial"/>
                        <a:buChar char="•"/>
                      </a:pPr>
                      <a:r>
                        <a:rPr lang="en-GB" sz="1200" baseline="0" dirty="0" smtClean="0"/>
                        <a:t>Communication</a:t>
                      </a:r>
                      <a:endParaRPr lang="en-GB" sz="1800" baseline="0" dirty="0" smtClean="0"/>
                    </a:p>
                  </a:txBody>
                  <a:tcPr/>
                </a:tc>
              </a:tr>
            </a:tbl>
          </a:graphicData>
        </a:graphic>
      </p:graphicFrame>
    </p:spTree>
    <p:extLst>
      <p:ext uri="{BB962C8B-B14F-4D97-AF65-F5344CB8AC3E}">
        <p14:creationId xmlns:p14="http://schemas.microsoft.com/office/powerpoint/2010/main" val="603191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ESS Core Powerpoint" id="{F02C5803-D437-4A4B-B279-84472F47EB33}" vid="{77746F4A-52A9-724A-84EC-D1436FAAE3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 Core Powerpoint.potx</Template>
  <TotalTime>2967</TotalTime>
  <Words>1501</Words>
  <Application>Microsoft Office PowerPoint</Application>
  <PresentationFormat>On-screen Show (4:3)</PresentationFormat>
  <Paragraphs>475</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ESS Core Powerpoint</vt:lpstr>
      <vt:lpstr>Integrated Control System Infrastructure and Main Control Room TAC 13</vt:lpstr>
      <vt:lpstr>Content</vt:lpstr>
      <vt:lpstr>Control System Infrastructure WP 7 Scope</vt:lpstr>
      <vt:lpstr>PowerPoint Presentation</vt:lpstr>
      <vt:lpstr>Control Room Work Unit</vt:lpstr>
      <vt:lpstr>Control Room Stage 1 ISO 11064 Ergonomic design of Control Centres </vt:lpstr>
      <vt:lpstr>Clarification Phase – Completed Stage 1, Phase A</vt:lpstr>
      <vt:lpstr>Clarification Phase Participants Stage 1, Phase A</vt:lpstr>
      <vt:lpstr>Clarification Phase - MCR Functions Stage 1, ISO 11064 Phase A</vt:lpstr>
      <vt:lpstr>Analysis &amp; Definition Phase  Stage 1, ISO 11064 Phase B</vt:lpstr>
      <vt:lpstr>Control Room Project summary</vt:lpstr>
      <vt:lpstr>Control Room project</vt:lpstr>
      <vt:lpstr>PowerPoint Presentation</vt:lpstr>
      <vt:lpstr>Control System Data Centre</vt:lpstr>
      <vt:lpstr>Control System Network</vt:lpstr>
      <vt:lpstr>Control System Infrastructure Needs &amp; Timeline</vt:lpstr>
      <vt:lpstr>Accelerator Commissioning</vt:lpstr>
      <vt:lpstr>Regulatory requirements ICS Plan for Cyber Security</vt:lpstr>
      <vt:lpstr>Control System Network  fibre termination</vt:lpstr>
      <vt:lpstr>ICS Network Architecture</vt:lpstr>
      <vt:lpstr>Conceptual ESS Control System Network</vt:lpstr>
    </vt:vector>
  </TitlesOfParts>
  <Company>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Henrik Carling</cp:lastModifiedBy>
  <cp:revision>193</cp:revision>
  <dcterms:created xsi:type="dcterms:W3CDTF">2013-10-29T16:05:10Z</dcterms:created>
  <dcterms:modified xsi:type="dcterms:W3CDTF">2016-03-29T21:20:29Z</dcterms:modified>
</cp:coreProperties>
</file>