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5"/>
  </p:notesMasterIdLst>
  <p:handoutMasterIdLst>
    <p:handoutMasterId r:id="rId16"/>
  </p:handoutMasterIdLst>
  <p:sldIdLst>
    <p:sldId id="286" r:id="rId3"/>
    <p:sldId id="653" r:id="rId4"/>
    <p:sldId id="654" r:id="rId5"/>
    <p:sldId id="596" r:id="rId6"/>
    <p:sldId id="655" r:id="rId7"/>
    <p:sldId id="644" r:id="rId8"/>
    <p:sldId id="645" r:id="rId9"/>
    <p:sldId id="646" r:id="rId10"/>
    <p:sldId id="601" r:id="rId11"/>
    <p:sldId id="650" r:id="rId12"/>
    <p:sldId id="651" r:id="rId13"/>
    <p:sldId id="652" r:id="rId14"/>
  </p:sldIdLst>
  <p:sldSz cx="9144000" cy="6858000" type="screen4x3"/>
  <p:notesSz cx="9144000" cy="6858000"/>
  <p:defaultText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84C0"/>
    <a:srgbClr val="002939"/>
    <a:srgbClr val="004761"/>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4" autoAdjust="0"/>
    <p:restoredTop sz="99502" autoAdjust="0"/>
  </p:normalViewPr>
  <p:slideViewPr>
    <p:cSldViewPr snapToGrid="0" snapToObjects="1">
      <p:cViewPr varScale="1">
        <p:scale>
          <a:sx n="162" d="100"/>
          <a:sy n="162" d="100"/>
        </p:scale>
        <p:origin x="-1968" y="-90"/>
      </p:cViewPr>
      <p:guideLst>
        <p:guide orient="horz" pos="3806"/>
        <p:guide orient="horz" pos="229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5A3AE58-0CB7-2B49-BC2B-99543F812727}" type="datetimeFigureOut">
              <a:rPr lang="sv-SE" smtClean="0"/>
              <a:t>2016-04-06</a:t>
            </a:fld>
            <a:endParaRPr lang="sv-SE"/>
          </a:p>
        </p:txBody>
      </p:sp>
      <p:sp>
        <p:nvSpPr>
          <p:cNvPr id="4" name="Platshållare för sidfo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74441830-0E87-9D46-A15F-C0C0B780FA23}" type="datetimeFigureOut">
              <a:rPr lang="sv-SE" smtClean="0"/>
              <a:t>2016-04-06</a:t>
            </a:fld>
            <a:endParaRPr lang="sv-SE"/>
          </a:p>
        </p:txBody>
      </p:sp>
      <p:sp>
        <p:nvSpPr>
          <p:cNvPr id="4" name="Platshållare för bildobjekt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119" rtl="0" eaLnBrk="1" latinLnBrk="0" hangingPunct="1">
      <a:defRPr sz="1200" kern="1200">
        <a:solidFill>
          <a:schemeClr val="tx1"/>
        </a:solidFill>
        <a:latin typeface="+mn-lt"/>
        <a:ea typeface="+mn-ea"/>
        <a:cs typeface="+mn-cs"/>
      </a:defRPr>
    </a:lvl1pPr>
    <a:lvl2pPr marL="457119" algn="l" defTabSz="457119" rtl="0" eaLnBrk="1" latinLnBrk="0" hangingPunct="1">
      <a:defRPr sz="1200" kern="1200">
        <a:solidFill>
          <a:schemeClr val="tx1"/>
        </a:solidFill>
        <a:latin typeface="+mn-lt"/>
        <a:ea typeface="+mn-ea"/>
        <a:cs typeface="+mn-cs"/>
      </a:defRPr>
    </a:lvl2pPr>
    <a:lvl3pPr marL="914239" algn="l" defTabSz="457119" rtl="0" eaLnBrk="1" latinLnBrk="0" hangingPunct="1">
      <a:defRPr sz="1200" kern="1200">
        <a:solidFill>
          <a:schemeClr val="tx1"/>
        </a:solidFill>
        <a:latin typeface="+mn-lt"/>
        <a:ea typeface="+mn-ea"/>
        <a:cs typeface="+mn-cs"/>
      </a:defRPr>
    </a:lvl3pPr>
    <a:lvl4pPr marL="1371358" algn="l" defTabSz="457119" rtl="0" eaLnBrk="1" latinLnBrk="0" hangingPunct="1">
      <a:defRPr sz="1200" kern="1200">
        <a:solidFill>
          <a:schemeClr val="tx1"/>
        </a:solidFill>
        <a:latin typeface="+mn-lt"/>
        <a:ea typeface="+mn-ea"/>
        <a:cs typeface="+mn-cs"/>
      </a:defRPr>
    </a:lvl4pPr>
    <a:lvl5pPr marL="1828477" algn="l" defTabSz="457119" rtl="0" eaLnBrk="1" latinLnBrk="0" hangingPunct="1">
      <a:defRPr sz="1200" kern="1200">
        <a:solidFill>
          <a:schemeClr val="tx1"/>
        </a:solidFill>
        <a:latin typeface="+mn-lt"/>
        <a:ea typeface="+mn-ea"/>
        <a:cs typeface="+mn-cs"/>
      </a:defRPr>
    </a:lvl5pPr>
    <a:lvl6pPr marL="2285596" algn="l" defTabSz="457119" rtl="0" eaLnBrk="1" latinLnBrk="0" hangingPunct="1">
      <a:defRPr sz="1200" kern="1200">
        <a:solidFill>
          <a:schemeClr val="tx1"/>
        </a:solidFill>
        <a:latin typeface="+mn-lt"/>
        <a:ea typeface="+mn-ea"/>
        <a:cs typeface="+mn-cs"/>
      </a:defRPr>
    </a:lvl6pPr>
    <a:lvl7pPr marL="2742716" algn="l" defTabSz="457119" rtl="0" eaLnBrk="1" latinLnBrk="0" hangingPunct="1">
      <a:defRPr sz="1200" kern="1200">
        <a:solidFill>
          <a:schemeClr val="tx1"/>
        </a:solidFill>
        <a:latin typeface="+mn-lt"/>
        <a:ea typeface="+mn-ea"/>
        <a:cs typeface="+mn-cs"/>
      </a:defRPr>
    </a:lvl7pPr>
    <a:lvl8pPr marL="3199834" algn="l" defTabSz="457119" rtl="0" eaLnBrk="1" latinLnBrk="0" hangingPunct="1">
      <a:defRPr sz="1200" kern="1200">
        <a:solidFill>
          <a:schemeClr val="tx1"/>
        </a:solidFill>
        <a:latin typeface="+mn-lt"/>
        <a:ea typeface="+mn-ea"/>
        <a:cs typeface="+mn-cs"/>
      </a:defRPr>
    </a:lvl8pPr>
    <a:lvl9pPr marL="3656954" algn="l" defTabSz="45711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cxnSp>
        <p:nvCxnSpPr>
          <p:cNvPr id="3"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4/6/2016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t>4/6/2016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t>4/6/2016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4/6/2016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4/6/2016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3"/>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4/6/2016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9" y="130721"/>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2016-04-06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2016-04-06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2016-04-06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5" y="1955803"/>
            <a:ext cx="4766944" cy="3780620"/>
          </a:xfrm>
        </p:spPr>
        <p:txBody>
          <a:bodyPr lIns="0" tIns="0" rIns="0" bIns="0">
            <a:noAutofit/>
          </a:bodyPr>
          <a:lstStyle>
            <a:lvl1pPr marL="342840" indent="-342840" algn="l">
              <a:lnSpc>
                <a:spcPct val="90000"/>
              </a:lnSpc>
              <a:buFont typeface="Arial"/>
              <a:buChar char="•"/>
              <a:defRPr sz="2400">
                <a:solidFill>
                  <a:schemeClr val="bg1"/>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0"/>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3"/>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sv-SE"/>
          </a:p>
        </p:txBody>
      </p:sp>
      <p:cxnSp>
        <p:nvCxnSpPr>
          <p:cNvPr id="7"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2016-04-06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2016-04-06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2016-04-06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1"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2016-04-06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3"/>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4" indent="0">
              <a:buNone/>
              <a:defRPr sz="2000"/>
            </a:lvl8pPr>
            <a:lvl9pPr marL="3656954" indent="0">
              <a:buNone/>
              <a:defRPr sz="2000"/>
            </a:lvl9pPr>
          </a:lstStyle>
          <a:p>
            <a:endParaRPr lang="sv-SE"/>
          </a:p>
        </p:txBody>
      </p:sp>
      <p:sp>
        <p:nvSpPr>
          <p:cNvPr id="4" name="Platshållare för text 3"/>
          <p:cNvSpPr>
            <a:spLocks noGrp="1"/>
          </p:cNvSpPr>
          <p:nvPr>
            <p:ph type="body" sz="half" idx="2"/>
          </p:nvPr>
        </p:nvSpPr>
        <p:spPr>
          <a:xfrm>
            <a:off x="1792288" y="5367341"/>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4" indent="0">
              <a:buNone/>
              <a:defRPr sz="900"/>
            </a:lvl8pPr>
            <a:lvl9pPr marL="3656954"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2016-04-06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2016-04-06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1"/>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41"/>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2016-04-06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5" y="1955803"/>
            <a:ext cx="4766944" cy="3780620"/>
          </a:xfrm>
        </p:spPr>
        <p:txBody>
          <a:bodyPr lIns="0" tIns="0" rIns="0" bIns="0">
            <a:noAutofit/>
          </a:bodyPr>
          <a:lstStyle>
            <a:lvl1pPr marL="396830" marR="0" indent="-342840" algn="l" defTabSz="457119"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7885" marR="0" indent="-233959" algn="l" defTabSz="457119"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4" indent="0" algn="ctr">
              <a:buNone/>
              <a:defRPr>
                <a:solidFill>
                  <a:schemeClr val="tx1">
                    <a:tint val="75000"/>
                  </a:schemeClr>
                </a:solidFill>
              </a:defRPr>
            </a:lvl8pPr>
            <a:lvl9pPr marL="3656954"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0"/>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3"/>
            <a:ext cx="6067427"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7" y="1964945"/>
            <a:ext cx="6536399" cy="4038981"/>
          </a:xfrm>
        </p:spPr>
        <p:txBody>
          <a:bodyPr/>
          <a:lstStyle>
            <a:lvl1pPr marL="0" indent="0">
              <a:buNone/>
              <a:defRPr/>
            </a:lvl1pPr>
            <a:lvl2pPr marL="457119" indent="0">
              <a:buNone/>
              <a:defRPr/>
            </a:lvl2pPr>
            <a:lvl3pPr marL="914239" indent="0">
              <a:buNone/>
              <a:defRPr/>
            </a:lvl3pPr>
            <a:lvl4pPr marL="1371358" indent="0">
              <a:buNone/>
              <a:defRPr/>
            </a:lvl4pPr>
            <a:lvl5pPr marL="1828477"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4/6/2016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5" y="4406903"/>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5" y="2906716"/>
            <a:ext cx="77724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4"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t>4/6/2016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4/6/2016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3" y="1535115"/>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3" y="217487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9" y="1535115"/>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4" indent="0">
              <a:buNone/>
              <a:defRPr sz="1600" b="1"/>
            </a:lvl8pPr>
            <a:lvl9pPr marL="3656954"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9" y="217487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4/6/2016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4/6/2016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2" y="1452399"/>
            <a:ext cx="9696395"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4"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rgbClr val="0094CA"/>
                </a:solidFill>
              </a:defRPr>
            </a:lvl1pPr>
          </a:lstStyle>
          <a:p>
            <a:fld id="{8F5C681F-1FB5-764D-BC0F-BB7944416E1E}" type="datetime1">
              <a:rPr lang="en-US" smtClean="0"/>
              <a:pPr/>
              <a:t>4/6/2016</a:t>
            </a:fld>
            <a:endParaRPr lang="sv-SE"/>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7326973" y="378762"/>
            <a:ext cx="1359827" cy="727507"/>
          </a:xfrm>
          <a:prstGeom prst="rect">
            <a:avLst/>
          </a:prstGeom>
        </p:spPr>
      </p:pic>
      <p:sp>
        <p:nvSpPr>
          <p:cNvPr id="11" name="Platshållare för rubrik 10"/>
          <p:cNvSpPr>
            <a:spLocks noGrp="1"/>
          </p:cNvSpPr>
          <p:nvPr>
            <p:ph type="title"/>
          </p:nvPr>
        </p:nvSpPr>
        <p:spPr>
          <a:xfrm>
            <a:off x="593512" y="0"/>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sldNum="0" hdr="0" ftr="0" dt="0"/>
  <p:txStyles>
    <p:titleStyle>
      <a:lvl1pPr algn="l" defTabSz="457119" rtl="0" eaLnBrk="1" latinLnBrk="0" hangingPunct="1">
        <a:spcBef>
          <a:spcPct val="0"/>
        </a:spcBef>
        <a:buNone/>
        <a:defRPr sz="2800" kern="1200">
          <a:solidFill>
            <a:schemeClr val="bg1"/>
          </a:solidFill>
          <a:latin typeface="+mj-lt"/>
          <a:ea typeface="+mj-ea"/>
          <a:cs typeface="+mj-cs"/>
        </a:defRPr>
      </a:lvl1pPr>
    </p:titleStyle>
    <p:bodyStyle>
      <a:lvl1pPr marL="0" indent="0" algn="l" defTabSz="457119" rtl="0" eaLnBrk="1" latinLnBrk="0" hangingPunct="1">
        <a:lnSpc>
          <a:spcPts val="2399"/>
        </a:lnSpc>
        <a:spcBef>
          <a:spcPct val="20000"/>
        </a:spcBef>
        <a:spcAft>
          <a:spcPts val="1200"/>
        </a:spcAft>
        <a:buFont typeface="Wingdings" charset="2"/>
        <a:buNone/>
        <a:defRPr sz="2000" kern="1200">
          <a:solidFill>
            <a:srgbClr val="0094CA"/>
          </a:solidFill>
          <a:latin typeface="+mn-lt"/>
          <a:ea typeface="+mn-ea"/>
          <a:cs typeface="+mn-cs"/>
        </a:defRPr>
      </a:lvl1pPr>
      <a:lvl2pPr marL="457119" indent="0" algn="l" defTabSz="457119" rtl="0" eaLnBrk="1" latinLnBrk="0" hangingPunct="1">
        <a:spcBef>
          <a:spcPct val="20000"/>
        </a:spcBef>
        <a:buFont typeface="Wingdings" charset="2"/>
        <a:buNone/>
        <a:defRPr sz="2000" kern="1200">
          <a:solidFill>
            <a:srgbClr val="0094CA"/>
          </a:solidFill>
          <a:latin typeface="+mn-lt"/>
          <a:ea typeface="+mn-ea"/>
          <a:cs typeface="+mn-cs"/>
        </a:defRPr>
      </a:lvl2pPr>
      <a:lvl3pPr marL="914239" indent="0" algn="l" defTabSz="457119" rtl="0" eaLnBrk="1" latinLnBrk="0" hangingPunct="1">
        <a:spcBef>
          <a:spcPct val="20000"/>
        </a:spcBef>
        <a:buFont typeface="Wingdings" charset="2"/>
        <a:buNone/>
        <a:defRPr sz="2000" kern="1200">
          <a:solidFill>
            <a:srgbClr val="0094CA"/>
          </a:solidFill>
          <a:latin typeface="+mn-lt"/>
          <a:ea typeface="+mn-ea"/>
          <a:cs typeface="+mn-cs"/>
        </a:defRPr>
      </a:lvl3pPr>
      <a:lvl4pPr marL="1371358" indent="0" algn="l" defTabSz="457119" rtl="0" eaLnBrk="1" latinLnBrk="0" hangingPunct="1">
        <a:spcBef>
          <a:spcPct val="20000"/>
        </a:spcBef>
        <a:buFont typeface="Wingdings" charset="2"/>
        <a:buNone/>
        <a:defRPr sz="2000" kern="1200">
          <a:solidFill>
            <a:srgbClr val="0094CA"/>
          </a:solidFill>
          <a:latin typeface="+mn-lt"/>
          <a:ea typeface="+mn-ea"/>
          <a:cs typeface="+mn-cs"/>
        </a:defRPr>
      </a:lvl4pPr>
      <a:lvl5pPr marL="1828477" indent="0" algn="l" defTabSz="457119" rtl="0" eaLnBrk="1" latinLnBrk="0" hangingPunct="1">
        <a:spcBef>
          <a:spcPct val="20000"/>
        </a:spcBef>
        <a:buFont typeface="Wingdings" charset="2"/>
        <a:buNone/>
        <a:defRPr sz="2000" kern="1200">
          <a:solidFill>
            <a:srgbClr val="0094CA"/>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24" tIns="45712" rIns="91424" bIns="45712"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1"/>
            <a:ext cx="8229600" cy="4525963"/>
          </a:xfrm>
          <a:prstGeom prst="rect">
            <a:avLst/>
          </a:prstGeom>
        </p:spPr>
        <p:txBody>
          <a:bodyPr vert="horz" lIns="91424" tIns="45712" rIns="91424" bIns="45712"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3" y="6356353"/>
            <a:ext cx="21336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fld id="{49A5678A-D05F-FD42-9890-CCECCD9C8C54}" type="datetimeFigureOut">
              <a:rPr lang="sv-SE" smtClean="0"/>
              <a:t>2016-04-06</a:t>
            </a:fld>
            <a:endParaRPr lang="sv-SE"/>
          </a:p>
        </p:txBody>
      </p:sp>
      <p:sp>
        <p:nvSpPr>
          <p:cNvPr id="5" name="Platshållare för sidfot 4"/>
          <p:cNvSpPr>
            <a:spLocks noGrp="1"/>
          </p:cNvSpPr>
          <p:nvPr>
            <p:ph type="ftr" sz="quarter" idx="3"/>
          </p:nvPr>
        </p:nvSpPr>
        <p:spPr>
          <a:xfrm>
            <a:off x="3124200" y="6356353"/>
            <a:ext cx="28956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3"/>
            <a:ext cx="21336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119"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19" rtl="0" eaLnBrk="1" latinLnBrk="0" hangingPunct="1">
        <a:spcBef>
          <a:spcPct val="20000"/>
        </a:spcBef>
        <a:buFont typeface="Arial"/>
        <a:buChar char="•"/>
        <a:defRPr sz="3200" kern="1200">
          <a:solidFill>
            <a:schemeClr val="tx1"/>
          </a:solidFill>
          <a:latin typeface="+mn-lt"/>
          <a:ea typeface="+mn-ea"/>
          <a:cs typeface="+mn-cs"/>
        </a:defRPr>
      </a:lvl1pPr>
      <a:lvl2pPr marL="742819" indent="-285699" algn="l" defTabSz="457119" rtl="0" eaLnBrk="1" latinLnBrk="0" hangingPunct="1">
        <a:spcBef>
          <a:spcPct val="20000"/>
        </a:spcBef>
        <a:buFont typeface="Arial"/>
        <a:buChar char="–"/>
        <a:defRPr sz="2800" kern="1200">
          <a:solidFill>
            <a:schemeClr val="tx1"/>
          </a:solidFill>
          <a:latin typeface="+mn-lt"/>
          <a:ea typeface="+mn-ea"/>
          <a:cs typeface="+mn-cs"/>
        </a:defRPr>
      </a:lvl2pPr>
      <a:lvl3pPr marL="1142798" indent="-228559" algn="l" defTabSz="457119" rtl="0" eaLnBrk="1" latinLnBrk="0" hangingPunct="1">
        <a:spcBef>
          <a:spcPct val="20000"/>
        </a:spcBef>
        <a:buFont typeface="Arial"/>
        <a:buChar char="•"/>
        <a:defRPr sz="2400" kern="1200">
          <a:solidFill>
            <a:schemeClr val="tx1"/>
          </a:solidFill>
          <a:latin typeface="+mn-lt"/>
          <a:ea typeface="+mn-ea"/>
          <a:cs typeface="+mn-cs"/>
        </a:defRPr>
      </a:lvl3pPr>
      <a:lvl4pPr marL="1599917" indent="-228559" algn="l" defTabSz="457119" rtl="0" eaLnBrk="1" latinLnBrk="0" hangingPunct="1">
        <a:spcBef>
          <a:spcPct val="20000"/>
        </a:spcBef>
        <a:buFont typeface="Arial"/>
        <a:buChar char="–"/>
        <a:defRPr sz="2000" kern="1200">
          <a:solidFill>
            <a:schemeClr val="tx1"/>
          </a:solidFill>
          <a:latin typeface="+mn-lt"/>
          <a:ea typeface="+mn-ea"/>
          <a:cs typeface="+mn-cs"/>
        </a:defRPr>
      </a:lvl4pPr>
      <a:lvl5pPr marL="2057036" indent="-228559" algn="l" defTabSz="457119" rtl="0" eaLnBrk="1" latinLnBrk="0" hangingPunct="1">
        <a:spcBef>
          <a:spcPct val="20000"/>
        </a:spcBef>
        <a:buFont typeface="Arial"/>
        <a:buChar char="»"/>
        <a:defRPr sz="2000" kern="1200">
          <a:solidFill>
            <a:schemeClr val="tx1"/>
          </a:solidFill>
          <a:latin typeface="+mn-lt"/>
          <a:ea typeface="+mn-ea"/>
          <a:cs typeface="+mn-cs"/>
        </a:defRPr>
      </a:lvl5pPr>
      <a:lvl6pPr marL="2514155" indent="-228559" algn="l" defTabSz="457119" rtl="0" eaLnBrk="1" latinLnBrk="0" hangingPunct="1">
        <a:spcBef>
          <a:spcPct val="20000"/>
        </a:spcBef>
        <a:buFont typeface="Arial"/>
        <a:buChar char="•"/>
        <a:defRPr sz="2000" kern="1200">
          <a:solidFill>
            <a:schemeClr val="tx1"/>
          </a:solidFill>
          <a:latin typeface="+mn-lt"/>
          <a:ea typeface="+mn-ea"/>
          <a:cs typeface="+mn-cs"/>
        </a:defRPr>
      </a:lvl6pPr>
      <a:lvl7pPr marL="2971275" indent="-228559" algn="l" defTabSz="457119" rtl="0" eaLnBrk="1" latinLnBrk="0" hangingPunct="1">
        <a:spcBef>
          <a:spcPct val="20000"/>
        </a:spcBef>
        <a:buFont typeface="Arial"/>
        <a:buChar char="•"/>
        <a:defRPr sz="2000" kern="1200">
          <a:solidFill>
            <a:schemeClr val="tx1"/>
          </a:solidFill>
          <a:latin typeface="+mn-lt"/>
          <a:ea typeface="+mn-ea"/>
          <a:cs typeface="+mn-cs"/>
        </a:defRPr>
      </a:lvl7pPr>
      <a:lvl8pPr marL="3428394" indent="-228559" algn="l" defTabSz="457119" rtl="0" eaLnBrk="1" latinLnBrk="0" hangingPunct="1">
        <a:spcBef>
          <a:spcPct val="20000"/>
        </a:spcBef>
        <a:buFont typeface="Arial"/>
        <a:buChar char="•"/>
        <a:defRPr sz="2000" kern="1200">
          <a:solidFill>
            <a:schemeClr val="tx1"/>
          </a:solidFill>
          <a:latin typeface="+mn-lt"/>
          <a:ea typeface="+mn-ea"/>
          <a:cs typeface="+mn-cs"/>
        </a:defRPr>
      </a:lvl8pPr>
      <a:lvl9pPr marL="3885512" indent="-228559" algn="l" defTabSz="45711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19" rtl="0" eaLnBrk="1" latinLnBrk="0" hangingPunct="1">
        <a:defRPr sz="1800" kern="1200">
          <a:solidFill>
            <a:schemeClr val="tx1"/>
          </a:solidFill>
          <a:latin typeface="+mn-lt"/>
          <a:ea typeface="+mn-ea"/>
          <a:cs typeface="+mn-cs"/>
        </a:defRPr>
      </a:lvl1pPr>
      <a:lvl2pPr marL="457119" algn="l" defTabSz="457119" rtl="0" eaLnBrk="1" latinLnBrk="0" hangingPunct="1">
        <a:defRPr sz="1800" kern="1200">
          <a:solidFill>
            <a:schemeClr val="tx1"/>
          </a:solidFill>
          <a:latin typeface="+mn-lt"/>
          <a:ea typeface="+mn-ea"/>
          <a:cs typeface="+mn-cs"/>
        </a:defRPr>
      </a:lvl2pPr>
      <a:lvl3pPr marL="914239" algn="l" defTabSz="457119" rtl="0" eaLnBrk="1" latinLnBrk="0" hangingPunct="1">
        <a:defRPr sz="1800" kern="1200">
          <a:solidFill>
            <a:schemeClr val="tx1"/>
          </a:solidFill>
          <a:latin typeface="+mn-lt"/>
          <a:ea typeface="+mn-ea"/>
          <a:cs typeface="+mn-cs"/>
        </a:defRPr>
      </a:lvl3pPr>
      <a:lvl4pPr marL="1371358" algn="l" defTabSz="457119" rtl="0" eaLnBrk="1" latinLnBrk="0" hangingPunct="1">
        <a:defRPr sz="1800" kern="1200">
          <a:solidFill>
            <a:schemeClr val="tx1"/>
          </a:solidFill>
          <a:latin typeface="+mn-lt"/>
          <a:ea typeface="+mn-ea"/>
          <a:cs typeface="+mn-cs"/>
        </a:defRPr>
      </a:lvl4pPr>
      <a:lvl5pPr marL="1828477" algn="l" defTabSz="457119" rtl="0" eaLnBrk="1" latinLnBrk="0" hangingPunct="1">
        <a:defRPr sz="1800" kern="1200">
          <a:solidFill>
            <a:schemeClr val="tx1"/>
          </a:solidFill>
          <a:latin typeface="+mn-lt"/>
          <a:ea typeface="+mn-ea"/>
          <a:cs typeface="+mn-cs"/>
        </a:defRPr>
      </a:lvl5pPr>
      <a:lvl6pPr marL="2285596" algn="l" defTabSz="457119" rtl="0" eaLnBrk="1" latinLnBrk="0" hangingPunct="1">
        <a:defRPr sz="1800" kern="1200">
          <a:solidFill>
            <a:schemeClr val="tx1"/>
          </a:solidFill>
          <a:latin typeface="+mn-lt"/>
          <a:ea typeface="+mn-ea"/>
          <a:cs typeface="+mn-cs"/>
        </a:defRPr>
      </a:lvl6pPr>
      <a:lvl7pPr marL="2742716" algn="l" defTabSz="457119" rtl="0" eaLnBrk="1" latinLnBrk="0" hangingPunct="1">
        <a:defRPr sz="1800" kern="1200">
          <a:solidFill>
            <a:schemeClr val="tx1"/>
          </a:solidFill>
          <a:latin typeface="+mn-lt"/>
          <a:ea typeface="+mn-ea"/>
          <a:cs typeface="+mn-cs"/>
        </a:defRPr>
      </a:lvl7pPr>
      <a:lvl8pPr marL="3199834" algn="l" defTabSz="457119" rtl="0" eaLnBrk="1" latinLnBrk="0" hangingPunct="1">
        <a:defRPr sz="1800" kern="1200">
          <a:solidFill>
            <a:schemeClr val="tx1"/>
          </a:solidFill>
          <a:latin typeface="+mn-lt"/>
          <a:ea typeface="+mn-ea"/>
          <a:cs typeface="+mn-cs"/>
        </a:defRPr>
      </a:lvl8pPr>
      <a:lvl9pPr marL="3656954" algn="l" defTabSz="4571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14160" y="408941"/>
            <a:ext cx="2082800" cy="1114297"/>
          </a:xfrm>
          <a:prstGeom prst="rect">
            <a:avLst/>
          </a:prstGeom>
        </p:spPr>
      </p:pic>
      <p:sp>
        <p:nvSpPr>
          <p:cNvPr id="7" name="textruta 6"/>
          <p:cNvSpPr txBox="1"/>
          <p:nvPr/>
        </p:nvSpPr>
        <p:spPr>
          <a:xfrm>
            <a:off x="0" y="1901239"/>
            <a:ext cx="9144000" cy="1446534"/>
          </a:xfrm>
          <a:prstGeom prst="rect">
            <a:avLst/>
          </a:prstGeom>
          <a:noFill/>
        </p:spPr>
        <p:txBody>
          <a:bodyPr wrap="square" lIns="91424" tIns="45712" rIns="91424" bIns="45712" rtlCol="0">
            <a:spAutoFit/>
          </a:bodyPr>
          <a:lstStyle/>
          <a:p>
            <a:pPr lvl="0" algn="ctr"/>
            <a:r>
              <a:rPr lang="en-GB" sz="4400" b="1" dirty="0" smtClean="0">
                <a:solidFill>
                  <a:srgbClr val="FFFFFF"/>
                </a:solidFill>
              </a:rPr>
              <a:t>Introduction and Charge</a:t>
            </a:r>
          </a:p>
          <a:p>
            <a:pPr lvl="0" algn="ctr"/>
            <a:r>
              <a:rPr lang="en-GB" sz="4400" b="1" dirty="0">
                <a:solidFill>
                  <a:srgbClr val="FFFFFF"/>
                </a:solidFill>
              </a:rPr>
              <a:t>f</a:t>
            </a:r>
            <a:r>
              <a:rPr lang="en-GB" sz="4400" b="1" dirty="0" smtClean="0">
                <a:solidFill>
                  <a:srgbClr val="FFFFFF"/>
                </a:solidFill>
              </a:rPr>
              <a:t>or the 13</a:t>
            </a:r>
            <a:r>
              <a:rPr lang="en-GB" sz="4400" b="1" baseline="30000" dirty="0" smtClean="0">
                <a:solidFill>
                  <a:srgbClr val="FFFFFF"/>
                </a:solidFill>
              </a:rPr>
              <a:t>th</a:t>
            </a:r>
            <a:r>
              <a:rPr lang="en-GB" sz="4400" b="1" dirty="0" smtClean="0">
                <a:solidFill>
                  <a:srgbClr val="FFFFFF"/>
                </a:solidFill>
              </a:rPr>
              <a:t> TAC meeting</a:t>
            </a:r>
          </a:p>
        </p:txBody>
      </p:sp>
      <p:sp>
        <p:nvSpPr>
          <p:cNvPr id="4" name="textruta 3"/>
          <p:cNvSpPr txBox="1"/>
          <p:nvPr/>
        </p:nvSpPr>
        <p:spPr>
          <a:xfrm>
            <a:off x="0" y="4885901"/>
            <a:ext cx="9144000" cy="738648"/>
          </a:xfrm>
          <a:prstGeom prst="rect">
            <a:avLst/>
          </a:prstGeom>
          <a:noFill/>
        </p:spPr>
        <p:txBody>
          <a:bodyPr wrap="square" lIns="91424" tIns="45712" rIns="91424" bIns="45712" rtlCol="0">
            <a:spAutoFit/>
          </a:bodyPr>
          <a:lstStyle/>
          <a:p>
            <a:pPr algn="ctr"/>
            <a:r>
              <a:rPr lang="en-GB" sz="2400" dirty="0" smtClean="0">
                <a:solidFill>
                  <a:srgbClr val="FFFFFF"/>
                </a:solidFill>
              </a:rPr>
              <a:t>Roland Garoby</a:t>
            </a:r>
          </a:p>
          <a:p>
            <a:pPr algn="ctr"/>
            <a:endParaRPr lang="en-GB" dirty="0" smtClean="0">
              <a:solidFill>
                <a:srgbClr val="FFFFFF"/>
              </a:solidFill>
            </a:endParaRPr>
          </a:p>
        </p:txBody>
      </p:sp>
      <p:sp>
        <p:nvSpPr>
          <p:cNvPr id="8" name="textruta 6"/>
          <p:cNvSpPr txBox="1"/>
          <p:nvPr/>
        </p:nvSpPr>
        <p:spPr>
          <a:xfrm>
            <a:off x="107950" y="3751840"/>
            <a:ext cx="9144000" cy="584759"/>
          </a:xfrm>
          <a:prstGeom prst="rect">
            <a:avLst/>
          </a:prstGeom>
          <a:noFill/>
        </p:spPr>
        <p:txBody>
          <a:bodyPr wrap="square" lIns="91424" tIns="45712" rIns="91424" bIns="45712" rtlCol="0">
            <a:spAutoFit/>
          </a:bodyPr>
          <a:lstStyle/>
          <a:p>
            <a:pPr lvl="0" algn="ctr"/>
            <a:r>
              <a:rPr lang="en-GB" sz="3200" b="1" dirty="0" smtClean="0">
                <a:solidFill>
                  <a:srgbClr val="FFFFFF"/>
                </a:solidFill>
              </a:rPr>
              <a:t>6-8 April 2016, Lund</a:t>
            </a:r>
            <a:endParaRPr lang="en-GB" sz="3200" dirty="0">
              <a:solidFill>
                <a:srgbClr val="FFFFFF"/>
              </a:solidFill>
            </a:endParaRPr>
          </a:p>
        </p:txBody>
      </p:sp>
      <p:sp>
        <p:nvSpPr>
          <p:cNvPr id="2" name="TextBox 1"/>
          <p:cNvSpPr txBox="1"/>
          <p:nvPr/>
        </p:nvSpPr>
        <p:spPr>
          <a:xfrm>
            <a:off x="2113918" y="6219618"/>
            <a:ext cx="4881593" cy="400110"/>
          </a:xfrm>
          <a:prstGeom prst="rect">
            <a:avLst/>
          </a:prstGeom>
          <a:noFill/>
        </p:spPr>
        <p:txBody>
          <a:bodyPr wrap="none" rtlCol="0">
            <a:spAutoFit/>
          </a:bodyPr>
          <a:lstStyle/>
          <a:p>
            <a:r>
              <a:rPr lang="en-US" sz="2000" u="sng" dirty="0" smtClean="0"/>
              <a:t>https</a:t>
            </a:r>
            <a:r>
              <a:rPr lang="en-US" sz="2000" u="sng" dirty="0"/>
              <a:t>://indico.esss.lu.se/event/406/overview</a:t>
            </a:r>
            <a:endParaRPr lang="en-US" sz="2000" u="sng" dirty="0" smtClean="0"/>
          </a:p>
        </p:txBody>
      </p:sp>
    </p:spTree>
    <p:extLst>
      <p:ext uri="{BB962C8B-B14F-4D97-AF65-F5344CB8AC3E}">
        <p14:creationId xmlns:p14="http://schemas.microsoft.com/office/powerpoint/2010/main" val="441942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8913" y="3"/>
            <a:ext cx="6067427" cy="1441531"/>
          </a:xfrm>
        </p:spPr>
        <p:txBody>
          <a:bodyPr/>
          <a:lstStyle/>
          <a:p>
            <a:r>
              <a:rPr lang="en-US" dirty="0" smtClean="0"/>
              <a:t>Agenda </a:t>
            </a:r>
            <a:r>
              <a:rPr lang="en-US" dirty="0" smtClean="0"/>
              <a:t>TAC#13:</a:t>
            </a:r>
            <a:r>
              <a:rPr lang="en-US" dirty="0" smtClean="0"/>
              <a:t/>
            </a:r>
            <a:br>
              <a:rPr lang="en-US" dirty="0" smtClean="0"/>
            </a:br>
            <a:r>
              <a:rPr lang="en-US" dirty="0"/>
              <a:t>	</a:t>
            </a:r>
            <a:r>
              <a:rPr lang="en-US" sz="2000" dirty="0" smtClean="0"/>
              <a:t>Thursday </a:t>
            </a:r>
            <a:r>
              <a:rPr lang="en-US" sz="2000" dirty="0" smtClean="0"/>
              <a:t>7 April 2016</a:t>
            </a:r>
            <a:endParaRPr lang="en-US" sz="2000" dirty="0"/>
          </a:p>
        </p:txBody>
      </p:sp>
      <p:sp>
        <p:nvSpPr>
          <p:cNvPr id="7" name="Rounded Rectangular Callout 6"/>
          <p:cNvSpPr/>
          <p:nvPr/>
        </p:nvSpPr>
        <p:spPr>
          <a:xfrm>
            <a:off x="6392748" y="1725706"/>
            <a:ext cx="2369936" cy="947921"/>
          </a:xfrm>
          <a:prstGeom prst="wedgeRoundRectCallout">
            <a:avLst>
              <a:gd name="adj1" fmla="val -167928"/>
              <a:gd name="adj2" fmla="val 4191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 Combination of common and separate sessions</a:t>
            </a:r>
            <a:endParaRPr lang="en-US" sz="1600" b="1" dirty="0"/>
          </a:p>
        </p:txBody>
      </p:sp>
      <p:sp>
        <p:nvSpPr>
          <p:cNvPr id="8" name="Right Brace 7"/>
          <p:cNvSpPr/>
          <p:nvPr/>
        </p:nvSpPr>
        <p:spPr>
          <a:xfrm>
            <a:off x="3166222" y="1529988"/>
            <a:ext cx="443603" cy="21371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Rounded Rectangular Callout 9"/>
          <p:cNvSpPr/>
          <p:nvPr/>
        </p:nvSpPr>
        <p:spPr>
          <a:xfrm>
            <a:off x="6392748" y="5896708"/>
            <a:ext cx="2278784" cy="428846"/>
          </a:xfrm>
          <a:prstGeom prst="wedgeRoundRectCallout">
            <a:avLst>
              <a:gd name="adj1" fmla="val -190826"/>
              <a:gd name="adj2" fmla="val 97115"/>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Buffet dinner at hotel</a:t>
            </a:r>
            <a:endParaRPr lang="en-US" sz="1600" b="1" dirty="0" smtClean="0"/>
          </a:p>
        </p:txBody>
      </p:sp>
      <p:sp>
        <p:nvSpPr>
          <p:cNvPr id="11" name="Rounded Rectangular Callout 10"/>
          <p:cNvSpPr/>
          <p:nvPr/>
        </p:nvSpPr>
        <p:spPr>
          <a:xfrm>
            <a:off x="6392749" y="4891518"/>
            <a:ext cx="2369935" cy="510419"/>
          </a:xfrm>
          <a:prstGeom prst="wedgeRoundRectCallout">
            <a:avLst>
              <a:gd name="adj1" fmla="val -167278"/>
              <a:gd name="adj2" fmla="val 29724"/>
              <a:gd name="adj3" fmla="val 16667"/>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5 – 2.5 hours </a:t>
            </a:r>
            <a:r>
              <a:rPr lang="en-US" sz="1600" b="1" dirty="0" smtClean="0"/>
              <a:t>TAC session</a:t>
            </a:r>
            <a:endParaRPr lang="en-US" sz="1600" b="1"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026" t="20645" r="37549" b="14574"/>
          <a:stretch/>
        </p:blipFill>
        <p:spPr bwMode="auto">
          <a:xfrm>
            <a:off x="340840" y="1494815"/>
            <a:ext cx="2841975" cy="5331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Brace 11"/>
          <p:cNvSpPr/>
          <p:nvPr/>
        </p:nvSpPr>
        <p:spPr>
          <a:xfrm>
            <a:off x="3160414" y="4160402"/>
            <a:ext cx="443603" cy="226970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Rounded Rectangular Callout 12"/>
          <p:cNvSpPr/>
          <p:nvPr/>
        </p:nvSpPr>
        <p:spPr>
          <a:xfrm>
            <a:off x="6392748" y="3446585"/>
            <a:ext cx="2369936" cy="774489"/>
          </a:xfrm>
          <a:prstGeom prst="wedgeRoundRectCallout">
            <a:avLst>
              <a:gd name="adj1" fmla="val -183757"/>
              <a:gd name="adj2" fmla="val 64619"/>
              <a:gd name="adj3" fmla="val 16667"/>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 </a:t>
            </a:r>
            <a:r>
              <a:rPr lang="en-US" sz="1600" b="1" dirty="0" smtClean="0">
                <a:solidFill>
                  <a:schemeClr val="tx1"/>
                </a:solidFill>
              </a:rPr>
              <a:t>Visit of ESS test place at Lund University</a:t>
            </a:r>
            <a:endParaRPr lang="en-US" sz="1600" b="1" dirty="0">
              <a:solidFill>
                <a:schemeClr val="tx1"/>
              </a:solidFill>
            </a:endParaRPr>
          </a:p>
        </p:txBody>
      </p:sp>
    </p:spTree>
    <p:extLst>
      <p:ext uri="{BB962C8B-B14F-4D97-AF65-F5344CB8AC3E}">
        <p14:creationId xmlns:p14="http://schemas.microsoft.com/office/powerpoint/2010/main" val="877536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TAC#12:</a:t>
            </a:r>
            <a:br>
              <a:rPr lang="en-US" dirty="0" smtClean="0"/>
            </a:br>
            <a:r>
              <a:rPr lang="en-US" dirty="0"/>
              <a:t>	</a:t>
            </a:r>
            <a:r>
              <a:rPr lang="en-US" sz="2000" dirty="0" smtClean="0"/>
              <a:t>Friday </a:t>
            </a:r>
            <a:r>
              <a:rPr lang="en-US" sz="2000" dirty="0" smtClean="0"/>
              <a:t>8 April 2016</a:t>
            </a:r>
            <a:endParaRPr lang="en-US" sz="2000" dirty="0"/>
          </a:p>
        </p:txBody>
      </p:sp>
      <p:sp>
        <p:nvSpPr>
          <p:cNvPr id="6" name="Rounded Rectangular Callout 5"/>
          <p:cNvSpPr/>
          <p:nvPr/>
        </p:nvSpPr>
        <p:spPr>
          <a:xfrm>
            <a:off x="6082567" y="2087280"/>
            <a:ext cx="2515778" cy="1044074"/>
          </a:xfrm>
          <a:prstGeom prst="wedgeRoundRectCallout">
            <a:avLst>
              <a:gd name="adj1" fmla="val -100004"/>
              <a:gd name="adj2" fmla="val 17805"/>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3.5 hours TAC session: additional Q&amp;As and presentations are possible</a:t>
            </a:r>
            <a:endParaRPr lang="en-US" sz="1600" dirty="0"/>
          </a:p>
        </p:txBody>
      </p:sp>
      <p:sp>
        <p:nvSpPr>
          <p:cNvPr id="7" name="Rounded Rectangular Callout 6"/>
          <p:cNvSpPr/>
          <p:nvPr/>
        </p:nvSpPr>
        <p:spPr>
          <a:xfrm>
            <a:off x="6082567" y="4296590"/>
            <a:ext cx="2515777" cy="723094"/>
          </a:xfrm>
          <a:prstGeom prst="wedgeRoundRectCallout">
            <a:avLst>
              <a:gd name="adj1" fmla="val -119679"/>
              <a:gd name="adj2" fmla="val 1981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Optional private close out to the ESS management</a:t>
            </a:r>
            <a:endParaRPr lang="en-US" sz="16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355" t="25472" r="31381" b="9553"/>
          <a:stretch/>
        </p:blipFill>
        <p:spPr bwMode="auto">
          <a:xfrm>
            <a:off x="578913" y="1646256"/>
            <a:ext cx="3790542" cy="4901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Brace 7"/>
          <p:cNvSpPr/>
          <p:nvPr/>
        </p:nvSpPr>
        <p:spPr>
          <a:xfrm>
            <a:off x="4369455" y="1717558"/>
            <a:ext cx="443603" cy="21371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Rounded Rectangular Callout 8"/>
          <p:cNvSpPr/>
          <p:nvPr/>
        </p:nvSpPr>
        <p:spPr>
          <a:xfrm>
            <a:off x="6082566" y="5545015"/>
            <a:ext cx="2515777" cy="868275"/>
          </a:xfrm>
          <a:prstGeom prst="wedgeRoundRectCallout">
            <a:avLst>
              <a:gd name="adj1" fmla="val -119218"/>
              <a:gd name="adj2" fmla="val 27490"/>
              <a:gd name="adj3" fmla="val 16667"/>
            </a:avLst>
          </a:prstGeom>
          <a:gradFill>
            <a:gsLst>
              <a:gs pos="0">
                <a:srgbClr val="FFEFD1"/>
              </a:gs>
              <a:gs pos="64999">
                <a:srgbClr val="F0EBD5"/>
              </a:gs>
              <a:gs pos="100000">
                <a:srgbClr val="D1C39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 </a:t>
            </a:r>
            <a:r>
              <a:rPr lang="en-US" sz="1600" b="1" dirty="0" smtClean="0">
                <a:solidFill>
                  <a:schemeClr val="tx1"/>
                </a:solidFill>
              </a:rPr>
              <a:t>“Tunnel topping out Ceremony” on construction site</a:t>
            </a:r>
            <a:endParaRPr lang="en-US" sz="1600" b="1" dirty="0">
              <a:solidFill>
                <a:schemeClr val="tx1"/>
              </a:solidFill>
            </a:endParaRPr>
          </a:p>
        </p:txBody>
      </p:sp>
    </p:spTree>
    <p:extLst>
      <p:ext uri="{BB962C8B-B14F-4D97-AF65-F5344CB8AC3E}">
        <p14:creationId xmlns:p14="http://schemas.microsoft.com/office/powerpoint/2010/main" val="412090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ig bird Final new_s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0500"/>
            <a:ext cx="9144000" cy="5397500"/>
          </a:xfrm>
          <a:prstGeom prst="rect">
            <a:avLst/>
          </a:prstGeom>
        </p:spPr>
      </p:pic>
      <p:sp>
        <p:nvSpPr>
          <p:cNvPr id="4" name="Rectangle 3"/>
          <p:cNvSpPr/>
          <p:nvPr/>
        </p:nvSpPr>
        <p:spPr>
          <a:xfrm>
            <a:off x="85075" y="1852235"/>
            <a:ext cx="8600160" cy="3785652"/>
          </a:xfrm>
          <a:prstGeom prst="rect">
            <a:avLst/>
          </a:prstGeom>
          <a:noFill/>
        </p:spPr>
        <p:txBody>
          <a:bodyPr wrap="square" lIns="91440" tIns="45720" rIns="91440" bIns="45720">
            <a:spAutoFit/>
          </a:bodyPr>
          <a:lstStyle/>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 for being here.</a:t>
            </a:r>
          </a:p>
          <a:p>
            <a:pPr algn="ctr"/>
            <a:endPar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 </a:t>
            </a:r>
            <a:r>
              <a:rPr lang="en-US" sz="6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look forward to your advice! </a:t>
            </a:r>
            <a:endParaRPr lang="en-US" sz="6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3395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rogress since TAC#12</a:t>
            </a:r>
            <a:endParaRPr lang="en-US" dirty="0"/>
          </a:p>
        </p:txBody>
      </p:sp>
      <p:sp>
        <p:nvSpPr>
          <p:cNvPr id="3" name="Content Placeholder 2"/>
          <p:cNvSpPr>
            <a:spLocks noGrp="1"/>
          </p:cNvSpPr>
          <p:nvPr>
            <p:ph idx="1"/>
          </p:nvPr>
        </p:nvSpPr>
        <p:spPr>
          <a:xfrm>
            <a:off x="291684" y="1707965"/>
            <a:ext cx="8501383" cy="4317698"/>
          </a:xfrm>
        </p:spPr>
        <p:txBody>
          <a:bodyPr/>
          <a:lstStyle/>
          <a:p>
            <a:r>
              <a:rPr lang="en-US" sz="1800" b="1" dirty="0" smtClean="0">
                <a:solidFill>
                  <a:srgbClr val="000000"/>
                </a:solidFill>
              </a:rPr>
              <a:t>Since </a:t>
            </a:r>
            <a:r>
              <a:rPr lang="en-US" sz="1800" b="1" dirty="0">
                <a:solidFill>
                  <a:srgbClr val="000000"/>
                </a:solidFill>
              </a:rPr>
              <a:t>O</a:t>
            </a:r>
            <a:r>
              <a:rPr lang="en-US" sz="1800" b="1" dirty="0" smtClean="0">
                <a:solidFill>
                  <a:srgbClr val="000000"/>
                </a:solidFill>
              </a:rPr>
              <a:t>ctober 2015:</a:t>
            </a:r>
          </a:p>
          <a:p>
            <a:pPr marL="285750" indent="-285750">
              <a:spcBef>
                <a:spcPts val="0"/>
              </a:spcBef>
              <a:spcAft>
                <a:spcPts val="600"/>
              </a:spcAft>
              <a:buFont typeface="Arial"/>
              <a:buChar char="•"/>
            </a:pPr>
            <a:r>
              <a:rPr lang="en-US" sz="1800" dirty="0" smtClean="0">
                <a:solidFill>
                  <a:srgbClr val="000000"/>
                </a:solidFill>
              </a:rPr>
              <a:t>For all project within the Machine Directorate (Accelerator, Target and ICS), many reviews (PDR as well as CDR) and kick-off meetings (with partners and industry) have taken place, and orders for large equipment have been made (e.g. Target He </a:t>
            </a:r>
            <a:r>
              <a:rPr lang="en-US" sz="1800" dirty="0" err="1" smtClean="0">
                <a:solidFill>
                  <a:srgbClr val="000000"/>
                </a:solidFill>
              </a:rPr>
              <a:t>Cryoplant</a:t>
            </a:r>
            <a:r>
              <a:rPr lang="en-US" sz="1800" dirty="0" smtClean="0">
                <a:solidFill>
                  <a:srgbClr val="000000"/>
                </a:solidFill>
              </a:rPr>
              <a:t>),</a:t>
            </a:r>
          </a:p>
          <a:p>
            <a:pPr marL="285750" indent="-285750">
              <a:spcBef>
                <a:spcPts val="0"/>
              </a:spcBef>
              <a:spcAft>
                <a:spcPts val="600"/>
              </a:spcAft>
              <a:buFont typeface="Arial"/>
              <a:buChar char="•"/>
            </a:pPr>
            <a:r>
              <a:rPr lang="en-US" sz="1800" dirty="0" smtClean="0">
                <a:solidFill>
                  <a:srgbClr val="000000"/>
                </a:solidFill>
              </a:rPr>
              <a:t>Similar situation at partners, where prototyping has progressed mostly as planned and large orders have been made (generally before signature of agreement and before VAT-exemption is solved…),</a:t>
            </a:r>
          </a:p>
          <a:p>
            <a:pPr marL="285750" indent="-285750">
              <a:spcBef>
                <a:spcPts val="0"/>
              </a:spcBef>
              <a:spcAft>
                <a:spcPts val="600"/>
              </a:spcAft>
              <a:buFont typeface="Arial"/>
              <a:buChar char="•"/>
            </a:pPr>
            <a:r>
              <a:rPr lang="en-US" sz="1800" dirty="0" smtClean="0">
                <a:solidFill>
                  <a:srgbClr val="000000"/>
                </a:solidFill>
              </a:rPr>
              <a:t>Work is very advanced for </a:t>
            </a:r>
            <a:r>
              <a:rPr lang="en-US" sz="1800" dirty="0">
                <a:solidFill>
                  <a:srgbClr val="000000"/>
                </a:solidFill>
              </a:rPr>
              <a:t>the “Installation Permit” to be submitted </a:t>
            </a:r>
            <a:r>
              <a:rPr lang="en-US" sz="1800" dirty="0" smtClean="0">
                <a:solidFill>
                  <a:srgbClr val="000000"/>
                </a:solidFill>
              </a:rPr>
              <a:t>early May 2016 to the SSM (2</a:t>
            </a:r>
            <a:r>
              <a:rPr lang="en-US" sz="1800" baseline="30000" dirty="0" smtClean="0">
                <a:solidFill>
                  <a:srgbClr val="000000"/>
                </a:solidFill>
              </a:rPr>
              <a:t>nd</a:t>
            </a:r>
            <a:r>
              <a:rPr lang="en-US" sz="1800" dirty="0" smtClean="0">
                <a:solidFill>
                  <a:srgbClr val="000000"/>
                </a:solidFill>
              </a:rPr>
              <a:t> </a:t>
            </a:r>
            <a:r>
              <a:rPr lang="en-US" sz="1800" dirty="0">
                <a:solidFill>
                  <a:srgbClr val="000000"/>
                </a:solidFill>
              </a:rPr>
              <a:t>step of licensing</a:t>
            </a:r>
            <a:r>
              <a:rPr lang="en-US" sz="1800" dirty="0" smtClean="0">
                <a:solidFill>
                  <a:srgbClr val="000000"/>
                </a:solidFill>
              </a:rPr>
              <a:t>),</a:t>
            </a:r>
            <a:endParaRPr lang="en-US" sz="1800" dirty="0">
              <a:solidFill>
                <a:srgbClr val="000000"/>
              </a:solidFill>
            </a:endParaRPr>
          </a:p>
          <a:p>
            <a:pPr marL="285750" indent="-285750">
              <a:spcBef>
                <a:spcPts val="0"/>
              </a:spcBef>
              <a:spcAft>
                <a:spcPts val="600"/>
              </a:spcAft>
              <a:buFont typeface="Arial"/>
              <a:buChar char="•"/>
            </a:pPr>
            <a:r>
              <a:rPr lang="en-GB" sz="1800" dirty="0" smtClean="0">
                <a:solidFill>
                  <a:srgbClr val="000000"/>
                </a:solidFill>
              </a:rPr>
              <a:t>Construction </a:t>
            </a:r>
            <a:r>
              <a:rPr lang="en-GB" sz="1800" dirty="0" smtClean="0">
                <a:solidFill>
                  <a:srgbClr val="000000"/>
                </a:solidFill>
              </a:rPr>
              <a:t>on site has </a:t>
            </a:r>
            <a:r>
              <a:rPr lang="en-GB" sz="1800" dirty="0" smtClean="0">
                <a:solidFill>
                  <a:srgbClr val="000000"/>
                </a:solidFill>
              </a:rPr>
              <a:t>remarkably progressed:</a:t>
            </a:r>
            <a:r>
              <a:rPr lang="en-GB" sz="1800" dirty="0" smtClean="0">
                <a:solidFill>
                  <a:srgbClr val="000000"/>
                </a:solidFill>
              </a:rPr>
              <a:t> </a:t>
            </a:r>
            <a:r>
              <a:rPr lang="en-US" sz="1800" b="1" dirty="0" smtClean="0">
                <a:solidFill>
                  <a:srgbClr val="0070C0"/>
                </a:solidFill>
              </a:rPr>
              <a:t>Civil </a:t>
            </a:r>
            <a:r>
              <a:rPr lang="en-US" sz="1800" b="1" dirty="0">
                <a:solidFill>
                  <a:srgbClr val="0070C0"/>
                </a:solidFill>
              </a:rPr>
              <a:t>Engineering of the Accelerator Tunnel is completed ! (Special ceremony on Friday afternoon</a:t>
            </a:r>
            <a:r>
              <a:rPr lang="en-US" sz="1800" b="1" dirty="0" smtClean="0">
                <a:solidFill>
                  <a:srgbClr val="0070C0"/>
                </a:solidFill>
              </a:rPr>
              <a:t>), </a:t>
            </a:r>
          </a:p>
          <a:p>
            <a:pPr marL="285750" indent="-285750">
              <a:spcBef>
                <a:spcPts val="0"/>
              </a:spcBef>
              <a:spcAft>
                <a:spcPts val="600"/>
              </a:spcAft>
              <a:buFont typeface="Arial"/>
              <a:buChar char="•"/>
            </a:pPr>
            <a:r>
              <a:rPr lang="en-US" sz="1800" dirty="0" smtClean="0">
                <a:solidFill>
                  <a:schemeClr val="tx1"/>
                </a:solidFill>
              </a:rPr>
              <a:t>Presently intense activity preparing for the 3</a:t>
            </a:r>
            <a:r>
              <a:rPr lang="en-US" sz="1800" baseline="30000" dirty="0" smtClean="0">
                <a:solidFill>
                  <a:schemeClr val="tx1"/>
                </a:solidFill>
              </a:rPr>
              <a:t>rd</a:t>
            </a:r>
            <a:r>
              <a:rPr lang="en-US" sz="1800" dirty="0" smtClean="0">
                <a:solidFill>
                  <a:schemeClr val="tx1"/>
                </a:solidFill>
              </a:rPr>
              <a:t> Annual Review (19-22 April).</a:t>
            </a:r>
            <a:endParaRPr lang="en-US" sz="1800" dirty="0">
              <a:solidFill>
                <a:schemeClr val="tx1"/>
              </a:solidFill>
            </a:endParaRPr>
          </a:p>
        </p:txBody>
      </p:sp>
    </p:spTree>
    <p:extLst>
      <p:ext uri="{BB962C8B-B14F-4D97-AF65-F5344CB8AC3E}">
        <p14:creationId xmlns:p14="http://schemas.microsoft.com/office/powerpoint/2010/main" val="493312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Progress in </a:t>
            </a:r>
            <a:r>
              <a:rPr lang="sv-SE" dirty="0" err="1" smtClean="0"/>
              <a:t>Earned</a:t>
            </a:r>
            <a:r>
              <a:rPr lang="sv-SE" dirty="0" smtClean="0"/>
              <a:t> </a:t>
            </a:r>
            <a:r>
              <a:rPr lang="sv-SE" dirty="0" err="1" smtClean="0"/>
              <a:t>Value</a:t>
            </a:r>
            <a:r>
              <a:rPr lang="sv-SE" dirty="0" smtClean="0"/>
              <a:t>…</a:t>
            </a:r>
            <a:endParaRPr lang="sv-SE" dirty="0"/>
          </a:p>
        </p:txBody>
      </p:sp>
      <p:sp>
        <p:nvSpPr>
          <p:cNvPr id="4" name="Slide Number Placeholder 3"/>
          <p:cNvSpPr>
            <a:spLocks noGrp="1"/>
          </p:cNvSpPr>
          <p:nvPr>
            <p:ph type="sldNum" sz="quarter" idx="12"/>
          </p:nvPr>
        </p:nvSpPr>
        <p:spPr/>
        <p:txBody>
          <a:bodyPr/>
          <a:lstStyle/>
          <a:p>
            <a:fld id="{038C62C7-F79B-CD4A-A5DF-5683BBEC4A65}" type="slidenum">
              <a:rPr lang="sv-SE" smtClean="0"/>
              <a:t>3</a:t>
            </a:fld>
            <a:endParaRPr lang="sv-SE"/>
          </a:p>
        </p:txBody>
      </p:sp>
      <p:sp>
        <p:nvSpPr>
          <p:cNvPr id="8" name="TextBox 7"/>
          <p:cNvSpPr txBox="1"/>
          <p:nvPr/>
        </p:nvSpPr>
        <p:spPr>
          <a:xfrm>
            <a:off x="1750948" y="1456472"/>
            <a:ext cx="3299173" cy="1754326"/>
          </a:xfrm>
          <a:prstGeom prst="rect">
            <a:avLst/>
          </a:prstGeom>
          <a:noFill/>
        </p:spPr>
        <p:txBody>
          <a:bodyPr wrap="none" rtlCol="0">
            <a:spAutoFit/>
          </a:bodyPr>
          <a:lstStyle/>
          <a:p>
            <a:pPr>
              <a:lnSpc>
                <a:spcPct val="150000"/>
              </a:lnSpc>
            </a:pPr>
            <a:r>
              <a:rPr lang="sv-SE" b="1" dirty="0" smtClean="0"/>
              <a:t>Scheduled</a:t>
            </a:r>
            <a:r>
              <a:rPr lang="sv-SE" dirty="0" smtClean="0"/>
              <a:t>:  </a:t>
            </a:r>
            <a:r>
              <a:rPr lang="sv-SE" dirty="0" smtClean="0"/>
              <a:t>380.472 M€</a:t>
            </a:r>
            <a:endParaRPr lang="sv-SE" dirty="0" smtClean="0"/>
          </a:p>
          <a:p>
            <a:pPr>
              <a:lnSpc>
                <a:spcPct val="150000"/>
              </a:lnSpc>
            </a:pPr>
            <a:r>
              <a:rPr lang="sv-SE" b="1" dirty="0" smtClean="0"/>
              <a:t>Earned</a:t>
            </a:r>
            <a:r>
              <a:rPr lang="sv-SE" dirty="0" smtClean="0"/>
              <a:t>:        </a:t>
            </a:r>
            <a:r>
              <a:rPr lang="sv-SE" dirty="0" smtClean="0"/>
              <a:t>369.440 M€</a:t>
            </a:r>
            <a:endParaRPr lang="sv-SE" dirty="0" smtClean="0"/>
          </a:p>
          <a:p>
            <a:pPr>
              <a:lnSpc>
                <a:spcPct val="150000"/>
              </a:lnSpc>
            </a:pPr>
            <a:r>
              <a:rPr lang="sv-SE" b="1" dirty="0" smtClean="0"/>
              <a:t>Actuals</a:t>
            </a:r>
            <a:r>
              <a:rPr lang="sv-SE" dirty="0" smtClean="0"/>
              <a:t>:       </a:t>
            </a:r>
            <a:r>
              <a:rPr lang="sv-SE" dirty="0" smtClean="0"/>
              <a:t>364.943 M€</a:t>
            </a:r>
            <a:endParaRPr lang="sv-SE" dirty="0" smtClean="0"/>
          </a:p>
          <a:p>
            <a:pPr>
              <a:lnSpc>
                <a:spcPct val="150000"/>
              </a:lnSpc>
            </a:pPr>
            <a:r>
              <a:rPr lang="sv-SE" i="1" dirty="0" smtClean="0"/>
              <a:t>Total project completion </a:t>
            </a:r>
            <a:r>
              <a:rPr lang="sv-SE" i="1" dirty="0" smtClean="0"/>
              <a:t>: </a:t>
            </a:r>
            <a:r>
              <a:rPr lang="sv-SE" i="1" dirty="0" smtClean="0"/>
              <a:t>~20 </a:t>
            </a:r>
            <a:r>
              <a:rPr lang="sv-SE" b="1" i="1" dirty="0" smtClean="0"/>
              <a:t>%</a:t>
            </a:r>
            <a:endParaRPr lang="sv-SE" b="1" i="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511" t="29353" r="31829" b="46169"/>
          <a:stretch/>
        </p:blipFill>
        <p:spPr bwMode="auto">
          <a:xfrm>
            <a:off x="95534" y="3364129"/>
            <a:ext cx="8939283" cy="335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599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a:t>
            </a:r>
            <a:r>
              <a:rPr lang="en-US" dirty="0" smtClean="0">
                <a:solidFill>
                  <a:srgbClr val="FFFFFF"/>
                </a:solidFill>
                <a:cs typeface="Arial" charset="0"/>
              </a:rPr>
              <a:t>13</a:t>
            </a:r>
            <a:r>
              <a:rPr lang="en-US" baseline="30000" dirty="0" smtClean="0">
                <a:solidFill>
                  <a:srgbClr val="FFFFFF"/>
                </a:solidFill>
                <a:cs typeface="Arial" charset="0"/>
              </a:rPr>
              <a:t>th</a:t>
            </a:r>
            <a:r>
              <a:rPr lang="en-US" dirty="0" smtClean="0">
                <a:solidFill>
                  <a:srgbClr val="FFFFFF"/>
                </a:solidFill>
                <a:cs typeface="Arial" charset="0"/>
              </a:rPr>
              <a:t> </a:t>
            </a:r>
            <a:r>
              <a:rPr lang="en-US" dirty="0" smtClean="0">
                <a:solidFill>
                  <a:srgbClr val="FFFFFF"/>
                </a:solidFill>
                <a:cs typeface="Arial" charset="0"/>
              </a:rPr>
              <a:t>meeting</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4</a:t>
            </a:fld>
            <a:endParaRPr lang="sv-SE" dirty="0"/>
          </a:p>
        </p:txBody>
      </p:sp>
      <p:sp>
        <p:nvSpPr>
          <p:cNvPr id="3" name="TextBox 2"/>
          <p:cNvSpPr txBox="1"/>
          <p:nvPr/>
        </p:nvSpPr>
        <p:spPr>
          <a:xfrm>
            <a:off x="141316" y="1410846"/>
            <a:ext cx="8853056" cy="5201424"/>
          </a:xfrm>
          <a:prstGeom prst="rect">
            <a:avLst/>
          </a:prstGeom>
          <a:noFill/>
        </p:spPr>
        <p:txBody>
          <a:bodyPr wrap="square" rtlCol="0">
            <a:spAutoFit/>
          </a:bodyPr>
          <a:lstStyle/>
          <a:p>
            <a:pPr algn="ctr"/>
            <a:r>
              <a:rPr lang="en-US" sz="2400" b="1" dirty="0" smtClean="0"/>
              <a:t>Accelerator (1/2)</a:t>
            </a:r>
            <a:endParaRPr lang="en-US" sz="2400" dirty="0"/>
          </a:p>
          <a:p>
            <a:r>
              <a:rPr lang="en-US" dirty="0"/>
              <a:t> </a:t>
            </a:r>
          </a:p>
          <a:p>
            <a:pPr lvl="0"/>
            <a:r>
              <a:rPr lang="en-US" i="1" dirty="0"/>
              <a:t>a1) The AD staff plan (In short, AD is responsible for ion source, accelerator, RF systems, local cooling circuits, Cryogenics for all of ESS and vacuum for all of ESS):</a:t>
            </a:r>
            <a:endParaRPr lang="en-GB" dirty="0"/>
          </a:p>
          <a:p>
            <a:pPr marL="742869" lvl="1" indent="-285750">
              <a:buFont typeface="Arial" panose="020B0604020202020204" pitchFamily="34" charset="0"/>
              <a:buChar char="•"/>
            </a:pPr>
            <a:r>
              <a:rPr lang="en-US" sz="1400" i="1" dirty="0"/>
              <a:t>The “green field” nature of ESS means that all AD staff is newly recruited starting from 2010. The pace of recruitment has been set by several parameters such as internal AD project needs, available candidates, budget availability at ESS, ESS HR capability to support recruitment etc. </a:t>
            </a:r>
            <a:r>
              <a:rPr lang="en-US" b="1" i="1" dirty="0">
                <a:solidFill>
                  <a:srgbClr val="0070C0"/>
                </a:solidFill>
              </a:rPr>
              <a:t>Does the TAC have general recommendations on this process and the priorities set?</a:t>
            </a:r>
            <a:endParaRPr lang="en-GB" b="1" dirty="0">
              <a:solidFill>
                <a:srgbClr val="0070C0"/>
              </a:solidFill>
            </a:endParaRPr>
          </a:p>
          <a:p>
            <a:pPr marL="742869" lvl="1" indent="-285750">
              <a:buFont typeface="Arial" panose="020B0604020202020204" pitchFamily="34" charset="0"/>
              <a:buChar char="•"/>
            </a:pPr>
            <a:r>
              <a:rPr lang="en-US" sz="1400" i="1" dirty="0"/>
              <a:t>There are limited possibilities for short term contracts in Swedish labor law. </a:t>
            </a:r>
            <a:r>
              <a:rPr lang="en-US" b="1" i="1" dirty="0">
                <a:solidFill>
                  <a:srgbClr val="0070C0"/>
                </a:solidFill>
              </a:rPr>
              <a:t>To avoid “hire and fire” AD is using contracted staff and IK staff contributions. Does the TAC have recommendations on this?</a:t>
            </a:r>
            <a:endParaRPr lang="en-GB" b="1" dirty="0">
              <a:solidFill>
                <a:srgbClr val="0070C0"/>
              </a:solidFill>
            </a:endParaRPr>
          </a:p>
          <a:p>
            <a:pPr marL="742869" lvl="1" indent="-285750">
              <a:buFont typeface="Arial" panose="020B0604020202020204" pitchFamily="34" charset="0"/>
              <a:buChar char="•"/>
            </a:pPr>
            <a:r>
              <a:rPr lang="en-US" sz="1400" i="1" dirty="0"/>
              <a:t>The ambition is to have recruited staff for both the project and operation phase (excluding operators) by 2018, </a:t>
            </a:r>
            <a:r>
              <a:rPr lang="en-US" b="1" i="1" dirty="0">
                <a:solidFill>
                  <a:srgbClr val="0070C0"/>
                </a:solidFill>
              </a:rPr>
              <a:t>does the TAC have recommendations regarding the competences and numbers of different staff categories in the present staff plan</a:t>
            </a:r>
            <a:r>
              <a:rPr lang="en-US" b="1" i="1" dirty="0">
                <a:solidFill>
                  <a:srgbClr val="0070C0"/>
                </a:solidFill>
              </a:rPr>
              <a:t>.</a:t>
            </a:r>
          </a:p>
          <a:p>
            <a:pPr marL="742869" lvl="1" indent="-285750">
              <a:buFont typeface="Arial" panose="020B0604020202020204" pitchFamily="34" charset="0"/>
              <a:buChar char="•"/>
            </a:pPr>
            <a:endParaRPr lang="en-GB" sz="1400" b="1" dirty="0">
              <a:solidFill>
                <a:srgbClr val="0070C0"/>
              </a:solidFill>
            </a:endParaRPr>
          </a:p>
          <a:p>
            <a:pPr lvl="0"/>
            <a:r>
              <a:rPr lang="en-US" i="1" dirty="0"/>
              <a:t>a2) The TAC proposed at the last meeting to review the </a:t>
            </a:r>
            <a:r>
              <a:rPr lang="en-US" i="1" dirty="0" err="1"/>
              <a:t>linac</a:t>
            </a:r>
            <a:r>
              <a:rPr lang="en-US" i="1" dirty="0"/>
              <a:t> accelerating structures. </a:t>
            </a:r>
            <a:r>
              <a:rPr lang="en-US" b="1" i="1" dirty="0">
                <a:solidFill>
                  <a:srgbClr val="0070C0"/>
                </a:solidFill>
              </a:rPr>
              <a:t>Does the TAC have recommendations on the systems </a:t>
            </a:r>
            <a:r>
              <a:rPr lang="en-US" b="1" i="1" dirty="0" smtClean="0">
                <a:solidFill>
                  <a:srgbClr val="0070C0"/>
                </a:solidFill>
              </a:rPr>
              <a:t>presented regarding </a:t>
            </a:r>
            <a:r>
              <a:rPr lang="en-US" b="1" i="1" dirty="0">
                <a:solidFill>
                  <a:srgbClr val="0070C0"/>
                </a:solidFill>
              </a:rPr>
              <a:t>the design and early </a:t>
            </a:r>
            <a:r>
              <a:rPr lang="en-US" b="1" i="1" dirty="0" smtClean="0">
                <a:solidFill>
                  <a:srgbClr val="0070C0"/>
                </a:solidFill>
              </a:rPr>
              <a:t>prototyping? Regarding </a:t>
            </a:r>
            <a:r>
              <a:rPr lang="en-US" b="1" i="1" dirty="0">
                <a:solidFill>
                  <a:srgbClr val="0070C0"/>
                </a:solidFill>
              </a:rPr>
              <a:t>the proposed procurements and assembly, which mostly is done at IK partners</a:t>
            </a:r>
            <a:r>
              <a:rPr lang="en-US" b="1" i="1" dirty="0" smtClean="0">
                <a:solidFill>
                  <a:srgbClr val="0070C0"/>
                </a:solidFill>
              </a:rPr>
              <a:t>? For </a:t>
            </a:r>
            <a:r>
              <a:rPr lang="en-US" b="1" i="1" dirty="0">
                <a:solidFill>
                  <a:srgbClr val="0070C0"/>
                </a:solidFill>
              </a:rPr>
              <a:t>the proposed testing</a:t>
            </a:r>
            <a:r>
              <a:rPr lang="en-US" b="1" i="1" dirty="0">
                <a:solidFill>
                  <a:srgbClr val="0070C0"/>
                </a:solidFill>
              </a:rPr>
              <a:t>?</a:t>
            </a:r>
            <a:endParaRPr lang="en-GB" b="1" i="1" dirty="0">
              <a:solidFill>
                <a:srgbClr val="0070C0"/>
              </a:solidFill>
            </a:endParaRPr>
          </a:p>
        </p:txBody>
      </p:sp>
    </p:spTree>
    <p:extLst>
      <p:ext uri="{BB962C8B-B14F-4D97-AF65-F5344CB8AC3E}">
        <p14:creationId xmlns:p14="http://schemas.microsoft.com/office/powerpoint/2010/main" val="3995600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a:t>
            </a:r>
            <a:r>
              <a:rPr lang="en-US" dirty="0" smtClean="0">
                <a:solidFill>
                  <a:srgbClr val="FFFFFF"/>
                </a:solidFill>
                <a:cs typeface="Arial" charset="0"/>
              </a:rPr>
              <a:t>13</a:t>
            </a:r>
            <a:r>
              <a:rPr lang="en-US" baseline="30000" dirty="0" smtClean="0">
                <a:solidFill>
                  <a:srgbClr val="FFFFFF"/>
                </a:solidFill>
                <a:cs typeface="Arial" charset="0"/>
              </a:rPr>
              <a:t>th</a:t>
            </a:r>
            <a:r>
              <a:rPr lang="en-US" dirty="0" smtClean="0">
                <a:solidFill>
                  <a:srgbClr val="FFFFFF"/>
                </a:solidFill>
                <a:cs typeface="Arial" charset="0"/>
              </a:rPr>
              <a:t> </a:t>
            </a:r>
            <a:r>
              <a:rPr lang="en-US" dirty="0" smtClean="0">
                <a:solidFill>
                  <a:srgbClr val="FFFFFF"/>
                </a:solidFill>
                <a:cs typeface="Arial" charset="0"/>
              </a:rPr>
              <a:t>meeting</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5</a:t>
            </a:fld>
            <a:endParaRPr lang="sv-SE" dirty="0"/>
          </a:p>
        </p:txBody>
      </p:sp>
      <p:sp>
        <p:nvSpPr>
          <p:cNvPr id="3" name="TextBox 2"/>
          <p:cNvSpPr txBox="1"/>
          <p:nvPr/>
        </p:nvSpPr>
        <p:spPr>
          <a:xfrm>
            <a:off x="143763" y="1469037"/>
            <a:ext cx="8853477" cy="5109091"/>
          </a:xfrm>
          <a:prstGeom prst="rect">
            <a:avLst/>
          </a:prstGeom>
          <a:noFill/>
        </p:spPr>
        <p:txBody>
          <a:bodyPr wrap="square" rtlCol="0">
            <a:spAutoFit/>
          </a:bodyPr>
          <a:lstStyle/>
          <a:p>
            <a:pPr algn="ctr"/>
            <a:r>
              <a:rPr lang="en-US" sz="2400" b="1" dirty="0"/>
              <a:t>Accelerator </a:t>
            </a:r>
            <a:r>
              <a:rPr lang="en-US" sz="2400" b="1" dirty="0" smtClean="0"/>
              <a:t>(2/2</a:t>
            </a:r>
            <a:r>
              <a:rPr lang="en-US" sz="2400" b="1" dirty="0"/>
              <a:t>)</a:t>
            </a:r>
            <a:endParaRPr lang="en-US" sz="2400" dirty="0"/>
          </a:p>
          <a:p>
            <a:r>
              <a:rPr lang="en-US" dirty="0"/>
              <a:t> </a:t>
            </a:r>
            <a:endParaRPr lang="en-US" dirty="0" smtClean="0"/>
          </a:p>
          <a:p>
            <a:endParaRPr lang="en-US" dirty="0"/>
          </a:p>
          <a:p>
            <a:pPr lvl="0"/>
            <a:r>
              <a:rPr lang="en-US" i="1" dirty="0" smtClean="0"/>
              <a:t>a3</a:t>
            </a:r>
            <a:r>
              <a:rPr lang="en-US" i="1" dirty="0"/>
              <a:t>) The risk of not reaching the specified gradients in a fraction of the superconducting cavities is non negligible. Does TAC have recommendations on:</a:t>
            </a:r>
            <a:endParaRPr lang="en-GB" dirty="0"/>
          </a:p>
          <a:p>
            <a:pPr marL="742869" lvl="1" indent="-285750">
              <a:buFont typeface="Wingdings" panose="05000000000000000000" pitchFamily="2" charset="2"/>
              <a:buChar char="Ø"/>
            </a:pPr>
            <a:r>
              <a:rPr lang="en-US" b="1" i="1" dirty="0">
                <a:solidFill>
                  <a:srgbClr val="0070C0"/>
                </a:solidFill>
              </a:rPr>
              <a:t>What failure rate we should expect, i.e. what fraction of the cavities will not reach full gradient during tests, allowing additional HPR if needed but not rework (incl. BCP) at the factory?</a:t>
            </a:r>
            <a:endParaRPr lang="en-GB" b="1" dirty="0">
              <a:solidFill>
                <a:srgbClr val="0070C0"/>
              </a:solidFill>
            </a:endParaRPr>
          </a:p>
          <a:p>
            <a:pPr marL="742869" lvl="1" indent="-285750">
              <a:buFont typeface="Wingdings" panose="05000000000000000000" pitchFamily="2" charset="2"/>
              <a:buChar char="Ø"/>
            </a:pPr>
            <a:r>
              <a:rPr lang="en-US" b="1" i="1" dirty="0">
                <a:solidFill>
                  <a:srgbClr val="0070C0"/>
                </a:solidFill>
              </a:rPr>
              <a:t>Whether eddy-current scanning of the niobium sheets should be performed, taking into account cost, schedule and the possibility to mitigate by ordering spare cavities?</a:t>
            </a:r>
            <a:endParaRPr lang="en-GB" b="1" dirty="0">
              <a:solidFill>
                <a:srgbClr val="0070C0"/>
              </a:solidFill>
            </a:endParaRPr>
          </a:p>
          <a:p>
            <a:pPr marL="742869" lvl="1" indent="-285750">
              <a:buFont typeface="Wingdings" panose="05000000000000000000" pitchFamily="2" charset="2"/>
              <a:buChar char="Ø"/>
            </a:pPr>
            <a:r>
              <a:rPr lang="en-US" b="1" i="1" dirty="0">
                <a:solidFill>
                  <a:srgbClr val="0070C0"/>
                </a:solidFill>
              </a:rPr>
              <a:t>What number of spare cavities should be ordered?</a:t>
            </a:r>
            <a:endParaRPr lang="en-GB" b="1" dirty="0">
              <a:solidFill>
                <a:srgbClr val="0070C0"/>
              </a:solidFill>
            </a:endParaRPr>
          </a:p>
          <a:p>
            <a:pPr marL="742869" lvl="1" indent="-285750">
              <a:buFont typeface="Wingdings" panose="05000000000000000000" pitchFamily="2" charset="2"/>
              <a:buChar char="Ø"/>
            </a:pPr>
            <a:r>
              <a:rPr lang="en-US" b="1" i="1" dirty="0">
                <a:solidFill>
                  <a:srgbClr val="0070C0"/>
                </a:solidFill>
              </a:rPr>
              <a:t>Does the TAC have specific recommendations regarding the 84 high-beta cavities for which the TAC had a more extensive presentation</a:t>
            </a:r>
            <a:r>
              <a:rPr lang="en-US" b="1" i="1" dirty="0" smtClean="0">
                <a:solidFill>
                  <a:srgbClr val="0070C0"/>
                </a:solidFill>
              </a:rPr>
              <a:t>?</a:t>
            </a:r>
          </a:p>
          <a:p>
            <a:pPr marL="742869" lvl="1" indent="-285750">
              <a:buFont typeface="Arial" panose="020B0604020202020204" pitchFamily="34" charset="0"/>
              <a:buChar char="•"/>
            </a:pPr>
            <a:endParaRPr lang="en-GB" sz="1400" b="1" dirty="0">
              <a:solidFill>
                <a:srgbClr val="0070C0"/>
              </a:solidFill>
            </a:endParaRPr>
          </a:p>
          <a:p>
            <a:r>
              <a:rPr lang="en-US" i="1" dirty="0"/>
              <a:t>a4) The plan is to at next TAC return to RF systems and services as well as integration and installation issues. </a:t>
            </a:r>
            <a:r>
              <a:rPr lang="en-US" b="1" i="1" dirty="0">
                <a:solidFill>
                  <a:srgbClr val="0070C0"/>
                </a:solidFill>
              </a:rPr>
              <a:t>We would be happy to have your comments on that, in particular on what we should focus on.</a:t>
            </a:r>
            <a:endParaRPr lang="en-US" sz="2400" b="1" i="1" dirty="0">
              <a:solidFill>
                <a:srgbClr val="0070C0"/>
              </a:solidFill>
            </a:endParaRPr>
          </a:p>
        </p:txBody>
      </p:sp>
    </p:spTree>
    <p:extLst>
      <p:ext uri="{BB962C8B-B14F-4D97-AF65-F5344CB8AC3E}">
        <p14:creationId xmlns:p14="http://schemas.microsoft.com/office/powerpoint/2010/main" val="27550529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t>6</a:t>
            </a:fld>
            <a:endParaRPr lang="sv-SE" dirty="0"/>
          </a:p>
        </p:txBody>
      </p:sp>
      <p:sp>
        <p:nvSpPr>
          <p:cNvPr id="3" name="TextBox 2"/>
          <p:cNvSpPr txBox="1"/>
          <p:nvPr/>
        </p:nvSpPr>
        <p:spPr>
          <a:xfrm>
            <a:off x="107823" y="1563233"/>
            <a:ext cx="8877437" cy="4431983"/>
          </a:xfrm>
          <a:prstGeom prst="rect">
            <a:avLst/>
          </a:prstGeom>
          <a:noFill/>
        </p:spPr>
        <p:txBody>
          <a:bodyPr wrap="square" rtlCol="0">
            <a:spAutoFit/>
          </a:bodyPr>
          <a:lstStyle/>
          <a:p>
            <a:pPr algn="ctr"/>
            <a:r>
              <a:rPr lang="en-US" sz="2400" b="1" dirty="0" smtClean="0"/>
              <a:t>Target</a:t>
            </a:r>
            <a:endParaRPr lang="en-US" sz="2400" dirty="0"/>
          </a:p>
          <a:p>
            <a:r>
              <a:rPr lang="en-US" dirty="0"/>
              <a:t> </a:t>
            </a:r>
          </a:p>
          <a:p>
            <a:r>
              <a:rPr lang="en-US" i="1" dirty="0"/>
              <a:t>t1) </a:t>
            </a:r>
            <a:r>
              <a:rPr lang="en-GB" b="1" i="1" dirty="0">
                <a:solidFill>
                  <a:srgbClr val="0070C0"/>
                </a:solidFill>
              </a:rPr>
              <a:t>Are the hazard analyses and accident analyses being evaluated using a sound approach and are reasonable and appropriate safety-classified mitigation measures being properly identified</a:t>
            </a:r>
            <a:r>
              <a:rPr lang="en-GB" b="1" i="1" dirty="0" smtClean="0">
                <a:solidFill>
                  <a:srgbClr val="0070C0"/>
                </a:solidFill>
              </a:rPr>
              <a:t>?</a:t>
            </a:r>
          </a:p>
          <a:p>
            <a:endParaRPr lang="en-US" sz="800" i="1" dirty="0" smtClean="0"/>
          </a:p>
          <a:p>
            <a:r>
              <a:rPr lang="en-US" i="1" dirty="0" smtClean="0"/>
              <a:t>t2) </a:t>
            </a:r>
            <a:r>
              <a:rPr lang="en-US" b="1" i="1" dirty="0">
                <a:solidFill>
                  <a:srgbClr val="0070C0"/>
                </a:solidFill>
              </a:rPr>
              <a:t>Is </a:t>
            </a:r>
            <a:r>
              <a:rPr lang="en-US" b="1" i="1" dirty="0">
                <a:solidFill>
                  <a:srgbClr val="0070C0"/>
                </a:solidFill>
              </a:rPr>
              <a:t>the design approach for the Primary Water Systems sensible and likely to meet system requirements, and does it represent a reasonable balance between </a:t>
            </a:r>
            <a:r>
              <a:rPr lang="en-US" b="1" i="1" dirty="0">
                <a:solidFill>
                  <a:srgbClr val="0070C0"/>
                </a:solidFill>
              </a:rPr>
              <a:t>performance</a:t>
            </a:r>
            <a:r>
              <a:rPr lang="en-GB" b="1" i="1" dirty="0">
                <a:solidFill>
                  <a:srgbClr val="0070C0"/>
                </a:solidFill>
              </a:rPr>
              <a:t>, manufacturability, operability, maintainability, cost, and schedule</a:t>
            </a:r>
            <a:r>
              <a:rPr lang="en-GB" b="1" i="1" dirty="0">
                <a:solidFill>
                  <a:srgbClr val="0070C0"/>
                </a:solidFill>
              </a:rPr>
              <a:t>?</a:t>
            </a:r>
            <a:endParaRPr lang="en-US" b="1" i="1" dirty="0">
              <a:solidFill>
                <a:srgbClr val="0070C0"/>
              </a:solidFill>
            </a:endParaRPr>
          </a:p>
          <a:p>
            <a:endParaRPr lang="en-US" sz="800" i="1" dirty="0"/>
          </a:p>
          <a:p>
            <a:pPr lvl="0"/>
            <a:r>
              <a:rPr lang="en-US" i="1" dirty="0"/>
              <a:t>t3) </a:t>
            </a:r>
            <a:r>
              <a:rPr lang="en-US" b="1" i="1" dirty="0">
                <a:solidFill>
                  <a:srgbClr val="0070C0"/>
                </a:solidFill>
              </a:rPr>
              <a:t>Is the approach to developing a plan to integrate the civil construction of the Target Station Building with the installation of Target Station systems sound? Do you see opportunities for compressing the schedule further</a:t>
            </a:r>
            <a:r>
              <a:rPr lang="en-US" b="1" i="1" dirty="0">
                <a:solidFill>
                  <a:srgbClr val="0070C0"/>
                </a:solidFill>
              </a:rPr>
              <a:t>?</a:t>
            </a:r>
          </a:p>
          <a:p>
            <a:pPr lvl="0"/>
            <a:endParaRPr lang="en-GB" sz="800" dirty="0"/>
          </a:p>
          <a:p>
            <a:r>
              <a:rPr lang="en-US" i="1" dirty="0" smtClean="0"/>
              <a:t>t4</a:t>
            </a:r>
            <a:r>
              <a:rPr lang="en-US" i="1" dirty="0"/>
              <a:t>) </a:t>
            </a:r>
            <a:r>
              <a:rPr lang="en-US" b="1" i="1" dirty="0">
                <a:solidFill>
                  <a:srgbClr val="0070C0"/>
                </a:solidFill>
              </a:rPr>
              <a:t>Does the concept of maintaining an evacuated atmosphere in the monolith vessel during operation seem sound, and is the proposed design approach reasonable? Is it reasonable to preserve the design option of operating with 1 bar of helium?</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a:t>
            </a:r>
            <a:r>
              <a:rPr lang="en-US" dirty="0" smtClean="0">
                <a:solidFill>
                  <a:srgbClr val="FFFFFF"/>
                </a:solidFill>
                <a:cs typeface="Arial" charset="0"/>
              </a:rPr>
              <a:t>13</a:t>
            </a:r>
            <a:r>
              <a:rPr lang="en-US" baseline="30000" dirty="0" smtClean="0">
                <a:solidFill>
                  <a:srgbClr val="FFFFFF"/>
                </a:solidFill>
                <a:cs typeface="Arial" charset="0"/>
              </a:rPr>
              <a:t>th</a:t>
            </a:r>
            <a:r>
              <a:rPr lang="en-US" dirty="0" smtClean="0">
                <a:solidFill>
                  <a:srgbClr val="FFFFFF"/>
                </a:solidFill>
                <a:cs typeface="Arial" charset="0"/>
              </a:rPr>
              <a:t> </a:t>
            </a:r>
            <a:r>
              <a:rPr lang="en-US" dirty="0" smtClean="0">
                <a:solidFill>
                  <a:srgbClr val="FFFFFF"/>
                </a:solidFill>
                <a:cs typeface="Arial" charset="0"/>
              </a:rPr>
              <a:t>meeting</a:t>
            </a:r>
            <a:endParaRPr lang="en-US" dirty="0">
              <a:solidFill>
                <a:srgbClr val="FFFFFF"/>
              </a:solidFill>
              <a:cs typeface="Arial" charset="0"/>
            </a:endParaRPr>
          </a:p>
        </p:txBody>
      </p:sp>
    </p:spTree>
    <p:extLst>
      <p:ext uri="{BB962C8B-B14F-4D97-AF65-F5344CB8AC3E}">
        <p14:creationId xmlns:p14="http://schemas.microsoft.com/office/powerpoint/2010/main" val="675724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t>7</a:t>
            </a:fld>
            <a:endParaRPr lang="sv-SE" dirty="0"/>
          </a:p>
        </p:txBody>
      </p:sp>
      <p:sp>
        <p:nvSpPr>
          <p:cNvPr id="3" name="TextBox 2"/>
          <p:cNvSpPr txBox="1"/>
          <p:nvPr/>
        </p:nvSpPr>
        <p:spPr>
          <a:xfrm>
            <a:off x="83862" y="1829821"/>
            <a:ext cx="8949320" cy="4154984"/>
          </a:xfrm>
          <a:prstGeom prst="rect">
            <a:avLst/>
          </a:prstGeom>
          <a:noFill/>
        </p:spPr>
        <p:txBody>
          <a:bodyPr wrap="square" rtlCol="0">
            <a:spAutoFit/>
          </a:bodyPr>
          <a:lstStyle/>
          <a:p>
            <a:pPr algn="ctr"/>
            <a:r>
              <a:rPr lang="en-US" sz="2400" b="1" dirty="0" smtClean="0"/>
              <a:t>ICS</a:t>
            </a:r>
            <a:endParaRPr lang="en-US" sz="2400" dirty="0"/>
          </a:p>
          <a:p>
            <a:r>
              <a:rPr lang="en-US" dirty="0"/>
              <a:t> </a:t>
            </a:r>
          </a:p>
          <a:p>
            <a:pPr lvl="0"/>
            <a:r>
              <a:rPr lang="en-US" i="1" dirty="0"/>
              <a:t>c1) </a:t>
            </a:r>
            <a:r>
              <a:rPr lang="en-US" b="1" i="1" dirty="0">
                <a:solidFill>
                  <a:srgbClr val="0070C0"/>
                </a:solidFill>
              </a:rPr>
              <a:t>Is the software scope correctly timed/prioritized for the ICS/ESS context</a:t>
            </a:r>
            <a:r>
              <a:rPr lang="en-US" b="1" i="1" dirty="0" smtClean="0">
                <a:solidFill>
                  <a:srgbClr val="0070C0"/>
                </a:solidFill>
              </a:rPr>
              <a:t>?</a:t>
            </a:r>
          </a:p>
          <a:p>
            <a:pPr lvl="0"/>
            <a:endParaRPr lang="en-GB" sz="800" dirty="0"/>
          </a:p>
          <a:p>
            <a:r>
              <a:rPr lang="en-US" i="1" dirty="0"/>
              <a:t>c2) </a:t>
            </a:r>
            <a:r>
              <a:rPr lang="en-US" b="1" i="1" dirty="0">
                <a:solidFill>
                  <a:srgbClr val="0070C0"/>
                </a:solidFill>
              </a:rPr>
              <a:t>Have the risks of the hardware choices been properly estimated? Have any viable alternatives been left out</a:t>
            </a:r>
            <a:r>
              <a:rPr lang="en-US" b="1" i="1" dirty="0">
                <a:solidFill>
                  <a:srgbClr val="0070C0"/>
                </a:solidFill>
              </a:rPr>
              <a:t>?</a:t>
            </a:r>
          </a:p>
          <a:p>
            <a:pPr lvl="0"/>
            <a:endParaRPr lang="en-GB" sz="800" dirty="0"/>
          </a:p>
          <a:p>
            <a:r>
              <a:rPr lang="en-US" i="1" dirty="0"/>
              <a:t>c3) </a:t>
            </a:r>
            <a:r>
              <a:rPr lang="en-US" b="1" i="1" dirty="0">
                <a:solidFill>
                  <a:srgbClr val="0070C0"/>
                </a:solidFill>
              </a:rPr>
              <a:t>Are the management strategies and plans for Accelerator integration appropriate? Are there major issues that need to be addressed/prioritized in order to ramp up with the integration work</a:t>
            </a:r>
            <a:r>
              <a:rPr lang="en-US" b="1" i="1" dirty="0">
                <a:solidFill>
                  <a:srgbClr val="0070C0"/>
                </a:solidFill>
              </a:rPr>
              <a:t>?</a:t>
            </a:r>
          </a:p>
          <a:p>
            <a:pPr lvl="0"/>
            <a:endParaRPr lang="en-GB" sz="800" dirty="0"/>
          </a:p>
          <a:p>
            <a:r>
              <a:rPr lang="en-US" i="1" dirty="0"/>
              <a:t>c4) </a:t>
            </a:r>
            <a:r>
              <a:rPr lang="en-US" b="1" i="1" dirty="0">
                <a:solidFill>
                  <a:srgbClr val="0070C0"/>
                </a:solidFill>
              </a:rPr>
              <a:t>Is the planning method appropriate? </a:t>
            </a:r>
            <a:r>
              <a:rPr lang="en-US" b="1" i="1" dirty="0">
                <a:solidFill>
                  <a:srgbClr val="0070C0"/>
                </a:solidFill>
              </a:rPr>
              <a:t>Is the connection to the ESS schedule strong enough</a:t>
            </a:r>
            <a:r>
              <a:rPr lang="en-US" b="1" i="1" dirty="0" smtClean="0">
                <a:solidFill>
                  <a:srgbClr val="0070C0"/>
                </a:solidFill>
              </a:rPr>
              <a:t>?</a:t>
            </a:r>
          </a:p>
          <a:p>
            <a:endParaRPr lang="en-GB" sz="800" b="1" i="1" dirty="0">
              <a:solidFill>
                <a:srgbClr val="0070C0"/>
              </a:solidFill>
            </a:endParaRPr>
          </a:p>
          <a:p>
            <a:pPr lvl="0"/>
            <a:r>
              <a:rPr lang="en-US" i="1" dirty="0"/>
              <a:t>c5) </a:t>
            </a:r>
            <a:r>
              <a:rPr lang="en-GB" b="1" i="1" dirty="0">
                <a:solidFill>
                  <a:srgbClr val="0070C0"/>
                </a:solidFill>
              </a:rPr>
              <a:t>Are the design choice conclusions for infrastructure appropriate? Is the action plan for the MCR appropriate?</a:t>
            </a:r>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Questions to the TAC for its </a:t>
            </a:r>
            <a:r>
              <a:rPr lang="en-US" dirty="0" smtClean="0">
                <a:solidFill>
                  <a:srgbClr val="FFFFFF"/>
                </a:solidFill>
                <a:cs typeface="Arial" charset="0"/>
              </a:rPr>
              <a:t>13</a:t>
            </a:r>
            <a:r>
              <a:rPr lang="en-US" baseline="30000" dirty="0" smtClean="0">
                <a:solidFill>
                  <a:srgbClr val="FFFFFF"/>
                </a:solidFill>
                <a:cs typeface="Arial" charset="0"/>
              </a:rPr>
              <a:t>th</a:t>
            </a:r>
            <a:r>
              <a:rPr lang="en-US" dirty="0" smtClean="0">
                <a:solidFill>
                  <a:srgbClr val="FFFFFF"/>
                </a:solidFill>
                <a:cs typeface="Arial" charset="0"/>
              </a:rPr>
              <a:t> </a:t>
            </a:r>
            <a:r>
              <a:rPr lang="en-US" dirty="0" smtClean="0">
                <a:solidFill>
                  <a:srgbClr val="FFFFFF"/>
                </a:solidFill>
                <a:cs typeface="Arial" charset="0"/>
              </a:rPr>
              <a:t>meeting</a:t>
            </a:r>
            <a:endParaRPr lang="en-US" dirty="0">
              <a:solidFill>
                <a:srgbClr val="FFFFFF"/>
              </a:solidFill>
              <a:cs typeface="Arial" charset="0"/>
            </a:endParaRPr>
          </a:p>
        </p:txBody>
      </p:sp>
    </p:spTree>
    <p:extLst>
      <p:ext uri="{BB962C8B-B14F-4D97-AF65-F5344CB8AC3E}">
        <p14:creationId xmlns:p14="http://schemas.microsoft.com/office/powerpoint/2010/main" val="3436160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8C62C7-F79B-CD4A-A5DF-5683BBEC4A65}" type="slidenum">
              <a:rPr lang="sv-SE" smtClean="0"/>
              <a:t>8</a:t>
            </a:fld>
            <a:endParaRPr lang="sv-SE" dirty="0"/>
          </a:p>
        </p:txBody>
      </p:sp>
      <p:sp>
        <p:nvSpPr>
          <p:cNvPr id="3" name="TextBox 2"/>
          <p:cNvSpPr txBox="1"/>
          <p:nvPr/>
        </p:nvSpPr>
        <p:spPr>
          <a:xfrm>
            <a:off x="182302" y="1629313"/>
            <a:ext cx="8556073" cy="1723549"/>
          </a:xfrm>
          <a:prstGeom prst="rect">
            <a:avLst/>
          </a:prstGeom>
          <a:noFill/>
        </p:spPr>
        <p:txBody>
          <a:bodyPr wrap="square" rtlCol="0">
            <a:spAutoFit/>
          </a:bodyPr>
          <a:lstStyle/>
          <a:p>
            <a:pPr algn="ctr"/>
            <a:r>
              <a:rPr lang="en-US" b="1" dirty="0" smtClean="0"/>
              <a:t>General questions</a:t>
            </a:r>
            <a:endParaRPr lang="en-US" dirty="0"/>
          </a:p>
          <a:p>
            <a:r>
              <a:rPr lang="en-US" dirty="0"/>
              <a:t> </a:t>
            </a:r>
          </a:p>
          <a:p>
            <a:pPr marL="342900" indent="-342900">
              <a:buFont typeface="Wingdings" charset="2"/>
              <a:buChar char="ü"/>
            </a:pPr>
            <a:r>
              <a:rPr lang="en-US" i="1" dirty="0"/>
              <a:t>Have the recommendations and concerns of the previous TAC meeting </a:t>
            </a:r>
            <a:r>
              <a:rPr lang="en-US" i="1" dirty="0" smtClean="0"/>
              <a:t>been properly addressed?</a:t>
            </a:r>
            <a:r>
              <a:rPr lang="en-US" dirty="0" smtClean="0"/>
              <a:t> </a:t>
            </a:r>
          </a:p>
          <a:p>
            <a:pPr marL="171450" indent="-171450">
              <a:buFont typeface="Wingdings" charset="2"/>
              <a:buChar char="ü"/>
            </a:pPr>
            <a:endParaRPr lang="en-US" sz="800" dirty="0" smtClean="0"/>
          </a:p>
          <a:p>
            <a:endParaRPr lang="en-US" sz="800" dirty="0"/>
          </a:p>
          <a:p>
            <a:pPr marL="342900" indent="-342900">
              <a:buFont typeface="Wingdings" charset="2"/>
              <a:buChar char="ü"/>
            </a:pPr>
            <a:r>
              <a:rPr lang="en-US" i="1" dirty="0" smtClean="0"/>
              <a:t>Additional suggestions</a:t>
            </a:r>
            <a:r>
              <a:rPr lang="en-US" i="1" dirty="0"/>
              <a:t>/comments and </a:t>
            </a:r>
            <a:r>
              <a:rPr lang="en-US" i="1" dirty="0" smtClean="0"/>
              <a:t>recommendations?</a:t>
            </a:r>
            <a:endParaRPr lang="en-US" i="1" dirty="0"/>
          </a:p>
        </p:txBody>
      </p:sp>
      <p:sp>
        <p:nvSpPr>
          <p:cNvPr id="6" name="Title 1"/>
          <p:cNvSpPr>
            <a:spLocks noGrp="1"/>
          </p:cNvSpPr>
          <p:nvPr>
            <p:ph type="title"/>
          </p:nvPr>
        </p:nvSpPr>
        <p:spPr>
          <a:xfrm>
            <a:off x="381893" y="274588"/>
            <a:ext cx="8228707" cy="900162"/>
          </a:xfrm>
        </p:spPr>
        <p:txBody>
          <a:bodyPr lIns="64286" tIns="32143" rIns="64286" bIns="32143"/>
          <a:lstStyle/>
          <a:p>
            <a:r>
              <a:rPr lang="en-US" dirty="0" smtClean="0">
                <a:solidFill>
                  <a:srgbClr val="FFFFFF"/>
                </a:solidFill>
                <a:cs typeface="Arial" charset="0"/>
              </a:rPr>
              <a:t>Additional considerations</a:t>
            </a:r>
            <a:endParaRPr lang="en-US" dirty="0">
              <a:solidFill>
                <a:srgbClr val="FFFFFF"/>
              </a:solidFill>
              <a:cs typeface="Arial" charset="0"/>
            </a:endParaRPr>
          </a:p>
        </p:txBody>
      </p:sp>
      <p:sp>
        <p:nvSpPr>
          <p:cNvPr id="5" name="TextBox 4"/>
          <p:cNvSpPr txBox="1"/>
          <p:nvPr/>
        </p:nvSpPr>
        <p:spPr>
          <a:xfrm>
            <a:off x="182302" y="4305734"/>
            <a:ext cx="8850880" cy="1723549"/>
          </a:xfrm>
          <a:prstGeom prst="rect">
            <a:avLst/>
          </a:prstGeom>
          <a:noFill/>
        </p:spPr>
        <p:txBody>
          <a:bodyPr wrap="square" rtlCol="0">
            <a:spAutoFit/>
          </a:bodyPr>
          <a:lstStyle/>
          <a:p>
            <a:pPr algn="ctr"/>
            <a:r>
              <a:rPr lang="en-US" b="1" u="sng" dirty="0" smtClean="0">
                <a:solidFill>
                  <a:srgbClr val="0000FF"/>
                </a:solidFill>
              </a:rPr>
              <a:t>Planning</a:t>
            </a:r>
          </a:p>
          <a:p>
            <a:endParaRPr lang="en-US" b="1" dirty="0" smtClean="0">
              <a:solidFill>
                <a:srgbClr val="0000FF"/>
              </a:solidFill>
            </a:endParaRPr>
          </a:p>
          <a:p>
            <a:pPr marL="285750" indent="-285750">
              <a:buFont typeface="Arial"/>
              <a:buChar char="•"/>
            </a:pPr>
            <a:r>
              <a:rPr lang="en-US" dirty="0" smtClean="0">
                <a:solidFill>
                  <a:srgbClr val="0000FF"/>
                </a:solidFill>
              </a:rPr>
              <a:t>A </a:t>
            </a:r>
            <a:r>
              <a:rPr lang="en-US" dirty="0">
                <a:solidFill>
                  <a:srgbClr val="0000FF"/>
                </a:solidFill>
              </a:rPr>
              <a:t>preliminary version of the Committee report is expected </a:t>
            </a:r>
            <a:r>
              <a:rPr lang="en-US" dirty="0" smtClean="0">
                <a:solidFill>
                  <a:srgbClr val="0000FF"/>
                </a:solidFill>
              </a:rPr>
              <a:t>on Friday </a:t>
            </a:r>
            <a:r>
              <a:rPr lang="en-US" dirty="0" smtClean="0">
                <a:solidFill>
                  <a:srgbClr val="0000FF"/>
                </a:solidFill>
              </a:rPr>
              <a:t>8, April.</a:t>
            </a:r>
            <a:endParaRPr lang="en-US" dirty="0" smtClean="0">
              <a:solidFill>
                <a:srgbClr val="0000FF"/>
              </a:solidFill>
            </a:endParaRPr>
          </a:p>
          <a:p>
            <a:pPr marL="285750" indent="-285750">
              <a:buFont typeface="Arial"/>
              <a:buChar char="•"/>
            </a:pPr>
            <a:endParaRPr lang="en-US" sz="800" dirty="0" smtClean="0">
              <a:solidFill>
                <a:srgbClr val="0000FF"/>
              </a:solidFill>
            </a:endParaRPr>
          </a:p>
          <a:p>
            <a:pPr marL="285750" indent="-285750">
              <a:buFont typeface="Arial"/>
              <a:buChar char="•"/>
            </a:pPr>
            <a:r>
              <a:rPr lang="en-US" dirty="0">
                <a:solidFill>
                  <a:srgbClr val="0000FF"/>
                </a:solidFill>
              </a:rPr>
              <a:t>The final report is expected two weeks later</a:t>
            </a:r>
            <a:r>
              <a:rPr lang="en-US" dirty="0" smtClean="0">
                <a:solidFill>
                  <a:srgbClr val="0000FF"/>
                </a:solidFill>
              </a:rPr>
              <a:t>.</a:t>
            </a:r>
          </a:p>
          <a:p>
            <a:pPr marL="285750" indent="-285750">
              <a:buFont typeface="Arial"/>
              <a:buChar char="•"/>
            </a:pPr>
            <a:endParaRPr lang="en-US" sz="800" dirty="0">
              <a:solidFill>
                <a:srgbClr val="0000FF"/>
              </a:solidFill>
            </a:endParaRPr>
          </a:p>
          <a:p>
            <a:pPr marL="285750" indent="-285750">
              <a:buFont typeface="Arial"/>
              <a:buChar char="•"/>
            </a:pPr>
            <a:r>
              <a:rPr lang="en-US" dirty="0" smtClean="0">
                <a:solidFill>
                  <a:srgbClr val="0000FF"/>
                </a:solidFill>
              </a:rPr>
              <a:t>The Chairman will orally present the </a:t>
            </a:r>
            <a:r>
              <a:rPr lang="en-US" dirty="0" smtClean="0">
                <a:solidFill>
                  <a:srgbClr val="0000FF"/>
                </a:solidFill>
              </a:rPr>
              <a:t>TAC#13 </a:t>
            </a:r>
            <a:r>
              <a:rPr lang="en-US" dirty="0" smtClean="0">
                <a:solidFill>
                  <a:srgbClr val="0000FF"/>
                </a:solidFill>
              </a:rPr>
              <a:t>report to the Council on </a:t>
            </a:r>
            <a:r>
              <a:rPr lang="en-US" dirty="0" smtClean="0">
                <a:solidFill>
                  <a:srgbClr val="0000FF"/>
                </a:solidFill>
              </a:rPr>
              <a:t>June 9-10.</a:t>
            </a:r>
            <a:endParaRPr lang="en-US" dirty="0" smtClean="0">
              <a:solidFill>
                <a:srgbClr val="0000FF"/>
              </a:solidFill>
            </a:endParaRPr>
          </a:p>
        </p:txBody>
      </p:sp>
    </p:spTree>
    <p:extLst>
      <p:ext uri="{BB962C8B-B14F-4D97-AF65-F5344CB8AC3E}">
        <p14:creationId xmlns:p14="http://schemas.microsoft.com/office/powerpoint/2010/main" val="133591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13" y="3"/>
            <a:ext cx="6067427" cy="1441531"/>
          </a:xfrm>
        </p:spPr>
        <p:txBody>
          <a:bodyPr/>
          <a:lstStyle/>
          <a:p>
            <a:r>
              <a:rPr lang="en-US" dirty="0" smtClean="0"/>
              <a:t>Agenda </a:t>
            </a:r>
            <a:r>
              <a:rPr lang="en-US" dirty="0" smtClean="0"/>
              <a:t>TAC#13:</a:t>
            </a:r>
            <a:r>
              <a:rPr lang="en-US" dirty="0" smtClean="0"/>
              <a:t/>
            </a:r>
            <a:br>
              <a:rPr lang="en-US" dirty="0" smtClean="0"/>
            </a:br>
            <a:r>
              <a:rPr lang="en-US" dirty="0"/>
              <a:t>	</a:t>
            </a:r>
            <a:r>
              <a:rPr lang="en-US" sz="2000" dirty="0" smtClean="0"/>
              <a:t>Wednesday </a:t>
            </a:r>
            <a:r>
              <a:rPr lang="en-US" sz="2000" dirty="0" smtClean="0"/>
              <a:t>6 April 2016</a:t>
            </a:r>
            <a:endParaRPr lang="en-US" sz="2000" dirty="0"/>
          </a:p>
        </p:txBody>
      </p:sp>
      <p:sp>
        <p:nvSpPr>
          <p:cNvPr id="6" name="Rounded Rectangular Callout 5"/>
          <p:cNvSpPr/>
          <p:nvPr/>
        </p:nvSpPr>
        <p:spPr>
          <a:xfrm>
            <a:off x="6116258" y="2815375"/>
            <a:ext cx="2242323" cy="977234"/>
          </a:xfrm>
          <a:prstGeom prst="wedgeRoundRectCallout">
            <a:avLst>
              <a:gd name="adj1" fmla="val -107397"/>
              <a:gd name="adj2" fmla="val 2885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Meeting on the construction site</a:t>
            </a:r>
            <a:endParaRPr lang="en-US" sz="1600" b="1" dirty="0"/>
          </a:p>
        </p:txBody>
      </p:sp>
      <p:sp>
        <p:nvSpPr>
          <p:cNvPr id="7" name="Rounded Rectangular Callout 6"/>
          <p:cNvSpPr/>
          <p:nvPr/>
        </p:nvSpPr>
        <p:spPr>
          <a:xfrm>
            <a:off x="6137525" y="5647169"/>
            <a:ext cx="2242323" cy="619306"/>
          </a:xfrm>
          <a:prstGeom prst="wedgeRoundRectCallout">
            <a:avLst>
              <a:gd name="adj1" fmla="val -129159"/>
              <a:gd name="adj2" fmla="val 22195"/>
              <a:gd name="adj3" fmla="val 16667"/>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Dinner in </a:t>
            </a:r>
            <a:r>
              <a:rPr lang="en-US" sz="1600" b="1" dirty="0" err="1" smtClean="0"/>
              <a:t>Flyinge</a:t>
            </a:r>
            <a:endParaRPr lang="en-US" sz="1600" b="1" dirty="0" smtClean="0"/>
          </a:p>
          <a:p>
            <a:pPr algn="ctr"/>
            <a:r>
              <a:rPr lang="en-US" sz="1600" b="1" dirty="0"/>
              <a:t> </a:t>
            </a:r>
            <a:r>
              <a:rPr lang="en-US" sz="1600" b="1" dirty="0" smtClean="0"/>
              <a:t>(</a:t>
            </a:r>
            <a:r>
              <a:rPr lang="en-GB" sz="1600" b="1" i="1" dirty="0"/>
              <a:t>Gastro </a:t>
            </a:r>
            <a:r>
              <a:rPr lang="en-GB" sz="1600" b="1" i="1" dirty="0" err="1" smtClean="0"/>
              <a:t>Gaspari</a:t>
            </a:r>
            <a:r>
              <a:rPr lang="en-US" sz="1600" b="1" dirty="0" smtClean="0"/>
              <a:t>)</a:t>
            </a:r>
            <a:endParaRPr lang="en-US" sz="1600"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263" t="10510" r="31118" b="22105"/>
          <a:stretch/>
        </p:blipFill>
        <p:spPr bwMode="auto">
          <a:xfrm>
            <a:off x="631243" y="1630703"/>
            <a:ext cx="3838151" cy="5083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Brace 2"/>
          <p:cNvSpPr/>
          <p:nvPr/>
        </p:nvSpPr>
        <p:spPr>
          <a:xfrm>
            <a:off x="4469394" y="1630703"/>
            <a:ext cx="347142" cy="392339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854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57537</TotalTime>
  <Words>376</Words>
  <Application>Microsoft Office PowerPoint</Application>
  <PresentationFormat>On-screen Show (4:3)</PresentationFormat>
  <Paragraphs>95</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Office-tema</vt:lpstr>
      <vt:lpstr>Anpassad formgivning</vt:lpstr>
      <vt:lpstr>PowerPoint Presentation</vt:lpstr>
      <vt:lpstr>Progress since TAC#12</vt:lpstr>
      <vt:lpstr>Progress in Earned Value…</vt:lpstr>
      <vt:lpstr>Questions to the TAC for its 13th meeting</vt:lpstr>
      <vt:lpstr>Questions to the TAC for its 13th meeting</vt:lpstr>
      <vt:lpstr>Questions to the TAC for its 13th meeting</vt:lpstr>
      <vt:lpstr>Questions to the TAC for its 13th meeting</vt:lpstr>
      <vt:lpstr>Additional considerations</vt:lpstr>
      <vt:lpstr>Agenda TAC#13:  Wednesday 6 April 2016</vt:lpstr>
      <vt:lpstr>Agenda TAC#13:  Thursday 7 April 2016</vt:lpstr>
      <vt:lpstr>Agenda TAC#12:  Friday 8 April 2016</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Roland Garoby</cp:lastModifiedBy>
  <cp:revision>837</cp:revision>
  <cp:lastPrinted>2014-06-05T11:45:15Z</cp:lastPrinted>
  <dcterms:created xsi:type="dcterms:W3CDTF">2013-09-21T18:00:17Z</dcterms:created>
  <dcterms:modified xsi:type="dcterms:W3CDTF">2016-04-06T07:52:36Z</dcterms:modified>
</cp:coreProperties>
</file>