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5" r:id="rId2"/>
  </p:sldMasterIdLst>
  <p:notesMasterIdLst>
    <p:notesMasterId r:id="rId15"/>
  </p:notesMasterIdLst>
  <p:sldIdLst>
    <p:sldId id="256" r:id="rId3"/>
    <p:sldId id="304" r:id="rId4"/>
    <p:sldId id="315" r:id="rId5"/>
    <p:sldId id="312" r:id="rId6"/>
    <p:sldId id="305" r:id="rId7"/>
    <p:sldId id="306" r:id="rId8"/>
    <p:sldId id="310" r:id="rId9"/>
    <p:sldId id="309" r:id="rId10"/>
    <p:sldId id="311" r:id="rId11"/>
    <p:sldId id="308" r:id="rId12"/>
    <p:sldId id="307" r:id="rId13"/>
    <p:sldId id="313" r:id="rId14"/>
  </p:sldIdLst>
  <p:sldSz cx="9144000" cy="6858000" type="screen4x3"/>
  <p:notesSz cx="6794500" cy="99314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4" autoAdjust="0"/>
    <p:restoredTop sz="94656" autoAdjust="0"/>
  </p:normalViewPr>
  <p:slideViewPr>
    <p:cSldViewPr>
      <p:cViewPr varScale="1">
        <p:scale>
          <a:sx n="116" d="100"/>
          <a:sy n="116" d="100"/>
        </p:scale>
        <p:origin x="110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SEC Office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Jan-2015</c:v>
                </c:pt>
                <c:pt idx="1">
                  <c:v>Jun-2015</c:v>
                </c:pt>
                <c:pt idx="2">
                  <c:v>Dec-2015</c:v>
                </c:pt>
                <c:pt idx="3">
                  <c:v>Mar-16 (actual)</c:v>
                </c:pt>
                <c:pt idx="4">
                  <c:v>Jun-16 (forecast)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62.5</c:v>
                </c:pt>
                <c:pt idx="1">
                  <c:v>95</c:v>
                </c:pt>
                <c:pt idx="2">
                  <c:v>108.5</c:v>
                </c:pt>
                <c:pt idx="3">
                  <c:v>117.5</c:v>
                </c:pt>
                <c:pt idx="4">
                  <c:v>118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TC Office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smtClean="0"/>
                      <a:t>31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Jan-2015</c:v>
                </c:pt>
                <c:pt idx="1">
                  <c:v>Jun-2015</c:v>
                </c:pt>
                <c:pt idx="2">
                  <c:v>Dec-2015</c:v>
                </c:pt>
                <c:pt idx="3">
                  <c:v>Mar-16 (actual)</c:v>
                </c:pt>
                <c:pt idx="4">
                  <c:v>Jun-16 (forecast)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8</c:v>
                </c:pt>
                <c:pt idx="1">
                  <c:v>28</c:v>
                </c:pt>
                <c:pt idx="2">
                  <c:v>35</c:v>
                </c:pt>
                <c:pt idx="3">
                  <c:v>35</c:v>
                </c:pt>
                <c:pt idx="4">
                  <c:v>33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SEC Site Operatives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smtClean="0"/>
                      <a:t>63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Jan-2015</c:v>
                </c:pt>
                <c:pt idx="1">
                  <c:v>Jun-2015</c:v>
                </c:pt>
                <c:pt idx="2">
                  <c:v>Dec-2015</c:v>
                </c:pt>
                <c:pt idx="3">
                  <c:v>Mar-16 (actual)</c:v>
                </c:pt>
                <c:pt idx="4">
                  <c:v>Jun-16 (forecast)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16</c:v>
                </c:pt>
                <c:pt idx="1">
                  <c:v>59</c:v>
                </c:pt>
                <c:pt idx="2">
                  <c:v>39</c:v>
                </c:pt>
                <c:pt idx="3">
                  <c:v>33.5</c:v>
                </c:pt>
                <c:pt idx="4">
                  <c:v>32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TC Site Operatives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Jan-2015</c:v>
                </c:pt>
                <c:pt idx="1">
                  <c:v>Jun-2015</c:v>
                </c:pt>
                <c:pt idx="2">
                  <c:v>Dec-2015</c:v>
                </c:pt>
                <c:pt idx="3">
                  <c:v>Mar-16 (actual)</c:v>
                </c:pt>
                <c:pt idx="4">
                  <c:v>Jun-16 (forecast)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20</c:v>
                </c:pt>
                <c:pt idx="1">
                  <c:v>68</c:v>
                </c:pt>
                <c:pt idx="2">
                  <c:v>142</c:v>
                </c:pt>
                <c:pt idx="3">
                  <c:v>153</c:v>
                </c:pt>
                <c:pt idx="4">
                  <c:v>217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24004320"/>
        <c:axId val="1024003776"/>
      </c:barChart>
      <c:catAx>
        <c:axId val="1024004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24003776"/>
        <c:crosses val="autoZero"/>
        <c:auto val="0"/>
        <c:lblAlgn val="ctr"/>
        <c:lblOffset val="100"/>
        <c:noMultiLvlLbl val="0"/>
      </c:catAx>
      <c:valAx>
        <c:axId val="1024003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24004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451189849579599"/>
          <c:y val="4.4904833440406799E-2"/>
          <c:w val="0.16548810150420401"/>
          <c:h val="0.25473015075619598"/>
        </c:manualLayout>
      </c:layout>
      <c:overlay val="0"/>
      <c:txPr>
        <a:bodyPr/>
        <a:lstStyle/>
        <a:p>
          <a:pPr>
            <a:defRPr sz="1400"/>
          </a:pPr>
          <a:endParaRPr lang="sv-S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sv-S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2016-03-30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/>
              <a:t>Energy</a:t>
            </a:r>
          </a:p>
          <a:p>
            <a:pPr lvl="1"/>
            <a:r>
              <a:rPr lang="en-US" sz="1200"/>
              <a:t>Climate</a:t>
            </a:r>
          </a:p>
          <a:p>
            <a:pPr lvl="1"/>
            <a:r>
              <a:rPr lang="en-US" sz="1200"/>
              <a:t>Health</a:t>
            </a:r>
          </a:p>
          <a:p>
            <a:pPr lvl="1"/>
            <a:r>
              <a:rPr lang="en-US" sz="1200"/>
              <a:t>Agriculture</a:t>
            </a:r>
          </a:p>
          <a:p>
            <a:pPr lvl="1"/>
            <a:r>
              <a:rPr lang="en-US" sz="1200"/>
              <a:t>Digital society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0035E-6164-C447-BCFF-46EC70F74028}" type="slidenum">
              <a:rPr lang="sv-SE" smtClean="0">
                <a:solidFill>
                  <a:prstClr val="black"/>
                </a:solidFill>
              </a:rPr>
              <a:pPr/>
              <a:t>3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29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Compulsory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297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2016-03-30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BB91-6E5D-4E44-A313-B74B25380F86}" type="datetime1">
              <a:rPr lang="en-US" smtClean="0"/>
              <a:pPr/>
              <a:t>3/30/2016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713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FE33-BB3B-F54C-A8F8-03B587A53342}" type="datetime1">
              <a:rPr lang="en-US" smtClean="0"/>
              <a:pPr/>
              <a:t>3/30/2016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307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4D03-6436-924D-BD12-1D8F540DD88C}" type="datetime1">
              <a:rPr lang="en-US" smtClean="0"/>
              <a:pPr/>
              <a:t>3/30/2016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0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912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1278-4430-4444-9D70-1555BC514269}" type="datetime1">
              <a:rPr lang="en-US" smtClean="0"/>
              <a:pPr/>
              <a:t>3/30/2016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6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850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CE20-AFC7-3F45-B0E0-5A45C0AF0FEF}" type="datetime1">
              <a:rPr lang="en-US" smtClean="0"/>
              <a:pPr/>
              <a:t>3/30/2016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859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E751-A629-5E4A-A202-65D0E0233AA2}" type="datetime1">
              <a:rPr lang="en-US" smtClean="0"/>
              <a:pPr/>
              <a:t>3/30/2016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2438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24D-C923-984C-AA4B-C3BB39D88DE4}" type="datetime1">
              <a:rPr lang="en-US" smtClean="0"/>
              <a:pPr/>
              <a:t>3/30/2016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146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D09B-6E0E-F342-90BC-7E5749EEA10B}" type="datetime1">
              <a:rPr lang="en-US" smtClean="0"/>
              <a:pPr/>
              <a:t>3/30/2016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071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2D1-8BC8-2440-AB2E-6BB6C9E19346}" type="datetime1">
              <a:rPr lang="en-US" smtClean="0"/>
              <a:pPr/>
              <a:t>3/30/2016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2100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68274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sv-SE">
              <a:solidFill>
                <a:srgbClr val="0094CA"/>
              </a:solidFill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756" y="362809"/>
            <a:ext cx="1728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349A-E89C-B948-9787-66E804B9853F}" type="datetime1">
              <a:rPr lang="en-US" smtClean="0"/>
              <a:pPr/>
              <a:t>3/30/2016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38" y="130718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351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2016-03-30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2016-03-30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2016-03-30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805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42900" indent="-342900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205857" y="1955801"/>
            <a:ext cx="2479040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sv-SE">
              <a:solidFill>
                <a:prstClr val="white"/>
              </a:solidFill>
            </a:endParaRPr>
          </a:p>
        </p:txBody>
      </p:sp>
      <p:cxnSp>
        <p:nvCxnSpPr>
          <p:cNvPr id="7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757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218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368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0"/>
            <a:ext cx="6067426" cy="1441531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9993" y="1964945"/>
            <a:ext cx="6536399" cy="40389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0C22-9EDB-E14B-9D1D-02359A0D0385}" type="datetime1">
              <a:rPr lang="en-US" smtClean="0"/>
              <a:pPr/>
              <a:t>3/30/2016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202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2016-03-30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511" y="1964945"/>
            <a:ext cx="6536399" cy="40389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pPr defTabSz="457200"/>
            <a:fld id="{8F5C681F-1FB5-764D-BC0F-BB7944416E1E}" type="datetime1">
              <a:rPr lang="en-US" smtClean="0"/>
              <a:pPr defTabSz="457200"/>
              <a:t>3/30/2016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pPr defTabSz="457200"/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pPr defTabSz="457200"/>
            <a:fld id="{038C62C7-F79B-CD4A-A5DF-5683BBEC4A65}" type="slidenum">
              <a:rPr lang="sv-SE" smtClean="0"/>
              <a:pPr defTabSz="457200"/>
              <a:t>‹#›</a:t>
            </a:fld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sv-SE">
              <a:solidFill>
                <a:srgbClr val="0094CA"/>
              </a:solidFill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74" y="378759"/>
            <a:ext cx="1359826" cy="7275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273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2400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noProof="0" dirty="0" smtClean="0"/>
              <a:t>Conventional Facilities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noProof="0" dirty="0" smtClean="0">
                <a:solidFill>
                  <a:schemeClr val="bg1"/>
                </a:solidFill>
              </a:rPr>
              <a:t>Kent Hedin</a:t>
            </a:r>
          </a:p>
          <a:p>
            <a:r>
              <a:rPr lang="en-GB" sz="2000" noProof="0" dirty="0" smtClean="0">
                <a:solidFill>
                  <a:schemeClr val="bg1"/>
                </a:solidFill>
              </a:rPr>
              <a:t>Head of Conventional Facilities</a:t>
            </a:r>
            <a:endParaRPr lang="en-GB" sz="2000" noProof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16-03-30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4_Galleri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920" y="3933056"/>
            <a:ext cx="4824000" cy="28936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Gallery G02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pic>
        <p:nvPicPr>
          <p:cNvPr id="6" name="Picture 5" descr="G02 cold box hall floors 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1196752"/>
            <a:ext cx="3023999" cy="2183250"/>
          </a:xfrm>
          <a:prstGeom prst="rect">
            <a:avLst/>
          </a:prstGeom>
        </p:spPr>
      </p:pic>
      <p:pic>
        <p:nvPicPr>
          <p:cNvPr id="9" name="Picture 8" descr="G02 section 4 prefab 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839749"/>
            <a:ext cx="3816000" cy="3613587"/>
          </a:xfrm>
          <a:prstGeom prst="rect">
            <a:avLst/>
          </a:prstGeom>
        </p:spPr>
      </p:pic>
      <p:pic>
        <p:nvPicPr>
          <p:cNvPr id="8" name="Picture 7" descr="Gallery and stub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2060848"/>
            <a:ext cx="2700000" cy="1803427"/>
          </a:xfrm>
          <a:prstGeom prst="rect">
            <a:avLst/>
          </a:prstGeom>
        </p:spPr>
      </p:pic>
      <p:pic>
        <p:nvPicPr>
          <p:cNvPr id="3" name="Picture 2" descr="P101065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24744"/>
            <a:ext cx="4212000" cy="16561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27984" y="119675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Gallery, section 1-3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948264" y="328498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Gallery, cold box floor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6" y="594928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Gallery, section 4 prefab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92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sp>
        <p:nvSpPr>
          <p:cNvPr id="7" name="TextBox 6"/>
          <p:cNvSpPr txBox="1"/>
          <p:nvPr/>
        </p:nvSpPr>
        <p:spPr>
          <a:xfrm>
            <a:off x="107504" y="5085184"/>
            <a:ext cx="2088232" cy="13849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1" tIns="45716" rIns="91431" bIns="45716">
            <a:spAutoFit/>
          </a:bodyPr>
          <a:lstStyle/>
          <a:p>
            <a:pPr>
              <a:defRPr/>
            </a:pPr>
            <a:r>
              <a:rPr lang="en-GB" sz="1400" b="1" dirty="0" smtClean="0"/>
              <a:t>D01/D02/D03/E01/E02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1400" dirty="0" smtClean="0"/>
              <a:t>Sheet Piles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1400" dirty="0" smtClean="0"/>
              <a:t>Steel core Piles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1400" dirty="0" smtClean="0"/>
              <a:t>Concrete Piles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1400" dirty="0" smtClean="0"/>
              <a:t>Large diameter Bored Piles (Monolith)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7744" y="5085184"/>
            <a:ext cx="2448272" cy="1138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1" tIns="45716" rIns="91431" bIns="45716">
            <a:spAutoFit/>
          </a:bodyPr>
          <a:lstStyle/>
          <a:p>
            <a:r>
              <a:rPr lang="en-GB" b="1" baseline="30000" dirty="0" smtClean="0"/>
              <a:t>Progress, Target, 29th of February 2016</a:t>
            </a:r>
          </a:p>
          <a:p>
            <a:pPr marL="285750" indent="-285750">
              <a:buFont typeface="Arial"/>
              <a:buChar char="•"/>
            </a:pPr>
            <a:r>
              <a:rPr lang="en-GB" b="1" baseline="30000" dirty="0" smtClean="0"/>
              <a:t>3891 /6010 concrete piles 65%)</a:t>
            </a:r>
          </a:p>
          <a:p>
            <a:pPr marL="285750" indent="-285750">
              <a:buFont typeface="Arial"/>
              <a:buChar char="•"/>
            </a:pPr>
            <a:r>
              <a:rPr lang="en-GB" b="1" baseline="30000" dirty="0" smtClean="0"/>
              <a:t> 193 /356 steel core piles (54%)</a:t>
            </a:r>
          </a:p>
          <a:p>
            <a:pPr marL="285750" indent="-285750">
              <a:buFont typeface="Arial"/>
              <a:buChar char="•"/>
            </a:pPr>
            <a:r>
              <a:rPr lang="en-GB" b="1" baseline="30000" dirty="0" smtClean="0"/>
              <a:t>38/63 bored piles (60%)*</a:t>
            </a:r>
            <a:br>
              <a:rPr lang="en-GB" b="1" baseline="30000" dirty="0" smtClean="0"/>
            </a:br>
            <a:r>
              <a:rPr lang="en-GB" sz="1200" baseline="30000" dirty="0" smtClean="0"/>
              <a:t>*11 March 2016</a:t>
            </a:r>
            <a:endParaRPr lang="en-GB" sz="1200" baseline="30000" dirty="0"/>
          </a:p>
        </p:txBody>
      </p:sp>
      <p:pic>
        <p:nvPicPr>
          <p:cNvPr id="10" name="Picture 9" descr="DSCN29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3779680"/>
            <a:ext cx="4068000" cy="216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143000"/>
            <a:ext cx="4392000" cy="3860800"/>
          </a:xfrm>
          <a:prstGeom prst="rect">
            <a:avLst/>
          </a:prstGeom>
        </p:spPr>
      </p:pic>
      <p:pic>
        <p:nvPicPr>
          <p:cNvPr id="5" name="Picture 4" descr="Monolith piles 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1124744"/>
            <a:ext cx="2903608" cy="2172053"/>
          </a:xfrm>
          <a:prstGeom prst="rect">
            <a:avLst/>
          </a:prstGeom>
        </p:spPr>
      </p:pic>
      <p:pic>
        <p:nvPicPr>
          <p:cNvPr id="6" name="Picture 5" descr="Piling ri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000" y="1124744"/>
            <a:ext cx="1620000" cy="216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44008" y="321297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Bored piling, Monolith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932040" y="602128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Concrete piling &amp; sheet piles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189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6-02-29_ess_orth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145"/>
            <a:ext cx="9144000" cy="67598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39136" cy="836712"/>
          </a:xfrm>
        </p:spPr>
        <p:txBody>
          <a:bodyPr/>
          <a:lstStyle/>
          <a:p>
            <a:r>
              <a:rPr lang="en-US" dirty="0" smtClean="0"/>
              <a:t>February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9489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vision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  <p:pic>
        <p:nvPicPr>
          <p:cNvPr id="6" name="Picture 5" descr="HenningLarsenArchitects.ESS.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4005064"/>
            <a:ext cx="5544000" cy="2460150"/>
          </a:xfrm>
          <a:prstGeom prst="rect">
            <a:avLst/>
          </a:prstGeom>
        </p:spPr>
      </p:pic>
      <p:pic>
        <p:nvPicPr>
          <p:cNvPr id="9" name="Picture 8" descr="ess vy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482806"/>
            <a:ext cx="4356000" cy="2450250"/>
          </a:xfrm>
          <a:prstGeom prst="rect">
            <a:avLst/>
          </a:prstGeom>
        </p:spPr>
      </p:pic>
      <p:pic>
        <p:nvPicPr>
          <p:cNvPr id="10" name="Picture 9" descr="ess vy2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482806"/>
            <a:ext cx="4356000" cy="24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CF organization</a:t>
            </a:r>
            <a:endParaRPr lang="sv-SE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519" y="1576860"/>
            <a:ext cx="3719187" cy="2994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4643103"/>
            <a:ext cx="3427427" cy="1942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27" y="4572176"/>
            <a:ext cx="2090121" cy="201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148" y="4643103"/>
            <a:ext cx="2929930" cy="20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499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5266928" cy="1124744"/>
          </a:xfrm>
        </p:spPr>
        <p:txBody>
          <a:bodyPr/>
          <a:lstStyle/>
          <a:p>
            <a:r>
              <a:rPr lang="en-US" dirty="0" smtClean="0"/>
              <a:t>Overall construction status – March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First </a:t>
            </a:r>
            <a:r>
              <a:rPr lang="en-US" sz="2400" dirty="0" smtClean="0">
                <a:solidFill>
                  <a:schemeClr val="tx1"/>
                </a:solidFill>
              </a:rPr>
              <a:t>building completion	May 2016 (H05)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		</a:t>
            </a: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 smtClean="0">
                <a:solidFill>
                  <a:schemeClr val="tx1"/>
                </a:solidFill>
              </a:rPr>
              <a:t>	Sept 2016 (H06)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First client access (</a:t>
            </a:r>
            <a:r>
              <a:rPr lang="en-US" sz="2400" dirty="0" err="1" smtClean="0">
                <a:solidFill>
                  <a:schemeClr val="tx1"/>
                </a:solidFill>
              </a:rPr>
              <a:t>Acc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Div</a:t>
            </a:r>
            <a:r>
              <a:rPr lang="en-US" sz="2400" dirty="0" smtClean="0">
                <a:solidFill>
                  <a:schemeClr val="tx1"/>
                </a:solidFill>
              </a:rPr>
              <a:t>) 	Sept 2016 (G04)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     Followed by G02 in November 2016.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Target Division commence parallel works on site in May/June 2016.</a:t>
            </a:r>
          </a:p>
          <a:p>
            <a:pPr marL="3657600" lvl="8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1923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 on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graphicFrame>
        <p:nvGraphicFramePr>
          <p:cNvPr id="23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79512" y="1628800"/>
          <a:ext cx="878497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25" name="Right Brace 24"/>
          <p:cNvSpPr/>
          <p:nvPr/>
        </p:nvSpPr>
        <p:spPr>
          <a:xfrm>
            <a:off x="1691680" y="5229200"/>
            <a:ext cx="216024" cy="57606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1835696" y="5373216"/>
            <a:ext cx="504056" cy="360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93,5</a:t>
            </a:r>
            <a:endParaRPr lang="en-GB" sz="1200" dirty="0"/>
          </a:p>
        </p:txBody>
      </p:sp>
      <p:sp>
        <p:nvSpPr>
          <p:cNvPr id="31" name="Right Brace 30"/>
          <p:cNvSpPr/>
          <p:nvPr/>
        </p:nvSpPr>
        <p:spPr>
          <a:xfrm>
            <a:off x="1619672" y="4869160"/>
            <a:ext cx="360040" cy="360040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1907744" y="4869160"/>
            <a:ext cx="360000" cy="360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400" dirty="0" smtClean="0"/>
              <a:t>83</a:t>
            </a:r>
            <a:endParaRPr lang="en-GB" sz="1400" dirty="0"/>
          </a:p>
        </p:txBody>
      </p:sp>
      <p:sp>
        <p:nvSpPr>
          <p:cNvPr id="37" name="Oval 36"/>
          <p:cNvSpPr/>
          <p:nvPr/>
        </p:nvSpPr>
        <p:spPr>
          <a:xfrm>
            <a:off x="1115616" y="4221088"/>
            <a:ext cx="720080" cy="57606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400" dirty="0" smtClean="0"/>
              <a:t>106,5</a:t>
            </a:r>
          </a:p>
        </p:txBody>
      </p:sp>
      <p:sp>
        <p:nvSpPr>
          <p:cNvPr id="38" name="Oval 37"/>
          <p:cNvSpPr/>
          <p:nvPr/>
        </p:nvSpPr>
        <p:spPr>
          <a:xfrm>
            <a:off x="2339752" y="2996952"/>
            <a:ext cx="720080" cy="57606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400" dirty="0" smtClean="0"/>
              <a:t>250</a:t>
            </a:r>
            <a:endParaRPr lang="en-GB" sz="1400" dirty="0"/>
          </a:p>
        </p:txBody>
      </p:sp>
      <p:sp>
        <p:nvSpPr>
          <p:cNvPr id="39" name="Oval 38"/>
          <p:cNvSpPr/>
          <p:nvPr/>
        </p:nvSpPr>
        <p:spPr>
          <a:xfrm>
            <a:off x="4788024" y="2204864"/>
            <a:ext cx="720080" cy="57606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400" dirty="0" smtClean="0"/>
              <a:t>339</a:t>
            </a:r>
            <a:endParaRPr lang="en-GB" sz="1400" dirty="0"/>
          </a:p>
        </p:txBody>
      </p:sp>
      <p:sp>
        <p:nvSpPr>
          <p:cNvPr id="42" name="Oval 41"/>
          <p:cNvSpPr/>
          <p:nvPr/>
        </p:nvSpPr>
        <p:spPr>
          <a:xfrm>
            <a:off x="3563888" y="2348880"/>
            <a:ext cx="720080" cy="57606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400" dirty="0" smtClean="0"/>
              <a:t>324,5</a:t>
            </a:r>
            <a:endParaRPr lang="en-GB" sz="1400" dirty="0"/>
          </a:p>
        </p:txBody>
      </p:sp>
      <p:sp>
        <p:nvSpPr>
          <p:cNvPr id="30" name="Right Brace 29"/>
          <p:cNvSpPr/>
          <p:nvPr/>
        </p:nvSpPr>
        <p:spPr>
          <a:xfrm>
            <a:off x="2915816" y="4725144"/>
            <a:ext cx="288032" cy="108012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ight Brace 43"/>
          <p:cNvSpPr/>
          <p:nvPr/>
        </p:nvSpPr>
        <p:spPr>
          <a:xfrm>
            <a:off x="2915816" y="3645024"/>
            <a:ext cx="288032" cy="1080120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ight Brace 44"/>
          <p:cNvSpPr/>
          <p:nvPr/>
        </p:nvSpPr>
        <p:spPr>
          <a:xfrm>
            <a:off x="4139952" y="2924944"/>
            <a:ext cx="288032" cy="1584176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3131840" y="5085184"/>
            <a:ext cx="432048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123</a:t>
            </a:r>
            <a:endParaRPr lang="en-GB" sz="1200" dirty="0"/>
          </a:p>
        </p:txBody>
      </p:sp>
      <p:sp>
        <p:nvSpPr>
          <p:cNvPr id="35" name="Oval 34"/>
          <p:cNvSpPr/>
          <p:nvPr/>
        </p:nvSpPr>
        <p:spPr>
          <a:xfrm>
            <a:off x="3131840" y="4005064"/>
            <a:ext cx="432048" cy="360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127</a:t>
            </a:r>
            <a:endParaRPr lang="en-GB" sz="1200" dirty="0"/>
          </a:p>
        </p:txBody>
      </p:sp>
      <p:sp>
        <p:nvSpPr>
          <p:cNvPr id="46" name="Right Brace 45"/>
          <p:cNvSpPr/>
          <p:nvPr/>
        </p:nvSpPr>
        <p:spPr>
          <a:xfrm>
            <a:off x="4139952" y="4509120"/>
            <a:ext cx="288032" cy="129614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ight Brace 46"/>
          <p:cNvSpPr/>
          <p:nvPr/>
        </p:nvSpPr>
        <p:spPr>
          <a:xfrm>
            <a:off x="5364088" y="4437112"/>
            <a:ext cx="288032" cy="136815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ight Brace 47"/>
          <p:cNvSpPr/>
          <p:nvPr/>
        </p:nvSpPr>
        <p:spPr>
          <a:xfrm>
            <a:off x="6660232" y="4509120"/>
            <a:ext cx="288032" cy="129614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ight Brace 48"/>
          <p:cNvSpPr/>
          <p:nvPr/>
        </p:nvSpPr>
        <p:spPr>
          <a:xfrm>
            <a:off x="5364088" y="2780928"/>
            <a:ext cx="288032" cy="1656184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ight Brace 49"/>
          <p:cNvSpPr/>
          <p:nvPr/>
        </p:nvSpPr>
        <p:spPr>
          <a:xfrm>
            <a:off x="6660232" y="2276872"/>
            <a:ext cx="288032" cy="2232248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4355976" y="4941168"/>
            <a:ext cx="504056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000" dirty="0" smtClean="0"/>
              <a:t>143,5</a:t>
            </a:r>
            <a:endParaRPr lang="en-GB" sz="1000" dirty="0"/>
          </a:p>
        </p:txBody>
      </p:sp>
      <p:sp>
        <p:nvSpPr>
          <p:cNvPr id="53" name="Oval 52"/>
          <p:cNvSpPr/>
          <p:nvPr/>
        </p:nvSpPr>
        <p:spPr>
          <a:xfrm>
            <a:off x="6876256" y="4941168"/>
            <a:ext cx="432048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151</a:t>
            </a:r>
            <a:endParaRPr lang="en-GB" sz="1200" dirty="0"/>
          </a:p>
        </p:txBody>
      </p:sp>
      <p:sp>
        <p:nvSpPr>
          <p:cNvPr id="54" name="Oval 53"/>
          <p:cNvSpPr/>
          <p:nvPr/>
        </p:nvSpPr>
        <p:spPr>
          <a:xfrm>
            <a:off x="4355976" y="3573016"/>
            <a:ext cx="432048" cy="360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181</a:t>
            </a:r>
            <a:endParaRPr lang="en-GB" sz="1200" dirty="0"/>
          </a:p>
        </p:txBody>
      </p:sp>
      <p:sp>
        <p:nvSpPr>
          <p:cNvPr id="55" name="Oval 54"/>
          <p:cNvSpPr/>
          <p:nvPr/>
        </p:nvSpPr>
        <p:spPr>
          <a:xfrm>
            <a:off x="5580112" y="3429000"/>
            <a:ext cx="504056" cy="360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000" dirty="0" smtClean="0"/>
              <a:t>186,5</a:t>
            </a:r>
            <a:endParaRPr lang="en-GB" sz="1000" dirty="0"/>
          </a:p>
        </p:txBody>
      </p:sp>
      <p:sp>
        <p:nvSpPr>
          <p:cNvPr id="56" name="Oval 55"/>
          <p:cNvSpPr/>
          <p:nvPr/>
        </p:nvSpPr>
        <p:spPr>
          <a:xfrm>
            <a:off x="6948264" y="3212976"/>
            <a:ext cx="432048" cy="360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dirty="0" smtClean="0"/>
              <a:t>249</a:t>
            </a:r>
            <a:endParaRPr lang="en-GB" sz="1200" dirty="0"/>
          </a:p>
        </p:txBody>
      </p:sp>
      <p:sp>
        <p:nvSpPr>
          <p:cNvPr id="57" name="Oval 56"/>
          <p:cNvSpPr/>
          <p:nvPr/>
        </p:nvSpPr>
        <p:spPr>
          <a:xfrm>
            <a:off x="5580112" y="4941168"/>
            <a:ext cx="504056" cy="360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000" dirty="0" smtClean="0"/>
              <a:t>152,5</a:t>
            </a:r>
            <a:endParaRPr lang="en-GB" sz="1000" dirty="0"/>
          </a:p>
        </p:txBody>
      </p:sp>
      <p:sp>
        <p:nvSpPr>
          <p:cNvPr id="58" name="Oval 57"/>
          <p:cNvSpPr/>
          <p:nvPr/>
        </p:nvSpPr>
        <p:spPr>
          <a:xfrm>
            <a:off x="6012160" y="1628800"/>
            <a:ext cx="720080" cy="57606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400" dirty="0" smtClean="0"/>
              <a:t>400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4916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1125538"/>
            <a:ext cx="9205913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>
            <a:spLocks noChangeArrowheads="1"/>
          </p:cNvSpPr>
          <p:nvPr/>
        </p:nvSpPr>
        <p:spPr bwMode="auto">
          <a:xfrm rot="-1003732">
            <a:off x="731838" y="2795588"/>
            <a:ext cx="152400" cy="360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B2D2A">
                  <a:alpha val="40999"/>
                </a:srgbClr>
              </a:gs>
              <a:gs pos="80000">
                <a:srgbClr val="CB3D3A">
                  <a:alpha val="40999"/>
                </a:srgbClr>
              </a:gs>
              <a:gs pos="100000">
                <a:srgbClr val="CE3B37">
                  <a:alpha val="40999"/>
                </a:srgbClr>
              </a:gs>
            </a:gsLst>
            <a:lin ang="16200000"/>
          </a:gradFill>
          <a:ln w="9525">
            <a:solidFill>
              <a:srgbClr val="BE4B48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251446" y="2564904"/>
            <a:ext cx="792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solidFill>
                  <a:schemeClr val="bg1"/>
                </a:solidFill>
              </a:rPr>
              <a:t>H05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 rot="1329961">
            <a:off x="3998913" y="2379663"/>
            <a:ext cx="247650" cy="447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B2D2A">
                  <a:alpha val="40999"/>
                </a:srgbClr>
              </a:gs>
              <a:gs pos="80000">
                <a:srgbClr val="CB3D3A">
                  <a:alpha val="40999"/>
                </a:srgbClr>
              </a:gs>
              <a:gs pos="100000">
                <a:srgbClr val="CE3B37">
                  <a:alpha val="40999"/>
                </a:srgbClr>
              </a:gs>
            </a:gsLst>
            <a:lin ang="16200000"/>
          </a:gradFill>
          <a:ln w="9525">
            <a:solidFill>
              <a:srgbClr val="BE4B48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061" name="TextBox 7"/>
          <p:cNvSpPr txBox="1">
            <a:spLocks noChangeArrowheads="1"/>
          </p:cNvSpPr>
          <p:nvPr/>
        </p:nvSpPr>
        <p:spPr bwMode="auto">
          <a:xfrm>
            <a:off x="3635375" y="2133600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solidFill>
                  <a:schemeClr val="bg1"/>
                </a:solidFill>
              </a:rPr>
              <a:t>H06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 rot="5173590">
            <a:off x="6314584" y="1887573"/>
            <a:ext cx="45719" cy="42571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B2D2A">
                  <a:alpha val="40999"/>
                </a:srgbClr>
              </a:gs>
              <a:gs pos="80000">
                <a:srgbClr val="CB3D3A">
                  <a:alpha val="40999"/>
                </a:srgbClr>
              </a:gs>
              <a:gs pos="100000">
                <a:srgbClr val="CE3B37">
                  <a:alpha val="40999"/>
                </a:srgbClr>
              </a:gs>
            </a:gsLst>
            <a:lin ang="16200000"/>
          </a:gradFill>
          <a:ln w="9525">
            <a:solidFill>
              <a:srgbClr val="BE4B48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 rot="5173590">
            <a:off x="6281247" y="2113482"/>
            <a:ext cx="181777" cy="431800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B2D2A">
                  <a:alpha val="40999"/>
                </a:srgbClr>
              </a:gs>
              <a:gs pos="80000">
                <a:srgbClr val="CB3D3A">
                  <a:alpha val="40999"/>
                </a:srgbClr>
              </a:gs>
              <a:gs pos="100000">
                <a:srgbClr val="CE3B37">
                  <a:alpha val="40999"/>
                </a:srgbClr>
              </a:gs>
            </a:gsLst>
            <a:lin ang="16200000"/>
          </a:gradFill>
          <a:ln w="9525">
            <a:solidFill>
              <a:srgbClr val="BE4B48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065" name="TextBox 11"/>
          <p:cNvSpPr txBox="1">
            <a:spLocks noChangeArrowheads="1"/>
          </p:cNvSpPr>
          <p:nvPr/>
        </p:nvSpPr>
        <p:spPr bwMode="auto">
          <a:xfrm rot="-162644">
            <a:off x="5156331" y="4167607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solidFill>
                  <a:schemeClr val="bg1"/>
                </a:solidFill>
              </a:rPr>
              <a:t>G01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268538" y="3573463"/>
            <a:ext cx="1727200" cy="1439862"/>
          </a:xfrm>
          <a:prstGeom prst="ellipse">
            <a:avLst/>
          </a:prstGeom>
          <a:gradFill rotWithShape="1">
            <a:gsLst>
              <a:gs pos="0">
                <a:srgbClr val="9B2D2A">
                  <a:alpha val="37999"/>
                </a:srgbClr>
              </a:gs>
              <a:gs pos="80000">
                <a:srgbClr val="CB3D3A">
                  <a:alpha val="37999"/>
                </a:srgbClr>
              </a:gs>
              <a:gs pos="100000">
                <a:srgbClr val="CE3B37">
                  <a:alpha val="37999"/>
                </a:srgbClr>
              </a:gs>
            </a:gsLst>
            <a:lin ang="16200000"/>
          </a:gradFill>
          <a:ln w="9525">
            <a:solidFill>
              <a:srgbClr val="BE4B48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067" name="TextBox 13"/>
          <p:cNvSpPr txBox="1">
            <a:spLocks noChangeArrowheads="1"/>
          </p:cNvSpPr>
          <p:nvPr/>
        </p:nvSpPr>
        <p:spPr bwMode="auto">
          <a:xfrm>
            <a:off x="2771775" y="4076700"/>
            <a:ext cx="792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chemeClr val="bg1"/>
                </a:solidFill>
              </a:rPr>
              <a:t>D02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 rot="-3096783">
            <a:off x="4348162" y="5337176"/>
            <a:ext cx="352425" cy="44450"/>
          </a:xfrm>
          <a:prstGeom prst="rect">
            <a:avLst/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069" name="TextBox 15"/>
          <p:cNvSpPr txBox="1">
            <a:spLocks noChangeArrowheads="1"/>
          </p:cNvSpPr>
          <p:nvPr/>
        </p:nvSpPr>
        <p:spPr bwMode="auto">
          <a:xfrm rot="-3051143">
            <a:off x="3662362" y="4989513"/>
            <a:ext cx="157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chemeClr val="bg1"/>
                </a:solidFill>
              </a:rPr>
              <a:t>Site Offices</a:t>
            </a:r>
          </a:p>
        </p:txBody>
      </p:sp>
      <p:sp>
        <p:nvSpPr>
          <p:cNvPr id="24" name="Rounded Rectangle 23"/>
          <p:cNvSpPr>
            <a:spLocks noChangeArrowheads="1"/>
          </p:cNvSpPr>
          <p:nvPr/>
        </p:nvSpPr>
        <p:spPr bwMode="auto">
          <a:xfrm rot="1329961">
            <a:off x="4210050" y="2919413"/>
            <a:ext cx="722313" cy="447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B2D2A">
                  <a:alpha val="40999"/>
                </a:srgbClr>
              </a:gs>
              <a:gs pos="80000">
                <a:srgbClr val="CB3D3A">
                  <a:alpha val="40999"/>
                </a:srgbClr>
              </a:gs>
              <a:gs pos="100000">
                <a:srgbClr val="CE3B37">
                  <a:alpha val="40999"/>
                </a:srgbClr>
              </a:gs>
            </a:gsLst>
            <a:lin ang="16200000"/>
          </a:gradFill>
          <a:ln w="9525">
            <a:solidFill>
              <a:srgbClr val="BE4B48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076" name="TextBox 24"/>
          <p:cNvSpPr txBox="1">
            <a:spLocks noChangeArrowheads="1"/>
          </p:cNvSpPr>
          <p:nvPr/>
        </p:nvSpPr>
        <p:spPr bwMode="auto">
          <a:xfrm>
            <a:off x="4284663" y="2997200"/>
            <a:ext cx="792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chemeClr val="bg1"/>
                </a:solidFill>
              </a:rPr>
              <a:t>H01</a:t>
            </a:r>
          </a:p>
        </p:txBody>
      </p:sp>
      <p:sp>
        <p:nvSpPr>
          <p:cNvPr id="25" name="TextBox 11"/>
          <p:cNvSpPr txBox="1">
            <a:spLocks noChangeArrowheads="1"/>
          </p:cNvSpPr>
          <p:nvPr/>
        </p:nvSpPr>
        <p:spPr bwMode="auto">
          <a:xfrm rot="21437356">
            <a:off x="5012315" y="3303509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 smtClean="0">
                <a:solidFill>
                  <a:schemeClr val="bg1"/>
                </a:solidFill>
              </a:rPr>
              <a:t>G04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26" name="TextBox 11"/>
          <p:cNvSpPr txBox="1">
            <a:spLocks noChangeArrowheads="1"/>
          </p:cNvSpPr>
          <p:nvPr/>
        </p:nvSpPr>
        <p:spPr bwMode="auto">
          <a:xfrm rot="21437356">
            <a:off x="4652274" y="3906269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 smtClean="0">
                <a:solidFill>
                  <a:schemeClr val="bg1"/>
                </a:solidFill>
              </a:rPr>
              <a:t>G02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45078" name="Rubrik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139136" cy="1143000"/>
          </a:xfrm>
        </p:spPr>
        <p:txBody>
          <a:bodyPr/>
          <a:lstStyle/>
          <a:p>
            <a:r>
              <a:rPr lang="sv-SE" dirty="0">
                <a:latin typeface="Calibri" charset="0"/>
              </a:rPr>
              <a:t>Ongoing </a:t>
            </a:r>
            <a:r>
              <a:rPr lang="sv-SE" dirty="0" err="1">
                <a:latin typeface="Calibri" charset="0"/>
              </a:rPr>
              <a:t>works</a:t>
            </a:r>
            <a:endParaRPr lang="sv-SE" dirty="0">
              <a:latin typeface="Calibri" charset="0"/>
            </a:endParaRPr>
          </a:p>
        </p:txBody>
      </p:sp>
      <p:pic>
        <p:nvPicPr>
          <p:cNvPr id="20" name="Picture 19" descr="G01 Paintin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4293096"/>
            <a:ext cx="1440000" cy="1080000"/>
          </a:xfrm>
          <a:prstGeom prst="rect">
            <a:avLst/>
          </a:prstGeom>
        </p:spPr>
      </p:pic>
      <p:pic>
        <p:nvPicPr>
          <p:cNvPr id="35" name="Picture 34" descr="H05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412896"/>
            <a:ext cx="1440000" cy="1080000"/>
          </a:xfrm>
          <a:prstGeom prst="rect">
            <a:avLst/>
          </a:prstGeom>
        </p:spPr>
      </p:pic>
      <p:pic>
        <p:nvPicPr>
          <p:cNvPr id="6" name="Picture 5" descr="P101065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841" y="2564904"/>
            <a:ext cx="3383999" cy="1453517"/>
          </a:xfrm>
          <a:prstGeom prst="rect">
            <a:avLst/>
          </a:prstGeom>
        </p:spPr>
      </p:pic>
      <p:pic>
        <p:nvPicPr>
          <p:cNvPr id="12" name="Picture 11" descr="Monolith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3573016"/>
            <a:ext cx="2232000" cy="1455065"/>
          </a:xfrm>
          <a:prstGeom prst="rect">
            <a:avLst/>
          </a:prstGeom>
        </p:spPr>
      </p:pic>
      <p:pic>
        <p:nvPicPr>
          <p:cNvPr id="4" name="Picture 3" descr="H0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124744"/>
            <a:ext cx="2484000" cy="1082587"/>
          </a:xfrm>
          <a:prstGeom prst="rect">
            <a:avLst/>
          </a:prstGeom>
        </p:spPr>
      </p:pic>
      <p:pic>
        <p:nvPicPr>
          <p:cNvPr id="15" name="Picture 14" descr="H01 overview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595" y="1124744"/>
            <a:ext cx="2214613" cy="1296000"/>
          </a:xfrm>
          <a:prstGeom prst="rect">
            <a:avLst/>
          </a:prstGeom>
        </p:spPr>
      </p:pic>
      <p:pic>
        <p:nvPicPr>
          <p:cNvPr id="16" name="Picture 15" descr="G04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504" y="1340768"/>
            <a:ext cx="2556000" cy="1088873"/>
          </a:xfrm>
          <a:prstGeom prst="rect">
            <a:avLst/>
          </a:prstGeom>
        </p:spPr>
      </p:pic>
      <p:pic>
        <p:nvPicPr>
          <p:cNvPr id="18" name="Picture 17" descr="G01 last stubs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653136"/>
            <a:ext cx="1764000" cy="1808186"/>
          </a:xfrm>
          <a:prstGeom prst="rect">
            <a:avLst/>
          </a:prstGeom>
        </p:spPr>
      </p:pic>
      <p:pic>
        <p:nvPicPr>
          <p:cNvPr id="22" name="Picture 21" descr="Dog Leg vault reinforcement 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712" y="5229200"/>
            <a:ext cx="1946192" cy="1440000"/>
          </a:xfrm>
          <a:prstGeom prst="rect">
            <a:avLst/>
          </a:prstGeom>
        </p:spPr>
      </p:pic>
      <p:pic>
        <p:nvPicPr>
          <p:cNvPr id="27" name="Picture 26" descr="Bored pile no 18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29200"/>
            <a:ext cx="1656691" cy="1440000"/>
          </a:xfrm>
          <a:prstGeom prst="rect">
            <a:avLst/>
          </a:prstGeom>
        </p:spPr>
      </p:pic>
      <p:pic>
        <p:nvPicPr>
          <p:cNvPr id="28" name="Picture 27" descr="E01 looking towards E02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2708920"/>
            <a:ext cx="2880000" cy="780742"/>
          </a:xfrm>
          <a:prstGeom prst="rect">
            <a:avLst/>
          </a:prstGeom>
        </p:spPr>
      </p:pic>
      <p:sp>
        <p:nvSpPr>
          <p:cNvPr id="29" name="Moon 28"/>
          <p:cNvSpPr/>
          <p:nvPr/>
        </p:nvSpPr>
        <p:spPr>
          <a:xfrm rot="5400000">
            <a:off x="2303748" y="1592796"/>
            <a:ext cx="432048" cy="2232248"/>
          </a:xfrm>
          <a:prstGeom prst="moon">
            <a:avLst>
              <a:gd name="adj" fmla="val 38766"/>
            </a:avLst>
          </a:prstGeom>
          <a:gradFill rotWithShape="1">
            <a:gsLst>
              <a:gs pos="0">
                <a:srgbClr val="9B2D2A">
                  <a:alpha val="40999"/>
                </a:srgbClr>
              </a:gs>
              <a:gs pos="80000">
                <a:srgbClr val="CB3D3A">
                  <a:alpha val="40999"/>
                </a:srgbClr>
              </a:gs>
              <a:gs pos="100000">
                <a:srgbClr val="CE3B37">
                  <a:alpha val="40999"/>
                </a:srgbClr>
              </a:gs>
            </a:gsLst>
            <a:lin ang="16200000"/>
          </a:gradFill>
          <a:ln w="9525">
            <a:solidFill>
              <a:srgbClr val="BE4B48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31" name="TextBox 7"/>
          <p:cNvSpPr txBox="1">
            <a:spLocks noChangeArrowheads="1"/>
          </p:cNvSpPr>
          <p:nvPr/>
        </p:nvSpPr>
        <p:spPr bwMode="auto">
          <a:xfrm>
            <a:off x="2339752" y="2348880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 smtClean="0">
                <a:solidFill>
                  <a:schemeClr val="bg1"/>
                </a:solidFill>
              </a:rPr>
              <a:t>E01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70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01 overvie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24744"/>
            <a:ext cx="4932000" cy="2886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84168" y="6469669"/>
            <a:ext cx="2880000" cy="365125"/>
          </a:xfrm>
        </p:spPr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7</a:t>
            </a:fld>
            <a:endParaRPr lang="sv-SE" dirty="0">
              <a:latin typeface="Calibri"/>
            </a:endParaRPr>
          </a:p>
        </p:txBody>
      </p:sp>
      <p:pic>
        <p:nvPicPr>
          <p:cNvPr id="5" name="Picture 4" descr="H0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4221088"/>
            <a:ext cx="4063912" cy="1802560"/>
          </a:xfrm>
          <a:prstGeom prst="rect">
            <a:avLst/>
          </a:prstGeom>
        </p:spPr>
      </p:pic>
      <p:pic>
        <p:nvPicPr>
          <p:cNvPr id="8" name="Picture 7" descr="H06 roofto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2852936"/>
            <a:ext cx="3023999" cy="180887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9512" y="119675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H01 - CUB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635896" y="602128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H05 – Primary Substation</a:t>
            </a:r>
            <a:endParaRPr lang="en-GB" dirty="0"/>
          </a:p>
        </p:txBody>
      </p:sp>
      <p:pic>
        <p:nvPicPr>
          <p:cNvPr id="3" name="Picture 2" descr="H0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504" y="1124744"/>
            <a:ext cx="3960000" cy="1725864"/>
          </a:xfrm>
          <a:prstGeom prst="rect">
            <a:avLst/>
          </a:prstGeom>
        </p:spPr>
      </p:pic>
      <p:pic>
        <p:nvPicPr>
          <p:cNvPr id="10" name="Picture 9" descr="H05 ABB switchgear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4221088"/>
            <a:ext cx="2268000" cy="18108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20072" y="1124744"/>
            <a:ext cx="30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H06 – Distribution Substation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269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104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831" y="1124744"/>
            <a:ext cx="4459169" cy="28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G04 – </a:t>
            </a:r>
            <a:r>
              <a:rPr lang="en-US" dirty="0" err="1" smtClean="0"/>
              <a:t>Cryo</a:t>
            </a:r>
            <a:r>
              <a:rPr lang="en-US" dirty="0" smtClean="0"/>
              <a:t> Compressor Building</a:t>
            </a:r>
            <a:endParaRPr lang="en-US" dirty="0"/>
          </a:p>
        </p:txBody>
      </p:sp>
      <p:pic>
        <p:nvPicPr>
          <p:cNvPr id="5" name="Content Placeholder 4" descr="P101066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512" y="1124744"/>
            <a:ext cx="5256000" cy="289059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pic>
        <p:nvPicPr>
          <p:cNvPr id="3" name="Picture 2" descr="G0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1048"/>
            <a:ext cx="9144000" cy="310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50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 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pic>
        <p:nvPicPr>
          <p:cNvPr id="5" name="Picture 4" descr="Soil modification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96752"/>
            <a:ext cx="5004000" cy="2894047"/>
          </a:xfrm>
          <a:prstGeom prst="rect">
            <a:avLst/>
          </a:prstGeom>
        </p:spPr>
      </p:pic>
      <p:pic>
        <p:nvPicPr>
          <p:cNvPr id="8" name="Picture 7" descr="H01 and excavatio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03" y="4221088"/>
            <a:ext cx="3816000" cy="2202044"/>
          </a:xfrm>
          <a:prstGeom prst="rect">
            <a:avLst/>
          </a:prstGeom>
        </p:spPr>
      </p:pic>
      <p:pic>
        <p:nvPicPr>
          <p:cNvPr id="7" name="Picture 6" descr="Stub refil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1196752"/>
            <a:ext cx="3094776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04" y="4221088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 smtClean="0"/>
              <a:t>Soil modification</a:t>
            </a:r>
          </a:p>
          <a:p>
            <a:pPr marL="342900" indent="-342900">
              <a:buAutoNum type="arabicPeriod"/>
            </a:pPr>
            <a:r>
              <a:rPr lang="en-GB" dirty="0" smtClean="0"/>
              <a:t>Refill around stubs, tunnel, emergency exits, HEBT</a:t>
            </a:r>
          </a:p>
          <a:p>
            <a:pPr marL="342900" indent="-342900">
              <a:buAutoNum type="arabicPeriod"/>
            </a:pPr>
            <a:r>
              <a:rPr lang="en-GB" dirty="0" smtClean="0"/>
              <a:t>Excavation for pipes &amp; cables </a:t>
            </a:r>
            <a:endParaRPr lang="en-GB" dirty="0"/>
          </a:p>
        </p:txBody>
      </p:sp>
      <p:pic>
        <p:nvPicPr>
          <p:cNvPr id="10" name="Picture 9" descr="Piping NG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4221088"/>
            <a:ext cx="2196000" cy="217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1749"/>
      </p:ext>
    </p:extLst>
  </p:cSld>
  <p:clrMapOvr>
    <a:masterClrMapping/>
  </p:clrMapOvr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548</TotalTime>
  <Words>184</Words>
  <Application>Microsoft Office PowerPoint</Application>
  <PresentationFormat>On-screen Show (4:3)</PresentationFormat>
  <Paragraphs>86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ＭＳ Ｐゴシック</vt:lpstr>
      <vt:lpstr>Arial</vt:lpstr>
      <vt:lpstr>Calibri</vt:lpstr>
      <vt:lpstr>Lucida Grande</vt:lpstr>
      <vt:lpstr>Wingdings</vt:lpstr>
      <vt:lpstr>ESS Core Powerpoint</vt:lpstr>
      <vt:lpstr>Office-tema</vt:lpstr>
      <vt:lpstr>Conventional Facilities</vt:lpstr>
      <vt:lpstr>ESS vision</vt:lpstr>
      <vt:lpstr>CF organization</vt:lpstr>
      <vt:lpstr>Overall construction status – March 2016</vt:lpstr>
      <vt:lpstr>Staff on site</vt:lpstr>
      <vt:lpstr>Ongoing works</vt:lpstr>
      <vt:lpstr>Buildings</vt:lpstr>
      <vt:lpstr>G04 – Cryo Compressor Building</vt:lpstr>
      <vt:lpstr>Civil Works</vt:lpstr>
      <vt:lpstr>Gallery G02</vt:lpstr>
      <vt:lpstr>Target</vt:lpstr>
      <vt:lpstr>February 2016</vt:lpstr>
    </vt:vector>
  </TitlesOfParts>
  <Company>ESS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Kent Hedin</cp:lastModifiedBy>
  <cp:revision>53</cp:revision>
  <cp:lastPrinted>2015-10-07T09:12:14Z</cp:lastPrinted>
  <dcterms:created xsi:type="dcterms:W3CDTF">2013-10-29T16:05:10Z</dcterms:created>
  <dcterms:modified xsi:type="dcterms:W3CDTF">2016-03-30T09:05:59Z</dcterms:modified>
</cp:coreProperties>
</file>