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91" r:id="rId3"/>
    <p:sldMasterId id="2147483721" r:id="rId4"/>
  </p:sldMasterIdLst>
  <p:notesMasterIdLst>
    <p:notesMasterId r:id="rId26"/>
  </p:notesMasterIdLst>
  <p:sldIdLst>
    <p:sldId id="256" r:id="rId5"/>
    <p:sldId id="332" r:id="rId6"/>
    <p:sldId id="327" r:id="rId7"/>
    <p:sldId id="328" r:id="rId8"/>
    <p:sldId id="334" r:id="rId9"/>
    <p:sldId id="330" r:id="rId10"/>
    <p:sldId id="331" r:id="rId11"/>
    <p:sldId id="257" r:id="rId12"/>
    <p:sldId id="281" r:id="rId13"/>
    <p:sldId id="284" r:id="rId14"/>
    <p:sldId id="323" r:id="rId15"/>
    <p:sldId id="324" r:id="rId16"/>
    <p:sldId id="319" r:id="rId17"/>
    <p:sldId id="320" r:id="rId18"/>
    <p:sldId id="318" r:id="rId19"/>
    <p:sldId id="278" r:id="rId20"/>
    <p:sldId id="338" r:id="rId21"/>
    <p:sldId id="337" r:id="rId22"/>
    <p:sldId id="335" r:id="rId23"/>
    <p:sldId id="336" r:id="rId24"/>
    <p:sldId id="291" r:id="rId2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1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114" algn="l" defTabSz="4571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229" algn="l" defTabSz="4571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344" algn="l" defTabSz="4571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458" algn="l" defTabSz="4571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5573" algn="l" defTabSz="4571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2688" algn="l" defTabSz="4571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199801" algn="l" defTabSz="4571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6917" algn="l" defTabSz="45711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7" name="Shape 4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64938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Shape 13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6" name="Shape 1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We have encoded this into requirements and …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Shape 15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5" name="Shape 15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17999"/>
              </a:lnSpc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Collaboration model in place. Neutron instrument building community not used to working in the fashion but is taking ICB seriously.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13295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/>
        </p:nvSpPr>
        <p:spPr>
          <a:xfrm>
            <a:off x="-1" y="-3"/>
            <a:ext cx="9144002" cy="1434360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117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237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2" y="378761"/>
            <a:ext cx="1359830" cy="72751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hape 238"/>
          <p:cNvSpPr/>
          <p:nvPr/>
        </p:nvSpPr>
        <p:spPr>
          <a:xfrm>
            <a:off x="-326073" y="1452399"/>
            <a:ext cx="9696396" cy="1"/>
          </a:xfrm>
          <a:prstGeom prst="line">
            <a:avLst/>
          </a:prstGeom>
          <a:ln w="3175">
            <a:solidFill>
              <a:srgbClr val="FFFFFF"/>
            </a:solidFill>
            <a:bevel/>
          </a:ln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256" name="Group 256"/>
          <p:cNvGrpSpPr/>
          <p:nvPr/>
        </p:nvGrpSpPr>
        <p:grpSpPr>
          <a:xfrm>
            <a:off x="5147625" y="1176939"/>
            <a:ext cx="3881445" cy="201617"/>
            <a:chOff x="-1" y="0"/>
            <a:chExt cx="3881444" cy="201616"/>
          </a:xfrm>
        </p:grpSpPr>
        <p:pic>
          <p:nvPicPr>
            <p:cNvPr id="239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600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0" name="image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1" name="image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0533" y="6576"/>
              <a:ext cx="192904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2" name="image6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22133" y="585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3" name="image7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27470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4" name="image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35870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5" name="image9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305336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6" name="image10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44270" y="7328"/>
              <a:ext cx="192904" cy="19428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7" name="image11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458005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8" name="image12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52666" y="585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49" name="image13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74803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0" name="image14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614130" y="-1"/>
              <a:ext cx="192510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1" name="image15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766403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2" name="image16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383200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3" name="image17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996936" y="1471"/>
              <a:ext cx="192906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4" name="image18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61066" y="657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55" name="image19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688538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593510" y="-1"/>
            <a:ext cx="5762628" cy="1441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117">
              <a:defRPr sz="2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8" name="Shape 258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18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7" cy="1143001"/>
          </a:xfrm>
          <a:prstGeom prst="rect">
            <a:avLst/>
          </a:prstGeom>
        </p:spPr>
        <p:txBody>
          <a:bodyPr lIns="45715" tIns="45715" rIns="45715" bIns="45715"/>
          <a:lstStyle>
            <a:lvl1pPr algn="l" defTabSz="914318"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5" tIns="45715" rIns="45715" bIns="45715"/>
          <a:lstStyle>
            <a:lvl1pPr marL="342870" indent="-342870" defTabSz="914318">
              <a:spcBef>
                <a:spcPts val="600"/>
              </a:spcBef>
              <a:defRPr sz="2800"/>
            </a:lvl1pPr>
            <a:lvl2pPr marL="790504" indent="-333345" defTabSz="914318">
              <a:spcBef>
                <a:spcPts val="600"/>
              </a:spcBef>
              <a:defRPr sz="2800"/>
            </a:lvl2pPr>
            <a:lvl3pPr marL="1234330" indent="-320010" defTabSz="914318">
              <a:spcBef>
                <a:spcPts val="600"/>
              </a:spcBef>
              <a:defRPr sz="2800"/>
            </a:lvl3pPr>
            <a:lvl4pPr marL="1727046" indent="-355567" defTabSz="914318">
              <a:spcBef>
                <a:spcPts val="600"/>
              </a:spcBef>
              <a:defRPr sz="2800"/>
            </a:lvl4pPr>
            <a:lvl5pPr marL="2148649" indent="-320010" defTabSz="914318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8428184" y="6404298"/>
            <a:ext cx="258617" cy="269233"/>
          </a:xfrm>
          <a:prstGeom prst="rect">
            <a:avLst/>
          </a:prstGeom>
        </p:spPr>
        <p:txBody>
          <a:bodyPr lIns="45715" tIns="45715" rIns="45715" bIns="45715"/>
          <a:lstStyle>
            <a:lvl1pPr defTabSz="914318"/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9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30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964740"/>
            <a:ext cx="9146977" cy="893260"/>
          </a:xfrm>
          <a:prstGeom prst="rect">
            <a:avLst/>
          </a:prstGeom>
          <a:ln w="3175"/>
          <a:effectLst>
            <a:outerShdw blurRad="76200" dist="38100" dir="16200000" rotWithShape="0">
              <a:srgbClr val="424242">
                <a:alpha val="15000"/>
              </a:srgbClr>
            </a:outerShdw>
          </a:effectLst>
        </p:spPr>
      </p:pic>
      <p:sp>
        <p:nvSpPr>
          <p:cNvPr id="277" name="Shape 277"/>
          <p:cNvSpPr/>
          <p:nvPr/>
        </p:nvSpPr>
        <p:spPr>
          <a:xfrm>
            <a:off x="6138530" y="6077762"/>
            <a:ext cx="2823211" cy="49530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 algn="r" defTabSz="487740">
              <a:lnSpc>
                <a:spcPct val="130000"/>
              </a:lnSpc>
              <a:buClr>
                <a:srgbClr val="FFFFFF"/>
              </a:buClr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ESS Annual Review</a:t>
            </a:r>
          </a:p>
          <a:p>
            <a:pPr algn="r" defTabSz="487740">
              <a:lnSpc>
                <a:spcPct val="130000"/>
              </a:lnSpc>
              <a:buClr>
                <a:srgbClr val="FFFFFF"/>
              </a:buClr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Science Directorate - Dimitri Argyriou</a:t>
            </a:r>
          </a:p>
        </p:txBody>
      </p:sp>
      <p:sp>
        <p:nvSpPr>
          <p:cNvPr id="278" name="Shape 278"/>
          <p:cNvSpPr>
            <a:spLocks noGrp="1"/>
          </p:cNvSpPr>
          <p:nvPr>
            <p:ph type="title"/>
          </p:nvPr>
        </p:nvSpPr>
        <p:spPr>
          <a:xfrm>
            <a:off x="457349" y="158735"/>
            <a:ext cx="8232280" cy="736875"/>
          </a:xfrm>
          <a:prstGeom prst="rect">
            <a:avLst/>
          </a:prstGeom>
          <a:ln>
            <a:round/>
          </a:ln>
        </p:spPr>
        <p:txBody>
          <a:bodyPr lIns="34290" tIns="34290" rIns="34290" bIns="34290"/>
          <a:lstStyle>
            <a:lvl1pPr defTabSz="487740">
              <a:defRPr sz="2800" b="1">
                <a:solidFill>
                  <a:srgbClr val="00A5D4"/>
                </a:solidFill>
                <a:uFill>
                  <a:solidFill>
                    <a:srgbClr val="00A5D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9" name="Shape 279"/>
          <p:cNvSpPr>
            <a:spLocks noGrp="1"/>
          </p:cNvSpPr>
          <p:nvPr>
            <p:ph type="body" idx="1"/>
          </p:nvPr>
        </p:nvSpPr>
        <p:spPr>
          <a:xfrm>
            <a:off x="457350" y="1085269"/>
            <a:ext cx="8232277" cy="4553531"/>
          </a:xfrm>
          <a:prstGeom prst="rect">
            <a:avLst/>
          </a:prstGeom>
          <a:ln>
            <a:round/>
          </a:ln>
        </p:spPr>
        <p:txBody>
          <a:bodyPr lIns="34290" tIns="34290" rIns="34290" bIns="34290"/>
          <a:lstStyle>
            <a:lvl1pPr marL="0" indent="0" defTabSz="487740">
              <a:spcBef>
                <a:spcPts val="500"/>
              </a:spcBef>
              <a:buSzTx/>
              <a:buFontTx/>
              <a:buNone/>
              <a:defRPr sz="2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487740" indent="0" algn="ctr" defTabSz="487740">
              <a:spcBef>
                <a:spcPts val="400"/>
              </a:spcBef>
              <a:buSzTx/>
              <a:buFontTx/>
              <a:buNone/>
              <a:defRPr sz="1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975482" indent="0" algn="ctr" defTabSz="487740">
              <a:spcBef>
                <a:spcPts val="300"/>
              </a:spcBef>
              <a:buSzTx/>
              <a:buFontTx/>
              <a:buNone/>
              <a:defRPr sz="1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463222" indent="0" algn="ctr" defTabSz="487740">
              <a:spcBef>
                <a:spcPts val="300"/>
              </a:spcBef>
              <a:buSzTx/>
              <a:buFontTx/>
              <a:buNone/>
              <a:defRPr sz="12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950963" indent="0" algn="ctr" defTabSz="487740">
              <a:spcBef>
                <a:spcPts val="200"/>
              </a:spcBef>
              <a:buSzTx/>
              <a:buFontTx/>
              <a:buNone/>
              <a:defRPr sz="10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0" name="Shape 280"/>
          <p:cNvSpPr>
            <a:spLocks noGrp="1"/>
          </p:cNvSpPr>
          <p:nvPr>
            <p:ph type="sldNum" sz="quarter" idx="2"/>
          </p:nvPr>
        </p:nvSpPr>
        <p:spPr>
          <a:xfrm>
            <a:off x="8441397" y="6470967"/>
            <a:ext cx="245404" cy="226987"/>
          </a:xfrm>
          <a:prstGeom prst="rect">
            <a:avLst/>
          </a:prstGeom>
        </p:spPr>
        <p:txBody>
          <a:bodyPr lIns="45719" tIns="45719" rIns="45719" bIns="45719" anchor="t"/>
          <a:lstStyle>
            <a:lvl1pPr defTabSz="487740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/>
        </p:nvSpPr>
        <p:spPr>
          <a:xfrm>
            <a:off x="0" y="-1"/>
            <a:ext cx="9144000" cy="1434358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114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288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2" y="378762"/>
            <a:ext cx="1359830" cy="72750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>
            <a:spLocks noGrp="1"/>
          </p:cNvSpPr>
          <p:nvPr>
            <p:ph type="body" sz="half" idx="1"/>
          </p:nvPr>
        </p:nvSpPr>
        <p:spPr>
          <a:xfrm>
            <a:off x="593514" y="1955800"/>
            <a:ext cx="4766946" cy="4902202"/>
          </a:xfrm>
          <a:prstGeom prst="rect">
            <a:avLst/>
          </a:prstGeom>
        </p:spPr>
        <p:txBody>
          <a:bodyPr lIns="0" tIns="0" rIns="0" bIns="0"/>
          <a:lstStyle>
            <a:lvl1pPr marL="396825" indent="-342836" defTabSz="457114">
              <a:spcBef>
                <a:spcPts val="1200"/>
              </a:spcBef>
              <a:defRPr sz="2400">
                <a:solidFill>
                  <a:srgbClr val="0094CA"/>
                </a:solidFill>
              </a:defRPr>
            </a:lvl1pPr>
            <a:lvl2pPr marL="725863" indent="-311942" defTabSz="457114">
              <a:spcBef>
                <a:spcPts val="1200"/>
              </a:spcBef>
              <a:buSzPct val="75000"/>
              <a:buChar char="-"/>
              <a:defRPr sz="2400">
                <a:solidFill>
                  <a:srgbClr val="0094CA"/>
                </a:solidFill>
              </a:defRPr>
            </a:lvl2pPr>
            <a:lvl3pPr marL="0" indent="0" defTabSz="457114">
              <a:spcBef>
                <a:spcPts val="1200"/>
              </a:spcBef>
              <a:buSzTx/>
              <a:buNone/>
              <a:defRPr sz="2400">
                <a:solidFill>
                  <a:srgbClr val="0094CA"/>
                </a:solidFill>
              </a:defRPr>
            </a:lvl3pPr>
            <a:lvl4pPr marL="0" indent="0" defTabSz="457114">
              <a:spcBef>
                <a:spcPts val="1200"/>
              </a:spcBef>
              <a:buSzTx/>
              <a:buNone/>
              <a:defRPr sz="2400">
                <a:solidFill>
                  <a:srgbClr val="0094CA"/>
                </a:solidFill>
              </a:defRPr>
            </a:lvl4pPr>
            <a:lvl5pPr marL="0" indent="0" defTabSz="457114">
              <a:spcBef>
                <a:spcPts val="1200"/>
              </a:spcBef>
              <a:buSzTx/>
              <a:buNone/>
              <a:defRPr sz="2400">
                <a:solidFill>
                  <a:srgbClr val="0094CA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0" name="Shape 290"/>
          <p:cNvSpPr>
            <a:spLocks noGrp="1"/>
          </p:cNvSpPr>
          <p:nvPr>
            <p:ph type="title"/>
          </p:nvPr>
        </p:nvSpPr>
        <p:spPr>
          <a:xfrm>
            <a:off x="593511" y="0"/>
            <a:ext cx="5762627" cy="1441451"/>
          </a:xfrm>
          <a:prstGeom prst="rect">
            <a:avLst/>
          </a:prstGeom>
        </p:spPr>
        <p:txBody>
          <a:bodyPr lIns="0" tIns="0" rIns="0" bIns="0"/>
          <a:lstStyle>
            <a:lvl1pPr algn="l" defTabSz="457114"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1" name="Shape 291"/>
          <p:cNvSpPr/>
          <p:nvPr/>
        </p:nvSpPr>
        <p:spPr>
          <a:xfrm>
            <a:off x="-326074" y="1452399"/>
            <a:ext cx="9696400" cy="1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45719" rIns="45719"/>
          <a:lstStyle/>
          <a:p>
            <a:pPr defTabSz="457114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grpSp>
        <p:nvGrpSpPr>
          <p:cNvPr id="309" name="Group 309"/>
          <p:cNvGrpSpPr/>
          <p:nvPr/>
        </p:nvGrpSpPr>
        <p:grpSpPr>
          <a:xfrm>
            <a:off x="5147623" y="1176938"/>
            <a:ext cx="3881448" cy="201620"/>
            <a:chOff x="0" y="0"/>
            <a:chExt cx="3881446" cy="201618"/>
          </a:xfrm>
        </p:grpSpPr>
        <p:pic>
          <p:nvPicPr>
            <p:cNvPr id="292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601" y="1471"/>
              <a:ext cx="192905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3" name="image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3664"/>
              <a:ext cx="192907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4" name="image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0534" y="6576"/>
              <a:ext cx="192905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5" name="image6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22134" y="5856"/>
              <a:ext cx="192906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6" name="image7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27471" y="1471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7" name="image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35871" y="1471"/>
              <a:ext cx="192905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8" name="image9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305337" y="1471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299" name="image10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44270" y="7328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0" name="image11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458006" y="3664"/>
              <a:ext cx="192907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1" name="image12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52667" y="5856"/>
              <a:ext cx="192906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2" name="image13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74804" y="1471"/>
              <a:ext cx="192905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3" name="image14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614131" y="-1"/>
              <a:ext cx="192511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4" name="image15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766404" y="1471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5" name="image16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383201" y="1471"/>
              <a:ext cx="192906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6" name="image17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996937" y="1471"/>
              <a:ext cx="192907" cy="194290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7" name="image18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61067" y="6576"/>
              <a:ext cx="192906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08" name="image19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688539" y="3664"/>
              <a:ext cx="192908" cy="194289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508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lIns="45711" tIns="45711" rIns="45711" bIns="45711"/>
          <a:lstStyle>
            <a:lvl1pPr defTabSz="914318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/>
        </p:nvSpPr>
        <p:spPr>
          <a:xfrm>
            <a:off x="-2" y="0"/>
            <a:ext cx="9144004" cy="1434355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114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318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2" y="378760"/>
            <a:ext cx="1359828" cy="72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hape 319"/>
          <p:cNvSpPr>
            <a:spLocks noGrp="1"/>
          </p:cNvSpPr>
          <p:nvPr>
            <p:ph type="body" sz="half" idx="1"/>
          </p:nvPr>
        </p:nvSpPr>
        <p:spPr>
          <a:xfrm>
            <a:off x="593514" y="1955801"/>
            <a:ext cx="4766946" cy="4902200"/>
          </a:xfrm>
          <a:prstGeom prst="rect">
            <a:avLst/>
          </a:prstGeom>
        </p:spPr>
        <p:txBody>
          <a:bodyPr lIns="0" tIns="0" rIns="0" bIns="0"/>
          <a:lstStyle>
            <a:lvl1pPr marL="368256" indent="-314267" defTabSz="457114">
              <a:spcBef>
                <a:spcPts val="1200"/>
              </a:spcBef>
              <a:defRPr sz="2200">
                <a:solidFill>
                  <a:srgbClr val="0094CA"/>
                </a:solidFill>
              </a:defRPr>
            </a:lvl1pPr>
            <a:lvl2pPr marL="699869" indent="-285946" defTabSz="457114">
              <a:spcBef>
                <a:spcPts val="1200"/>
              </a:spcBef>
              <a:buSzPct val="75000"/>
              <a:buChar char="-"/>
              <a:defRPr sz="2200">
                <a:solidFill>
                  <a:srgbClr val="0094CA"/>
                </a:solidFill>
              </a:defRPr>
            </a:lvl2pPr>
            <a:lvl3pPr marL="0" indent="0" defTabSz="457114">
              <a:spcBef>
                <a:spcPts val="1200"/>
              </a:spcBef>
              <a:buSzTx/>
              <a:buNone/>
              <a:defRPr sz="2200">
                <a:solidFill>
                  <a:srgbClr val="0094CA"/>
                </a:solidFill>
              </a:defRPr>
            </a:lvl3pPr>
            <a:lvl4pPr marL="0" indent="0" defTabSz="457114">
              <a:spcBef>
                <a:spcPts val="1200"/>
              </a:spcBef>
              <a:buSzTx/>
              <a:buNone/>
              <a:defRPr sz="2200">
                <a:solidFill>
                  <a:srgbClr val="0094CA"/>
                </a:solidFill>
              </a:defRPr>
            </a:lvl4pPr>
            <a:lvl5pPr marL="0" indent="0" defTabSz="457114">
              <a:spcBef>
                <a:spcPts val="1200"/>
              </a:spcBef>
              <a:buSzTx/>
              <a:buNone/>
              <a:defRPr sz="2200">
                <a:solidFill>
                  <a:srgbClr val="0094CA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0" name="Shape 320"/>
          <p:cNvSpPr>
            <a:spLocks noGrp="1"/>
          </p:cNvSpPr>
          <p:nvPr>
            <p:ph type="title"/>
          </p:nvPr>
        </p:nvSpPr>
        <p:spPr>
          <a:xfrm>
            <a:off x="593511" y="-2"/>
            <a:ext cx="5762627" cy="1441454"/>
          </a:xfrm>
          <a:prstGeom prst="rect">
            <a:avLst/>
          </a:prstGeom>
        </p:spPr>
        <p:txBody>
          <a:bodyPr lIns="0" tIns="0" rIns="0" bIns="0"/>
          <a:lstStyle>
            <a:lvl1pPr algn="l" defTabSz="457114">
              <a:defRPr sz="2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21" name="Shape 321"/>
          <p:cNvSpPr/>
          <p:nvPr/>
        </p:nvSpPr>
        <p:spPr>
          <a:xfrm>
            <a:off x="-326073" y="1452398"/>
            <a:ext cx="9696398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rIns="45719"/>
          <a:lstStyle/>
          <a:p>
            <a:pPr defTabSz="457114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grpSp>
        <p:nvGrpSpPr>
          <p:cNvPr id="339" name="Group 339"/>
          <p:cNvGrpSpPr/>
          <p:nvPr/>
        </p:nvGrpSpPr>
        <p:grpSpPr>
          <a:xfrm>
            <a:off x="5147626" y="1176939"/>
            <a:ext cx="3881442" cy="201615"/>
            <a:chOff x="0" y="0"/>
            <a:chExt cx="3881440" cy="201613"/>
          </a:xfrm>
        </p:grpSpPr>
        <p:pic>
          <p:nvPicPr>
            <p:cNvPr id="322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600" y="1471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3" name="image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3664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4" name="image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0533" y="6576"/>
              <a:ext cx="192903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5" name="image6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22133" y="5856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6" name="image7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27469" y="1471"/>
              <a:ext cx="192904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7" name="image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35869" y="1471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8" name="image9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305336" y="1471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29" name="image10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44269" y="7328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0" name="image11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458004" y="3664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1" name="image12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52666" y="5856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2" name="image13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74802" y="1471"/>
              <a:ext cx="192903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3" name="image14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614130" y="0"/>
              <a:ext cx="192508" cy="19428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4" name="image15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766402" y="1471"/>
              <a:ext cx="192904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5" name="image16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383200" y="1471"/>
              <a:ext cx="192904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6" name="image17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996935" y="1471"/>
              <a:ext cx="192905" cy="1942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7" name="image18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61066" y="6576"/>
              <a:ext cx="192904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38" name="image19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688536" y="3664"/>
              <a:ext cx="192905" cy="19428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lIns="45711" tIns="45711" rIns="45711" bIns="45711"/>
          <a:lstStyle>
            <a:lvl1pPr defTabSz="914318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8443" y="839390"/>
            <a:ext cx="8132714" cy="609897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Shape 348"/>
          <p:cNvSpPr/>
          <p:nvPr/>
        </p:nvSpPr>
        <p:spPr>
          <a:xfrm>
            <a:off x="7478514" y="7070824"/>
            <a:ext cx="39310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822960">
              <a:defRPr sz="1200" b="1">
                <a:solidFill>
                  <a:srgbClr val="1C405B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>
              <a:defRPr sz="28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200" b="1">
                <a:solidFill>
                  <a:srgbClr val="1C405B"/>
                </a:solidFill>
                <a:latin typeface="Lucida Grande"/>
                <a:ea typeface="Lucida Grande"/>
                <a:cs typeface="Lucida Grande"/>
                <a:sym typeface="Lucida Grande"/>
              </a:rPr>
              <a:t>page</a:t>
            </a:r>
          </a:p>
        </p:txBody>
      </p:sp>
      <p:pic>
        <p:nvPicPr>
          <p:cNvPr id="349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7890" y="294679"/>
            <a:ext cx="1190999" cy="63400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>
            <a:spLocks noGrp="1"/>
          </p:cNvSpPr>
          <p:nvPr>
            <p:ph type="title"/>
          </p:nvPr>
        </p:nvSpPr>
        <p:spPr>
          <a:xfrm>
            <a:off x="2000250" y="392906"/>
            <a:ext cx="6858000" cy="120729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822960">
              <a:defRPr sz="3200">
                <a:solidFill>
                  <a:srgbClr val="1C405B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Title Text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xfrm>
            <a:off x="8214197" y="7072312"/>
            <a:ext cx="479128" cy="419895"/>
          </a:xfrm>
          <a:prstGeom prst="rect">
            <a:avLst/>
          </a:prstGeom>
        </p:spPr>
        <p:txBody>
          <a:bodyPr lIns="32146" tIns="32146" rIns="32146" bIns="32146" anchor="t"/>
          <a:lstStyle>
            <a:lvl1pPr algn="l" defTabSz="822960">
              <a:defRPr sz="2400" b="1">
                <a:solidFill>
                  <a:srgbClr val="FFFFFF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-1" y="-3"/>
            <a:ext cx="9144002" cy="1434360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411405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359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2" y="378761"/>
            <a:ext cx="1359830" cy="727510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>
            <a:off x="-326073" y="1452399"/>
            <a:ext cx="9696396" cy="1"/>
          </a:xfrm>
          <a:prstGeom prst="line">
            <a:avLst/>
          </a:prstGeom>
          <a:ln w="3175">
            <a:solidFill>
              <a:srgbClr val="FFFFFF"/>
            </a:solidFill>
            <a:bevel/>
          </a:ln>
        </p:spPr>
        <p:txBody>
          <a:bodyPr lIns="45719" rIns="45719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78" name="Group 378"/>
          <p:cNvGrpSpPr/>
          <p:nvPr/>
        </p:nvGrpSpPr>
        <p:grpSpPr>
          <a:xfrm>
            <a:off x="5147625" y="1176939"/>
            <a:ext cx="3881445" cy="201617"/>
            <a:chOff x="-1" y="0"/>
            <a:chExt cx="3881444" cy="201616"/>
          </a:xfrm>
        </p:grpSpPr>
        <p:pic>
          <p:nvPicPr>
            <p:cNvPr id="361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1600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2" name="image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2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3" name="image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0533" y="6576"/>
              <a:ext cx="192904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4" name="image6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22133" y="585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5" name="image7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227470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6" name="image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535870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7" name="image9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305336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8" name="image10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844270" y="7328"/>
              <a:ext cx="192904" cy="19428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69" name="image11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458005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0" name="image12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52666" y="585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1" name="image13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74803" y="1471"/>
              <a:ext cx="192904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2" name="image14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614130" y="-1"/>
              <a:ext cx="192510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3" name="image15.pn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766403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4" name="image16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383200" y="1471"/>
              <a:ext cx="192905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5" name="image17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2996936" y="1471"/>
              <a:ext cx="192906" cy="194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6" name="image18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461066" y="6576"/>
              <a:ext cx="192905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  <p:pic>
          <p:nvPicPr>
            <p:cNvPr id="377" name="image19.png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3688538" y="3664"/>
              <a:ext cx="192906" cy="1942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st="38100" dir="2700000" rotWithShape="0">
                <a:srgbClr val="000000">
                  <a:alpha val="40998"/>
                </a:srgbClr>
              </a:outerShdw>
            </a:effectLst>
          </p:spPr>
        </p:pic>
      </p:grpSp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593510" y="-1"/>
            <a:ext cx="5762628" cy="1441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11405">
              <a:defRPr sz="2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80" name="Shape 380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822960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/>
        </p:nvSpPr>
        <p:spPr>
          <a:xfrm>
            <a:off x="0" y="-1"/>
            <a:ext cx="9144000" cy="1434358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114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388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2" y="378762"/>
            <a:ext cx="1359829" cy="727509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xfrm>
            <a:off x="593511" y="0"/>
            <a:ext cx="5762627" cy="1441451"/>
          </a:xfrm>
          <a:prstGeom prst="rect">
            <a:avLst/>
          </a:prstGeom>
        </p:spPr>
        <p:txBody>
          <a:bodyPr lIns="0" tIns="0" rIns="0" bIns="0"/>
          <a:lstStyle>
            <a:lvl1pPr algn="l" defTabSz="457114">
              <a:defRPr sz="2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90" name="Shape 390"/>
          <p:cNvSpPr/>
          <p:nvPr/>
        </p:nvSpPr>
        <p:spPr>
          <a:xfrm>
            <a:off x="-326074" y="1452399"/>
            <a:ext cx="9696400" cy="1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45719" rIns="45719"/>
          <a:lstStyle/>
          <a:p>
            <a:pPr defTabSz="457114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lIns="45711" tIns="45711" rIns="45711" bIns="45711"/>
          <a:lstStyle>
            <a:lvl1pPr defTabSz="914318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/>
          </p:cNvSpPr>
          <p:nvPr>
            <p:ph type="sldNum" sz="quarter" idx="2"/>
          </p:nvPr>
        </p:nvSpPr>
        <p:spPr>
          <a:xfrm>
            <a:off x="6553200" y="6404291"/>
            <a:ext cx="2133600" cy="269239"/>
          </a:xfrm>
          <a:prstGeom prst="rect">
            <a:avLst/>
          </a:prstGeom>
        </p:spPr>
        <p:txBody>
          <a:bodyPr wrap="square" lIns="45718" tIns="45718" rIns="45718" bIns="45718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0" y="-2"/>
            <a:ext cx="9144000" cy="1434358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18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406" name="Shape 406"/>
          <p:cNvSpPr>
            <a:spLocks noGrp="1"/>
          </p:cNvSpPr>
          <p:nvPr>
            <p:ph type="title"/>
          </p:nvPr>
        </p:nvSpPr>
        <p:spPr>
          <a:xfrm>
            <a:off x="457201" y="92075"/>
            <a:ext cx="7139138" cy="1508126"/>
          </a:xfrm>
          <a:prstGeom prst="rect">
            <a:avLst/>
          </a:prstGeom>
        </p:spPr>
        <p:txBody>
          <a:bodyPr lIns="45714" tIns="45714" rIns="45714" bIns="45714"/>
          <a:lstStyle>
            <a:lvl1pPr algn="l" defTabSz="914318"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07" name="Shape 40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4" tIns="45714" rIns="45714" bIns="45714"/>
          <a:lstStyle>
            <a:lvl1pPr marL="342870" indent="-342870" defTabSz="914318">
              <a:spcBef>
                <a:spcPts val="600"/>
              </a:spcBef>
              <a:defRPr sz="2800"/>
            </a:lvl1pPr>
            <a:lvl2pPr marL="790503" indent="-333345" defTabSz="914318">
              <a:spcBef>
                <a:spcPts val="600"/>
              </a:spcBef>
              <a:defRPr sz="2800"/>
            </a:lvl2pPr>
            <a:lvl3pPr marL="1234329" indent="-320010" defTabSz="914318">
              <a:spcBef>
                <a:spcPts val="600"/>
              </a:spcBef>
              <a:defRPr sz="2800"/>
            </a:lvl3pPr>
            <a:lvl4pPr marL="1727044" indent="-355567" defTabSz="914318">
              <a:spcBef>
                <a:spcPts val="600"/>
              </a:spcBef>
              <a:defRPr sz="2800"/>
            </a:lvl4pPr>
            <a:lvl5pPr marL="2148649" indent="-320008" defTabSz="914318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8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30"/>
            <a:ext cx="1370481" cy="733209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8428195" y="6404303"/>
            <a:ext cx="258606" cy="269223"/>
          </a:xfrm>
          <a:prstGeom prst="rect">
            <a:avLst/>
          </a:prstGeom>
        </p:spPr>
        <p:txBody>
          <a:bodyPr lIns="45710" tIns="45710" rIns="45710" bIns="45710"/>
          <a:lstStyle>
            <a:lvl1pPr defTabSz="914318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Rubrikbil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-1" y="0"/>
            <a:ext cx="9144002" cy="1434355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104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3" y="378761"/>
            <a:ext cx="1359827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>
            <a:spLocks noGrp="1"/>
          </p:cNvSpPr>
          <p:nvPr>
            <p:ph type="body" sz="half" idx="1"/>
          </p:nvPr>
        </p:nvSpPr>
        <p:spPr>
          <a:xfrm>
            <a:off x="593514" y="1955802"/>
            <a:ext cx="4766945" cy="4902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68256" indent="-314267" defTabSz="457114">
              <a:spcBef>
                <a:spcPts val="1200"/>
              </a:spcBef>
              <a:defRPr sz="2200">
                <a:solidFill>
                  <a:srgbClr val="0094CA"/>
                </a:solidFill>
              </a:defRPr>
            </a:lvl1pPr>
            <a:lvl2pPr marL="699869" indent="-285947" defTabSz="457114">
              <a:spcBef>
                <a:spcPts val="1200"/>
              </a:spcBef>
              <a:buSzPct val="75000"/>
              <a:buChar char="-"/>
              <a:defRPr sz="2200">
                <a:solidFill>
                  <a:srgbClr val="0094CA"/>
                </a:solidFill>
              </a:defRPr>
            </a:lvl2pPr>
            <a:lvl3pPr marL="0" indent="914229" defTabSz="457114">
              <a:spcBef>
                <a:spcPts val="1200"/>
              </a:spcBef>
              <a:buSzTx/>
              <a:buNone/>
              <a:defRPr sz="2200">
                <a:solidFill>
                  <a:srgbClr val="0094CA"/>
                </a:solidFill>
              </a:defRPr>
            </a:lvl3pPr>
            <a:lvl4pPr marL="0" indent="1371344" defTabSz="457114">
              <a:spcBef>
                <a:spcPts val="1200"/>
              </a:spcBef>
              <a:buSzTx/>
              <a:buNone/>
              <a:defRPr sz="2200">
                <a:solidFill>
                  <a:srgbClr val="0094CA"/>
                </a:solidFill>
              </a:defRPr>
            </a:lvl4pPr>
            <a:lvl5pPr marL="0" indent="1828458" defTabSz="457114">
              <a:spcBef>
                <a:spcPts val="1200"/>
              </a:spcBef>
              <a:buSzTx/>
              <a:buNone/>
              <a:defRPr sz="2200">
                <a:solidFill>
                  <a:srgbClr val="0094CA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593511" y="-1"/>
            <a:ext cx="5762626" cy="14414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114">
              <a:defRPr sz="2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Shape 107"/>
          <p:cNvSpPr/>
          <p:nvPr/>
        </p:nvSpPr>
        <p:spPr>
          <a:xfrm>
            <a:off x="-326072" y="1452398"/>
            <a:ext cx="9696396" cy="1"/>
          </a:xfrm>
          <a:prstGeom prst="line">
            <a:avLst/>
          </a:prstGeom>
          <a:ln w="3175">
            <a:solidFill>
              <a:srgbClr val="FFFFFF"/>
            </a:solidFill>
            <a:bevel/>
          </a:ln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457114">
              <a:defRPr sz="1000">
                <a:solidFill>
                  <a:srgbClr val="0094C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818956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sv-SE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50413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377988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927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A15-A2C2-0E41-9DE4-010C0B0B3333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899806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B1DA-B944-6140-B7F5-AB5049DAE69B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39577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9FA7-588D-F242-B226-5AB564D508AA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825687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DDC82-EAE6-AF49-8201-FFCF32064398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27124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DCD4-91F4-4C4C-B804-E8D3D9779EF3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322273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6FA8-2747-8B48-B875-7188D7D52357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4164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914400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457200" y="92076"/>
            <a:ext cx="7139137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914400">
              <a:spcBef>
                <a:spcPts val="600"/>
              </a:spcBef>
              <a:defRPr sz="2800">
                <a:solidFill>
                  <a:srgbClr val="808080"/>
                </a:solidFill>
              </a:defRPr>
            </a:lvl1pPr>
            <a:lvl2pPr marL="790575" indent="-333375" defTabSz="914400">
              <a:spcBef>
                <a:spcPts val="600"/>
              </a:spcBef>
              <a:defRPr sz="2800">
                <a:solidFill>
                  <a:srgbClr val="808080"/>
                </a:solidFill>
              </a:defRPr>
            </a:lvl2pPr>
            <a:lvl3pPr marL="1234439" indent="-320039" defTabSz="914400">
              <a:spcBef>
                <a:spcPts val="600"/>
              </a:spcBef>
              <a:defRPr sz="2800">
                <a:solidFill>
                  <a:srgbClr val="808080"/>
                </a:solidFill>
              </a:defRPr>
            </a:lvl3pPr>
            <a:lvl4pPr marL="1727200" indent="-355600" defTabSz="914400">
              <a:spcBef>
                <a:spcPts val="600"/>
              </a:spcBef>
              <a:defRPr sz="2800">
                <a:solidFill>
                  <a:srgbClr val="808080"/>
                </a:solidFill>
              </a:defRPr>
            </a:lvl4pPr>
            <a:lvl5pPr marL="2148839" indent="-320039" defTabSz="914400">
              <a:spcBef>
                <a:spcPts val="600"/>
              </a:spcBef>
              <a:defRPr sz="2800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7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30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D5-AA54-714D-95DB-FC2D521B139D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68087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7EBA-003E-894C-98C0-8C1EF1E9C0CE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422652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01DC-9CB6-C94C-A035-AE4D557374BC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081921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B0AE-5A3A-F04D-A9F3-EAE846CBBB6B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20726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sv-SE" kern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9773-FC84-AC4D-9D28-F5B786E3C95F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329360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347639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312385"/>
      </p:ext>
    </p:extLst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cxnSp>
        <p:nvCxnSpPr>
          <p:cNvPr id="3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152672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42900" indent="-34290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205857" y="1955801"/>
            <a:ext cx="2479040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sv-SE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793703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chemeClr val="bg1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Blue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63578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-2" y="-4"/>
            <a:ext cx="9144004" cy="1434361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117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145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2" y="378760"/>
            <a:ext cx="1359831" cy="72751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-326074" y="1452399"/>
            <a:ext cx="9696398" cy="1"/>
          </a:xfrm>
          <a:prstGeom prst="line">
            <a:avLst/>
          </a:prstGeom>
          <a:ln w="3175">
            <a:solidFill>
              <a:srgbClr val="FFFFFF"/>
            </a:solidFill>
            <a:bevel/>
          </a:ln>
        </p:spPr>
        <p:txBody>
          <a:bodyPr lIns="45719" rIns="45719"/>
          <a:lstStyle/>
          <a:p>
            <a:pPr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593509" y="-2"/>
            <a:ext cx="5762630" cy="14414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457117">
              <a:defRPr sz="2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Shape 166"/>
          <p:cNvSpPr>
            <a:spLocks noGrp="1"/>
          </p:cNvSpPr>
          <p:nvPr>
            <p:ph type="sldNum" sz="quarter" idx="2"/>
          </p:nvPr>
        </p:nvSpPr>
        <p:spPr>
          <a:xfrm>
            <a:off x="6553200" y="6172200"/>
            <a:ext cx="2133600" cy="368301"/>
          </a:xfrm>
          <a:prstGeom prst="rect">
            <a:avLst/>
          </a:prstGeom>
        </p:spPr>
        <p:txBody>
          <a:bodyPr wrap="square" lIns="0" tIns="0" rIns="0" bIns="0"/>
          <a:lstStyle>
            <a:lvl1pPr defTabSz="914318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593513" y="1955801"/>
            <a:ext cx="4766944" cy="3780620"/>
          </a:xfrm>
        </p:spPr>
        <p:txBody>
          <a:bodyPr lIns="0" tIns="0" rIns="0" bIns="0">
            <a:noAutofit/>
          </a:bodyPr>
          <a:lstStyle>
            <a:lvl1pPr marL="396900" marR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defRPr sz="2400" b="0">
                <a:solidFill>
                  <a:srgbClr val="0094CA"/>
                </a:solidFill>
              </a:defRPr>
            </a:lvl1pPr>
            <a:lvl2pPr marL="648000" marR="0" indent="-234000" algn="l" defTabSz="4572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defRPr sz="1800" baseline="0">
                <a:solidFill>
                  <a:srgbClr val="0094CA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</a:p>
          <a:p>
            <a:pPr lvl="1"/>
            <a:r>
              <a:rPr lang="sv-SE" smtClean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593512" y="-1"/>
            <a:ext cx="5762624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 smtClean="0"/>
              <a:t>White bullet page</a:t>
            </a:r>
            <a:endParaRPr lang="sv-SE"/>
          </a:p>
        </p:txBody>
      </p:sp>
      <p:cxnSp>
        <p:nvCxnSpPr>
          <p:cNvPr id="4" name="Rak 5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97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8913" y="0"/>
            <a:ext cx="6067426" cy="1441531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9993" y="1964945"/>
            <a:ext cx="6536399" cy="4038981"/>
          </a:xfrm>
        </p:spPr>
        <p:txBody>
          <a:bodyPr/>
          <a:lstStyle>
            <a:lvl1pPr marL="0" indent="0">
              <a:buNone/>
            </a:lvl1pPr>
            <a:lvl2pPr marL="457200" indent="0">
              <a:buNone/>
            </a:lvl2pPr>
            <a:lvl3pPr marL="914400" indent="0">
              <a:buNone/>
            </a:lvl3pPr>
            <a:lvl4pPr marL="1371600" indent="0">
              <a:buNone/>
            </a:lvl4pPr>
            <a:lvl5pPr marL="1828800" indent="0">
              <a:buNone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A6A15-A2C2-0E41-9DE4-010C0B0B3333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383859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AB1DA-B944-6140-B7F5-AB5049DAE69B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937078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9FA7-588D-F242-B226-5AB564D508AA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129682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DDC82-EAE6-AF49-8201-FFCF32064398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6220616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5DCD4-91F4-4C4C-B804-E8D3D9779EF3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634656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6FA8-2747-8B48-B875-7188D7D52357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511045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581D5-AA54-714D-95DB-FC2D521B139D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95552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7EBA-003E-894C-98C0-8C1EF1E9C0CE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26073" y="1452399"/>
            <a:ext cx="9696394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757298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01DC-9CB6-C94C-A035-AE4D557374BC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560321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-2" y="-1"/>
            <a:ext cx="9144004" cy="1434355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18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174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28"/>
            <a:ext cx="1370481" cy="73321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457200" y="92075"/>
            <a:ext cx="7139138" cy="1508126"/>
          </a:xfrm>
          <a:prstGeom prst="rect">
            <a:avLst/>
          </a:prstGeom>
        </p:spPr>
        <p:txBody>
          <a:bodyPr lIns="0" tIns="0" rIns="0" bIns="0"/>
          <a:lstStyle>
            <a:lvl1pPr algn="l" defTabSz="914318"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xfrm>
            <a:off x="457198" y="1600200"/>
            <a:ext cx="8229604" cy="5257802"/>
          </a:xfrm>
          <a:prstGeom prst="rect">
            <a:avLst/>
          </a:prstGeom>
        </p:spPr>
        <p:txBody>
          <a:bodyPr lIns="0" tIns="0" rIns="0" bIns="0"/>
          <a:lstStyle>
            <a:lvl1pPr marL="318378" indent="-318378" defTabSz="914318">
              <a:spcBef>
                <a:spcPts val="600"/>
              </a:spcBef>
              <a:defRPr sz="2600"/>
            </a:lvl1pPr>
            <a:lvl2pPr marL="766693" indent="-309534" defTabSz="914318">
              <a:spcBef>
                <a:spcPts val="600"/>
              </a:spcBef>
              <a:defRPr sz="2600"/>
            </a:lvl2pPr>
            <a:lvl3pPr marL="1211471" indent="-297152" defTabSz="914318">
              <a:spcBef>
                <a:spcPts val="600"/>
              </a:spcBef>
              <a:defRPr sz="2600"/>
            </a:lvl3pPr>
            <a:lvl4pPr marL="1701648" indent="-330168" defTabSz="914318">
              <a:spcBef>
                <a:spcPts val="600"/>
              </a:spcBef>
              <a:defRPr sz="2600"/>
            </a:lvl4pPr>
            <a:lvl5pPr marL="2125790" indent="-297152" defTabSz="914318">
              <a:spcBef>
                <a:spcPts val="600"/>
              </a:spcBef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6553199" y="6456364"/>
            <a:ext cx="2133602" cy="165101"/>
          </a:xfrm>
          <a:prstGeom prst="rect">
            <a:avLst/>
          </a:prstGeom>
        </p:spPr>
        <p:txBody>
          <a:bodyPr wrap="square" lIns="0" tIns="0" rIns="0" bIns="0"/>
          <a:lstStyle>
            <a:lvl1pPr defTabSz="914318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BB0AE-5A3A-F04D-A9F3-EAE846CBBB6B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195493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6827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sv-SE" kern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02756" y="362809"/>
            <a:ext cx="1728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79773-FC84-AC4D-9D28-F5B786E3C95F}" type="datetime1">
              <a:rPr lang="sv-SE" smtClean="0">
                <a:latin typeface="Calibri"/>
              </a:rPr>
              <a:pPr/>
              <a:t>01/04/16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22138" y="130718"/>
            <a:ext cx="6290083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0647535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04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927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432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4454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374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459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795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43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318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457201" y="92076"/>
            <a:ext cx="7139137" cy="1508125"/>
          </a:xfrm>
          <a:prstGeom prst="rect">
            <a:avLst/>
          </a:prstGeom>
        </p:spPr>
        <p:txBody>
          <a:bodyPr lIns="45715" tIns="45715" rIns="45715" bIns="45715"/>
          <a:lstStyle>
            <a:lvl1pPr algn="l" defTabSz="914318"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5" tIns="45715" rIns="45715" bIns="45715"/>
          <a:lstStyle>
            <a:lvl1pPr marL="342870" indent="-342870" defTabSz="914318">
              <a:spcBef>
                <a:spcPts val="600"/>
              </a:spcBef>
              <a:defRPr sz="2800"/>
            </a:lvl1pPr>
            <a:lvl2pPr marL="790504" indent="-333345" defTabSz="914318">
              <a:spcBef>
                <a:spcPts val="600"/>
              </a:spcBef>
              <a:defRPr sz="2800"/>
            </a:lvl2pPr>
            <a:lvl3pPr marL="1234330" indent="-320010" defTabSz="914318">
              <a:spcBef>
                <a:spcPts val="600"/>
              </a:spcBef>
              <a:defRPr sz="2800"/>
            </a:lvl3pPr>
            <a:lvl4pPr marL="1727046" indent="-355567" defTabSz="914318">
              <a:spcBef>
                <a:spcPts val="600"/>
              </a:spcBef>
              <a:defRPr sz="2800"/>
            </a:lvl4pPr>
            <a:lvl5pPr marL="2148649" indent="-320010" defTabSz="914318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hape 187"/>
          <p:cNvSpPr>
            <a:spLocks noGrp="1"/>
          </p:cNvSpPr>
          <p:nvPr>
            <p:ph type="sldNum" sz="quarter" idx="2"/>
          </p:nvPr>
        </p:nvSpPr>
        <p:spPr>
          <a:xfrm>
            <a:off x="6553200" y="6404298"/>
            <a:ext cx="2133600" cy="269233"/>
          </a:xfrm>
          <a:prstGeom prst="rect">
            <a:avLst/>
          </a:prstGeom>
        </p:spPr>
        <p:txBody>
          <a:bodyPr wrap="square" lIns="45715" tIns="45715" rIns="45715" bIns="45715"/>
          <a:lstStyle>
            <a:lvl1pPr defTabSz="914318"/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8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30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1509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9587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4CFF-5DB3-AD48-A168-D6A70DDC789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C4E92-0610-FF46-BF23-562FBAC8DB5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46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-1" y="-1"/>
            <a:ext cx="9144002" cy="1434355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822960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xfrm>
            <a:off x="457199" y="92075"/>
            <a:ext cx="7139138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822960">
              <a:defRPr sz="3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229602" cy="5257801"/>
          </a:xfrm>
          <a:prstGeom prst="rect">
            <a:avLst/>
          </a:prstGeom>
        </p:spPr>
        <p:txBody>
          <a:bodyPr lIns="45719" tIns="45719" rIns="45719" bIns="45719"/>
          <a:lstStyle>
            <a:lvl1pPr marL="318407" indent="-318407" defTabSz="822960">
              <a:spcBef>
                <a:spcPts val="600"/>
              </a:spcBef>
              <a:defRPr sz="2600">
                <a:solidFill>
                  <a:srgbClr val="808080"/>
                </a:solidFill>
              </a:defRPr>
            </a:lvl1pPr>
            <a:lvl2pPr marL="766762" indent="-309562" defTabSz="822960">
              <a:spcBef>
                <a:spcPts val="600"/>
              </a:spcBef>
              <a:defRPr sz="2600">
                <a:solidFill>
                  <a:srgbClr val="808080"/>
                </a:solidFill>
              </a:defRPr>
            </a:lvl2pPr>
            <a:lvl3pPr marL="1211580" indent="-297180" defTabSz="822960">
              <a:spcBef>
                <a:spcPts val="600"/>
              </a:spcBef>
              <a:defRPr sz="2600">
                <a:solidFill>
                  <a:srgbClr val="808080"/>
                </a:solidFill>
              </a:defRPr>
            </a:lvl3pPr>
            <a:lvl4pPr marL="1701800" indent="-330200" defTabSz="822960">
              <a:spcBef>
                <a:spcPts val="600"/>
              </a:spcBef>
              <a:defRPr sz="2600">
                <a:solidFill>
                  <a:srgbClr val="808080"/>
                </a:solidFill>
              </a:defRPr>
            </a:lvl4pPr>
            <a:lvl5pPr marL="2125979" indent="-297179" defTabSz="822960">
              <a:spcBef>
                <a:spcPts val="600"/>
              </a:spcBef>
              <a:defRPr sz="2600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822960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9" name="image1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29"/>
            <a:ext cx="1370481" cy="7332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964740"/>
            <a:ext cx="9146977" cy="893260"/>
          </a:xfrm>
          <a:prstGeom prst="rect">
            <a:avLst/>
          </a:prstGeom>
          <a:ln w="3175"/>
          <a:effectLst>
            <a:outerShdw blurRad="76200" dist="38100" dir="16200000" rotWithShape="0">
              <a:srgbClr val="424242">
                <a:alpha val="15000"/>
              </a:srgbClr>
            </a:outerShdw>
          </a:effectLst>
        </p:spPr>
      </p:pic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457349" y="158736"/>
            <a:ext cx="8232280" cy="603265"/>
          </a:xfrm>
          <a:prstGeom prst="rect">
            <a:avLst/>
          </a:prstGeom>
          <a:ln w="3175">
            <a:round/>
          </a:ln>
        </p:spPr>
        <p:txBody>
          <a:bodyPr lIns="34290" tIns="34290" rIns="34290" bIns="34290"/>
          <a:lstStyle>
            <a:lvl1pPr defTabSz="438966">
              <a:defRPr sz="2800" b="1">
                <a:solidFill>
                  <a:srgbClr val="00A5D4"/>
                </a:solidFill>
                <a:uFill>
                  <a:solidFill>
                    <a:srgbClr val="00A5D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Shape 208"/>
          <p:cNvSpPr/>
          <p:nvPr/>
        </p:nvSpPr>
        <p:spPr>
          <a:xfrm>
            <a:off x="6138530" y="6077762"/>
            <a:ext cx="2823211" cy="4953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 algn="r" defTabSz="438966">
              <a:lnSpc>
                <a:spcPct val="130000"/>
              </a:lnSpc>
              <a:buClr>
                <a:srgbClr val="FFFFFF"/>
              </a:buClr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SAC-10</a:t>
            </a:r>
          </a:p>
          <a:p>
            <a:pPr algn="r" defTabSz="438966">
              <a:lnSpc>
                <a:spcPct val="130000"/>
              </a:lnSpc>
              <a:buClr>
                <a:srgbClr val="FFFFFF"/>
              </a:buClr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Science Directorate - Dimitri Argyriou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8441397" y="6470967"/>
            <a:ext cx="245404" cy="226987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>
            <a:lvl1pPr defTabSz="438966">
              <a:defRPr sz="1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685799" y="1844675"/>
            <a:ext cx="7772402" cy="2041525"/>
          </a:xfrm>
          <a:prstGeom prst="rect">
            <a:avLst/>
          </a:prstGeom>
        </p:spPr>
        <p:txBody>
          <a:bodyPr lIns="45719" tIns="45719" rIns="45719" bIns="45719"/>
          <a:lstStyle>
            <a:lvl1pPr defTabSz="411480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half" idx="1"/>
          </p:nvPr>
        </p:nvSpPr>
        <p:spPr>
          <a:xfrm>
            <a:off x="1371599" y="3886200"/>
            <a:ext cx="6400801" cy="29718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1480">
              <a:spcBef>
                <a:spcPts val="6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1pPr>
            <a:lvl2pPr marL="0" indent="457200" algn="ctr" defTabSz="411480">
              <a:spcBef>
                <a:spcPts val="6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2pPr>
            <a:lvl3pPr marL="0" indent="914400" algn="ctr" defTabSz="411480">
              <a:spcBef>
                <a:spcPts val="6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3pPr>
            <a:lvl4pPr marL="0" indent="1371600" algn="ctr" defTabSz="411480">
              <a:spcBef>
                <a:spcPts val="6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4pPr>
            <a:lvl5pPr marL="0" indent="1828800" algn="ctr" defTabSz="411480">
              <a:spcBef>
                <a:spcPts val="600"/>
              </a:spcBef>
              <a:buSzTx/>
              <a:buFontTx/>
              <a:buNone/>
              <a:defRPr sz="3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</p:spPr>
        <p:txBody>
          <a:bodyPr wrap="square" lIns="45719" tIns="45719" rIns="45719" bIns="45719"/>
          <a:lstStyle>
            <a:lvl1pPr defTabSz="411480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<Relationship Id="rId18" Type="http://schemas.openxmlformats.org/officeDocument/2006/relationships/theme" Target="../theme/theme2.xml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1.xml"/><Relationship Id="rId16" Type="http://schemas.openxmlformats.org/officeDocument/2006/relationships/theme" Target="../theme/theme3.xml"/><Relationship Id="rId17" Type="http://schemas.openxmlformats.org/officeDocument/2006/relationships/image" Target="../media/image23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4" tIns="45714" rIns="45714" bIns="45714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4" tIns="45714" rIns="45714" bIns="4571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8186" y="6404299"/>
            <a:ext cx="258614" cy="269231"/>
          </a:xfrm>
          <a:prstGeom prst="rect">
            <a:avLst/>
          </a:prstGeom>
          <a:ln w="12700">
            <a:miter lim="400000"/>
          </a:ln>
        </p:spPr>
        <p:txBody>
          <a:bodyPr wrap="none" lIns="45714" tIns="45714" rIns="45714" bIns="45714" anchor="ctr">
            <a:spAutoFit/>
          </a:bodyPr>
          <a:lstStyle>
            <a:lvl1pPr algn="r" defTabSz="457145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</p:sldLayoutIdLst>
  <p:transition xmlns:p14="http://schemas.microsoft.com/office/powerpoint/2010/main" spd="med"/>
  <p:txStyles>
    <p:titleStyle>
      <a:lvl1pPr marL="0" marR="0" indent="0" algn="ct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858" marR="0" indent="-342858" algn="l" defTabSz="457145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677" marR="0" indent="-326532" algn="l" defTabSz="457145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053" marR="0" indent="-304763" algn="l" defTabSz="457145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151" marR="0" indent="-365716" algn="l" defTabSz="457145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296" marR="0" indent="-365716" algn="l" defTabSz="457145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441" marR="0" indent="-365716" algn="l" defTabSz="457145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586" marR="0" indent="-365716" algn="l" defTabSz="457145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5733" marR="0" indent="-365717" algn="l" defTabSz="457145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2877" marR="0" indent="-365716" algn="l" defTabSz="457145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45" algn="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290" algn="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434" algn="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581" algn="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725" algn="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2870" algn="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015" algn="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160" algn="r" defTabSz="45714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7200" hangingPunct="1"/>
            <a:fld id="{536FF277-5E8C-C849-958D-3EBBE89D3841}" type="datetime1">
              <a:rPr lang="sv-SE" kern="1200" smtClean="0">
                <a:ea typeface="+mn-ea"/>
                <a:cs typeface="+mn-cs"/>
              </a:rPr>
              <a:pPr defTabSz="457200" hangingPunct="1"/>
              <a:t>01/04/16</a:t>
            </a:fld>
            <a:endParaRPr lang="sv-SE" kern="1200">
              <a:ea typeface="+mn-ea"/>
              <a:cs typeface="+mn-cs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7200" hangingPunct="1"/>
            <a:endParaRPr lang="sv-SE" kern="1200"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7200" hangingPunct="1"/>
            <a:fld id="{038C62C7-F79B-CD4A-A5DF-5683BBEC4A65}" type="slidenum">
              <a:rPr lang="sv-SE" kern="1200" smtClean="0">
                <a:ea typeface="+mn-ea"/>
                <a:cs typeface="+mn-cs"/>
              </a:rPr>
              <a:pPr defTabSz="457200" hangingPunct="1"/>
              <a:t>‹#›</a:t>
            </a:fld>
            <a:endParaRPr lang="sv-SE" kern="1200"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sv-SE" kern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82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708" r:id="rId17"/>
  </p:sldLayoutIdLst>
  <p:transition xmlns:p14="http://schemas.microsoft.com/office/powerpoint/2010/main"/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3511" y="1964945"/>
            <a:ext cx="65363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pPr defTabSz="457200" hangingPunct="1"/>
            <a:fld id="{536FF277-5E8C-C849-958D-3EBBE89D3841}" type="datetime1">
              <a:rPr lang="sv-SE" kern="1200" smtClean="0">
                <a:ea typeface="+mn-ea"/>
                <a:cs typeface="+mn-cs"/>
              </a:rPr>
              <a:pPr defTabSz="457200" hangingPunct="1"/>
              <a:t>01/04/16</a:t>
            </a:fld>
            <a:endParaRPr lang="sv-SE" kern="1200">
              <a:ea typeface="+mn-ea"/>
              <a:cs typeface="+mn-cs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pPr defTabSz="457200" hangingPunct="1"/>
            <a:endParaRPr lang="sv-SE" kern="1200">
              <a:ea typeface="+mn-ea"/>
              <a:cs typeface="+mn-c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pPr defTabSz="457200" hangingPunct="1"/>
            <a:fld id="{038C62C7-F79B-CD4A-A5DF-5683BBEC4A65}" type="slidenum">
              <a:rPr lang="sv-SE" kern="1200" smtClean="0">
                <a:ea typeface="+mn-ea"/>
                <a:cs typeface="+mn-cs"/>
              </a:rPr>
              <a:pPr defTabSz="457200" hangingPunct="1"/>
              <a:t>‹#›</a:t>
            </a:fld>
            <a:endParaRPr lang="sv-SE" kern="1200">
              <a:ea typeface="+mn-ea"/>
              <a:cs typeface="+mn-cs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sv-SE" kern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26974" y="378759"/>
            <a:ext cx="135982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593512" y="-1"/>
            <a:ext cx="5762624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308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ransition xmlns:p14="http://schemas.microsoft.com/office/powerpoint/2010/main"/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E9E84CFF-5DB3-AD48-A168-D6A70DDC789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01/04/16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hangingPunct="1"/>
            <a:fld id="{FC8C4E92-0610-FF46-BF23-562FBAC8DB5F}" type="slidenum">
              <a:rPr lang="en-US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457200" hangingPunct="1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4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0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t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jpe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age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30" y="0"/>
            <a:ext cx="9155907" cy="6866930"/>
          </a:xfrm>
          <a:prstGeom prst="rect">
            <a:avLst/>
          </a:prstGeom>
          <a:ln w="12700"/>
        </p:spPr>
      </p:pic>
      <p:pic>
        <p:nvPicPr>
          <p:cNvPr id="430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8476" y="274320"/>
            <a:ext cx="2818805" cy="1683331"/>
          </a:xfrm>
          <a:prstGeom prst="rect">
            <a:avLst/>
          </a:prstGeom>
          <a:ln w="12700"/>
        </p:spPr>
      </p:pic>
      <p:sp>
        <p:nvSpPr>
          <p:cNvPr id="431" name="Shape 431"/>
          <p:cNvSpPr/>
          <p:nvPr/>
        </p:nvSpPr>
        <p:spPr>
          <a:xfrm>
            <a:off x="205740" y="2019709"/>
            <a:ext cx="8732520" cy="3731791"/>
          </a:xfrm>
          <a:prstGeom prst="rect">
            <a:avLst/>
          </a:prstGeom>
          <a:ln w="12700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/>
          <a:p>
            <a:pPr marL="60968" algn="ctr" defTabSz="487740"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sz="4400" dirty="0" smtClean="0"/>
              <a:t>Plans for instruments</a:t>
            </a:r>
            <a:endParaRPr sz="4400" dirty="0"/>
          </a:p>
          <a:p>
            <a:pPr marL="60968" defTabSz="487740"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4400" dirty="0"/>
          </a:p>
          <a:p>
            <a:pPr marL="60968" algn="ctr" defTabSz="487740">
              <a:buClr>
                <a:srgbClr val="FFFFFF"/>
              </a:buClr>
              <a:defRPr sz="3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x-none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Andreas Schreyer</a:t>
            </a:r>
            <a:endParaRPr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60968" defTabSz="48774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marL="60968" algn="ctr" defTabSz="487740">
              <a:buClr>
                <a:srgbClr val="FFFFFF"/>
              </a:buClr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European Spallation Source ERIC </a:t>
            </a:r>
            <a:br>
              <a:rPr dirty="0"/>
            </a:br>
            <a:endParaRPr lang="x-none" dirty="0" smtClean="0"/>
          </a:p>
          <a:p>
            <a:pPr marL="60968" algn="ctr" defTabSz="487740">
              <a:buClr>
                <a:srgbClr val="FFFFFF"/>
              </a:buClr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TAC</a:t>
            </a:r>
            <a:endParaRPr dirty="0"/>
          </a:p>
          <a:p>
            <a:pPr marL="60968" algn="ctr" defTabSz="487740">
              <a:buClr>
                <a:srgbClr val="FFFFFF"/>
              </a:buClr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Lund</a:t>
            </a:r>
            <a:endParaRPr lang="x-none" dirty="0" smtClean="0"/>
          </a:p>
          <a:p>
            <a:pPr marL="60968" algn="ctr" defTabSz="487740">
              <a:buClr>
                <a:srgbClr val="FFFFFF"/>
              </a:buClr>
              <a:def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x-none" dirty="0" smtClean="0"/>
              <a:t>April </a:t>
            </a:r>
            <a:r>
              <a:rPr lang="en-US" dirty="0" smtClean="0"/>
              <a:t>6 – 8</a:t>
            </a:r>
            <a:r>
              <a:rPr dirty="0" smtClean="0"/>
              <a:t>, 201</a:t>
            </a:r>
            <a:r>
              <a:rPr lang="x-none" dirty="0" smtClean="0"/>
              <a:t>6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65" y="5694565"/>
            <a:ext cx="24482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Baseline Layout of the NSS Neutron Beam Instruments</a:t>
            </a:r>
          </a:p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(January 2016)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73" y="821234"/>
            <a:ext cx="5756176" cy="6035086"/>
            <a:chOff x="4273" y="821234"/>
            <a:chExt cx="5756176" cy="6035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721600" y="5033585"/>
              <a:ext cx="1602000" cy="20434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3" y="821234"/>
              <a:ext cx="4539234" cy="45439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215600" y="5274000"/>
              <a:ext cx="1538732" cy="15816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248000" y="3787200"/>
              <a:ext cx="1515600" cy="150929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438173" y="6146558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ODIN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811708" y="6400834"/>
            <a:ext cx="814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DREAM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797263" y="6451358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VOR</a:t>
            </a:r>
            <a:endParaRPr lang="en-US" sz="1600" kern="1200" dirty="0">
              <a:solidFill>
                <a:prstClr val="white">
                  <a:lumMod val="50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77273" y="2684860"/>
            <a:ext cx="62288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BEER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07819" y="2265406"/>
            <a:ext cx="710745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CSPEC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32460" y="1936824"/>
            <a:ext cx="90922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BIFROST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015314" y="1603073"/>
            <a:ext cx="1104487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MIRACLES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541058" y="1307657"/>
            <a:ext cx="81498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MAGIC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2232660" y="1066549"/>
            <a:ext cx="63905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TREX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128736" y="1075281"/>
            <a:ext cx="99592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HEIMDAL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99306" y="3413190"/>
            <a:ext cx="61479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NMX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4382556" y="6525562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SKADI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127322" y="5715551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ESTIA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4447268" y="4131077"/>
            <a:ext cx="57622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LOKI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940968" y="4276084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FREIA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080798" y="6485112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VESPA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Shape 4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NSS</a:t>
            </a:r>
            <a:r>
              <a:rPr lang="x-none" dirty="0" smtClean="0"/>
              <a:t>: Priorities for 2016</a:t>
            </a:r>
            <a:br>
              <a:rPr lang="x-none" dirty="0" smtClean="0"/>
            </a:br>
            <a:r>
              <a:rPr lang="x-none" dirty="0"/>
              <a:t/>
            </a:r>
            <a:br>
              <a:rPr lang="x-none" dirty="0"/>
            </a:br>
            <a:endParaRPr dirty="0"/>
          </a:p>
        </p:txBody>
      </p:sp>
      <p:sp>
        <p:nvSpPr>
          <p:cNvPr id="9" name="TextBox 8"/>
          <p:cNvSpPr txBox="1"/>
          <p:nvPr/>
        </p:nvSpPr>
        <p:spPr>
          <a:xfrm>
            <a:off x="4576988" y="1510907"/>
            <a:ext cx="454971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Align the instrument budgets with the</a:t>
            </a:r>
          </a:p>
          <a:p>
            <a:r>
              <a:rPr lang="en-US" sz="2000" dirty="0" smtClean="0"/>
              <a:t>      NSS budget</a:t>
            </a:r>
          </a:p>
          <a:p>
            <a:r>
              <a:rPr lang="en-US" sz="2000" dirty="0" smtClean="0"/>
              <a:t> 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Develop a realistic </a:t>
            </a:r>
            <a:r>
              <a:rPr lang="en-US" sz="2000" dirty="0" smtClean="0"/>
              <a:t>schedule for all </a:t>
            </a: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 smtClean="0"/>
              <a:t>     instruments ensuring early science </a:t>
            </a:r>
          </a:p>
          <a:p>
            <a:r>
              <a:rPr lang="en-US" sz="2000" dirty="0" smtClean="0"/>
              <a:t>      success in line with available in-kind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resources and partner capabilities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737146" y="3985024"/>
            <a:ext cx="342914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Propose which instruments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are to be operational first</a:t>
            </a:r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Proposal to Council in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December 2016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940968" y="4492222"/>
            <a:ext cx="866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HR-NSE</a:t>
            </a:r>
            <a:endParaRPr lang="en-US" sz="1600" kern="1200" dirty="0">
              <a:solidFill>
                <a:prstClr val="white">
                  <a:lumMod val="50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55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416824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dirty="0" smtClean="0"/>
              <a:t>NSS Budget overview -with current IK estimates for Instruments and bunker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12" name="TextBox 11"/>
          <p:cNvSpPr txBox="1"/>
          <p:nvPr/>
        </p:nvSpPr>
        <p:spPr>
          <a:xfrm>
            <a:off x="2195736" y="3356992"/>
            <a:ext cx="4392488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dirty="0"/>
              <a:t>In-kind commitment so far  =  </a:t>
            </a:r>
            <a:r>
              <a:rPr lang="en-US" sz="1600" dirty="0" smtClean="0"/>
              <a:t>190.6 </a:t>
            </a:r>
            <a:r>
              <a:rPr lang="en-US" sz="1600" dirty="0"/>
              <a:t>M €  </a:t>
            </a:r>
          </a:p>
          <a:p>
            <a:pPr algn="ctr"/>
            <a:r>
              <a:rPr lang="en-US" sz="1600" dirty="0"/>
              <a:t>In-Kind uncommitted            =    </a:t>
            </a:r>
            <a:r>
              <a:rPr lang="en-US" sz="1600" dirty="0" smtClean="0"/>
              <a:t>36.9 </a:t>
            </a:r>
            <a:r>
              <a:rPr lang="en-US" sz="1600" dirty="0"/>
              <a:t>M €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We are at </a:t>
            </a:r>
            <a:r>
              <a:rPr lang="en-US" sz="1600" dirty="0" smtClean="0"/>
              <a:t>84% </a:t>
            </a:r>
            <a:r>
              <a:rPr lang="en-US" sz="1600" dirty="0"/>
              <a:t>of our In-kind target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5736" y="5949280"/>
            <a:ext cx="439248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dirty="0"/>
              <a:t>Cash contingency is </a:t>
            </a:r>
            <a:r>
              <a:rPr lang="en-US" sz="1600" b="1" dirty="0" smtClean="0">
                <a:solidFill>
                  <a:srgbClr val="FF0000"/>
                </a:solidFill>
              </a:rPr>
              <a:t>5.5 </a:t>
            </a:r>
            <a:r>
              <a:rPr lang="en-US" sz="1600" b="1" dirty="0">
                <a:solidFill>
                  <a:srgbClr val="FF0000"/>
                </a:solidFill>
              </a:rPr>
              <a:t>%</a:t>
            </a:r>
            <a:r>
              <a:rPr lang="en-US" sz="1600" dirty="0"/>
              <a:t> of cost to complete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4653136"/>
            <a:ext cx="4392488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dirty="0"/>
              <a:t>Cash budget                  </a:t>
            </a:r>
            <a:r>
              <a:rPr lang="en-US" sz="1600" dirty="0" smtClean="0"/>
              <a:t>    </a:t>
            </a:r>
            <a:r>
              <a:rPr lang="en-US" sz="1600" dirty="0"/>
              <a:t>=  </a:t>
            </a:r>
            <a:r>
              <a:rPr lang="en-US" sz="1600" dirty="0" smtClean="0"/>
              <a:t>122.5 M €</a:t>
            </a:r>
          </a:p>
          <a:p>
            <a:pPr algn="ctr"/>
            <a:r>
              <a:rPr lang="en-US" sz="1600" dirty="0" smtClean="0"/>
              <a:t>Cash spent (Dec 2015)     =    32.3 M €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We have spent </a:t>
            </a:r>
            <a:r>
              <a:rPr lang="en-US" sz="1600" b="1" dirty="0" smtClean="0">
                <a:solidFill>
                  <a:srgbClr val="FF0000"/>
                </a:solidFill>
              </a:rPr>
              <a:t>26 %</a:t>
            </a:r>
            <a:r>
              <a:rPr lang="en-US" sz="1600" dirty="0" smtClean="0"/>
              <a:t> </a:t>
            </a:r>
            <a:r>
              <a:rPr lang="en-US" sz="1600" dirty="0"/>
              <a:t>of our cash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95736" y="1772816"/>
            <a:ext cx="4392488" cy="1315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NSS total budget (ring-fenced)  </a:t>
            </a:r>
            <a:r>
              <a:rPr lang="en-US" b="1" dirty="0" smtClean="0"/>
              <a:t>=   </a:t>
            </a:r>
            <a:r>
              <a:rPr lang="en-US" b="1" dirty="0"/>
              <a:t>350  M€</a:t>
            </a:r>
          </a:p>
          <a:p>
            <a:pPr>
              <a:lnSpc>
                <a:spcPct val="150000"/>
              </a:lnSpc>
            </a:pPr>
            <a:r>
              <a:rPr lang="en-US" dirty="0"/>
              <a:t>NSS In-Kind Target (65%)	</a:t>
            </a:r>
            <a:r>
              <a:rPr lang="en-US" dirty="0" smtClean="0"/>
              <a:t>     = </a:t>
            </a:r>
            <a:r>
              <a:rPr lang="en-US" dirty="0"/>
              <a:t>227,5 M€</a:t>
            </a:r>
          </a:p>
          <a:p>
            <a:pPr>
              <a:lnSpc>
                <a:spcPct val="150000"/>
              </a:lnSpc>
            </a:pPr>
            <a:r>
              <a:rPr lang="en-US" dirty="0"/>
              <a:t>NSS Cash Target (35%)	</a:t>
            </a:r>
            <a:r>
              <a:rPr lang="en-US" dirty="0" smtClean="0"/>
              <a:t>     = </a:t>
            </a:r>
            <a:r>
              <a:rPr lang="en-US" dirty="0"/>
              <a:t>122,5 M€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4368" y="6608385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SJK, </a:t>
            </a:r>
            <a:r>
              <a:rPr lang="en-US" sz="1200" dirty="0"/>
              <a:t>8</a:t>
            </a:r>
            <a:r>
              <a:rPr lang="en-US" sz="1200" dirty="0" smtClean="0"/>
              <a:t> Feb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29549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139136" cy="1012974"/>
          </a:xfrm>
        </p:spPr>
        <p:txBody>
          <a:bodyPr anchor="t">
            <a:normAutofit/>
          </a:bodyPr>
          <a:lstStyle/>
          <a:p>
            <a:pPr algn="ctr"/>
            <a:r>
              <a:rPr lang="en-US" dirty="0" smtClean="0"/>
              <a:t>The In-Kind Delivery Model </a:t>
            </a:r>
            <a:br>
              <a:rPr lang="en-US" dirty="0" smtClean="0"/>
            </a:br>
            <a:r>
              <a:rPr lang="en-US" dirty="0" smtClean="0"/>
              <a:t>Roles and Responsibilities for NSS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3" name="TextBox 2"/>
          <p:cNvSpPr txBox="1"/>
          <p:nvPr/>
        </p:nvSpPr>
        <p:spPr>
          <a:xfrm>
            <a:off x="1187625" y="2492896"/>
            <a:ext cx="6552728" cy="2462203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285716" indent="-285716">
              <a:spcBef>
                <a:spcPts val="1200"/>
              </a:spcBef>
              <a:buFont typeface="Arial"/>
              <a:buChar char="•"/>
            </a:pPr>
            <a:r>
              <a:rPr lang="en-US" dirty="0" smtClean="0"/>
              <a:t>In</a:t>
            </a:r>
            <a:r>
              <a:rPr lang="en-US" dirty="0"/>
              <a:t>-Kind Collaborators – deliver </a:t>
            </a:r>
            <a:r>
              <a:rPr lang="en-US" dirty="0" smtClean="0"/>
              <a:t>most </a:t>
            </a:r>
            <a:r>
              <a:rPr lang="en-US" dirty="0"/>
              <a:t>of the suite of instruments, </a:t>
            </a:r>
            <a:r>
              <a:rPr lang="en-US" dirty="0" smtClean="0"/>
              <a:t>most of bunker, large portion of </a:t>
            </a:r>
            <a:r>
              <a:rPr lang="en-US" dirty="0"/>
              <a:t>sample </a:t>
            </a:r>
            <a:r>
              <a:rPr lang="en-US" dirty="0" smtClean="0"/>
              <a:t>environments, DMSC and competency development</a:t>
            </a:r>
          </a:p>
          <a:p>
            <a:pPr marL="285716" indent="-285716">
              <a:spcBef>
                <a:spcPts val="1200"/>
              </a:spcBef>
              <a:buFont typeface="Arial"/>
              <a:buChar char="•"/>
            </a:pPr>
            <a:r>
              <a:rPr lang="en-US" dirty="0" smtClean="0"/>
              <a:t>ESS-Lund –Coordinate NSS Project, collaborate on instruments AND deliver everything else; neutron </a:t>
            </a:r>
            <a:r>
              <a:rPr lang="en-US" dirty="0"/>
              <a:t>sources, safety systems, standards, IK framework packages, buildings, services, labs, support for installation, commissioning, </a:t>
            </a:r>
            <a:r>
              <a:rPr lang="en-US" dirty="0" smtClean="0"/>
              <a:t>operations</a:t>
            </a:r>
            <a:r>
              <a:rPr lang="en-US" dirty="0"/>
              <a:t> </a:t>
            </a:r>
            <a:r>
              <a:rPr lang="en-US" dirty="0" smtClean="0"/>
              <a:t>&amp; 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915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>
            <a:spLocks noGrp="1"/>
          </p:cNvSpPr>
          <p:nvPr>
            <p:ph type="title"/>
          </p:nvPr>
        </p:nvSpPr>
        <p:spPr>
          <a:xfrm>
            <a:off x="593510" y="-1"/>
            <a:ext cx="5762626" cy="144145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The NSS Instruments Collaboration</a:t>
            </a:r>
          </a:p>
        </p:txBody>
      </p:sp>
      <p:sp>
        <p:nvSpPr>
          <p:cNvPr id="1459" name="Shape 1459"/>
          <p:cNvSpPr/>
          <p:nvPr/>
        </p:nvSpPr>
        <p:spPr>
          <a:xfrm>
            <a:off x="423706" y="3911687"/>
            <a:ext cx="7203632" cy="2890981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1"/>
            </a:solidFill>
            <a:bevel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60" name="Shape 1460"/>
          <p:cNvSpPr/>
          <p:nvPr/>
        </p:nvSpPr>
        <p:spPr>
          <a:xfrm>
            <a:off x="1577575" y="6596033"/>
            <a:ext cx="5852983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61" name="Shape 1461"/>
          <p:cNvSpPr/>
          <p:nvPr/>
        </p:nvSpPr>
        <p:spPr>
          <a:xfrm flipH="1">
            <a:off x="1137870" y="5126807"/>
            <a:ext cx="1" cy="134668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62" name="Shape 1462"/>
          <p:cNvSpPr/>
          <p:nvPr/>
        </p:nvSpPr>
        <p:spPr>
          <a:xfrm flipH="1">
            <a:off x="2485934" y="5126807"/>
            <a:ext cx="1" cy="134668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63" name="Shape 1463"/>
          <p:cNvSpPr/>
          <p:nvPr/>
        </p:nvSpPr>
        <p:spPr>
          <a:xfrm>
            <a:off x="3966720" y="5126937"/>
            <a:ext cx="1" cy="1346685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cxnSp>
        <p:nvCxnSpPr>
          <p:cNvPr id="1465" name="Connector 1465"/>
          <p:cNvCxnSpPr>
            <a:stCxn id="1464" idx="0"/>
            <a:endCxn id="1499" idx="0"/>
          </p:cNvCxnSpPr>
          <p:nvPr/>
        </p:nvCxnSpPr>
        <p:spPr>
          <a:xfrm>
            <a:off x="1445825" y="1791406"/>
            <a:ext cx="1" cy="1652054"/>
          </a:xfrm>
          <a:prstGeom prst="straightConnector1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</p:cxnSp>
      <p:sp>
        <p:nvSpPr>
          <p:cNvPr id="1510" name="Shape 1510"/>
          <p:cNvSpPr/>
          <p:nvPr/>
        </p:nvSpPr>
        <p:spPr>
          <a:xfrm>
            <a:off x="3939540" y="3243579"/>
            <a:ext cx="2541" cy="1419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467" name="Shape 1467"/>
          <p:cNvSpPr/>
          <p:nvPr/>
        </p:nvSpPr>
        <p:spPr>
          <a:xfrm>
            <a:off x="3382340" y="4670144"/>
            <a:ext cx="1114850" cy="51731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DMSC</a:t>
            </a:r>
          </a:p>
        </p:txBody>
      </p:sp>
      <p:sp>
        <p:nvSpPr>
          <p:cNvPr id="1468" name="Shape 1468"/>
          <p:cNvSpPr/>
          <p:nvPr/>
        </p:nvSpPr>
        <p:spPr>
          <a:xfrm>
            <a:off x="1753779" y="4670144"/>
            <a:ext cx="1463462" cy="51731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/>
          <a:p>
            <a: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pPr>
            <a:r>
              <a:t>Instrument </a:t>
            </a:r>
          </a:p>
          <a:p>
            <a: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pPr>
            <a:r>
              <a:t>Technologies (IT)</a:t>
            </a:r>
          </a:p>
        </p:txBody>
      </p:sp>
      <p:sp>
        <p:nvSpPr>
          <p:cNvPr id="1469" name="Shape 1469"/>
          <p:cNvSpPr/>
          <p:nvPr/>
        </p:nvSpPr>
        <p:spPr>
          <a:xfrm>
            <a:off x="496781" y="4670144"/>
            <a:ext cx="1205980" cy="51731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Science Support (SS)</a:t>
            </a:r>
          </a:p>
        </p:txBody>
      </p:sp>
      <p:sp>
        <p:nvSpPr>
          <p:cNvPr id="1470" name="Shape 1470"/>
          <p:cNvSpPr/>
          <p:nvPr/>
        </p:nvSpPr>
        <p:spPr>
          <a:xfrm>
            <a:off x="4667251" y="5126937"/>
            <a:ext cx="1" cy="1237703"/>
          </a:xfrm>
          <a:prstGeom prst="line">
            <a:avLst/>
          </a:prstGeom>
          <a:ln w="12700">
            <a:solidFill>
              <a:srgbClr val="000000"/>
            </a:solidFill>
            <a:bevel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71" name="Shape 1471"/>
          <p:cNvSpPr/>
          <p:nvPr/>
        </p:nvSpPr>
        <p:spPr>
          <a:xfrm>
            <a:off x="4658231" y="5452591"/>
            <a:ext cx="663357" cy="1"/>
          </a:xfrm>
          <a:prstGeom prst="line">
            <a:avLst/>
          </a:prstGeom>
          <a:ln w="12700">
            <a:solidFill>
              <a:srgbClr val="000000"/>
            </a:solidFill>
            <a:bevel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72" name="Shape 1472"/>
          <p:cNvSpPr/>
          <p:nvPr/>
        </p:nvSpPr>
        <p:spPr>
          <a:xfrm>
            <a:off x="4658231" y="5903107"/>
            <a:ext cx="663357" cy="1"/>
          </a:xfrm>
          <a:prstGeom prst="line">
            <a:avLst/>
          </a:prstGeom>
          <a:ln w="12700">
            <a:solidFill>
              <a:srgbClr val="000000"/>
            </a:solidFill>
            <a:bevel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73" name="Shape 1473"/>
          <p:cNvSpPr/>
          <p:nvPr/>
        </p:nvSpPr>
        <p:spPr>
          <a:xfrm>
            <a:off x="4658231" y="6356417"/>
            <a:ext cx="663357" cy="1"/>
          </a:xfrm>
          <a:prstGeom prst="line">
            <a:avLst/>
          </a:prstGeom>
          <a:ln w="12700">
            <a:solidFill>
              <a:srgbClr val="000000"/>
            </a:solidFill>
            <a:bevel/>
          </a:ln>
          <a:effectLst>
            <a:outerShdw blurRad="254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74" name="Shape 1474"/>
          <p:cNvSpPr/>
          <p:nvPr/>
        </p:nvSpPr>
        <p:spPr>
          <a:xfrm>
            <a:off x="4587940" y="4670144"/>
            <a:ext cx="1114850" cy="51731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/>
          <a:p>
            <a: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pPr>
            <a:r>
              <a:t>Instrument</a:t>
            </a:r>
          </a:p>
          <a:p>
            <a: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pPr>
            <a:r>
              <a:t>Projects</a:t>
            </a:r>
          </a:p>
        </p:txBody>
      </p:sp>
      <p:sp>
        <p:nvSpPr>
          <p:cNvPr id="1511" name="Shape 1511"/>
          <p:cNvSpPr/>
          <p:nvPr/>
        </p:nvSpPr>
        <p:spPr>
          <a:xfrm>
            <a:off x="3942079" y="3243579"/>
            <a:ext cx="1202691" cy="1419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71"/>
                </a:lnTo>
                <a:lnTo>
                  <a:pt x="21600" y="12771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512" name="Shape 1512"/>
          <p:cNvSpPr/>
          <p:nvPr/>
        </p:nvSpPr>
        <p:spPr>
          <a:xfrm>
            <a:off x="2485390" y="3243579"/>
            <a:ext cx="1456690" cy="1419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2751"/>
                </a:lnTo>
                <a:lnTo>
                  <a:pt x="0" y="12751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513" name="Shape 1513"/>
          <p:cNvSpPr/>
          <p:nvPr/>
        </p:nvSpPr>
        <p:spPr>
          <a:xfrm>
            <a:off x="1126489" y="3766820"/>
            <a:ext cx="2815591" cy="897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7546"/>
                </a:lnTo>
                <a:lnTo>
                  <a:pt x="0" y="7546"/>
                </a:lnTo>
                <a:lnTo>
                  <a:pt x="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478" name="Shape 1478"/>
          <p:cNvSpPr/>
          <p:nvPr/>
        </p:nvSpPr>
        <p:spPr>
          <a:xfrm>
            <a:off x="2797037" y="5635645"/>
            <a:ext cx="467226" cy="525020"/>
          </a:xfrm>
          <a:prstGeom prst="rightArrow">
            <a:avLst>
              <a:gd name="adj1" fmla="val 32000"/>
              <a:gd name="adj2" fmla="val 68015"/>
            </a:avLst>
          </a:prstGeom>
          <a:solidFill>
            <a:srgbClr val="FFFFFF"/>
          </a:solidFill>
          <a:ln w="12700">
            <a:solidFill>
              <a:srgbClr val="000000"/>
            </a:solidFill>
            <a:bevel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satOff val="-6373"/>
                    <a:lumOff val="-10823"/>
                  </a:schemeClr>
                </a:solidFill>
              </a:defRPr>
            </a:pPr>
            <a:endParaRPr/>
          </a:p>
        </p:txBody>
      </p:sp>
      <p:sp>
        <p:nvSpPr>
          <p:cNvPr id="1479" name="Shape 1479"/>
          <p:cNvSpPr/>
          <p:nvPr/>
        </p:nvSpPr>
        <p:spPr>
          <a:xfrm>
            <a:off x="4085679" y="5641995"/>
            <a:ext cx="467226" cy="525020"/>
          </a:xfrm>
          <a:prstGeom prst="rightArrow">
            <a:avLst>
              <a:gd name="adj1" fmla="val 32000"/>
              <a:gd name="adj2" fmla="val 68015"/>
            </a:avLst>
          </a:prstGeom>
          <a:solidFill>
            <a:srgbClr val="FFFFFF"/>
          </a:solidFill>
          <a:ln w="12700">
            <a:solidFill>
              <a:srgbClr val="000000"/>
            </a:solidFill>
            <a:bevel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satOff val="-6373"/>
                    <a:lumOff val="-10823"/>
                  </a:schemeClr>
                </a:solidFill>
              </a:defRPr>
            </a:pPr>
            <a:endParaRPr/>
          </a:p>
        </p:txBody>
      </p:sp>
      <p:sp>
        <p:nvSpPr>
          <p:cNvPr id="1480" name="Shape 1480"/>
          <p:cNvSpPr/>
          <p:nvPr/>
        </p:nvSpPr>
        <p:spPr>
          <a:xfrm>
            <a:off x="1481510" y="5656093"/>
            <a:ext cx="467226" cy="525019"/>
          </a:xfrm>
          <a:prstGeom prst="rightArrow">
            <a:avLst>
              <a:gd name="adj1" fmla="val 32000"/>
              <a:gd name="adj2" fmla="val 68015"/>
            </a:avLst>
          </a:prstGeom>
          <a:solidFill>
            <a:srgbClr val="FFFFFF"/>
          </a:solidFill>
          <a:ln w="12700">
            <a:solidFill>
              <a:srgbClr val="000000"/>
            </a:solidFill>
            <a:bevel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chemeClr val="accent3">
                    <a:satOff val="-6373"/>
                    <a:lumOff val="-10823"/>
                  </a:schemeClr>
                </a:solidFill>
              </a:defRPr>
            </a:pPr>
            <a:endParaRPr/>
          </a:p>
        </p:txBody>
      </p:sp>
      <p:sp>
        <p:nvSpPr>
          <p:cNvPr id="1481" name="Shape 1481"/>
          <p:cNvSpPr/>
          <p:nvPr/>
        </p:nvSpPr>
        <p:spPr>
          <a:xfrm>
            <a:off x="443017" y="6340923"/>
            <a:ext cx="1231380" cy="3815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In-Kind SS</a:t>
            </a:r>
          </a:p>
        </p:txBody>
      </p:sp>
      <p:sp>
        <p:nvSpPr>
          <p:cNvPr id="1482" name="Shape 1482"/>
          <p:cNvSpPr/>
          <p:nvPr/>
        </p:nvSpPr>
        <p:spPr>
          <a:xfrm>
            <a:off x="1835057" y="6354483"/>
            <a:ext cx="1231380" cy="3815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In-Kind IT</a:t>
            </a:r>
          </a:p>
        </p:txBody>
      </p:sp>
      <p:sp>
        <p:nvSpPr>
          <p:cNvPr id="1483" name="Shape 1483"/>
          <p:cNvSpPr/>
          <p:nvPr/>
        </p:nvSpPr>
        <p:spPr>
          <a:xfrm>
            <a:off x="3227097" y="6354483"/>
            <a:ext cx="1355314" cy="3815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In-Kind DMSC</a:t>
            </a:r>
          </a:p>
        </p:txBody>
      </p:sp>
      <p:sp>
        <p:nvSpPr>
          <p:cNvPr id="1484" name="Shape 1484"/>
          <p:cNvSpPr/>
          <p:nvPr/>
        </p:nvSpPr>
        <p:spPr>
          <a:xfrm flipV="1">
            <a:off x="7423831" y="3101510"/>
            <a:ext cx="1" cy="3464542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85" name="Shape 1485"/>
          <p:cNvSpPr/>
          <p:nvPr/>
        </p:nvSpPr>
        <p:spPr>
          <a:xfrm>
            <a:off x="6125162" y="2886916"/>
            <a:ext cx="2255204" cy="886744"/>
          </a:xfrm>
          <a:prstGeom prst="rect">
            <a:avLst/>
          </a:prstGeom>
          <a:solidFill>
            <a:srgbClr val="00962F"/>
          </a:solidFill>
          <a:ln w="3175">
            <a:miter lim="400000"/>
          </a:ln>
          <a:effectLst>
            <a:outerShdw blurRad="508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/>
          <a:p>
            <a:pPr algn="ctr" defTabSz="584200">
              <a:defRPr sz="1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Instruments Collaboration Board</a:t>
            </a:r>
          </a:p>
          <a:p>
            <a:pPr algn="ctr" defTabSz="584200">
              <a:defRPr sz="1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dirty="0"/>
              <a:t>Chair: Director for Science</a:t>
            </a:r>
          </a:p>
        </p:txBody>
      </p:sp>
      <p:sp>
        <p:nvSpPr>
          <p:cNvPr id="1486" name="Shape 1486"/>
          <p:cNvSpPr/>
          <p:nvPr/>
        </p:nvSpPr>
        <p:spPr>
          <a:xfrm>
            <a:off x="5446259" y="3970668"/>
            <a:ext cx="1182488" cy="38354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5653188"/>
          </a:gradFill>
          <a:ln w="12700">
            <a:solidFill>
              <a:schemeClr val="accent1"/>
            </a:solidFill>
            <a:bevel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>
                <a:solidFill>
                  <a:srgbClr val="FFFFFF"/>
                </a:solidFill>
              </a:defRPr>
            </a:lvl1pPr>
          </a:lstStyle>
          <a:p>
            <a:r>
              <a:t>NSS Project</a:t>
            </a:r>
          </a:p>
        </p:txBody>
      </p:sp>
      <p:sp>
        <p:nvSpPr>
          <p:cNvPr id="1487" name="Shape 1487"/>
          <p:cNvSpPr/>
          <p:nvPr/>
        </p:nvSpPr>
        <p:spPr>
          <a:xfrm>
            <a:off x="2779347" y="1462936"/>
            <a:ext cx="2324101" cy="66040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 smtClean="0"/>
              <a:t>ERIC </a:t>
            </a:r>
            <a:r>
              <a:rPr dirty="0"/>
              <a:t>Council</a:t>
            </a:r>
          </a:p>
        </p:txBody>
      </p:sp>
      <p:cxnSp>
        <p:nvCxnSpPr>
          <p:cNvPr id="1488" name="Connector 1488"/>
          <p:cNvCxnSpPr/>
          <p:nvPr/>
        </p:nvCxnSpPr>
        <p:spPr>
          <a:xfrm flipH="1" flipV="1">
            <a:off x="3941397" y="2140850"/>
            <a:ext cx="850" cy="1335524"/>
          </a:xfrm>
          <a:prstGeom prst="straightConnector1">
            <a:avLst/>
          </a:prstGeom>
          <a:ln w="25400">
            <a:solidFill>
              <a:srgbClr val="000000"/>
            </a:solidFill>
            <a:bevel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489" name="Shape 1489"/>
          <p:cNvSpPr/>
          <p:nvPr/>
        </p:nvSpPr>
        <p:spPr>
          <a:xfrm>
            <a:off x="5021574" y="2664081"/>
            <a:ext cx="1355314" cy="1"/>
          </a:xfrm>
          <a:prstGeom prst="line">
            <a:avLst/>
          </a:prstGeom>
          <a:ln w="25400">
            <a:solidFill>
              <a:schemeClr val="accent6"/>
            </a:solidFill>
            <a:bevel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90" name="Shape 1490"/>
          <p:cNvSpPr/>
          <p:nvPr/>
        </p:nvSpPr>
        <p:spPr>
          <a:xfrm flipV="1">
            <a:off x="6390434" y="1540185"/>
            <a:ext cx="1" cy="1141692"/>
          </a:xfrm>
          <a:prstGeom prst="line">
            <a:avLst/>
          </a:prstGeom>
          <a:ln w="25400">
            <a:solidFill>
              <a:schemeClr val="accent6"/>
            </a:solidFill>
            <a:bevel/>
          </a:ln>
          <a:effectLst>
            <a:outerShdw blurRad="254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91" name="Shape 1491"/>
          <p:cNvSpPr/>
          <p:nvPr/>
        </p:nvSpPr>
        <p:spPr>
          <a:xfrm>
            <a:off x="6767291" y="5452591"/>
            <a:ext cx="663357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92" name="Shape 1492"/>
          <p:cNvSpPr/>
          <p:nvPr/>
        </p:nvSpPr>
        <p:spPr>
          <a:xfrm>
            <a:off x="4879705" y="5271746"/>
            <a:ext cx="2038652" cy="356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Instrument Consortium 1</a:t>
            </a:r>
          </a:p>
        </p:txBody>
      </p:sp>
      <p:sp>
        <p:nvSpPr>
          <p:cNvPr id="1493" name="Shape 1493"/>
          <p:cNvSpPr/>
          <p:nvPr/>
        </p:nvSpPr>
        <p:spPr>
          <a:xfrm>
            <a:off x="6767291" y="5904504"/>
            <a:ext cx="663357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94" name="Shape 1494"/>
          <p:cNvSpPr/>
          <p:nvPr/>
        </p:nvSpPr>
        <p:spPr>
          <a:xfrm>
            <a:off x="6767291" y="6365911"/>
            <a:ext cx="663357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95" name="Shape 1495"/>
          <p:cNvSpPr/>
          <p:nvPr/>
        </p:nvSpPr>
        <p:spPr>
          <a:xfrm>
            <a:off x="4879705" y="5717729"/>
            <a:ext cx="2038652" cy="356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Instrument Consortium 2</a:t>
            </a:r>
          </a:p>
        </p:txBody>
      </p:sp>
      <p:sp>
        <p:nvSpPr>
          <p:cNvPr id="1496" name="Shape 1496"/>
          <p:cNvSpPr/>
          <p:nvPr/>
        </p:nvSpPr>
        <p:spPr>
          <a:xfrm>
            <a:off x="4879705" y="6178367"/>
            <a:ext cx="2038652" cy="3561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/>
          <a:p>
            <a:pPr algn="ctr" defTabSz="584200">
              <a:defRPr sz="1000" b="1">
                <a:latin typeface="+mj-lt"/>
                <a:ea typeface="+mj-ea"/>
                <a:cs typeface="+mj-cs"/>
                <a:sym typeface="Helvetica"/>
              </a:defRPr>
            </a:pPr>
            <a:r>
              <a:t>Instrument Consortium </a:t>
            </a:r>
            <a:r>
              <a:rPr i="1"/>
              <a:t>n</a:t>
            </a:r>
          </a:p>
        </p:txBody>
      </p:sp>
      <p:sp>
        <p:nvSpPr>
          <p:cNvPr id="1497" name="Shape 1497"/>
          <p:cNvSpPr/>
          <p:nvPr/>
        </p:nvSpPr>
        <p:spPr>
          <a:xfrm>
            <a:off x="5419341" y="1461206"/>
            <a:ext cx="2070101" cy="66040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4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In-kind Review Committee </a:t>
            </a:r>
          </a:p>
        </p:txBody>
      </p:sp>
      <p:sp>
        <p:nvSpPr>
          <p:cNvPr id="1498" name="Shape 1498"/>
          <p:cNvSpPr/>
          <p:nvPr/>
        </p:nvSpPr>
        <p:spPr>
          <a:xfrm>
            <a:off x="2371246" y="3437123"/>
            <a:ext cx="558453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79375" tIns="79375" rIns="79375" bIns="79375" anchor="ctr"/>
          <a:lstStyle/>
          <a:p>
            <a:pPr algn="ctr" defTabSz="584200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99" name="Shape 1499"/>
          <p:cNvSpPr/>
          <p:nvPr/>
        </p:nvSpPr>
        <p:spPr>
          <a:xfrm>
            <a:off x="410775" y="3113259"/>
            <a:ext cx="2070101" cy="660401"/>
          </a:xfrm>
          <a:prstGeom prst="rect">
            <a:avLst/>
          </a:prstGeom>
          <a:solidFill>
            <a:schemeClr val="accent2">
              <a:lumOff val="23627"/>
            </a:schemeClr>
          </a:solidFill>
          <a:ln w="3175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STAP / TAPs</a:t>
            </a:r>
          </a:p>
        </p:txBody>
      </p:sp>
      <p:sp>
        <p:nvSpPr>
          <p:cNvPr id="1500" name="Shape 1500"/>
          <p:cNvSpPr/>
          <p:nvPr/>
        </p:nvSpPr>
        <p:spPr>
          <a:xfrm>
            <a:off x="1435386" y="2651381"/>
            <a:ext cx="1494791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79375" tIns="79375" rIns="79375" bIns="79375" anchor="ctr"/>
          <a:lstStyle/>
          <a:p>
            <a:pPr algn="ctr" defTabSz="584200">
              <a:defRPr sz="30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501" name="Shape 1501"/>
          <p:cNvSpPr/>
          <p:nvPr/>
        </p:nvSpPr>
        <p:spPr>
          <a:xfrm>
            <a:off x="2781044" y="2496358"/>
            <a:ext cx="2322404" cy="1264602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/>
          <a:p>
            <a:pPr algn="ctr" defTabSz="584200">
              <a:defRPr sz="1400" b="1">
                <a:latin typeface="+mj-lt"/>
                <a:ea typeface="+mj-ea"/>
                <a:cs typeface="+mj-cs"/>
                <a:sym typeface="Helvetica"/>
              </a:defRPr>
            </a:pPr>
            <a:r>
              <a:t>ESS Director General</a:t>
            </a:r>
          </a:p>
          <a:p>
            <a:pPr algn="ctr" defTabSz="584200">
              <a:lnSpc>
                <a:spcPct val="50000"/>
              </a:lnSpc>
              <a:defRPr sz="1400" b="1"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</a:p>
          <a:p>
            <a:pPr algn="ctr" defTabSz="584200">
              <a:defRPr sz="1400" b="1">
                <a:latin typeface="+mj-lt"/>
                <a:ea typeface="+mj-ea"/>
                <a:cs typeface="+mj-cs"/>
                <a:sym typeface="Helvetica"/>
              </a:defRPr>
            </a:pPr>
            <a:r>
              <a:t>Director for Science </a:t>
            </a:r>
          </a:p>
          <a:p>
            <a:pPr algn="ctr" defTabSz="584200">
              <a:lnSpc>
                <a:spcPct val="50000"/>
              </a:lnSpc>
              <a:defRPr sz="1400" b="1"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</a:p>
          <a:p>
            <a:pPr algn="ctr" defTabSz="584200">
              <a:defRPr sz="1400" b="1">
                <a:latin typeface="+mj-lt"/>
                <a:ea typeface="+mj-ea"/>
                <a:cs typeface="+mj-cs"/>
                <a:sym typeface="Helvetica"/>
              </a:defRPr>
            </a:pPr>
            <a:r>
              <a:t>NSS Project Leader</a:t>
            </a:r>
          </a:p>
        </p:txBody>
      </p:sp>
      <p:grpSp>
        <p:nvGrpSpPr>
          <p:cNvPr id="1508" name="Group 1508"/>
          <p:cNvGrpSpPr/>
          <p:nvPr/>
        </p:nvGrpSpPr>
        <p:grpSpPr>
          <a:xfrm>
            <a:off x="7916608" y="4150276"/>
            <a:ext cx="1114850" cy="2604631"/>
            <a:chOff x="0" y="0"/>
            <a:chExt cx="1114848" cy="2604629"/>
          </a:xfrm>
        </p:grpSpPr>
        <p:sp>
          <p:nvSpPr>
            <p:cNvPr id="1502" name="Shape 1502"/>
            <p:cNvSpPr/>
            <p:nvPr/>
          </p:nvSpPr>
          <p:spPr>
            <a:xfrm>
              <a:off x="0" y="0"/>
              <a:ext cx="1114849" cy="2604630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9375" tIns="79375" rIns="79375" bIns="79375" numCol="1" anchor="ctr">
              <a:noAutofit/>
            </a:bodyPr>
            <a:lstStyle/>
            <a:p>
              <a:pPr defTabSz="584200">
                <a:defRPr sz="1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Management and Project Reporting</a:t>
              </a:r>
            </a:p>
            <a:p>
              <a:pPr defTabSz="584200">
                <a:defRPr sz="1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  <a:p>
              <a:pPr defTabSz="584200">
                <a:defRPr sz="1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Collaboration Management and Reporting</a:t>
              </a:r>
            </a:p>
            <a:p>
              <a:pPr defTabSz="584200">
                <a:defRPr sz="1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  <a:p>
              <a:pPr defTabSz="584200">
                <a:defRPr sz="1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In-kind contract workflow </a:t>
              </a:r>
            </a:p>
            <a:p>
              <a:pPr defTabSz="584200">
                <a:defRPr sz="1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  <a:p>
              <a:pPr defTabSz="584200">
                <a:defRPr sz="1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Advisory</a:t>
              </a:r>
            </a:p>
          </p:txBody>
        </p:sp>
        <p:sp>
          <p:nvSpPr>
            <p:cNvPr id="1503" name="Shape 1503"/>
            <p:cNvSpPr/>
            <p:nvPr/>
          </p:nvSpPr>
          <p:spPr>
            <a:xfrm>
              <a:off x="90485" y="845484"/>
              <a:ext cx="55845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9375" tIns="79375" rIns="79375" bIns="79375" numCol="1" anchor="ctr">
              <a:noAutofit/>
            </a:bodyPr>
            <a:lstStyle/>
            <a:p>
              <a:pPr algn="ctr" defTabSz="584200"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04" name="Shape 1504"/>
            <p:cNvSpPr/>
            <p:nvPr/>
          </p:nvSpPr>
          <p:spPr>
            <a:xfrm>
              <a:off x="64657" y="2398533"/>
              <a:ext cx="55845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79375" tIns="79375" rIns="79375" bIns="79375" numCol="1" anchor="ctr">
              <a:noAutofit/>
            </a:bodyPr>
            <a:lstStyle/>
            <a:p>
              <a:pPr algn="ctr" defTabSz="584200"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05" name="Shape 1505"/>
            <p:cNvSpPr/>
            <p:nvPr/>
          </p:nvSpPr>
          <p:spPr>
            <a:xfrm>
              <a:off x="21456" y="1483050"/>
              <a:ext cx="749760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79375" tIns="79375" rIns="79375" bIns="79375" numCol="1" anchor="ctr">
              <a:noAutofit/>
            </a:bodyPr>
            <a:lstStyle/>
            <a:p>
              <a:pPr algn="ctr" defTabSz="584200"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06" name="Shape 1506"/>
            <p:cNvSpPr/>
            <p:nvPr/>
          </p:nvSpPr>
          <p:spPr>
            <a:xfrm>
              <a:off x="65976" y="2093504"/>
              <a:ext cx="663357" cy="1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bevel/>
            </a:ln>
            <a:effectLst>
              <a:outerShdw blurRad="254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9375" tIns="79375" rIns="79375" bIns="79375" numCol="1" anchor="ctr">
              <a:noAutofit/>
            </a:bodyPr>
            <a:lstStyle/>
            <a:p>
              <a:pPr algn="ctr" defTabSz="584200"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07" name="Shape 1507"/>
            <p:cNvSpPr/>
            <p:nvPr/>
          </p:nvSpPr>
          <p:spPr>
            <a:xfrm>
              <a:off x="215077" y="61044"/>
              <a:ext cx="337119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457114">
                <a:defRPr sz="1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Key</a:t>
              </a:r>
            </a:p>
          </p:txBody>
        </p:sp>
      </p:grpSp>
      <p:sp>
        <p:nvSpPr>
          <p:cNvPr id="1509" name="Shape 1509"/>
          <p:cNvSpPr/>
          <p:nvPr/>
        </p:nvSpPr>
        <p:spPr>
          <a:xfrm>
            <a:off x="5131655" y="3330287"/>
            <a:ext cx="978000" cy="1"/>
          </a:xfrm>
          <a:prstGeom prst="line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45719" rIns="45719"/>
          <a:lstStyle/>
          <a:p>
            <a:pPr defTabSz="45720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64" name="Shape 1464"/>
          <p:cNvSpPr/>
          <p:nvPr/>
        </p:nvSpPr>
        <p:spPr>
          <a:xfrm>
            <a:off x="413799" y="1459575"/>
            <a:ext cx="2064052" cy="663663"/>
          </a:xfrm>
          <a:prstGeom prst="rect">
            <a:avLst/>
          </a:prstGeom>
          <a:solidFill>
            <a:schemeClr val="accent2">
              <a:lumOff val="23627"/>
            </a:schemeClr>
          </a:solidFill>
          <a:ln w="3175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9375" tIns="79375" rIns="79375" bIns="79375" anchor="ctr"/>
          <a:lstStyle>
            <a:lvl1pPr algn="ctr" defTabSz="584200">
              <a:defRPr sz="14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Science Advisory Committee </a:t>
            </a:r>
          </a:p>
        </p:txBody>
      </p:sp>
    </p:spTree>
    <p:extLst>
      <p:ext uri="{BB962C8B-B14F-4D97-AF65-F5344CB8AC3E}">
        <p14:creationId xmlns:p14="http://schemas.microsoft.com/office/powerpoint/2010/main" val="1767676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88888"/>
                </a:solidFill>
              </a:rPr>
              <a:t>14</a:t>
            </a:fld>
            <a:endParaRPr sz="1200">
              <a:solidFill>
                <a:srgbClr val="888888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2000" y="76155"/>
            <a:ext cx="9054000" cy="6685093"/>
            <a:chOff x="72000" y="76155"/>
            <a:chExt cx="9054000" cy="6685093"/>
          </a:xfrm>
        </p:grpSpPr>
        <p:grpSp>
          <p:nvGrpSpPr>
            <p:cNvPr id="15" name="Group 14"/>
            <p:cNvGrpSpPr/>
            <p:nvPr/>
          </p:nvGrpSpPr>
          <p:grpSpPr>
            <a:xfrm>
              <a:off x="72000" y="557940"/>
              <a:ext cx="8997584" cy="4506360"/>
              <a:chOff x="72000" y="491790"/>
              <a:chExt cx="8997584" cy="450636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2000" y="498150"/>
                <a:ext cx="3168000" cy="4500000"/>
                <a:chOff x="72000" y="432000"/>
                <a:chExt cx="3168000" cy="4500000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72000" y="432000"/>
                  <a:ext cx="3168000" cy="4500000"/>
                </a:xfrm>
                <a:prstGeom prst="roundRect">
                  <a:avLst/>
                </a:prstGeom>
                <a:gradFill flip="none" rotWithShape="1">
                  <a:gsLst>
                    <a:gs pos="8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58000">
                      <a:schemeClr val="accent4"/>
                    </a:gs>
                  </a:gsLst>
                  <a:lin ang="16200000" scaled="0"/>
                  <a:tileRect/>
                </a:gradFill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glow rad="63500">
                    <a:schemeClr val="accent4">
                      <a:lumMod val="20000"/>
                      <a:lumOff val="80000"/>
                      <a:alpha val="75000"/>
                    </a:schemeClr>
                  </a:glow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chemeClr val="accent4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Shape 54"/>
                <p:cNvSpPr/>
                <p:nvPr/>
              </p:nvSpPr>
              <p:spPr>
                <a:xfrm>
                  <a:off x="144000" y="1545076"/>
                  <a:ext cx="766800" cy="2906754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lvl="0"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S</a:t>
                  </a:r>
                  <a:r>
                    <a:rPr sz="900" dirty="0" smtClean="0"/>
                    <a:t>cience </a:t>
                  </a:r>
                  <a:r>
                    <a:rPr sz="900" dirty="0"/>
                    <a:t>case covering scientific relevance, impact and usage</a:t>
                  </a:r>
                </a:p>
                <a:p>
                  <a:pPr marL="88900" lvl="0" indent="-90000">
                    <a:spcBef>
                      <a:spcPts val="600"/>
                    </a:spcBef>
                    <a:buSzPct val="100000"/>
                    <a:buChar char="•"/>
                  </a:pPr>
                  <a:r>
                    <a:rPr sz="900" dirty="0" smtClean="0"/>
                    <a:t> </a:t>
                  </a:r>
                  <a:r>
                    <a:rPr lang="en-AU" sz="900" dirty="0"/>
                    <a:t>C</a:t>
                  </a:r>
                  <a:r>
                    <a:rPr sz="900" dirty="0" smtClean="0"/>
                    <a:t>onceptual </a:t>
                  </a:r>
                  <a:r>
                    <a:rPr sz="900" dirty="0"/>
                    <a:t>design with credible estimates </a:t>
                  </a:r>
                  <a:r>
                    <a:rPr sz="900" dirty="0" smtClean="0"/>
                    <a:t>of performance</a:t>
                  </a:r>
                  <a:endParaRPr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/>
                    <a:t>P</a:t>
                  </a:r>
                  <a:r>
                    <a:rPr sz="900" dirty="0" smtClean="0"/>
                    <a:t>reliminary </a:t>
                  </a:r>
                  <a:r>
                    <a:rPr lang="en-AU" sz="900" dirty="0" smtClean="0"/>
                    <a:t>costing</a:t>
                  </a:r>
                  <a:r>
                    <a:rPr sz="900" dirty="0" smtClean="0"/>
                    <a:t>.</a:t>
                  </a:r>
                  <a:endParaRPr sz="900" dirty="0"/>
                </a:p>
              </p:txBody>
            </p:sp>
            <p:sp>
              <p:nvSpPr>
                <p:cNvPr id="55" name="Shape 55"/>
                <p:cNvSpPr/>
                <p:nvPr/>
              </p:nvSpPr>
              <p:spPr>
                <a:xfrm>
                  <a:off x="208758" y="4549230"/>
                  <a:ext cx="680631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Shape 68"/>
                <p:cNvSpPr/>
                <p:nvPr/>
              </p:nvSpPr>
              <p:spPr>
                <a:xfrm>
                  <a:off x="583795" y="540198"/>
                  <a:ext cx="1900384" cy="215444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400" b="1" dirty="0" smtClean="0"/>
                    <a:t>Proposal </a:t>
                  </a:r>
                  <a:r>
                    <a:rPr lang="en-US" sz="1400" b="1" dirty="0"/>
                    <a:t>and </a:t>
                  </a:r>
                  <a:r>
                    <a:rPr lang="en-US" sz="1400" b="1" dirty="0" smtClean="0"/>
                    <a:t>Planning</a:t>
                  </a:r>
                  <a:endParaRPr sz="1400" dirty="0"/>
                </a:p>
              </p:txBody>
            </p:sp>
            <p:sp>
              <p:nvSpPr>
                <p:cNvPr id="47" name="Shape 68"/>
                <p:cNvSpPr/>
                <p:nvPr/>
              </p:nvSpPr>
              <p:spPr>
                <a:xfrm>
                  <a:off x="115596" y="1009573"/>
                  <a:ext cx="831792" cy="338554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 smtClean="0"/>
                    <a:t>Instrument Proposal</a:t>
                  </a:r>
                  <a:endParaRPr sz="1100" dirty="0"/>
                </a:p>
              </p:txBody>
            </p:sp>
            <p:sp>
              <p:nvSpPr>
                <p:cNvPr id="48" name="Shape 68"/>
                <p:cNvSpPr/>
                <p:nvPr/>
              </p:nvSpPr>
              <p:spPr>
                <a:xfrm>
                  <a:off x="993021" y="972000"/>
                  <a:ext cx="864000" cy="477054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 smtClean="0"/>
                    <a:t>Phase 0 </a:t>
                  </a:r>
                </a:p>
                <a:p>
                  <a:pPr lvl="0" algn="ctr"/>
                  <a:r>
                    <a:rPr lang="en-US" sz="1000" b="1" dirty="0" smtClean="0"/>
                    <a:t>Preparation for Design</a:t>
                  </a:r>
                  <a:endParaRPr sz="1000" dirty="0"/>
                </a:p>
              </p:txBody>
            </p:sp>
            <p:sp>
              <p:nvSpPr>
                <p:cNvPr id="49" name="Shape 54"/>
                <p:cNvSpPr/>
                <p:nvPr/>
              </p:nvSpPr>
              <p:spPr>
                <a:xfrm>
                  <a:off x="997200" y="1545076"/>
                  <a:ext cx="864000" cy="2906754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lvl="0"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75" indent="-92075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 smtClean="0"/>
                    <a:t>Conceptual </a:t>
                  </a:r>
                  <a:r>
                    <a:rPr lang="en-US" sz="900" dirty="0"/>
                    <a:t>design updates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Prototyping</a:t>
                  </a:r>
                  <a:endParaRPr sz="900" dirty="0" smtClean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Definition of facility requirements and interfaces</a:t>
                  </a:r>
                  <a:endParaRPr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US" sz="900" dirty="0" smtClean="0"/>
                    <a:t>C</a:t>
                  </a:r>
                  <a:r>
                    <a:rPr lang="en-AU" sz="900" dirty="0" err="1" smtClean="0"/>
                    <a:t>larification</a:t>
                  </a:r>
                  <a:r>
                    <a:rPr lang="en-AU" sz="900" dirty="0" smtClean="0"/>
                    <a:t> of institutional responsibilities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Resource planning</a:t>
                  </a:r>
                  <a:endParaRPr sz="900" dirty="0"/>
                </a:p>
              </p:txBody>
            </p:sp>
            <p:sp>
              <p:nvSpPr>
                <p:cNvPr id="50" name="Shape 54"/>
                <p:cNvSpPr/>
                <p:nvPr/>
              </p:nvSpPr>
              <p:spPr>
                <a:xfrm>
                  <a:off x="1944000" y="1542520"/>
                  <a:ext cx="1224000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lvl="0"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75" indent="-92075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 smtClean="0"/>
                    <a:t>Scientific and technical requirements</a:t>
                  </a:r>
                  <a:endParaRPr lang="en-US"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Technical design concept</a:t>
                  </a:r>
                  <a:endParaRPr sz="900" dirty="0" smtClean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Delivery plan for all phases (including hot commissioning)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Delivery Schedule covering all phases</a:t>
                  </a:r>
                  <a:endParaRPr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Resource plan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Staging plan for later enhancements</a:t>
                  </a:r>
                </a:p>
                <a:p>
                  <a:pPr marL="92075" indent="-92075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AU" sz="900" dirty="0" smtClean="0"/>
                    <a:t>Budget </a:t>
                  </a:r>
                  <a:r>
                    <a:rPr lang="en-AU" sz="900" dirty="0"/>
                    <a:t>with contingency at 10% of cost to </a:t>
                  </a:r>
                  <a:r>
                    <a:rPr lang="en-AU" sz="900" dirty="0" smtClean="0"/>
                    <a:t>complete</a:t>
                  </a:r>
                  <a:endParaRPr lang="en-AU" sz="900" dirty="0"/>
                </a:p>
              </p:txBody>
            </p:sp>
            <p:sp>
              <p:nvSpPr>
                <p:cNvPr id="51" name="Shape 68"/>
                <p:cNvSpPr/>
                <p:nvPr/>
              </p:nvSpPr>
              <p:spPr>
                <a:xfrm>
                  <a:off x="2016605" y="972000"/>
                  <a:ext cx="1043999" cy="361637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 smtClean="0"/>
                    <a:t>Phase 1 </a:t>
                  </a:r>
                </a:p>
                <a:p>
                  <a:pPr lvl="0" algn="ctr">
                    <a:spcBef>
                      <a:spcPts val="300"/>
                    </a:spcBef>
                  </a:pPr>
                  <a:r>
                    <a:rPr lang="en-US" sz="1000" b="1" dirty="0" smtClean="0"/>
                    <a:t>Preliminary Design</a:t>
                  </a:r>
                  <a:endParaRPr sz="1000" dirty="0"/>
                </a:p>
              </p:txBody>
            </p:sp>
            <p:sp>
              <p:nvSpPr>
                <p:cNvPr id="98" name="Shape 55"/>
                <p:cNvSpPr/>
                <p:nvPr/>
              </p:nvSpPr>
              <p:spPr>
                <a:xfrm>
                  <a:off x="1110332" y="4549230"/>
                  <a:ext cx="671917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9" name="Shape 55"/>
                <p:cNvSpPr/>
                <p:nvPr/>
              </p:nvSpPr>
              <p:spPr>
                <a:xfrm>
                  <a:off x="2180295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3345584" y="491790"/>
                <a:ext cx="2790000" cy="4500000"/>
                <a:chOff x="3381584" y="425640"/>
                <a:chExt cx="2790000" cy="4500000"/>
              </a:xfrm>
            </p:grpSpPr>
            <p:sp>
              <p:nvSpPr>
                <p:cNvPr id="52" name="Rounded Rectangle 51"/>
                <p:cNvSpPr/>
                <p:nvPr/>
              </p:nvSpPr>
              <p:spPr>
                <a:xfrm>
                  <a:off x="3381584" y="425640"/>
                  <a:ext cx="2790000" cy="4500000"/>
                </a:xfrm>
                <a:prstGeom prst="roundRect">
                  <a:avLst/>
                </a:prstGeom>
                <a:gradFill flip="none" rotWithShape="1">
                  <a:gsLst>
                    <a:gs pos="8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58000">
                      <a:schemeClr val="accent4"/>
                    </a:gs>
                  </a:gsLst>
                  <a:lin ang="16200000" scaled="0"/>
                  <a:tileRect/>
                </a:gradFill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glow rad="63500">
                    <a:schemeClr val="accent4">
                      <a:lumMod val="20000"/>
                      <a:lumOff val="80000"/>
                      <a:alpha val="75000"/>
                    </a:schemeClr>
                  </a:glow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chemeClr val="accent4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Shape 68"/>
                <p:cNvSpPr/>
                <p:nvPr/>
              </p:nvSpPr>
              <p:spPr>
                <a:xfrm>
                  <a:off x="3785217" y="540000"/>
                  <a:ext cx="1900384" cy="215444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400" b="1" dirty="0" smtClean="0"/>
                    <a:t>Design </a:t>
                  </a:r>
                  <a:r>
                    <a:rPr lang="en-US" sz="1400" b="1" dirty="0"/>
                    <a:t>and </a:t>
                  </a:r>
                  <a:r>
                    <a:rPr lang="en-US" sz="1400" b="1" dirty="0" smtClean="0"/>
                    <a:t>Construction</a:t>
                  </a:r>
                  <a:endParaRPr sz="1400" dirty="0"/>
                </a:p>
              </p:txBody>
            </p:sp>
            <p:sp>
              <p:nvSpPr>
                <p:cNvPr id="71" name="Shape 68"/>
                <p:cNvSpPr/>
                <p:nvPr/>
              </p:nvSpPr>
              <p:spPr>
                <a:xfrm>
                  <a:off x="3453585" y="972000"/>
                  <a:ext cx="1261404" cy="361637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 smtClean="0"/>
                    <a:t>Phase 2 </a:t>
                  </a:r>
                </a:p>
                <a:p>
                  <a:pPr lvl="0" algn="ctr">
                    <a:spcBef>
                      <a:spcPts val="300"/>
                    </a:spcBef>
                  </a:pPr>
                  <a:r>
                    <a:rPr lang="en-US" sz="1000" b="1" dirty="0" smtClean="0"/>
                    <a:t>Detailed Design</a:t>
                  </a:r>
                  <a:endParaRPr sz="1000" dirty="0"/>
                </a:p>
              </p:txBody>
            </p:sp>
            <p:sp>
              <p:nvSpPr>
                <p:cNvPr id="72" name="Shape 68"/>
                <p:cNvSpPr/>
                <p:nvPr/>
              </p:nvSpPr>
              <p:spPr>
                <a:xfrm>
                  <a:off x="4803585" y="972000"/>
                  <a:ext cx="1296000" cy="515526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 smtClean="0"/>
                    <a:t>Phase 3 </a:t>
                  </a:r>
                </a:p>
                <a:p>
                  <a:pPr lvl="0" algn="ctr">
                    <a:spcBef>
                      <a:spcPts val="300"/>
                    </a:spcBef>
                  </a:pPr>
                  <a:r>
                    <a:rPr lang="en-US" sz="1000" b="1" dirty="0" smtClean="0"/>
                    <a:t>Manufacturing and Procurement</a:t>
                  </a:r>
                  <a:endParaRPr sz="1000" dirty="0"/>
                </a:p>
              </p:txBody>
            </p:sp>
            <p:sp>
              <p:nvSpPr>
                <p:cNvPr id="74" name="Shape 54"/>
                <p:cNvSpPr/>
                <p:nvPr/>
              </p:nvSpPr>
              <p:spPr>
                <a:xfrm>
                  <a:off x="3453584" y="1554774"/>
                  <a:ext cx="1261405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lvl="0"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75" indent="-92075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 smtClean="0"/>
                    <a:t>Complete definition of all major technical components</a:t>
                  </a:r>
                  <a:endParaRPr lang="en-US"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Completion of detailed plan for Phase 3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Refined plan for phase 4</a:t>
                  </a:r>
                  <a:endParaRPr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Refined Resource plan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Refined delivery schedule, with critical path items and dependencies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Refined budget with contingency at 10% of cost to complete</a:t>
                  </a:r>
                </a:p>
                <a:p>
                  <a:pPr lvl="0">
                    <a:spcBef>
                      <a:spcPts val="600"/>
                    </a:spcBef>
                    <a:buSzPct val="100000"/>
                  </a:pPr>
                  <a:endParaRPr lang="en-AU" sz="900" dirty="0" smtClean="0"/>
                </a:p>
              </p:txBody>
            </p:sp>
            <p:sp>
              <p:nvSpPr>
                <p:cNvPr id="91" name="Shape 54"/>
                <p:cNvSpPr/>
                <p:nvPr/>
              </p:nvSpPr>
              <p:spPr>
                <a:xfrm>
                  <a:off x="4803584" y="1555029"/>
                  <a:ext cx="1296000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lvl="0"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75" indent="-92075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 smtClean="0"/>
                    <a:t>Procurement and manufacture of all major technical components</a:t>
                  </a:r>
                  <a:endParaRPr lang="en-US"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Completion of detailed plan for phase 4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Site preparation</a:t>
                  </a:r>
                  <a:endParaRPr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Refined plans for phase 5 and for staging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Refined Resource plan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Refine instrument delivery schedule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Maintain budget with contingency at 10% of cost to complete</a:t>
                  </a:r>
                </a:p>
              </p:txBody>
            </p:sp>
            <p:sp>
              <p:nvSpPr>
                <p:cNvPr id="100" name="Shape 55"/>
                <p:cNvSpPr/>
                <p:nvPr/>
              </p:nvSpPr>
              <p:spPr>
                <a:xfrm>
                  <a:off x="3678022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1" name="Shape 55"/>
                <p:cNvSpPr/>
                <p:nvPr/>
              </p:nvSpPr>
              <p:spPr>
                <a:xfrm>
                  <a:off x="5017192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6243584" y="491790"/>
                <a:ext cx="2826000" cy="4500000"/>
                <a:chOff x="6315584" y="425640"/>
                <a:chExt cx="2826000" cy="4500000"/>
              </a:xfrm>
            </p:grpSpPr>
            <p:sp>
              <p:nvSpPr>
                <p:cNvPr id="92" name="Rounded Rectangle 91"/>
                <p:cNvSpPr/>
                <p:nvPr/>
              </p:nvSpPr>
              <p:spPr>
                <a:xfrm>
                  <a:off x="6315584" y="425640"/>
                  <a:ext cx="2826000" cy="4500000"/>
                </a:xfrm>
                <a:prstGeom prst="roundRect">
                  <a:avLst/>
                </a:prstGeom>
                <a:gradFill flip="none" rotWithShape="1">
                  <a:gsLst>
                    <a:gs pos="8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FFFFFF"/>
                    </a:gs>
                    <a:gs pos="58000">
                      <a:schemeClr val="accent4"/>
                    </a:gs>
                  </a:gsLst>
                  <a:lin ang="16200000" scaled="0"/>
                  <a:tileRect/>
                </a:gradFill>
                <a:ln w="25400" cap="flat">
                  <a:solidFill>
                    <a:srgbClr val="4F81BD"/>
                  </a:solidFill>
                  <a:prstDash val="solid"/>
                  <a:bevel/>
                </a:ln>
                <a:effectLst>
                  <a:glow rad="63500">
                    <a:schemeClr val="accent4">
                      <a:lumMod val="20000"/>
                      <a:lumOff val="80000"/>
                      <a:alpha val="75000"/>
                    </a:schemeClr>
                  </a:glow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ctr">
                  <a:spAutoFit/>
                </a:bodyPr>
                <a:lstStyle/>
                <a:p>
                  <a:pPr marL="0" marR="0" indent="0" algn="l" defTabSz="457200" rtl="0" fontAlgn="auto" latinLnBrk="1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spc="0" normalizeH="0" baseline="0">
                    <a:ln>
                      <a:noFill/>
                    </a:ln>
                    <a:solidFill>
                      <a:schemeClr val="accent4"/>
                    </a:solidFill>
                    <a:effectLst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" name="Shape 68"/>
                <p:cNvSpPr/>
                <p:nvPr/>
              </p:nvSpPr>
              <p:spPr>
                <a:xfrm>
                  <a:off x="6470642" y="540000"/>
                  <a:ext cx="2473822" cy="215444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400" b="1" dirty="0" smtClean="0"/>
                    <a:t>Installation </a:t>
                  </a:r>
                  <a:r>
                    <a:rPr lang="en-US" sz="1400" b="1" dirty="0"/>
                    <a:t>and </a:t>
                  </a:r>
                  <a:r>
                    <a:rPr lang="en-US" sz="1400" b="1" dirty="0" smtClean="0"/>
                    <a:t>Commissioning</a:t>
                  </a:r>
                  <a:endParaRPr sz="1400" dirty="0"/>
                </a:p>
              </p:txBody>
            </p:sp>
            <p:sp>
              <p:nvSpPr>
                <p:cNvPr id="94" name="Shape 68"/>
                <p:cNvSpPr/>
                <p:nvPr/>
              </p:nvSpPr>
              <p:spPr>
                <a:xfrm>
                  <a:off x="6443671" y="972000"/>
                  <a:ext cx="1285215" cy="515526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 smtClean="0"/>
                    <a:t>Phase 4 </a:t>
                  </a:r>
                </a:p>
                <a:p>
                  <a:pPr lvl="0" algn="ctr">
                    <a:spcBef>
                      <a:spcPts val="300"/>
                    </a:spcBef>
                  </a:pPr>
                  <a:r>
                    <a:rPr lang="en-US" sz="1000" b="1" dirty="0" smtClean="0"/>
                    <a:t>Installation and Integration</a:t>
                  </a:r>
                  <a:endParaRPr sz="1000" dirty="0"/>
                </a:p>
              </p:txBody>
            </p:sp>
            <p:sp>
              <p:nvSpPr>
                <p:cNvPr id="95" name="Shape 68"/>
                <p:cNvSpPr/>
                <p:nvPr/>
              </p:nvSpPr>
              <p:spPr>
                <a:xfrm>
                  <a:off x="7806333" y="972000"/>
                  <a:ext cx="1182038" cy="361637"/>
                </a:xfrm>
                <a:prstGeom prst="rect">
                  <a:avLst/>
                </a:prstGeom>
                <a:ln w="12700">
                  <a:noFill/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 lvl="0" algn="ctr"/>
                  <a:r>
                    <a:rPr lang="en-US" sz="1100" b="1" dirty="0" smtClean="0"/>
                    <a:t>Phase 5 </a:t>
                  </a:r>
                </a:p>
                <a:p>
                  <a:pPr lvl="0" algn="ctr">
                    <a:spcBef>
                      <a:spcPts val="300"/>
                    </a:spcBef>
                  </a:pPr>
                  <a:r>
                    <a:rPr lang="en-US" sz="1000" b="1" dirty="0" smtClean="0"/>
                    <a:t>Hot Commissioning</a:t>
                  </a:r>
                  <a:endParaRPr sz="1000" dirty="0"/>
                </a:p>
              </p:txBody>
            </p:sp>
            <p:sp>
              <p:nvSpPr>
                <p:cNvPr id="96" name="Shape 54"/>
                <p:cNvSpPr/>
                <p:nvPr/>
              </p:nvSpPr>
              <p:spPr>
                <a:xfrm>
                  <a:off x="6387584" y="1555029"/>
                  <a:ext cx="1296000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lvl="0"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75" indent="-92075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 smtClean="0"/>
                    <a:t>Construction of physical infrastructure on site.</a:t>
                  </a:r>
                  <a:endParaRPr lang="en-US"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Assembly and installation of technical components</a:t>
                  </a:r>
                  <a:endParaRPr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Integration and testing of technical components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Installation, integration and testing of Personnel Safety System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Submission of application for approval to hot commission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Formal project completion</a:t>
                  </a:r>
                </a:p>
              </p:txBody>
            </p:sp>
            <p:sp>
              <p:nvSpPr>
                <p:cNvPr id="97" name="Shape 54"/>
                <p:cNvSpPr/>
                <p:nvPr/>
              </p:nvSpPr>
              <p:spPr>
                <a:xfrm>
                  <a:off x="7773584" y="1555813"/>
                  <a:ext cx="1296000" cy="2909310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4F81BD"/>
                  </a:solidFill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lIns="36000" tIns="46800" rIns="36000" bIns="0"/>
                <a:lstStyle/>
                <a:p>
                  <a:pPr lvl="0" algn="ctr">
                    <a:spcBef>
                      <a:spcPts val="600"/>
                    </a:spcBef>
                  </a:pPr>
                  <a:r>
                    <a:rPr sz="1000" b="1" dirty="0"/>
                    <a:t>Deliverables</a:t>
                  </a:r>
                </a:p>
                <a:p>
                  <a:pPr marL="92075" indent="-92075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 smtClean="0"/>
                    <a:t>Verification of performance of </a:t>
                  </a:r>
                  <a:r>
                    <a:rPr lang="en-AU" sz="900" dirty="0" smtClean="0"/>
                    <a:t>Personnel </a:t>
                  </a:r>
                  <a:r>
                    <a:rPr lang="en-AU" sz="900" dirty="0"/>
                    <a:t>Safety </a:t>
                  </a:r>
                  <a:r>
                    <a:rPr lang="en-AU" sz="900" dirty="0" smtClean="0"/>
                    <a:t>System</a:t>
                  </a:r>
                </a:p>
                <a:p>
                  <a:pPr marL="92075" indent="-92075">
                    <a:spcBef>
                      <a:spcPts val="600"/>
                    </a:spcBef>
                    <a:buSzPct val="100000"/>
                    <a:buFontTx/>
                    <a:buChar char="•"/>
                  </a:pPr>
                  <a:r>
                    <a:rPr lang="en-US" sz="900" dirty="0" smtClean="0"/>
                    <a:t>Proof of compliance with radiation dose limits</a:t>
                  </a:r>
                  <a:endParaRPr lang="en-US"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Critical performance demonstration of basic functionality</a:t>
                  </a:r>
                  <a:endParaRPr sz="900" dirty="0"/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Scientific performance demonstration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Friendly user experiments</a:t>
                  </a:r>
                </a:p>
                <a:p>
                  <a:pPr marL="92075" lvl="0" indent="-92075">
                    <a:spcBef>
                      <a:spcPts val="600"/>
                    </a:spcBef>
                    <a:buSzPct val="100000"/>
                    <a:buChar char="•"/>
                  </a:pPr>
                  <a:r>
                    <a:rPr lang="en-AU" sz="900" dirty="0" smtClean="0"/>
                    <a:t>Completion of technical and user manuals</a:t>
                  </a:r>
                </a:p>
                <a:p>
                  <a:pPr lvl="0">
                    <a:spcBef>
                      <a:spcPts val="600"/>
                    </a:spcBef>
                    <a:buSzPct val="100000"/>
                  </a:pPr>
                  <a:endParaRPr lang="en-AU" sz="900" dirty="0" smtClean="0"/>
                </a:p>
              </p:txBody>
            </p:sp>
            <p:sp>
              <p:nvSpPr>
                <p:cNvPr id="102" name="Shape 55"/>
                <p:cNvSpPr/>
                <p:nvPr/>
              </p:nvSpPr>
              <p:spPr>
                <a:xfrm>
                  <a:off x="6743078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103" name="Shape 55"/>
                <p:cNvSpPr/>
                <p:nvPr/>
              </p:nvSpPr>
              <p:spPr>
                <a:xfrm>
                  <a:off x="8051217" y="4549230"/>
                  <a:ext cx="756000" cy="180000"/>
                </a:xfrm>
                <a:prstGeom prst="rightArrow">
                  <a:avLst>
                    <a:gd name="adj1" fmla="val 50060"/>
                    <a:gd name="adj2" fmla="val 96576"/>
                  </a:avLst>
                </a:prstGeom>
                <a:solidFill>
                  <a:srgbClr val="9BBB59"/>
                </a:solidFill>
                <a:ln w="25400">
                  <a:solidFill>
                    <a:srgbClr val="FFFFFF"/>
                  </a:solidFill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45719" rIns="45719" anchor="ctr"/>
                <a:lstStyle/>
                <a:p>
                  <a:pPr lvl="0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562249" y="5134770"/>
              <a:ext cx="8563751" cy="1626478"/>
              <a:chOff x="562249" y="5134770"/>
              <a:chExt cx="8563751" cy="162647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62249" y="5134770"/>
                <a:ext cx="1122618" cy="1419321"/>
                <a:chOff x="562249" y="5068620"/>
                <a:chExt cx="1122618" cy="1419321"/>
              </a:xfrm>
            </p:grpSpPr>
            <p:sp>
              <p:nvSpPr>
                <p:cNvPr id="66" name="Shape 66"/>
                <p:cNvSpPr/>
                <p:nvPr/>
              </p:nvSpPr>
              <p:spPr>
                <a:xfrm flipV="1">
                  <a:off x="1050872" y="506862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>
                  <a:off x="562249" y="5580000"/>
                  <a:ext cx="1122618" cy="907941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1</a:t>
                  </a:r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sz="800" dirty="0"/>
                    <a:t>STAP review</a:t>
                  </a:r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sz="800" dirty="0" smtClean="0"/>
                    <a:t>SAC</a:t>
                  </a:r>
                  <a:r>
                    <a:rPr lang="en-AU" sz="800" dirty="0" smtClean="0"/>
                    <a:t> </a:t>
                  </a:r>
                  <a:r>
                    <a:rPr sz="800" dirty="0" smtClean="0"/>
                    <a:t>recommendation</a:t>
                  </a:r>
                  <a:endParaRPr sz="800" dirty="0"/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 smtClean="0"/>
                    <a:t>NSS recommendation</a:t>
                  </a:r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 smtClean="0"/>
                    <a:t>STC</a:t>
                  </a:r>
                  <a:r>
                    <a:rPr sz="800" dirty="0" smtClean="0"/>
                    <a:t> </a:t>
                  </a:r>
                  <a:r>
                    <a:rPr lang="en-AU" sz="800" dirty="0" smtClean="0"/>
                    <a:t>approval</a:t>
                  </a:r>
                  <a:endParaRPr sz="800" dirty="0"/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2599267" y="5134770"/>
                <a:ext cx="1286317" cy="1626478"/>
                <a:chOff x="2645572" y="5068620"/>
                <a:chExt cx="1286317" cy="1626478"/>
              </a:xfrm>
            </p:grpSpPr>
            <p:sp>
              <p:nvSpPr>
                <p:cNvPr id="37" name="Shape 66"/>
                <p:cNvSpPr/>
                <p:nvPr/>
              </p:nvSpPr>
              <p:spPr>
                <a:xfrm flipV="1">
                  <a:off x="3330027" y="506862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4" name="Shape 67"/>
                <p:cNvSpPr/>
                <p:nvPr/>
              </p:nvSpPr>
              <p:spPr>
                <a:xfrm>
                  <a:off x="2645572" y="5579408"/>
                  <a:ext cx="1286317" cy="1115690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 smtClean="0"/>
                    <a:t>2 (PDR)</a:t>
                  </a:r>
                </a:p>
                <a:p>
                  <a:pPr lvl="0" algn="ctr">
                    <a:spcBef>
                      <a:spcPts val="300"/>
                    </a:spcBef>
                  </a:pPr>
                  <a:r>
                    <a:rPr lang="en-AU" sz="800" dirty="0" smtClean="0"/>
                    <a:t>Preliminary Design Review</a:t>
                  </a:r>
                  <a:endParaRPr sz="800" dirty="0"/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sz="800" dirty="0"/>
                    <a:t>STAP review</a:t>
                  </a:r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 smtClean="0"/>
                    <a:t>NSS </a:t>
                  </a:r>
                </a:p>
                <a:p>
                  <a:pPr marL="271463" lvl="0" indent="-177800">
                    <a:buFont typeface="Wingdings" charset="2"/>
                    <a:buChar char="Ø"/>
                  </a:pPr>
                  <a:r>
                    <a:rPr lang="en-AU" sz="800" dirty="0" smtClean="0"/>
                    <a:t>scope review</a:t>
                  </a:r>
                </a:p>
                <a:p>
                  <a:pPr marL="271463" lvl="0" indent="-177800">
                    <a:buFont typeface="Wingdings" charset="2"/>
                    <a:buChar char="Ø"/>
                  </a:pPr>
                  <a:r>
                    <a:rPr lang="en-AU" sz="800" dirty="0" smtClean="0"/>
                    <a:t>assign cost book value </a:t>
                  </a:r>
                </a:p>
                <a:p>
                  <a:pPr marL="271463" lvl="0" indent="-177800">
                    <a:buFont typeface="Wingdings" charset="2"/>
                    <a:buChar char="Ø"/>
                  </a:pPr>
                  <a:r>
                    <a:rPr lang="en-AU" sz="800" dirty="0" smtClean="0"/>
                    <a:t>approval</a:t>
                  </a:r>
                  <a:endParaRPr sz="8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4140200" y="5134950"/>
                <a:ext cx="1092199" cy="1419141"/>
                <a:chOff x="4166660" y="5068800"/>
                <a:chExt cx="1092199" cy="1419141"/>
              </a:xfrm>
            </p:grpSpPr>
            <p:sp>
              <p:nvSpPr>
                <p:cNvPr id="38" name="Shape 66"/>
                <p:cNvSpPr/>
                <p:nvPr/>
              </p:nvSpPr>
              <p:spPr>
                <a:xfrm flipV="1">
                  <a:off x="4726370" y="506880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5" name="Shape 67"/>
                <p:cNvSpPr/>
                <p:nvPr/>
              </p:nvSpPr>
              <p:spPr>
                <a:xfrm>
                  <a:off x="4166660" y="5580000"/>
                  <a:ext cx="1092199" cy="907941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 smtClean="0"/>
                    <a:t>3 (CDR)</a:t>
                  </a:r>
                  <a:endParaRPr sz="1100" b="1" dirty="0"/>
                </a:p>
                <a:p>
                  <a:pPr marL="179388" lvl="0" indent="-179388">
                    <a:spcBef>
                      <a:spcPts val="300"/>
                    </a:spcBef>
                  </a:pPr>
                  <a:r>
                    <a:rPr lang="en-AU" sz="800" dirty="0" smtClean="0"/>
                    <a:t>Critical Design Review</a:t>
                  </a:r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sz="800" dirty="0" smtClean="0"/>
                    <a:t>STAP review</a:t>
                  </a:r>
                  <a:endParaRPr lang="en-AU" sz="800" dirty="0" smtClean="0"/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 smtClean="0"/>
                    <a:t>ICB review</a:t>
                  </a:r>
                  <a:endParaRPr sz="800" dirty="0"/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 smtClean="0"/>
                    <a:t>NSS</a:t>
                  </a:r>
                  <a:r>
                    <a:rPr sz="800" dirty="0" smtClean="0"/>
                    <a:t> </a:t>
                  </a:r>
                  <a:r>
                    <a:rPr lang="en-AU" sz="800" dirty="0" smtClean="0"/>
                    <a:t>approval</a:t>
                  </a:r>
                  <a:endParaRPr sz="800" dirty="0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5649601" y="5134950"/>
                <a:ext cx="1021477" cy="1380669"/>
                <a:chOff x="5695906" y="5068800"/>
                <a:chExt cx="1021477" cy="1380669"/>
              </a:xfrm>
            </p:grpSpPr>
            <p:sp>
              <p:nvSpPr>
                <p:cNvPr id="39" name="Shape 66"/>
                <p:cNvSpPr/>
                <p:nvPr/>
              </p:nvSpPr>
              <p:spPr>
                <a:xfrm flipV="1">
                  <a:off x="6236384" y="506880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6" name="Shape 67"/>
                <p:cNvSpPr/>
                <p:nvPr/>
              </p:nvSpPr>
              <p:spPr>
                <a:xfrm>
                  <a:off x="5695906" y="5580000"/>
                  <a:ext cx="1021477" cy="869469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 smtClean="0"/>
                    <a:t>4 (IRR)</a:t>
                  </a:r>
                  <a:endParaRPr sz="1100" b="1" dirty="0"/>
                </a:p>
                <a:p>
                  <a:pPr marL="179388" lvl="0" indent="-179388">
                    <a:spcBef>
                      <a:spcPts val="300"/>
                    </a:spcBef>
                  </a:pPr>
                  <a:r>
                    <a:rPr lang="en-AU" sz="800" dirty="0" smtClean="0"/>
                    <a:t>Installation Readiness Review</a:t>
                  </a:r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 smtClean="0"/>
                    <a:t>ICB review</a:t>
                  </a:r>
                  <a:endParaRPr sz="800" dirty="0"/>
                </a:p>
                <a:p>
                  <a:pPr marL="93663" lvl="0" indent="-93663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 smtClean="0"/>
                    <a:t>NSS</a:t>
                  </a:r>
                  <a:r>
                    <a:rPr sz="800" dirty="0" smtClean="0"/>
                    <a:t> </a:t>
                  </a:r>
                  <a:r>
                    <a:rPr lang="en-AU" sz="800" dirty="0" smtClean="0"/>
                    <a:t>approval</a:t>
                  </a:r>
                  <a:endParaRPr sz="800" dirty="0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7018867" y="5134950"/>
                <a:ext cx="1028878" cy="1219086"/>
                <a:chOff x="7045327" y="5068800"/>
                <a:chExt cx="1028878" cy="1219086"/>
              </a:xfrm>
            </p:grpSpPr>
            <p:sp>
              <p:nvSpPr>
                <p:cNvPr id="40" name="Shape 66"/>
                <p:cNvSpPr/>
                <p:nvPr/>
              </p:nvSpPr>
              <p:spPr>
                <a:xfrm flipV="1">
                  <a:off x="7687184" y="506880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7" name="Shape 67"/>
                <p:cNvSpPr/>
                <p:nvPr/>
              </p:nvSpPr>
              <p:spPr>
                <a:xfrm>
                  <a:off x="7045327" y="5580000"/>
                  <a:ext cx="1028878" cy="707886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rIns="45719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 smtClean="0"/>
                    <a:t>5 (SAR)</a:t>
                  </a:r>
                  <a:endParaRPr sz="1100" b="1" dirty="0"/>
                </a:p>
                <a:p>
                  <a:pPr lvl="0" algn="ctr">
                    <a:spcBef>
                      <a:spcPts val="300"/>
                    </a:spcBef>
                  </a:pPr>
                  <a:r>
                    <a:rPr lang="en-AU" sz="800" dirty="0" smtClean="0"/>
                    <a:t>Safety systems acceptance review</a:t>
                  </a:r>
                  <a:endParaRPr sz="800" dirty="0"/>
                </a:p>
                <a:p>
                  <a:pPr marL="93663" lvl="0" indent="-93663" algn="ctr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 smtClean="0"/>
                    <a:t>NSS</a:t>
                  </a:r>
                  <a:r>
                    <a:rPr sz="800" dirty="0" smtClean="0"/>
                    <a:t> </a:t>
                  </a:r>
                  <a:r>
                    <a:rPr lang="en-AU" sz="800" dirty="0" smtClean="0"/>
                    <a:t>approval</a:t>
                  </a:r>
                  <a:endParaRPr sz="800" dirty="0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8118000" y="5134770"/>
                <a:ext cx="1008000" cy="1219266"/>
                <a:chOff x="8118000" y="5068620"/>
                <a:chExt cx="1008000" cy="1219266"/>
              </a:xfrm>
            </p:grpSpPr>
            <p:sp>
              <p:nvSpPr>
                <p:cNvPr id="108" name="Shape 66"/>
                <p:cNvSpPr/>
                <p:nvPr/>
              </p:nvSpPr>
              <p:spPr>
                <a:xfrm flipV="1">
                  <a:off x="8923968" y="5068620"/>
                  <a:ext cx="3905" cy="478787"/>
                </a:xfrm>
                <a:prstGeom prst="line">
                  <a:avLst/>
                </a:prstGeom>
                <a:ln w="101600">
                  <a:solidFill>
                    <a:srgbClr val="8064A2"/>
                  </a:solidFill>
                  <a:tailEnd type="triangle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lIns="0" tIns="0" rIns="0" bIns="0"/>
                <a:lstStyle/>
                <a:p>
                  <a:pPr lvl="0">
                    <a:defRPr sz="1200">
                      <a:latin typeface="+mn-lt"/>
                      <a:ea typeface="+mn-ea"/>
                      <a:cs typeface="+mn-cs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09" name="Shape 67"/>
                <p:cNvSpPr/>
                <p:nvPr/>
              </p:nvSpPr>
              <p:spPr>
                <a:xfrm>
                  <a:off x="8118000" y="5580000"/>
                  <a:ext cx="1008000" cy="707886"/>
                </a:xfrm>
                <a:prstGeom prst="rect">
                  <a:avLst/>
                </a:prstGeom>
                <a:ln w="12700">
                  <a:solidFill>
                    <a:schemeClr val="accent4"/>
                  </a:solidFill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rIns="36000">
                  <a:spAutoFit/>
                </a:bodyPr>
                <a:lstStyle/>
                <a:p>
                  <a:pPr lvl="0" algn="ctr"/>
                  <a:r>
                    <a:rPr sz="1100" b="1" dirty="0"/>
                    <a:t>Tollgate </a:t>
                  </a:r>
                  <a:r>
                    <a:rPr lang="en-AU" sz="1100" b="1" dirty="0" smtClean="0"/>
                    <a:t>6 (ORR)</a:t>
                  </a:r>
                  <a:endParaRPr sz="1100" b="1" dirty="0"/>
                </a:p>
                <a:p>
                  <a:pPr lvl="0" algn="ctr">
                    <a:spcBef>
                      <a:spcPts val="300"/>
                    </a:spcBef>
                  </a:pPr>
                  <a:r>
                    <a:rPr lang="en-AU" sz="800" dirty="0" smtClean="0"/>
                    <a:t>Operations readiness review</a:t>
                  </a:r>
                  <a:endParaRPr sz="800" dirty="0"/>
                </a:p>
                <a:p>
                  <a:pPr marL="93663" lvl="0" indent="-93663" algn="ctr">
                    <a:spcBef>
                      <a:spcPts val="300"/>
                    </a:spcBef>
                    <a:buFont typeface="Arial"/>
                    <a:buChar char="•"/>
                  </a:pPr>
                  <a:r>
                    <a:rPr lang="en-AU" sz="800" dirty="0" smtClean="0"/>
                    <a:t>NSS</a:t>
                  </a:r>
                  <a:r>
                    <a:rPr sz="800" dirty="0" smtClean="0"/>
                    <a:t> </a:t>
                  </a:r>
                  <a:r>
                    <a:rPr lang="en-AU" sz="800" dirty="0" smtClean="0"/>
                    <a:t>approval</a:t>
                  </a:r>
                  <a:endParaRPr sz="800" dirty="0"/>
                </a:p>
              </p:txBody>
            </p:sp>
          </p:grpSp>
        </p:grpSp>
        <p:sp>
          <p:nvSpPr>
            <p:cNvPr id="13" name="TextBox 12"/>
            <p:cNvSpPr txBox="1"/>
            <p:nvPr/>
          </p:nvSpPr>
          <p:spPr>
            <a:xfrm>
              <a:off x="2180295" y="76155"/>
              <a:ext cx="4769190" cy="36933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alpha val="71000"/>
                  </a:schemeClr>
                </a:gs>
                <a:gs pos="100000">
                  <a:srgbClr val="FFFFFF"/>
                </a:gs>
              </a:gsLst>
              <a:lin ang="5400000" scaled="0"/>
              <a:tileRect/>
            </a:gradFill>
            <a:ln w="12700" cap="flat">
              <a:solidFill>
                <a:schemeClr val="accent4"/>
              </a:solidFill>
              <a:miter lim="400000"/>
            </a:ln>
            <a:effectLst>
              <a:glow rad="63500">
                <a:schemeClr val="accent4">
                  <a:lumMod val="20000"/>
                  <a:lumOff val="80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NSS Project; Neutron Instrument project phases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907704" y="980728"/>
            <a:ext cx="1260296" cy="38164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287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928620"/>
              </p:ext>
            </p:extLst>
          </p:nvPr>
        </p:nvGraphicFramePr>
        <p:xfrm>
          <a:off x="41692" y="233693"/>
          <a:ext cx="8808203" cy="593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4823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  <a:gridCol w="6336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Jul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Aug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LOKI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SKADI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ESTIA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FREIA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NMX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HEIMDAL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ODIN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C-SPEC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BIFROST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MIRACLES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T-REX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VESPA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8" name="Straight Connector 17"/>
          <p:cNvCxnSpPr/>
          <p:nvPr/>
        </p:nvCxnSpPr>
        <p:spPr>
          <a:xfrm>
            <a:off x="3591150" y="614948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34875" y="610513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7117347" y="4010016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849895" y="4010016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61261" y="629059"/>
            <a:ext cx="320842" cy="668163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7979" y="1042479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96505" y="1036622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24400" y="1422143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67642" y="1416539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251032" y="1778493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171121" y="1403171"/>
            <a:ext cx="320842" cy="615954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117347" y="2513756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550611" y="2513756"/>
            <a:ext cx="334210" cy="1002883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467642" y="3271153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732295" y="3276007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565209" y="3636954"/>
            <a:ext cx="296019" cy="596829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90611" y="3636955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090611" y="4358598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863262" y="4371966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82590" y="4728082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855241" y="4741450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6226976" y="4358598"/>
            <a:ext cx="307899" cy="1751399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62403" y="6091258"/>
            <a:ext cx="172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Annual Review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99118" y="6097167"/>
            <a:ext cx="1035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IKON 11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84188" y="6109997"/>
            <a:ext cx="525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ICB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630748" y="6109997"/>
            <a:ext cx="587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SAC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90158" y="6108870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COUNCIL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566440" y="595429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789720" y="595429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402635" y="594302"/>
            <a:ext cx="0" cy="561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70862" y="6474808"/>
            <a:ext cx="320842" cy="240632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817521" y="6474808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4439770" y="6474808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45180" y="6395069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STAP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38363" y="6395069"/>
            <a:ext cx="1572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scope-setting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99161" y="6395069"/>
            <a:ext cx="601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2000" kern="1200" dirty="0">
                <a:solidFill>
                  <a:prstClr val="black"/>
                </a:solidFill>
                <a:ea typeface="+mn-ea"/>
                <a:cs typeface="+mn-cs"/>
              </a:rPr>
              <a:t>TG2</a:t>
            </a:r>
          </a:p>
        </p:txBody>
      </p:sp>
      <p:sp>
        <p:nvSpPr>
          <p:cNvPr id="53" name="Oval 52"/>
          <p:cNvSpPr/>
          <p:nvPr/>
        </p:nvSpPr>
        <p:spPr>
          <a:xfrm>
            <a:off x="8863262" y="5518495"/>
            <a:ext cx="320842" cy="240632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255762" y="5496439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242215" y="5868238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242215" y="2894486"/>
            <a:ext cx="320842" cy="240632"/>
          </a:xfrm>
          <a:prstGeom prst="ellipse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212410" y="5134115"/>
            <a:ext cx="320842" cy="240632"/>
          </a:xfrm>
          <a:prstGeom prst="ellipse">
            <a:avLst/>
          </a:prstGeom>
          <a:pattFill prst="ltDnDiag">
            <a:fgClr>
              <a:srgbClr val="FFFF00"/>
            </a:fgClr>
            <a:bgClr>
              <a:prstClr val="white"/>
            </a:bgClr>
          </a:patt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73834" y="815589"/>
            <a:ext cx="226501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Agreed schedule</a:t>
            </a:r>
          </a:p>
          <a:p>
            <a:r>
              <a:rPr lang="en-US" sz="2400" dirty="0" smtClean="0"/>
              <a:t>ICB, 7.3.2016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709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7596336" cy="1152128"/>
          </a:xfrm>
        </p:spPr>
        <p:txBody>
          <a:bodyPr anchor="t">
            <a:noAutofit/>
          </a:bodyPr>
          <a:lstStyle/>
          <a:p>
            <a:pPr algn="ctr"/>
            <a:r>
              <a:rPr lang="en-US" sz="2800" dirty="0" smtClean="0"/>
              <a:t>Candidate Neutron Instruments for early delivery to address recommendations of 2</a:t>
            </a:r>
            <a:r>
              <a:rPr lang="en-US" sz="2800" baseline="30000" dirty="0" smtClean="0"/>
              <a:t>nd</a:t>
            </a:r>
            <a:r>
              <a:rPr lang="en-US" sz="2800" dirty="0" smtClean="0"/>
              <a:t> Annual Review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latin typeface="Calibri"/>
              </a:rPr>
              <a:pPr/>
              <a:t>16</a:t>
            </a:fld>
            <a:endParaRPr lang="sv-SE" dirty="0"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1484784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 hangingPunct="1">
              <a:buFont typeface="Arial"/>
              <a:buChar char="•"/>
            </a:pPr>
            <a:r>
              <a:rPr lang="en-GB" sz="1600" kern="1200" dirty="0">
                <a:solidFill>
                  <a:prstClr val="black"/>
                </a:solidFill>
                <a:ea typeface="+mn-ea"/>
                <a:cs typeface="+mn-cs"/>
              </a:rPr>
              <a:t>Review the schedule for initial operation from Dec 2019 through 2022, with the goal of optimising scientific success from the start of user operation in 2023. </a:t>
            </a:r>
            <a:endParaRPr lang="en-GB" sz="1600" kern="1200" dirty="0" smtClean="0">
              <a:solidFill>
                <a:prstClr val="black"/>
              </a:solidFill>
              <a:ea typeface="+mn-ea"/>
              <a:cs typeface="+mn-cs"/>
            </a:endParaRPr>
          </a:p>
          <a:p>
            <a:pPr marL="342900" indent="-342900" defTabSz="457200" hangingPunct="1">
              <a:buFont typeface="+mj-lt"/>
              <a:buAutoNum type="arabicPeriod" startAt="2"/>
            </a:pPr>
            <a:endParaRPr lang="en-GB" sz="1600" kern="1200" dirty="0">
              <a:solidFill>
                <a:prstClr val="black"/>
              </a:solidFill>
              <a:ea typeface="+mn-ea"/>
              <a:cs typeface="+mn-cs"/>
            </a:endParaRPr>
          </a:p>
          <a:p>
            <a:pPr marL="342900" indent="-342900" defTabSz="457200" hangingPunct="1">
              <a:buFont typeface="Arial"/>
              <a:buChar char="•"/>
            </a:pPr>
            <a:r>
              <a:rPr lang="en-GB" sz="1600" kern="1200" dirty="0" smtClean="0">
                <a:solidFill>
                  <a:prstClr val="black"/>
                </a:solidFill>
                <a:ea typeface="+mn-ea"/>
                <a:cs typeface="+mn-cs"/>
              </a:rPr>
              <a:t>Prioritisation of instruments within budget must ensure that the first tranche of instruments (8</a:t>
            </a:r>
            <a:r>
              <a:rPr lang="en-GB" sz="1600" kern="1200" dirty="0" smtClean="0">
                <a:solidFill>
                  <a:srgbClr val="FF0000"/>
                </a:solidFill>
                <a:ea typeface="+mn-ea"/>
                <a:cs typeface="+mn-cs"/>
              </a:rPr>
              <a:t>±2</a:t>
            </a:r>
            <a:r>
              <a:rPr lang="en-GB" sz="1600" kern="1200" dirty="0" smtClean="0">
                <a:solidFill>
                  <a:prstClr val="black"/>
                </a:solidFill>
                <a:ea typeface="+mn-ea"/>
                <a:cs typeface="+mn-cs"/>
              </a:rPr>
              <a:t>) is ready to deliver world-class science at the start of user operations (2023)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40476"/>
              </p:ext>
            </p:extLst>
          </p:nvPr>
        </p:nvGraphicFramePr>
        <p:xfrm>
          <a:off x="755576" y="3328248"/>
          <a:ext cx="7632848" cy="305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2520280"/>
                <a:gridCol w="27363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 Class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Sub-class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Candidates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Large Scale Structures</a:t>
                      </a:r>
                      <a:endParaRPr lang="en-US" sz="1600" dirty="0"/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Small Angle Scattering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LOKI</a:t>
                      </a:r>
                      <a:r>
                        <a:rPr lang="en-US" sz="1600" baseline="0" dirty="0" smtClean="0"/>
                        <a:t> or SKADI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Reflectometry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ESTIA or FREIA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Diffraction</a:t>
                      </a:r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Powder Diffraction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DREAM or HEIMDAL</a:t>
                      </a:r>
                      <a:endParaRPr lang="en-US" sz="1600" dirty="0"/>
                    </a:p>
                  </a:txBody>
                  <a:tcPr/>
                </a:tc>
              </a:tr>
              <a:tr h="1354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 crystal diffraction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MAGIC or NMX</a:t>
                      </a:r>
                      <a:endParaRPr lang="en-US" sz="1600" dirty="0"/>
                    </a:p>
                  </a:txBody>
                  <a:tcPr/>
                </a:tc>
              </a:tr>
              <a:tr h="232256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Engineering</a:t>
                      </a:r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Strain</a:t>
                      </a:r>
                      <a:r>
                        <a:rPr lang="en-US" sz="1600" baseline="0" dirty="0" smtClean="0"/>
                        <a:t> scanning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BEER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Imaging and tomography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ODIN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Spectroscopy</a:t>
                      </a:r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Direct</a:t>
                      </a:r>
                      <a:r>
                        <a:rPr lang="en-US" sz="1600" baseline="0" dirty="0" smtClean="0"/>
                        <a:t> geometry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  <a:r>
                        <a:rPr lang="en-US" sz="1600" baseline="0" dirty="0" smtClean="0"/>
                        <a:t> or T-REX</a:t>
                      </a:r>
                      <a:endParaRPr lang="en-US" sz="1600" dirty="0"/>
                    </a:p>
                  </a:txBody>
                  <a:tcPr/>
                </a:tc>
              </a:tr>
              <a:tr h="1625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Indirect</a:t>
                      </a:r>
                      <a:r>
                        <a:rPr lang="en-US" sz="1600" baseline="0" dirty="0" smtClean="0"/>
                        <a:t> geometry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BIFROST, MIRACLES or</a:t>
                      </a:r>
                      <a:r>
                        <a:rPr lang="en-US" sz="1600" baseline="0" dirty="0" smtClean="0"/>
                        <a:t> VESPA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776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984776" cy="1152128"/>
          </a:xfrm>
        </p:spPr>
        <p:txBody>
          <a:bodyPr anchor="t">
            <a:noAutofit/>
          </a:bodyPr>
          <a:lstStyle/>
          <a:p>
            <a:pPr algn="ctr"/>
            <a:r>
              <a:rPr lang="en-US" dirty="0"/>
              <a:t>Potential order of commencement of operation of first 8 instruments (August 2023</a:t>
            </a:r>
            <a:r>
              <a:rPr lang="en-US" dirty="0" smtClean="0"/>
              <a:t>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323528" y="1484784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00" dirty="0" smtClean="0"/>
              <a:t>Matching early success in delivery of scientific outputs with the capacity of Lead In-Kind partners to deliver on schedule.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947290"/>
              </p:ext>
            </p:extLst>
          </p:nvPr>
        </p:nvGraphicFramePr>
        <p:xfrm>
          <a:off x="179513" y="2276872"/>
          <a:ext cx="6912767" cy="4221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8761"/>
                <a:gridCol w="2329670"/>
                <a:gridCol w="3024336"/>
              </a:tblGrid>
              <a:tr h="36003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 Class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Sub-class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Candidates</a:t>
                      </a:r>
                      <a:endParaRPr lang="en-US" sz="1600" dirty="0"/>
                    </a:p>
                  </a:txBody>
                  <a:tcPr/>
                </a:tc>
              </a:tr>
              <a:tr h="41740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Large Scale Structures</a:t>
                      </a:r>
                      <a:endParaRPr lang="en-US" sz="1600" dirty="0"/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Small Angle Scattering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LOKI</a:t>
                      </a:r>
                      <a:r>
                        <a:rPr lang="en-US" sz="1600" baseline="0" dirty="0" smtClean="0"/>
                        <a:t> (ISIS)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or SKADI (FZJ)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74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Reflectometry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ESTIA (PSI)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or FREIA (ISIS)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1740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Diffraction</a:t>
                      </a:r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Powder Diffraction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DREAM (FZJ)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or HEIMDAL (ÅU)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4174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Single crystal diffraction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MAGIC (LLB) or </a:t>
                      </a:r>
                      <a:r>
                        <a:rPr lang="en-US" sz="1600" dirty="0" smtClean="0"/>
                        <a:t>NMX (ESS)</a:t>
                      </a:r>
                      <a:endParaRPr lang="en-US" sz="1600" dirty="0"/>
                    </a:p>
                  </a:txBody>
                  <a:tcPr/>
                </a:tc>
              </a:tr>
              <a:tr h="41740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Engineering</a:t>
                      </a:r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Strain</a:t>
                      </a:r>
                      <a:r>
                        <a:rPr lang="en-US" sz="1600" baseline="0" dirty="0" smtClean="0"/>
                        <a:t> scanning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BEER (HZG/NPI)</a:t>
                      </a:r>
                      <a:endParaRPr lang="en-US" sz="1600" b="1" dirty="0"/>
                    </a:p>
                  </a:txBody>
                  <a:tcPr/>
                </a:tc>
              </a:tr>
              <a:tr h="417402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Imaging and tomography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ODIN (TUM/PSI)</a:t>
                      </a:r>
                      <a:endParaRPr lang="en-US" sz="1600" b="1" dirty="0"/>
                    </a:p>
                  </a:txBody>
                  <a:tcPr/>
                </a:tc>
              </a:tr>
              <a:tr h="41740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Spectroscopy</a:t>
                      </a:r>
                    </a:p>
                  </a:txBody>
                  <a:tcPr marT="18720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Direct</a:t>
                      </a:r>
                      <a:r>
                        <a:rPr lang="en-US" sz="1600" baseline="0" dirty="0" smtClean="0"/>
                        <a:t> Geometry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C-SPEC</a:t>
                      </a:r>
                      <a:r>
                        <a:rPr lang="en-US" sz="1600" baseline="0" dirty="0" smtClean="0"/>
                        <a:t> (TUM) 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or T-REX (FZJ)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720968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Indirect Geometry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BIFROST (DTU), MIRACLES</a:t>
                      </a:r>
                      <a:r>
                        <a:rPr lang="en-US" sz="16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(Bilbao),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VESPA (CNR)</a:t>
                      </a:r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3923928" y="2852936"/>
            <a:ext cx="5112568" cy="1215104"/>
            <a:chOff x="3923928" y="2852936"/>
            <a:chExt cx="5112568" cy="1215104"/>
          </a:xfrm>
        </p:grpSpPr>
        <p:sp>
          <p:nvSpPr>
            <p:cNvPr id="5" name="Oval 4"/>
            <p:cNvSpPr/>
            <p:nvPr/>
          </p:nvSpPr>
          <p:spPr>
            <a:xfrm>
              <a:off x="3995936" y="2852936"/>
              <a:ext cx="2448272" cy="360040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995936" y="3284984"/>
              <a:ext cx="2448272" cy="360040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923928" y="3708000"/>
              <a:ext cx="3024336" cy="360040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36296" y="3068960"/>
              <a:ext cx="1800200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Select 1 of each of these pairs</a:t>
              </a:r>
              <a:endParaRPr lang="en-US" dirty="0"/>
            </a:p>
          </p:txBody>
        </p:sp>
        <p:cxnSp>
          <p:nvCxnSpPr>
            <p:cNvPr id="17" name="Straight Connector 16"/>
            <p:cNvCxnSpPr>
              <a:stCxn id="5" idx="6"/>
              <a:endCxn id="6" idx="1"/>
            </p:cNvCxnSpPr>
            <p:nvPr/>
          </p:nvCxnSpPr>
          <p:spPr>
            <a:xfrm>
              <a:off x="6444208" y="3032956"/>
              <a:ext cx="792088" cy="35917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9" idx="6"/>
              <a:endCxn id="6" idx="1"/>
            </p:cNvCxnSpPr>
            <p:nvPr/>
          </p:nvCxnSpPr>
          <p:spPr>
            <a:xfrm flipV="1">
              <a:off x="6444208" y="3392126"/>
              <a:ext cx="792088" cy="728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7"/>
              <a:endCxn id="6" idx="1"/>
            </p:cNvCxnSpPr>
            <p:nvPr/>
          </p:nvCxnSpPr>
          <p:spPr>
            <a:xfrm flipV="1">
              <a:off x="6505360" y="3392126"/>
              <a:ext cx="730936" cy="36860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3563888" y="5301208"/>
            <a:ext cx="5328592" cy="1152128"/>
            <a:chOff x="3563888" y="5301208"/>
            <a:chExt cx="5328592" cy="1152128"/>
          </a:xfrm>
        </p:grpSpPr>
        <p:sp>
          <p:nvSpPr>
            <p:cNvPr id="12" name="Oval 11"/>
            <p:cNvSpPr/>
            <p:nvPr/>
          </p:nvSpPr>
          <p:spPr>
            <a:xfrm>
              <a:off x="3563888" y="5301208"/>
              <a:ext cx="3384376" cy="1152128"/>
            </a:xfrm>
            <a:prstGeom prst="ellipse">
              <a:avLst/>
            </a:prstGeom>
            <a:noFill/>
            <a:ln w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80312" y="5590981"/>
              <a:ext cx="1512168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Select 2 or 3 of these</a:t>
              </a:r>
              <a:endParaRPr lang="en-US" dirty="0"/>
            </a:p>
          </p:txBody>
        </p:sp>
        <p:cxnSp>
          <p:nvCxnSpPr>
            <p:cNvPr id="22" name="Straight Connector 21"/>
            <p:cNvCxnSpPr>
              <a:stCxn id="12" idx="6"/>
              <a:endCxn id="14" idx="1"/>
            </p:cNvCxnSpPr>
            <p:nvPr/>
          </p:nvCxnSpPr>
          <p:spPr>
            <a:xfrm>
              <a:off x="6948264" y="5877272"/>
              <a:ext cx="432048" cy="3687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372200" y="3934797"/>
            <a:ext cx="2592288" cy="646331"/>
            <a:chOff x="6372200" y="3934797"/>
            <a:chExt cx="2592288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308304" y="3934797"/>
              <a:ext cx="1656184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Should 1 of these be early ? </a:t>
              </a:r>
              <a:endParaRPr lang="en-US" dirty="0"/>
            </a:p>
          </p:txBody>
        </p:sp>
        <p:cxnSp>
          <p:nvCxnSpPr>
            <p:cNvPr id="33" name="Straight Arrow Connector 32"/>
            <p:cNvCxnSpPr>
              <a:stCxn id="15" idx="1"/>
            </p:cNvCxnSpPr>
            <p:nvPr/>
          </p:nvCxnSpPr>
          <p:spPr>
            <a:xfrm flipH="1">
              <a:off x="6372200" y="4257963"/>
              <a:ext cx="936104" cy="351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5796136" y="4726885"/>
            <a:ext cx="3168352" cy="646331"/>
            <a:chOff x="5796136" y="4726885"/>
            <a:chExt cx="3168352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308304" y="4726885"/>
              <a:ext cx="1656184" cy="6463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Both of these should be early</a:t>
              </a:r>
              <a:endParaRPr lang="en-US" dirty="0"/>
            </a:p>
          </p:txBody>
        </p:sp>
        <p:cxnSp>
          <p:nvCxnSpPr>
            <p:cNvPr id="34" name="Straight Arrow Connector 33"/>
            <p:cNvCxnSpPr>
              <a:stCxn id="13" idx="1"/>
            </p:cNvCxnSpPr>
            <p:nvPr/>
          </p:nvCxnSpPr>
          <p:spPr>
            <a:xfrm flipH="1">
              <a:off x="5796136" y="5050051"/>
              <a:ext cx="1512168" cy="1071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5796136" y="4760277"/>
              <a:ext cx="1512168" cy="18089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395535" y="6525344"/>
            <a:ext cx="379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To be finalized by the end of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588981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11 at 19.07.46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1800000"/>
            <a:ext cx="7020272" cy="508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7488832" cy="1224136"/>
          </a:xfrm>
        </p:spPr>
        <p:txBody>
          <a:bodyPr>
            <a:normAutofit/>
          </a:bodyPr>
          <a:lstStyle/>
          <a:p>
            <a:pPr algn="ctr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Neutron Beam Instrument Schedule;   </a:t>
            </a:r>
            <a:br>
              <a:rPr lang="en-US" sz="2800" dirty="0" smtClean="0"/>
            </a:br>
            <a:r>
              <a:rPr lang="en-US" sz="2000" dirty="0" smtClean="0"/>
              <a:t>V1.4</a:t>
            </a:r>
            <a:r>
              <a:rPr lang="en-US" sz="2000" dirty="0" smtClean="0"/>
              <a:t>, 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Feb 2016</a:t>
            </a:r>
            <a:endParaRPr lang="en-US" sz="2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-36512" y="5445224"/>
            <a:ext cx="2016224" cy="1374698"/>
            <a:chOff x="-25024" y="3212975"/>
            <a:chExt cx="2052000" cy="137469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2000" y="3276000"/>
              <a:ext cx="474880" cy="1296144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-25024" y="3212975"/>
              <a:ext cx="2052000" cy="1374698"/>
              <a:chOff x="0" y="4869160"/>
              <a:chExt cx="2052000" cy="162000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0" y="4941167"/>
                <a:ext cx="1619672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spcAft>
                    <a:spcPts val="600"/>
                  </a:spcAft>
                </a:pPr>
                <a:r>
                  <a:rPr lang="en-US" sz="800" dirty="0" smtClean="0"/>
                  <a:t>Preliminary Design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sz="800" dirty="0" smtClean="0"/>
                  <a:t>Detailed Design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sz="800" dirty="0" smtClean="0"/>
                  <a:t>Manufacturing &amp; Procurement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sz="800" dirty="0" smtClean="0"/>
                  <a:t>Installation &amp; Integration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sz="800" dirty="0" smtClean="0"/>
                  <a:t>Hot Commissioning</a:t>
                </a:r>
              </a:p>
              <a:p>
                <a:pPr algn="r">
                  <a:spcAft>
                    <a:spcPts val="600"/>
                  </a:spcAft>
                </a:pPr>
                <a:r>
                  <a:rPr lang="en-US" sz="800" dirty="0" smtClean="0"/>
                  <a:t>Operation</a:t>
                </a:r>
                <a:endParaRPr lang="en-US" sz="800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2000" y="4869160"/>
                <a:ext cx="1980000" cy="162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1979712" y="1404000"/>
            <a:ext cx="5724360" cy="4977328"/>
            <a:chOff x="1979712" y="1404000"/>
            <a:chExt cx="5724360" cy="4977328"/>
          </a:xfrm>
        </p:grpSpPr>
        <p:sp>
          <p:nvSpPr>
            <p:cNvPr id="11" name="TextBox 10"/>
            <p:cNvSpPr txBox="1"/>
            <p:nvPr/>
          </p:nvSpPr>
          <p:spPr>
            <a:xfrm>
              <a:off x="1979712" y="3409836"/>
              <a:ext cx="792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West sector</a:t>
              </a:r>
              <a:endParaRPr lang="en-US" sz="1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79712" y="4777988"/>
              <a:ext cx="792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North sector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51720" y="5427221"/>
              <a:ext cx="720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East and South sectors</a:t>
              </a:r>
              <a:endParaRPr lang="en-US" sz="1400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059832" y="1404000"/>
              <a:ext cx="4644240" cy="491346"/>
              <a:chOff x="3059832" y="1404000"/>
              <a:chExt cx="4644240" cy="49134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059832" y="1556792"/>
                <a:ext cx="5040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Current  date</a:t>
                </a:r>
                <a:endParaRPr lang="en-US" sz="8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923928" y="1556792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Early Access D01/D03</a:t>
                </a:r>
                <a:endParaRPr lang="en-US" sz="8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427984" y="1556792"/>
                <a:ext cx="7200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/>
                  <a:t>Full Access D01/D03</a:t>
                </a:r>
                <a:endParaRPr lang="en-US" sz="8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881600" y="1404000"/>
                <a:ext cx="5760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0000"/>
                    </a:solidFill>
                  </a:rPr>
                  <a:t>Beam on Target</a:t>
                </a:r>
                <a:endParaRPr lang="en-US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148064" y="1556792"/>
                <a:ext cx="57606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FF0000"/>
                    </a:solidFill>
                  </a:rPr>
                  <a:t>1</a:t>
                </a:r>
                <a:r>
                  <a:rPr lang="en-US" sz="800" baseline="30000" dirty="0" smtClean="0">
                    <a:solidFill>
                      <a:srgbClr val="FF0000"/>
                    </a:solidFill>
                  </a:rPr>
                  <a:t>st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Spectrum</a:t>
                </a:r>
                <a:endParaRPr lang="en-US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056000" y="1512000"/>
                <a:ext cx="6480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rgbClr val="008000"/>
                    </a:solidFill>
                  </a:rPr>
                  <a:t>Start User Program</a:t>
                </a:r>
                <a:endParaRPr lang="en-US" sz="800" dirty="0">
                  <a:solidFill>
                    <a:srgbClr val="008000"/>
                  </a:solidFill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35496" y="2420888"/>
            <a:ext cx="5616624" cy="2783687"/>
            <a:chOff x="35496" y="2420888"/>
            <a:chExt cx="5616624" cy="2783687"/>
          </a:xfrm>
        </p:grpSpPr>
        <p:sp>
          <p:nvSpPr>
            <p:cNvPr id="4" name="Oval 3"/>
            <p:cNvSpPr/>
            <p:nvPr/>
          </p:nvSpPr>
          <p:spPr>
            <a:xfrm>
              <a:off x="5292080" y="2420888"/>
              <a:ext cx="360040" cy="36004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1979712" y="2708920"/>
              <a:ext cx="3240360" cy="162520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496" y="4342801"/>
              <a:ext cx="1944216" cy="86177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ESS would like to start Hot Commissioning of the first Neutron Instrument here.</a:t>
              </a:r>
              <a:r>
                <a:rPr lang="en-US" sz="1400" b="1" dirty="0" smtClean="0"/>
                <a:t> </a:t>
              </a:r>
            </a:p>
            <a:p>
              <a:pPr marL="177800" indent="-177800">
                <a:spcAft>
                  <a:spcPts val="600"/>
                </a:spcAft>
                <a:buFont typeface="Arial"/>
                <a:buChar char="•"/>
              </a:pPr>
              <a:r>
                <a:rPr lang="en-US" sz="1200" dirty="0" smtClean="0"/>
                <a:t>test </a:t>
              </a:r>
              <a:r>
                <a:rPr lang="en-US" sz="1200" dirty="0" smtClean="0"/>
                <a:t>beam line?</a:t>
              </a:r>
              <a:endParaRPr lang="en-US" sz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5496" y="1445502"/>
            <a:ext cx="1944216" cy="28315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Notes; </a:t>
            </a:r>
          </a:p>
          <a:p>
            <a:pPr marL="177800" indent="-1778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The </a:t>
            </a:r>
            <a:r>
              <a:rPr lang="en-US" sz="1200" dirty="0"/>
              <a:t>order of completion </a:t>
            </a:r>
            <a:r>
              <a:rPr lang="en-US" sz="1200" dirty="0" smtClean="0"/>
              <a:t>1- 8 chosen for science and deliverability</a:t>
            </a:r>
            <a:endParaRPr lang="en-US" sz="1200" dirty="0"/>
          </a:p>
          <a:p>
            <a:pPr marL="177800" indent="-177800">
              <a:spcAft>
                <a:spcPts val="600"/>
              </a:spcAft>
              <a:buFont typeface="Arial"/>
              <a:buChar char="•"/>
            </a:pPr>
            <a:r>
              <a:rPr lang="en-US" sz="1200" dirty="0" smtClean="0"/>
              <a:t>Shift 9-16 to focus in early science success</a:t>
            </a:r>
          </a:p>
          <a:p>
            <a:pPr marL="177800" indent="-177800">
              <a:spcAft>
                <a:spcPts val="600"/>
              </a:spcAft>
              <a:buFont typeface="Arial"/>
              <a:buChar char="•"/>
            </a:pPr>
            <a:r>
              <a:rPr lang="en-US" sz="1200" dirty="0"/>
              <a:t>The order of completion here is still </a:t>
            </a:r>
            <a:r>
              <a:rPr lang="en-US" sz="1200" dirty="0" smtClean="0"/>
              <a:t>notional</a:t>
            </a:r>
          </a:p>
          <a:p>
            <a:pPr marL="177800" indent="-177800" defTabSz="457200" hangingPunct="1">
              <a:spcAft>
                <a:spcPts val="600"/>
              </a:spcAft>
              <a:buFont typeface="Arial"/>
              <a:buChar char="•"/>
            </a:pPr>
            <a:r>
              <a:rPr lang="en-US" sz="1200" kern="1200" dirty="0">
                <a:solidFill>
                  <a:prstClr val="black"/>
                </a:solidFill>
              </a:rPr>
              <a:t>Actual schedule critically depends on in-kind partners</a:t>
            </a:r>
          </a:p>
          <a:p>
            <a:pPr marL="177800" indent="-177800" defTabSz="457200" hangingPunct="1">
              <a:spcAft>
                <a:spcPts val="600"/>
              </a:spcAft>
              <a:buFont typeface="Arial"/>
              <a:buChar char="•"/>
            </a:pPr>
            <a:r>
              <a:rPr lang="en-US" sz="1200" kern="1200" dirty="0">
                <a:solidFill>
                  <a:prstClr val="black"/>
                </a:solidFill>
              </a:rPr>
              <a:t>Agreements with in-kind partners </a:t>
            </a:r>
            <a:r>
              <a:rPr lang="en-US" sz="1200" kern="1200" dirty="0" smtClean="0">
                <a:solidFill>
                  <a:prstClr val="black"/>
                </a:solidFill>
              </a:rPr>
              <a:t>pending</a:t>
            </a:r>
            <a:endParaRPr lang="en-US" sz="1200" kern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214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457199" y="44623"/>
            <a:ext cx="4159539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NSS Project Instruments</a:t>
            </a:r>
          </a:p>
          <a:p>
            <a:r>
              <a:rPr dirty="0"/>
              <a:t>MOU Status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aphicFrame>
        <p:nvGraphicFramePr>
          <p:cNvPr id="489" name="Table 489"/>
          <p:cNvGraphicFramePr/>
          <p:nvPr>
            <p:extLst>
              <p:ext uri="{D42A27DB-BD31-4B8C-83A1-F6EECF244321}">
                <p14:modId xmlns:p14="http://schemas.microsoft.com/office/powerpoint/2010/main" val="1445827866"/>
              </p:ext>
            </p:extLst>
          </p:nvPr>
        </p:nvGraphicFramePr>
        <p:xfrm>
          <a:off x="30095" y="1550504"/>
          <a:ext cx="7867408" cy="520597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4445"/>
                <a:gridCol w="2203506"/>
                <a:gridCol w="2589108"/>
                <a:gridCol w="692543"/>
                <a:gridCol w="274561"/>
                <a:gridCol w="459728"/>
                <a:gridCol w="367144"/>
                <a:gridCol w="476373"/>
              </a:tblGrid>
              <a:tr h="277027"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class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Instrument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In-kind Partners  (% contribution)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Cost Book (M€)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C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</a:rPr>
                        <a:t>ost 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Target</a:t>
                      </a:r>
                    </a:p>
                    <a:p>
                      <a:pPr algn="ctr" defTabSz="914400">
                        <a:defRPr sz="1800" b="0" i="0"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M€)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% IK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</a:rPr>
                        <a:t>Cash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(M€)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</a:tr>
              <a:tr h="316603">
                <a:tc rowSpan="4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Large scale structures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dirty="0"/>
                        <a:t>LOKI broadband SANS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UK (ISIS)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000" dirty="0" smtClean="0"/>
                        <a:t>12.2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 dirty="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90%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dirty="0"/>
                        <a:t>3.66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SKADI general-purpose SANS (note 1)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DE(FZJ 50%) + FR(LLB 50%)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197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ESTIA focusing reflectometer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CH(PSI)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0.45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97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FREIA liquids reflectometer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UK (ISIS)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0.45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58339">
                <a:tc rowSpan="4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Diffraction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NMX macromolecular crystallography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rPr dirty="0"/>
                        <a:t>ESS  (&lt;30%) + </a:t>
                      </a:r>
                      <a:r>
                        <a:rPr b="0" dirty="0"/>
                        <a:t>HU (</a:t>
                      </a:r>
                      <a:r>
                        <a:rPr b="0" dirty="0" smtClean="0"/>
                        <a:t>Wigner</a:t>
                      </a:r>
                      <a:r>
                        <a:rPr lang="sv-SE" b="0" dirty="0" smtClean="0"/>
                        <a:t> and Centre for Energy Research</a:t>
                      </a:r>
                      <a:r>
                        <a:rPr b="0" dirty="0" smtClean="0"/>
                        <a:t>) </a:t>
                      </a:r>
                      <a:r>
                        <a:rPr b="0" dirty="0"/>
                        <a:t>+ FR (LLB</a:t>
                      </a:r>
                      <a:r>
                        <a:rPr b="0" dirty="0" smtClean="0"/>
                        <a:t>)</a:t>
                      </a:r>
                      <a:r>
                        <a:rPr lang="sv-SE" b="0" dirty="0" smtClean="0"/>
                        <a:t> </a:t>
                      </a:r>
                      <a:r>
                        <a:rPr b="0" dirty="0" smtClean="0"/>
                        <a:t>+ </a:t>
                      </a:r>
                      <a:r>
                        <a:rPr lang="x-none" b="0" dirty="0" smtClean="0"/>
                        <a:t>NO</a:t>
                      </a:r>
                      <a:r>
                        <a:rPr lang="x-none" b="0" baseline="0" dirty="0" smtClean="0"/>
                        <a:t> (Bergen Uni)</a:t>
                      </a:r>
                      <a:endParaRPr b="0" dirty="0"/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000" dirty="0" smtClean="0"/>
                        <a:t>11.7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 dirty="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70%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3.50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DREAM powder diffractometer (bispectral)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t>DE(FZJ 75%) +</a:t>
                      </a:r>
                      <a:r>
                        <a:rPr b="0"/>
                        <a:t> FR(LLB 25%)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0.60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HEIMDAL hybrid diffractometer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>
                          <a:solidFill>
                            <a:srgbClr val="3366FF"/>
                          </a:solidFill>
                        </a:defRPr>
                      </a:pPr>
                      <a:r>
                        <a:rPr dirty="0">
                          <a:solidFill>
                            <a:srgbClr val="340053"/>
                          </a:solidFill>
                        </a:rPr>
                        <a:t>DK</a:t>
                      </a:r>
                      <a:r>
                        <a:rPr dirty="0">
                          <a:solidFill>
                            <a:srgbClr val="000000"/>
                          </a:solidFill>
                        </a:rPr>
                        <a:t>(AU 30%)</a:t>
                      </a:r>
                      <a:r>
                        <a:rPr b="0" dirty="0">
                          <a:solidFill>
                            <a:srgbClr val="000000"/>
                          </a:solidFill>
                        </a:rPr>
                        <a:t> +CH(PSI) +NO (IFE) </a:t>
                      </a:r>
                      <a:r>
                        <a:rPr b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70%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MAGIC magnetism single-crystal diffractometer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rPr dirty="0"/>
                        <a:t>FR (LLB </a:t>
                      </a:r>
                      <a:r>
                        <a:rPr lang="x-none" dirty="0" smtClean="0"/>
                        <a:t>6</a:t>
                      </a:r>
                      <a:r>
                        <a:rPr dirty="0" smtClean="0"/>
                        <a:t>5</a:t>
                      </a:r>
                      <a:r>
                        <a:rPr dirty="0"/>
                        <a:t>%)</a:t>
                      </a:r>
                      <a:r>
                        <a:rPr b="0" dirty="0"/>
                        <a:t> + DE (FZJ </a:t>
                      </a:r>
                      <a:r>
                        <a:rPr b="0" dirty="0" smtClean="0"/>
                        <a:t>2</a:t>
                      </a:r>
                      <a:r>
                        <a:rPr lang="x-none" b="0" dirty="0" smtClean="0"/>
                        <a:t>0</a:t>
                      </a:r>
                      <a:r>
                        <a:rPr b="0" dirty="0" smtClean="0"/>
                        <a:t>%)</a:t>
                      </a:r>
                      <a:r>
                        <a:rPr lang="x-none" b="0" dirty="0" smtClean="0"/>
                        <a:t> + CH (PSI 15%)</a:t>
                      </a:r>
                      <a:endParaRPr b="0" dirty="0"/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1069">
                <a:tc row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Engineering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BEER engineering diffractometer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DE (HZG 50%), CZ (NPI 50%)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97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ODIN multi-purpose imaging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t>ESS</a:t>
                      </a:r>
                      <a:r>
                        <a:rPr b="0"/>
                        <a:t> -&gt;  DE(TUM 50%) +CH (PSI 50%)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0.45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1069">
                <a:tc rowSpan="6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Spectroscopy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C-SPEC cold chopper spectrometer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DE(TUM 50%) + FR(LLB 50%)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7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BIFROST extreme-environments spectrometer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>
                          <a:solidFill>
                            <a:srgbClr val="3366FF"/>
                          </a:solidFill>
                        </a:defRPr>
                      </a:pPr>
                      <a:r>
                        <a:rPr dirty="0"/>
                        <a:t>DK</a:t>
                      </a:r>
                      <a:r>
                        <a:rPr dirty="0">
                          <a:solidFill>
                            <a:srgbClr val="000000"/>
                          </a:solidFill>
                        </a:rPr>
                        <a:t>(DTU/KU 30%)</a:t>
                      </a:r>
                      <a:r>
                        <a:rPr b="0" dirty="0">
                          <a:solidFill>
                            <a:srgbClr val="000000"/>
                          </a:solidFill>
                        </a:rPr>
                        <a:t> +CH(PSI) + </a:t>
                      </a:r>
                      <a:r>
                        <a:rPr b="0" dirty="0" smtClean="0">
                          <a:solidFill>
                            <a:srgbClr val="000000"/>
                          </a:solidFill>
                        </a:rPr>
                        <a:t>HU(</a:t>
                      </a:r>
                      <a:r>
                        <a:rPr b="0" dirty="0">
                          <a:solidFill>
                            <a:srgbClr val="000000"/>
                          </a:solidFill>
                        </a:rPr>
                        <a:t>Wigner) +NO (IFE</a:t>
                      </a:r>
                      <a:r>
                        <a:rPr b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r>
                        <a:rPr lang="sv-SE" b="0" dirty="0" smtClean="0">
                          <a:solidFill>
                            <a:srgbClr val="000000"/>
                          </a:solidFill>
                        </a:rPr>
                        <a:t> + FR(LLB)</a:t>
                      </a:r>
                      <a:endParaRPr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70%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 </a:t>
                      </a:r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T-REX bispectral chopper spectrometer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rPr dirty="0"/>
                        <a:t>DE (FZJ 75%)</a:t>
                      </a:r>
                      <a:r>
                        <a:rPr b="0" dirty="0"/>
                        <a:t> + IT </a:t>
                      </a:r>
                      <a:r>
                        <a:rPr b="0" dirty="0" smtClean="0"/>
                        <a:t>(</a:t>
                      </a:r>
                      <a:r>
                        <a:rPr lang="sv-SE" b="0" dirty="0" smtClean="0"/>
                        <a:t>CNR</a:t>
                      </a:r>
                      <a:r>
                        <a:rPr lang="sv-SE" b="0" baseline="0" dirty="0" smtClean="0"/>
                        <a:t> </a:t>
                      </a:r>
                      <a:r>
                        <a:rPr b="0" dirty="0" smtClean="0"/>
                        <a:t>25</a:t>
                      </a:r>
                      <a:r>
                        <a:rPr b="0" dirty="0"/>
                        <a:t>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0.75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VESPA vibrational spectroscopy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t>IT</a:t>
                      </a:r>
                      <a:r>
                        <a:rPr b="0"/>
                        <a:t> (CNR) + UK (ISIS)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16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MIRACLES backscattering spectrometer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>
                          <a:solidFill>
                            <a:srgbClr val="3366FF"/>
                          </a:solidFill>
                        </a:defRPr>
                      </a:pPr>
                      <a:r>
                        <a:rPr b="0" dirty="0" smtClean="0">
                          <a:solidFill>
                            <a:srgbClr val="000000"/>
                          </a:solidFill>
                        </a:rPr>
                        <a:t>ES</a:t>
                      </a:r>
                      <a:r>
                        <a:rPr b="0" dirty="0">
                          <a:solidFill>
                            <a:srgbClr val="000000"/>
                          </a:solidFill>
                        </a:rPr>
                        <a:t>(Bilbao) +FR(LLB) +HU (Wigner) + ESS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</a:tr>
              <a:tr h="212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r>
                        <a:t>16th Spectrometer </a:t>
                      </a:r>
                    </a:p>
                    <a:p>
                      <a:pPr algn="ctr" defTabSz="914400">
                        <a:defRPr sz="1000" b="0" i="0"/>
                      </a:pPr>
                      <a:r>
                        <a:rPr b="1">
                          <a:solidFill>
                            <a:srgbClr val="FF0000"/>
                          </a:solidFill>
                        </a:rPr>
                        <a:t>(VOR or Spin-Echo, Decide 2018)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 i="0">
                          <a:solidFill>
                            <a:srgbClr val="FF0000"/>
                          </a:solidFill>
                        </a:defRPr>
                      </a:pPr>
                      <a:r>
                        <a:t>Wigner Institute (HU) for VOR </a:t>
                      </a:r>
                      <a:r>
                        <a:rPr i="1" u="sng"/>
                        <a:t>or</a:t>
                      </a:r>
                      <a:r>
                        <a:t> Juelich and TUM for Spin-Echo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>
                          <a:solidFill>
                            <a:srgbClr val="FF0000"/>
                          </a:solidFill>
                        </a:rPr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0.60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9863">
                <a:tc>
                  <a:txBody>
                    <a:bodyPr/>
                    <a:lstStyle/>
                    <a:p>
                      <a:pPr algn="l" defTabSz="914400">
                        <a:defRPr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16 instruments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cost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miter lim="400000"/>
                    </a:lnB>
                    <a:solidFill>
                      <a:srgbClr val="C2DD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188.9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miter lim="400000"/>
                    </a:lnB>
                    <a:solidFill>
                      <a:srgbClr val="C2DD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 b="1"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90.3%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18.3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solidFill>
                      <a:srgbClr val="C2DDE6"/>
                    </a:solidFill>
                  </a:tcPr>
                </a:tc>
              </a:tr>
              <a:tr h="192380">
                <a:tc>
                  <a:txBody>
                    <a:bodyPr/>
                    <a:lstStyle/>
                    <a:p>
                      <a:pPr algn="l" defTabSz="914400">
                        <a:defRPr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neutron guide bunker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dirty="0" smtClean="0"/>
                        <a:t>CZ, IT</a:t>
                      </a:r>
                      <a:r>
                        <a:rPr lang="x-none" sz="1000" dirty="0" smtClean="0"/>
                        <a:t>, D, F,…</a:t>
                      </a:r>
                      <a:endParaRPr sz="10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noFill/>
                      <a:miter lim="400000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14.6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>
                          <a:solidFill>
                            <a:srgbClr val="FF0000"/>
                          </a:solidFill>
                        </a:rPr>
                        <a:t>80.0%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2.92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</a:tr>
              <a:tr h="203373">
                <a:tc>
                  <a:txBody>
                    <a:bodyPr/>
                    <a:lstStyle/>
                    <a:p>
                      <a:pPr algn="l" defTabSz="914400">
                        <a:defRPr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dirty="0"/>
                        <a:t> 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total cost (with bunker)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 b="1" dirty="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203.5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89.6%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21.2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</a:tr>
            </a:tbl>
          </a:graphicData>
        </a:graphic>
      </p:graphicFrame>
      <p:sp>
        <p:nvSpPr>
          <p:cNvPr id="490" name="Shape 490"/>
          <p:cNvSpPr/>
          <p:nvPr/>
        </p:nvSpPr>
        <p:spPr>
          <a:xfrm>
            <a:off x="3017423" y="1958010"/>
            <a:ext cx="2610117" cy="269241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1" name="Shape 491"/>
          <p:cNvSpPr/>
          <p:nvPr/>
        </p:nvSpPr>
        <p:spPr>
          <a:xfrm>
            <a:off x="3017423" y="2626284"/>
            <a:ext cx="2610117" cy="214806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2" name="Shape 492"/>
          <p:cNvSpPr/>
          <p:nvPr/>
        </p:nvSpPr>
        <p:spPr>
          <a:xfrm>
            <a:off x="3017423" y="2443925"/>
            <a:ext cx="2610117" cy="182358"/>
          </a:xfrm>
          <a:prstGeom prst="rect">
            <a:avLst/>
          </a:prstGeom>
          <a:solidFill>
            <a:srgbClr val="FFF016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3041497" y="5341053"/>
            <a:ext cx="2586043" cy="323458"/>
          </a:xfrm>
          <a:prstGeom prst="rect">
            <a:avLst/>
          </a:prstGeom>
          <a:solidFill>
            <a:srgbClr val="FFF016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3041500" y="4591010"/>
            <a:ext cx="2598743" cy="288815"/>
          </a:xfrm>
          <a:prstGeom prst="rect">
            <a:avLst/>
          </a:prstGeom>
          <a:solidFill>
            <a:srgbClr val="FFF016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3028797" y="3179540"/>
            <a:ext cx="2587369" cy="249460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3041499" y="3708814"/>
            <a:ext cx="2598743" cy="237986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Shape 498"/>
          <p:cNvSpPr/>
          <p:nvPr/>
        </p:nvSpPr>
        <p:spPr>
          <a:xfrm>
            <a:off x="3028797" y="3946800"/>
            <a:ext cx="2598745" cy="218527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9" name="Shape 499"/>
          <p:cNvSpPr/>
          <p:nvPr/>
        </p:nvSpPr>
        <p:spPr>
          <a:xfrm>
            <a:off x="3035480" y="4351429"/>
            <a:ext cx="2592061" cy="217868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3041498" y="4165328"/>
            <a:ext cx="2586044" cy="182358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3041497" y="4879825"/>
            <a:ext cx="2592061" cy="182357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3041499" y="2820724"/>
            <a:ext cx="2598744" cy="358816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3017423" y="2227251"/>
            <a:ext cx="2610117" cy="216674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4" name="Shape 504"/>
          <p:cNvSpPr/>
          <p:nvPr/>
        </p:nvSpPr>
        <p:spPr>
          <a:xfrm>
            <a:off x="4794660" y="427215"/>
            <a:ext cx="543221" cy="269241"/>
          </a:xfrm>
          <a:prstGeom prst="rect">
            <a:avLst/>
          </a:prstGeom>
          <a:solidFill>
            <a:srgbClr val="00BA6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5" name="Shape 505"/>
          <p:cNvSpPr/>
          <p:nvPr/>
        </p:nvSpPr>
        <p:spPr>
          <a:xfrm>
            <a:off x="5394560" y="376415"/>
            <a:ext cx="126834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MOU Signed</a:t>
            </a:r>
          </a:p>
        </p:txBody>
      </p:sp>
      <p:sp>
        <p:nvSpPr>
          <p:cNvPr id="506" name="Shape 506"/>
          <p:cNvSpPr/>
          <p:nvPr/>
        </p:nvSpPr>
        <p:spPr>
          <a:xfrm>
            <a:off x="4792720" y="776183"/>
            <a:ext cx="543221" cy="269241"/>
          </a:xfrm>
          <a:prstGeom prst="rect">
            <a:avLst/>
          </a:prstGeom>
          <a:solidFill>
            <a:srgbClr val="FFF01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5392620" y="725383"/>
            <a:ext cx="19570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MOU Can be Signed</a:t>
            </a:r>
          </a:p>
        </p:txBody>
      </p:sp>
      <p:sp>
        <p:nvSpPr>
          <p:cNvPr id="508" name="Shape 508"/>
          <p:cNvSpPr/>
          <p:nvPr/>
        </p:nvSpPr>
        <p:spPr>
          <a:xfrm>
            <a:off x="4803452" y="1139977"/>
            <a:ext cx="543221" cy="269241"/>
          </a:xfrm>
          <a:prstGeom prst="rect">
            <a:avLst/>
          </a:prstGeom>
          <a:solidFill>
            <a:srgbClr val="FF28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9" name="Shape 509"/>
          <p:cNvSpPr/>
          <p:nvPr/>
        </p:nvSpPr>
        <p:spPr>
          <a:xfrm>
            <a:off x="5403352" y="1089177"/>
            <a:ext cx="272030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Partners waiting </a:t>
            </a:r>
            <a:r>
              <a:rPr lang="en-US" smtClean="0"/>
              <a:t>for funding</a:t>
            </a:r>
            <a:endParaRPr dirty="0"/>
          </a:p>
        </p:txBody>
      </p:sp>
      <p:sp>
        <p:nvSpPr>
          <p:cNvPr id="510" name="Shape 510"/>
          <p:cNvSpPr/>
          <p:nvPr/>
        </p:nvSpPr>
        <p:spPr>
          <a:xfrm>
            <a:off x="4758665" y="67830"/>
            <a:ext cx="322840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MOU Current Status </a:t>
            </a:r>
            <a:r>
              <a:rPr dirty="0" smtClean="0"/>
              <a:t>(</a:t>
            </a:r>
            <a:r>
              <a:rPr lang="x-none" dirty="0" smtClean="0"/>
              <a:t>April</a:t>
            </a:r>
            <a:r>
              <a:rPr dirty="0" smtClean="0"/>
              <a:t>-</a:t>
            </a:r>
            <a:r>
              <a:rPr dirty="0" smtClean="0"/>
              <a:t>201</a:t>
            </a:r>
            <a:r>
              <a:rPr lang="x-none" dirty="0" smtClean="0"/>
              <a:t>6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27" name="Rectangle 26"/>
          <p:cNvSpPr/>
          <p:nvPr/>
        </p:nvSpPr>
        <p:spPr>
          <a:xfrm>
            <a:off x="7056881" y="1510526"/>
            <a:ext cx="952461" cy="5347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hape 502"/>
          <p:cNvSpPr/>
          <p:nvPr/>
        </p:nvSpPr>
        <p:spPr>
          <a:xfrm>
            <a:off x="3033320" y="5062182"/>
            <a:ext cx="2598744" cy="269820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 491"/>
          <p:cNvSpPr/>
          <p:nvPr/>
        </p:nvSpPr>
        <p:spPr>
          <a:xfrm>
            <a:off x="3028797" y="3439398"/>
            <a:ext cx="2610117" cy="269416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55567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Neutrons are special</a:t>
            </a:r>
            <a:endParaRPr lang="en-US" dirty="0"/>
          </a:p>
        </p:txBody>
      </p:sp>
      <p:grpSp>
        <p:nvGrpSpPr>
          <p:cNvPr id="4" name="Group 769"/>
          <p:cNvGrpSpPr/>
          <p:nvPr/>
        </p:nvGrpSpPr>
        <p:grpSpPr>
          <a:xfrm>
            <a:off x="-320040" y="1506247"/>
            <a:ext cx="3101873" cy="5241510"/>
            <a:chOff x="0" y="0"/>
            <a:chExt cx="3101872" cy="5241509"/>
          </a:xfrm>
        </p:grpSpPr>
        <p:sp>
          <p:nvSpPr>
            <p:cNvPr id="5" name="Shape 762"/>
            <p:cNvSpPr/>
            <p:nvPr/>
          </p:nvSpPr>
          <p:spPr>
            <a:xfrm>
              <a:off x="0" y="0"/>
              <a:ext cx="3101873" cy="720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/>
            <a:p>
              <a:pPr algn="ctr" defTabSz="64008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>
                  <a:latin typeface="Gill Sans SemiBold"/>
                  <a:ea typeface="Gill Sans SemiBold"/>
                  <a:cs typeface="Gill Sans SemiBold"/>
                  <a:sym typeface="Gill Sans SemiBold"/>
                </a:rPr>
                <a:t>Charge neutral</a:t>
              </a:r>
              <a:r>
                <a:t> </a:t>
              </a:r>
            </a:p>
            <a:p>
              <a:pPr algn="ctr" defTabSz="64008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Deeply penetrating </a:t>
              </a:r>
            </a:p>
          </p:txBody>
        </p:sp>
        <p:pic>
          <p:nvPicPr>
            <p:cNvPr id="6" name="bild01-0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0197" r="33292" b="15428"/>
            <a:stretch>
              <a:fillRect/>
            </a:stretch>
          </p:blipFill>
          <p:spPr>
            <a:xfrm>
              <a:off x="359855" y="886686"/>
              <a:ext cx="2425523" cy="203633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28600" dist="114300" dir="5400000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7" name="Group 766"/>
            <p:cNvGrpSpPr/>
            <p:nvPr/>
          </p:nvGrpSpPr>
          <p:grpSpPr>
            <a:xfrm>
              <a:off x="417034" y="3596046"/>
              <a:ext cx="2311171" cy="1315972"/>
              <a:chOff x="0" y="0"/>
              <a:chExt cx="2311169" cy="1315971"/>
            </a:xfrm>
          </p:grpSpPr>
          <p:pic>
            <p:nvPicPr>
              <p:cNvPr id="10" name="11_ch_volt_ovr_ext_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01600" y="76200"/>
                <a:ext cx="2107970" cy="1023872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1" name="Picture 10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311170" cy="1315972"/>
              </a:xfrm>
              <a:prstGeom prst="rect">
                <a:avLst/>
              </a:prstGeom>
              <a:effectLst/>
            </p:spPr>
          </p:pic>
        </p:grpSp>
        <p:sp>
          <p:nvSpPr>
            <p:cNvPr id="8" name="Shape 767"/>
            <p:cNvSpPr/>
            <p:nvPr/>
          </p:nvSpPr>
          <p:spPr>
            <a:xfrm>
              <a:off x="482221" y="3038947"/>
              <a:ext cx="2140983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Li motion  in fuel cells</a:t>
              </a:r>
            </a:p>
          </p:txBody>
        </p:sp>
        <p:sp>
          <p:nvSpPr>
            <p:cNvPr id="9" name="Shape 768"/>
            <p:cNvSpPr/>
            <p:nvPr/>
          </p:nvSpPr>
          <p:spPr>
            <a:xfrm>
              <a:off x="262889" y="4910039"/>
              <a:ext cx="2307290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Help build electric cars</a:t>
              </a:r>
            </a:p>
          </p:txBody>
        </p:sp>
      </p:grpSp>
      <p:grpSp>
        <p:nvGrpSpPr>
          <p:cNvPr id="12" name="Group 777"/>
          <p:cNvGrpSpPr/>
          <p:nvPr/>
        </p:nvGrpSpPr>
        <p:grpSpPr>
          <a:xfrm>
            <a:off x="6065306" y="1506121"/>
            <a:ext cx="3101873" cy="5359417"/>
            <a:chOff x="0" y="0"/>
            <a:chExt cx="3101872" cy="5359415"/>
          </a:xfrm>
        </p:grpSpPr>
        <p:sp>
          <p:nvSpPr>
            <p:cNvPr id="13" name="Shape 770"/>
            <p:cNvSpPr/>
            <p:nvPr/>
          </p:nvSpPr>
          <p:spPr>
            <a:xfrm>
              <a:off x="0" y="0"/>
              <a:ext cx="3101873" cy="1040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/>
            <a:p>
              <a:pPr algn="ctr" defTabSz="64008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>
                  <a:latin typeface="Gill Sans SemiBold"/>
                  <a:ea typeface="Gill Sans SemiBold"/>
                  <a:cs typeface="Gill Sans SemiBold"/>
                  <a:sym typeface="Gill Sans SemiBold"/>
                </a:rPr>
                <a:t>Nuclear scattering</a:t>
              </a:r>
              <a:r>
                <a:t> </a:t>
              </a:r>
            </a:p>
            <a:p>
              <a:pPr algn="ctr" defTabSz="64008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Sensitive to light elements and isotopes </a:t>
              </a:r>
            </a:p>
          </p:txBody>
        </p:sp>
        <p:pic>
          <p:nvPicPr>
            <p:cNvPr id="14" name="Forsyth1 (dragged)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4737" t="46836" r="34737" b="5866"/>
            <a:stretch>
              <a:fillRect/>
            </a:stretch>
          </p:blipFill>
          <p:spPr>
            <a:xfrm>
              <a:off x="870629" y="1055593"/>
              <a:ext cx="1551173" cy="169846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28600" dist="114300" dir="5400000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5" name="Group 774"/>
            <p:cNvGrpSpPr/>
            <p:nvPr/>
          </p:nvGrpSpPr>
          <p:grpSpPr>
            <a:xfrm>
              <a:off x="821588" y="3179776"/>
              <a:ext cx="1649337" cy="1936690"/>
              <a:chOff x="0" y="0"/>
              <a:chExt cx="1649335" cy="1936689"/>
            </a:xfrm>
          </p:grpSpPr>
          <p:pic>
            <p:nvPicPr>
              <p:cNvPr id="18" name="Forsyth1 (dragged)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5737" t="49126" r="64591" b="3123"/>
              <a:stretch>
                <a:fillRect/>
              </a:stretch>
            </p:blipFill>
            <p:spPr>
              <a:xfrm>
                <a:off x="101600" y="76200"/>
                <a:ext cx="1446136" cy="164459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" name="Picture 18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1649336" cy="1936690"/>
              </a:xfrm>
              <a:prstGeom prst="rect">
                <a:avLst/>
              </a:prstGeom>
              <a:effectLst/>
            </p:spPr>
          </p:pic>
        </p:grpSp>
        <p:sp>
          <p:nvSpPr>
            <p:cNvPr id="16" name="Shape 775"/>
            <p:cNvSpPr/>
            <p:nvPr/>
          </p:nvSpPr>
          <p:spPr>
            <a:xfrm>
              <a:off x="381218" y="2779422"/>
              <a:ext cx="2339436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Actives sites in proteins</a:t>
              </a:r>
            </a:p>
          </p:txBody>
        </p:sp>
        <p:sp>
          <p:nvSpPr>
            <p:cNvPr id="17" name="Shape 776"/>
            <p:cNvSpPr/>
            <p:nvPr/>
          </p:nvSpPr>
          <p:spPr>
            <a:xfrm>
              <a:off x="915285" y="5027945"/>
              <a:ext cx="1271302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Better drugs</a:t>
              </a:r>
            </a:p>
          </p:txBody>
        </p:sp>
      </p:grpSp>
      <p:grpSp>
        <p:nvGrpSpPr>
          <p:cNvPr id="20" name="Group 787"/>
          <p:cNvGrpSpPr/>
          <p:nvPr/>
        </p:nvGrpSpPr>
        <p:grpSpPr>
          <a:xfrm>
            <a:off x="2836375" y="1506247"/>
            <a:ext cx="3906018" cy="5359290"/>
            <a:chOff x="0" y="0"/>
            <a:chExt cx="3906017" cy="5359289"/>
          </a:xfrm>
        </p:grpSpPr>
        <p:sp>
          <p:nvSpPr>
            <p:cNvPr id="21" name="Shape 778"/>
            <p:cNvSpPr/>
            <p:nvPr/>
          </p:nvSpPr>
          <p:spPr>
            <a:xfrm>
              <a:off x="0" y="0"/>
              <a:ext cx="3101873" cy="720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noAutofit/>
            </a:bodyPr>
            <a:lstStyle/>
            <a:p>
              <a:pPr algn="ctr" defTabSz="64008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 SemiBold"/>
                  <a:ea typeface="Gill Sans SemiBold"/>
                  <a:cs typeface="Gill Sans SemiBold"/>
                  <a:sym typeface="Gill Sans SemiBold"/>
                </a:defRPr>
              </a:pPr>
              <a:r>
                <a:t>S=1/2 spin  </a:t>
              </a:r>
            </a:p>
            <a:p>
              <a:pPr algn="ctr" defTabSz="640080">
                <a:defRPr sz="2000">
                  <a:solidFill>
                    <a:srgbClr val="008CB4"/>
                  </a:solidFill>
                  <a:uFill>
                    <a:solidFill>
                      <a:srgbClr val="008CB4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probe directly magnetism</a:t>
              </a:r>
            </a:p>
          </p:txBody>
        </p:sp>
        <p:pic>
          <p:nvPicPr>
            <p:cNvPr id="22" name="maps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45167" t="5000" r="15878" b="15653"/>
            <a:stretch>
              <a:fillRect/>
            </a:stretch>
          </p:blipFill>
          <p:spPr>
            <a:xfrm>
              <a:off x="384847" y="648226"/>
              <a:ext cx="2289452" cy="217997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28600" dist="114300" dir="5400000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23" name="Group 782"/>
            <p:cNvGrpSpPr/>
            <p:nvPr/>
          </p:nvGrpSpPr>
          <p:grpSpPr>
            <a:xfrm>
              <a:off x="488058" y="3398276"/>
              <a:ext cx="2082927" cy="1711511"/>
              <a:chOff x="0" y="0"/>
              <a:chExt cx="2082926" cy="1711510"/>
            </a:xfrm>
          </p:grpSpPr>
          <p:pic>
            <p:nvPicPr>
              <p:cNvPr id="28" name="image19.jp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14843" t="29694" r="14843"/>
              <a:stretch>
                <a:fillRect/>
              </a:stretch>
            </p:blipFill>
            <p:spPr>
              <a:xfrm>
                <a:off x="101600" y="76200"/>
                <a:ext cx="1879727" cy="1419261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9" name="Picture 28"/>
              <p:cNvPicPr>
                <a:picLocks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-1"/>
                <a:ext cx="2082927" cy="1711512"/>
              </a:xfrm>
              <a:prstGeom prst="rect">
                <a:avLst/>
              </a:prstGeom>
              <a:effectLst/>
            </p:spPr>
          </p:pic>
        </p:grpSp>
        <p:sp>
          <p:nvSpPr>
            <p:cNvPr id="24" name="Shape 783"/>
            <p:cNvSpPr/>
            <p:nvPr/>
          </p:nvSpPr>
          <p:spPr>
            <a:xfrm>
              <a:off x="307874" y="2746182"/>
              <a:ext cx="2748345" cy="594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Solve the puzzle of High-Tc </a:t>
              </a:r>
            </a:p>
            <a:p>
              <a: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superconductivity</a:t>
              </a:r>
            </a:p>
          </p:txBody>
        </p:sp>
        <p:sp>
          <p:nvSpPr>
            <p:cNvPr id="25" name="Shape 784"/>
            <p:cNvSpPr/>
            <p:nvPr/>
          </p:nvSpPr>
          <p:spPr>
            <a:xfrm>
              <a:off x="266133" y="5027819"/>
              <a:ext cx="2569607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1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Efficient high speed trains</a:t>
              </a:r>
            </a:p>
          </p:txBody>
        </p:sp>
        <p:sp>
          <p:nvSpPr>
            <p:cNvPr id="26" name="Shape 785"/>
            <p:cNvSpPr/>
            <p:nvPr/>
          </p:nvSpPr>
          <p:spPr>
            <a:xfrm rot="544900">
              <a:off x="2342082" y="1913721"/>
              <a:ext cx="1455368" cy="377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411480">
                <a:defRPr sz="9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Test AdS/CFT correspondence</a:t>
              </a:r>
            </a:p>
          </p:txBody>
        </p:sp>
        <p:pic>
          <p:nvPicPr>
            <p:cNvPr id="27" name="InsertedImage.jp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508823">
              <a:off x="2595201" y="984890"/>
              <a:ext cx="1248593" cy="93644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28600" dist="114300" dir="5400000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972085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457199" y="44623"/>
            <a:ext cx="4159539" cy="1143001"/>
          </a:xfrm>
          <a:prstGeom prst="rect">
            <a:avLst/>
          </a:prstGeom>
        </p:spPr>
        <p:txBody>
          <a:bodyPr/>
          <a:lstStyle/>
          <a:p>
            <a:r>
              <a:rPr dirty="0"/>
              <a:t>NSS Project Instruments</a:t>
            </a:r>
          </a:p>
          <a:p>
            <a:r>
              <a:rPr dirty="0"/>
              <a:t>MOU Status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xfrm>
            <a:off x="8505418" y="6404292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aphicFrame>
        <p:nvGraphicFramePr>
          <p:cNvPr id="489" name="Table 489"/>
          <p:cNvGraphicFramePr/>
          <p:nvPr>
            <p:extLst>
              <p:ext uri="{D42A27DB-BD31-4B8C-83A1-F6EECF244321}">
                <p14:modId xmlns:p14="http://schemas.microsoft.com/office/powerpoint/2010/main" val="3954338264"/>
              </p:ext>
            </p:extLst>
          </p:nvPr>
        </p:nvGraphicFramePr>
        <p:xfrm>
          <a:off x="30095" y="1550504"/>
          <a:ext cx="7867408" cy="520597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4445"/>
                <a:gridCol w="2203506"/>
                <a:gridCol w="2589108"/>
                <a:gridCol w="692543"/>
                <a:gridCol w="274561"/>
                <a:gridCol w="459728"/>
                <a:gridCol w="367144"/>
                <a:gridCol w="476373"/>
              </a:tblGrid>
              <a:tr h="277027"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class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Instrument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In-kind Partners  (% contribution)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Cost Book (M€)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C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</a:rPr>
                        <a:t>ost </a:t>
                      </a:r>
                      <a:r>
                        <a:rPr lang="en-US" sz="1200" b="1" dirty="0" smtClean="0">
                          <a:solidFill>
                            <a:srgbClr val="FFFFFF"/>
                          </a:solidFill>
                        </a:rPr>
                        <a:t>Target</a:t>
                      </a:r>
                    </a:p>
                    <a:p>
                      <a:pPr algn="ctr" defTabSz="914400">
                        <a:defRPr sz="1800" b="0" i="0"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M€)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200" b="1" dirty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>
                          <a:solidFill>
                            <a:srgbClr val="FFFFFF"/>
                          </a:solidFill>
                        </a:rPr>
                        <a:t>% IK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</a:rPr>
                        <a:t>Cash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</a:rPr>
                        <a:t>(M€)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chemeClr val="accent1"/>
                    </a:solidFill>
                  </a:tcPr>
                </a:tc>
              </a:tr>
              <a:tr h="316603">
                <a:tc rowSpan="4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Large scale structures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dirty="0"/>
                        <a:t>LOKI broadband SANS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UK (ISIS)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000" dirty="0" smtClean="0"/>
                        <a:t>12.2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 dirty="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90%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dirty="0"/>
                        <a:t>3.66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SKADI general-purpose SANS (note 1)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DE(FZJ 50%) + FR(LLB 50%)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197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ESTIA focusing reflectometer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CH(PSI)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0.45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97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FREIA liquids reflectometer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UK (ISIS)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0.45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58339">
                <a:tc rowSpan="4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Diffraction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NMX macromolecular crystallography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rPr dirty="0"/>
                        <a:t>ESS  (&lt;30%) + </a:t>
                      </a:r>
                      <a:r>
                        <a:rPr b="0" dirty="0"/>
                        <a:t>HU (</a:t>
                      </a:r>
                      <a:r>
                        <a:rPr b="0" dirty="0" smtClean="0"/>
                        <a:t>Wigner</a:t>
                      </a:r>
                      <a:r>
                        <a:rPr lang="sv-SE" b="0" dirty="0" smtClean="0"/>
                        <a:t> and Centre for Energy Research</a:t>
                      </a:r>
                      <a:r>
                        <a:rPr b="0" dirty="0" smtClean="0"/>
                        <a:t>) </a:t>
                      </a:r>
                      <a:r>
                        <a:rPr b="0" dirty="0"/>
                        <a:t>+ FR (LLB</a:t>
                      </a:r>
                      <a:r>
                        <a:rPr b="0" dirty="0" smtClean="0"/>
                        <a:t>)</a:t>
                      </a:r>
                      <a:r>
                        <a:rPr lang="sv-SE" b="0" dirty="0" smtClean="0"/>
                        <a:t> </a:t>
                      </a:r>
                      <a:r>
                        <a:rPr b="0" dirty="0" smtClean="0"/>
                        <a:t>+ </a:t>
                      </a:r>
                      <a:r>
                        <a:rPr lang="x-none" b="0" dirty="0" smtClean="0"/>
                        <a:t>NO</a:t>
                      </a:r>
                      <a:r>
                        <a:rPr lang="x-none" b="0" baseline="0" dirty="0" smtClean="0"/>
                        <a:t> (Bergen Uni)</a:t>
                      </a:r>
                      <a:endParaRPr b="0" dirty="0"/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000" dirty="0" smtClean="0"/>
                        <a:t>11.7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 dirty="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70%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3.50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DREAM powder diffractometer (bispectral)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t>DE(FZJ 75%) +</a:t>
                      </a:r>
                      <a:r>
                        <a:rPr b="0"/>
                        <a:t> FR(LLB 25%)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0.60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HEIMDAL hybrid diffractometer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>
                          <a:solidFill>
                            <a:srgbClr val="3366FF"/>
                          </a:solidFill>
                        </a:defRPr>
                      </a:pPr>
                      <a:r>
                        <a:rPr dirty="0">
                          <a:solidFill>
                            <a:srgbClr val="340053"/>
                          </a:solidFill>
                        </a:rPr>
                        <a:t>DK</a:t>
                      </a:r>
                      <a:r>
                        <a:rPr dirty="0">
                          <a:solidFill>
                            <a:srgbClr val="000000"/>
                          </a:solidFill>
                        </a:rPr>
                        <a:t>(AU 30%)</a:t>
                      </a:r>
                      <a:r>
                        <a:rPr b="0" dirty="0">
                          <a:solidFill>
                            <a:srgbClr val="000000"/>
                          </a:solidFill>
                        </a:rPr>
                        <a:t> +CH(PSI) +NO (IFE) </a:t>
                      </a:r>
                      <a:r>
                        <a:rPr b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70%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MAGIC magnetism single-crystal diffractometer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rPr dirty="0"/>
                        <a:t>FR (LLB </a:t>
                      </a:r>
                      <a:r>
                        <a:rPr lang="x-none" dirty="0" smtClean="0"/>
                        <a:t>6</a:t>
                      </a:r>
                      <a:r>
                        <a:rPr dirty="0" smtClean="0"/>
                        <a:t>5</a:t>
                      </a:r>
                      <a:r>
                        <a:rPr dirty="0"/>
                        <a:t>%)</a:t>
                      </a:r>
                      <a:r>
                        <a:rPr b="0" dirty="0"/>
                        <a:t> + DE (FZJ </a:t>
                      </a:r>
                      <a:r>
                        <a:rPr b="0" dirty="0" smtClean="0"/>
                        <a:t>2</a:t>
                      </a:r>
                      <a:r>
                        <a:rPr lang="x-none" b="0" dirty="0" smtClean="0"/>
                        <a:t>0</a:t>
                      </a:r>
                      <a:r>
                        <a:rPr b="0" dirty="0" smtClean="0"/>
                        <a:t>%)</a:t>
                      </a:r>
                      <a:r>
                        <a:rPr lang="x-none" b="0" dirty="0" smtClean="0"/>
                        <a:t> + CH (PSI 15%)</a:t>
                      </a:r>
                      <a:endParaRPr b="0" dirty="0"/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1069">
                <a:tc row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Engineering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BEER engineering diffractometer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DE (HZG 50%), CZ (NPI 50%)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978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ODIN multi-purpose imaging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t>ESS</a:t>
                      </a:r>
                      <a:r>
                        <a:rPr b="0"/>
                        <a:t> -&gt;  DE(TUM 50%) +CH (PSI 50%)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0.45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1069">
                <a:tc rowSpan="6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Spectroscopy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C-SPEC cold chopper spectrometer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b="1"/>
                        <a:t>DE(TUM 50%) + FR(LLB 50%)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473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BIFROST extreme-environments spectrometer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>
                          <a:solidFill>
                            <a:srgbClr val="3366FF"/>
                          </a:solidFill>
                        </a:defRPr>
                      </a:pPr>
                      <a:r>
                        <a:rPr dirty="0"/>
                        <a:t>DK</a:t>
                      </a:r>
                      <a:r>
                        <a:rPr dirty="0">
                          <a:solidFill>
                            <a:srgbClr val="000000"/>
                          </a:solidFill>
                        </a:rPr>
                        <a:t>(DTU/KU 30%)</a:t>
                      </a:r>
                      <a:r>
                        <a:rPr b="0" dirty="0">
                          <a:solidFill>
                            <a:srgbClr val="000000"/>
                          </a:solidFill>
                        </a:rPr>
                        <a:t> +CH(PSI) + </a:t>
                      </a:r>
                      <a:r>
                        <a:rPr b="0" dirty="0" smtClean="0">
                          <a:solidFill>
                            <a:srgbClr val="000000"/>
                          </a:solidFill>
                        </a:rPr>
                        <a:t>HU(</a:t>
                      </a:r>
                      <a:r>
                        <a:rPr b="0" dirty="0">
                          <a:solidFill>
                            <a:srgbClr val="000000"/>
                          </a:solidFill>
                        </a:rPr>
                        <a:t>Wigner) +NO (IFE</a:t>
                      </a:r>
                      <a:r>
                        <a:rPr b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r>
                        <a:rPr lang="sv-SE" b="0" dirty="0" smtClean="0">
                          <a:solidFill>
                            <a:srgbClr val="000000"/>
                          </a:solidFill>
                        </a:rPr>
                        <a:t> + FR(LLB)</a:t>
                      </a:r>
                      <a:endParaRPr b="0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70%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 </a:t>
                      </a:r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T-REX bispectral chopper spectrometer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rPr dirty="0"/>
                        <a:t>DE (FZJ 75%)</a:t>
                      </a:r>
                      <a:r>
                        <a:rPr b="0" dirty="0"/>
                        <a:t> + IT </a:t>
                      </a:r>
                      <a:r>
                        <a:rPr b="0" dirty="0" smtClean="0"/>
                        <a:t>(</a:t>
                      </a:r>
                      <a:r>
                        <a:rPr lang="sv-SE" b="0" dirty="0" smtClean="0"/>
                        <a:t>CNR</a:t>
                      </a:r>
                      <a:r>
                        <a:rPr lang="sv-SE" b="0" baseline="0" dirty="0" smtClean="0"/>
                        <a:t> </a:t>
                      </a:r>
                      <a:r>
                        <a:rPr b="0" dirty="0" smtClean="0"/>
                        <a:t>25</a:t>
                      </a:r>
                      <a:r>
                        <a:rPr b="0" dirty="0"/>
                        <a:t>%)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0.75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110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VESPA vibrational spectroscopy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/>
                      </a:pPr>
                      <a:r>
                        <a:t>IT</a:t>
                      </a:r>
                      <a:r>
                        <a:rPr b="0"/>
                        <a:t> (CNR) + UK (ISIS)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100%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endParaRPr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16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/>
                        <a:t>MIRACLES backscattering spectrometer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i="0">
                          <a:solidFill>
                            <a:srgbClr val="3366FF"/>
                          </a:solidFill>
                        </a:defRPr>
                      </a:pPr>
                      <a:r>
                        <a:rPr b="0" dirty="0" smtClean="0">
                          <a:solidFill>
                            <a:srgbClr val="000000"/>
                          </a:solidFill>
                        </a:rPr>
                        <a:t>ES</a:t>
                      </a:r>
                      <a:r>
                        <a:rPr b="0" dirty="0">
                          <a:solidFill>
                            <a:srgbClr val="000000"/>
                          </a:solidFill>
                        </a:rPr>
                        <a:t>(Bilbao) +FR(LLB) +HU (Wigner) + ESS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</a:tr>
              <a:tr h="212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000" b="0" i="0"/>
                      </a:pPr>
                      <a:r>
                        <a:t>16th Spectrometer </a:t>
                      </a:r>
                    </a:p>
                    <a:p>
                      <a:pPr algn="ctr" defTabSz="914400">
                        <a:defRPr sz="1000" b="0" i="0"/>
                      </a:pPr>
                      <a:r>
                        <a:rPr b="1">
                          <a:solidFill>
                            <a:srgbClr val="FF0000"/>
                          </a:solidFill>
                        </a:rPr>
                        <a:t>(VOR or Spin-Echo, Decide 2018)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000" b="0" i="0">
                          <a:solidFill>
                            <a:srgbClr val="FF0000"/>
                          </a:solidFill>
                        </a:defRPr>
                      </a:pPr>
                      <a:r>
                        <a:t>Wigner Institute (HU) for VOR </a:t>
                      </a:r>
                      <a:r>
                        <a:rPr i="1" u="sng"/>
                        <a:t>or</a:t>
                      </a:r>
                      <a:r>
                        <a:t> Juelich and TUM for Spin-Echo 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>
                          <a:solidFill>
                            <a:srgbClr val="FF0000"/>
                          </a:solidFill>
                        </a:rPr>
                        <a:t>95%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0.60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19863">
                <a:tc>
                  <a:txBody>
                    <a:bodyPr/>
                    <a:lstStyle/>
                    <a:p>
                      <a:pPr algn="l" defTabSz="914400">
                        <a:defRPr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16 instruments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cost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miter lim="400000"/>
                    </a:lnB>
                    <a:solidFill>
                      <a:srgbClr val="C2DDE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188.9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miter lim="400000"/>
                    </a:lnB>
                    <a:solidFill>
                      <a:srgbClr val="C2DD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 b="1"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90.3%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18.3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12700">
                      <a:miter lim="400000"/>
                    </a:lnB>
                    <a:solidFill>
                      <a:srgbClr val="C2DDE6"/>
                    </a:solidFill>
                  </a:tcPr>
                </a:tc>
              </a:tr>
              <a:tr h="192380">
                <a:tc>
                  <a:txBody>
                    <a:bodyPr/>
                    <a:lstStyle/>
                    <a:p>
                      <a:pPr algn="l" defTabSz="914400">
                        <a:defRPr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neutron guide bunker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dirty="0" smtClean="0"/>
                        <a:t>CZ, IT</a:t>
                      </a:r>
                      <a:r>
                        <a:rPr lang="x-none" sz="1000" dirty="0" smtClean="0"/>
                        <a:t>, D, F,…</a:t>
                      </a:r>
                      <a:endParaRPr sz="1000" dirty="0"/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noFill/>
                      <a:miter lim="400000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/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14.6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>
                          <a:solidFill>
                            <a:srgbClr val="FF0000"/>
                          </a:solidFill>
                        </a:rPr>
                        <a:t>80.0%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/>
                        <a:t>2.92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12700">
                      <a:miter lim="400000"/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</a:tr>
              <a:tr h="203373">
                <a:tc>
                  <a:txBody>
                    <a:bodyPr/>
                    <a:lstStyle/>
                    <a:p>
                      <a:pPr algn="l" defTabSz="914400">
                        <a:defRPr b="0" i="0"/>
                      </a:pPr>
                      <a:endParaRPr/>
                    </a:p>
                  </a:txBody>
                  <a:tcPr marL="0" marR="0" marT="0" marB="0" anchor="b" horzOverflow="overflow">
                    <a:lnL w="6350">
                      <a:solidFill>
                        <a:srgbClr val="BFBFB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/>
                      </a:pPr>
                      <a:r>
                        <a:rPr sz="1000" dirty="0"/>
                        <a:t> 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total cost (with bunker)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BFBFBF"/>
                      </a:solidFill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endParaRPr sz="1000" b="1" dirty="0"/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203.5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/>
                        <a:t>89.6%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 i="0"/>
                      </a:pPr>
                      <a:r>
                        <a:rPr sz="1000" b="1" dirty="0"/>
                        <a:t>21.2</a:t>
                      </a:r>
                    </a:p>
                  </a:txBody>
                  <a:tcPr marL="0" marR="0" marT="0" marB="0" anchor="ctr" horzOverflow="overflow">
                    <a:lnL w="6350">
                      <a:solidFill>
                        <a:srgbClr val="BFBFBF"/>
                      </a:solidFill>
                    </a:lnL>
                    <a:lnR w="6350">
                      <a:solidFill>
                        <a:srgbClr val="BFBFBF"/>
                      </a:solidFill>
                    </a:lnR>
                    <a:lnT w="6350">
                      <a:solidFill>
                        <a:srgbClr val="BFBFBF"/>
                      </a:solidFill>
                    </a:lnT>
                    <a:lnB w="6350">
                      <a:solidFill>
                        <a:srgbClr val="BFBFBF"/>
                      </a:solidFill>
                    </a:lnB>
                    <a:solidFill>
                      <a:srgbClr val="C2DDE6"/>
                    </a:solidFill>
                  </a:tcPr>
                </a:tc>
              </a:tr>
            </a:tbl>
          </a:graphicData>
        </a:graphic>
      </p:graphicFrame>
      <p:sp>
        <p:nvSpPr>
          <p:cNvPr id="490" name="Shape 490"/>
          <p:cNvSpPr/>
          <p:nvPr/>
        </p:nvSpPr>
        <p:spPr>
          <a:xfrm>
            <a:off x="3017423" y="1958010"/>
            <a:ext cx="2610117" cy="269241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1" name="Shape 491"/>
          <p:cNvSpPr/>
          <p:nvPr/>
        </p:nvSpPr>
        <p:spPr>
          <a:xfrm>
            <a:off x="3017423" y="2626284"/>
            <a:ext cx="2610117" cy="214806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2" name="Shape 492"/>
          <p:cNvSpPr/>
          <p:nvPr/>
        </p:nvSpPr>
        <p:spPr>
          <a:xfrm>
            <a:off x="3017423" y="2443925"/>
            <a:ext cx="2610117" cy="182358"/>
          </a:xfrm>
          <a:prstGeom prst="rect">
            <a:avLst/>
          </a:prstGeom>
          <a:solidFill>
            <a:srgbClr val="FFF016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3" name="Shape 493"/>
          <p:cNvSpPr/>
          <p:nvPr/>
        </p:nvSpPr>
        <p:spPr>
          <a:xfrm>
            <a:off x="3041497" y="5341053"/>
            <a:ext cx="2586043" cy="323458"/>
          </a:xfrm>
          <a:prstGeom prst="rect">
            <a:avLst/>
          </a:prstGeom>
          <a:solidFill>
            <a:srgbClr val="FFF016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4" name="Shape 494"/>
          <p:cNvSpPr/>
          <p:nvPr/>
        </p:nvSpPr>
        <p:spPr>
          <a:xfrm>
            <a:off x="3041500" y="4591010"/>
            <a:ext cx="2598743" cy="288815"/>
          </a:xfrm>
          <a:prstGeom prst="rect">
            <a:avLst/>
          </a:prstGeom>
          <a:solidFill>
            <a:srgbClr val="FFF016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3028797" y="3179540"/>
            <a:ext cx="2587369" cy="249460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3041499" y="3708814"/>
            <a:ext cx="2598743" cy="237986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Shape 498"/>
          <p:cNvSpPr/>
          <p:nvPr/>
        </p:nvSpPr>
        <p:spPr>
          <a:xfrm>
            <a:off x="3028797" y="3946800"/>
            <a:ext cx="2598745" cy="218527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9" name="Shape 499"/>
          <p:cNvSpPr/>
          <p:nvPr/>
        </p:nvSpPr>
        <p:spPr>
          <a:xfrm>
            <a:off x="3035480" y="4351429"/>
            <a:ext cx="2592061" cy="217868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0" name="Shape 500"/>
          <p:cNvSpPr/>
          <p:nvPr/>
        </p:nvSpPr>
        <p:spPr>
          <a:xfrm>
            <a:off x="3041498" y="4165328"/>
            <a:ext cx="2586044" cy="182358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1" name="Shape 501"/>
          <p:cNvSpPr/>
          <p:nvPr/>
        </p:nvSpPr>
        <p:spPr>
          <a:xfrm>
            <a:off x="3041497" y="4879825"/>
            <a:ext cx="2592061" cy="182357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2" name="Shape 502"/>
          <p:cNvSpPr/>
          <p:nvPr/>
        </p:nvSpPr>
        <p:spPr>
          <a:xfrm>
            <a:off x="3041499" y="2820724"/>
            <a:ext cx="2598744" cy="358816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3" name="Shape 503"/>
          <p:cNvSpPr/>
          <p:nvPr/>
        </p:nvSpPr>
        <p:spPr>
          <a:xfrm>
            <a:off x="3017423" y="2227251"/>
            <a:ext cx="2610117" cy="216674"/>
          </a:xfrm>
          <a:prstGeom prst="rect">
            <a:avLst/>
          </a:prstGeom>
          <a:solidFill>
            <a:srgbClr val="FFFF00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4" name="Shape 504"/>
          <p:cNvSpPr/>
          <p:nvPr/>
        </p:nvSpPr>
        <p:spPr>
          <a:xfrm>
            <a:off x="4794660" y="427215"/>
            <a:ext cx="543221" cy="269241"/>
          </a:xfrm>
          <a:prstGeom prst="rect">
            <a:avLst/>
          </a:prstGeom>
          <a:solidFill>
            <a:srgbClr val="00BA6B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5" name="Shape 505"/>
          <p:cNvSpPr/>
          <p:nvPr/>
        </p:nvSpPr>
        <p:spPr>
          <a:xfrm>
            <a:off x="5394560" y="376415"/>
            <a:ext cx="126834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MOU Signed</a:t>
            </a:r>
          </a:p>
        </p:txBody>
      </p:sp>
      <p:sp>
        <p:nvSpPr>
          <p:cNvPr id="506" name="Shape 506"/>
          <p:cNvSpPr/>
          <p:nvPr/>
        </p:nvSpPr>
        <p:spPr>
          <a:xfrm>
            <a:off x="4792720" y="776183"/>
            <a:ext cx="543221" cy="269241"/>
          </a:xfrm>
          <a:prstGeom prst="rect">
            <a:avLst/>
          </a:prstGeom>
          <a:solidFill>
            <a:srgbClr val="FFF01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5392620" y="725383"/>
            <a:ext cx="195705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MOU Can be Signed</a:t>
            </a:r>
          </a:p>
        </p:txBody>
      </p:sp>
      <p:sp>
        <p:nvSpPr>
          <p:cNvPr id="508" name="Shape 508"/>
          <p:cNvSpPr/>
          <p:nvPr/>
        </p:nvSpPr>
        <p:spPr>
          <a:xfrm>
            <a:off x="4803452" y="1139977"/>
            <a:ext cx="543221" cy="269241"/>
          </a:xfrm>
          <a:prstGeom prst="rect">
            <a:avLst/>
          </a:prstGeom>
          <a:solidFill>
            <a:srgbClr val="FF2800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9" name="Shape 509"/>
          <p:cNvSpPr/>
          <p:nvPr/>
        </p:nvSpPr>
        <p:spPr>
          <a:xfrm>
            <a:off x="5403352" y="1089177"/>
            <a:ext cx="272030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Partners waiting </a:t>
            </a:r>
            <a:r>
              <a:rPr lang="en-US" smtClean="0"/>
              <a:t>for funding</a:t>
            </a:r>
            <a:endParaRPr dirty="0"/>
          </a:p>
        </p:txBody>
      </p:sp>
      <p:sp>
        <p:nvSpPr>
          <p:cNvPr id="510" name="Shape 510"/>
          <p:cNvSpPr/>
          <p:nvPr/>
        </p:nvSpPr>
        <p:spPr>
          <a:xfrm>
            <a:off x="4758665" y="67830"/>
            <a:ext cx="322840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dirty="0"/>
              <a:t>MOU Current Status </a:t>
            </a:r>
            <a:r>
              <a:rPr dirty="0" smtClean="0"/>
              <a:t>(</a:t>
            </a:r>
            <a:r>
              <a:rPr lang="x-none" dirty="0" smtClean="0"/>
              <a:t>April</a:t>
            </a:r>
            <a:r>
              <a:rPr dirty="0" smtClean="0"/>
              <a:t>-</a:t>
            </a:r>
            <a:r>
              <a:rPr dirty="0" smtClean="0"/>
              <a:t>201</a:t>
            </a:r>
            <a:r>
              <a:rPr lang="x-none" dirty="0" smtClean="0"/>
              <a:t>6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27" name="Rectangle 26"/>
          <p:cNvSpPr/>
          <p:nvPr/>
        </p:nvSpPr>
        <p:spPr>
          <a:xfrm>
            <a:off x="7056881" y="1510526"/>
            <a:ext cx="952461" cy="5347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Shape 502"/>
          <p:cNvSpPr/>
          <p:nvPr/>
        </p:nvSpPr>
        <p:spPr>
          <a:xfrm>
            <a:off x="3033320" y="5062182"/>
            <a:ext cx="2598744" cy="269820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Shape 491"/>
          <p:cNvSpPr/>
          <p:nvPr/>
        </p:nvSpPr>
        <p:spPr>
          <a:xfrm>
            <a:off x="3028797" y="3439398"/>
            <a:ext cx="2610117" cy="269416"/>
          </a:xfrm>
          <a:prstGeom prst="rect">
            <a:avLst/>
          </a:prstGeom>
          <a:solidFill>
            <a:srgbClr val="00BA6B">
              <a:alpha val="58888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179396" y="3682869"/>
            <a:ext cx="4392488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/>
              <a:t>Main unassigned scope</a:t>
            </a:r>
          </a:p>
          <a:p>
            <a:pPr algn="ctr">
              <a:spcAft>
                <a:spcPts val="600"/>
              </a:spcAft>
            </a:pPr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Spectrometer (16</a:t>
            </a:r>
            <a:r>
              <a:rPr lang="en-US" baseline="30000" dirty="0" smtClean="0"/>
              <a:t>th</a:t>
            </a:r>
            <a:r>
              <a:rPr lang="en-US" dirty="0" smtClean="0"/>
              <a:t> NBI), </a:t>
            </a:r>
            <a:r>
              <a:rPr lang="en-US" dirty="0" smtClean="0"/>
              <a:t>25</a:t>
            </a:r>
            <a:r>
              <a:rPr lang="en-US" dirty="0" smtClean="0"/>
              <a:t>% </a:t>
            </a:r>
            <a:r>
              <a:rPr lang="en-US" dirty="0" smtClean="0"/>
              <a:t>VESPA, 25% MIRACLES,  6% NMX</a:t>
            </a:r>
          </a:p>
          <a:p>
            <a:pPr algn="ctr">
              <a:spcAft>
                <a:spcPts val="600"/>
              </a:spcAft>
            </a:pPr>
            <a:r>
              <a:rPr lang="en-US" i="1" dirty="0" smtClean="0"/>
              <a:t>+ Neutron Guide Bunker ( ~12-14 M</a:t>
            </a:r>
            <a:r>
              <a:rPr lang="en-US" i="1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€</a:t>
            </a:r>
            <a:r>
              <a:rPr lang="en-US" i="1" dirty="0" smtClean="0"/>
              <a:t>)</a:t>
            </a:r>
            <a:endParaRPr lang="en-US" i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981" y="1916832"/>
            <a:ext cx="4296523" cy="403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45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13" y="0"/>
            <a:ext cx="6572988" cy="1441531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993" y="1694835"/>
            <a:ext cx="8116807" cy="433060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Phase 1 (preliminary engineering design) for as many instruments as possible =&gt; </a:t>
            </a:r>
            <a:r>
              <a:rPr lang="en-US" b="1" dirty="0" smtClean="0"/>
              <a:t>12 scope setting meetings before November 2016 agreed with ICB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Critically revise NSS budget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R</a:t>
            </a:r>
            <a:r>
              <a:rPr lang="en-US" dirty="0" smtClean="0"/>
              <a:t>equires </a:t>
            </a:r>
            <a:r>
              <a:rPr lang="en-US" dirty="0"/>
              <a:t>hard work by NSS and in-kind partners to meet the </a:t>
            </a:r>
            <a:r>
              <a:rPr lang="en-US" dirty="0" smtClean="0"/>
              <a:t>deadlines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After involvement of ICB and SAC</a:t>
            </a:r>
          </a:p>
          <a:p>
            <a:pPr marL="342900" indent="-342900">
              <a:buFont typeface="Symbol" charset="0"/>
              <a:buChar char=""/>
            </a:pPr>
            <a:r>
              <a:rPr lang="en-US" dirty="0" smtClean="0"/>
              <a:t>Proposal to council on </a:t>
            </a:r>
          </a:p>
          <a:p>
            <a:r>
              <a:rPr lang="en-US" dirty="0"/>
              <a:t>	</a:t>
            </a:r>
            <a:r>
              <a:rPr lang="en-US" dirty="0" smtClean="0"/>
              <a:t>-  updated overall instrument budget</a:t>
            </a:r>
          </a:p>
          <a:p>
            <a:r>
              <a:rPr lang="en-US" dirty="0"/>
              <a:t>	</a:t>
            </a:r>
            <a:r>
              <a:rPr lang="en-US" dirty="0" smtClean="0"/>
              <a:t>-  sequencing of instruments</a:t>
            </a:r>
          </a:p>
          <a:p>
            <a:r>
              <a:rPr lang="en-US" dirty="0"/>
              <a:t>	</a:t>
            </a:r>
            <a:r>
              <a:rPr lang="en-US" dirty="0" smtClean="0"/>
              <a:t>-  how to insure early science success</a:t>
            </a:r>
          </a:p>
          <a:p>
            <a:pPr marL="342900" indent="-342900">
              <a:buFont typeface="Symbol" charset="0"/>
              <a:buChar char=""/>
            </a:pPr>
            <a:r>
              <a:rPr lang="en-US" b="1" dirty="0" smtClean="0"/>
              <a:t>Strategic decision by council on instrumentation at ESS in December 2016</a:t>
            </a:r>
          </a:p>
          <a:p>
            <a:pPr marL="342900" indent="-342900">
              <a:buFont typeface="Symbol" charset="0"/>
              <a:buChar char=""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21</a:t>
            </a:fld>
            <a:endParaRPr lang="sv-SE">
              <a:latin typeface="Calibri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2"/>
          <a:srcRect b="15152"/>
          <a:stretch/>
        </p:blipFill>
        <p:spPr>
          <a:xfrm>
            <a:off x="5103595" y="4399392"/>
            <a:ext cx="4005251" cy="13455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07840" y="3818470"/>
            <a:ext cx="1013060" cy="771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1.png" descr="ESS-vit-logga.png"/>
          <p:cNvPicPr>
            <a:picLocks noChangeAspect="1"/>
          </p:cNvPicPr>
          <p:nvPr/>
        </p:nvPicPr>
        <p:blipFill>
          <a:blip r:embed="rId3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0739" y="4088840"/>
            <a:ext cx="879293" cy="470422"/>
          </a:xfrm>
          <a:prstGeom prst="rect">
            <a:avLst/>
          </a:prstGeom>
          <a:ln w="127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6941309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/>
          <p:nvPr/>
        </p:nvSpPr>
        <p:spPr>
          <a:xfrm>
            <a:off x="6766355" y="1367760"/>
            <a:ext cx="2287883" cy="897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algn="ctr" defTabSz="205737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700">
                <a:latin typeface="Calibri"/>
                <a:ea typeface="Calibri"/>
                <a:cs typeface="Calibri"/>
                <a:sym typeface="Calibri"/>
              </a:rPr>
              <a:t>Multi-scale Modelling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algn="ctr" defTabSz="205737"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700">
                <a:latin typeface="Calibri"/>
                <a:ea typeface="Calibri"/>
                <a:cs typeface="Calibri"/>
                <a:sym typeface="Calibri"/>
              </a:rPr>
              <a:t>and advance computing </a:t>
            </a:r>
          </a:p>
        </p:txBody>
      </p:sp>
      <p:pic>
        <p:nvPicPr>
          <p:cNvPr id="848" name="image1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33" y="1798528"/>
            <a:ext cx="6654676" cy="50689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2" name="Group 852"/>
          <p:cNvGrpSpPr/>
          <p:nvPr/>
        </p:nvGrpSpPr>
        <p:grpSpPr>
          <a:xfrm>
            <a:off x="814687" y="1102652"/>
            <a:ext cx="6891168" cy="5454121"/>
            <a:chOff x="-1" y="-1"/>
            <a:chExt cx="6891167" cy="5454119"/>
          </a:xfrm>
        </p:grpSpPr>
        <p:pic>
          <p:nvPicPr>
            <p:cNvPr id="849" name="image10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3032776">
              <a:off x="1977212" y="-317963"/>
              <a:ext cx="2051670" cy="609004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850" name="Shape 850"/>
            <p:cNvSpPr/>
            <p:nvPr/>
          </p:nvSpPr>
          <p:spPr>
            <a:xfrm>
              <a:off x="5942224" y="1356670"/>
              <a:ext cx="948942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457200">
                <a:defRPr sz="2800">
                  <a:solidFill>
                    <a:srgbClr val="FF0000"/>
                  </a:solidFill>
                </a:defRPr>
              </a:lvl1pPr>
            </a:lstStyle>
            <a:p>
              <a:pPr>
                <a:defRPr sz="1800">
                  <a:solidFill>
                    <a:srgbClr val="000000"/>
                  </a:solidFill>
                </a:defRPr>
              </a:pPr>
              <a:r>
                <a:rPr sz="2800">
                  <a:solidFill>
                    <a:srgbClr val="FF0000"/>
                  </a:solidFill>
                </a:rPr>
                <a:t>ESS</a:t>
              </a:r>
            </a:p>
          </p:txBody>
        </p:sp>
        <p:pic>
          <p:nvPicPr>
            <p:cNvPr id="851" name="image10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0415927">
              <a:off x="5155367" y="1667488"/>
              <a:ext cx="827302" cy="7620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</p:pic>
      </p:grpSp>
      <p:sp>
        <p:nvSpPr>
          <p:cNvPr id="853" name="Shape 853"/>
          <p:cNvSpPr>
            <a:spLocks noGrp="1"/>
          </p:cNvSpPr>
          <p:nvPr>
            <p:ph type="title"/>
          </p:nvPr>
        </p:nvSpPr>
        <p:spPr>
          <a:xfrm>
            <a:off x="53562" y="-55907"/>
            <a:ext cx="7463385" cy="11621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Grand challenges in Materials</a:t>
            </a:r>
          </a:p>
        </p:txBody>
      </p:sp>
      <p:pic>
        <p:nvPicPr>
          <p:cNvPr id="854" name="image106.png" descr="assembly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4664" y="4908255"/>
            <a:ext cx="2088658" cy="1774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55" name="image10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587178">
            <a:off x="2555670" y="1128575"/>
            <a:ext cx="1091771" cy="1819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image108.png"/>
          <p:cNvPicPr>
            <a:picLocks noChangeAspect="1"/>
          </p:cNvPicPr>
          <p:nvPr/>
        </p:nvPicPr>
        <p:blipFill>
          <a:blip r:embed="rId7">
            <a:extLst/>
          </a:blip>
          <a:srcRect l="4109" t="9094" r="6848" b="14283"/>
          <a:stretch>
            <a:fillRect/>
          </a:stretch>
        </p:blipFill>
        <p:spPr>
          <a:xfrm>
            <a:off x="6673635" y="3983373"/>
            <a:ext cx="2473505" cy="89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501945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" name="image4.jpg" descr="ESS_site.jpg"/>
          <p:cNvPicPr>
            <a:picLocks noChangeAspect="1"/>
          </p:cNvPicPr>
          <p:nvPr/>
        </p:nvPicPr>
        <p:blipFill>
          <a:blip r:embed="rId2">
            <a:extLst/>
          </a:blip>
          <a:srcRect l="3763" r="1670"/>
          <a:stretch>
            <a:fillRect/>
          </a:stretch>
        </p:blipFill>
        <p:spPr>
          <a:xfrm>
            <a:off x="-512705" y="1432321"/>
            <a:ext cx="9895089" cy="5434370"/>
          </a:xfrm>
          <a:prstGeom prst="rect">
            <a:avLst/>
          </a:prstGeom>
          <a:ln w="12700">
            <a:miter lim="400000"/>
          </a:ln>
        </p:spPr>
      </p:pic>
      <p:sp>
        <p:nvSpPr>
          <p:cNvPr id="1194" name="Shape 1194"/>
          <p:cNvSpPr>
            <a:spLocks noGrp="1"/>
          </p:cNvSpPr>
          <p:nvPr>
            <p:ph type="title"/>
          </p:nvPr>
        </p:nvSpPr>
        <p:spPr>
          <a:xfrm>
            <a:off x="426778" y="-137001"/>
            <a:ext cx="5762625" cy="1441452"/>
          </a:xfrm>
          <a:prstGeom prst="rect">
            <a:avLst/>
          </a:prstGeom>
        </p:spPr>
        <p:txBody>
          <a:bodyPr/>
          <a:lstStyle>
            <a:lvl1pPr defTabSz="411403"/>
          </a:lstStyle>
          <a:p>
            <a:r>
              <a:t>The European Spallation Source</a:t>
            </a:r>
          </a:p>
        </p:txBody>
      </p:sp>
      <p:grpSp>
        <p:nvGrpSpPr>
          <p:cNvPr id="1201" name="Group 1201"/>
          <p:cNvGrpSpPr/>
          <p:nvPr/>
        </p:nvGrpSpPr>
        <p:grpSpPr>
          <a:xfrm>
            <a:off x="25052" y="1798528"/>
            <a:ext cx="2145856" cy="2698381"/>
            <a:chOff x="0" y="0"/>
            <a:chExt cx="2145855" cy="2698379"/>
          </a:xfrm>
        </p:grpSpPr>
        <p:grpSp>
          <p:nvGrpSpPr>
            <p:cNvPr id="1199" name="Group 1199"/>
            <p:cNvGrpSpPr/>
            <p:nvPr/>
          </p:nvGrpSpPr>
          <p:grpSpPr>
            <a:xfrm>
              <a:off x="865190" y="945711"/>
              <a:ext cx="1280666" cy="1752669"/>
              <a:chOff x="0" y="0"/>
              <a:chExt cx="1280664" cy="1752667"/>
            </a:xfrm>
          </p:grpSpPr>
          <p:sp>
            <p:nvSpPr>
              <p:cNvPr id="1195" name="Shape 1195"/>
              <p:cNvSpPr/>
              <p:nvPr/>
            </p:nvSpPr>
            <p:spPr>
              <a:xfrm>
                <a:off x="45719" y="38458"/>
                <a:ext cx="1196007" cy="1678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1117" y="7415"/>
                    </a:lnTo>
                    <a:lnTo>
                      <a:pt x="21600" y="21600"/>
                    </a:lnTo>
                  </a:path>
                </a:pathLst>
              </a:custGeom>
              <a:noFill/>
              <a:ln w="3175" cap="flat">
                <a:solidFill>
                  <a:srgbClr val="FFFFFF"/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11403"/>
                <a:endParaRPr/>
              </a:p>
            </p:txBody>
          </p:sp>
          <p:sp>
            <p:nvSpPr>
              <p:cNvPr id="1196" name="Shape 1196"/>
              <p:cNvSpPr/>
              <p:nvPr/>
            </p:nvSpPr>
            <p:spPr>
              <a:xfrm>
                <a:off x="0" y="0"/>
                <a:ext cx="91440" cy="91440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7" name="Shape 1197"/>
              <p:cNvSpPr/>
              <p:nvPr/>
            </p:nvSpPr>
            <p:spPr>
              <a:xfrm>
                <a:off x="610870" y="548639"/>
                <a:ext cx="91441" cy="91441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98" name="Shape 1198"/>
              <p:cNvSpPr/>
              <p:nvPr/>
            </p:nvSpPr>
            <p:spPr>
              <a:xfrm>
                <a:off x="1189224" y="1661227"/>
                <a:ext cx="91441" cy="91441"/>
              </a:xfrm>
              <a:prstGeom prst="ellipse">
                <a:avLst/>
              </a:prstGeom>
              <a:solidFill>
                <a:srgbClr val="FFFFFF"/>
              </a:solidFill>
              <a:ln w="3175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9144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200" name="Shape 1200"/>
            <p:cNvSpPr/>
            <p:nvPr/>
          </p:nvSpPr>
          <p:spPr>
            <a:xfrm>
              <a:off x="0" y="0"/>
              <a:ext cx="2010677" cy="929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t>High Power Accelerator means more neutrons</a:t>
              </a:r>
            </a:p>
          </p:txBody>
        </p:sp>
      </p:grpSp>
      <p:sp>
        <p:nvSpPr>
          <p:cNvPr id="1202" name="Shape 1202"/>
          <p:cNvSpPr/>
          <p:nvPr/>
        </p:nvSpPr>
        <p:spPr>
          <a:xfrm>
            <a:off x="1699115" y="6176798"/>
            <a:ext cx="3581766" cy="650241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11403"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An Innovative Target Station that can host &gt;30 instruments</a:t>
            </a:r>
          </a:p>
        </p:txBody>
      </p:sp>
      <p:sp>
        <p:nvSpPr>
          <p:cNvPr id="1203" name="Shape 1203"/>
          <p:cNvSpPr/>
          <p:nvPr/>
        </p:nvSpPr>
        <p:spPr>
          <a:xfrm>
            <a:off x="2377295" y="1410640"/>
            <a:ext cx="3825606" cy="650241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411403"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Flat moderator delivering smaller and brighter neutron beams</a:t>
            </a:r>
          </a:p>
        </p:txBody>
      </p:sp>
      <p:grpSp>
        <p:nvGrpSpPr>
          <p:cNvPr id="1208" name="Group 1208"/>
          <p:cNvGrpSpPr/>
          <p:nvPr/>
        </p:nvGrpSpPr>
        <p:grpSpPr>
          <a:xfrm>
            <a:off x="5305635" y="3963037"/>
            <a:ext cx="4141791" cy="2772254"/>
            <a:chOff x="0" y="0"/>
            <a:chExt cx="4141789" cy="2772252"/>
          </a:xfrm>
        </p:grpSpPr>
        <p:grpSp>
          <p:nvGrpSpPr>
            <p:cNvPr id="1206" name="Group 1206"/>
            <p:cNvGrpSpPr/>
            <p:nvPr/>
          </p:nvGrpSpPr>
          <p:grpSpPr>
            <a:xfrm>
              <a:off x="280012" y="623025"/>
              <a:ext cx="3581766" cy="2149228"/>
              <a:chOff x="0" y="0"/>
              <a:chExt cx="3581765" cy="2149227"/>
            </a:xfrm>
          </p:grpSpPr>
          <p:sp>
            <p:nvSpPr>
              <p:cNvPr id="1204" name="Shape 1204"/>
              <p:cNvSpPr/>
              <p:nvPr/>
            </p:nvSpPr>
            <p:spPr>
              <a:xfrm>
                <a:off x="0" y="0"/>
                <a:ext cx="3456750" cy="214922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4290" tIns="34290" rIns="34290" bIns="34290" numCol="1" anchor="t">
                <a:noAutofit/>
              </a:bodyPr>
              <a:lstStyle/>
              <a:p>
                <a:pPr algn="ctr" defTabSz="584200">
                  <a:defRPr sz="36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1205" name="pasted-image.ti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1678" y="55303"/>
                <a:ext cx="3540088" cy="2053753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1207" name="Shape 1207"/>
            <p:cNvSpPr/>
            <p:nvPr/>
          </p:nvSpPr>
          <p:spPr>
            <a:xfrm>
              <a:off x="0" y="0"/>
              <a:ext cx="4141790" cy="65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r>
                <a:t>High brightness and tuneable resolution makes new measurements possible</a:t>
              </a:r>
            </a:p>
          </p:txBody>
        </p:sp>
      </p:grpSp>
      <p:sp>
        <p:nvSpPr>
          <p:cNvPr id="1209" name="Shape 1209"/>
          <p:cNvSpPr/>
          <p:nvPr/>
        </p:nvSpPr>
        <p:spPr>
          <a:xfrm>
            <a:off x="9043642" y="-892219"/>
            <a:ext cx="1196006" cy="1678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117" y="7415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FFFFFF"/>
            </a:solidFill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defTabSz="411403"/>
            <a:endParaRPr/>
          </a:p>
        </p:txBody>
      </p:sp>
      <p:sp>
        <p:nvSpPr>
          <p:cNvPr id="1210" name="Shape 1210"/>
          <p:cNvSpPr/>
          <p:nvPr/>
        </p:nvSpPr>
        <p:spPr>
          <a:xfrm>
            <a:off x="9265892" y="-382038"/>
            <a:ext cx="91441" cy="91441"/>
          </a:xfrm>
          <a:prstGeom prst="ellipse">
            <a:avLst/>
          </a:pr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14" name="Group 1214"/>
          <p:cNvGrpSpPr/>
          <p:nvPr/>
        </p:nvGrpSpPr>
        <p:grpSpPr>
          <a:xfrm>
            <a:off x="5488913" y="2483382"/>
            <a:ext cx="1058965" cy="624939"/>
            <a:chOff x="0" y="0"/>
            <a:chExt cx="1058964" cy="624937"/>
          </a:xfrm>
        </p:grpSpPr>
        <p:sp>
          <p:nvSpPr>
            <p:cNvPr id="1211" name="Shape 1211"/>
            <p:cNvSpPr/>
            <p:nvPr/>
          </p:nvSpPr>
          <p:spPr>
            <a:xfrm>
              <a:off x="0" y="533497"/>
              <a:ext cx="91440" cy="9144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2" name="Shape 1212"/>
            <p:cNvSpPr/>
            <p:nvPr/>
          </p:nvSpPr>
          <p:spPr>
            <a:xfrm>
              <a:off x="967524" y="0"/>
              <a:ext cx="91441" cy="91440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3" name="Shape 1213"/>
            <p:cNvSpPr/>
            <p:nvPr/>
          </p:nvSpPr>
          <p:spPr>
            <a:xfrm flipH="1">
              <a:off x="15108" y="43210"/>
              <a:ext cx="1012003" cy="559572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218" name="Group 1218"/>
          <p:cNvGrpSpPr/>
          <p:nvPr/>
        </p:nvGrpSpPr>
        <p:grpSpPr>
          <a:xfrm>
            <a:off x="4526279" y="2483382"/>
            <a:ext cx="2033029" cy="2514601"/>
            <a:chOff x="0" y="0"/>
            <a:chExt cx="2033027" cy="2514599"/>
          </a:xfrm>
        </p:grpSpPr>
        <p:sp>
          <p:nvSpPr>
            <p:cNvPr id="1215" name="Shape 1215"/>
            <p:cNvSpPr/>
            <p:nvPr/>
          </p:nvSpPr>
          <p:spPr>
            <a:xfrm flipH="1">
              <a:off x="33052" y="44613"/>
              <a:ext cx="1969301" cy="244258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defTabSz="584200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6" name="Shape 1216"/>
            <p:cNvSpPr/>
            <p:nvPr/>
          </p:nvSpPr>
          <p:spPr>
            <a:xfrm>
              <a:off x="1941587" y="0"/>
              <a:ext cx="91441" cy="91440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7" name="Shape 1217"/>
            <p:cNvSpPr/>
            <p:nvPr/>
          </p:nvSpPr>
          <p:spPr>
            <a:xfrm>
              <a:off x="0" y="2423159"/>
              <a:ext cx="91440" cy="9144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21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7013" y="4434987"/>
            <a:ext cx="2045971" cy="1613819"/>
          </a:xfrm>
          <a:prstGeom prst="rect">
            <a:avLst/>
          </a:prstGeom>
          <a:ln w="12700">
            <a:miter lim="400000"/>
          </a:ln>
          <a:effectLst>
            <a:outerShdw blurRad="228600" dist="152400" dir="3446451" rotWithShape="0">
              <a:srgbClr val="000000">
                <a:alpha val="70000"/>
              </a:srgbClr>
            </a:outerShdw>
          </a:effectLst>
        </p:spPr>
      </p:pic>
      <p:pic>
        <p:nvPicPr>
          <p:cNvPr id="122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67112" y="2082807"/>
            <a:ext cx="2045971" cy="1573824"/>
          </a:xfrm>
          <a:prstGeom prst="rect">
            <a:avLst/>
          </a:prstGeom>
          <a:ln w="12700">
            <a:miter lim="400000"/>
          </a:ln>
          <a:effectLst>
            <a:outerShdw blurRad="228600" dist="152400" dir="3006668" rotWithShape="0">
              <a:srgbClr val="000000">
                <a:alpha val="70000"/>
              </a:srgbClr>
            </a:outerShdw>
          </a:effectLst>
        </p:spPr>
      </p:pic>
      <p:sp>
        <p:nvSpPr>
          <p:cNvPr id="1221" name="Shape 1221"/>
          <p:cNvSpPr/>
          <p:nvPr/>
        </p:nvSpPr>
        <p:spPr>
          <a:xfrm>
            <a:off x="6682569" y="4820491"/>
            <a:ext cx="1082243" cy="1708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39019"/>
          </a:solidFill>
          <a:ln w="12700">
            <a:solidFill>
              <a:srgbClr val="000000"/>
            </a:solidFill>
            <a:miter lim="400000"/>
          </a:ln>
        </p:spPr>
        <p:txBody>
          <a:bodyPr lIns="34290" tIns="34290" rIns="34290" bIns="34290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2" name="Shape 1222"/>
          <p:cNvSpPr/>
          <p:nvPr/>
        </p:nvSpPr>
        <p:spPr>
          <a:xfrm>
            <a:off x="6846000" y="4802130"/>
            <a:ext cx="755380" cy="1708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E6A10"/>
          </a:solidFill>
          <a:ln w="12700">
            <a:solidFill>
              <a:srgbClr val="000000"/>
            </a:solidFill>
            <a:miter lim="400000"/>
          </a:ln>
        </p:spPr>
        <p:txBody>
          <a:bodyPr lIns="34290" tIns="34290" rIns="34290" bIns="34290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3" name="Shape 1223"/>
          <p:cNvSpPr/>
          <p:nvPr/>
        </p:nvSpPr>
        <p:spPr>
          <a:xfrm>
            <a:off x="7021662" y="4801568"/>
            <a:ext cx="404056" cy="1708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24607"/>
          </a:solidFill>
          <a:ln w="12700">
            <a:solidFill>
              <a:srgbClr val="000000"/>
            </a:solidFill>
            <a:miter lim="400000"/>
          </a:ln>
        </p:spPr>
        <p:txBody>
          <a:bodyPr lIns="34290" tIns="34290" rIns="34290" bIns="34290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441591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121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18329 -0.159296" pathEditMode="relative">
                                      <p:cBhvr>
                                        <p:cTn id="26" dur="100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219"/>
                                        </p:tgtEl>
                                      </p:cBhvr>
                                      <p:by x="33333" y="3333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329 -0.159296 L 0.000727 0.000000" pathEditMode="relative">
                                      <p:cBhvr>
                                        <p:cTn id="33" dur="100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122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50566 0.161927" pathEditMode="relative">
                                      <p:cBhvr>
                                        <p:cTn id="52" dur="10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122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566 0.161927 L 0.000000 0.000000" pathEditMode="relative">
                                      <p:cBhvr>
                                        <p:cTn id="59" dur="10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499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5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5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" grpId="0" animBg="1" advAuto="0"/>
      <p:bldP spid="1202" grpId="0" animBg="1" advAuto="0"/>
      <p:bldP spid="1203" grpId="0" animBg="1" advAuto="0"/>
      <p:bldP spid="1208" grpId="0" animBg="1" advAuto="0"/>
      <p:bldP spid="1214" grpId="0" animBg="1" advAuto="0"/>
      <p:bldP spid="1218" grpId="0" animBg="1" advAuto="0"/>
      <p:bldP spid="1219" grpId="0" animBg="1" advAuto="0"/>
      <p:bldP spid="1219" grpId="1" animBg="1" advAuto="0"/>
      <p:bldP spid="1219" grpId="2" animBg="1" advAuto="0"/>
      <p:bldP spid="1220" grpId="0" animBg="1" advAuto="0"/>
      <p:bldP spid="1220" grpId="1" animBg="1" advAuto="0"/>
      <p:bldP spid="1220" grpId="2" animBg="1" advAuto="0"/>
      <p:bldP spid="1221" grpId="0" animBg="1" advAuto="0"/>
      <p:bldP spid="1222" grpId="0" animBg="1" advAuto="0"/>
      <p:bldP spid="1223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"/>
            <a:ext cx="7031076" cy="1441452"/>
          </a:xfrm>
        </p:spPr>
        <p:txBody>
          <a:bodyPr/>
          <a:lstStyle/>
          <a:p>
            <a:r>
              <a:rPr lang="en-US" dirty="0" smtClean="0"/>
              <a:t>Two strategies for neutron instrumentation at ESS</a:t>
            </a:r>
            <a:endParaRPr lang="en-US" dirty="0"/>
          </a:p>
        </p:txBody>
      </p:sp>
      <p:sp>
        <p:nvSpPr>
          <p:cNvPr id="31" name="Shape 1927"/>
          <p:cNvSpPr/>
          <p:nvPr/>
        </p:nvSpPr>
        <p:spPr>
          <a:xfrm>
            <a:off x="4683641" y="2211147"/>
            <a:ext cx="1817371" cy="1345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66"/>
                </a:moveTo>
                <a:lnTo>
                  <a:pt x="3828" y="584"/>
                </a:lnTo>
                <a:lnTo>
                  <a:pt x="6744" y="234"/>
                </a:lnTo>
                <a:lnTo>
                  <a:pt x="9934" y="117"/>
                </a:lnTo>
                <a:lnTo>
                  <a:pt x="14765" y="117"/>
                </a:lnTo>
                <a:lnTo>
                  <a:pt x="17772" y="0"/>
                </a:lnTo>
                <a:lnTo>
                  <a:pt x="21600" y="21600"/>
                </a:lnTo>
              </a:path>
            </a:pathLst>
          </a:custGeom>
          <a:solidFill>
            <a:srgbClr val="FF7C00"/>
          </a:solidFill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2" name="Shape 1928"/>
          <p:cNvSpPr/>
          <p:nvPr/>
        </p:nvSpPr>
        <p:spPr>
          <a:xfrm>
            <a:off x="3734900" y="3491200"/>
            <a:ext cx="4137837" cy="1"/>
          </a:xfrm>
          <a:prstGeom prst="line">
            <a:avLst/>
          </a:prstGeom>
          <a:blipFill>
            <a:blip r:embed="rId2"/>
          </a:blipFill>
          <a:ln w="25400">
            <a:solidFill>
              <a:srgbClr val="FF2600"/>
            </a:solidFill>
            <a:prstDash val="lgDash"/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3" name="Shape 1929"/>
          <p:cNvSpPr/>
          <p:nvPr/>
        </p:nvSpPr>
        <p:spPr>
          <a:xfrm flipH="1">
            <a:off x="4631586" y="3501084"/>
            <a:ext cx="1114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4" name="Shape 1930"/>
          <p:cNvSpPr/>
          <p:nvPr/>
        </p:nvSpPr>
        <p:spPr>
          <a:xfrm flipH="1">
            <a:off x="5579267" y="3501084"/>
            <a:ext cx="1115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5" name="Shape 1931"/>
          <p:cNvSpPr/>
          <p:nvPr/>
        </p:nvSpPr>
        <p:spPr>
          <a:xfrm flipH="1">
            <a:off x="6526949" y="3501084"/>
            <a:ext cx="1115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6" name="Shape 1932"/>
          <p:cNvSpPr/>
          <p:nvPr/>
        </p:nvSpPr>
        <p:spPr>
          <a:xfrm flipH="1">
            <a:off x="7394185" y="3495707"/>
            <a:ext cx="1114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7" name="Shape 1933"/>
          <p:cNvSpPr/>
          <p:nvPr/>
        </p:nvSpPr>
        <p:spPr>
          <a:xfrm flipV="1">
            <a:off x="3734015" y="1636422"/>
            <a:ext cx="1114" cy="1911513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200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" name="Shape 1934"/>
          <p:cNvSpPr/>
          <p:nvPr/>
        </p:nvSpPr>
        <p:spPr>
          <a:xfrm>
            <a:off x="3325814" y="1392799"/>
            <a:ext cx="1097280" cy="30861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64008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Intensity</a:t>
            </a:r>
          </a:p>
        </p:txBody>
      </p:sp>
      <p:sp>
        <p:nvSpPr>
          <p:cNvPr id="39" name="Shape 1935"/>
          <p:cNvSpPr/>
          <p:nvPr/>
        </p:nvSpPr>
        <p:spPr>
          <a:xfrm>
            <a:off x="3735129" y="3551360"/>
            <a:ext cx="4228033" cy="816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200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" name="Shape 1936"/>
          <p:cNvSpPr/>
          <p:nvPr/>
        </p:nvSpPr>
        <p:spPr>
          <a:xfrm>
            <a:off x="3742908" y="2210583"/>
            <a:ext cx="3859347" cy="134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56" y="17233"/>
                </a:lnTo>
                <a:lnTo>
                  <a:pt x="810" y="14270"/>
                </a:lnTo>
                <a:lnTo>
                  <a:pt x="1241" y="11229"/>
                </a:lnTo>
                <a:lnTo>
                  <a:pt x="1671" y="8890"/>
                </a:lnTo>
                <a:lnTo>
                  <a:pt x="2203" y="6862"/>
                </a:lnTo>
                <a:lnTo>
                  <a:pt x="2709" y="5381"/>
                </a:lnTo>
                <a:lnTo>
                  <a:pt x="3292" y="3899"/>
                </a:lnTo>
                <a:lnTo>
                  <a:pt x="3773" y="3119"/>
                </a:lnTo>
                <a:lnTo>
                  <a:pt x="4431" y="2261"/>
                </a:lnTo>
                <a:lnTo>
                  <a:pt x="4913" y="1716"/>
                </a:lnTo>
                <a:lnTo>
                  <a:pt x="5520" y="1326"/>
                </a:lnTo>
                <a:lnTo>
                  <a:pt x="6153" y="936"/>
                </a:lnTo>
                <a:lnTo>
                  <a:pt x="6761" y="702"/>
                </a:lnTo>
                <a:lnTo>
                  <a:pt x="7369" y="468"/>
                </a:lnTo>
                <a:lnTo>
                  <a:pt x="8458" y="312"/>
                </a:lnTo>
                <a:lnTo>
                  <a:pt x="9445" y="234"/>
                </a:lnTo>
                <a:lnTo>
                  <a:pt x="10433" y="78"/>
                </a:lnTo>
                <a:lnTo>
                  <a:pt x="11420" y="78"/>
                </a:lnTo>
                <a:lnTo>
                  <a:pt x="12383" y="78"/>
                </a:lnTo>
                <a:lnTo>
                  <a:pt x="13902" y="0"/>
                </a:lnTo>
                <a:lnTo>
                  <a:pt x="14130" y="2573"/>
                </a:lnTo>
                <a:lnTo>
                  <a:pt x="14408" y="5381"/>
                </a:lnTo>
                <a:lnTo>
                  <a:pt x="14586" y="6862"/>
                </a:lnTo>
                <a:lnTo>
                  <a:pt x="14814" y="8656"/>
                </a:lnTo>
                <a:lnTo>
                  <a:pt x="15016" y="9981"/>
                </a:lnTo>
                <a:lnTo>
                  <a:pt x="15320" y="11619"/>
                </a:lnTo>
                <a:lnTo>
                  <a:pt x="15573" y="12944"/>
                </a:lnTo>
                <a:lnTo>
                  <a:pt x="15852" y="14114"/>
                </a:lnTo>
                <a:lnTo>
                  <a:pt x="16080" y="14972"/>
                </a:lnTo>
                <a:lnTo>
                  <a:pt x="16308" y="15674"/>
                </a:lnTo>
                <a:lnTo>
                  <a:pt x="16611" y="16531"/>
                </a:lnTo>
                <a:lnTo>
                  <a:pt x="16991" y="17389"/>
                </a:lnTo>
                <a:lnTo>
                  <a:pt x="17346" y="18091"/>
                </a:lnTo>
                <a:lnTo>
                  <a:pt x="17675" y="18637"/>
                </a:lnTo>
                <a:lnTo>
                  <a:pt x="18106" y="19183"/>
                </a:lnTo>
                <a:lnTo>
                  <a:pt x="18435" y="19573"/>
                </a:lnTo>
                <a:lnTo>
                  <a:pt x="18815" y="19884"/>
                </a:lnTo>
                <a:lnTo>
                  <a:pt x="19270" y="20274"/>
                </a:lnTo>
                <a:lnTo>
                  <a:pt x="19751" y="20664"/>
                </a:lnTo>
                <a:lnTo>
                  <a:pt x="20207" y="20898"/>
                </a:lnTo>
                <a:lnTo>
                  <a:pt x="20562" y="21054"/>
                </a:lnTo>
                <a:lnTo>
                  <a:pt x="21094" y="21288"/>
                </a:lnTo>
                <a:lnTo>
                  <a:pt x="21600" y="2136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1" name="Shape 1937"/>
          <p:cNvSpPr/>
          <p:nvPr/>
        </p:nvSpPr>
        <p:spPr>
          <a:xfrm>
            <a:off x="3734900" y="6208015"/>
            <a:ext cx="4137837" cy="1"/>
          </a:xfrm>
          <a:prstGeom prst="line">
            <a:avLst/>
          </a:prstGeom>
          <a:blipFill>
            <a:blip r:embed="rId2"/>
          </a:blipFill>
          <a:ln w="25400">
            <a:solidFill>
              <a:srgbClr val="FF2600"/>
            </a:solidFill>
            <a:prstDash val="lgDash"/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2" name="Shape 1938"/>
          <p:cNvSpPr/>
          <p:nvPr/>
        </p:nvSpPr>
        <p:spPr>
          <a:xfrm flipH="1">
            <a:off x="4631586" y="6223539"/>
            <a:ext cx="1114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3" name="Shape 1939"/>
          <p:cNvSpPr/>
          <p:nvPr/>
        </p:nvSpPr>
        <p:spPr>
          <a:xfrm flipH="1">
            <a:off x="5579267" y="6223539"/>
            <a:ext cx="1115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4" name="Shape 1940"/>
          <p:cNvSpPr/>
          <p:nvPr/>
        </p:nvSpPr>
        <p:spPr>
          <a:xfrm flipH="1">
            <a:off x="6526949" y="6223539"/>
            <a:ext cx="1115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5" name="Shape 1941"/>
          <p:cNvSpPr/>
          <p:nvPr/>
        </p:nvSpPr>
        <p:spPr>
          <a:xfrm flipH="1">
            <a:off x="7394185" y="6218162"/>
            <a:ext cx="1114" cy="112443"/>
          </a:xfrm>
          <a:prstGeom prst="line">
            <a:avLst/>
          </a:prstGeom>
          <a:solidFill>
            <a:srgbClr val="00D2A9"/>
          </a:solidFill>
          <a:ln w="254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11480">
              <a:defRPr sz="10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6" name="Shape 1942"/>
          <p:cNvSpPr/>
          <p:nvPr/>
        </p:nvSpPr>
        <p:spPr>
          <a:xfrm flipV="1">
            <a:off x="3734015" y="4358877"/>
            <a:ext cx="1114" cy="191151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200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7" name="Shape 1943"/>
          <p:cNvSpPr/>
          <p:nvPr/>
        </p:nvSpPr>
        <p:spPr>
          <a:xfrm>
            <a:off x="3735129" y="6273815"/>
            <a:ext cx="4228033" cy="817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 defTabSz="457200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8" name="Shape 1944"/>
          <p:cNvSpPr/>
          <p:nvPr/>
        </p:nvSpPr>
        <p:spPr>
          <a:xfrm>
            <a:off x="3742908" y="4933039"/>
            <a:ext cx="3859347" cy="1342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456" y="17233"/>
                </a:lnTo>
                <a:lnTo>
                  <a:pt x="810" y="14270"/>
                </a:lnTo>
                <a:lnTo>
                  <a:pt x="1241" y="11229"/>
                </a:lnTo>
                <a:lnTo>
                  <a:pt x="1671" y="8890"/>
                </a:lnTo>
                <a:lnTo>
                  <a:pt x="2203" y="6862"/>
                </a:lnTo>
                <a:lnTo>
                  <a:pt x="2709" y="5381"/>
                </a:lnTo>
                <a:lnTo>
                  <a:pt x="3292" y="3899"/>
                </a:lnTo>
                <a:lnTo>
                  <a:pt x="3773" y="3119"/>
                </a:lnTo>
                <a:lnTo>
                  <a:pt x="4431" y="2261"/>
                </a:lnTo>
                <a:lnTo>
                  <a:pt x="4913" y="1716"/>
                </a:lnTo>
                <a:lnTo>
                  <a:pt x="5520" y="1326"/>
                </a:lnTo>
                <a:lnTo>
                  <a:pt x="6153" y="936"/>
                </a:lnTo>
                <a:lnTo>
                  <a:pt x="6761" y="702"/>
                </a:lnTo>
                <a:lnTo>
                  <a:pt x="7369" y="468"/>
                </a:lnTo>
                <a:lnTo>
                  <a:pt x="8458" y="312"/>
                </a:lnTo>
                <a:lnTo>
                  <a:pt x="9445" y="234"/>
                </a:lnTo>
                <a:lnTo>
                  <a:pt x="10433" y="78"/>
                </a:lnTo>
                <a:lnTo>
                  <a:pt x="11420" y="78"/>
                </a:lnTo>
                <a:lnTo>
                  <a:pt x="12383" y="78"/>
                </a:lnTo>
                <a:lnTo>
                  <a:pt x="13902" y="0"/>
                </a:lnTo>
                <a:lnTo>
                  <a:pt x="14130" y="2573"/>
                </a:lnTo>
                <a:lnTo>
                  <a:pt x="14408" y="5381"/>
                </a:lnTo>
                <a:lnTo>
                  <a:pt x="14586" y="6862"/>
                </a:lnTo>
                <a:lnTo>
                  <a:pt x="14814" y="8656"/>
                </a:lnTo>
                <a:lnTo>
                  <a:pt x="15016" y="9981"/>
                </a:lnTo>
                <a:lnTo>
                  <a:pt x="15320" y="11619"/>
                </a:lnTo>
                <a:lnTo>
                  <a:pt x="15573" y="12944"/>
                </a:lnTo>
                <a:lnTo>
                  <a:pt x="15852" y="14114"/>
                </a:lnTo>
                <a:lnTo>
                  <a:pt x="16080" y="14972"/>
                </a:lnTo>
                <a:lnTo>
                  <a:pt x="16308" y="15674"/>
                </a:lnTo>
                <a:lnTo>
                  <a:pt x="16611" y="16531"/>
                </a:lnTo>
                <a:lnTo>
                  <a:pt x="16991" y="17389"/>
                </a:lnTo>
                <a:lnTo>
                  <a:pt x="17346" y="18091"/>
                </a:lnTo>
                <a:lnTo>
                  <a:pt x="17675" y="18637"/>
                </a:lnTo>
                <a:lnTo>
                  <a:pt x="18106" y="19183"/>
                </a:lnTo>
                <a:lnTo>
                  <a:pt x="18435" y="19573"/>
                </a:lnTo>
                <a:lnTo>
                  <a:pt x="18815" y="19884"/>
                </a:lnTo>
                <a:lnTo>
                  <a:pt x="19270" y="20274"/>
                </a:lnTo>
                <a:lnTo>
                  <a:pt x="19751" y="20664"/>
                </a:lnTo>
                <a:lnTo>
                  <a:pt x="20207" y="20898"/>
                </a:lnTo>
                <a:lnTo>
                  <a:pt x="20562" y="21054"/>
                </a:lnTo>
                <a:lnTo>
                  <a:pt x="21094" y="21288"/>
                </a:lnTo>
                <a:lnTo>
                  <a:pt x="21600" y="21366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9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9" name="Shape 1945"/>
          <p:cNvSpPr/>
          <p:nvPr/>
        </p:nvSpPr>
        <p:spPr>
          <a:xfrm>
            <a:off x="3657600" y="3652386"/>
            <a:ext cx="194310" cy="26289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  </a:t>
            </a:r>
          </a:p>
        </p:txBody>
      </p:sp>
      <p:sp>
        <p:nvSpPr>
          <p:cNvPr id="50" name="Shape 1946"/>
          <p:cNvSpPr/>
          <p:nvPr/>
        </p:nvSpPr>
        <p:spPr>
          <a:xfrm>
            <a:off x="7925197" y="3657249"/>
            <a:ext cx="1085851" cy="24003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640080">
              <a:buClr>
                <a:srgbClr val="000000"/>
              </a:buClr>
              <a:buFont typeface="Helvetica"/>
              <a:defRPr sz="12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time (ms)</a:t>
            </a:r>
          </a:p>
        </p:txBody>
      </p:sp>
      <p:sp>
        <p:nvSpPr>
          <p:cNvPr id="51" name="Shape 1947"/>
          <p:cNvSpPr/>
          <p:nvPr/>
        </p:nvSpPr>
        <p:spPr>
          <a:xfrm>
            <a:off x="4537709" y="3647695"/>
            <a:ext cx="217171" cy="21717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  </a:t>
            </a:r>
          </a:p>
        </p:txBody>
      </p:sp>
      <p:sp>
        <p:nvSpPr>
          <p:cNvPr id="52" name="Shape 1948"/>
          <p:cNvSpPr/>
          <p:nvPr/>
        </p:nvSpPr>
        <p:spPr>
          <a:xfrm>
            <a:off x="5486400" y="3647695"/>
            <a:ext cx="205740" cy="2286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  </a:t>
            </a:r>
          </a:p>
        </p:txBody>
      </p:sp>
      <p:sp>
        <p:nvSpPr>
          <p:cNvPr id="53" name="Shape 1949"/>
          <p:cNvSpPr/>
          <p:nvPr/>
        </p:nvSpPr>
        <p:spPr>
          <a:xfrm>
            <a:off x="6446520" y="3647695"/>
            <a:ext cx="182881" cy="21717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  </a:t>
            </a:r>
          </a:p>
        </p:txBody>
      </p:sp>
      <p:sp>
        <p:nvSpPr>
          <p:cNvPr id="54" name="Shape 1950"/>
          <p:cNvSpPr/>
          <p:nvPr/>
        </p:nvSpPr>
        <p:spPr>
          <a:xfrm>
            <a:off x="7315200" y="3647695"/>
            <a:ext cx="194310" cy="21717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  </a:t>
            </a:r>
          </a:p>
        </p:txBody>
      </p:sp>
      <p:sp>
        <p:nvSpPr>
          <p:cNvPr id="55" name="Shape 1951"/>
          <p:cNvSpPr/>
          <p:nvPr/>
        </p:nvSpPr>
        <p:spPr>
          <a:xfrm>
            <a:off x="3657600" y="6333745"/>
            <a:ext cx="194310" cy="20574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0  </a:t>
            </a:r>
          </a:p>
        </p:txBody>
      </p:sp>
      <p:sp>
        <p:nvSpPr>
          <p:cNvPr id="56" name="Shape 1952"/>
          <p:cNvSpPr/>
          <p:nvPr/>
        </p:nvSpPr>
        <p:spPr>
          <a:xfrm>
            <a:off x="7925197" y="6334679"/>
            <a:ext cx="1085851" cy="27432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640080">
              <a:buClr>
                <a:srgbClr val="000000"/>
              </a:buClr>
              <a:buFont typeface="Helvetica"/>
              <a:defRPr sz="12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time (ms)</a:t>
            </a:r>
          </a:p>
        </p:txBody>
      </p:sp>
      <p:sp>
        <p:nvSpPr>
          <p:cNvPr id="57" name="Shape 1953"/>
          <p:cNvSpPr/>
          <p:nvPr/>
        </p:nvSpPr>
        <p:spPr>
          <a:xfrm>
            <a:off x="4537709" y="6334770"/>
            <a:ext cx="251461" cy="2286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  </a:t>
            </a:r>
          </a:p>
        </p:txBody>
      </p:sp>
      <p:sp>
        <p:nvSpPr>
          <p:cNvPr id="58" name="Shape 1954"/>
          <p:cNvSpPr/>
          <p:nvPr/>
        </p:nvSpPr>
        <p:spPr>
          <a:xfrm>
            <a:off x="5486400" y="6336199"/>
            <a:ext cx="228600" cy="25146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  </a:t>
            </a:r>
          </a:p>
        </p:txBody>
      </p:sp>
      <p:sp>
        <p:nvSpPr>
          <p:cNvPr id="59" name="Shape 1955"/>
          <p:cNvSpPr/>
          <p:nvPr/>
        </p:nvSpPr>
        <p:spPr>
          <a:xfrm>
            <a:off x="6446520" y="6333698"/>
            <a:ext cx="217171" cy="22860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  </a:t>
            </a:r>
          </a:p>
        </p:txBody>
      </p:sp>
      <p:sp>
        <p:nvSpPr>
          <p:cNvPr id="60" name="Shape 1956"/>
          <p:cNvSpPr/>
          <p:nvPr/>
        </p:nvSpPr>
        <p:spPr>
          <a:xfrm>
            <a:off x="7315200" y="6333698"/>
            <a:ext cx="217171" cy="205741"/>
          </a:xfrm>
          <a:prstGeom prst="rect">
            <a:avLst/>
          </a:prstGeom>
          <a:ln w="3175"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>
            <a:lvl1pPr marL="40640" marR="40640" defTabSz="914400"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  </a:t>
            </a:r>
          </a:p>
        </p:txBody>
      </p:sp>
      <p:sp>
        <p:nvSpPr>
          <p:cNvPr id="61" name="Shape 1957"/>
          <p:cNvSpPr/>
          <p:nvPr/>
        </p:nvSpPr>
        <p:spPr>
          <a:xfrm>
            <a:off x="6057900" y="4939285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marL="40640" marR="40640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2" name="Shape 1958"/>
          <p:cNvSpPr/>
          <p:nvPr/>
        </p:nvSpPr>
        <p:spPr>
          <a:xfrm>
            <a:off x="5749290" y="4939285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marL="40640" marR="40640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3" name="Shape 1959"/>
          <p:cNvSpPr/>
          <p:nvPr/>
        </p:nvSpPr>
        <p:spPr>
          <a:xfrm>
            <a:off x="5440679" y="4939285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marL="40640" marR="40640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4" name="Shape 1960"/>
          <p:cNvSpPr/>
          <p:nvPr/>
        </p:nvSpPr>
        <p:spPr>
          <a:xfrm>
            <a:off x="5120640" y="4939285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marL="40640" marR="40640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" name="Shape 1961"/>
          <p:cNvSpPr/>
          <p:nvPr/>
        </p:nvSpPr>
        <p:spPr>
          <a:xfrm>
            <a:off x="4812029" y="4939285"/>
            <a:ext cx="217171" cy="133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marL="40640" marR="40640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6" name="Shape 1962"/>
          <p:cNvSpPr/>
          <p:nvPr/>
        </p:nvSpPr>
        <p:spPr>
          <a:xfrm>
            <a:off x="4503420" y="4996435"/>
            <a:ext cx="217171" cy="1280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marL="40640" marR="40640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" name="Shape 1963"/>
          <p:cNvSpPr/>
          <p:nvPr/>
        </p:nvSpPr>
        <p:spPr>
          <a:xfrm>
            <a:off x="4183379" y="5156456"/>
            <a:ext cx="217171" cy="1120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FF7826"/>
          </a:solidFill>
          <a:ln w="12700">
            <a:solidFill>
              <a:srgbClr val="000000"/>
            </a:solidFill>
          </a:ln>
        </p:spPr>
        <p:txBody>
          <a:bodyPr lIns="45719" rIns="45719" anchor="ctr"/>
          <a:lstStyle/>
          <a:p>
            <a:pPr marL="40640" marR="40640" defTabSz="914400">
              <a:defRPr sz="2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9" name="Shape 1965"/>
          <p:cNvSpPr/>
          <p:nvPr/>
        </p:nvSpPr>
        <p:spPr>
          <a:xfrm>
            <a:off x="125730" y="1647446"/>
            <a:ext cx="3348990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0640" marR="40640" defTabSz="914400">
              <a:defRPr sz="1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Use as much as possible of the whole pulse:</a:t>
            </a:r>
          </a:p>
          <a:p>
            <a:pPr marL="40640" marR="40640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Good for low wavelength resolution instruments.</a:t>
            </a:r>
          </a:p>
          <a:p>
            <a:pPr marL="40640" marR="40640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SANS, Reflectometry, single crystal diffraction.</a:t>
            </a:r>
          </a:p>
          <a:p>
            <a:pPr marL="40640" marR="40640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Estimated gains 10-100 times than currently available.</a:t>
            </a:r>
          </a:p>
        </p:txBody>
      </p:sp>
      <p:sp>
        <p:nvSpPr>
          <p:cNvPr id="70" name="Shape 1966"/>
          <p:cNvSpPr/>
          <p:nvPr/>
        </p:nvSpPr>
        <p:spPr>
          <a:xfrm>
            <a:off x="125730" y="4184906"/>
            <a:ext cx="3348990" cy="2480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0640" marR="40640" defTabSz="914400">
              <a:defRPr sz="1600" b="1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Cut the long pulse into smaller pulses:</a:t>
            </a:r>
          </a:p>
          <a:p>
            <a:pPr marL="40640" marR="40640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Good for higher wavelength resolution instruments</a:t>
            </a:r>
          </a:p>
          <a:p>
            <a:pPr marL="40640" marR="40640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Diffraction, cold/thermal spectrometers.</a:t>
            </a:r>
          </a:p>
          <a:p>
            <a:pPr marL="40640" marR="40640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Long Instruments (80-100 m)</a:t>
            </a:r>
          </a:p>
          <a:p>
            <a:pPr marL="40640" marR="40640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Estimated gains 10-30 times than currently available.</a:t>
            </a:r>
          </a:p>
          <a:p>
            <a:pPr marL="40640" marR="40640" defTabSz="914400">
              <a:defRPr sz="1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Thermal gains lower. </a:t>
            </a:r>
          </a:p>
        </p:txBody>
      </p:sp>
    </p:spTree>
    <p:extLst>
      <p:ext uri="{BB962C8B-B14F-4D97-AF65-F5344CB8AC3E}">
        <p14:creationId xmlns:p14="http://schemas.microsoft.com/office/powerpoint/2010/main" val="31611440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Shape 12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1405"/>
          </a:lstStyle>
          <a:p>
            <a:r>
              <a:t>ESS Opens New Capabilities to Science </a:t>
            </a:r>
          </a:p>
        </p:txBody>
      </p:sp>
      <p:grpSp>
        <p:nvGrpSpPr>
          <p:cNvPr id="1354" name="Group 1354"/>
          <p:cNvGrpSpPr/>
          <p:nvPr/>
        </p:nvGrpSpPr>
        <p:grpSpPr>
          <a:xfrm>
            <a:off x="269974" y="1524496"/>
            <a:ext cx="8604052" cy="5283695"/>
            <a:chOff x="0" y="0"/>
            <a:chExt cx="8604051" cy="5283693"/>
          </a:xfrm>
        </p:grpSpPr>
        <p:pic>
          <p:nvPicPr>
            <p:cNvPr id="1289" name="ring_v2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863" t="1885" r="4866" b="2160"/>
            <a:stretch>
              <a:fillRect/>
            </a:stretch>
          </p:blipFill>
          <p:spPr>
            <a:xfrm>
              <a:off x="2107402" y="504805"/>
              <a:ext cx="4382691" cy="4381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598" extrusionOk="0">
                  <a:moveTo>
                    <a:pt x="10346" y="6"/>
                  </a:moveTo>
                  <a:cubicBezTo>
                    <a:pt x="9982" y="33"/>
                    <a:pt x="9616" y="66"/>
                    <a:pt x="9441" y="88"/>
                  </a:cubicBezTo>
                  <a:cubicBezTo>
                    <a:pt x="9344" y="100"/>
                    <a:pt x="9201" y="117"/>
                    <a:pt x="9124" y="125"/>
                  </a:cubicBezTo>
                  <a:cubicBezTo>
                    <a:pt x="9047" y="133"/>
                    <a:pt x="8964" y="150"/>
                    <a:pt x="8938" y="161"/>
                  </a:cubicBezTo>
                  <a:cubicBezTo>
                    <a:pt x="8913" y="172"/>
                    <a:pt x="8844" y="186"/>
                    <a:pt x="8786" y="194"/>
                  </a:cubicBezTo>
                  <a:cubicBezTo>
                    <a:pt x="8728" y="202"/>
                    <a:pt x="8629" y="220"/>
                    <a:pt x="8565" y="233"/>
                  </a:cubicBezTo>
                  <a:cubicBezTo>
                    <a:pt x="8501" y="246"/>
                    <a:pt x="8408" y="261"/>
                    <a:pt x="8360" y="268"/>
                  </a:cubicBezTo>
                  <a:cubicBezTo>
                    <a:pt x="8311" y="275"/>
                    <a:pt x="8267" y="292"/>
                    <a:pt x="8260" y="303"/>
                  </a:cubicBezTo>
                  <a:cubicBezTo>
                    <a:pt x="8253" y="315"/>
                    <a:pt x="8225" y="323"/>
                    <a:pt x="8197" y="323"/>
                  </a:cubicBezTo>
                  <a:cubicBezTo>
                    <a:pt x="8170" y="323"/>
                    <a:pt x="8113" y="334"/>
                    <a:pt x="8070" y="346"/>
                  </a:cubicBezTo>
                  <a:cubicBezTo>
                    <a:pt x="8028" y="359"/>
                    <a:pt x="7958" y="380"/>
                    <a:pt x="7916" y="391"/>
                  </a:cubicBezTo>
                  <a:cubicBezTo>
                    <a:pt x="7560" y="486"/>
                    <a:pt x="7182" y="611"/>
                    <a:pt x="7052" y="677"/>
                  </a:cubicBezTo>
                  <a:cubicBezTo>
                    <a:pt x="7029" y="689"/>
                    <a:pt x="6995" y="697"/>
                    <a:pt x="6976" y="697"/>
                  </a:cubicBezTo>
                  <a:cubicBezTo>
                    <a:pt x="6956" y="697"/>
                    <a:pt x="6922" y="707"/>
                    <a:pt x="6899" y="718"/>
                  </a:cubicBezTo>
                  <a:cubicBezTo>
                    <a:pt x="6859" y="739"/>
                    <a:pt x="6780" y="773"/>
                    <a:pt x="6678" y="812"/>
                  </a:cubicBezTo>
                  <a:cubicBezTo>
                    <a:pt x="6426" y="909"/>
                    <a:pt x="5852" y="1184"/>
                    <a:pt x="5599" y="1329"/>
                  </a:cubicBezTo>
                  <a:cubicBezTo>
                    <a:pt x="5509" y="1380"/>
                    <a:pt x="5392" y="1444"/>
                    <a:pt x="5339" y="1470"/>
                  </a:cubicBezTo>
                  <a:cubicBezTo>
                    <a:pt x="5286" y="1495"/>
                    <a:pt x="5230" y="1530"/>
                    <a:pt x="5214" y="1550"/>
                  </a:cubicBezTo>
                  <a:cubicBezTo>
                    <a:pt x="5198" y="1569"/>
                    <a:pt x="5174" y="1585"/>
                    <a:pt x="5163" y="1585"/>
                  </a:cubicBezTo>
                  <a:cubicBezTo>
                    <a:pt x="5116" y="1585"/>
                    <a:pt x="4504" y="2007"/>
                    <a:pt x="4117" y="2305"/>
                  </a:cubicBezTo>
                  <a:cubicBezTo>
                    <a:pt x="3309" y="2928"/>
                    <a:pt x="2430" y="3874"/>
                    <a:pt x="1840" y="4754"/>
                  </a:cubicBezTo>
                  <a:cubicBezTo>
                    <a:pt x="1732" y="4915"/>
                    <a:pt x="1745" y="4893"/>
                    <a:pt x="1521" y="5267"/>
                  </a:cubicBezTo>
                  <a:cubicBezTo>
                    <a:pt x="1209" y="5789"/>
                    <a:pt x="1244" y="5725"/>
                    <a:pt x="981" y="6284"/>
                  </a:cubicBezTo>
                  <a:cubicBezTo>
                    <a:pt x="930" y="6394"/>
                    <a:pt x="878" y="6503"/>
                    <a:pt x="868" y="6529"/>
                  </a:cubicBezTo>
                  <a:cubicBezTo>
                    <a:pt x="858" y="6555"/>
                    <a:pt x="835" y="6613"/>
                    <a:pt x="815" y="6658"/>
                  </a:cubicBezTo>
                  <a:cubicBezTo>
                    <a:pt x="770" y="6761"/>
                    <a:pt x="721" y="6893"/>
                    <a:pt x="626" y="7167"/>
                  </a:cubicBezTo>
                  <a:cubicBezTo>
                    <a:pt x="584" y="7286"/>
                    <a:pt x="542" y="7389"/>
                    <a:pt x="534" y="7398"/>
                  </a:cubicBezTo>
                  <a:cubicBezTo>
                    <a:pt x="525" y="7406"/>
                    <a:pt x="518" y="7437"/>
                    <a:pt x="518" y="7466"/>
                  </a:cubicBezTo>
                  <a:cubicBezTo>
                    <a:pt x="518" y="7495"/>
                    <a:pt x="507" y="7527"/>
                    <a:pt x="495" y="7535"/>
                  </a:cubicBezTo>
                  <a:cubicBezTo>
                    <a:pt x="482" y="7543"/>
                    <a:pt x="471" y="7574"/>
                    <a:pt x="471" y="7605"/>
                  </a:cubicBezTo>
                  <a:cubicBezTo>
                    <a:pt x="471" y="7636"/>
                    <a:pt x="463" y="7667"/>
                    <a:pt x="452" y="7674"/>
                  </a:cubicBezTo>
                  <a:cubicBezTo>
                    <a:pt x="440" y="7681"/>
                    <a:pt x="425" y="7720"/>
                    <a:pt x="418" y="7762"/>
                  </a:cubicBezTo>
                  <a:cubicBezTo>
                    <a:pt x="412" y="7804"/>
                    <a:pt x="394" y="7880"/>
                    <a:pt x="379" y="7932"/>
                  </a:cubicBezTo>
                  <a:cubicBezTo>
                    <a:pt x="364" y="7983"/>
                    <a:pt x="347" y="8052"/>
                    <a:pt x="340" y="8084"/>
                  </a:cubicBezTo>
                  <a:cubicBezTo>
                    <a:pt x="334" y="8117"/>
                    <a:pt x="320" y="8162"/>
                    <a:pt x="309" y="8188"/>
                  </a:cubicBezTo>
                  <a:cubicBezTo>
                    <a:pt x="298" y="8214"/>
                    <a:pt x="283" y="8267"/>
                    <a:pt x="278" y="8306"/>
                  </a:cubicBezTo>
                  <a:cubicBezTo>
                    <a:pt x="272" y="8344"/>
                    <a:pt x="243" y="8486"/>
                    <a:pt x="215" y="8621"/>
                  </a:cubicBezTo>
                  <a:cubicBezTo>
                    <a:pt x="187" y="8756"/>
                    <a:pt x="154" y="8929"/>
                    <a:pt x="143" y="9006"/>
                  </a:cubicBezTo>
                  <a:cubicBezTo>
                    <a:pt x="131" y="9083"/>
                    <a:pt x="110" y="9221"/>
                    <a:pt x="96" y="9311"/>
                  </a:cubicBezTo>
                  <a:cubicBezTo>
                    <a:pt x="58" y="9557"/>
                    <a:pt x="28" y="9907"/>
                    <a:pt x="14" y="10252"/>
                  </a:cubicBezTo>
                  <a:lnTo>
                    <a:pt x="0" y="10561"/>
                  </a:lnTo>
                  <a:lnTo>
                    <a:pt x="1183" y="10561"/>
                  </a:lnTo>
                  <a:cubicBezTo>
                    <a:pt x="2291" y="10561"/>
                    <a:pt x="2364" y="10559"/>
                    <a:pt x="2366" y="10520"/>
                  </a:cubicBezTo>
                  <a:cubicBezTo>
                    <a:pt x="2376" y="10307"/>
                    <a:pt x="2413" y="9863"/>
                    <a:pt x="2432" y="9732"/>
                  </a:cubicBezTo>
                  <a:cubicBezTo>
                    <a:pt x="2492" y="9305"/>
                    <a:pt x="2510" y="9208"/>
                    <a:pt x="2575" y="8926"/>
                  </a:cubicBezTo>
                  <a:cubicBezTo>
                    <a:pt x="2588" y="8868"/>
                    <a:pt x="2604" y="8781"/>
                    <a:pt x="2612" y="8732"/>
                  </a:cubicBezTo>
                  <a:cubicBezTo>
                    <a:pt x="2620" y="8684"/>
                    <a:pt x="2636" y="8637"/>
                    <a:pt x="2647" y="8630"/>
                  </a:cubicBezTo>
                  <a:cubicBezTo>
                    <a:pt x="2658" y="8623"/>
                    <a:pt x="2667" y="8589"/>
                    <a:pt x="2667" y="8552"/>
                  </a:cubicBezTo>
                  <a:cubicBezTo>
                    <a:pt x="2667" y="8515"/>
                    <a:pt x="2677" y="8478"/>
                    <a:pt x="2690" y="8470"/>
                  </a:cubicBezTo>
                  <a:cubicBezTo>
                    <a:pt x="2703" y="8462"/>
                    <a:pt x="2714" y="8430"/>
                    <a:pt x="2714" y="8399"/>
                  </a:cubicBezTo>
                  <a:cubicBezTo>
                    <a:pt x="2714" y="8369"/>
                    <a:pt x="2726" y="8314"/>
                    <a:pt x="2741" y="8278"/>
                  </a:cubicBezTo>
                  <a:cubicBezTo>
                    <a:pt x="2780" y="8182"/>
                    <a:pt x="2798" y="8130"/>
                    <a:pt x="2831" y="8026"/>
                  </a:cubicBezTo>
                  <a:cubicBezTo>
                    <a:pt x="2847" y="7974"/>
                    <a:pt x="2879" y="7889"/>
                    <a:pt x="2901" y="7838"/>
                  </a:cubicBezTo>
                  <a:cubicBezTo>
                    <a:pt x="2924" y="7787"/>
                    <a:pt x="2966" y="7682"/>
                    <a:pt x="2995" y="7605"/>
                  </a:cubicBezTo>
                  <a:cubicBezTo>
                    <a:pt x="3044" y="7475"/>
                    <a:pt x="3203" y="7117"/>
                    <a:pt x="3251" y="7028"/>
                  </a:cubicBezTo>
                  <a:cubicBezTo>
                    <a:pt x="3317" y="6907"/>
                    <a:pt x="3474" y="6613"/>
                    <a:pt x="3501" y="6560"/>
                  </a:cubicBezTo>
                  <a:cubicBezTo>
                    <a:pt x="3519" y="6526"/>
                    <a:pt x="3547" y="6486"/>
                    <a:pt x="3566" y="6470"/>
                  </a:cubicBezTo>
                  <a:cubicBezTo>
                    <a:pt x="3585" y="6455"/>
                    <a:pt x="3601" y="6431"/>
                    <a:pt x="3601" y="6419"/>
                  </a:cubicBezTo>
                  <a:cubicBezTo>
                    <a:pt x="3601" y="6391"/>
                    <a:pt x="3862" y="6003"/>
                    <a:pt x="4002" y="5823"/>
                  </a:cubicBezTo>
                  <a:cubicBezTo>
                    <a:pt x="4064" y="5743"/>
                    <a:pt x="4115" y="5670"/>
                    <a:pt x="4115" y="5662"/>
                  </a:cubicBezTo>
                  <a:cubicBezTo>
                    <a:pt x="4115" y="5643"/>
                    <a:pt x="4249" y="5485"/>
                    <a:pt x="4512" y="5189"/>
                  </a:cubicBezTo>
                  <a:cubicBezTo>
                    <a:pt x="4820" y="4843"/>
                    <a:pt x="5048" y="4620"/>
                    <a:pt x="5421" y="4306"/>
                  </a:cubicBezTo>
                  <a:cubicBezTo>
                    <a:pt x="5666" y="4100"/>
                    <a:pt x="6142" y="3758"/>
                    <a:pt x="6258" y="3702"/>
                  </a:cubicBezTo>
                  <a:cubicBezTo>
                    <a:pt x="6299" y="3682"/>
                    <a:pt x="6339" y="3655"/>
                    <a:pt x="6346" y="3643"/>
                  </a:cubicBezTo>
                  <a:cubicBezTo>
                    <a:pt x="6353" y="3632"/>
                    <a:pt x="6387" y="3608"/>
                    <a:pt x="6422" y="3590"/>
                  </a:cubicBezTo>
                  <a:cubicBezTo>
                    <a:pt x="6457" y="3572"/>
                    <a:pt x="6527" y="3532"/>
                    <a:pt x="6579" y="3502"/>
                  </a:cubicBezTo>
                  <a:cubicBezTo>
                    <a:pt x="6869" y="3334"/>
                    <a:pt x="7235" y="3151"/>
                    <a:pt x="7537" y="3023"/>
                  </a:cubicBezTo>
                  <a:cubicBezTo>
                    <a:pt x="7588" y="3001"/>
                    <a:pt x="7649" y="2974"/>
                    <a:pt x="7671" y="2962"/>
                  </a:cubicBezTo>
                  <a:cubicBezTo>
                    <a:pt x="7694" y="2951"/>
                    <a:pt x="7730" y="2941"/>
                    <a:pt x="7754" y="2941"/>
                  </a:cubicBezTo>
                  <a:cubicBezTo>
                    <a:pt x="7777" y="2941"/>
                    <a:pt x="7806" y="2933"/>
                    <a:pt x="7818" y="2921"/>
                  </a:cubicBezTo>
                  <a:cubicBezTo>
                    <a:pt x="7830" y="2910"/>
                    <a:pt x="7909" y="2877"/>
                    <a:pt x="7992" y="2849"/>
                  </a:cubicBezTo>
                  <a:cubicBezTo>
                    <a:pt x="8076" y="2821"/>
                    <a:pt x="8166" y="2791"/>
                    <a:pt x="8192" y="2780"/>
                  </a:cubicBezTo>
                  <a:cubicBezTo>
                    <a:pt x="8239" y="2762"/>
                    <a:pt x="8313" y="2738"/>
                    <a:pt x="8506" y="2685"/>
                  </a:cubicBezTo>
                  <a:cubicBezTo>
                    <a:pt x="8564" y="2669"/>
                    <a:pt x="8635" y="2647"/>
                    <a:pt x="8665" y="2636"/>
                  </a:cubicBezTo>
                  <a:cubicBezTo>
                    <a:pt x="8694" y="2624"/>
                    <a:pt x="8746" y="2614"/>
                    <a:pt x="8780" y="2614"/>
                  </a:cubicBezTo>
                  <a:cubicBezTo>
                    <a:pt x="8814" y="2614"/>
                    <a:pt x="8876" y="2603"/>
                    <a:pt x="8919" y="2591"/>
                  </a:cubicBezTo>
                  <a:cubicBezTo>
                    <a:pt x="9110" y="2533"/>
                    <a:pt x="9154" y="2524"/>
                    <a:pt x="9241" y="2518"/>
                  </a:cubicBezTo>
                  <a:cubicBezTo>
                    <a:pt x="9293" y="2515"/>
                    <a:pt x="9346" y="2504"/>
                    <a:pt x="9359" y="2495"/>
                  </a:cubicBezTo>
                  <a:cubicBezTo>
                    <a:pt x="9372" y="2486"/>
                    <a:pt x="9435" y="2473"/>
                    <a:pt x="9499" y="2465"/>
                  </a:cubicBezTo>
                  <a:cubicBezTo>
                    <a:pt x="9564" y="2458"/>
                    <a:pt x="9705" y="2440"/>
                    <a:pt x="9814" y="2426"/>
                  </a:cubicBezTo>
                  <a:cubicBezTo>
                    <a:pt x="9923" y="2412"/>
                    <a:pt x="10155" y="2394"/>
                    <a:pt x="10328" y="2385"/>
                  </a:cubicBezTo>
                  <a:lnTo>
                    <a:pt x="10643" y="2370"/>
                  </a:lnTo>
                  <a:lnTo>
                    <a:pt x="10649" y="1196"/>
                  </a:lnTo>
                  <a:lnTo>
                    <a:pt x="10655" y="20"/>
                  </a:lnTo>
                  <a:lnTo>
                    <a:pt x="10596" y="6"/>
                  </a:lnTo>
                  <a:cubicBezTo>
                    <a:pt x="10564" y="-2"/>
                    <a:pt x="10452" y="-2"/>
                    <a:pt x="10346" y="6"/>
                  </a:cubicBezTo>
                  <a:close/>
                  <a:moveTo>
                    <a:pt x="11200" y="10"/>
                  </a:moveTo>
                  <a:cubicBezTo>
                    <a:pt x="11156" y="4"/>
                    <a:pt x="11115" y="12"/>
                    <a:pt x="11101" y="30"/>
                  </a:cubicBezTo>
                  <a:cubicBezTo>
                    <a:pt x="11083" y="50"/>
                    <a:pt x="11077" y="420"/>
                    <a:pt x="11081" y="1215"/>
                  </a:cubicBezTo>
                  <a:lnTo>
                    <a:pt x="11087" y="2370"/>
                  </a:lnTo>
                  <a:lnTo>
                    <a:pt x="11320" y="2383"/>
                  </a:lnTo>
                  <a:cubicBezTo>
                    <a:pt x="11920" y="2422"/>
                    <a:pt x="12540" y="2527"/>
                    <a:pt x="13095" y="2686"/>
                  </a:cubicBezTo>
                  <a:cubicBezTo>
                    <a:pt x="13229" y="2725"/>
                    <a:pt x="13750" y="2896"/>
                    <a:pt x="13797" y="2917"/>
                  </a:cubicBezTo>
                  <a:cubicBezTo>
                    <a:pt x="13822" y="2929"/>
                    <a:pt x="13932" y="2975"/>
                    <a:pt x="14041" y="3019"/>
                  </a:cubicBezTo>
                  <a:cubicBezTo>
                    <a:pt x="14898" y="3367"/>
                    <a:pt x="15758" y="3921"/>
                    <a:pt x="16479" y="4586"/>
                  </a:cubicBezTo>
                  <a:cubicBezTo>
                    <a:pt x="16606" y="4704"/>
                    <a:pt x="16717" y="4805"/>
                    <a:pt x="16725" y="4811"/>
                  </a:cubicBezTo>
                  <a:cubicBezTo>
                    <a:pt x="16733" y="4818"/>
                    <a:pt x="16835" y="4924"/>
                    <a:pt x="16950" y="5046"/>
                  </a:cubicBezTo>
                  <a:cubicBezTo>
                    <a:pt x="17753" y="5898"/>
                    <a:pt x="18432" y="7031"/>
                    <a:pt x="18778" y="8096"/>
                  </a:cubicBezTo>
                  <a:cubicBezTo>
                    <a:pt x="18909" y="8499"/>
                    <a:pt x="18960" y="8675"/>
                    <a:pt x="19016" y="8926"/>
                  </a:cubicBezTo>
                  <a:cubicBezTo>
                    <a:pt x="19044" y="9048"/>
                    <a:pt x="19075" y="9189"/>
                    <a:pt x="19087" y="9241"/>
                  </a:cubicBezTo>
                  <a:cubicBezTo>
                    <a:pt x="19098" y="9292"/>
                    <a:pt x="19119" y="9428"/>
                    <a:pt x="19134" y="9544"/>
                  </a:cubicBezTo>
                  <a:cubicBezTo>
                    <a:pt x="19148" y="9660"/>
                    <a:pt x="19169" y="9818"/>
                    <a:pt x="19181" y="9896"/>
                  </a:cubicBezTo>
                  <a:cubicBezTo>
                    <a:pt x="19193" y="9974"/>
                    <a:pt x="19204" y="10118"/>
                    <a:pt x="19204" y="10213"/>
                  </a:cubicBezTo>
                  <a:cubicBezTo>
                    <a:pt x="19204" y="10308"/>
                    <a:pt x="19210" y="10425"/>
                    <a:pt x="19218" y="10473"/>
                  </a:cubicBezTo>
                  <a:lnTo>
                    <a:pt x="19233" y="10561"/>
                  </a:lnTo>
                  <a:lnTo>
                    <a:pt x="20391" y="10567"/>
                  </a:lnTo>
                  <a:cubicBezTo>
                    <a:pt x="21028" y="10571"/>
                    <a:pt x="21560" y="10568"/>
                    <a:pt x="21572" y="10563"/>
                  </a:cubicBezTo>
                  <a:cubicBezTo>
                    <a:pt x="21600" y="10551"/>
                    <a:pt x="21554" y="9762"/>
                    <a:pt x="21505" y="9417"/>
                  </a:cubicBezTo>
                  <a:cubicBezTo>
                    <a:pt x="21485" y="9271"/>
                    <a:pt x="21407" y="8806"/>
                    <a:pt x="21386" y="8703"/>
                  </a:cubicBezTo>
                  <a:cubicBezTo>
                    <a:pt x="21378" y="8664"/>
                    <a:pt x="21364" y="8586"/>
                    <a:pt x="21353" y="8529"/>
                  </a:cubicBezTo>
                  <a:cubicBezTo>
                    <a:pt x="21314" y="8330"/>
                    <a:pt x="21218" y="7941"/>
                    <a:pt x="21188" y="7861"/>
                  </a:cubicBezTo>
                  <a:cubicBezTo>
                    <a:pt x="21179" y="7836"/>
                    <a:pt x="21157" y="7767"/>
                    <a:pt x="21142" y="7709"/>
                  </a:cubicBezTo>
                  <a:cubicBezTo>
                    <a:pt x="21126" y="7651"/>
                    <a:pt x="21105" y="7584"/>
                    <a:pt x="21095" y="7558"/>
                  </a:cubicBezTo>
                  <a:cubicBezTo>
                    <a:pt x="21084" y="7532"/>
                    <a:pt x="21062" y="7469"/>
                    <a:pt x="21048" y="7417"/>
                  </a:cubicBezTo>
                  <a:cubicBezTo>
                    <a:pt x="21033" y="7366"/>
                    <a:pt x="21002" y="7270"/>
                    <a:pt x="20977" y="7202"/>
                  </a:cubicBezTo>
                  <a:cubicBezTo>
                    <a:pt x="20953" y="7135"/>
                    <a:pt x="20909" y="7018"/>
                    <a:pt x="20882" y="6944"/>
                  </a:cubicBezTo>
                  <a:cubicBezTo>
                    <a:pt x="20854" y="6870"/>
                    <a:pt x="20812" y="6765"/>
                    <a:pt x="20788" y="6711"/>
                  </a:cubicBezTo>
                  <a:cubicBezTo>
                    <a:pt x="20763" y="6656"/>
                    <a:pt x="20745" y="6603"/>
                    <a:pt x="20745" y="6594"/>
                  </a:cubicBezTo>
                  <a:cubicBezTo>
                    <a:pt x="20745" y="6576"/>
                    <a:pt x="20685" y="6450"/>
                    <a:pt x="20489" y="6050"/>
                  </a:cubicBezTo>
                  <a:cubicBezTo>
                    <a:pt x="19958" y="4967"/>
                    <a:pt x="19312" y="4059"/>
                    <a:pt x="18455" y="3197"/>
                  </a:cubicBezTo>
                  <a:cubicBezTo>
                    <a:pt x="17971" y="2710"/>
                    <a:pt x="17547" y="2350"/>
                    <a:pt x="16973" y="1943"/>
                  </a:cubicBezTo>
                  <a:cubicBezTo>
                    <a:pt x="16751" y="1785"/>
                    <a:pt x="16452" y="1595"/>
                    <a:pt x="16307" y="1515"/>
                  </a:cubicBezTo>
                  <a:cubicBezTo>
                    <a:pt x="16270" y="1494"/>
                    <a:pt x="16210" y="1456"/>
                    <a:pt x="16174" y="1432"/>
                  </a:cubicBezTo>
                  <a:cubicBezTo>
                    <a:pt x="16072" y="1366"/>
                    <a:pt x="15211" y="932"/>
                    <a:pt x="15179" y="931"/>
                  </a:cubicBezTo>
                  <a:cubicBezTo>
                    <a:pt x="15163" y="931"/>
                    <a:pt x="15087" y="899"/>
                    <a:pt x="15011" y="861"/>
                  </a:cubicBezTo>
                  <a:cubicBezTo>
                    <a:pt x="14934" y="823"/>
                    <a:pt x="14863" y="791"/>
                    <a:pt x="14852" y="791"/>
                  </a:cubicBezTo>
                  <a:cubicBezTo>
                    <a:pt x="14842" y="791"/>
                    <a:pt x="14790" y="769"/>
                    <a:pt x="14737" y="744"/>
                  </a:cubicBezTo>
                  <a:cubicBezTo>
                    <a:pt x="14684" y="718"/>
                    <a:pt x="14627" y="697"/>
                    <a:pt x="14610" y="697"/>
                  </a:cubicBezTo>
                  <a:cubicBezTo>
                    <a:pt x="14593" y="697"/>
                    <a:pt x="14557" y="686"/>
                    <a:pt x="14532" y="673"/>
                  </a:cubicBezTo>
                  <a:cubicBezTo>
                    <a:pt x="14506" y="660"/>
                    <a:pt x="14465" y="641"/>
                    <a:pt x="14440" y="628"/>
                  </a:cubicBezTo>
                  <a:cubicBezTo>
                    <a:pt x="14414" y="615"/>
                    <a:pt x="14371" y="605"/>
                    <a:pt x="14346" y="605"/>
                  </a:cubicBezTo>
                  <a:cubicBezTo>
                    <a:pt x="14321" y="605"/>
                    <a:pt x="14295" y="594"/>
                    <a:pt x="14287" y="581"/>
                  </a:cubicBezTo>
                  <a:cubicBezTo>
                    <a:pt x="14279" y="568"/>
                    <a:pt x="14247" y="558"/>
                    <a:pt x="14217" y="558"/>
                  </a:cubicBezTo>
                  <a:cubicBezTo>
                    <a:pt x="14186" y="558"/>
                    <a:pt x="14154" y="547"/>
                    <a:pt x="14147" y="534"/>
                  </a:cubicBezTo>
                  <a:cubicBezTo>
                    <a:pt x="14139" y="521"/>
                    <a:pt x="14111" y="511"/>
                    <a:pt x="14086" y="511"/>
                  </a:cubicBezTo>
                  <a:cubicBezTo>
                    <a:pt x="14061" y="511"/>
                    <a:pt x="14022" y="502"/>
                    <a:pt x="14000" y="489"/>
                  </a:cubicBezTo>
                  <a:cubicBezTo>
                    <a:pt x="13978" y="477"/>
                    <a:pt x="13892" y="449"/>
                    <a:pt x="13808" y="429"/>
                  </a:cubicBezTo>
                  <a:cubicBezTo>
                    <a:pt x="13725" y="408"/>
                    <a:pt x="13562" y="366"/>
                    <a:pt x="13447" y="337"/>
                  </a:cubicBezTo>
                  <a:cubicBezTo>
                    <a:pt x="13331" y="307"/>
                    <a:pt x="13172" y="270"/>
                    <a:pt x="13095" y="255"/>
                  </a:cubicBezTo>
                  <a:cubicBezTo>
                    <a:pt x="13018" y="239"/>
                    <a:pt x="12919" y="217"/>
                    <a:pt x="12874" y="206"/>
                  </a:cubicBezTo>
                  <a:cubicBezTo>
                    <a:pt x="12829" y="194"/>
                    <a:pt x="12749" y="180"/>
                    <a:pt x="12698" y="172"/>
                  </a:cubicBezTo>
                  <a:cubicBezTo>
                    <a:pt x="12646" y="165"/>
                    <a:pt x="12537" y="146"/>
                    <a:pt x="12453" y="133"/>
                  </a:cubicBezTo>
                  <a:cubicBezTo>
                    <a:pt x="12198" y="94"/>
                    <a:pt x="11967" y="70"/>
                    <a:pt x="11613" y="45"/>
                  </a:cubicBezTo>
                  <a:cubicBezTo>
                    <a:pt x="11427" y="32"/>
                    <a:pt x="11241" y="16"/>
                    <a:pt x="11200" y="10"/>
                  </a:cubicBezTo>
                  <a:close/>
                  <a:moveTo>
                    <a:pt x="0" y="11029"/>
                  </a:moveTo>
                  <a:lnTo>
                    <a:pt x="12" y="11350"/>
                  </a:lnTo>
                  <a:cubicBezTo>
                    <a:pt x="27" y="11751"/>
                    <a:pt x="86" y="12322"/>
                    <a:pt x="131" y="12524"/>
                  </a:cubicBezTo>
                  <a:cubicBezTo>
                    <a:pt x="138" y="12556"/>
                    <a:pt x="161" y="12683"/>
                    <a:pt x="182" y="12805"/>
                  </a:cubicBezTo>
                  <a:cubicBezTo>
                    <a:pt x="248" y="13190"/>
                    <a:pt x="256" y="13236"/>
                    <a:pt x="283" y="13332"/>
                  </a:cubicBezTo>
                  <a:cubicBezTo>
                    <a:pt x="318" y="13452"/>
                    <a:pt x="349" y="13570"/>
                    <a:pt x="368" y="13659"/>
                  </a:cubicBezTo>
                  <a:cubicBezTo>
                    <a:pt x="376" y="13697"/>
                    <a:pt x="390" y="13750"/>
                    <a:pt x="401" y="13776"/>
                  </a:cubicBezTo>
                  <a:cubicBezTo>
                    <a:pt x="411" y="13802"/>
                    <a:pt x="432" y="13869"/>
                    <a:pt x="448" y="13927"/>
                  </a:cubicBezTo>
                  <a:cubicBezTo>
                    <a:pt x="463" y="13984"/>
                    <a:pt x="486" y="14053"/>
                    <a:pt x="497" y="14079"/>
                  </a:cubicBezTo>
                  <a:cubicBezTo>
                    <a:pt x="507" y="14105"/>
                    <a:pt x="528" y="14169"/>
                    <a:pt x="543" y="14220"/>
                  </a:cubicBezTo>
                  <a:cubicBezTo>
                    <a:pt x="559" y="14271"/>
                    <a:pt x="579" y="14331"/>
                    <a:pt x="590" y="14353"/>
                  </a:cubicBezTo>
                  <a:cubicBezTo>
                    <a:pt x="602" y="14375"/>
                    <a:pt x="612" y="14410"/>
                    <a:pt x="612" y="14429"/>
                  </a:cubicBezTo>
                  <a:cubicBezTo>
                    <a:pt x="612" y="14449"/>
                    <a:pt x="620" y="14483"/>
                    <a:pt x="631" y="14506"/>
                  </a:cubicBezTo>
                  <a:cubicBezTo>
                    <a:pt x="643" y="14528"/>
                    <a:pt x="664" y="14573"/>
                    <a:pt x="676" y="14605"/>
                  </a:cubicBezTo>
                  <a:cubicBezTo>
                    <a:pt x="689" y="14638"/>
                    <a:pt x="710" y="14689"/>
                    <a:pt x="723" y="14721"/>
                  </a:cubicBezTo>
                  <a:cubicBezTo>
                    <a:pt x="737" y="14753"/>
                    <a:pt x="760" y="14817"/>
                    <a:pt x="776" y="14862"/>
                  </a:cubicBezTo>
                  <a:cubicBezTo>
                    <a:pt x="792" y="14907"/>
                    <a:pt x="829" y="14997"/>
                    <a:pt x="858" y="15061"/>
                  </a:cubicBezTo>
                  <a:cubicBezTo>
                    <a:pt x="888" y="15126"/>
                    <a:pt x="934" y="15230"/>
                    <a:pt x="962" y="15294"/>
                  </a:cubicBezTo>
                  <a:cubicBezTo>
                    <a:pt x="1069" y="15540"/>
                    <a:pt x="1357" y="16092"/>
                    <a:pt x="1499" y="16325"/>
                  </a:cubicBezTo>
                  <a:cubicBezTo>
                    <a:pt x="1554" y="16414"/>
                    <a:pt x="1635" y="16545"/>
                    <a:pt x="1677" y="16617"/>
                  </a:cubicBezTo>
                  <a:cubicBezTo>
                    <a:pt x="1720" y="16689"/>
                    <a:pt x="1771" y="16761"/>
                    <a:pt x="1791" y="16777"/>
                  </a:cubicBezTo>
                  <a:cubicBezTo>
                    <a:pt x="1811" y="16794"/>
                    <a:pt x="1826" y="16817"/>
                    <a:pt x="1826" y="16828"/>
                  </a:cubicBezTo>
                  <a:cubicBezTo>
                    <a:pt x="1826" y="16852"/>
                    <a:pt x="1890" y="16943"/>
                    <a:pt x="2072" y="17188"/>
                  </a:cubicBezTo>
                  <a:cubicBezTo>
                    <a:pt x="2949" y="18363"/>
                    <a:pt x="3851" y="19200"/>
                    <a:pt x="5097" y="19996"/>
                  </a:cubicBezTo>
                  <a:cubicBezTo>
                    <a:pt x="5499" y="20252"/>
                    <a:pt x="6247" y="20632"/>
                    <a:pt x="6672" y="20798"/>
                  </a:cubicBezTo>
                  <a:cubicBezTo>
                    <a:pt x="6750" y="20828"/>
                    <a:pt x="6823" y="20861"/>
                    <a:pt x="6835" y="20872"/>
                  </a:cubicBezTo>
                  <a:cubicBezTo>
                    <a:pt x="6847" y="20883"/>
                    <a:pt x="6876" y="20892"/>
                    <a:pt x="6899" y="20892"/>
                  </a:cubicBezTo>
                  <a:cubicBezTo>
                    <a:pt x="6923" y="20892"/>
                    <a:pt x="6961" y="20902"/>
                    <a:pt x="6983" y="20913"/>
                  </a:cubicBezTo>
                  <a:cubicBezTo>
                    <a:pt x="7006" y="20925"/>
                    <a:pt x="7049" y="20944"/>
                    <a:pt x="7081" y="20956"/>
                  </a:cubicBezTo>
                  <a:cubicBezTo>
                    <a:pt x="7113" y="20969"/>
                    <a:pt x="7166" y="20990"/>
                    <a:pt x="7198" y="21003"/>
                  </a:cubicBezTo>
                  <a:cubicBezTo>
                    <a:pt x="7230" y="21016"/>
                    <a:pt x="7305" y="21041"/>
                    <a:pt x="7363" y="21058"/>
                  </a:cubicBezTo>
                  <a:cubicBezTo>
                    <a:pt x="7420" y="21075"/>
                    <a:pt x="7477" y="21096"/>
                    <a:pt x="7490" y="21107"/>
                  </a:cubicBezTo>
                  <a:cubicBezTo>
                    <a:pt x="7502" y="21118"/>
                    <a:pt x="7540" y="21126"/>
                    <a:pt x="7576" y="21126"/>
                  </a:cubicBezTo>
                  <a:cubicBezTo>
                    <a:pt x="7611" y="21126"/>
                    <a:pt x="7645" y="21135"/>
                    <a:pt x="7652" y="21146"/>
                  </a:cubicBezTo>
                  <a:cubicBezTo>
                    <a:pt x="7659" y="21157"/>
                    <a:pt x="7695" y="21172"/>
                    <a:pt x="7730" y="21179"/>
                  </a:cubicBezTo>
                  <a:cubicBezTo>
                    <a:pt x="7766" y="21186"/>
                    <a:pt x="7835" y="21206"/>
                    <a:pt x="7887" y="21220"/>
                  </a:cubicBezTo>
                  <a:cubicBezTo>
                    <a:pt x="7938" y="21235"/>
                    <a:pt x="8023" y="21256"/>
                    <a:pt x="8074" y="21267"/>
                  </a:cubicBezTo>
                  <a:cubicBezTo>
                    <a:pt x="8182" y="21291"/>
                    <a:pt x="8361" y="21331"/>
                    <a:pt x="8495" y="21363"/>
                  </a:cubicBezTo>
                  <a:cubicBezTo>
                    <a:pt x="8759" y="21427"/>
                    <a:pt x="9292" y="21512"/>
                    <a:pt x="9636" y="21545"/>
                  </a:cubicBezTo>
                  <a:cubicBezTo>
                    <a:pt x="9763" y="21557"/>
                    <a:pt x="9872" y="21573"/>
                    <a:pt x="9879" y="21580"/>
                  </a:cubicBezTo>
                  <a:cubicBezTo>
                    <a:pt x="9886" y="21588"/>
                    <a:pt x="10064" y="21594"/>
                    <a:pt x="10274" y="21594"/>
                  </a:cubicBezTo>
                  <a:lnTo>
                    <a:pt x="10655" y="21594"/>
                  </a:lnTo>
                  <a:lnTo>
                    <a:pt x="10649" y="20430"/>
                  </a:lnTo>
                  <a:lnTo>
                    <a:pt x="10643" y="19268"/>
                  </a:lnTo>
                  <a:lnTo>
                    <a:pt x="10514" y="19250"/>
                  </a:lnTo>
                  <a:cubicBezTo>
                    <a:pt x="10443" y="19241"/>
                    <a:pt x="10254" y="19222"/>
                    <a:pt x="10094" y="19209"/>
                  </a:cubicBezTo>
                  <a:cubicBezTo>
                    <a:pt x="9721" y="19178"/>
                    <a:pt x="9511" y="19153"/>
                    <a:pt x="9335" y="19117"/>
                  </a:cubicBezTo>
                  <a:cubicBezTo>
                    <a:pt x="9258" y="19102"/>
                    <a:pt x="9154" y="19079"/>
                    <a:pt x="9103" y="19068"/>
                  </a:cubicBezTo>
                  <a:cubicBezTo>
                    <a:pt x="9051" y="19058"/>
                    <a:pt x="8950" y="19039"/>
                    <a:pt x="8880" y="19025"/>
                  </a:cubicBezTo>
                  <a:cubicBezTo>
                    <a:pt x="8809" y="19011"/>
                    <a:pt x="8710" y="18989"/>
                    <a:pt x="8659" y="18974"/>
                  </a:cubicBezTo>
                  <a:cubicBezTo>
                    <a:pt x="8607" y="18960"/>
                    <a:pt x="8536" y="18942"/>
                    <a:pt x="8500" y="18935"/>
                  </a:cubicBezTo>
                  <a:cubicBezTo>
                    <a:pt x="8465" y="18928"/>
                    <a:pt x="8429" y="18913"/>
                    <a:pt x="8422" y="18902"/>
                  </a:cubicBezTo>
                  <a:cubicBezTo>
                    <a:pt x="8415" y="18891"/>
                    <a:pt x="8385" y="18882"/>
                    <a:pt x="8354" y="18882"/>
                  </a:cubicBezTo>
                  <a:cubicBezTo>
                    <a:pt x="8323" y="18882"/>
                    <a:pt x="8274" y="18873"/>
                    <a:pt x="8244" y="18861"/>
                  </a:cubicBezTo>
                  <a:cubicBezTo>
                    <a:pt x="8215" y="18849"/>
                    <a:pt x="8128" y="18817"/>
                    <a:pt x="8051" y="18788"/>
                  </a:cubicBezTo>
                  <a:cubicBezTo>
                    <a:pt x="7887" y="18729"/>
                    <a:pt x="7810" y="18698"/>
                    <a:pt x="7754" y="18669"/>
                  </a:cubicBezTo>
                  <a:cubicBezTo>
                    <a:pt x="7731" y="18658"/>
                    <a:pt x="7702" y="18648"/>
                    <a:pt x="7689" y="18648"/>
                  </a:cubicBezTo>
                  <a:cubicBezTo>
                    <a:pt x="7676" y="18648"/>
                    <a:pt x="7615" y="18626"/>
                    <a:pt x="7554" y="18599"/>
                  </a:cubicBezTo>
                  <a:cubicBezTo>
                    <a:pt x="7493" y="18572"/>
                    <a:pt x="7422" y="18541"/>
                    <a:pt x="7396" y="18530"/>
                  </a:cubicBezTo>
                  <a:cubicBezTo>
                    <a:pt x="7239" y="18465"/>
                    <a:pt x="6669" y="18173"/>
                    <a:pt x="6532" y="18088"/>
                  </a:cubicBezTo>
                  <a:cubicBezTo>
                    <a:pt x="6442" y="18032"/>
                    <a:pt x="6325" y="17962"/>
                    <a:pt x="6272" y="17932"/>
                  </a:cubicBezTo>
                  <a:cubicBezTo>
                    <a:pt x="6218" y="17901"/>
                    <a:pt x="6162" y="17860"/>
                    <a:pt x="6147" y="17842"/>
                  </a:cubicBezTo>
                  <a:cubicBezTo>
                    <a:pt x="6131" y="17823"/>
                    <a:pt x="6109" y="17806"/>
                    <a:pt x="6098" y="17806"/>
                  </a:cubicBezTo>
                  <a:cubicBezTo>
                    <a:pt x="6073" y="17806"/>
                    <a:pt x="5955" y="17723"/>
                    <a:pt x="5701" y="17528"/>
                  </a:cubicBezTo>
                  <a:cubicBezTo>
                    <a:pt x="5377" y="17280"/>
                    <a:pt x="5319" y="17229"/>
                    <a:pt x="4852" y="16767"/>
                  </a:cubicBezTo>
                  <a:cubicBezTo>
                    <a:pt x="4461" y="16381"/>
                    <a:pt x="4256" y="16149"/>
                    <a:pt x="3963" y="15762"/>
                  </a:cubicBezTo>
                  <a:cubicBezTo>
                    <a:pt x="3856" y="15621"/>
                    <a:pt x="3554" y="15153"/>
                    <a:pt x="3554" y="15128"/>
                  </a:cubicBezTo>
                  <a:cubicBezTo>
                    <a:pt x="3554" y="15120"/>
                    <a:pt x="3535" y="15088"/>
                    <a:pt x="3511" y="15054"/>
                  </a:cubicBezTo>
                  <a:cubicBezTo>
                    <a:pt x="3408" y="14905"/>
                    <a:pt x="3116" y="14329"/>
                    <a:pt x="3015" y="14073"/>
                  </a:cubicBezTo>
                  <a:cubicBezTo>
                    <a:pt x="2963" y="13944"/>
                    <a:pt x="2940" y="13890"/>
                    <a:pt x="2921" y="13852"/>
                  </a:cubicBezTo>
                  <a:cubicBezTo>
                    <a:pt x="2909" y="13830"/>
                    <a:pt x="2901" y="13796"/>
                    <a:pt x="2901" y="13776"/>
                  </a:cubicBezTo>
                  <a:cubicBezTo>
                    <a:pt x="2901" y="13756"/>
                    <a:pt x="2891" y="13722"/>
                    <a:pt x="2880" y="13700"/>
                  </a:cubicBezTo>
                  <a:cubicBezTo>
                    <a:pt x="2831" y="13605"/>
                    <a:pt x="2797" y="13508"/>
                    <a:pt x="2690" y="13167"/>
                  </a:cubicBezTo>
                  <a:cubicBezTo>
                    <a:pt x="2669" y="13099"/>
                    <a:pt x="2615" y="12890"/>
                    <a:pt x="2571" y="12700"/>
                  </a:cubicBezTo>
                  <a:cubicBezTo>
                    <a:pt x="2533" y="12538"/>
                    <a:pt x="2489" y="12273"/>
                    <a:pt x="2434" y="11894"/>
                  </a:cubicBezTo>
                  <a:cubicBezTo>
                    <a:pt x="2422" y="11810"/>
                    <a:pt x="2401" y="11589"/>
                    <a:pt x="2389" y="11403"/>
                  </a:cubicBezTo>
                  <a:cubicBezTo>
                    <a:pt x="2377" y="11216"/>
                    <a:pt x="2366" y="11056"/>
                    <a:pt x="2366" y="11047"/>
                  </a:cubicBezTo>
                  <a:cubicBezTo>
                    <a:pt x="2365" y="11037"/>
                    <a:pt x="1831" y="11029"/>
                    <a:pt x="1181" y="11029"/>
                  </a:cubicBezTo>
                  <a:lnTo>
                    <a:pt x="0" y="11029"/>
                  </a:lnTo>
                  <a:close/>
                  <a:moveTo>
                    <a:pt x="19228" y="11029"/>
                  </a:moveTo>
                  <a:lnTo>
                    <a:pt x="19216" y="11082"/>
                  </a:lnTo>
                  <a:cubicBezTo>
                    <a:pt x="19210" y="11111"/>
                    <a:pt x="19198" y="11255"/>
                    <a:pt x="19192" y="11403"/>
                  </a:cubicBezTo>
                  <a:cubicBezTo>
                    <a:pt x="19186" y="11551"/>
                    <a:pt x="19172" y="11750"/>
                    <a:pt x="19159" y="11847"/>
                  </a:cubicBezTo>
                  <a:cubicBezTo>
                    <a:pt x="19103" y="12267"/>
                    <a:pt x="19077" y="12421"/>
                    <a:pt x="19016" y="12688"/>
                  </a:cubicBezTo>
                  <a:cubicBezTo>
                    <a:pt x="19003" y="12746"/>
                    <a:pt x="18985" y="12828"/>
                    <a:pt x="18977" y="12870"/>
                  </a:cubicBezTo>
                  <a:cubicBezTo>
                    <a:pt x="18969" y="12912"/>
                    <a:pt x="18953" y="12951"/>
                    <a:pt x="18942" y="12958"/>
                  </a:cubicBezTo>
                  <a:cubicBezTo>
                    <a:pt x="18931" y="12965"/>
                    <a:pt x="18923" y="12993"/>
                    <a:pt x="18923" y="13021"/>
                  </a:cubicBezTo>
                  <a:cubicBezTo>
                    <a:pt x="18923" y="13048"/>
                    <a:pt x="18913" y="13103"/>
                    <a:pt x="18901" y="13142"/>
                  </a:cubicBezTo>
                  <a:cubicBezTo>
                    <a:pt x="18889" y="13181"/>
                    <a:pt x="18866" y="13262"/>
                    <a:pt x="18850" y="13320"/>
                  </a:cubicBezTo>
                  <a:cubicBezTo>
                    <a:pt x="18834" y="13378"/>
                    <a:pt x="18812" y="13435"/>
                    <a:pt x="18801" y="13447"/>
                  </a:cubicBezTo>
                  <a:cubicBezTo>
                    <a:pt x="18791" y="13459"/>
                    <a:pt x="18782" y="13488"/>
                    <a:pt x="18782" y="13512"/>
                  </a:cubicBezTo>
                  <a:cubicBezTo>
                    <a:pt x="18782" y="13535"/>
                    <a:pt x="18774" y="13572"/>
                    <a:pt x="18762" y="13594"/>
                  </a:cubicBezTo>
                  <a:cubicBezTo>
                    <a:pt x="18751" y="13616"/>
                    <a:pt x="18729" y="13667"/>
                    <a:pt x="18713" y="13705"/>
                  </a:cubicBezTo>
                  <a:cubicBezTo>
                    <a:pt x="18698" y="13744"/>
                    <a:pt x="18674" y="13793"/>
                    <a:pt x="18663" y="13815"/>
                  </a:cubicBezTo>
                  <a:cubicBezTo>
                    <a:pt x="18651" y="13837"/>
                    <a:pt x="18643" y="13866"/>
                    <a:pt x="18643" y="13880"/>
                  </a:cubicBezTo>
                  <a:cubicBezTo>
                    <a:pt x="18643" y="13893"/>
                    <a:pt x="18621" y="13954"/>
                    <a:pt x="18594" y="14015"/>
                  </a:cubicBezTo>
                  <a:cubicBezTo>
                    <a:pt x="18567" y="14076"/>
                    <a:pt x="18536" y="14147"/>
                    <a:pt x="18526" y="14173"/>
                  </a:cubicBezTo>
                  <a:cubicBezTo>
                    <a:pt x="18480" y="14286"/>
                    <a:pt x="18193" y="14861"/>
                    <a:pt x="18129" y="14967"/>
                  </a:cubicBezTo>
                  <a:cubicBezTo>
                    <a:pt x="18090" y="15032"/>
                    <a:pt x="18051" y="15101"/>
                    <a:pt x="18043" y="15120"/>
                  </a:cubicBezTo>
                  <a:cubicBezTo>
                    <a:pt x="18021" y="15171"/>
                    <a:pt x="17582" y="15814"/>
                    <a:pt x="17486" y="15938"/>
                  </a:cubicBezTo>
                  <a:cubicBezTo>
                    <a:pt x="17233" y="16262"/>
                    <a:pt x="17129" y="16378"/>
                    <a:pt x="16821" y="16693"/>
                  </a:cubicBezTo>
                  <a:cubicBezTo>
                    <a:pt x="16311" y="17215"/>
                    <a:pt x="15757" y="17665"/>
                    <a:pt x="15278" y="17947"/>
                  </a:cubicBezTo>
                  <a:cubicBezTo>
                    <a:pt x="15234" y="17974"/>
                    <a:pt x="15166" y="18014"/>
                    <a:pt x="15128" y="18037"/>
                  </a:cubicBezTo>
                  <a:cubicBezTo>
                    <a:pt x="15062" y="18077"/>
                    <a:pt x="15017" y="18105"/>
                    <a:pt x="14796" y="18231"/>
                  </a:cubicBezTo>
                  <a:cubicBezTo>
                    <a:pt x="14633" y="18323"/>
                    <a:pt x="14268" y="18509"/>
                    <a:pt x="14248" y="18509"/>
                  </a:cubicBezTo>
                  <a:cubicBezTo>
                    <a:pt x="14237" y="18509"/>
                    <a:pt x="14160" y="18541"/>
                    <a:pt x="14076" y="18579"/>
                  </a:cubicBezTo>
                  <a:cubicBezTo>
                    <a:pt x="13992" y="18618"/>
                    <a:pt x="13913" y="18648"/>
                    <a:pt x="13900" y="18648"/>
                  </a:cubicBezTo>
                  <a:cubicBezTo>
                    <a:pt x="13887" y="18648"/>
                    <a:pt x="13857" y="18658"/>
                    <a:pt x="13832" y="18671"/>
                  </a:cubicBezTo>
                  <a:cubicBezTo>
                    <a:pt x="13806" y="18684"/>
                    <a:pt x="13763" y="18705"/>
                    <a:pt x="13738" y="18718"/>
                  </a:cubicBezTo>
                  <a:cubicBezTo>
                    <a:pt x="13712" y="18731"/>
                    <a:pt x="13675" y="18742"/>
                    <a:pt x="13656" y="18742"/>
                  </a:cubicBezTo>
                  <a:cubicBezTo>
                    <a:pt x="13636" y="18742"/>
                    <a:pt x="13602" y="18753"/>
                    <a:pt x="13580" y="18765"/>
                  </a:cubicBezTo>
                  <a:cubicBezTo>
                    <a:pt x="13537" y="18788"/>
                    <a:pt x="13332" y="18856"/>
                    <a:pt x="13153" y="18906"/>
                  </a:cubicBezTo>
                  <a:cubicBezTo>
                    <a:pt x="13096" y="18922"/>
                    <a:pt x="13002" y="18949"/>
                    <a:pt x="12944" y="18967"/>
                  </a:cubicBezTo>
                  <a:cubicBezTo>
                    <a:pt x="12627" y="19062"/>
                    <a:pt x="11983" y="19170"/>
                    <a:pt x="11507" y="19207"/>
                  </a:cubicBezTo>
                  <a:cubicBezTo>
                    <a:pt x="11366" y="19218"/>
                    <a:pt x="11211" y="19235"/>
                    <a:pt x="11163" y="19244"/>
                  </a:cubicBezTo>
                  <a:lnTo>
                    <a:pt x="11075" y="19262"/>
                  </a:lnTo>
                  <a:lnTo>
                    <a:pt x="11075" y="20430"/>
                  </a:lnTo>
                  <a:lnTo>
                    <a:pt x="11075" y="21598"/>
                  </a:lnTo>
                  <a:lnTo>
                    <a:pt x="11419" y="21584"/>
                  </a:lnTo>
                  <a:cubicBezTo>
                    <a:pt x="11736" y="21573"/>
                    <a:pt x="12061" y="21545"/>
                    <a:pt x="12266" y="21512"/>
                  </a:cubicBezTo>
                  <a:cubicBezTo>
                    <a:pt x="12311" y="21505"/>
                    <a:pt x="12428" y="21488"/>
                    <a:pt x="12524" y="21475"/>
                  </a:cubicBezTo>
                  <a:cubicBezTo>
                    <a:pt x="12620" y="21461"/>
                    <a:pt x="12735" y="21441"/>
                    <a:pt x="12780" y="21430"/>
                  </a:cubicBezTo>
                  <a:cubicBezTo>
                    <a:pt x="12825" y="21419"/>
                    <a:pt x="12926" y="21398"/>
                    <a:pt x="13003" y="21383"/>
                  </a:cubicBezTo>
                  <a:cubicBezTo>
                    <a:pt x="13080" y="21368"/>
                    <a:pt x="13205" y="21339"/>
                    <a:pt x="13282" y="21320"/>
                  </a:cubicBezTo>
                  <a:cubicBezTo>
                    <a:pt x="13359" y="21301"/>
                    <a:pt x="13464" y="21276"/>
                    <a:pt x="13515" y="21265"/>
                  </a:cubicBezTo>
                  <a:cubicBezTo>
                    <a:pt x="13566" y="21255"/>
                    <a:pt x="13651" y="21235"/>
                    <a:pt x="13703" y="21220"/>
                  </a:cubicBezTo>
                  <a:cubicBezTo>
                    <a:pt x="13754" y="21206"/>
                    <a:pt x="13826" y="21186"/>
                    <a:pt x="13861" y="21179"/>
                  </a:cubicBezTo>
                  <a:cubicBezTo>
                    <a:pt x="13897" y="21172"/>
                    <a:pt x="13930" y="21157"/>
                    <a:pt x="13937" y="21146"/>
                  </a:cubicBezTo>
                  <a:cubicBezTo>
                    <a:pt x="13944" y="21135"/>
                    <a:pt x="13980" y="21126"/>
                    <a:pt x="14017" y="21126"/>
                  </a:cubicBezTo>
                  <a:cubicBezTo>
                    <a:pt x="14054" y="21126"/>
                    <a:pt x="14091" y="21116"/>
                    <a:pt x="14098" y="21105"/>
                  </a:cubicBezTo>
                  <a:cubicBezTo>
                    <a:pt x="14105" y="21094"/>
                    <a:pt x="14135" y="21079"/>
                    <a:pt x="14164" y="21072"/>
                  </a:cubicBezTo>
                  <a:cubicBezTo>
                    <a:pt x="14248" y="21052"/>
                    <a:pt x="14601" y="20924"/>
                    <a:pt x="14618" y="20907"/>
                  </a:cubicBezTo>
                  <a:cubicBezTo>
                    <a:pt x="14626" y="20899"/>
                    <a:pt x="14655" y="20892"/>
                    <a:pt x="14682" y="20892"/>
                  </a:cubicBezTo>
                  <a:cubicBezTo>
                    <a:pt x="14710" y="20892"/>
                    <a:pt x="14742" y="20883"/>
                    <a:pt x="14755" y="20872"/>
                  </a:cubicBezTo>
                  <a:cubicBezTo>
                    <a:pt x="14767" y="20861"/>
                    <a:pt x="14840" y="20829"/>
                    <a:pt x="14917" y="20800"/>
                  </a:cubicBezTo>
                  <a:cubicBezTo>
                    <a:pt x="15058" y="20746"/>
                    <a:pt x="15376" y="20602"/>
                    <a:pt x="15548" y="20514"/>
                  </a:cubicBezTo>
                  <a:cubicBezTo>
                    <a:pt x="16029" y="20268"/>
                    <a:pt x="16242" y="20152"/>
                    <a:pt x="16418" y="20037"/>
                  </a:cubicBezTo>
                  <a:cubicBezTo>
                    <a:pt x="16485" y="19993"/>
                    <a:pt x="16548" y="19956"/>
                    <a:pt x="16559" y="19956"/>
                  </a:cubicBezTo>
                  <a:cubicBezTo>
                    <a:pt x="16570" y="19956"/>
                    <a:pt x="16598" y="19937"/>
                    <a:pt x="16622" y="19911"/>
                  </a:cubicBezTo>
                  <a:cubicBezTo>
                    <a:pt x="16645" y="19886"/>
                    <a:pt x="16677" y="19865"/>
                    <a:pt x="16692" y="19865"/>
                  </a:cubicBezTo>
                  <a:cubicBezTo>
                    <a:pt x="16707" y="19865"/>
                    <a:pt x="16739" y="19843"/>
                    <a:pt x="16762" y="19818"/>
                  </a:cubicBezTo>
                  <a:cubicBezTo>
                    <a:pt x="16786" y="19792"/>
                    <a:pt x="16816" y="19771"/>
                    <a:pt x="16829" y="19771"/>
                  </a:cubicBezTo>
                  <a:cubicBezTo>
                    <a:pt x="16842" y="19771"/>
                    <a:pt x="16904" y="19730"/>
                    <a:pt x="16970" y="19681"/>
                  </a:cubicBezTo>
                  <a:cubicBezTo>
                    <a:pt x="17694" y="19139"/>
                    <a:pt x="17720" y="19118"/>
                    <a:pt x="18164" y="18706"/>
                  </a:cubicBezTo>
                  <a:cubicBezTo>
                    <a:pt x="18492" y="18402"/>
                    <a:pt x="18920" y="17950"/>
                    <a:pt x="19147" y="17667"/>
                  </a:cubicBezTo>
                  <a:cubicBezTo>
                    <a:pt x="19388" y="17368"/>
                    <a:pt x="19716" y="16927"/>
                    <a:pt x="19716" y="16904"/>
                  </a:cubicBezTo>
                  <a:cubicBezTo>
                    <a:pt x="19716" y="16892"/>
                    <a:pt x="19746" y="16845"/>
                    <a:pt x="19783" y="16801"/>
                  </a:cubicBezTo>
                  <a:cubicBezTo>
                    <a:pt x="19842" y="16729"/>
                    <a:pt x="19972" y="16527"/>
                    <a:pt x="20090" y="16323"/>
                  </a:cubicBezTo>
                  <a:cubicBezTo>
                    <a:pt x="20112" y="16285"/>
                    <a:pt x="20158" y="16205"/>
                    <a:pt x="20191" y="16147"/>
                  </a:cubicBezTo>
                  <a:cubicBezTo>
                    <a:pt x="20293" y="15973"/>
                    <a:pt x="20702" y="15136"/>
                    <a:pt x="20768" y="14967"/>
                  </a:cubicBezTo>
                  <a:cubicBezTo>
                    <a:pt x="20900" y="14630"/>
                    <a:pt x="20988" y="14389"/>
                    <a:pt x="21050" y="14197"/>
                  </a:cubicBezTo>
                  <a:cubicBezTo>
                    <a:pt x="21091" y="14068"/>
                    <a:pt x="21133" y="13941"/>
                    <a:pt x="21144" y="13915"/>
                  </a:cubicBezTo>
                  <a:cubicBezTo>
                    <a:pt x="21154" y="13889"/>
                    <a:pt x="21168" y="13843"/>
                    <a:pt x="21177" y="13811"/>
                  </a:cubicBezTo>
                  <a:cubicBezTo>
                    <a:pt x="21185" y="13779"/>
                    <a:pt x="21211" y="13673"/>
                    <a:pt x="21237" y="13576"/>
                  </a:cubicBezTo>
                  <a:cubicBezTo>
                    <a:pt x="21298" y="13350"/>
                    <a:pt x="21325" y="13243"/>
                    <a:pt x="21353" y="13085"/>
                  </a:cubicBezTo>
                  <a:cubicBezTo>
                    <a:pt x="21365" y="13015"/>
                    <a:pt x="21386" y="12905"/>
                    <a:pt x="21400" y="12841"/>
                  </a:cubicBezTo>
                  <a:cubicBezTo>
                    <a:pt x="21486" y="12440"/>
                    <a:pt x="21557" y="11845"/>
                    <a:pt x="21578" y="11338"/>
                  </a:cubicBezTo>
                  <a:lnTo>
                    <a:pt x="21589" y="11029"/>
                  </a:lnTo>
                  <a:lnTo>
                    <a:pt x="20408" y="11029"/>
                  </a:lnTo>
                  <a:lnTo>
                    <a:pt x="19228" y="11029"/>
                  </a:lnTo>
                  <a:close/>
                </a:path>
              </a:pathLst>
            </a:custGeom>
            <a:ln w="9525" cap="flat">
              <a:noFill/>
              <a:round/>
            </a:ln>
            <a:effectLst/>
          </p:spPr>
        </p:pic>
        <p:sp>
          <p:nvSpPr>
            <p:cNvPr id="1290" name="Shape 1290"/>
            <p:cNvSpPr/>
            <p:nvPr/>
          </p:nvSpPr>
          <p:spPr>
            <a:xfrm>
              <a:off x="0" y="0"/>
              <a:ext cx="2183130" cy="251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defTabSz="914400">
                <a:lnSpc>
                  <a:spcPct val="110000"/>
                </a:lnSpc>
                <a:defRPr sz="1200" b="1" cap="all">
                  <a:solidFill>
                    <a:srgbClr val="99B333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Fast Measurements</a:t>
              </a:r>
            </a:p>
          </p:txBody>
        </p:sp>
        <p:sp>
          <p:nvSpPr>
            <p:cNvPr id="1291" name="Shape 1291"/>
            <p:cNvSpPr/>
            <p:nvPr/>
          </p:nvSpPr>
          <p:spPr>
            <a:xfrm>
              <a:off x="0" y="336943"/>
              <a:ext cx="3028950" cy="274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defTabSz="914400">
                <a:lnSpc>
                  <a:spcPct val="110000"/>
                </a:lnSpc>
                <a:defRPr sz="1200" b="1" cap="all">
                  <a:solidFill>
                    <a:srgbClr val="99B333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Detection of weak signals</a:t>
              </a:r>
            </a:p>
          </p:txBody>
        </p:sp>
        <p:sp>
          <p:nvSpPr>
            <p:cNvPr id="1292" name="Shape 1292"/>
            <p:cNvSpPr/>
            <p:nvPr/>
          </p:nvSpPr>
          <p:spPr>
            <a:xfrm>
              <a:off x="0" y="706306"/>
              <a:ext cx="2297430" cy="262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defTabSz="914400">
                <a:lnSpc>
                  <a:spcPct val="110000"/>
                </a:lnSpc>
                <a:defRPr sz="1200" b="1" cap="all">
                  <a:solidFill>
                    <a:srgbClr val="99B333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Low background</a:t>
              </a:r>
            </a:p>
          </p:txBody>
        </p:sp>
        <p:sp>
          <p:nvSpPr>
            <p:cNvPr id="1293" name="Shape 1293"/>
            <p:cNvSpPr/>
            <p:nvPr/>
          </p:nvSpPr>
          <p:spPr>
            <a:xfrm>
              <a:off x="0" y="1005189"/>
              <a:ext cx="2388870" cy="468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defTabSz="914400">
                <a:lnSpc>
                  <a:spcPct val="110000"/>
                </a:lnSpc>
                <a:defRPr sz="1200" b="1" cap="all">
                  <a:solidFill>
                    <a:srgbClr val="99B333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polarized neutron contrast</a:t>
              </a:r>
            </a:p>
          </p:txBody>
        </p:sp>
        <p:sp>
          <p:nvSpPr>
            <p:cNvPr id="1294" name="Shape 1294"/>
            <p:cNvSpPr/>
            <p:nvPr/>
          </p:nvSpPr>
          <p:spPr>
            <a:xfrm>
              <a:off x="0" y="2990638"/>
              <a:ext cx="2057400" cy="468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45155" marR="45155" defTabSz="914400">
                <a:lnSpc>
                  <a:spcPct val="110000"/>
                </a:lnSpc>
                <a:defRPr sz="1200" b="1" cap="all">
                  <a:solidFill>
                    <a:srgbClr val="1BA7DF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real time </a:t>
              </a:r>
            </a:p>
            <a:p>
              <a:pPr marL="45155" marR="45155" defTabSz="914400">
                <a:lnSpc>
                  <a:spcPct val="110000"/>
                </a:lnSpc>
                <a:defRPr sz="1200" b="1" cap="all">
                  <a:solidFill>
                    <a:srgbClr val="1BA7DF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data visualisation</a:t>
              </a:r>
            </a:p>
          </p:txBody>
        </p:sp>
        <p:sp>
          <p:nvSpPr>
            <p:cNvPr id="1295" name="Shape 1295"/>
            <p:cNvSpPr/>
            <p:nvPr/>
          </p:nvSpPr>
          <p:spPr>
            <a:xfrm>
              <a:off x="2325" y="3859352"/>
              <a:ext cx="2548891" cy="3314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defTabSz="914400">
                <a:lnSpc>
                  <a:spcPct val="110000"/>
                </a:lnSpc>
                <a:defRPr sz="1200" b="1" cap="all">
                  <a:solidFill>
                    <a:srgbClr val="1BA7DF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efficient data reduction</a:t>
              </a:r>
            </a:p>
          </p:txBody>
        </p:sp>
        <p:sp>
          <p:nvSpPr>
            <p:cNvPr id="1296" name="Shape 1296"/>
            <p:cNvSpPr/>
            <p:nvPr/>
          </p:nvSpPr>
          <p:spPr>
            <a:xfrm>
              <a:off x="0" y="4253291"/>
              <a:ext cx="1908811" cy="480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defTabSz="914400">
                <a:lnSpc>
                  <a:spcPct val="110000"/>
                </a:lnSpc>
                <a:defRPr sz="1200" b="1" cap="all">
                  <a:solidFill>
                    <a:srgbClr val="1BA7DF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computational support</a:t>
              </a:r>
            </a:p>
          </p:txBody>
        </p:sp>
        <p:sp>
          <p:nvSpPr>
            <p:cNvPr id="1297" name="Shape 1297"/>
            <p:cNvSpPr/>
            <p:nvPr/>
          </p:nvSpPr>
          <p:spPr>
            <a:xfrm>
              <a:off x="108" y="4757913"/>
              <a:ext cx="1725931" cy="525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defTabSz="914400">
                <a:lnSpc>
                  <a:spcPct val="110000"/>
                </a:lnSpc>
                <a:defRPr sz="1200" b="1" cap="all">
                  <a:solidFill>
                    <a:srgbClr val="1BA7DF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intuitive data analysis</a:t>
              </a:r>
            </a:p>
          </p:txBody>
        </p:sp>
        <p:sp>
          <p:nvSpPr>
            <p:cNvPr id="1298" name="Shape 1298"/>
            <p:cNvSpPr/>
            <p:nvPr/>
          </p:nvSpPr>
          <p:spPr>
            <a:xfrm>
              <a:off x="6849805" y="2613898"/>
              <a:ext cx="1748791" cy="502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F68F25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small sample volumes</a:t>
              </a:r>
            </a:p>
          </p:txBody>
        </p:sp>
        <p:sp>
          <p:nvSpPr>
            <p:cNvPr id="1299" name="Shape 1299"/>
            <p:cNvSpPr/>
            <p:nvPr/>
          </p:nvSpPr>
          <p:spPr>
            <a:xfrm>
              <a:off x="6431632" y="3647882"/>
              <a:ext cx="2171701" cy="491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F68F25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extreme environments (p.h.t)</a:t>
              </a:r>
            </a:p>
          </p:txBody>
        </p:sp>
        <p:sp>
          <p:nvSpPr>
            <p:cNvPr id="1300" name="Shape 1300"/>
            <p:cNvSpPr/>
            <p:nvPr/>
          </p:nvSpPr>
          <p:spPr>
            <a:xfrm>
              <a:off x="6146601" y="4112331"/>
              <a:ext cx="2457451" cy="480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F68F25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real world sample environment</a:t>
              </a:r>
            </a:p>
          </p:txBody>
        </p:sp>
        <p:sp>
          <p:nvSpPr>
            <p:cNvPr id="1301" name="Shape 1301"/>
            <p:cNvSpPr/>
            <p:nvPr/>
          </p:nvSpPr>
          <p:spPr>
            <a:xfrm>
              <a:off x="6162772" y="4651265"/>
              <a:ext cx="2434591" cy="285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F68F25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In-situ processing</a:t>
              </a:r>
            </a:p>
          </p:txBody>
        </p:sp>
        <p:sp>
          <p:nvSpPr>
            <p:cNvPr id="1302" name="Shape 1302"/>
            <p:cNvSpPr/>
            <p:nvPr/>
          </p:nvSpPr>
          <p:spPr>
            <a:xfrm>
              <a:off x="7024769" y="3373698"/>
              <a:ext cx="1577341" cy="262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F68F25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dilute sample</a:t>
              </a:r>
            </a:p>
          </p:txBody>
        </p:sp>
        <p:sp>
          <p:nvSpPr>
            <p:cNvPr id="1303" name="Shape 1303"/>
            <p:cNvSpPr/>
            <p:nvPr/>
          </p:nvSpPr>
          <p:spPr>
            <a:xfrm>
              <a:off x="0" y="1553113"/>
              <a:ext cx="2297430" cy="491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45155" marR="45155" defTabSz="914400">
                <a:lnSpc>
                  <a:spcPct val="110000"/>
                </a:lnSpc>
                <a:defRPr sz="1200" b="1" cap="all">
                  <a:solidFill>
                    <a:srgbClr val="99B333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advanced </a:t>
              </a:r>
              <a:br/>
              <a:r>
                <a:t>neutron technologies</a:t>
              </a:r>
            </a:p>
          </p:txBody>
        </p:sp>
        <p:sp>
          <p:nvSpPr>
            <p:cNvPr id="1304" name="Shape 1304"/>
            <p:cNvSpPr/>
            <p:nvPr/>
          </p:nvSpPr>
          <p:spPr>
            <a:xfrm>
              <a:off x="80009" y="2051548"/>
              <a:ext cx="1876551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05" name="Shape 1305"/>
            <p:cNvSpPr/>
            <p:nvPr/>
          </p:nvSpPr>
          <p:spPr>
            <a:xfrm>
              <a:off x="3648804" y="272482"/>
              <a:ext cx="151762" cy="532937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06" name="Shape 1306"/>
            <p:cNvSpPr/>
            <p:nvPr/>
          </p:nvSpPr>
          <p:spPr>
            <a:xfrm>
              <a:off x="3101042" y="592411"/>
              <a:ext cx="231822" cy="39216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07" name="Shape 1307"/>
            <p:cNvSpPr/>
            <p:nvPr/>
          </p:nvSpPr>
          <p:spPr>
            <a:xfrm>
              <a:off x="2203430" y="1472560"/>
              <a:ext cx="396604" cy="228980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08" name="Shape 1308"/>
            <p:cNvSpPr/>
            <p:nvPr/>
          </p:nvSpPr>
          <p:spPr>
            <a:xfrm>
              <a:off x="1954603" y="2058605"/>
              <a:ext cx="444402" cy="119078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09" name="Shape 1309"/>
            <p:cNvSpPr/>
            <p:nvPr/>
          </p:nvSpPr>
          <p:spPr>
            <a:xfrm>
              <a:off x="2597716" y="979511"/>
              <a:ext cx="320845" cy="320844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0" name="Shape 1310"/>
            <p:cNvSpPr/>
            <p:nvPr/>
          </p:nvSpPr>
          <p:spPr>
            <a:xfrm>
              <a:off x="80009" y="1478835"/>
              <a:ext cx="2123366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1" name="Shape 1311"/>
            <p:cNvSpPr/>
            <p:nvPr/>
          </p:nvSpPr>
          <p:spPr>
            <a:xfrm>
              <a:off x="80009" y="979234"/>
              <a:ext cx="2523199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2" name="Shape 1312"/>
            <p:cNvSpPr/>
            <p:nvPr/>
          </p:nvSpPr>
          <p:spPr>
            <a:xfrm>
              <a:off x="80009" y="601487"/>
              <a:ext cx="3027752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3" name="Shape 1313"/>
            <p:cNvSpPr/>
            <p:nvPr/>
          </p:nvSpPr>
          <p:spPr>
            <a:xfrm>
              <a:off x="80009" y="272482"/>
              <a:ext cx="3579901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4" name="Shape 1314"/>
            <p:cNvSpPr/>
            <p:nvPr/>
          </p:nvSpPr>
          <p:spPr>
            <a:xfrm flipV="1">
              <a:off x="3503776" y="4543478"/>
              <a:ext cx="196883" cy="678847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5" name="Shape 1315"/>
            <p:cNvSpPr/>
            <p:nvPr/>
          </p:nvSpPr>
          <p:spPr>
            <a:xfrm flipV="1">
              <a:off x="2810576" y="4264185"/>
              <a:ext cx="341936" cy="457738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6" name="Shape 1316"/>
            <p:cNvSpPr/>
            <p:nvPr/>
          </p:nvSpPr>
          <p:spPr>
            <a:xfrm flipV="1">
              <a:off x="2362427" y="3840036"/>
              <a:ext cx="369493" cy="268453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7" name="Shape 1317"/>
            <p:cNvSpPr/>
            <p:nvPr/>
          </p:nvSpPr>
          <p:spPr>
            <a:xfrm flipV="1">
              <a:off x="2017486" y="3289359"/>
              <a:ext cx="437301" cy="140896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8" name="Shape 1318"/>
            <p:cNvSpPr/>
            <p:nvPr/>
          </p:nvSpPr>
          <p:spPr>
            <a:xfrm>
              <a:off x="80009" y="5219748"/>
              <a:ext cx="3427584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19" name="Shape 1319"/>
            <p:cNvSpPr/>
            <p:nvPr/>
          </p:nvSpPr>
          <p:spPr>
            <a:xfrm>
              <a:off x="80009" y="4720148"/>
              <a:ext cx="2732636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0" name="Shape 1320"/>
            <p:cNvSpPr/>
            <p:nvPr/>
          </p:nvSpPr>
          <p:spPr>
            <a:xfrm>
              <a:off x="80009" y="4110878"/>
              <a:ext cx="2285204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1" name="Shape 1321"/>
            <p:cNvSpPr/>
            <p:nvPr/>
          </p:nvSpPr>
          <p:spPr>
            <a:xfrm>
              <a:off x="80009" y="3440683"/>
              <a:ext cx="1932970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2" name="Shape 1322"/>
            <p:cNvSpPr/>
            <p:nvPr/>
          </p:nvSpPr>
          <p:spPr>
            <a:xfrm>
              <a:off x="5898348" y="4955901"/>
              <a:ext cx="2697481" cy="262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F68F25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Dedicated support labs</a:t>
              </a:r>
            </a:p>
          </p:txBody>
        </p:sp>
        <p:sp>
          <p:nvSpPr>
            <p:cNvPr id="1323" name="Shape 1323"/>
            <p:cNvSpPr/>
            <p:nvPr/>
          </p:nvSpPr>
          <p:spPr>
            <a:xfrm flipH="1">
              <a:off x="6487432" y="3648706"/>
              <a:ext cx="2016487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4" name="Shape 1324"/>
            <p:cNvSpPr/>
            <p:nvPr/>
          </p:nvSpPr>
          <p:spPr>
            <a:xfrm flipH="1">
              <a:off x="6211358" y="4143721"/>
              <a:ext cx="2292562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5" name="Shape 1325"/>
            <p:cNvSpPr/>
            <p:nvPr/>
          </p:nvSpPr>
          <p:spPr>
            <a:xfrm flipH="1">
              <a:off x="5811525" y="4581633"/>
              <a:ext cx="2692395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6" name="Shape 1326"/>
            <p:cNvSpPr/>
            <p:nvPr/>
          </p:nvSpPr>
          <p:spPr>
            <a:xfrm flipH="1" flipV="1">
              <a:off x="5326014" y="4914828"/>
              <a:ext cx="3177906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7" name="Shape 1327"/>
            <p:cNvSpPr/>
            <p:nvPr/>
          </p:nvSpPr>
          <p:spPr>
            <a:xfrm flipH="1">
              <a:off x="4771383" y="5219451"/>
              <a:ext cx="3728729" cy="112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8" name="Shape 1328"/>
            <p:cNvSpPr/>
            <p:nvPr/>
          </p:nvSpPr>
          <p:spPr>
            <a:xfrm>
              <a:off x="4663040" y="4592691"/>
              <a:ext cx="109887" cy="631743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29" name="Shape 1329"/>
            <p:cNvSpPr/>
            <p:nvPr/>
          </p:nvSpPr>
          <p:spPr>
            <a:xfrm>
              <a:off x="5110336" y="4443268"/>
              <a:ext cx="208718" cy="470874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30" name="Shape 1330"/>
            <p:cNvSpPr/>
            <p:nvPr/>
          </p:nvSpPr>
          <p:spPr>
            <a:xfrm>
              <a:off x="5846669" y="3862112"/>
              <a:ext cx="359821" cy="281123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31" name="Shape 1331"/>
            <p:cNvSpPr/>
            <p:nvPr/>
          </p:nvSpPr>
          <p:spPr>
            <a:xfrm>
              <a:off x="6068545" y="3465745"/>
              <a:ext cx="423183" cy="17963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32" name="Shape 1332"/>
            <p:cNvSpPr/>
            <p:nvPr/>
          </p:nvSpPr>
          <p:spPr>
            <a:xfrm>
              <a:off x="5522469" y="4216939"/>
              <a:ext cx="290240" cy="358506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head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33" name="Shape 1333"/>
            <p:cNvSpPr/>
            <p:nvPr/>
          </p:nvSpPr>
          <p:spPr>
            <a:xfrm flipH="1" flipV="1">
              <a:off x="6218478" y="3018990"/>
              <a:ext cx="449292" cy="79223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34" name="Shape 1334"/>
            <p:cNvSpPr/>
            <p:nvPr/>
          </p:nvSpPr>
          <p:spPr>
            <a:xfrm flipH="1" flipV="1">
              <a:off x="6668309" y="3106076"/>
              <a:ext cx="1835610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35" name="Shape 1335"/>
            <p:cNvSpPr/>
            <p:nvPr/>
          </p:nvSpPr>
          <p:spPr>
            <a:xfrm>
              <a:off x="5545478" y="336943"/>
              <a:ext cx="3028951" cy="285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EE3D86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Flexible instruments</a:t>
              </a:r>
            </a:p>
          </p:txBody>
        </p:sp>
        <p:sp>
          <p:nvSpPr>
            <p:cNvPr id="1336" name="Shape 1336"/>
            <p:cNvSpPr/>
            <p:nvPr/>
          </p:nvSpPr>
          <p:spPr>
            <a:xfrm>
              <a:off x="6211560" y="729166"/>
              <a:ext cx="2366011" cy="251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EE3D86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wide dynamic range</a:t>
              </a:r>
            </a:p>
          </p:txBody>
        </p:sp>
        <p:sp>
          <p:nvSpPr>
            <p:cNvPr id="1337" name="Shape 1337"/>
            <p:cNvSpPr/>
            <p:nvPr/>
          </p:nvSpPr>
          <p:spPr>
            <a:xfrm>
              <a:off x="6142999" y="1212767"/>
              <a:ext cx="2434591" cy="297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EE3D86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tuneable resolution</a:t>
              </a:r>
            </a:p>
          </p:txBody>
        </p:sp>
        <p:sp>
          <p:nvSpPr>
            <p:cNvPr id="1338" name="Shape 1338"/>
            <p:cNvSpPr/>
            <p:nvPr/>
          </p:nvSpPr>
          <p:spPr>
            <a:xfrm>
              <a:off x="6292565" y="1793668"/>
              <a:ext cx="2286001" cy="285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EE3D86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high reliability</a:t>
              </a:r>
            </a:p>
          </p:txBody>
        </p:sp>
        <p:sp>
          <p:nvSpPr>
            <p:cNvPr id="1339" name="Shape 1339"/>
            <p:cNvSpPr/>
            <p:nvPr/>
          </p:nvSpPr>
          <p:spPr>
            <a:xfrm>
              <a:off x="5402354" y="22788"/>
              <a:ext cx="3177541" cy="2971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marL="45155" marR="45155" algn="r" defTabSz="914400">
                <a:lnSpc>
                  <a:spcPct val="110000"/>
                </a:lnSpc>
                <a:defRPr sz="1200" b="1" cap="all">
                  <a:solidFill>
                    <a:srgbClr val="EE3D86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long-wavelength advantage</a:t>
              </a:r>
            </a:p>
          </p:txBody>
        </p:sp>
        <p:sp>
          <p:nvSpPr>
            <p:cNvPr id="1340" name="Shape 1340"/>
            <p:cNvSpPr/>
            <p:nvPr/>
          </p:nvSpPr>
          <p:spPr>
            <a:xfrm flipH="1">
              <a:off x="4783530" y="277165"/>
              <a:ext cx="141753" cy="531256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41" name="Shape 1341"/>
            <p:cNvSpPr/>
            <p:nvPr/>
          </p:nvSpPr>
          <p:spPr>
            <a:xfrm flipH="1">
              <a:off x="5254538" y="592453"/>
              <a:ext cx="231822" cy="39216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42" name="Shape 1342"/>
            <p:cNvSpPr/>
            <p:nvPr/>
          </p:nvSpPr>
          <p:spPr>
            <a:xfrm flipH="1">
              <a:off x="5984369" y="1472602"/>
              <a:ext cx="396604" cy="228980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43" name="Shape 1343"/>
            <p:cNvSpPr/>
            <p:nvPr/>
          </p:nvSpPr>
          <p:spPr>
            <a:xfrm flipH="1">
              <a:off x="6185398" y="2058647"/>
              <a:ext cx="444403" cy="119078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44" name="Shape 1344"/>
            <p:cNvSpPr/>
            <p:nvPr/>
          </p:nvSpPr>
          <p:spPr>
            <a:xfrm flipH="1">
              <a:off x="5665843" y="979552"/>
              <a:ext cx="320844" cy="320845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  <a:tailEnd type="oval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45" name="Shape 1345"/>
            <p:cNvSpPr/>
            <p:nvPr/>
          </p:nvSpPr>
          <p:spPr>
            <a:xfrm flipH="1" flipV="1">
              <a:off x="6382168" y="1478835"/>
              <a:ext cx="2121751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46" name="Shape 1346"/>
            <p:cNvSpPr/>
            <p:nvPr/>
          </p:nvSpPr>
          <p:spPr>
            <a:xfrm flipH="1" flipV="1">
              <a:off x="5982337" y="979234"/>
              <a:ext cx="2521584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47" name="Shape 1347"/>
            <p:cNvSpPr/>
            <p:nvPr/>
          </p:nvSpPr>
          <p:spPr>
            <a:xfrm flipH="1" flipV="1">
              <a:off x="5477787" y="599092"/>
              <a:ext cx="3026133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48" name="Shape 1348"/>
            <p:cNvSpPr/>
            <p:nvPr/>
          </p:nvSpPr>
          <p:spPr>
            <a:xfrm flipH="1" flipV="1">
              <a:off x="4925636" y="284667"/>
              <a:ext cx="3578285" cy="1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49" name="Shape 1349"/>
            <p:cNvSpPr/>
            <p:nvPr/>
          </p:nvSpPr>
          <p:spPr>
            <a:xfrm flipH="1">
              <a:off x="6623561" y="2051549"/>
              <a:ext cx="1876550" cy="127"/>
            </a:xfrm>
            <a:prstGeom prst="line">
              <a:avLst/>
            </a:prstGeom>
            <a:noFill/>
            <a:ln w="12700" cap="flat">
              <a:solidFill>
                <a:srgbClr val="D6D6D6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0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350" name="Shape 1350"/>
            <p:cNvSpPr/>
            <p:nvPr/>
          </p:nvSpPr>
          <p:spPr>
            <a:xfrm>
              <a:off x="2691854" y="1440173"/>
              <a:ext cx="1565911" cy="1211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noAutofit/>
            </a:bodyPr>
            <a:lstStyle/>
            <a:p>
              <a:pPr marL="45155" marR="45155" algn="r" defTabSz="914400">
                <a:lnSpc>
                  <a:spcPct val="120000"/>
                </a:lnSpc>
                <a:defRPr sz="1400" b="1" cap="all">
                  <a:solidFill>
                    <a:srgbClr val="A6C928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high</a:t>
              </a:r>
            </a:p>
            <a:p>
              <a:pPr marL="45155" marR="45155" algn="r" defTabSz="914400">
                <a:lnSpc>
                  <a:spcPct val="120000"/>
                </a:lnSpc>
                <a:defRPr sz="1400" b="1" cap="all">
                  <a:solidFill>
                    <a:srgbClr val="A6C928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neutron</a:t>
              </a:r>
            </a:p>
            <a:p>
              <a:pPr marL="45155" marR="45155" algn="r" defTabSz="914400">
                <a:lnSpc>
                  <a:spcPct val="120000"/>
                </a:lnSpc>
                <a:defRPr sz="1400" b="1" cap="all">
                  <a:solidFill>
                    <a:srgbClr val="A6C928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brightness  </a:t>
              </a:r>
            </a:p>
          </p:txBody>
        </p:sp>
        <p:sp>
          <p:nvSpPr>
            <p:cNvPr id="1351" name="Shape 1351"/>
            <p:cNvSpPr/>
            <p:nvPr/>
          </p:nvSpPr>
          <p:spPr>
            <a:xfrm>
              <a:off x="4354483" y="1440173"/>
              <a:ext cx="1543051" cy="1211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noAutofit/>
            </a:bodyPr>
            <a:lstStyle/>
            <a:p>
              <a:pPr marL="45155" marR="45155" defTabSz="914400">
                <a:lnSpc>
                  <a:spcPct val="120000"/>
                </a:lnSpc>
                <a:defRPr sz="1400" b="1" cap="all">
                  <a:solidFill>
                    <a:srgbClr val="EE3D86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UNiQUE</a:t>
              </a:r>
            </a:p>
            <a:p>
              <a:pPr marL="45155" marR="45155" defTabSz="914400">
                <a:lnSpc>
                  <a:spcPct val="120000"/>
                </a:lnSpc>
                <a:defRPr sz="1400" b="1" cap="all">
                  <a:solidFill>
                    <a:srgbClr val="EE3D86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LONG PULSE</a:t>
              </a:r>
            </a:p>
            <a:p>
              <a:pPr marL="45155" marR="45155" defTabSz="914400">
                <a:lnSpc>
                  <a:spcPct val="120000"/>
                </a:lnSpc>
                <a:defRPr sz="1400" b="1" cap="all">
                  <a:solidFill>
                    <a:srgbClr val="EE3D86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STRUCTURE  </a:t>
              </a: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2390618" y="2751594"/>
              <a:ext cx="1874521" cy="1588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45155" marR="45155" algn="r" defTabSz="914400">
                <a:lnSpc>
                  <a:spcPct val="120000"/>
                </a:lnSpc>
                <a:defRPr sz="1400" b="1" cap="all">
                  <a:solidFill>
                    <a:srgbClr val="1BA7DF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advanced</a:t>
              </a:r>
            </a:p>
            <a:p>
              <a:pPr marL="45155" marR="45155" algn="r" defTabSz="914400">
                <a:lnSpc>
                  <a:spcPct val="120000"/>
                </a:lnSpc>
                <a:defRPr sz="1400" b="1" cap="all">
                  <a:solidFill>
                    <a:srgbClr val="1BA7DF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computations</a:t>
              </a:r>
            </a:p>
            <a:p>
              <a:pPr marL="45155" marR="45155" algn="r" defTabSz="914400">
                <a:lnSpc>
                  <a:spcPct val="120000"/>
                </a:lnSpc>
                <a:defRPr sz="1400" b="1" cap="all">
                  <a:solidFill>
                    <a:srgbClr val="1BA7DF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&amp; software</a:t>
              </a:r>
            </a:p>
            <a:p>
              <a:pPr marL="45155" marR="45155" algn="r" defTabSz="914400">
                <a:lnSpc>
                  <a:spcPct val="120000"/>
                </a:lnSpc>
                <a:defRPr sz="1400" b="1" cap="all">
                  <a:solidFill>
                    <a:srgbClr val="1BA7DF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(dmsc)</a:t>
              </a:r>
            </a:p>
          </p:txBody>
        </p:sp>
        <p:sp>
          <p:nvSpPr>
            <p:cNvPr id="1353" name="Shape 1353"/>
            <p:cNvSpPr/>
            <p:nvPr/>
          </p:nvSpPr>
          <p:spPr>
            <a:xfrm>
              <a:off x="4362491" y="2751402"/>
              <a:ext cx="1577341" cy="24231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25400" dir="720000" rotWithShape="0">
                <a:srgbClr val="FFFFFF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45155" marR="45155" defTabSz="914400">
                <a:lnSpc>
                  <a:spcPct val="120000"/>
                </a:lnSpc>
                <a:defRPr sz="1400" b="1" cap="all">
                  <a:solidFill>
                    <a:srgbClr val="F68F25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REAL world </a:t>
              </a:r>
            </a:p>
            <a:p>
              <a:pPr marL="45155" marR="45155" defTabSz="914400">
                <a:lnSpc>
                  <a:spcPct val="120000"/>
                </a:lnSpc>
                <a:defRPr sz="1400" b="1" cap="all">
                  <a:solidFill>
                    <a:srgbClr val="F68F25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SAMPLES,</a:t>
              </a:r>
              <a:br/>
              <a:r>
                <a:t>real world</a:t>
              </a:r>
            </a:p>
            <a:p>
              <a:pPr marL="45155" marR="45155" defTabSz="914400">
                <a:lnSpc>
                  <a:spcPct val="120000"/>
                </a:lnSpc>
                <a:defRPr sz="1400" b="1" cap="all">
                  <a:solidFill>
                    <a:srgbClr val="F68F25"/>
                  </a:solidFill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CONDITIONS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58521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Shape 858"/>
          <p:cNvSpPr>
            <a:spLocks noGrp="1"/>
          </p:cNvSpPr>
          <p:nvPr>
            <p:ph type="title"/>
          </p:nvPr>
        </p:nvSpPr>
        <p:spPr>
          <a:xfrm>
            <a:off x="67730" y="-62897"/>
            <a:ext cx="5762628" cy="1441452"/>
          </a:xfrm>
          <a:prstGeom prst="rect">
            <a:avLst/>
          </a:prstGeom>
        </p:spPr>
        <p:txBody>
          <a:bodyPr/>
          <a:lstStyle>
            <a:lvl1pPr defTabSz="411405"/>
          </a:lstStyle>
          <a:p>
            <a:r>
              <a:rPr dirty="0"/>
              <a:t>ESS Opens New Capabilities to Science </a:t>
            </a:r>
          </a:p>
        </p:txBody>
      </p:sp>
      <p:pic>
        <p:nvPicPr>
          <p:cNvPr id="859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r="2" b="5"/>
          <a:stretch>
            <a:fillRect/>
          </a:stretch>
        </p:blipFill>
        <p:spPr>
          <a:xfrm>
            <a:off x="3207508" y="1872825"/>
            <a:ext cx="2728913" cy="16168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91" y="154"/>
                </a:moveTo>
                <a:lnTo>
                  <a:pt x="21509" y="154"/>
                </a:lnTo>
                <a:lnTo>
                  <a:pt x="21418" y="308"/>
                </a:lnTo>
                <a:cubicBezTo>
                  <a:pt x="21410" y="2070"/>
                  <a:pt x="20598" y="3480"/>
                  <a:pt x="20595" y="5244"/>
                </a:cubicBezTo>
                <a:cubicBezTo>
                  <a:pt x="19508" y="10506"/>
                  <a:pt x="18565" y="15812"/>
                  <a:pt x="17573" y="21139"/>
                </a:cubicBezTo>
                <a:lnTo>
                  <a:pt x="3113" y="21446"/>
                </a:lnTo>
                <a:cubicBezTo>
                  <a:pt x="2752" y="18926"/>
                  <a:pt x="2338" y="16433"/>
                  <a:pt x="2105" y="13886"/>
                </a:cubicBezTo>
                <a:cubicBezTo>
                  <a:pt x="1325" y="9347"/>
                  <a:pt x="797" y="4726"/>
                  <a:pt x="91" y="154"/>
                </a:cubicBezTo>
                <a:close/>
                <a:moveTo>
                  <a:pt x="10451" y="2412"/>
                </a:moveTo>
                <a:cubicBezTo>
                  <a:pt x="10282" y="2402"/>
                  <a:pt x="10092" y="2427"/>
                  <a:pt x="9886" y="2471"/>
                </a:cubicBezTo>
                <a:cubicBezTo>
                  <a:pt x="10068" y="5082"/>
                  <a:pt x="8428" y="5861"/>
                  <a:pt x="8237" y="8176"/>
                </a:cubicBezTo>
                <a:cubicBezTo>
                  <a:pt x="8432" y="8533"/>
                  <a:pt x="8013" y="11483"/>
                  <a:pt x="7596" y="9877"/>
                </a:cubicBezTo>
                <a:cubicBezTo>
                  <a:pt x="7334" y="8663"/>
                  <a:pt x="5034" y="9460"/>
                  <a:pt x="6223" y="10646"/>
                </a:cubicBezTo>
                <a:cubicBezTo>
                  <a:pt x="5915" y="12010"/>
                  <a:pt x="6118" y="13361"/>
                  <a:pt x="6591" y="14347"/>
                </a:cubicBezTo>
                <a:cubicBezTo>
                  <a:pt x="5762" y="14438"/>
                  <a:pt x="6510" y="14877"/>
                  <a:pt x="6499" y="15429"/>
                </a:cubicBezTo>
                <a:cubicBezTo>
                  <a:pt x="5841" y="14575"/>
                  <a:pt x="6466" y="16853"/>
                  <a:pt x="6773" y="16356"/>
                </a:cubicBezTo>
                <a:cubicBezTo>
                  <a:pt x="7683" y="17500"/>
                  <a:pt x="5707" y="17521"/>
                  <a:pt x="6682" y="18053"/>
                </a:cubicBezTo>
                <a:lnTo>
                  <a:pt x="14186" y="18053"/>
                </a:lnTo>
                <a:cubicBezTo>
                  <a:pt x="15748" y="17744"/>
                  <a:pt x="13776" y="17846"/>
                  <a:pt x="14554" y="16664"/>
                </a:cubicBezTo>
                <a:cubicBezTo>
                  <a:pt x="13167" y="16139"/>
                  <a:pt x="14690" y="16578"/>
                  <a:pt x="14554" y="15890"/>
                </a:cubicBezTo>
                <a:cubicBezTo>
                  <a:pt x="13716" y="16986"/>
                  <a:pt x="13847" y="14174"/>
                  <a:pt x="14645" y="15275"/>
                </a:cubicBezTo>
                <a:cubicBezTo>
                  <a:pt x="15296" y="13593"/>
                  <a:pt x="13792" y="15387"/>
                  <a:pt x="13913" y="13732"/>
                </a:cubicBezTo>
                <a:cubicBezTo>
                  <a:pt x="13221" y="12941"/>
                  <a:pt x="14679" y="12946"/>
                  <a:pt x="14004" y="12650"/>
                </a:cubicBezTo>
                <a:cubicBezTo>
                  <a:pt x="14236" y="12458"/>
                  <a:pt x="14183" y="10683"/>
                  <a:pt x="14645" y="10031"/>
                </a:cubicBezTo>
                <a:cubicBezTo>
                  <a:pt x="15209" y="7210"/>
                  <a:pt x="12541" y="8427"/>
                  <a:pt x="11714" y="7714"/>
                </a:cubicBezTo>
                <a:cubicBezTo>
                  <a:pt x="11500" y="6559"/>
                  <a:pt x="12179" y="4516"/>
                  <a:pt x="11350" y="3701"/>
                </a:cubicBezTo>
                <a:cubicBezTo>
                  <a:pt x="11290" y="2768"/>
                  <a:pt x="10960" y="2443"/>
                  <a:pt x="10451" y="2412"/>
                </a:cubicBezTo>
                <a:close/>
              </a:path>
            </a:pathLst>
          </a:custGeom>
          <a:ln w="3175">
            <a:miter lim="400000"/>
          </a:ln>
        </p:spPr>
      </p:pic>
      <p:sp>
        <p:nvSpPr>
          <p:cNvPr id="860" name="Shape 860"/>
          <p:cNvSpPr/>
          <p:nvPr/>
        </p:nvSpPr>
        <p:spPr>
          <a:xfrm>
            <a:off x="3796617" y="1453033"/>
            <a:ext cx="144477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Quantum Enzymology</a:t>
            </a:r>
          </a:p>
        </p:txBody>
      </p:sp>
      <p:sp>
        <p:nvSpPr>
          <p:cNvPr id="861" name="Shape 861"/>
          <p:cNvSpPr/>
          <p:nvPr/>
        </p:nvSpPr>
        <p:spPr>
          <a:xfrm>
            <a:off x="3912783" y="1728459"/>
            <a:ext cx="117694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Protein Dynamics</a:t>
            </a:r>
          </a:p>
        </p:txBody>
      </p:sp>
      <p:pic>
        <p:nvPicPr>
          <p:cNvPr id="862" name="image7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4250" y="1954434"/>
            <a:ext cx="2728914" cy="1251518"/>
          </a:xfrm>
          <a:prstGeom prst="rect">
            <a:avLst/>
          </a:prstGeom>
          <a:ln w="12700"/>
        </p:spPr>
      </p:pic>
      <p:sp>
        <p:nvSpPr>
          <p:cNvPr id="863" name="Shape 863"/>
          <p:cNvSpPr/>
          <p:nvPr/>
        </p:nvSpPr>
        <p:spPr>
          <a:xfrm>
            <a:off x="6008847" y="1798471"/>
            <a:ext cx="2579721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Multi-scale structure and dynamics</a:t>
            </a:r>
          </a:p>
        </p:txBody>
      </p:sp>
      <p:pic>
        <p:nvPicPr>
          <p:cNvPr id="864" name="image84.png"/>
          <p:cNvPicPr>
            <a:picLocks noChangeAspect="1"/>
          </p:cNvPicPr>
          <p:nvPr/>
        </p:nvPicPr>
        <p:blipFill>
          <a:blip r:embed="rId4">
            <a:extLst/>
          </a:blip>
          <a:srcRect t="33269"/>
          <a:stretch>
            <a:fillRect/>
          </a:stretch>
        </p:blipFill>
        <p:spPr>
          <a:xfrm>
            <a:off x="426739" y="3984084"/>
            <a:ext cx="960177" cy="919322"/>
          </a:xfrm>
          <a:prstGeom prst="rect">
            <a:avLst/>
          </a:prstGeom>
          <a:ln w="12700"/>
        </p:spPr>
      </p:pic>
      <p:pic>
        <p:nvPicPr>
          <p:cNvPr id="865" name="image8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10902" y="3984084"/>
            <a:ext cx="832048" cy="831778"/>
          </a:xfrm>
          <a:prstGeom prst="rect">
            <a:avLst/>
          </a:prstGeom>
          <a:ln w="12700"/>
        </p:spPr>
      </p:pic>
      <p:sp>
        <p:nvSpPr>
          <p:cNvPr id="866" name="Shape 866"/>
          <p:cNvSpPr/>
          <p:nvPr/>
        </p:nvSpPr>
        <p:spPr>
          <a:xfrm>
            <a:off x="618066" y="3519787"/>
            <a:ext cx="139553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Kinetics of Complex </a:t>
            </a:r>
          </a:p>
          <a:p>
            <a:pPr algn="ctr"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micro-fluids</a:t>
            </a:r>
          </a:p>
        </p:txBody>
      </p:sp>
      <p:grpSp>
        <p:nvGrpSpPr>
          <p:cNvPr id="869" name="Group 869"/>
          <p:cNvGrpSpPr/>
          <p:nvPr/>
        </p:nvGrpSpPr>
        <p:grpSpPr>
          <a:xfrm>
            <a:off x="6427804" y="5614675"/>
            <a:ext cx="2273731" cy="982596"/>
            <a:chOff x="0" y="0"/>
            <a:chExt cx="2273730" cy="982594"/>
          </a:xfrm>
        </p:grpSpPr>
        <p:pic>
          <p:nvPicPr>
            <p:cNvPr id="867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982595" cy="98259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868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62398" y="31683"/>
              <a:ext cx="1311333" cy="91922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sp>
        <p:nvSpPr>
          <p:cNvPr id="870" name="Shape 870"/>
          <p:cNvSpPr/>
          <p:nvPr/>
        </p:nvSpPr>
        <p:spPr>
          <a:xfrm>
            <a:off x="6742918" y="5196200"/>
            <a:ext cx="151794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 Operandi Advanced </a:t>
            </a:r>
          </a:p>
          <a:p>
            <a:pPr algn="ctr"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Energy Devices </a:t>
            </a:r>
          </a:p>
        </p:txBody>
      </p:sp>
      <p:pic>
        <p:nvPicPr>
          <p:cNvPr id="871" name="PhysRevLett.10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07001" y="2169323"/>
            <a:ext cx="1704936" cy="852469"/>
          </a:xfrm>
          <a:prstGeom prst="rect">
            <a:avLst/>
          </a:prstGeom>
          <a:ln w="3175">
            <a:miter lim="400000"/>
          </a:ln>
        </p:spPr>
      </p:pic>
      <p:pic>
        <p:nvPicPr>
          <p:cNvPr id="872" name="droppedImage.pdf"/>
          <p:cNvPicPr>
            <a:picLocks noChangeAspect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>
          <a:xfrm>
            <a:off x="48222" y="2154966"/>
            <a:ext cx="1710496" cy="1108402"/>
          </a:xfrm>
          <a:prstGeom prst="rect">
            <a:avLst/>
          </a:prstGeom>
        </p:spPr>
      </p:pic>
      <p:sp>
        <p:nvSpPr>
          <p:cNvPr id="873" name="Shape 873"/>
          <p:cNvSpPr/>
          <p:nvPr/>
        </p:nvSpPr>
        <p:spPr>
          <a:xfrm>
            <a:off x="773730" y="1779894"/>
            <a:ext cx="1275790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Complex Interfaces</a:t>
            </a:r>
          </a:p>
        </p:txBody>
      </p:sp>
      <p:pic>
        <p:nvPicPr>
          <p:cNvPr id="874" name="image.png"/>
          <p:cNvPicPr>
            <a:picLocks/>
          </p:cNvPicPr>
          <p:nvPr/>
        </p:nvPicPr>
        <p:blipFill>
          <a:blip r:embed="rId10">
            <a:extLst/>
          </a:blip>
          <a:srcRect l="3169" t="5010" r="49031" b="20540"/>
          <a:stretch>
            <a:fillRect/>
          </a:stretch>
        </p:blipFill>
        <p:spPr>
          <a:xfrm>
            <a:off x="7943109" y="3665718"/>
            <a:ext cx="1098948" cy="1037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584" y="21600"/>
                </a:lnTo>
                <a:lnTo>
                  <a:pt x="21600" y="1556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3175">
            <a:miter lim="400000"/>
          </a:ln>
        </p:spPr>
      </p:pic>
      <p:pic>
        <p:nvPicPr>
          <p:cNvPr id="875" name="image.png"/>
          <p:cNvPicPr>
            <a:picLocks/>
          </p:cNvPicPr>
          <p:nvPr/>
        </p:nvPicPr>
        <p:blipFill>
          <a:blip r:embed="rId10">
            <a:extLst/>
          </a:blip>
          <a:srcRect l="62633" t="5711" r="5233" b="19218"/>
          <a:stretch>
            <a:fillRect/>
          </a:stretch>
        </p:blipFill>
        <p:spPr>
          <a:xfrm>
            <a:off x="6864894" y="3663241"/>
            <a:ext cx="1098866" cy="1042763"/>
          </a:xfrm>
          <a:prstGeom prst="rect">
            <a:avLst/>
          </a:prstGeom>
          <a:ln w="3175">
            <a:miter lim="400000"/>
          </a:ln>
        </p:spPr>
      </p:pic>
      <p:sp>
        <p:nvSpPr>
          <p:cNvPr id="876" name="Shape 876"/>
          <p:cNvSpPr/>
          <p:nvPr/>
        </p:nvSpPr>
        <p:spPr>
          <a:xfrm>
            <a:off x="6979629" y="3288083"/>
            <a:ext cx="208631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Charge and spin </a:t>
            </a:r>
          </a:p>
          <a:p>
            <a:pPr algn="ctr"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Transport in Novel Materials </a:t>
            </a:r>
          </a:p>
        </p:txBody>
      </p:sp>
      <p:pic>
        <p:nvPicPr>
          <p:cNvPr id="877" name="Monopole.png"/>
          <p:cNvPicPr>
            <a:picLocks noChangeAspect="1"/>
          </p:cNvPicPr>
          <p:nvPr/>
        </p:nvPicPr>
        <p:blipFill>
          <a:blip r:embed="rId11">
            <a:extLst/>
          </a:blip>
          <a:srcRect l="9598" t="47513" r="62541" b="20238"/>
          <a:stretch>
            <a:fillRect/>
          </a:stretch>
        </p:blipFill>
        <p:spPr>
          <a:xfrm>
            <a:off x="3322194" y="5750019"/>
            <a:ext cx="1139836" cy="1112532"/>
          </a:xfrm>
          <a:prstGeom prst="rect">
            <a:avLst/>
          </a:prstGeom>
          <a:ln w="3175">
            <a:miter lim="400000"/>
          </a:ln>
        </p:spPr>
      </p:pic>
      <p:pic>
        <p:nvPicPr>
          <p:cNvPr id="878" name="090903163725-lar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99855" y="5917676"/>
            <a:ext cx="919228" cy="919228"/>
          </a:xfrm>
          <a:prstGeom prst="rect">
            <a:avLst/>
          </a:prstGeom>
          <a:ln w="3175">
            <a:miter lim="400000"/>
          </a:ln>
        </p:spPr>
      </p:pic>
      <p:sp>
        <p:nvSpPr>
          <p:cNvPr id="879" name="Shape 879"/>
          <p:cNvSpPr/>
          <p:nvPr/>
        </p:nvSpPr>
        <p:spPr>
          <a:xfrm>
            <a:off x="1200975" y="6174351"/>
            <a:ext cx="870525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 defTabSz="411480">
              <a:defRPr sz="1000" b="1">
                <a:solidFill>
                  <a:srgbClr val="0365C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New States of Matter</a:t>
            </a:r>
          </a:p>
        </p:txBody>
      </p:sp>
      <p:pic>
        <p:nvPicPr>
          <p:cNvPr id="880" name="pasted-image.ti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41647" y="3198173"/>
            <a:ext cx="4046221" cy="249122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089122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xfrm>
            <a:off x="593509" y="-2"/>
            <a:ext cx="5762630" cy="1441454"/>
          </a:xfrm>
          <a:prstGeom prst="rect">
            <a:avLst/>
          </a:prstGeom>
        </p:spPr>
        <p:txBody>
          <a:bodyPr>
            <a:normAutofit/>
          </a:bodyPr>
          <a:lstStyle>
            <a:lvl1pPr defTabSz="411405"/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</a:rPr>
              <a:t>ESS Project Scope on Instruments (NSS)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sz="quarter" idx="4294967295"/>
          </p:nvPr>
        </p:nvSpPr>
        <p:spPr>
          <a:xfrm>
            <a:off x="551040" y="1428828"/>
            <a:ext cx="8041921" cy="675779"/>
          </a:xfrm>
          <a:prstGeom prst="rect">
            <a:avLst/>
          </a:prstGeom>
        </p:spPr>
        <p:txBody>
          <a:bodyPr lIns="34290" tIns="34290" rIns="34290" bIns="34290"/>
          <a:lstStyle/>
          <a:p>
            <a:pPr marL="0" indent="19050" defTabSz="822960">
              <a:spcBef>
                <a:spcPts val="0"/>
              </a:spcBef>
              <a:buSzTx/>
              <a:buNone/>
              <a:defRPr sz="1800"/>
            </a:pPr>
            <a:r>
              <a:rPr sz="1600" b="1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</a:rPr>
              <a:t>NSS Scope: </a:t>
            </a:r>
            <a:r>
              <a:rPr sz="1600">
                <a:solidFill>
                  <a:srgbClr val="275D90"/>
                </a:solidFill>
                <a:uFill>
                  <a:solidFill>
                    <a:srgbClr val="275D90"/>
                  </a:solidFill>
                </a:uFill>
              </a:rPr>
              <a:t>22 “public” instrument suite of ESS together with a technical and scientific support infrastructure that enables scientific excellence and high quality scientific user service. </a:t>
            </a:r>
          </a:p>
        </p:txBody>
      </p:sp>
      <p:sp>
        <p:nvSpPr>
          <p:cNvPr id="435" name="Shape 435"/>
          <p:cNvSpPr/>
          <p:nvPr/>
        </p:nvSpPr>
        <p:spPr>
          <a:xfrm rot="21198031">
            <a:off x="1092864" y="3537307"/>
            <a:ext cx="4331356" cy="1191336"/>
          </a:xfrm>
          <a:prstGeom prst="rightArrow">
            <a:avLst>
              <a:gd name="adj1" fmla="val 34106"/>
              <a:gd name="adj2" fmla="val 110102"/>
            </a:avLst>
          </a:prstGeom>
          <a:gradFill>
            <a:gsLst>
              <a:gs pos="0">
                <a:srgbClr val="51A7F9"/>
              </a:gs>
              <a:gs pos="100000">
                <a:srgbClr val="B36AE2"/>
              </a:gs>
            </a:gsLst>
            <a:lin ang="1566929"/>
          </a:gradFill>
          <a:ln w="12700">
            <a:miter lim="400000"/>
          </a:ln>
          <a:effectLst>
            <a:outerShdw blurRad="25400" dist="114300" dir="8961704" rotWithShape="0">
              <a:srgbClr val="000000">
                <a:alpha val="35000"/>
              </a:srgbClr>
            </a:outerShdw>
          </a:effectLst>
        </p:spPr>
        <p:txBody>
          <a:bodyPr lIns="45719" rIns="45719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441" name="Group 441"/>
          <p:cNvGrpSpPr/>
          <p:nvPr/>
        </p:nvGrpSpPr>
        <p:grpSpPr>
          <a:xfrm>
            <a:off x="198577" y="4222163"/>
            <a:ext cx="1873917" cy="2360921"/>
            <a:chOff x="0" y="528086"/>
            <a:chExt cx="1873915" cy="2360919"/>
          </a:xfrm>
        </p:grpSpPr>
        <p:grpSp>
          <p:nvGrpSpPr>
            <p:cNvPr id="438" name="Group 438"/>
            <p:cNvGrpSpPr/>
            <p:nvPr/>
          </p:nvGrpSpPr>
          <p:grpSpPr>
            <a:xfrm>
              <a:off x="0" y="1121282"/>
              <a:ext cx="1873915" cy="1767723"/>
              <a:chOff x="0" y="0"/>
              <a:chExt cx="1873914" cy="1767721"/>
            </a:xfrm>
          </p:grpSpPr>
          <p:sp>
            <p:nvSpPr>
              <p:cNvPr id="436" name="Shape 436"/>
              <p:cNvSpPr/>
              <p:nvPr/>
            </p:nvSpPr>
            <p:spPr>
              <a:xfrm>
                <a:off x="0" y="0"/>
                <a:ext cx="1873915" cy="5945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4290" tIns="34290" rIns="34290" bIns="34290" numCol="1" anchor="t">
                <a:spAutoFit/>
              </a:bodyPr>
              <a:lstStyle/>
              <a:p>
                <a:pPr algn="ctr" defTabSz="487739"/>
                <a:r>
                  <a:rPr>
                    <a:solidFill>
                      <a:srgbClr val="006D8F"/>
                    </a:solidFill>
                    <a:uFill>
                      <a:solidFill>
                        <a:srgbClr val="006D8F"/>
                      </a:solidFill>
                    </a:uFill>
                    <a:latin typeface="Arial"/>
                    <a:ea typeface="Arial"/>
                    <a:cs typeface="Arial"/>
                    <a:sym typeface="Arial"/>
                  </a:rPr>
                  <a:t>Science Support </a:t>
                </a:r>
              </a:p>
              <a:p>
                <a:pPr algn="ctr" defTabSz="487739"/>
                <a:r>
                  <a:rPr>
                    <a:solidFill>
                      <a:srgbClr val="006D8F"/>
                    </a:solidFill>
                    <a:uFill>
                      <a:solidFill>
                        <a:srgbClr val="006D8F"/>
                      </a:solidFill>
                    </a:uFill>
                    <a:latin typeface="Arial"/>
                    <a:ea typeface="Arial"/>
                    <a:cs typeface="Arial"/>
                    <a:sym typeface="Arial"/>
                  </a:rPr>
                  <a:t>Laboratories</a:t>
                </a:r>
              </a:p>
            </p:txBody>
          </p:sp>
          <p:pic>
            <p:nvPicPr>
              <p:cNvPr id="437" name="image20.jpe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54000" y="725950"/>
                <a:ext cx="1565915" cy="10417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39" name="Shape 439"/>
            <p:cNvSpPr/>
            <p:nvPr/>
          </p:nvSpPr>
          <p:spPr>
            <a:xfrm>
              <a:off x="931047" y="631085"/>
              <a:ext cx="511410" cy="55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5535" y="11408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EC5D57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584200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0" name="Shape 440"/>
            <p:cNvSpPr/>
            <p:nvPr/>
          </p:nvSpPr>
          <p:spPr>
            <a:xfrm>
              <a:off x="1442457" y="528086"/>
              <a:ext cx="178754" cy="178753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EC5D57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584200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450" name="Group 450"/>
          <p:cNvGrpSpPr/>
          <p:nvPr/>
        </p:nvGrpSpPr>
        <p:grpSpPr>
          <a:xfrm>
            <a:off x="2296693" y="2133863"/>
            <a:ext cx="2627134" cy="2191298"/>
            <a:chOff x="-3" y="-1"/>
            <a:chExt cx="2627132" cy="2191297"/>
          </a:xfrm>
        </p:grpSpPr>
        <p:grpSp>
          <p:nvGrpSpPr>
            <p:cNvPr id="447" name="Group 447"/>
            <p:cNvGrpSpPr/>
            <p:nvPr/>
          </p:nvGrpSpPr>
          <p:grpSpPr>
            <a:xfrm>
              <a:off x="423931" y="-1"/>
              <a:ext cx="2203198" cy="1261205"/>
              <a:chOff x="-1" y="0"/>
              <a:chExt cx="2203196" cy="1261204"/>
            </a:xfrm>
          </p:grpSpPr>
          <p:sp>
            <p:nvSpPr>
              <p:cNvPr id="442" name="Shape 442"/>
              <p:cNvSpPr/>
              <p:nvPr/>
            </p:nvSpPr>
            <p:spPr>
              <a:xfrm>
                <a:off x="-2" y="-1"/>
                <a:ext cx="2203198" cy="327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4290" tIns="34290" rIns="34290" bIns="34290" numCol="1" anchor="t">
                <a:spAutoFit/>
              </a:bodyPr>
              <a:lstStyle>
                <a:lvl1pPr defTabSz="487739">
                  <a:defRPr>
                    <a:solidFill>
                      <a:srgbClr val="006D8F"/>
                    </a:solidFill>
                    <a:uFill>
                      <a:solidFill>
                        <a:srgbClr val="006D8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  <a:uFillTx/>
                  </a:defRPr>
                </a:pPr>
                <a:r>
                  <a:rPr>
                    <a:solidFill>
                      <a:srgbClr val="006D8F"/>
                    </a:solidFill>
                    <a:uFill>
                      <a:solidFill>
                        <a:srgbClr val="006D8F"/>
                      </a:solidFill>
                    </a:uFill>
                  </a:rPr>
                  <a:t>Sample Environment</a:t>
                </a:r>
              </a:p>
            </p:txBody>
          </p:sp>
          <p:grpSp>
            <p:nvGrpSpPr>
              <p:cNvPr id="446" name="Group 446"/>
              <p:cNvGrpSpPr/>
              <p:nvPr/>
            </p:nvGrpSpPr>
            <p:grpSpPr>
              <a:xfrm>
                <a:off x="151786" y="418949"/>
                <a:ext cx="1941385" cy="842255"/>
                <a:chOff x="0" y="0"/>
                <a:chExt cx="1941384" cy="842254"/>
              </a:xfrm>
            </p:grpSpPr>
            <p:pic>
              <p:nvPicPr>
                <p:cNvPr id="443" name="image21.jpe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11999"/>
                  <a:ext cx="734475" cy="8228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44" name="image22.jpe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271787" y="4586"/>
                  <a:ext cx="669598" cy="8376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45" name="image23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729799" y="0"/>
                  <a:ext cx="548563" cy="83753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sp>
          <p:nvSpPr>
            <p:cNvPr id="448" name="Shape 448"/>
            <p:cNvSpPr/>
            <p:nvPr/>
          </p:nvSpPr>
          <p:spPr>
            <a:xfrm>
              <a:off x="101362" y="816638"/>
              <a:ext cx="474355" cy="1195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252" y="2599"/>
                  </a:lnTo>
                  <a:lnTo>
                    <a:pt x="0" y="21600"/>
                  </a:lnTo>
                </a:path>
              </a:pathLst>
            </a:custGeom>
            <a:noFill/>
            <a:ln w="25400" cap="flat">
              <a:solidFill>
                <a:srgbClr val="EC5D57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584200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9" name="Shape 449"/>
            <p:cNvSpPr/>
            <p:nvPr/>
          </p:nvSpPr>
          <p:spPr>
            <a:xfrm>
              <a:off x="-3" y="2012542"/>
              <a:ext cx="178754" cy="178754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EC5D57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584200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456" name="Group 456"/>
          <p:cNvGrpSpPr/>
          <p:nvPr/>
        </p:nvGrpSpPr>
        <p:grpSpPr>
          <a:xfrm>
            <a:off x="2376255" y="4057030"/>
            <a:ext cx="1782570" cy="2526052"/>
            <a:chOff x="-2" y="16458"/>
            <a:chExt cx="1782569" cy="2526051"/>
          </a:xfrm>
        </p:grpSpPr>
        <p:grpSp>
          <p:nvGrpSpPr>
            <p:cNvPr id="453" name="Group 453"/>
            <p:cNvGrpSpPr/>
            <p:nvPr/>
          </p:nvGrpSpPr>
          <p:grpSpPr>
            <a:xfrm>
              <a:off x="-2" y="834695"/>
              <a:ext cx="1782569" cy="1707814"/>
              <a:chOff x="0" y="-1"/>
              <a:chExt cx="1782567" cy="1707812"/>
            </a:xfrm>
          </p:grpSpPr>
          <p:sp>
            <p:nvSpPr>
              <p:cNvPr id="451" name="Shape 451"/>
              <p:cNvSpPr/>
              <p:nvPr/>
            </p:nvSpPr>
            <p:spPr>
              <a:xfrm>
                <a:off x="-1" y="-2"/>
                <a:ext cx="1782569" cy="3278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90" tIns="34290" rIns="34290" bIns="34290" numCol="1" anchor="t">
                <a:spAutoFit/>
              </a:bodyPr>
              <a:lstStyle>
                <a:lvl1pPr defTabSz="487739">
                  <a:defRPr>
                    <a:solidFill>
                      <a:srgbClr val="006D8F"/>
                    </a:solidFill>
                    <a:uFill>
                      <a:solidFill>
                        <a:srgbClr val="006D8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  <a:uFillTx/>
                  </a:defRPr>
                </a:pPr>
                <a:r>
                  <a:rPr>
                    <a:solidFill>
                      <a:srgbClr val="006D8F"/>
                    </a:solidFill>
                    <a:uFill>
                      <a:solidFill>
                        <a:srgbClr val="006D8F"/>
                      </a:solidFill>
                    </a:uFill>
                  </a:rPr>
                  <a:t>22 Instruments</a:t>
                </a:r>
              </a:p>
            </p:txBody>
          </p:sp>
          <p:pic>
            <p:nvPicPr>
              <p:cNvPr id="452" name="image24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3663" y="421381"/>
                <a:ext cx="1715241" cy="12864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54" name="Shape 454"/>
            <p:cNvSpPr/>
            <p:nvPr/>
          </p:nvSpPr>
          <p:spPr>
            <a:xfrm flipH="1" flipV="1">
              <a:off x="757857" y="105834"/>
              <a:ext cx="87094" cy="787055"/>
            </a:xfrm>
            <a:prstGeom prst="line">
              <a:avLst/>
            </a:prstGeom>
            <a:noFill/>
            <a:ln w="25400" cap="flat">
              <a:solidFill>
                <a:srgbClr val="EC5D57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666198" y="16458"/>
              <a:ext cx="178754" cy="178754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EC5D57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584200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462" name="Group 462"/>
          <p:cNvGrpSpPr/>
          <p:nvPr/>
        </p:nvGrpSpPr>
        <p:grpSpPr>
          <a:xfrm>
            <a:off x="3838312" y="3966571"/>
            <a:ext cx="5044918" cy="2891430"/>
            <a:chOff x="-901389" y="-875673"/>
            <a:chExt cx="5044916" cy="2891428"/>
          </a:xfrm>
        </p:grpSpPr>
        <p:grpSp>
          <p:nvGrpSpPr>
            <p:cNvPr id="459" name="Group 459"/>
            <p:cNvGrpSpPr/>
            <p:nvPr/>
          </p:nvGrpSpPr>
          <p:grpSpPr>
            <a:xfrm>
              <a:off x="1393568" y="91217"/>
              <a:ext cx="2749959" cy="1924538"/>
              <a:chOff x="0" y="91219"/>
              <a:chExt cx="2749957" cy="1924536"/>
            </a:xfrm>
          </p:grpSpPr>
          <p:pic>
            <p:nvPicPr>
              <p:cNvPr id="457" name="image25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693154" y="657743"/>
                <a:ext cx="1363647" cy="13580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8" name="Shape 458"/>
              <p:cNvSpPr/>
              <p:nvPr/>
            </p:nvSpPr>
            <p:spPr>
              <a:xfrm>
                <a:off x="0" y="91219"/>
                <a:ext cx="2749957" cy="5945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90" tIns="34290" rIns="34290" bIns="34290" numCol="1" anchor="t">
                <a:spAutoFit/>
              </a:bodyPr>
              <a:lstStyle>
                <a:lvl1pPr algn="ctr" defTabSz="487739">
                  <a:defRPr>
                    <a:solidFill>
                      <a:srgbClr val="006D8F"/>
                    </a:solidFill>
                    <a:uFill>
                      <a:solidFill>
                        <a:srgbClr val="006D8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>
                    <a:solidFill>
                      <a:srgbClr val="000000"/>
                    </a:solidFill>
                    <a:uFillTx/>
                  </a:defRPr>
                </a:pPr>
                <a:r>
                  <a:rPr dirty="0">
                    <a:solidFill>
                      <a:srgbClr val="006D8F"/>
                    </a:solidFill>
                    <a:uFill>
                      <a:solidFill>
                        <a:srgbClr val="006D8F"/>
                      </a:solidFill>
                    </a:uFill>
                  </a:rPr>
                  <a:t>Analysis and Visualisation Software</a:t>
                </a:r>
              </a:p>
            </p:txBody>
          </p:sp>
        </p:grpSp>
        <p:sp>
          <p:nvSpPr>
            <p:cNvPr id="461" name="Shape 461"/>
            <p:cNvSpPr/>
            <p:nvPr/>
          </p:nvSpPr>
          <p:spPr>
            <a:xfrm>
              <a:off x="-901389" y="-875673"/>
              <a:ext cx="178754" cy="178754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EC5D57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 defTabSz="584200">
                <a:defRPr sz="3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465" name="Group 465"/>
          <p:cNvGrpSpPr/>
          <p:nvPr/>
        </p:nvGrpSpPr>
        <p:grpSpPr>
          <a:xfrm>
            <a:off x="5440548" y="1905763"/>
            <a:ext cx="3621660" cy="2969030"/>
            <a:chOff x="0" y="0"/>
            <a:chExt cx="3621659" cy="2969028"/>
          </a:xfrm>
        </p:grpSpPr>
        <p:pic>
          <p:nvPicPr>
            <p:cNvPr id="463" name="image26.jpe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552393"/>
              <a:ext cx="3621660" cy="241663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" dist="114300" dir="8961704" rotWithShape="0">
                <a:srgbClr val="000000">
                  <a:alpha val="35000"/>
                </a:srgbClr>
              </a:outerShdw>
            </a:effectLst>
          </p:spPr>
        </p:pic>
        <p:sp>
          <p:nvSpPr>
            <p:cNvPr id="464" name="Shape 464"/>
            <p:cNvSpPr/>
            <p:nvPr/>
          </p:nvSpPr>
          <p:spPr>
            <a:xfrm>
              <a:off x="1048803" y="0"/>
              <a:ext cx="1524051" cy="5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algn="ctr" defTabSz="487739"/>
              <a:r>
                <a:rPr b="1">
                  <a:solidFill>
                    <a:srgbClr val="0365C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Science </a:t>
              </a:r>
            </a:p>
            <a:p>
              <a:pPr algn="ctr" defTabSz="487739"/>
              <a:r>
                <a:rPr b="1">
                  <a:solidFill>
                    <a:srgbClr val="0365C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(Publications)</a:t>
              </a:r>
            </a:p>
          </p:txBody>
        </p:sp>
      </p:grpSp>
      <p:grpSp>
        <p:nvGrpSpPr>
          <p:cNvPr id="468" name="Group 468"/>
          <p:cNvGrpSpPr/>
          <p:nvPr/>
        </p:nvGrpSpPr>
        <p:grpSpPr>
          <a:xfrm>
            <a:off x="10723" y="3159439"/>
            <a:ext cx="1270225" cy="1538443"/>
            <a:chOff x="0" y="0"/>
            <a:chExt cx="1270223" cy="1538442"/>
          </a:xfrm>
        </p:grpSpPr>
        <p:sp>
          <p:nvSpPr>
            <p:cNvPr id="466" name="Shape 466"/>
            <p:cNvSpPr/>
            <p:nvPr/>
          </p:nvSpPr>
          <p:spPr>
            <a:xfrm>
              <a:off x="0" y="-1"/>
              <a:ext cx="1270224" cy="525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/>
            <a:p>
              <a:pPr algn="ctr" defTabSz="487739"/>
              <a:r>
                <a:rPr b="1" dirty="0">
                  <a:solidFill>
                    <a:srgbClr val="0365C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Ideas </a:t>
              </a:r>
            </a:p>
            <a:p>
              <a:pPr algn="ctr" defTabSz="487739"/>
              <a:r>
                <a:rPr b="1" dirty="0">
                  <a:solidFill>
                    <a:srgbClr val="0365C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(Proposals)</a:t>
              </a:r>
            </a:p>
          </p:txBody>
        </p:sp>
        <p:pic>
          <p:nvPicPr>
            <p:cNvPr id="467" name="image27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13898" y="581478"/>
              <a:ext cx="842461" cy="956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" name="Shape 1062"/>
          <p:cNvSpPr/>
          <p:nvPr/>
        </p:nvSpPr>
        <p:spPr>
          <a:xfrm flipV="1">
            <a:off x="3950180" y="4146406"/>
            <a:ext cx="2967897" cy="2105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397" y="4733"/>
                </a:lnTo>
                <a:lnTo>
                  <a:pt x="0" y="21600"/>
                </a:lnTo>
              </a:path>
            </a:pathLst>
          </a:custGeom>
          <a:noFill/>
          <a:ln w="25400" cap="flat">
            <a:solidFill>
              <a:srgbClr val="EC5D57"/>
            </a:solidFill>
            <a:prstDash val="solid"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65" y="5694565"/>
            <a:ext cx="244827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Baseline Layout of the NSS Neutron Beam Instruments</a:t>
            </a:r>
          </a:p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(January 2016)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73" y="821234"/>
            <a:ext cx="5756176" cy="6035086"/>
            <a:chOff x="4273" y="821234"/>
            <a:chExt cx="5756176" cy="6035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721600" y="5033585"/>
              <a:ext cx="1602000" cy="20434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3" y="821234"/>
              <a:ext cx="4539234" cy="45439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215600" y="5274000"/>
              <a:ext cx="1538732" cy="15816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248000" y="3787200"/>
              <a:ext cx="1515600" cy="150929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438173" y="6146558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ODIN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811708" y="6400834"/>
            <a:ext cx="814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DREAM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797263" y="6451358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VOR</a:t>
            </a:r>
            <a:endParaRPr lang="en-US" sz="1600" kern="1200" dirty="0">
              <a:solidFill>
                <a:prstClr val="white">
                  <a:lumMod val="50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77273" y="2684860"/>
            <a:ext cx="62288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BEER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07819" y="2265406"/>
            <a:ext cx="710745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CSPEC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32460" y="1936824"/>
            <a:ext cx="90922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BIFROST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015314" y="1603073"/>
            <a:ext cx="1104487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MIRACLES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541058" y="1307657"/>
            <a:ext cx="81498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MAGIC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2232660" y="1066549"/>
            <a:ext cx="639059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TREX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128736" y="1075281"/>
            <a:ext cx="99592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HEIMDAL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99306" y="3413190"/>
            <a:ext cx="614791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NMX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4382556" y="6525562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SKADI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120306" y="5715551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ESTIA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4447268" y="4131077"/>
            <a:ext cx="576220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LOKI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940968" y="4276084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FREIA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080798" y="6485112"/>
            <a:ext cx="747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black"/>
                </a:solidFill>
                <a:ea typeface="+mn-ea"/>
                <a:cs typeface="+mn-cs"/>
              </a:rPr>
              <a:t>VESPA</a:t>
            </a:r>
            <a:endParaRPr lang="en-US" sz="1600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Shape 4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NSS</a:t>
            </a:r>
            <a:r>
              <a:rPr lang="x-none" dirty="0" smtClean="0"/>
              <a:t>: Where we stand today</a:t>
            </a:r>
            <a:br>
              <a:rPr lang="x-none" dirty="0" smtClean="0"/>
            </a:br>
            <a:r>
              <a:rPr lang="x-none" dirty="0"/>
              <a:t/>
            </a:r>
            <a:br>
              <a:rPr lang="x-none" dirty="0"/>
            </a:b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4509811" y="1500234"/>
            <a:ext cx="46346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Decisions on the first 16 instruments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 Baseline where to place 15 instruments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minimize mechanical interfaces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maximize number of usable beam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 ports in the future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-  16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instrument (HR-NSE, VOR)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63503" y="3953661"/>
            <a:ext cx="36040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 Bunker </a:t>
            </a:r>
            <a:r>
              <a:rPr lang="en-US" sz="2000" dirty="0"/>
              <a:t>design advancing </a:t>
            </a:r>
            <a:r>
              <a:rPr lang="en-US" sz="2000" dirty="0" smtClean="0"/>
              <a:t>fast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Funding </a:t>
            </a:r>
            <a:r>
              <a:rPr lang="en-US" sz="2000" dirty="0"/>
              <a:t>delays for some </a:t>
            </a:r>
          </a:p>
          <a:p>
            <a:r>
              <a:rPr lang="en-US" sz="2000" dirty="0"/>
              <a:t>      in-kind partners (65% in kind)</a:t>
            </a:r>
          </a:p>
          <a:p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Working on entering several</a:t>
            </a:r>
          </a:p>
          <a:p>
            <a:r>
              <a:rPr lang="en-US" sz="2000" dirty="0" smtClean="0"/>
              <a:t>      new instruments into phase1</a:t>
            </a:r>
          </a:p>
          <a:p>
            <a:r>
              <a:rPr lang="en-US" sz="2000" dirty="0" smtClean="0"/>
              <a:t>      (</a:t>
            </a:r>
            <a:r>
              <a:rPr lang="en-US" sz="2000" dirty="0" err="1" smtClean="0"/>
              <a:t>prel</a:t>
            </a:r>
            <a:r>
              <a:rPr lang="en-US" sz="2000" dirty="0" smtClean="0"/>
              <a:t>. engineering design)</a:t>
            </a:r>
          </a:p>
          <a:p>
            <a:endParaRPr lang="en-US" sz="20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4940968" y="4492222"/>
            <a:ext cx="866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hangingPunct="1"/>
            <a:r>
              <a:rPr lang="en-US" sz="1600" kern="1200" dirty="0" smtClean="0">
                <a:solidFill>
                  <a:prstClr val="white">
                    <a:lumMod val="50000"/>
                  </a:prstClr>
                </a:solidFill>
                <a:ea typeface="+mn-ea"/>
                <a:cs typeface="+mn-cs"/>
              </a:rPr>
              <a:t>HR-NSE</a:t>
            </a:r>
            <a:endParaRPr lang="en-US" sz="1600" kern="1200" dirty="0">
              <a:solidFill>
                <a:prstClr val="white">
                  <a:lumMod val="50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678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0094CA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1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1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1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11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</TotalTime>
  <Words>2684</Words>
  <Application>Microsoft Macintosh PowerPoint</Application>
  <PresentationFormat>On-screen Show (4:3)</PresentationFormat>
  <Paragraphs>683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Default</vt:lpstr>
      <vt:lpstr>Office-tema</vt:lpstr>
      <vt:lpstr>1_Office-tema</vt:lpstr>
      <vt:lpstr>1_Office Theme</vt:lpstr>
      <vt:lpstr>PowerPoint Presentation</vt:lpstr>
      <vt:lpstr>Neutrons are special</vt:lpstr>
      <vt:lpstr>Grand challenges in Materials</vt:lpstr>
      <vt:lpstr>The European Spallation Source</vt:lpstr>
      <vt:lpstr>Two strategies for neutron instrumentation at ESS</vt:lpstr>
      <vt:lpstr>ESS Opens New Capabilities to Science </vt:lpstr>
      <vt:lpstr>ESS Opens New Capabilities to Science </vt:lpstr>
      <vt:lpstr>ESS Project Scope on Instruments (NSS)</vt:lpstr>
      <vt:lpstr>NSS: Where we stand today  </vt:lpstr>
      <vt:lpstr>NSS: Priorities for 2016  </vt:lpstr>
      <vt:lpstr>NSS Budget overview -with current IK estimates for Instruments and bunker</vt:lpstr>
      <vt:lpstr>The In-Kind Delivery Model  Roles and Responsibilities for NSS </vt:lpstr>
      <vt:lpstr>The NSS Instruments Collaboration</vt:lpstr>
      <vt:lpstr>PowerPoint Presentation</vt:lpstr>
      <vt:lpstr>PowerPoint Presentation</vt:lpstr>
      <vt:lpstr>Candidate Neutron Instruments for early delivery to address recommendations of 2nd Annual Review</vt:lpstr>
      <vt:lpstr>Potential order of commencement of operation of first 8 instruments (August 2023)</vt:lpstr>
      <vt:lpstr>Neutron Beam Instrument Schedule;    V1.4, 10th Feb 2016</vt:lpstr>
      <vt:lpstr>NSS Project Instruments MOU Status</vt:lpstr>
      <vt:lpstr>NSS Project Instruments MOU Status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ESS User</cp:lastModifiedBy>
  <cp:revision>219</cp:revision>
  <dcterms:modified xsi:type="dcterms:W3CDTF">2016-04-01T13:22:46Z</dcterms:modified>
</cp:coreProperties>
</file>