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sldIdLst>
    <p:sldId id="296" r:id="rId2"/>
    <p:sldId id="349" r:id="rId3"/>
    <p:sldId id="298" r:id="rId4"/>
    <p:sldId id="338" r:id="rId5"/>
    <p:sldId id="350" r:id="rId6"/>
    <p:sldId id="327" r:id="rId7"/>
    <p:sldId id="329" r:id="rId8"/>
    <p:sldId id="356" r:id="rId9"/>
    <p:sldId id="358" r:id="rId10"/>
    <p:sldId id="359" r:id="rId11"/>
    <p:sldId id="357" r:id="rId12"/>
    <p:sldId id="360" r:id="rId13"/>
    <p:sldId id="351" r:id="rId14"/>
    <p:sldId id="347" r:id="rId15"/>
    <p:sldId id="345" r:id="rId16"/>
    <p:sldId id="346" r:id="rId17"/>
    <p:sldId id="302" r:id="rId18"/>
    <p:sldId id="352" r:id="rId19"/>
    <p:sldId id="348" r:id="rId20"/>
    <p:sldId id="361" r:id="rId21"/>
    <p:sldId id="362" r:id="rId22"/>
    <p:sldId id="353" r:id="rId23"/>
    <p:sldId id="319" r:id="rId24"/>
    <p:sldId id="320" r:id="rId25"/>
    <p:sldId id="322" r:id="rId26"/>
    <p:sldId id="324" r:id="rId27"/>
    <p:sldId id="326" r:id="rId28"/>
    <p:sldId id="355" r:id="rId29"/>
    <p:sldId id="340" r:id="rId30"/>
    <p:sldId id="341" r:id="rId31"/>
    <p:sldId id="342" r:id="rId32"/>
    <p:sldId id="343" r:id="rId33"/>
    <p:sldId id="344" r:id="rId34"/>
    <p:sldId id="339" r:id="rId35"/>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86" autoAdjust="0"/>
    <p:restoredTop sz="94656" autoAdjust="0"/>
  </p:normalViewPr>
  <p:slideViewPr>
    <p:cSldViewPr>
      <p:cViewPr varScale="1">
        <p:scale>
          <a:sx n="93" d="100"/>
          <a:sy n="93" d="100"/>
        </p:scale>
        <p:origin x="-1282"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2016-03-29</a:t>
            </a:fld>
            <a:endParaRPr lang="sv-S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fld id="{407A4BDC-B033-443E-A19F-40D061C680D9}" type="slidenum">
              <a:rPr lang="sv-SE" smtClean="0"/>
              <a:t>20</a:t>
            </a:fld>
            <a:endParaRPr lang="sv-SE"/>
          </a:p>
        </p:txBody>
      </p:sp>
    </p:spTree>
    <p:extLst>
      <p:ext uri="{BB962C8B-B14F-4D97-AF65-F5344CB8AC3E}">
        <p14:creationId xmlns:p14="http://schemas.microsoft.com/office/powerpoint/2010/main" val="15391166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sv-SE"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Click to edit Master subtitle style</a:t>
            </a:r>
            <a:endParaRPr lang="sv-SE"/>
          </a:p>
        </p:txBody>
      </p:sp>
      <p:sp>
        <p:nvSpPr>
          <p:cNvPr id="4" name="Date Placeholder 3"/>
          <p:cNvSpPr>
            <a:spLocks noGrp="1"/>
          </p:cNvSpPr>
          <p:nvPr>
            <p:ph type="dt" sz="half" idx="10"/>
          </p:nvPr>
        </p:nvSpPr>
        <p:spPr/>
        <p:txBody>
          <a:bodyPr/>
          <a:lstStyle/>
          <a:p>
            <a:fld id="{5ED7AC81-318B-4D49-A602-9E30227C87EC}" type="datetime1">
              <a:rPr lang="sv-SE" smtClean="0"/>
              <a:t>2016-03-29</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en-GB" noProof="0" smtClean="0"/>
              <a:t>Click to edit Master title style</a:t>
            </a:r>
            <a:endParaRPr lang="en-GB" noProof="0"/>
          </a:p>
        </p:txBody>
      </p:sp>
      <p:sp>
        <p:nvSpPr>
          <p:cNvPr id="3" name="Content Placeholder 2"/>
          <p:cNvSpPr>
            <a:spLocks noGrp="1"/>
          </p:cNvSpPr>
          <p:nvPr>
            <p:ph idx="1"/>
          </p:nvPr>
        </p:nvSpPr>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4" name="Date Placeholder 3"/>
          <p:cNvSpPr>
            <a:spLocks noGrp="1"/>
          </p:cNvSpPr>
          <p:nvPr>
            <p:ph type="dt" sz="half" idx="10"/>
          </p:nvPr>
        </p:nvSpPr>
        <p:spPr/>
        <p:txBody>
          <a:bodyPr/>
          <a:lstStyle/>
          <a:p>
            <a:fld id="{6EB99CB0-346B-43FA-9EE6-F90C3F3BC0BA}" type="datetime1">
              <a:rPr lang="sv-SE" smtClean="0"/>
              <a:t>2016-03-29</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sv-SE"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p:txBody>
      </p:sp>
      <p:sp>
        <p:nvSpPr>
          <p:cNvPr id="5" name="Date Placeholder 4"/>
          <p:cNvSpPr>
            <a:spLocks noGrp="1"/>
          </p:cNvSpPr>
          <p:nvPr>
            <p:ph type="dt" sz="half" idx="10"/>
          </p:nvPr>
        </p:nvSpPr>
        <p:spPr/>
        <p:txBody>
          <a:bodyPr/>
          <a:lstStyle/>
          <a:p>
            <a:fld id="{42E66B7F-8271-49DA-A25A-F4BB9F476347}" type="datetime1">
              <a:rPr lang="sv-SE" smtClean="0"/>
              <a:t>2016-03-29</a:t>
            </a:fld>
            <a:endParaRPr lang="sv-SE" dirty="0"/>
          </a:p>
        </p:txBody>
      </p:sp>
      <p:sp>
        <p:nvSpPr>
          <p:cNvPr id="6" name="Footer Placeholder 5"/>
          <p:cNvSpPr>
            <a:spLocks noGrp="1"/>
          </p:cNvSpPr>
          <p:nvPr>
            <p:ph type="ftr" sz="quarter" idx="11"/>
          </p:nvPr>
        </p:nvSpPr>
        <p:spPr/>
        <p:txBody>
          <a:bodyPr/>
          <a:lstStyle/>
          <a:p>
            <a:endParaRPr lang="sv-SE" dirty="0"/>
          </a:p>
        </p:txBody>
      </p:sp>
      <p:sp>
        <p:nvSpPr>
          <p:cNvPr id="7" name="Slide Number Placeholder 6"/>
          <p:cNvSpPr>
            <a:spLocks noGrp="1"/>
          </p:cNvSpPr>
          <p:nvPr>
            <p:ph type="sldNum" sz="quarter" idx="12"/>
          </p:nvPr>
        </p:nvSpPr>
        <p:spPr/>
        <p:txBody>
          <a:bodyPr/>
          <a:lstStyle/>
          <a:p>
            <a:fld id="{551115BC-487E-4422-894C-CB7CD3E79223}" type="slidenum">
              <a:rPr lang="sv-SE" smtClean="0"/>
              <a:t>‹#›</a:t>
            </a:fld>
            <a:endParaRPr lang="sv-SE" dirty="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7" name="Date Placeholder 6"/>
          <p:cNvSpPr>
            <a:spLocks noGrp="1"/>
          </p:cNvSpPr>
          <p:nvPr>
            <p:ph type="dt" sz="half" idx="10"/>
          </p:nvPr>
        </p:nvSpPr>
        <p:spPr/>
        <p:txBody>
          <a:bodyPr/>
          <a:lstStyle/>
          <a:p>
            <a:fld id="{3C7D23FA-05C4-4CC1-B281-2F815585BC1C}" type="datetime1">
              <a:rPr lang="sv-SE" smtClean="0"/>
              <a:t>2016-03-29</a:t>
            </a:fld>
            <a:endParaRPr lang="sv-SE" dirty="0"/>
          </a:p>
        </p:txBody>
      </p:sp>
      <p:sp>
        <p:nvSpPr>
          <p:cNvPr id="8" name="Footer Placeholder 7"/>
          <p:cNvSpPr>
            <a:spLocks noGrp="1"/>
          </p:cNvSpPr>
          <p:nvPr>
            <p:ph type="ftr" sz="quarter" idx="11"/>
          </p:nvPr>
        </p:nvSpPr>
        <p:spPr/>
        <p:txBody>
          <a:bodyPr/>
          <a:lstStyle/>
          <a:p>
            <a:endParaRPr lang="sv-SE" dirty="0"/>
          </a:p>
        </p:txBody>
      </p:sp>
      <p:sp>
        <p:nvSpPr>
          <p:cNvPr id="9" name="Slide Number Placeholder 8"/>
          <p:cNvSpPr>
            <a:spLocks noGrp="1"/>
          </p:cNvSpPr>
          <p:nvPr>
            <p:ph type="sldNum" sz="quarter" idx="12"/>
          </p:nvPr>
        </p:nvSpPr>
        <p:spPr/>
        <p:txBody>
          <a:bodyPr/>
          <a:lstStyle/>
          <a:p>
            <a:fld id="{551115BC-487E-4422-894C-CB7CD3E79223}" type="slidenum">
              <a:rPr lang="sv-SE" smtClean="0"/>
              <a:t>‹#›</a:t>
            </a:fld>
            <a:endParaRPr lang="sv-SE" dirty="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sv-SE" smtClean="0"/>
              <a:t>Click to edit Master title style</a:t>
            </a:r>
            <a:endParaRPr lang="sv-S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sv-SE" smtClean="0"/>
              <a:t>2016-03-29</a:t>
            </a:fld>
            <a:endParaRPr lang="sv-S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sv-SE" smtClean="0"/>
              <a:t>‹#›</a:t>
            </a:fld>
            <a:endParaRPr lang="sv-SE" dirty="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 Id="rId5" Type="http://schemas.openxmlformats.org/officeDocument/2006/relationships/image" Target="../media/image24.emf"/><Relationship Id="rId4" Type="http://schemas.openxmlformats.org/officeDocument/2006/relationships/image" Target="../media/image23.e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sv-SE" sz="4000" dirty="0" smtClean="0"/>
              <a:t>TAC 13</a:t>
            </a:r>
            <a:br>
              <a:rPr lang="sv-SE" sz="4000" dirty="0" smtClean="0"/>
            </a:br>
            <a:r>
              <a:rPr lang="sv-SE" sz="4000" dirty="0" smtClean="0"/>
              <a:t>Integrated control system</a:t>
            </a:r>
            <a:endParaRPr lang="sv-SE" sz="4000" dirty="0"/>
          </a:p>
        </p:txBody>
      </p:sp>
      <p:sp>
        <p:nvSpPr>
          <p:cNvPr id="3" name="Subtitle 2"/>
          <p:cNvSpPr>
            <a:spLocks noGrp="1"/>
          </p:cNvSpPr>
          <p:nvPr>
            <p:ph type="subTitle" idx="1"/>
          </p:nvPr>
        </p:nvSpPr>
        <p:spPr/>
        <p:txBody>
          <a:bodyPr>
            <a:noAutofit/>
          </a:bodyPr>
          <a:lstStyle/>
          <a:p>
            <a:r>
              <a:rPr lang="sv-SE" sz="2000" dirty="0" smtClean="0">
                <a:solidFill>
                  <a:schemeClr val="bg1"/>
                </a:solidFill>
              </a:rPr>
              <a:t>Henrik Carling</a:t>
            </a:r>
          </a:p>
          <a:p>
            <a:r>
              <a:rPr lang="sv-SE" sz="2000" dirty="0" smtClean="0">
                <a:solidFill>
                  <a:schemeClr val="bg1"/>
                </a:solidFill>
              </a:rPr>
              <a:t>Head of ICS division</a:t>
            </a:r>
            <a:endParaRPr lang="sv-SE" sz="2000" dirty="0">
              <a:solidFill>
                <a:schemeClr val="bg1"/>
              </a:solidFill>
            </a:endParaRPr>
          </a:p>
        </p:txBody>
      </p:sp>
      <p:sp>
        <p:nvSpPr>
          <p:cNvPr id="4" name="Rectangle 3"/>
          <p:cNvSpPr/>
          <p:nvPr/>
        </p:nvSpPr>
        <p:spPr>
          <a:xfrm>
            <a:off x="2286000" y="5949280"/>
            <a:ext cx="4572000" cy="603242"/>
          </a:xfrm>
          <a:prstGeom prst="rect">
            <a:avLst/>
          </a:prstGeom>
        </p:spPr>
        <p:txBody>
          <a:bodyPr>
            <a:spAutoFit/>
          </a:bodyPr>
          <a:lstStyle/>
          <a:p>
            <a:pPr algn="ctr">
              <a:lnSpc>
                <a:spcPct val="120000"/>
              </a:lnSpc>
            </a:pPr>
            <a:r>
              <a:rPr lang="en-GB" sz="1600" dirty="0" smtClean="0">
                <a:solidFill>
                  <a:srgbClr val="FFFFFF"/>
                </a:solidFill>
              </a:rPr>
              <a:t>www.europeanspallationsource.se</a:t>
            </a:r>
          </a:p>
          <a:p>
            <a:pPr algn="ctr"/>
            <a:r>
              <a:rPr lang="en-GB" sz="1400" dirty="0" smtClean="0">
                <a:solidFill>
                  <a:srgbClr val="FFFFFF"/>
                </a:solidFill>
              </a:rPr>
              <a:t>2016-04</a:t>
            </a:r>
          </a:p>
        </p:txBody>
      </p:sp>
    </p:spTree>
    <p:extLst>
      <p:ext uri="{BB962C8B-B14F-4D97-AF65-F5344CB8AC3E}">
        <p14:creationId xmlns:p14="http://schemas.microsoft.com/office/powerpoint/2010/main" val="27452364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Status – </a:t>
            </a:r>
            <a:r>
              <a:rPr lang="sv-SE" sz="2800" dirty="0" err="1" smtClean="0"/>
              <a:t>Work</a:t>
            </a:r>
            <a:r>
              <a:rPr lang="sv-SE" sz="2800" dirty="0" smtClean="0"/>
              <a:t> </a:t>
            </a:r>
            <a:r>
              <a:rPr lang="sv-SE" sz="2800" dirty="0" err="1" smtClean="0"/>
              <a:t>Package</a:t>
            </a:r>
            <a:r>
              <a:rPr lang="sv-SE" sz="2800" dirty="0" smtClean="0"/>
              <a:t> 8 - Physics</a:t>
            </a:r>
            <a:endParaRPr lang="sv-SE" sz="2800" dirty="0"/>
          </a:p>
        </p:txBody>
      </p:sp>
      <p:sp>
        <p:nvSpPr>
          <p:cNvPr id="3" name="Content Placeholder 2"/>
          <p:cNvSpPr>
            <a:spLocks noGrp="1"/>
          </p:cNvSpPr>
          <p:nvPr>
            <p:ph idx="1"/>
          </p:nvPr>
        </p:nvSpPr>
        <p:spPr>
          <a:xfrm>
            <a:off x="179512" y="1600200"/>
            <a:ext cx="8712968" cy="4925144"/>
          </a:xfrm>
        </p:spPr>
        <p:txBody>
          <a:bodyPr>
            <a:normAutofit/>
          </a:bodyPr>
          <a:lstStyle/>
          <a:p>
            <a:pPr>
              <a:spcBef>
                <a:spcPts val="0"/>
              </a:spcBef>
            </a:pPr>
            <a:r>
              <a:rPr lang="sv-SE" sz="1800" dirty="0" err="1" smtClean="0">
                <a:solidFill>
                  <a:schemeClr val="tx1"/>
                </a:solidFill>
              </a:rPr>
              <a:t>Work</a:t>
            </a:r>
            <a:r>
              <a:rPr lang="sv-SE" sz="1800" dirty="0" smtClean="0">
                <a:solidFill>
                  <a:schemeClr val="tx1"/>
                </a:solidFill>
              </a:rPr>
              <a:t> </a:t>
            </a:r>
            <a:r>
              <a:rPr lang="sv-SE" sz="1800" dirty="0" err="1" smtClean="0">
                <a:solidFill>
                  <a:schemeClr val="tx1"/>
                </a:solidFill>
              </a:rPr>
              <a:t>package</a:t>
            </a:r>
            <a:r>
              <a:rPr lang="sv-SE" sz="1800" dirty="0" smtClean="0">
                <a:solidFill>
                  <a:schemeClr val="tx1"/>
                </a:solidFill>
              </a:rPr>
              <a:t> scope</a:t>
            </a:r>
          </a:p>
          <a:p>
            <a:pPr lvl="1">
              <a:spcBef>
                <a:spcPts val="0"/>
              </a:spcBef>
            </a:pPr>
            <a:r>
              <a:rPr lang="en-US" sz="1400" dirty="0">
                <a:solidFill>
                  <a:schemeClr val="tx1"/>
                </a:solidFill>
              </a:rPr>
              <a:t>Develop the </a:t>
            </a:r>
            <a:r>
              <a:rPr lang="en-US" sz="1400" dirty="0" smtClean="0">
                <a:solidFill>
                  <a:schemeClr val="tx1"/>
                </a:solidFill>
              </a:rPr>
              <a:t>control system software infrastructure </a:t>
            </a:r>
            <a:r>
              <a:rPr lang="en-US" sz="1400" dirty="0">
                <a:solidFill>
                  <a:schemeClr val="tx1"/>
                </a:solidFill>
              </a:rPr>
              <a:t>for beam physics </a:t>
            </a:r>
            <a:r>
              <a:rPr lang="en-US" sz="1400" dirty="0" smtClean="0">
                <a:solidFill>
                  <a:schemeClr val="tx1"/>
                </a:solidFill>
              </a:rPr>
              <a:t>applications</a:t>
            </a:r>
            <a:endParaRPr lang="en-US" sz="1400" dirty="0">
              <a:solidFill>
                <a:schemeClr val="tx1"/>
              </a:solidFill>
            </a:endParaRPr>
          </a:p>
          <a:p>
            <a:pPr lvl="1">
              <a:spcBef>
                <a:spcPts val="0"/>
              </a:spcBef>
            </a:pPr>
            <a:r>
              <a:rPr lang="en-US" sz="1400" dirty="0">
                <a:solidFill>
                  <a:schemeClr val="tx1"/>
                </a:solidFill>
              </a:rPr>
              <a:t>Provide the control support for beam commissioning </a:t>
            </a:r>
            <a:r>
              <a:rPr lang="en-US" sz="1400" dirty="0" smtClean="0">
                <a:solidFill>
                  <a:schemeClr val="tx1"/>
                </a:solidFill>
              </a:rPr>
              <a:t>applications and </a:t>
            </a:r>
            <a:r>
              <a:rPr lang="en-US" sz="1400" dirty="0">
                <a:solidFill>
                  <a:schemeClr val="tx1"/>
                </a:solidFill>
              </a:rPr>
              <a:t>machine </a:t>
            </a:r>
            <a:r>
              <a:rPr lang="en-US" sz="1400" dirty="0" smtClean="0">
                <a:solidFill>
                  <a:schemeClr val="tx1"/>
                </a:solidFill>
              </a:rPr>
              <a:t>model development</a:t>
            </a:r>
            <a:endParaRPr lang="en-US" sz="1400" dirty="0">
              <a:solidFill>
                <a:schemeClr val="tx1"/>
              </a:solidFill>
            </a:endParaRPr>
          </a:p>
          <a:p>
            <a:pPr lvl="1">
              <a:spcBef>
                <a:spcPts val="0"/>
              </a:spcBef>
            </a:pPr>
            <a:r>
              <a:rPr lang="en-US" sz="1400" dirty="0">
                <a:solidFill>
                  <a:schemeClr val="tx1"/>
                </a:solidFill>
              </a:rPr>
              <a:t>Address all the physics issues related to </a:t>
            </a:r>
            <a:r>
              <a:rPr lang="en-US" sz="1400" dirty="0" smtClean="0">
                <a:solidFill>
                  <a:schemeClr val="tx1"/>
                </a:solidFill>
              </a:rPr>
              <a:t>control (in collaboration with Accelerator Beam Physics)</a:t>
            </a:r>
            <a:endParaRPr lang="sv-SE" sz="1400" dirty="0">
              <a:solidFill>
                <a:schemeClr val="tx1"/>
              </a:solidFill>
            </a:endParaRPr>
          </a:p>
          <a:p>
            <a:pPr lvl="1">
              <a:spcBef>
                <a:spcPts val="0"/>
              </a:spcBef>
            </a:pPr>
            <a:endParaRPr lang="sv-SE" sz="1800" dirty="0" smtClean="0">
              <a:solidFill>
                <a:schemeClr val="tx1"/>
              </a:solidFill>
            </a:endParaRPr>
          </a:p>
          <a:p>
            <a:pPr>
              <a:spcBef>
                <a:spcPts val="0"/>
              </a:spcBef>
            </a:pPr>
            <a:r>
              <a:rPr lang="sv-SE" sz="1800" dirty="0" err="1" smtClean="0">
                <a:solidFill>
                  <a:schemeClr val="tx1"/>
                </a:solidFill>
              </a:rPr>
              <a:t>Work</a:t>
            </a:r>
            <a:r>
              <a:rPr lang="sv-SE" sz="1800" dirty="0" smtClean="0">
                <a:solidFill>
                  <a:schemeClr val="tx1"/>
                </a:solidFill>
              </a:rPr>
              <a:t> </a:t>
            </a:r>
            <a:r>
              <a:rPr lang="sv-SE" sz="1800" dirty="0" err="1" smtClean="0">
                <a:solidFill>
                  <a:schemeClr val="tx1"/>
                </a:solidFill>
              </a:rPr>
              <a:t>package</a:t>
            </a:r>
            <a:r>
              <a:rPr lang="sv-SE" sz="1800" dirty="0" smtClean="0">
                <a:solidFill>
                  <a:schemeClr val="tx1"/>
                </a:solidFill>
              </a:rPr>
              <a:t> status</a:t>
            </a:r>
            <a:endParaRPr lang="sv-SE" sz="1800" dirty="0">
              <a:solidFill>
                <a:schemeClr val="tx1"/>
              </a:solidFill>
            </a:endParaRPr>
          </a:p>
          <a:p>
            <a:pPr lvl="1">
              <a:spcBef>
                <a:spcPts val="0"/>
              </a:spcBef>
            </a:pPr>
            <a:r>
              <a:rPr lang="en-US" sz="1400" dirty="0" smtClean="0">
                <a:solidFill>
                  <a:schemeClr val="tx1"/>
                </a:solidFill>
              </a:rPr>
              <a:t>ESS Beam Physics application </a:t>
            </a:r>
            <a:r>
              <a:rPr lang="en-US" sz="1400" dirty="0">
                <a:solidFill>
                  <a:schemeClr val="tx1"/>
                </a:solidFill>
              </a:rPr>
              <a:t>f</a:t>
            </a:r>
            <a:r>
              <a:rPr lang="en-US" sz="1400" dirty="0" smtClean="0">
                <a:solidFill>
                  <a:schemeClr val="tx1"/>
                </a:solidFill>
              </a:rPr>
              <a:t>ramework (with ESS/ICS developed physics model/simulator) tested successfully with SNS control system and with beam. 6d phase space (envelope) matches well with  experiment. IPAC papers are being written summarizing this </a:t>
            </a:r>
            <a:r>
              <a:rPr lang="en-US" sz="1400" dirty="0" smtClean="0">
                <a:solidFill>
                  <a:schemeClr val="tx1"/>
                </a:solidFill>
              </a:rPr>
              <a:t>work</a:t>
            </a:r>
            <a:endParaRPr lang="en-US" sz="1400" dirty="0" smtClean="0">
              <a:solidFill>
                <a:schemeClr val="tx1"/>
              </a:solidFill>
            </a:endParaRPr>
          </a:p>
          <a:p>
            <a:pPr lvl="1">
              <a:spcBef>
                <a:spcPts val="0"/>
              </a:spcBef>
            </a:pPr>
            <a:r>
              <a:rPr lang="en-US" sz="1400" dirty="0" smtClean="0">
                <a:solidFill>
                  <a:schemeClr val="tx1"/>
                </a:solidFill>
              </a:rPr>
              <a:t>Collaboration with Accelerator Beam Physics going very well. List of applications to be developed </a:t>
            </a:r>
            <a:r>
              <a:rPr lang="en-US" sz="1400" dirty="0" smtClean="0">
                <a:solidFill>
                  <a:schemeClr val="tx1"/>
                </a:solidFill>
              </a:rPr>
              <a:t>agreed</a:t>
            </a:r>
            <a:endParaRPr lang="en-US" sz="1400" dirty="0" smtClean="0">
              <a:solidFill>
                <a:schemeClr val="tx1"/>
              </a:solidFill>
            </a:endParaRPr>
          </a:p>
          <a:p>
            <a:pPr lvl="1">
              <a:spcBef>
                <a:spcPts val="0"/>
              </a:spcBef>
            </a:pPr>
            <a:r>
              <a:rPr lang="en-US" sz="1400" dirty="0" smtClean="0">
                <a:solidFill>
                  <a:schemeClr val="tx1"/>
                </a:solidFill>
              </a:rPr>
              <a:t>Integration of the application framework with Control System Services proceeding well. </a:t>
            </a:r>
            <a:r>
              <a:rPr lang="en-US" sz="1400" dirty="0">
                <a:solidFill>
                  <a:schemeClr val="tx1"/>
                </a:solidFill>
              </a:rPr>
              <a:t>E</a:t>
            </a:r>
            <a:r>
              <a:rPr lang="en-US" sz="1400" dirty="0" smtClean="0">
                <a:solidFill>
                  <a:schemeClr val="tx1"/>
                </a:solidFill>
              </a:rPr>
              <a:t>.g., RBAC  (role based authentication ) integration is available for production </a:t>
            </a:r>
            <a:r>
              <a:rPr lang="en-US" sz="1400" dirty="0" smtClean="0">
                <a:solidFill>
                  <a:schemeClr val="tx1"/>
                </a:solidFill>
              </a:rPr>
              <a:t>testing</a:t>
            </a:r>
            <a:endParaRPr lang="en-US" sz="1400" dirty="0" smtClean="0">
              <a:solidFill>
                <a:schemeClr val="tx1"/>
              </a:solidFill>
            </a:endParaRPr>
          </a:p>
          <a:p>
            <a:pPr lvl="1">
              <a:spcBef>
                <a:spcPts val="0"/>
              </a:spcBef>
            </a:pPr>
            <a:endParaRPr lang="en-US" sz="1400" dirty="0">
              <a:solidFill>
                <a:schemeClr val="tx1"/>
              </a:solidFill>
            </a:endParaRPr>
          </a:p>
          <a:p>
            <a:pPr>
              <a:spcBef>
                <a:spcPts val="0"/>
              </a:spcBef>
            </a:pPr>
            <a:r>
              <a:rPr lang="sv-SE" sz="1800" dirty="0" err="1" smtClean="0">
                <a:solidFill>
                  <a:schemeClr val="tx1"/>
                </a:solidFill>
              </a:rPr>
              <a:t>Issues</a:t>
            </a:r>
            <a:r>
              <a:rPr lang="sv-SE" sz="1800" dirty="0" smtClean="0">
                <a:solidFill>
                  <a:schemeClr val="tx1"/>
                </a:solidFill>
              </a:rPr>
              <a:t> (and Risks)</a:t>
            </a:r>
          </a:p>
          <a:p>
            <a:pPr lvl="1">
              <a:spcBef>
                <a:spcPts val="0"/>
              </a:spcBef>
            </a:pPr>
            <a:r>
              <a:rPr lang="sv-SE" sz="1400" dirty="0" smtClean="0">
                <a:solidFill>
                  <a:schemeClr val="tx1"/>
                </a:solidFill>
              </a:rPr>
              <a:t>Plan </a:t>
            </a:r>
            <a:r>
              <a:rPr lang="sv-SE" sz="1400" dirty="0" smtClean="0">
                <a:solidFill>
                  <a:schemeClr val="tx1"/>
                </a:solidFill>
              </a:rPr>
              <a:t>requires </a:t>
            </a:r>
            <a:r>
              <a:rPr lang="sv-SE" sz="1400" dirty="0">
                <a:solidFill>
                  <a:schemeClr val="tx1"/>
                </a:solidFill>
              </a:rPr>
              <a:t>e</a:t>
            </a:r>
            <a:r>
              <a:rPr lang="sv-SE" sz="1400" dirty="0" smtClean="0">
                <a:solidFill>
                  <a:schemeClr val="tx1"/>
                </a:solidFill>
              </a:rPr>
              <a:t>xternal resources to deliver its milestones. </a:t>
            </a:r>
            <a:endParaRPr lang="sv-SE" sz="1400" dirty="0" smtClean="0">
              <a:solidFill>
                <a:schemeClr val="tx1"/>
              </a:solidFill>
            </a:endParaRPr>
          </a:p>
          <a:p>
            <a:pPr lvl="2">
              <a:spcBef>
                <a:spcPts val="0"/>
              </a:spcBef>
            </a:pPr>
            <a:r>
              <a:rPr lang="sv-SE" sz="1400" dirty="0">
                <a:solidFill>
                  <a:schemeClr val="tx1"/>
                </a:solidFill>
              </a:rPr>
              <a:t>In-Kind resources are difficult to find</a:t>
            </a:r>
            <a:r>
              <a:rPr lang="sv-SE" sz="1400" dirty="0">
                <a:solidFill>
                  <a:schemeClr val="tx1"/>
                </a:solidFill>
              </a:rPr>
              <a:t> </a:t>
            </a:r>
            <a:r>
              <a:rPr lang="sv-SE" sz="1400" dirty="0" smtClean="0">
                <a:solidFill>
                  <a:schemeClr val="tx1"/>
                </a:solidFill>
              </a:rPr>
              <a:t>(</a:t>
            </a:r>
            <a:r>
              <a:rPr lang="sv-SE" sz="1400" dirty="0">
                <a:solidFill>
                  <a:schemeClr val="tx1"/>
                </a:solidFill>
              </a:rPr>
              <a:t>as it requires </a:t>
            </a:r>
            <a:r>
              <a:rPr lang="sv-SE" sz="1400" dirty="0" smtClean="0">
                <a:solidFill>
                  <a:schemeClr val="tx1"/>
                </a:solidFill>
              </a:rPr>
              <a:t>accelerator </a:t>
            </a:r>
            <a:r>
              <a:rPr lang="sv-SE" sz="1400" dirty="0">
                <a:solidFill>
                  <a:schemeClr val="tx1"/>
                </a:solidFill>
              </a:rPr>
              <a:t>physics and software competencies</a:t>
            </a:r>
            <a:r>
              <a:rPr lang="sv-SE" sz="1400" dirty="0" smtClean="0">
                <a:solidFill>
                  <a:schemeClr val="tx1"/>
                </a:solidFill>
              </a:rPr>
              <a:t>)</a:t>
            </a:r>
            <a:endParaRPr lang="sv-SE" sz="1400" dirty="0">
              <a:solidFill>
                <a:schemeClr val="tx1"/>
              </a:solidFill>
            </a:endParaRPr>
          </a:p>
          <a:p>
            <a:pPr lvl="2">
              <a:spcBef>
                <a:spcPts val="0"/>
              </a:spcBef>
            </a:pPr>
            <a:r>
              <a:rPr lang="sv-SE" sz="1400" dirty="0">
                <a:solidFill>
                  <a:schemeClr val="tx1"/>
                </a:solidFill>
              </a:rPr>
              <a:t>The </a:t>
            </a:r>
            <a:r>
              <a:rPr lang="sv-SE" sz="1400" dirty="0">
                <a:solidFill>
                  <a:schemeClr val="tx1"/>
                </a:solidFill>
              </a:rPr>
              <a:t>i</a:t>
            </a:r>
            <a:r>
              <a:rPr lang="sv-SE" sz="1400" dirty="0">
                <a:solidFill>
                  <a:schemeClr val="tx1"/>
                </a:solidFill>
              </a:rPr>
              <a:t>nability to hire consultants due to </a:t>
            </a:r>
            <a:r>
              <a:rPr lang="sv-SE" sz="1400" dirty="0" smtClean="0">
                <a:solidFill>
                  <a:schemeClr val="tx1"/>
                </a:solidFill>
              </a:rPr>
              <a:t>in-kind related </a:t>
            </a:r>
            <a:r>
              <a:rPr lang="sv-SE" sz="1400" dirty="0">
                <a:solidFill>
                  <a:schemeClr val="tx1"/>
                </a:solidFill>
              </a:rPr>
              <a:t>cash illiquidity can lead to delay in schedule. </a:t>
            </a:r>
          </a:p>
          <a:p>
            <a:pPr lvl="1">
              <a:spcBef>
                <a:spcPts val="0"/>
              </a:spcBef>
            </a:pPr>
            <a:endParaRPr lang="sv-SE" sz="1400" dirty="0">
              <a:solidFill>
                <a:schemeClr val="tx1"/>
              </a:solidFill>
            </a:endParaRPr>
          </a:p>
          <a:p>
            <a:pPr>
              <a:spcBef>
                <a:spcPts val="0"/>
              </a:spcBef>
            </a:pPr>
            <a:r>
              <a:rPr lang="sv-SE" sz="1800" dirty="0" err="1" smtClean="0">
                <a:solidFill>
                  <a:schemeClr val="tx1"/>
                </a:solidFill>
              </a:rPr>
              <a:t>Next</a:t>
            </a:r>
            <a:r>
              <a:rPr lang="sv-SE" sz="1800" dirty="0" smtClean="0">
                <a:solidFill>
                  <a:schemeClr val="tx1"/>
                </a:solidFill>
              </a:rPr>
              <a:t> steps</a:t>
            </a:r>
          </a:p>
          <a:p>
            <a:pPr lvl="1">
              <a:spcBef>
                <a:spcPts val="0"/>
              </a:spcBef>
            </a:pPr>
            <a:r>
              <a:rPr lang="sv-SE" sz="1400" dirty="0" smtClean="0">
                <a:solidFill>
                  <a:schemeClr val="tx1"/>
                </a:solidFill>
              </a:rPr>
              <a:t>Roll </a:t>
            </a:r>
            <a:r>
              <a:rPr lang="sv-SE" sz="1400" dirty="0" err="1" smtClean="0">
                <a:solidFill>
                  <a:schemeClr val="tx1"/>
                </a:solidFill>
              </a:rPr>
              <a:t>out</a:t>
            </a:r>
            <a:r>
              <a:rPr lang="sv-SE" sz="1400" dirty="0" smtClean="0">
                <a:solidFill>
                  <a:schemeClr val="tx1"/>
                </a:solidFill>
              </a:rPr>
              <a:t> </a:t>
            </a:r>
            <a:r>
              <a:rPr lang="sv-SE" sz="1400" dirty="0" err="1" smtClean="0">
                <a:solidFill>
                  <a:schemeClr val="tx1"/>
                </a:solidFill>
              </a:rPr>
              <a:t>first</a:t>
            </a:r>
            <a:r>
              <a:rPr lang="sv-SE" sz="1400" dirty="0" smtClean="0">
                <a:solidFill>
                  <a:schemeClr val="tx1"/>
                </a:solidFill>
              </a:rPr>
              <a:t> </a:t>
            </a:r>
            <a:r>
              <a:rPr lang="sv-SE" sz="1400" dirty="0" err="1" smtClean="0">
                <a:solidFill>
                  <a:schemeClr val="tx1"/>
                </a:solidFill>
              </a:rPr>
              <a:t>applications</a:t>
            </a:r>
            <a:r>
              <a:rPr lang="sv-SE" sz="1400" dirty="0" smtClean="0">
                <a:solidFill>
                  <a:schemeClr val="tx1"/>
                </a:solidFill>
              </a:rPr>
              <a:t> </a:t>
            </a:r>
            <a:r>
              <a:rPr lang="sv-SE" sz="1400" dirty="0" err="1" smtClean="0">
                <a:solidFill>
                  <a:schemeClr val="tx1"/>
                </a:solidFill>
              </a:rPr>
              <a:t>with</a:t>
            </a:r>
            <a:r>
              <a:rPr lang="sv-SE" sz="1400" dirty="0" smtClean="0">
                <a:solidFill>
                  <a:schemeClr val="tx1"/>
                </a:solidFill>
              </a:rPr>
              <a:t> </a:t>
            </a:r>
            <a:r>
              <a:rPr lang="sv-SE" sz="1400" dirty="0" err="1" smtClean="0">
                <a:solidFill>
                  <a:schemeClr val="tx1"/>
                </a:solidFill>
              </a:rPr>
              <a:t>Beam</a:t>
            </a:r>
            <a:r>
              <a:rPr lang="sv-SE" sz="1400" dirty="0" smtClean="0">
                <a:solidFill>
                  <a:schemeClr val="tx1"/>
                </a:solidFill>
              </a:rPr>
              <a:t> </a:t>
            </a:r>
            <a:r>
              <a:rPr lang="sv-SE" sz="1400" dirty="0" err="1" smtClean="0">
                <a:solidFill>
                  <a:schemeClr val="tx1"/>
                </a:solidFill>
              </a:rPr>
              <a:t>Physics</a:t>
            </a:r>
            <a:r>
              <a:rPr lang="sv-SE" sz="1400" dirty="0" smtClean="0">
                <a:solidFill>
                  <a:schemeClr val="tx1"/>
                </a:solidFill>
              </a:rPr>
              <a:t> </a:t>
            </a:r>
            <a:r>
              <a:rPr lang="sv-SE" sz="1400" dirty="0" err="1" smtClean="0">
                <a:solidFill>
                  <a:schemeClr val="tx1"/>
                </a:solidFill>
              </a:rPr>
              <a:t>section</a:t>
            </a:r>
            <a:endParaRPr lang="sv-SE" sz="1400" dirty="0" smtClean="0">
              <a:solidFill>
                <a:schemeClr val="tx1"/>
              </a:solidFill>
            </a:endParaRPr>
          </a:p>
          <a:p>
            <a:pPr lvl="1"/>
            <a:endParaRPr lang="sv-SE" sz="1400"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10</a:t>
            </a:fld>
            <a:endParaRPr lang="sv-SE" dirty="0"/>
          </a:p>
        </p:txBody>
      </p:sp>
    </p:spTree>
    <p:extLst>
      <p:ext uri="{BB962C8B-B14F-4D97-AF65-F5344CB8AC3E}">
        <p14:creationId xmlns:p14="http://schemas.microsoft.com/office/powerpoint/2010/main" val="278889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400" dirty="0" smtClean="0"/>
              <a:t>Status - Work package 9 - </a:t>
            </a:r>
            <a:r>
              <a:rPr lang="sv-SE" sz="2400" dirty="0" err="1" smtClean="0"/>
              <a:t>Personnel</a:t>
            </a:r>
            <a:r>
              <a:rPr lang="sv-SE" sz="2400" dirty="0" smtClean="0"/>
              <a:t> </a:t>
            </a:r>
            <a:r>
              <a:rPr lang="sv-SE" sz="2400" dirty="0" err="1" smtClean="0"/>
              <a:t>Safety</a:t>
            </a:r>
            <a:r>
              <a:rPr lang="sv-SE" sz="2400" dirty="0" smtClean="0"/>
              <a:t> Systems</a:t>
            </a:r>
            <a:endParaRPr lang="sv-SE" sz="2400" dirty="0"/>
          </a:p>
        </p:txBody>
      </p:sp>
      <p:sp>
        <p:nvSpPr>
          <p:cNvPr id="4" name="Slide Number Placeholder 3"/>
          <p:cNvSpPr>
            <a:spLocks noGrp="1"/>
          </p:cNvSpPr>
          <p:nvPr>
            <p:ph type="sldNum" sz="quarter" idx="12"/>
          </p:nvPr>
        </p:nvSpPr>
        <p:spPr/>
        <p:txBody>
          <a:bodyPr/>
          <a:lstStyle/>
          <a:p>
            <a:fld id="{551115BC-487E-4422-894C-CB7CD3E79223}" type="slidenum">
              <a:rPr lang="sv-SE" smtClean="0"/>
              <a:t>11</a:t>
            </a:fld>
            <a:endParaRPr lang="sv-SE" dirty="0"/>
          </a:p>
        </p:txBody>
      </p:sp>
      <p:sp>
        <p:nvSpPr>
          <p:cNvPr id="5" name="Content Placeholder 2"/>
          <p:cNvSpPr>
            <a:spLocks noGrp="1"/>
          </p:cNvSpPr>
          <p:nvPr>
            <p:ph idx="1"/>
          </p:nvPr>
        </p:nvSpPr>
        <p:spPr>
          <a:xfrm>
            <a:off x="107504" y="1484784"/>
            <a:ext cx="8856984" cy="4525963"/>
          </a:xfrm>
        </p:spPr>
        <p:txBody>
          <a:bodyPr>
            <a:noAutofit/>
          </a:bodyPr>
          <a:lstStyle/>
          <a:p>
            <a:pPr>
              <a:spcBef>
                <a:spcPts val="0"/>
              </a:spcBef>
            </a:pPr>
            <a:r>
              <a:rPr lang="en-US" sz="1300" b="1" dirty="0" smtClean="0">
                <a:solidFill>
                  <a:schemeClr val="tx1"/>
                </a:solidFill>
              </a:rPr>
              <a:t>Work package Scope</a:t>
            </a:r>
          </a:p>
          <a:p>
            <a:pPr lvl="1">
              <a:spcBef>
                <a:spcPts val="0"/>
              </a:spcBef>
            </a:pPr>
            <a:r>
              <a:rPr lang="en-US" sz="1300" dirty="0" smtClean="0">
                <a:solidFill>
                  <a:schemeClr val="tx1"/>
                </a:solidFill>
              </a:rPr>
              <a:t>Accelerator Personnel Safety System consisting of tunnel access control system, safety interlock system, radiation monitoring system and Oxygen Depletion Hazard (ODH) monitoring system,</a:t>
            </a:r>
          </a:p>
          <a:p>
            <a:pPr lvl="1">
              <a:spcBef>
                <a:spcPts val="0"/>
              </a:spcBef>
            </a:pPr>
            <a:r>
              <a:rPr lang="en-US" sz="1300" dirty="0" smtClean="0">
                <a:solidFill>
                  <a:schemeClr val="tx1"/>
                </a:solidFill>
              </a:rPr>
              <a:t>Target PSS, consisting of the target access control system, the safety interlock system, the radiation monitoring system and the ODH monitoring system,</a:t>
            </a:r>
          </a:p>
          <a:p>
            <a:pPr lvl="1">
              <a:spcBef>
                <a:spcPts val="0"/>
              </a:spcBef>
            </a:pPr>
            <a:r>
              <a:rPr lang="en-US" sz="1300" dirty="0" smtClean="0">
                <a:solidFill>
                  <a:schemeClr val="tx1"/>
                </a:solidFill>
              </a:rPr>
              <a:t>Personnel Safety system for the on-site </a:t>
            </a:r>
            <a:r>
              <a:rPr lang="en-US" sz="1300" dirty="0" err="1" smtClean="0">
                <a:solidFill>
                  <a:schemeClr val="tx1"/>
                </a:solidFill>
              </a:rPr>
              <a:t>cryomodule</a:t>
            </a:r>
            <a:r>
              <a:rPr lang="en-US" sz="1300" dirty="0" smtClean="0">
                <a:solidFill>
                  <a:schemeClr val="tx1"/>
                </a:solidFill>
              </a:rPr>
              <a:t> test stand,</a:t>
            </a:r>
          </a:p>
          <a:p>
            <a:pPr lvl="1">
              <a:spcBef>
                <a:spcPts val="0"/>
              </a:spcBef>
            </a:pPr>
            <a:r>
              <a:rPr lang="en-US" sz="1300" dirty="0" smtClean="0">
                <a:solidFill>
                  <a:schemeClr val="tx1"/>
                </a:solidFill>
              </a:rPr>
              <a:t>A separate PSS for each Neutron Instrument </a:t>
            </a:r>
          </a:p>
          <a:p>
            <a:pPr>
              <a:spcBef>
                <a:spcPts val="0"/>
              </a:spcBef>
            </a:pPr>
            <a:endParaRPr lang="en-US" sz="1300" dirty="0" smtClean="0">
              <a:solidFill>
                <a:schemeClr val="tx1"/>
              </a:solidFill>
            </a:endParaRPr>
          </a:p>
          <a:p>
            <a:pPr>
              <a:spcBef>
                <a:spcPts val="0"/>
              </a:spcBef>
            </a:pPr>
            <a:r>
              <a:rPr lang="en-US" sz="1300" b="1" dirty="0" smtClean="0">
                <a:solidFill>
                  <a:schemeClr val="tx1"/>
                </a:solidFill>
              </a:rPr>
              <a:t>Work package Status</a:t>
            </a:r>
          </a:p>
          <a:p>
            <a:pPr lvl="1">
              <a:spcBef>
                <a:spcPts val="0"/>
              </a:spcBef>
            </a:pPr>
            <a:r>
              <a:rPr lang="en-US" sz="1300" dirty="0" smtClean="0">
                <a:solidFill>
                  <a:schemeClr val="tx1"/>
                </a:solidFill>
              </a:rPr>
              <a:t>Good progress with accelerator PSS (design and relevant documentation to be </a:t>
            </a:r>
            <a:r>
              <a:rPr lang="en-US" sz="1300" dirty="0" err="1" smtClean="0">
                <a:solidFill>
                  <a:schemeClr val="tx1"/>
                </a:solidFill>
              </a:rPr>
              <a:t>finalised</a:t>
            </a:r>
            <a:r>
              <a:rPr lang="en-US" sz="1300" dirty="0" smtClean="0">
                <a:solidFill>
                  <a:schemeClr val="tx1"/>
                </a:solidFill>
              </a:rPr>
              <a:t> Q4 2016),</a:t>
            </a:r>
          </a:p>
          <a:p>
            <a:pPr lvl="1">
              <a:spcBef>
                <a:spcPts val="0"/>
              </a:spcBef>
            </a:pPr>
            <a:r>
              <a:rPr lang="en-US" sz="1300" dirty="0" smtClean="0">
                <a:solidFill>
                  <a:schemeClr val="tx1"/>
                </a:solidFill>
              </a:rPr>
              <a:t>Started work on the target PSS and PSS for the first 3 Neutron Instruments,</a:t>
            </a:r>
          </a:p>
          <a:p>
            <a:pPr lvl="1">
              <a:spcBef>
                <a:spcPts val="0"/>
              </a:spcBef>
            </a:pPr>
            <a:r>
              <a:rPr lang="en-US" sz="1300" dirty="0" smtClean="0">
                <a:solidFill>
                  <a:schemeClr val="tx1"/>
                </a:solidFill>
              </a:rPr>
              <a:t>PSS test stand planned to be fully operational by June 2016</a:t>
            </a:r>
          </a:p>
          <a:p>
            <a:pPr marL="0" indent="0">
              <a:spcBef>
                <a:spcPts val="0"/>
              </a:spcBef>
              <a:buNone/>
            </a:pPr>
            <a:endParaRPr lang="en-US" sz="1300" dirty="0" smtClean="0">
              <a:solidFill>
                <a:schemeClr val="tx1"/>
              </a:solidFill>
            </a:endParaRPr>
          </a:p>
          <a:p>
            <a:pPr>
              <a:spcBef>
                <a:spcPts val="0"/>
              </a:spcBef>
            </a:pPr>
            <a:r>
              <a:rPr lang="en-US" sz="1300" b="1" dirty="0" smtClean="0">
                <a:solidFill>
                  <a:schemeClr val="tx1"/>
                </a:solidFill>
              </a:rPr>
              <a:t>Issues</a:t>
            </a:r>
          </a:p>
          <a:p>
            <a:pPr lvl="1">
              <a:spcBef>
                <a:spcPts val="0"/>
              </a:spcBef>
            </a:pPr>
            <a:r>
              <a:rPr lang="en-US" sz="1300" dirty="0" smtClean="0">
                <a:solidFill>
                  <a:schemeClr val="tx1"/>
                </a:solidFill>
              </a:rPr>
              <a:t>There is a need to initiate an ESS-wide governance model  for PSS</a:t>
            </a:r>
            <a:r>
              <a:rPr lang="en-US" sz="1300" dirty="0">
                <a:solidFill>
                  <a:schemeClr val="tx1"/>
                </a:solidFill>
              </a:rPr>
              <a:t> </a:t>
            </a:r>
            <a:r>
              <a:rPr lang="en-US" sz="1300" dirty="0" smtClean="0">
                <a:solidFill>
                  <a:schemeClr val="tx1"/>
                </a:solidFill>
              </a:rPr>
              <a:t>(like the MPS committee)</a:t>
            </a:r>
            <a:endParaRPr lang="en-US" sz="1300" dirty="0" smtClean="0">
              <a:solidFill>
                <a:schemeClr val="tx1"/>
              </a:solidFill>
            </a:endParaRPr>
          </a:p>
          <a:p>
            <a:pPr lvl="1">
              <a:spcBef>
                <a:spcPts val="0"/>
              </a:spcBef>
            </a:pPr>
            <a:r>
              <a:rPr lang="en-US" sz="1300" dirty="0" smtClean="0">
                <a:solidFill>
                  <a:schemeClr val="tx1"/>
                </a:solidFill>
              </a:rPr>
              <a:t>More commitment from system stakeholders with an interface to PSS is needed</a:t>
            </a:r>
          </a:p>
          <a:p>
            <a:pPr lvl="1">
              <a:spcBef>
                <a:spcPts val="0"/>
              </a:spcBef>
            </a:pPr>
            <a:r>
              <a:rPr lang="en-US" sz="1300" dirty="0" smtClean="0">
                <a:solidFill>
                  <a:schemeClr val="tx1"/>
                </a:solidFill>
              </a:rPr>
              <a:t>Budget for PSS is currently not entirely clear</a:t>
            </a:r>
          </a:p>
          <a:p>
            <a:pPr lvl="1">
              <a:spcBef>
                <a:spcPts val="0"/>
              </a:spcBef>
            </a:pPr>
            <a:r>
              <a:rPr lang="en-US" sz="1300" dirty="0" smtClean="0">
                <a:solidFill>
                  <a:schemeClr val="tx1"/>
                </a:solidFill>
              </a:rPr>
              <a:t>The PSS schedule is very aggressive and more support is needed from ICS external stakeholders</a:t>
            </a:r>
          </a:p>
          <a:p>
            <a:pPr>
              <a:spcBef>
                <a:spcPts val="0"/>
              </a:spcBef>
            </a:pPr>
            <a:endParaRPr lang="en-US" sz="1300" dirty="0" smtClean="0">
              <a:solidFill>
                <a:schemeClr val="tx1"/>
              </a:solidFill>
            </a:endParaRPr>
          </a:p>
          <a:p>
            <a:pPr>
              <a:spcBef>
                <a:spcPts val="0"/>
              </a:spcBef>
            </a:pPr>
            <a:r>
              <a:rPr lang="en-US" sz="1300" b="1" dirty="0" smtClean="0">
                <a:solidFill>
                  <a:schemeClr val="tx1"/>
                </a:solidFill>
              </a:rPr>
              <a:t>Next Steps</a:t>
            </a:r>
          </a:p>
          <a:p>
            <a:pPr lvl="1">
              <a:spcBef>
                <a:spcPts val="0"/>
              </a:spcBef>
            </a:pPr>
            <a:r>
              <a:rPr lang="en-US" sz="1300" dirty="0" smtClean="0">
                <a:solidFill>
                  <a:schemeClr val="tx1"/>
                </a:solidFill>
              </a:rPr>
              <a:t>Prepare review on accelerator PSS in July 2016 (with external reviewers)</a:t>
            </a:r>
          </a:p>
          <a:p>
            <a:pPr lvl="1">
              <a:spcBef>
                <a:spcPts val="0"/>
              </a:spcBef>
            </a:pPr>
            <a:r>
              <a:rPr lang="en-US" sz="1300" dirty="0" smtClean="0">
                <a:solidFill>
                  <a:schemeClr val="tx1"/>
                </a:solidFill>
              </a:rPr>
              <a:t>Define requirements for the on-site </a:t>
            </a:r>
            <a:r>
              <a:rPr lang="en-US" sz="1300" dirty="0" err="1" smtClean="0">
                <a:solidFill>
                  <a:schemeClr val="tx1"/>
                </a:solidFill>
              </a:rPr>
              <a:t>cryo</a:t>
            </a:r>
            <a:r>
              <a:rPr lang="en-US" sz="1300" dirty="0" smtClean="0">
                <a:solidFill>
                  <a:schemeClr val="tx1"/>
                </a:solidFill>
              </a:rPr>
              <a:t> test stand, target, and Neutron Instruments PSS</a:t>
            </a:r>
          </a:p>
          <a:p>
            <a:pPr lvl="1">
              <a:spcBef>
                <a:spcPts val="0"/>
              </a:spcBef>
            </a:pPr>
            <a:r>
              <a:rPr lang="en-US" sz="1300" dirty="0" err="1" smtClean="0">
                <a:solidFill>
                  <a:schemeClr val="tx1"/>
                </a:solidFill>
              </a:rPr>
              <a:t>Finalise</a:t>
            </a:r>
            <a:r>
              <a:rPr lang="en-US" sz="1300" dirty="0" smtClean="0">
                <a:solidFill>
                  <a:schemeClr val="tx1"/>
                </a:solidFill>
              </a:rPr>
              <a:t> accelerator PSS design</a:t>
            </a:r>
          </a:p>
          <a:p>
            <a:pPr lvl="1">
              <a:spcBef>
                <a:spcPts val="0"/>
              </a:spcBef>
            </a:pPr>
            <a:r>
              <a:rPr lang="en-US" sz="1300" dirty="0" err="1" smtClean="0">
                <a:solidFill>
                  <a:schemeClr val="tx1"/>
                </a:solidFill>
              </a:rPr>
              <a:t>Finalise</a:t>
            </a:r>
            <a:r>
              <a:rPr lang="en-US" sz="1300" dirty="0" smtClean="0">
                <a:solidFill>
                  <a:schemeClr val="tx1"/>
                </a:solidFill>
              </a:rPr>
              <a:t> PSS test stand</a:t>
            </a:r>
          </a:p>
          <a:p>
            <a:pPr lvl="1">
              <a:spcBef>
                <a:spcPts val="0"/>
              </a:spcBef>
            </a:pPr>
            <a:endParaRPr lang="en-US" sz="1300" dirty="0">
              <a:solidFill>
                <a:schemeClr val="tx1"/>
              </a:solidFill>
            </a:endParaRPr>
          </a:p>
        </p:txBody>
      </p:sp>
    </p:spTree>
    <p:extLst>
      <p:ext uri="{BB962C8B-B14F-4D97-AF65-F5344CB8AC3E}">
        <p14:creationId xmlns:p14="http://schemas.microsoft.com/office/powerpoint/2010/main" val="31128515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Status - Work packages [10..13] - Integration</a:t>
            </a:r>
            <a:endParaRPr lang="sv-SE" sz="2800" dirty="0"/>
          </a:p>
        </p:txBody>
      </p:sp>
      <p:sp>
        <p:nvSpPr>
          <p:cNvPr id="4" name="Slide Number Placeholder 3"/>
          <p:cNvSpPr>
            <a:spLocks noGrp="1"/>
          </p:cNvSpPr>
          <p:nvPr>
            <p:ph type="sldNum" sz="quarter" idx="12"/>
          </p:nvPr>
        </p:nvSpPr>
        <p:spPr/>
        <p:txBody>
          <a:bodyPr/>
          <a:lstStyle/>
          <a:p>
            <a:fld id="{551115BC-487E-4422-894C-CB7CD3E79223}" type="slidenum">
              <a:rPr lang="sv-SE" smtClean="0"/>
              <a:t>12</a:t>
            </a:fld>
            <a:endParaRPr lang="sv-SE" dirty="0"/>
          </a:p>
        </p:txBody>
      </p:sp>
      <p:sp>
        <p:nvSpPr>
          <p:cNvPr id="5" name="Content Placeholder 2"/>
          <p:cNvSpPr txBox="1">
            <a:spLocks/>
          </p:cNvSpPr>
          <p:nvPr/>
        </p:nvSpPr>
        <p:spPr>
          <a:xfrm>
            <a:off x="609600" y="1484784"/>
            <a:ext cx="8229600" cy="4525963"/>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sv-SE" sz="1800" dirty="0" smtClean="0">
                <a:solidFill>
                  <a:schemeClr val="tx1"/>
                </a:solidFill>
              </a:rPr>
              <a:t>Workpackage scope</a:t>
            </a:r>
          </a:p>
          <a:p>
            <a:pPr lvl="1"/>
            <a:r>
              <a:rPr lang="sv-SE" sz="1400" dirty="0" smtClean="0">
                <a:solidFill>
                  <a:schemeClr val="tx1"/>
                </a:solidFill>
              </a:rPr>
              <a:t>Control system integration </a:t>
            </a:r>
            <a:r>
              <a:rPr lang="sv-SE" sz="1400" dirty="0">
                <a:solidFill>
                  <a:schemeClr val="tx1"/>
                </a:solidFill>
              </a:rPr>
              <a:t>of </a:t>
            </a:r>
            <a:r>
              <a:rPr lang="sv-SE" sz="1400" dirty="0" smtClean="0">
                <a:solidFill>
                  <a:schemeClr val="tx1"/>
                </a:solidFill>
              </a:rPr>
              <a:t>Accelerator, Target,  </a:t>
            </a:r>
            <a:r>
              <a:rPr lang="sv-SE" sz="1400" dirty="0" smtClean="0">
                <a:solidFill>
                  <a:schemeClr val="tx1"/>
                </a:solidFill>
              </a:rPr>
              <a:t>Instruments </a:t>
            </a:r>
            <a:r>
              <a:rPr lang="sv-SE" sz="1400" dirty="0" smtClean="0">
                <a:solidFill>
                  <a:schemeClr val="tx1"/>
                </a:solidFill>
              </a:rPr>
              <a:t>and </a:t>
            </a:r>
            <a:r>
              <a:rPr lang="sv-SE" sz="1400" dirty="0" smtClean="0">
                <a:solidFill>
                  <a:schemeClr val="tx1"/>
                </a:solidFill>
              </a:rPr>
              <a:t>Conventional </a:t>
            </a:r>
            <a:r>
              <a:rPr lang="sv-SE" sz="1400" dirty="0" smtClean="0">
                <a:solidFill>
                  <a:schemeClr val="tx1"/>
                </a:solidFill>
              </a:rPr>
              <a:t>Facilities</a:t>
            </a:r>
            <a:endParaRPr lang="sv-SE" sz="1400" dirty="0">
              <a:solidFill>
                <a:schemeClr val="tx1"/>
              </a:solidFill>
            </a:endParaRPr>
          </a:p>
          <a:p>
            <a:pPr lvl="1"/>
            <a:endParaRPr lang="sv-SE" sz="1400" dirty="0" smtClean="0">
              <a:solidFill>
                <a:schemeClr val="tx1"/>
              </a:solidFill>
            </a:endParaRPr>
          </a:p>
          <a:p>
            <a:r>
              <a:rPr lang="sv-SE" sz="1800" dirty="0" smtClean="0">
                <a:solidFill>
                  <a:schemeClr val="tx1"/>
                </a:solidFill>
              </a:rPr>
              <a:t>Workpackage status</a:t>
            </a:r>
          </a:p>
          <a:p>
            <a:pPr lvl="1"/>
            <a:r>
              <a:rPr lang="sv-SE" sz="1400" dirty="0" smtClean="0">
                <a:solidFill>
                  <a:schemeClr val="tx1"/>
                </a:solidFill>
              </a:rPr>
              <a:t>Team has </a:t>
            </a:r>
            <a:r>
              <a:rPr lang="sv-SE" sz="1400" dirty="0" smtClean="0">
                <a:solidFill>
                  <a:schemeClr val="tx1"/>
                </a:solidFill>
              </a:rPr>
              <a:t>been </a:t>
            </a:r>
            <a:r>
              <a:rPr lang="sv-SE" sz="1400" dirty="0" smtClean="0">
                <a:solidFill>
                  <a:schemeClr val="tx1"/>
                </a:solidFill>
              </a:rPr>
              <a:t>formed </a:t>
            </a:r>
            <a:r>
              <a:rPr lang="sv-SE" sz="1400" dirty="0" smtClean="0">
                <a:solidFill>
                  <a:schemeClr val="tx1"/>
                </a:solidFill>
              </a:rPr>
              <a:t>in the past 6 months and started interacting with stakeholders</a:t>
            </a:r>
          </a:p>
          <a:p>
            <a:pPr lvl="1"/>
            <a:r>
              <a:rPr lang="sv-SE" sz="1400" dirty="0" smtClean="0">
                <a:solidFill>
                  <a:schemeClr val="tx1"/>
                </a:solidFill>
              </a:rPr>
              <a:t>Activities for integrating Target and CF have been defined and added to the project plan</a:t>
            </a:r>
          </a:p>
          <a:p>
            <a:pPr lvl="1"/>
            <a:r>
              <a:rPr lang="sv-SE" sz="1400" dirty="0" smtClean="0">
                <a:solidFill>
                  <a:schemeClr val="tx1"/>
                </a:solidFill>
              </a:rPr>
              <a:t>Activities for integrating Instruments are being defined</a:t>
            </a:r>
          </a:p>
          <a:p>
            <a:pPr lvl="1"/>
            <a:r>
              <a:rPr lang="sv-SE" sz="1400" dirty="0" smtClean="0">
                <a:solidFill>
                  <a:schemeClr val="tx1"/>
                </a:solidFill>
              </a:rPr>
              <a:t>Definition of activities for integrating Accelerator has started - this is a big task</a:t>
            </a:r>
            <a:endParaRPr lang="sv-SE" sz="1400" dirty="0">
              <a:solidFill>
                <a:schemeClr val="tx1"/>
              </a:solidFill>
            </a:endParaRPr>
          </a:p>
          <a:p>
            <a:pPr lvl="1"/>
            <a:endParaRPr lang="sv-SE" sz="1400" dirty="0" smtClean="0">
              <a:solidFill>
                <a:schemeClr val="tx1"/>
              </a:solidFill>
            </a:endParaRPr>
          </a:p>
          <a:p>
            <a:r>
              <a:rPr lang="sv-SE" sz="1800" dirty="0" smtClean="0">
                <a:solidFill>
                  <a:schemeClr val="tx1"/>
                </a:solidFill>
              </a:rPr>
              <a:t>Issues</a:t>
            </a:r>
          </a:p>
          <a:p>
            <a:pPr lvl="1"/>
            <a:r>
              <a:rPr lang="en-US" sz="1400" dirty="0" smtClean="0">
                <a:solidFill>
                  <a:schemeClr val="tx1"/>
                </a:solidFill>
              </a:rPr>
              <a:t>Already, workload and competence/capacity gaps are appearing in the daily </a:t>
            </a:r>
            <a:r>
              <a:rPr lang="en-US" sz="1400" dirty="0" smtClean="0">
                <a:solidFill>
                  <a:schemeClr val="tx1"/>
                </a:solidFill>
              </a:rPr>
              <a:t>work</a:t>
            </a:r>
          </a:p>
          <a:p>
            <a:pPr lvl="2"/>
            <a:r>
              <a:rPr lang="en-US" sz="1200" dirty="0" smtClean="0">
                <a:solidFill>
                  <a:schemeClr val="tx1"/>
                </a:solidFill>
              </a:rPr>
              <a:t>The </a:t>
            </a:r>
            <a:r>
              <a:rPr lang="en-US" sz="1200" dirty="0" smtClean="0">
                <a:solidFill>
                  <a:schemeClr val="tx1"/>
                </a:solidFill>
              </a:rPr>
              <a:t>team is </a:t>
            </a:r>
            <a:r>
              <a:rPr lang="en-US" sz="1200" dirty="0" smtClean="0">
                <a:solidFill>
                  <a:schemeClr val="tx1"/>
                </a:solidFill>
              </a:rPr>
              <a:t>creating </a:t>
            </a:r>
            <a:r>
              <a:rPr lang="en-US" sz="1200" dirty="0" smtClean="0">
                <a:solidFill>
                  <a:schemeClr val="tx1"/>
                </a:solidFill>
              </a:rPr>
              <a:t>workflows and </a:t>
            </a:r>
            <a:r>
              <a:rPr lang="en-US" sz="1200" dirty="0" smtClean="0">
                <a:solidFill>
                  <a:schemeClr val="tx1"/>
                </a:solidFill>
              </a:rPr>
              <a:t>methodologies </a:t>
            </a:r>
            <a:r>
              <a:rPr lang="en-US" sz="1200" dirty="0" smtClean="0">
                <a:solidFill>
                  <a:schemeClr val="tx1"/>
                </a:solidFill>
              </a:rPr>
              <a:t>for the administration of tasks, assigning priorities and </a:t>
            </a:r>
            <a:r>
              <a:rPr lang="en-US" sz="1200" dirty="0" smtClean="0">
                <a:solidFill>
                  <a:schemeClr val="tx1"/>
                </a:solidFill>
              </a:rPr>
              <a:t>workloads within </a:t>
            </a:r>
            <a:r>
              <a:rPr lang="en-US" sz="1200" dirty="0" smtClean="0">
                <a:solidFill>
                  <a:schemeClr val="tx1"/>
                </a:solidFill>
              </a:rPr>
              <a:t>the team to support the different activities in the different </a:t>
            </a:r>
            <a:r>
              <a:rPr lang="en-US" sz="1200" dirty="0" smtClean="0">
                <a:solidFill>
                  <a:schemeClr val="tx1"/>
                </a:solidFill>
              </a:rPr>
              <a:t>projects</a:t>
            </a:r>
            <a:endParaRPr lang="en-US" sz="1200" dirty="0">
              <a:solidFill>
                <a:schemeClr val="tx1"/>
              </a:solidFill>
            </a:endParaRPr>
          </a:p>
          <a:p>
            <a:pPr lvl="1"/>
            <a:r>
              <a:rPr lang="sv-SE" sz="1400" dirty="0" smtClean="0">
                <a:solidFill>
                  <a:schemeClr val="tx1"/>
                </a:solidFill>
              </a:rPr>
              <a:t>Many complex multi-party activities (ICS -&gt; Accelerator -&gt; In-kind partner -&gt; Commercial supplier)</a:t>
            </a:r>
          </a:p>
          <a:p>
            <a:endParaRPr lang="sv-SE" sz="1800" dirty="0" smtClean="0">
              <a:solidFill>
                <a:schemeClr val="tx1"/>
              </a:solidFill>
            </a:endParaRPr>
          </a:p>
          <a:p>
            <a:r>
              <a:rPr lang="sv-SE" sz="1800" dirty="0" smtClean="0">
                <a:solidFill>
                  <a:schemeClr val="tx1"/>
                </a:solidFill>
              </a:rPr>
              <a:t>Next </a:t>
            </a:r>
            <a:r>
              <a:rPr lang="sv-SE" sz="1800" dirty="0" smtClean="0">
                <a:solidFill>
                  <a:schemeClr val="tx1"/>
                </a:solidFill>
              </a:rPr>
              <a:t>steps</a:t>
            </a:r>
          </a:p>
          <a:p>
            <a:pPr lvl="1"/>
            <a:r>
              <a:rPr lang="sv-SE" sz="1400" dirty="0" smtClean="0">
                <a:solidFill>
                  <a:schemeClr val="tx1"/>
                </a:solidFill>
              </a:rPr>
              <a:t>Increase team capacity through employment, secure commercial availability through framework agreements</a:t>
            </a:r>
          </a:p>
          <a:p>
            <a:pPr lvl="1"/>
            <a:endParaRPr lang="sv-SE" sz="1400" dirty="0" smtClean="0">
              <a:solidFill>
                <a:schemeClr val="tx1"/>
              </a:solidFill>
            </a:endParaRPr>
          </a:p>
          <a:p>
            <a:pPr marL="0" indent="0" algn="ctr">
              <a:buNone/>
            </a:pPr>
            <a:r>
              <a:rPr lang="sv-SE" sz="1800" dirty="0" smtClean="0">
                <a:solidFill>
                  <a:srgbClr val="FF0000"/>
                </a:solidFill>
              </a:rPr>
              <a:t>A separate session on work packages [10..13] </a:t>
            </a:r>
            <a:r>
              <a:rPr lang="sv-SE" sz="1800" dirty="0" smtClean="0">
                <a:solidFill>
                  <a:srgbClr val="FF0000"/>
                </a:solidFill>
              </a:rPr>
              <a:t>is </a:t>
            </a:r>
            <a:r>
              <a:rPr lang="sv-SE" sz="1800" dirty="0" smtClean="0">
                <a:solidFill>
                  <a:srgbClr val="FF0000"/>
                </a:solidFill>
              </a:rPr>
              <a:t>scheduled </a:t>
            </a:r>
            <a:r>
              <a:rPr lang="sv-SE" sz="1800" dirty="0" smtClean="0">
                <a:solidFill>
                  <a:srgbClr val="FF0000"/>
                </a:solidFill>
              </a:rPr>
              <a:t>tomorrow</a:t>
            </a:r>
            <a:endParaRPr lang="en-US" sz="1400" dirty="0">
              <a:solidFill>
                <a:schemeClr val="tx1"/>
              </a:solidFill>
            </a:endParaRPr>
          </a:p>
        </p:txBody>
      </p:sp>
    </p:spTree>
    <p:extLst>
      <p:ext uri="{BB962C8B-B14F-4D97-AF65-F5344CB8AC3E}">
        <p14:creationId xmlns:p14="http://schemas.microsoft.com/office/powerpoint/2010/main" val="40202264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sv-SE" dirty="0" smtClean="0"/>
          </a:p>
          <a:p>
            <a:pPr marL="0" indent="0">
              <a:buNone/>
            </a:pPr>
            <a:endParaRPr lang="sv-SE" dirty="0"/>
          </a:p>
          <a:p>
            <a:pPr marL="0" indent="0">
              <a:buNone/>
            </a:pPr>
            <a:endParaRPr lang="sv-SE" dirty="0" smtClean="0"/>
          </a:p>
          <a:p>
            <a:pPr marL="0" indent="0">
              <a:buNone/>
            </a:pPr>
            <a:endParaRPr lang="sv-SE" dirty="0"/>
          </a:p>
          <a:p>
            <a:pPr marL="0" indent="0" algn="ctr">
              <a:buNone/>
            </a:pPr>
            <a:r>
              <a:rPr lang="sv-SE" dirty="0" smtClean="0"/>
              <a:t>ICS organization and governance</a:t>
            </a: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sv-SE" smtClean="0"/>
              <a:t>13</a:t>
            </a:fld>
            <a:endParaRPr lang="sv-SE" dirty="0"/>
          </a:p>
        </p:txBody>
      </p:sp>
    </p:spTree>
    <p:extLst>
      <p:ext uri="{BB962C8B-B14F-4D97-AF65-F5344CB8AC3E}">
        <p14:creationId xmlns:p14="http://schemas.microsoft.com/office/powerpoint/2010/main" val="974235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ICS Organization - 2015-05</a:t>
            </a:r>
            <a:endParaRPr lang="en-GB" noProof="0" dirty="0"/>
          </a:p>
        </p:txBody>
      </p:sp>
      <p:sp>
        <p:nvSpPr>
          <p:cNvPr id="4" name="Slide Number Placeholder 3"/>
          <p:cNvSpPr>
            <a:spLocks noGrp="1"/>
          </p:cNvSpPr>
          <p:nvPr>
            <p:ph type="sldNum" sz="quarter" idx="12"/>
          </p:nvPr>
        </p:nvSpPr>
        <p:spPr/>
        <p:txBody>
          <a:bodyPr/>
          <a:lstStyle/>
          <a:p>
            <a:fld id="{551115BC-487E-4422-894C-CB7CD3E79223}" type="slidenum">
              <a:rPr lang="en-GB" smtClean="0"/>
              <a:pPr/>
              <a:t>14</a:t>
            </a:fld>
            <a:endParaRPr lang="en-GB"/>
          </a:p>
        </p:txBody>
      </p:sp>
      <p:sp>
        <p:nvSpPr>
          <p:cNvPr id="3" name="Rounded Rectangle 2"/>
          <p:cNvSpPr/>
          <p:nvPr/>
        </p:nvSpPr>
        <p:spPr>
          <a:xfrm>
            <a:off x="4139952" y="1484784"/>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Garry Trahern</a:t>
            </a:r>
            <a:endParaRPr lang="sv-SE" sz="1100" dirty="0"/>
          </a:p>
        </p:txBody>
      </p:sp>
      <p:sp>
        <p:nvSpPr>
          <p:cNvPr id="6" name="Rounded Rectangle 5"/>
          <p:cNvSpPr/>
          <p:nvPr/>
        </p:nvSpPr>
        <p:spPr>
          <a:xfrm>
            <a:off x="899592" y="2063371"/>
            <a:ext cx="1152128" cy="432048"/>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Anna Gillberg</a:t>
            </a:r>
            <a:endParaRPr lang="sv-SE" sz="1100" dirty="0"/>
          </a:p>
        </p:txBody>
      </p:sp>
      <p:sp>
        <p:nvSpPr>
          <p:cNvPr id="7" name="Rounded Rectangle 6"/>
          <p:cNvSpPr/>
          <p:nvPr/>
        </p:nvSpPr>
        <p:spPr>
          <a:xfrm>
            <a:off x="2195736" y="2063371"/>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Annika Nordt</a:t>
            </a:r>
            <a:endParaRPr lang="sv-SE" sz="1100" dirty="0"/>
          </a:p>
        </p:txBody>
      </p:sp>
      <p:sp>
        <p:nvSpPr>
          <p:cNvPr id="8" name="Rounded Rectangle 7"/>
          <p:cNvSpPr/>
          <p:nvPr/>
        </p:nvSpPr>
        <p:spPr>
          <a:xfrm>
            <a:off x="3491880" y="2063371"/>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Daniel Piso Fernández</a:t>
            </a:r>
            <a:endParaRPr lang="sv-SE" sz="1100" dirty="0"/>
          </a:p>
        </p:txBody>
      </p:sp>
      <p:sp>
        <p:nvSpPr>
          <p:cNvPr id="9" name="Rounded Rectangle 8"/>
          <p:cNvSpPr/>
          <p:nvPr/>
        </p:nvSpPr>
        <p:spPr>
          <a:xfrm>
            <a:off x="4788024" y="2060848"/>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Miha Reščič</a:t>
            </a:r>
          </a:p>
        </p:txBody>
      </p:sp>
      <p:sp>
        <p:nvSpPr>
          <p:cNvPr id="10" name="Rounded Rectangle 9"/>
          <p:cNvSpPr/>
          <p:nvPr/>
        </p:nvSpPr>
        <p:spPr>
          <a:xfrm>
            <a:off x="6084168" y="2063371"/>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Suzanne Gysin</a:t>
            </a:r>
            <a:endParaRPr lang="sv-SE" sz="1100" dirty="0"/>
          </a:p>
        </p:txBody>
      </p:sp>
      <p:sp>
        <p:nvSpPr>
          <p:cNvPr id="11" name="Rounded Rectangle 10"/>
          <p:cNvSpPr/>
          <p:nvPr/>
        </p:nvSpPr>
        <p:spPr>
          <a:xfrm>
            <a:off x="7380312" y="2063371"/>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Timo Korhonen</a:t>
            </a:r>
            <a:endParaRPr lang="sv-SE" sz="1100" dirty="0"/>
          </a:p>
        </p:txBody>
      </p:sp>
      <p:cxnSp>
        <p:nvCxnSpPr>
          <p:cNvPr id="46" name="Straight Connector 45"/>
          <p:cNvCxnSpPr>
            <a:stCxn id="3" idx="2"/>
          </p:cNvCxnSpPr>
          <p:nvPr/>
        </p:nvCxnSpPr>
        <p:spPr>
          <a:xfrm>
            <a:off x="4716016" y="1916832"/>
            <a:ext cx="0"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a:stCxn id="6" idx="0"/>
          </p:cNvCxnSpPr>
          <p:nvPr/>
        </p:nvCxnSpPr>
        <p:spPr>
          <a:xfrm flipV="1">
            <a:off x="1475656" y="1988840"/>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475656" y="1988840"/>
            <a:ext cx="64807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V="1">
            <a:off x="2776210" y="1992714"/>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V="1">
            <a:off x="4067944" y="1988841"/>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5368498" y="1992715"/>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V="1">
            <a:off x="6660232" y="1988840"/>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7956376" y="1986317"/>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2339752" y="2495419"/>
            <a:ext cx="0" cy="220199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3779912" y="2495421"/>
            <a:ext cx="0" cy="3798674"/>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V="1">
            <a:off x="6300192" y="2495421"/>
            <a:ext cx="0" cy="4029923"/>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12" idx="1"/>
          </p:cNvCxnSpPr>
          <p:nvPr/>
        </p:nvCxnSpPr>
        <p:spPr>
          <a:xfrm flipH="1">
            <a:off x="2339752" y="287092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H="1">
            <a:off x="2339752" y="323096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H="1">
            <a:off x="2347446" y="3601289"/>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H="1">
            <a:off x="2339752" y="394980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H="1">
            <a:off x="2339752" y="4303985"/>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H="1">
            <a:off x="2339752" y="4697409"/>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H="1">
            <a:off x="6300192" y="6525344"/>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H="1">
            <a:off x="6300192" y="614732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H="1">
            <a:off x="6307886" y="578728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H="1">
            <a:off x="6300192" y="5431868"/>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H="1">
            <a:off x="6303781" y="506720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flipH="1">
            <a:off x="6300192" y="470716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a:off x="6303857" y="3965958"/>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H="1">
            <a:off x="6300192" y="4320831"/>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H="1">
            <a:off x="6303857" y="3601489"/>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flipH="1">
            <a:off x="6300192" y="323096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flipH="1">
            <a:off x="6300192" y="286968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a:off x="3779912" y="542724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flipH="1">
            <a:off x="3787606" y="5071828"/>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a:off x="3779912" y="470716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flipH="1">
            <a:off x="3787606" y="4320831"/>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flipH="1">
            <a:off x="3779912" y="397058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flipH="1">
            <a:off x="3779912" y="3583905"/>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flipH="1">
            <a:off x="3789439" y="323096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H="1">
            <a:off x="3787606" y="2870920"/>
            <a:ext cx="72008"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Rounded Rectangle 33"/>
          <p:cNvSpPr/>
          <p:nvPr/>
        </p:nvSpPr>
        <p:spPr>
          <a:xfrm>
            <a:off x="6386643" y="3064173"/>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Emanuele Laface</a:t>
            </a:r>
            <a:endParaRPr lang="sv-SE" sz="1100" dirty="0"/>
          </a:p>
        </p:txBody>
      </p:sp>
      <p:sp>
        <p:nvSpPr>
          <p:cNvPr id="35" name="Rounded Rectangle 34"/>
          <p:cNvSpPr/>
          <p:nvPr/>
        </p:nvSpPr>
        <p:spPr>
          <a:xfrm>
            <a:off x="6386643" y="3465040"/>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Jaka Bobnar</a:t>
            </a:r>
            <a:endParaRPr lang="sv-SE" sz="1100" dirty="0"/>
          </a:p>
        </p:txBody>
      </p:sp>
      <p:sp>
        <p:nvSpPr>
          <p:cNvPr id="36" name="Rounded Rectangle 35"/>
          <p:cNvSpPr/>
          <p:nvPr/>
        </p:nvSpPr>
        <p:spPr>
          <a:xfrm>
            <a:off x="3878282" y="6132095"/>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err="1" smtClean="0"/>
              <a:t>Blaz</a:t>
            </a:r>
            <a:r>
              <a:rPr lang="en-US" sz="1100" dirty="0" smtClean="0"/>
              <a:t> </a:t>
            </a:r>
            <a:r>
              <a:rPr lang="en-US" sz="1100" dirty="0" err="1" smtClean="0"/>
              <a:t>Kranjc</a:t>
            </a:r>
            <a:endParaRPr lang="sv-SE" sz="1100" dirty="0"/>
          </a:p>
        </p:txBody>
      </p:sp>
      <p:sp>
        <p:nvSpPr>
          <p:cNvPr id="37" name="Rounded Rectangle 36"/>
          <p:cNvSpPr/>
          <p:nvPr/>
        </p:nvSpPr>
        <p:spPr>
          <a:xfrm>
            <a:off x="3867586" y="5679894"/>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Ivo List</a:t>
            </a:r>
            <a:endParaRPr lang="sv-SE" sz="1100" dirty="0"/>
          </a:p>
        </p:txBody>
      </p:sp>
      <p:sp>
        <p:nvSpPr>
          <p:cNvPr id="38" name="Rounded Rectangle 37"/>
          <p:cNvSpPr/>
          <p:nvPr/>
        </p:nvSpPr>
        <p:spPr>
          <a:xfrm>
            <a:off x="6386643" y="3825080"/>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Karin Rathsman</a:t>
            </a:r>
            <a:endParaRPr lang="sv-SE" sz="1100" dirty="0"/>
          </a:p>
        </p:txBody>
      </p:sp>
      <p:sp>
        <p:nvSpPr>
          <p:cNvPr id="39" name="Rounded Rectangle 38"/>
          <p:cNvSpPr/>
          <p:nvPr/>
        </p:nvSpPr>
        <p:spPr>
          <a:xfrm>
            <a:off x="6386643" y="418638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Leandro Fernandez</a:t>
            </a:r>
            <a:endParaRPr lang="sv-SE" sz="1100" dirty="0"/>
          </a:p>
        </p:txBody>
      </p:sp>
      <p:sp>
        <p:nvSpPr>
          <p:cNvPr id="40" name="Rounded Rectangle 39"/>
          <p:cNvSpPr/>
          <p:nvPr/>
        </p:nvSpPr>
        <p:spPr>
          <a:xfrm>
            <a:off x="6386643" y="4567250"/>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Miha Novak</a:t>
            </a:r>
            <a:endParaRPr lang="sv-SE" sz="1100" dirty="0"/>
          </a:p>
        </p:txBody>
      </p:sp>
      <p:sp>
        <p:nvSpPr>
          <p:cNvPr id="41" name="Rounded Rectangle 40"/>
          <p:cNvSpPr/>
          <p:nvPr/>
        </p:nvSpPr>
        <p:spPr>
          <a:xfrm>
            <a:off x="6422039" y="5985557"/>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Miha Vicorovic</a:t>
            </a:r>
            <a:endParaRPr lang="sv-SE" sz="1100" dirty="0"/>
          </a:p>
        </p:txBody>
      </p:sp>
      <p:sp>
        <p:nvSpPr>
          <p:cNvPr id="42" name="Rounded Rectangle 41"/>
          <p:cNvSpPr/>
          <p:nvPr/>
        </p:nvSpPr>
        <p:spPr>
          <a:xfrm>
            <a:off x="6386643" y="4941240"/>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Miroslav Paleski</a:t>
            </a:r>
            <a:endParaRPr lang="sv-SE" sz="1100" dirty="0"/>
          </a:p>
        </p:txBody>
      </p:sp>
      <p:sp>
        <p:nvSpPr>
          <p:cNvPr id="43" name="Rounded Rectangle 42"/>
          <p:cNvSpPr/>
          <p:nvPr/>
        </p:nvSpPr>
        <p:spPr>
          <a:xfrm>
            <a:off x="6422039" y="6366353"/>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Ricardo Fernandes</a:t>
            </a:r>
            <a:endParaRPr lang="sv-SE" sz="1100" dirty="0"/>
          </a:p>
        </p:txBody>
      </p:sp>
      <p:sp>
        <p:nvSpPr>
          <p:cNvPr id="44" name="Rounded Rectangle 43"/>
          <p:cNvSpPr/>
          <p:nvPr/>
        </p:nvSpPr>
        <p:spPr>
          <a:xfrm>
            <a:off x="6386643" y="5269868"/>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Richard Fearn</a:t>
            </a:r>
            <a:endParaRPr lang="sv-SE" sz="1100" dirty="0"/>
          </a:p>
        </p:txBody>
      </p:sp>
      <p:sp>
        <p:nvSpPr>
          <p:cNvPr id="26" name="Rounded Rectangle 25"/>
          <p:cNvSpPr/>
          <p:nvPr/>
        </p:nvSpPr>
        <p:spPr>
          <a:xfrm>
            <a:off x="3851920" y="2708920"/>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Alexander Söderqvist</a:t>
            </a:r>
            <a:endParaRPr lang="sv-SE" sz="1100" dirty="0"/>
          </a:p>
        </p:txBody>
      </p:sp>
      <p:sp>
        <p:nvSpPr>
          <p:cNvPr id="27" name="Rounded Rectangle 26"/>
          <p:cNvSpPr/>
          <p:nvPr/>
        </p:nvSpPr>
        <p:spPr>
          <a:xfrm>
            <a:off x="3851920" y="3068960"/>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Gregor Cijan</a:t>
            </a:r>
            <a:endParaRPr lang="sv-SE" sz="1100" dirty="0"/>
          </a:p>
        </p:txBody>
      </p:sp>
      <p:sp>
        <p:nvSpPr>
          <p:cNvPr id="28" name="Rounded Rectangle 27"/>
          <p:cNvSpPr/>
          <p:nvPr/>
        </p:nvSpPr>
        <p:spPr>
          <a:xfrm>
            <a:off x="3851920" y="3429000"/>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Javier Cerejo Garcia</a:t>
            </a:r>
            <a:endParaRPr lang="sv-SE" sz="1100" dirty="0"/>
          </a:p>
        </p:txBody>
      </p:sp>
      <p:sp>
        <p:nvSpPr>
          <p:cNvPr id="29" name="Rounded Rectangle 28"/>
          <p:cNvSpPr/>
          <p:nvPr/>
        </p:nvSpPr>
        <p:spPr>
          <a:xfrm>
            <a:off x="3851920" y="3789040"/>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Klemen Strnisa</a:t>
            </a:r>
            <a:endParaRPr lang="sv-SE" sz="1100" dirty="0"/>
          </a:p>
        </p:txBody>
      </p:sp>
      <p:sp>
        <p:nvSpPr>
          <p:cNvPr id="30" name="Rounded Rectangle 29"/>
          <p:cNvSpPr/>
          <p:nvPr/>
        </p:nvSpPr>
        <p:spPr>
          <a:xfrm>
            <a:off x="3851920" y="4149080"/>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Niklas Claesson</a:t>
            </a:r>
            <a:endParaRPr lang="sv-SE" sz="1100" dirty="0"/>
          </a:p>
        </p:txBody>
      </p:sp>
      <p:sp>
        <p:nvSpPr>
          <p:cNvPr id="31" name="Rounded Rectangle 30"/>
          <p:cNvSpPr/>
          <p:nvPr/>
        </p:nvSpPr>
        <p:spPr>
          <a:xfrm>
            <a:off x="3851920" y="4517301"/>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Rok Stefanic</a:t>
            </a:r>
            <a:endParaRPr lang="sv-SE" sz="1100" dirty="0"/>
          </a:p>
        </p:txBody>
      </p:sp>
      <p:sp>
        <p:nvSpPr>
          <p:cNvPr id="32" name="Rounded Rectangle 31"/>
          <p:cNvSpPr/>
          <p:nvPr/>
        </p:nvSpPr>
        <p:spPr>
          <a:xfrm>
            <a:off x="3851920" y="4891250"/>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Urša Rojec</a:t>
            </a:r>
            <a:endParaRPr lang="sv-SE" sz="1100" dirty="0"/>
          </a:p>
        </p:txBody>
      </p:sp>
      <p:sp>
        <p:nvSpPr>
          <p:cNvPr id="33" name="Rounded Rectangle 32"/>
          <p:cNvSpPr/>
          <p:nvPr/>
        </p:nvSpPr>
        <p:spPr>
          <a:xfrm>
            <a:off x="3851920" y="5265240"/>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Ziga Kroflic</a:t>
            </a:r>
            <a:endParaRPr lang="sv-SE" sz="1100" dirty="0"/>
          </a:p>
        </p:txBody>
      </p:sp>
      <p:sp>
        <p:nvSpPr>
          <p:cNvPr id="12" name="Rounded Rectangle 11"/>
          <p:cNvSpPr/>
          <p:nvPr/>
        </p:nvSpPr>
        <p:spPr>
          <a:xfrm>
            <a:off x="2411760" y="2708920"/>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Angel Montera Martinez</a:t>
            </a:r>
            <a:endParaRPr lang="sv-SE" sz="1100" dirty="0"/>
          </a:p>
        </p:txBody>
      </p:sp>
      <p:sp>
        <p:nvSpPr>
          <p:cNvPr id="13" name="Rounded Rectangle 12"/>
          <p:cNvSpPr/>
          <p:nvPr/>
        </p:nvSpPr>
        <p:spPr>
          <a:xfrm>
            <a:off x="2411760" y="3068960"/>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Denis Paulic</a:t>
            </a:r>
            <a:endParaRPr lang="sv-SE" sz="1100" dirty="0"/>
          </a:p>
        </p:txBody>
      </p:sp>
      <p:sp>
        <p:nvSpPr>
          <p:cNvPr id="14" name="Rounded Rectangle 13"/>
          <p:cNvSpPr/>
          <p:nvPr/>
        </p:nvSpPr>
        <p:spPr>
          <a:xfrm>
            <a:off x="2411760" y="3429000"/>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Manuel Zaera-Sanz</a:t>
            </a:r>
            <a:endParaRPr lang="sv-SE" sz="1100" dirty="0"/>
          </a:p>
        </p:txBody>
      </p:sp>
      <p:sp>
        <p:nvSpPr>
          <p:cNvPr id="15" name="Rounded Rectangle 14"/>
          <p:cNvSpPr/>
          <p:nvPr/>
        </p:nvSpPr>
        <p:spPr>
          <a:xfrm>
            <a:off x="2411760" y="3789040"/>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t>Morteza Mansouri Sharifabad</a:t>
            </a:r>
            <a:endParaRPr lang="sv-SE" sz="900" dirty="0"/>
          </a:p>
        </p:txBody>
      </p:sp>
      <p:sp>
        <p:nvSpPr>
          <p:cNvPr id="16" name="Rounded Rectangle 15"/>
          <p:cNvSpPr/>
          <p:nvPr/>
        </p:nvSpPr>
        <p:spPr>
          <a:xfrm>
            <a:off x="2411760" y="4149080"/>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Riccard Andersson</a:t>
            </a:r>
            <a:endParaRPr lang="sv-SE" sz="1100" dirty="0"/>
          </a:p>
        </p:txBody>
      </p:sp>
      <p:sp>
        <p:nvSpPr>
          <p:cNvPr id="17" name="Rounded Rectangle 16"/>
          <p:cNvSpPr/>
          <p:nvPr/>
        </p:nvSpPr>
        <p:spPr>
          <a:xfrm>
            <a:off x="2411760" y="452635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Stuart Birch</a:t>
            </a:r>
            <a:endParaRPr lang="sv-SE" sz="1100" dirty="0"/>
          </a:p>
        </p:txBody>
      </p:sp>
      <p:cxnSp>
        <p:nvCxnSpPr>
          <p:cNvPr id="83" name="Straight Connector 82"/>
          <p:cNvCxnSpPr/>
          <p:nvPr/>
        </p:nvCxnSpPr>
        <p:spPr>
          <a:xfrm flipH="1">
            <a:off x="2644552" y="317572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flipH="1">
            <a:off x="2644552" y="317572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flipH="1">
            <a:off x="539552" y="1986317"/>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539552" y="1992715"/>
            <a:ext cx="0" cy="20045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flipH="1">
            <a:off x="539552" y="286008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flipH="1">
            <a:off x="541385" y="3233809"/>
            <a:ext cx="72008" cy="0"/>
          </a:xfrm>
          <a:prstGeom prst="line">
            <a:avLst/>
          </a:prstGeom>
        </p:spPr>
        <p:style>
          <a:lnRef idx="1">
            <a:schemeClr val="accent1"/>
          </a:lnRef>
          <a:fillRef idx="0">
            <a:schemeClr val="accent1"/>
          </a:fillRef>
          <a:effectRef idx="0">
            <a:schemeClr val="accent1"/>
          </a:effectRef>
          <a:fontRef idx="minor">
            <a:schemeClr val="tx1"/>
          </a:fontRef>
        </p:style>
      </p:cxnSp>
      <p:sp>
        <p:nvSpPr>
          <p:cNvPr id="103" name="Rounded Rectangle 102"/>
          <p:cNvSpPr/>
          <p:nvPr/>
        </p:nvSpPr>
        <p:spPr>
          <a:xfrm>
            <a:off x="609854" y="2699320"/>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Ben Folsom</a:t>
            </a:r>
            <a:endParaRPr lang="sv-SE" sz="1100" dirty="0"/>
          </a:p>
        </p:txBody>
      </p:sp>
      <p:sp>
        <p:nvSpPr>
          <p:cNvPr id="104" name="Rounded Rectangle 103"/>
          <p:cNvSpPr/>
          <p:nvPr/>
        </p:nvSpPr>
        <p:spPr>
          <a:xfrm>
            <a:off x="609854" y="3068960"/>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Remy Mudingay</a:t>
            </a:r>
            <a:endParaRPr lang="sv-SE" sz="1100" dirty="0"/>
          </a:p>
        </p:txBody>
      </p:sp>
      <p:sp>
        <p:nvSpPr>
          <p:cNvPr id="105" name="Rounded Rectangle 104"/>
          <p:cNvSpPr/>
          <p:nvPr/>
        </p:nvSpPr>
        <p:spPr>
          <a:xfrm>
            <a:off x="611560" y="3429000"/>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Thilo Friedrich</a:t>
            </a:r>
            <a:endParaRPr lang="sv-SE" sz="1100" dirty="0"/>
          </a:p>
        </p:txBody>
      </p:sp>
      <p:sp>
        <p:nvSpPr>
          <p:cNvPr id="111" name="Rounded Rectangle 110"/>
          <p:cNvSpPr/>
          <p:nvPr/>
        </p:nvSpPr>
        <p:spPr>
          <a:xfrm>
            <a:off x="565630" y="6309320"/>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Temporary employee</a:t>
            </a:r>
            <a:endParaRPr lang="sv-SE" sz="1100" dirty="0"/>
          </a:p>
        </p:txBody>
      </p:sp>
      <p:sp>
        <p:nvSpPr>
          <p:cNvPr id="112" name="Rounded Rectangle 111"/>
          <p:cNvSpPr/>
          <p:nvPr/>
        </p:nvSpPr>
        <p:spPr>
          <a:xfrm>
            <a:off x="565630" y="587244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Employee</a:t>
            </a:r>
            <a:endParaRPr lang="sv-SE" sz="1100" dirty="0"/>
          </a:p>
        </p:txBody>
      </p:sp>
      <p:sp>
        <p:nvSpPr>
          <p:cNvPr id="114" name="Rounded Rectangle 113"/>
          <p:cNvSpPr/>
          <p:nvPr/>
        </p:nvSpPr>
        <p:spPr>
          <a:xfrm>
            <a:off x="1907704" y="5874931"/>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Consultant</a:t>
            </a:r>
            <a:endParaRPr lang="sv-SE" sz="1100" dirty="0"/>
          </a:p>
        </p:txBody>
      </p:sp>
      <p:sp>
        <p:nvSpPr>
          <p:cNvPr id="115" name="Rounded Rectangle 114"/>
          <p:cNvSpPr/>
          <p:nvPr/>
        </p:nvSpPr>
        <p:spPr>
          <a:xfrm>
            <a:off x="1907704" y="6309320"/>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Consultant</a:t>
            </a:r>
            <a:br>
              <a:rPr lang="sv-SE" sz="1100" dirty="0" smtClean="0"/>
            </a:br>
            <a:r>
              <a:rPr lang="sv-SE" sz="1100" dirty="0" smtClean="0"/>
              <a:t>off-site</a:t>
            </a:r>
            <a:endParaRPr lang="sv-SE" sz="1100" dirty="0"/>
          </a:p>
        </p:txBody>
      </p:sp>
      <p:sp>
        <p:nvSpPr>
          <p:cNvPr id="99" name="Rounded Rectangle 98"/>
          <p:cNvSpPr/>
          <p:nvPr/>
        </p:nvSpPr>
        <p:spPr>
          <a:xfrm>
            <a:off x="6422039" y="5629983"/>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Sunil, Sha</a:t>
            </a:r>
            <a:endParaRPr lang="sv-SE" sz="1100" dirty="0"/>
          </a:p>
        </p:txBody>
      </p:sp>
      <p:sp>
        <p:nvSpPr>
          <p:cNvPr id="100" name="Rounded Rectangle 99"/>
          <p:cNvSpPr/>
          <p:nvPr/>
        </p:nvSpPr>
        <p:spPr>
          <a:xfrm>
            <a:off x="5076480" y="6366353"/>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Sekoranja, Matej</a:t>
            </a:r>
            <a:endParaRPr lang="sv-SE" sz="1100" dirty="0"/>
          </a:p>
        </p:txBody>
      </p:sp>
      <p:sp>
        <p:nvSpPr>
          <p:cNvPr id="101" name="Rounded Rectangle 100"/>
          <p:cNvSpPr/>
          <p:nvPr/>
        </p:nvSpPr>
        <p:spPr>
          <a:xfrm>
            <a:off x="6386643" y="2705120"/>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err="1" smtClean="0"/>
              <a:t>Blaz</a:t>
            </a:r>
            <a:r>
              <a:rPr lang="en-US" sz="1100" dirty="0" smtClean="0"/>
              <a:t> </a:t>
            </a:r>
            <a:r>
              <a:rPr lang="en-US" sz="1100" dirty="0" err="1" smtClean="0"/>
              <a:t>Zupanc</a:t>
            </a:r>
            <a:endParaRPr lang="sv-SE" sz="1100" dirty="0"/>
          </a:p>
        </p:txBody>
      </p:sp>
      <p:cxnSp>
        <p:nvCxnSpPr>
          <p:cNvPr id="118" name="Straight Connector 74"/>
          <p:cNvCxnSpPr/>
          <p:nvPr/>
        </p:nvCxnSpPr>
        <p:spPr>
          <a:xfrm flipH="1">
            <a:off x="6244350" y="6528353"/>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Straight Connector 101"/>
          <p:cNvCxnSpPr>
            <a:endCxn id="37" idx="1"/>
          </p:cNvCxnSpPr>
          <p:nvPr/>
        </p:nvCxnSpPr>
        <p:spPr>
          <a:xfrm>
            <a:off x="3789439" y="5841894"/>
            <a:ext cx="7814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6" name="Straight Connector 105"/>
          <p:cNvCxnSpPr>
            <a:stCxn id="36" idx="1"/>
          </p:cNvCxnSpPr>
          <p:nvPr/>
        </p:nvCxnSpPr>
        <p:spPr>
          <a:xfrm flipH="1">
            <a:off x="3779912" y="6294095"/>
            <a:ext cx="98370" cy="0"/>
          </a:xfrm>
          <a:prstGeom prst="line">
            <a:avLst/>
          </a:prstGeom>
        </p:spPr>
        <p:style>
          <a:lnRef idx="1">
            <a:schemeClr val="accent1"/>
          </a:lnRef>
          <a:fillRef idx="0">
            <a:schemeClr val="accent1"/>
          </a:fillRef>
          <a:effectRef idx="0">
            <a:schemeClr val="accent1"/>
          </a:effectRef>
          <a:fontRef idx="minor">
            <a:schemeClr val="tx1"/>
          </a:fontRef>
        </p:style>
      </p:cxnSp>
      <p:sp>
        <p:nvSpPr>
          <p:cNvPr id="96" name="Rounded Rectangle 95"/>
          <p:cNvSpPr/>
          <p:nvPr/>
        </p:nvSpPr>
        <p:spPr>
          <a:xfrm>
            <a:off x="5092222" y="5967019"/>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NN</a:t>
            </a:r>
            <a:endParaRPr lang="sv-SE" sz="1100" dirty="0"/>
          </a:p>
        </p:txBody>
      </p:sp>
      <p:sp>
        <p:nvSpPr>
          <p:cNvPr id="110" name="Rounded Rectangle 109"/>
          <p:cNvSpPr/>
          <p:nvPr/>
        </p:nvSpPr>
        <p:spPr>
          <a:xfrm>
            <a:off x="5093541" y="5587923"/>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NN</a:t>
            </a:r>
            <a:endParaRPr lang="sv-SE" sz="1100" dirty="0"/>
          </a:p>
        </p:txBody>
      </p:sp>
      <p:sp>
        <p:nvSpPr>
          <p:cNvPr id="113" name="Rounded Rectangle 112"/>
          <p:cNvSpPr/>
          <p:nvPr/>
        </p:nvSpPr>
        <p:spPr>
          <a:xfrm>
            <a:off x="613393" y="3835304"/>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Henrik Carling</a:t>
            </a:r>
            <a:endParaRPr lang="sv-SE" sz="1100" dirty="0"/>
          </a:p>
        </p:txBody>
      </p:sp>
      <p:cxnSp>
        <p:nvCxnSpPr>
          <p:cNvPr id="116" name="Straight Connector 115"/>
          <p:cNvCxnSpPr/>
          <p:nvPr/>
        </p:nvCxnSpPr>
        <p:spPr>
          <a:xfrm flipH="1">
            <a:off x="539552" y="357301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flipH="1">
            <a:off x="539552" y="4005064"/>
            <a:ext cx="7200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3737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ICS Organization - 2015-07</a:t>
            </a:r>
            <a:endParaRPr lang="en-GB" noProof="0" dirty="0"/>
          </a:p>
        </p:txBody>
      </p:sp>
      <p:sp>
        <p:nvSpPr>
          <p:cNvPr id="4" name="Slide Number Placeholder 3"/>
          <p:cNvSpPr>
            <a:spLocks noGrp="1"/>
          </p:cNvSpPr>
          <p:nvPr>
            <p:ph type="sldNum" sz="quarter" idx="12"/>
          </p:nvPr>
        </p:nvSpPr>
        <p:spPr/>
        <p:txBody>
          <a:bodyPr/>
          <a:lstStyle/>
          <a:p>
            <a:fld id="{551115BC-487E-4422-894C-CB7CD3E79223}" type="slidenum">
              <a:rPr lang="en-GB" smtClean="0"/>
              <a:pPr/>
              <a:t>15</a:t>
            </a:fld>
            <a:endParaRPr lang="en-GB"/>
          </a:p>
        </p:txBody>
      </p:sp>
      <p:sp>
        <p:nvSpPr>
          <p:cNvPr id="3" name="Rounded Rectangle 2"/>
          <p:cNvSpPr/>
          <p:nvPr/>
        </p:nvSpPr>
        <p:spPr>
          <a:xfrm>
            <a:off x="4139952" y="1484784"/>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Henrik Carling</a:t>
            </a:r>
            <a:endParaRPr lang="sv-SE" sz="1100" dirty="0"/>
          </a:p>
        </p:txBody>
      </p:sp>
      <p:sp>
        <p:nvSpPr>
          <p:cNvPr id="6" name="Rounded Rectangle 5"/>
          <p:cNvSpPr/>
          <p:nvPr/>
        </p:nvSpPr>
        <p:spPr>
          <a:xfrm>
            <a:off x="899592" y="2063371"/>
            <a:ext cx="1152128" cy="432048"/>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Anna Gillberg</a:t>
            </a:r>
            <a:endParaRPr lang="sv-SE" sz="1100" dirty="0"/>
          </a:p>
        </p:txBody>
      </p:sp>
      <p:sp>
        <p:nvSpPr>
          <p:cNvPr id="7" name="Rounded Rectangle 6"/>
          <p:cNvSpPr/>
          <p:nvPr/>
        </p:nvSpPr>
        <p:spPr>
          <a:xfrm>
            <a:off x="2195736" y="2063371"/>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Annika Nordt</a:t>
            </a:r>
            <a:endParaRPr lang="sv-SE" sz="1100" dirty="0"/>
          </a:p>
        </p:txBody>
      </p:sp>
      <p:sp>
        <p:nvSpPr>
          <p:cNvPr id="8" name="Rounded Rectangle 7"/>
          <p:cNvSpPr/>
          <p:nvPr/>
        </p:nvSpPr>
        <p:spPr>
          <a:xfrm>
            <a:off x="3491880" y="2063371"/>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Daniel Piso Fernández</a:t>
            </a:r>
            <a:endParaRPr lang="sv-SE" sz="1100" dirty="0"/>
          </a:p>
        </p:txBody>
      </p:sp>
      <p:sp>
        <p:nvSpPr>
          <p:cNvPr id="9" name="Rounded Rectangle 8"/>
          <p:cNvSpPr/>
          <p:nvPr/>
        </p:nvSpPr>
        <p:spPr>
          <a:xfrm>
            <a:off x="4788024" y="2060848"/>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Miha </a:t>
            </a:r>
            <a:r>
              <a:rPr lang="sv-SE" sz="1100" dirty="0" smtClean="0"/>
              <a:t>Reščič</a:t>
            </a:r>
            <a:endParaRPr lang="sv-SE" sz="1100" dirty="0"/>
          </a:p>
        </p:txBody>
      </p:sp>
      <p:sp>
        <p:nvSpPr>
          <p:cNvPr id="10" name="Rounded Rectangle 9"/>
          <p:cNvSpPr/>
          <p:nvPr/>
        </p:nvSpPr>
        <p:spPr>
          <a:xfrm>
            <a:off x="6084168" y="2063371"/>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Suzanne Gysin</a:t>
            </a:r>
            <a:endParaRPr lang="sv-SE" sz="1100" dirty="0"/>
          </a:p>
        </p:txBody>
      </p:sp>
      <p:sp>
        <p:nvSpPr>
          <p:cNvPr id="11" name="Rounded Rectangle 10"/>
          <p:cNvSpPr/>
          <p:nvPr/>
        </p:nvSpPr>
        <p:spPr>
          <a:xfrm>
            <a:off x="7380312" y="2063371"/>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Timo Korhonen</a:t>
            </a:r>
            <a:endParaRPr lang="sv-SE" sz="1100" dirty="0"/>
          </a:p>
        </p:txBody>
      </p:sp>
      <p:cxnSp>
        <p:nvCxnSpPr>
          <p:cNvPr id="46" name="Straight Connector 45"/>
          <p:cNvCxnSpPr>
            <a:stCxn id="3" idx="2"/>
          </p:cNvCxnSpPr>
          <p:nvPr/>
        </p:nvCxnSpPr>
        <p:spPr>
          <a:xfrm>
            <a:off x="4716016" y="1916832"/>
            <a:ext cx="0"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a:stCxn id="6" idx="0"/>
          </p:cNvCxnSpPr>
          <p:nvPr/>
        </p:nvCxnSpPr>
        <p:spPr>
          <a:xfrm flipV="1">
            <a:off x="1475656" y="1988840"/>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475656" y="1988840"/>
            <a:ext cx="64807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V="1">
            <a:off x="2776210" y="1992714"/>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V="1">
            <a:off x="4067944" y="1988841"/>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5368498" y="1992715"/>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V="1">
            <a:off x="6660232" y="1988840"/>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7956376" y="1986317"/>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2339752" y="2495419"/>
            <a:ext cx="0" cy="220199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3779912" y="2495421"/>
            <a:ext cx="0" cy="3798674"/>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V="1">
            <a:off x="6300192" y="2495421"/>
            <a:ext cx="0" cy="4029923"/>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12" idx="1"/>
          </p:cNvCxnSpPr>
          <p:nvPr/>
        </p:nvCxnSpPr>
        <p:spPr>
          <a:xfrm flipH="1">
            <a:off x="2339752" y="287092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H="1">
            <a:off x="2339752" y="323096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H="1">
            <a:off x="2347446" y="3601289"/>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H="1">
            <a:off x="2339752" y="394980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H="1">
            <a:off x="2339752" y="4303985"/>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H="1">
            <a:off x="2339752" y="4697409"/>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H="1">
            <a:off x="6300192" y="6525344"/>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H="1">
            <a:off x="6300192" y="614732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H="1">
            <a:off x="6307886" y="578728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H="1">
            <a:off x="6300192" y="5431868"/>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H="1">
            <a:off x="6303781" y="506720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flipH="1">
            <a:off x="6300192" y="470716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a:off x="6303857" y="3965958"/>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H="1">
            <a:off x="6300192" y="4320831"/>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H="1">
            <a:off x="6303857" y="3601489"/>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flipH="1">
            <a:off x="6300192" y="323096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flipH="1">
            <a:off x="6300192" y="286968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a:off x="3779912" y="542724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flipH="1">
            <a:off x="3787606" y="5071828"/>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a:off x="3779912" y="470716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flipH="1">
            <a:off x="3787606" y="4320831"/>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flipH="1">
            <a:off x="3779912" y="397058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flipH="1">
            <a:off x="3779912" y="3583905"/>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flipH="1">
            <a:off x="3789439" y="323096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H="1">
            <a:off x="3787606" y="2870920"/>
            <a:ext cx="72008"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Rounded Rectangle 33"/>
          <p:cNvSpPr/>
          <p:nvPr/>
        </p:nvSpPr>
        <p:spPr>
          <a:xfrm>
            <a:off x="6386643" y="3064173"/>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Emanuele Laface</a:t>
            </a:r>
            <a:endParaRPr lang="sv-SE" sz="1100" dirty="0"/>
          </a:p>
        </p:txBody>
      </p:sp>
      <p:sp>
        <p:nvSpPr>
          <p:cNvPr id="35" name="Rounded Rectangle 34"/>
          <p:cNvSpPr/>
          <p:nvPr/>
        </p:nvSpPr>
        <p:spPr>
          <a:xfrm>
            <a:off x="6386643" y="3465040"/>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Jaka Bobnar</a:t>
            </a:r>
            <a:endParaRPr lang="sv-SE" sz="1100" dirty="0"/>
          </a:p>
        </p:txBody>
      </p:sp>
      <p:sp>
        <p:nvSpPr>
          <p:cNvPr id="38" name="Rounded Rectangle 37"/>
          <p:cNvSpPr/>
          <p:nvPr/>
        </p:nvSpPr>
        <p:spPr>
          <a:xfrm>
            <a:off x="6386643" y="3825080"/>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Karin Rathsman</a:t>
            </a:r>
            <a:endParaRPr lang="sv-SE" sz="1100" dirty="0"/>
          </a:p>
        </p:txBody>
      </p:sp>
      <p:sp>
        <p:nvSpPr>
          <p:cNvPr id="39" name="Rounded Rectangle 38"/>
          <p:cNvSpPr/>
          <p:nvPr/>
        </p:nvSpPr>
        <p:spPr>
          <a:xfrm>
            <a:off x="6386643" y="418638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Leandro Fernandez</a:t>
            </a:r>
            <a:endParaRPr lang="sv-SE" sz="1100" dirty="0"/>
          </a:p>
        </p:txBody>
      </p:sp>
      <p:sp>
        <p:nvSpPr>
          <p:cNvPr id="40" name="Rounded Rectangle 39"/>
          <p:cNvSpPr/>
          <p:nvPr/>
        </p:nvSpPr>
        <p:spPr>
          <a:xfrm>
            <a:off x="6386643" y="4567250"/>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Miha Novak</a:t>
            </a:r>
            <a:endParaRPr lang="sv-SE" sz="1100" dirty="0"/>
          </a:p>
        </p:txBody>
      </p:sp>
      <p:sp>
        <p:nvSpPr>
          <p:cNvPr id="41" name="Rounded Rectangle 40"/>
          <p:cNvSpPr/>
          <p:nvPr/>
        </p:nvSpPr>
        <p:spPr>
          <a:xfrm>
            <a:off x="6422039" y="5985557"/>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Miha Vicorovic</a:t>
            </a:r>
            <a:endParaRPr lang="sv-SE" sz="1100" dirty="0"/>
          </a:p>
        </p:txBody>
      </p:sp>
      <p:sp>
        <p:nvSpPr>
          <p:cNvPr id="42" name="Rounded Rectangle 41"/>
          <p:cNvSpPr/>
          <p:nvPr/>
        </p:nvSpPr>
        <p:spPr>
          <a:xfrm>
            <a:off x="6386643" y="4941240"/>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Miroslav Paleski</a:t>
            </a:r>
            <a:endParaRPr lang="sv-SE" sz="1100" dirty="0"/>
          </a:p>
        </p:txBody>
      </p:sp>
      <p:sp>
        <p:nvSpPr>
          <p:cNvPr id="43" name="Rounded Rectangle 42"/>
          <p:cNvSpPr/>
          <p:nvPr/>
        </p:nvSpPr>
        <p:spPr>
          <a:xfrm>
            <a:off x="6422039" y="6366353"/>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Ricardo Fernandes</a:t>
            </a:r>
            <a:endParaRPr lang="sv-SE" sz="1100" dirty="0"/>
          </a:p>
        </p:txBody>
      </p:sp>
      <p:sp>
        <p:nvSpPr>
          <p:cNvPr id="44" name="Rounded Rectangle 43"/>
          <p:cNvSpPr/>
          <p:nvPr/>
        </p:nvSpPr>
        <p:spPr>
          <a:xfrm>
            <a:off x="6386643" y="5269868"/>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Richard Fearn</a:t>
            </a:r>
            <a:endParaRPr lang="sv-SE" sz="1100" dirty="0"/>
          </a:p>
        </p:txBody>
      </p:sp>
      <p:sp>
        <p:nvSpPr>
          <p:cNvPr id="26" name="Rounded Rectangle 25"/>
          <p:cNvSpPr/>
          <p:nvPr/>
        </p:nvSpPr>
        <p:spPr>
          <a:xfrm>
            <a:off x="3851920" y="2708920"/>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Alexander Söderqvist</a:t>
            </a:r>
            <a:endParaRPr lang="sv-SE" sz="1100" dirty="0"/>
          </a:p>
        </p:txBody>
      </p:sp>
      <p:sp>
        <p:nvSpPr>
          <p:cNvPr id="28" name="Rounded Rectangle 27"/>
          <p:cNvSpPr/>
          <p:nvPr/>
        </p:nvSpPr>
        <p:spPr>
          <a:xfrm>
            <a:off x="3851920" y="3429000"/>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Javier Cerejo Garcia</a:t>
            </a:r>
            <a:endParaRPr lang="sv-SE" sz="1100" dirty="0"/>
          </a:p>
        </p:txBody>
      </p:sp>
      <p:sp>
        <p:nvSpPr>
          <p:cNvPr id="29" name="Rounded Rectangle 28"/>
          <p:cNvSpPr/>
          <p:nvPr/>
        </p:nvSpPr>
        <p:spPr>
          <a:xfrm>
            <a:off x="3851920" y="3789040"/>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Klemen Strnisa</a:t>
            </a:r>
            <a:endParaRPr lang="sv-SE" sz="1100" dirty="0"/>
          </a:p>
        </p:txBody>
      </p:sp>
      <p:sp>
        <p:nvSpPr>
          <p:cNvPr id="30" name="Rounded Rectangle 29"/>
          <p:cNvSpPr/>
          <p:nvPr/>
        </p:nvSpPr>
        <p:spPr>
          <a:xfrm>
            <a:off x="3851920" y="4149080"/>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Niklas Claesson</a:t>
            </a:r>
            <a:endParaRPr lang="sv-SE" sz="1100" dirty="0"/>
          </a:p>
        </p:txBody>
      </p:sp>
      <p:sp>
        <p:nvSpPr>
          <p:cNvPr id="32" name="Rounded Rectangle 31"/>
          <p:cNvSpPr/>
          <p:nvPr/>
        </p:nvSpPr>
        <p:spPr>
          <a:xfrm>
            <a:off x="3851920" y="4891250"/>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Urša Rojec</a:t>
            </a:r>
            <a:endParaRPr lang="sv-SE" sz="1100" dirty="0"/>
          </a:p>
        </p:txBody>
      </p:sp>
      <p:sp>
        <p:nvSpPr>
          <p:cNvPr id="12" name="Rounded Rectangle 11"/>
          <p:cNvSpPr/>
          <p:nvPr/>
        </p:nvSpPr>
        <p:spPr>
          <a:xfrm>
            <a:off x="2411760" y="2708920"/>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Angel Monera Martinez</a:t>
            </a:r>
            <a:endParaRPr lang="sv-SE" sz="1100" dirty="0"/>
          </a:p>
        </p:txBody>
      </p:sp>
      <p:sp>
        <p:nvSpPr>
          <p:cNvPr id="13" name="Rounded Rectangle 12"/>
          <p:cNvSpPr/>
          <p:nvPr/>
        </p:nvSpPr>
        <p:spPr>
          <a:xfrm>
            <a:off x="2411760" y="3068960"/>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Denis Paulic</a:t>
            </a:r>
            <a:endParaRPr lang="sv-SE" sz="1100" dirty="0"/>
          </a:p>
        </p:txBody>
      </p:sp>
      <p:sp>
        <p:nvSpPr>
          <p:cNvPr id="14" name="Rounded Rectangle 13"/>
          <p:cNvSpPr/>
          <p:nvPr/>
        </p:nvSpPr>
        <p:spPr>
          <a:xfrm>
            <a:off x="2411760" y="3429000"/>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Manuel Zaera-Sanz</a:t>
            </a:r>
            <a:endParaRPr lang="sv-SE" sz="1100" dirty="0"/>
          </a:p>
        </p:txBody>
      </p:sp>
      <p:sp>
        <p:nvSpPr>
          <p:cNvPr id="15" name="Rounded Rectangle 14"/>
          <p:cNvSpPr/>
          <p:nvPr/>
        </p:nvSpPr>
        <p:spPr>
          <a:xfrm>
            <a:off x="2411760" y="3789040"/>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t>Morteza Mansouri Sharifabad</a:t>
            </a:r>
            <a:endParaRPr lang="sv-SE" sz="900" dirty="0"/>
          </a:p>
        </p:txBody>
      </p:sp>
      <p:sp>
        <p:nvSpPr>
          <p:cNvPr id="16" name="Rounded Rectangle 15"/>
          <p:cNvSpPr/>
          <p:nvPr/>
        </p:nvSpPr>
        <p:spPr>
          <a:xfrm>
            <a:off x="2411760" y="4149080"/>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Riccard Andersson</a:t>
            </a:r>
            <a:endParaRPr lang="sv-SE" sz="1100" dirty="0"/>
          </a:p>
        </p:txBody>
      </p:sp>
      <p:sp>
        <p:nvSpPr>
          <p:cNvPr id="17" name="Rounded Rectangle 16"/>
          <p:cNvSpPr/>
          <p:nvPr/>
        </p:nvSpPr>
        <p:spPr>
          <a:xfrm>
            <a:off x="2411760" y="452635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Stuart Birch</a:t>
            </a:r>
            <a:endParaRPr lang="sv-SE" sz="1100" dirty="0"/>
          </a:p>
        </p:txBody>
      </p:sp>
      <p:cxnSp>
        <p:nvCxnSpPr>
          <p:cNvPr id="83" name="Straight Connector 82"/>
          <p:cNvCxnSpPr/>
          <p:nvPr/>
        </p:nvCxnSpPr>
        <p:spPr>
          <a:xfrm flipH="1">
            <a:off x="2644552" y="317572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flipH="1">
            <a:off x="2644552" y="317572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flipH="1">
            <a:off x="539552" y="1986317"/>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539552" y="1992715"/>
            <a:ext cx="0" cy="15803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flipH="1">
            <a:off x="539552" y="286008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flipH="1">
            <a:off x="541385" y="3233809"/>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flipH="1">
            <a:off x="539552" y="3573016"/>
            <a:ext cx="72008" cy="0"/>
          </a:xfrm>
          <a:prstGeom prst="line">
            <a:avLst/>
          </a:prstGeom>
        </p:spPr>
        <p:style>
          <a:lnRef idx="1">
            <a:schemeClr val="accent1"/>
          </a:lnRef>
          <a:fillRef idx="0">
            <a:schemeClr val="accent1"/>
          </a:fillRef>
          <a:effectRef idx="0">
            <a:schemeClr val="accent1"/>
          </a:effectRef>
          <a:fontRef idx="minor">
            <a:schemeClr val="tx1"/>
          </a:fontRef>
        </p:style>
      </p:cxnSp>
      <p:sp>
        <p:nvSpPr>
          <p:cNvPr id="103" name="Rounded Rectangle 102"/>
          <p:cNvSpPr/>
          <p:nvPr/>
        </p:nvSpPr>
        <p:spPr>
          <a:xfrm>
            <a:off x="609854" y="2699320"/>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Ben Folsom</a:t>
            </a:r>
            <a:endParaRPr lang="sv-SE" sz="1100" dirty="0"/>
          </a:p>
        </p:txBody>
      </p:sp>
      <p:sp>
        <p:nvSpPr>
          <p:cNvPr id="104" name="Rounded Rectangle 103"/>
          <p:cNvSpPr/>
          <p:nvPr/>
        </p:nvSpPr>
        <p:spPr>
          <a:xfrm>
            <a:off x="609854" y="3068960"/>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Remy Mudingay</a:t>
            </a:r>
            <a:endParaRPr lang="sv-SE" sz="1100" dirty="0"/>
          </a:p>
        </p:txBody>
      </p:sp>
      <p:sp>
        <p:nvSpPr>
          <p:cNvPr id="105" name="Rounded Rectangle 104"/>
          <p:cNvSpPr/>
          <p:nvPr/>
        </p:nvSpPr>
        <p:spPr>
          <a:xfrm>
            <a:off x="611560" y="3429000"/>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Thilo Friedrich</a:t>
            </a:r>
            <a:endParaRPr lang="sv-SE" sz="1100" dirty="0"/>
          </a:p>
        </p:txBody>
      </p:sp>
      <p:sp>
        <p:nvSpPr>
          <p:cNvPr id="111" name="Rounded Rectangle 110"/>
          <p:cNvSpPr/>
          <p:nvPr/>
        </p:nvSpPr>
        <p:spPr>
          <a:xfrm>
            <a:off x="565630" y="6309320"/>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Temporary employee</a:t>
            </a:r>
            <a:endParaRPr lang="sv-SE" sz="1100" dirty="0"/>
          </a:p>
        </p:txBody>
      </p:sp>
      <p:sp>
        <p:nvSpPr>
          <p:cNvPr id="112" name="Rounded Rectangle 111"/>
          <p:cNvSpPr/>
          <p:nvPr/>
        </p:nvSpPr>
        <p:spPr>
          <a:xfrm>
            <a:off x="565630" y="587244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Employee</a:t>
            </a:r>
            <a:endParaRPr lang="sv-SE" sz="1100" dirty="0"/>
          </a:p>
        </p:txBody>
      </p:sp>
      <p:sp>
        <p:nvSpPr>
          <p:cNvPr id="114" name="Rounded Rectangle 113"/>
          <p:cNvSpPr/>
          <p:nvPr/>
        </p:nvSpPr>
        <p:spPr>
          <a:xfrm>
            <a:off x="1907704" y="5874931"/>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Consultant</a:t>
            </a:r>
            <a:endParaRPr lang="sv-SE" sz="1100" dirty="0"/>
          </a:p>
        </p:txBody>
      </p:sp>
      <p:sp>
        <p:nvSpPr>
          <p:cNvPr id="115" name="Rounded Rectangle 114"/>
          <p:cNvSpPr/>
          <p:nvPr/>
        </p:nvSpPr>
        <p:spPr>
          <a:xfrm>
            <a:off x="1907704" y="6309320"/>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Consultant</a:t>
            </a:r>
            <a:br>
              <a:rPr lang="sv-SE" sz="1100" dirty="0" smtClean="0"/>
            </a:br>
            <a:r>
              <a:rPr lang="sv-SE" sz="1100" dirty="0" smtClean="0"/>
              <a:t>off-site</a:t>
            </a:r>
            <a:endParaRPr lang="sv-SE" sz="1100" dirty="0"/>
          </a:p>
        </p:txBody>
      </p:sp>
      <p:sp>
        <p:nvSpPr>
          <p:cNvPr id="99" name="Rounded Rectangle 98"/>
          <p:cNvSpPr/>
          <p:nvPr/>
        </p:nvSpPr>
        <p:spPr>
          <a:xfrm>
            <a:off x="6422039" y="5629983"/>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Sunil, Sha</a:t>
            </a:r>
            <a:endParaRPr lang="sv-SE" sz="1100" dirty="0"/>
          </a:p>
        </p:txBody>
      </p:sp>
      <p:sp>
        <p:nvSpPr>
          <p:cNvPr id="100" name="Rounded Rectangle 99"/>
          <p:cNvSpPr/>
          <p:nvPr/>
        </p:nvSpPr>
        <p:spPr>
          <a:xfrm>
            <a:off x="5076480" y="6366353"/>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Sekoranja, Matej</a:t>
            </a:r>
            <a:endParaRPr lang="sv-SE" sz="1100" dirty="0"/>
          </a:p>
        </p:txBody>
      </p:sp>
      <p:sp>
        <p:nvSpPr>
          <p:cNvPr id="101" name="Rounded Rectangle 100"/>
          <p:cNvSpPr/>
          <p:nvPr/>
        </p:nvSpPr>
        <p:spPr>
          <a:xfrm>
            <a:off x="6386643" y="2705120"/>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err="1" smtClean="0"/>
              <a:t>Blaz</a:t>
            </a:r>
            <a:r>
              <a:rPr lang="en-US" sz="1100" dirty="0" smtClean="0"/>
              <a:t> </a:t>
            </a:r>
            <a:r>
              <a:rPr lang="en-US" sz="1100" dirty="0" err="1" smtClean="0"/>
              <a:t>Zupanc</a:t>
            </a:r>
            <a:endParaRPr lang="sv-SE" sz="1100" dirty="0"/>
          </a:p>
        </p:txBody>
      </p:sp>
      <p:cxnSp>
        <p:nvCxnSpPr>
          <p:cNvPr id="118" name="Straight Connector 74"/>
          <p:cNvCxnSpPr/>
          <p:nvPr/>
        </p:nvCxnSpPr>
        <p:spPr>
          <a:xfrm flipH="1">
            <a:off x="6244350" y="6528353"/>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3789439" y="5841894"/>
            <a:ext cx="7814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flipH="1">
            <a:off x="3779912" y="6294095"/>
            <a:ext cx="98370" cy="0"/>
          </a:xfrm>
          <a:prstGeom prst="line">
            <a:avLst/>
          </a:prstGeom>
        </p:spPr>
        <p:style>
          <a:lnRef idx="1">
            <a:schemeClr val="accent1"/>
          </a:lnRef>
          <a:fillRef idx="0">
            <a:schemeClr val="accent1"/>
          </a:fillRef>
          <a:effectRef idx="0">
            <a:schemeClr val="accent1"/>
          </a:effectRef>
          <a:fontRef idx="minor">
            <a:schemeClr val="tx1"/>
          </a:fontRef>
        </p:style>
      </p:cxnSp>
      <p:sp>
        <p:nvSpPr>
          <p:cNvPr id="96" name="Rounded Rectangle 95"/>
          <p:cNvSpPr/>
          <p:nvPr/>
        </p:nvSpPr>
        <p:spPr>
          <a:xfrm>
            <a:off x="5092222" y="5967019"/>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NN</a:t>
            </a:r>
            <a:endParaRPr lang="sv-SE" sz="1100" dirty="0"/>
          </a:p>
        </p:txBody>
      </p:sp>
      <p:sp>
        <p:nvSpPr>
          <p:cNvPr id="110" name="Rounded Rectangle 109"/>
          <p:cNvSpPr/>
          <p:nvPr/>
        </p:nvSpPr>
        <p:spPr>
          <a:xfrm>
            <a:off x="5093541" y="5587923"/>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NN</a:t>
            </a:r>
            <a:endParaRPr lang="sv-SE" sz="1100" dirty="0"/>
          </a:p>
        </p:txBody>
      </p:sp>
      <p:sp>
        <p:nvSpPr>
          <p:cNvPr id="113" name="Rounded Rectangle 112"/>
          <p:cNvSpPr/>
          <p:nvPr/>
        </p:nvSpPr>
        <p:spPr>
          <a:xfrm>
            <a:off x="3867586" y="5268821"/>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Nick Levchenko</a:t>
            </a:r>
            <a:endParaRPr lang="sv-SE" sz="1100" dirty="0"/>
          </a:p>
        </p:txBody>
      </p:sp>
      <p:sp>
        <p:nvSpPr>
          <p:cNvPr id="116" name="Rounded Rectangle 115"/>
          <p:cNvSpPr/>
          <p:nvPr/>
        </p:nvSpPr>
        <p:spPr>
          <a:xfrm>
            <a:off x="3878282" y="5674660"/>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Benedetto Gallese</a:t>
            </a:r>
            <a:endParaRPr lang="sv-SE" sz="1100" dirty="0"/>
          </a:p>
        </p:txBody>
      </p:sp>
      <p:sp>
        <p:nvSpPr>
          <p:cNvPr id="117" name="Rounded Rectangle 116"/>
          <p:cNvSpPr/>
          <p:nvPr/>
        </p:nvSpPr>
        <p:spPr>
          <a:xfrm>
            <a:off x="3891872" y="612417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David Brodrick</a:t>
            </a:r>
            <a:endParaRPr lang="sv-SE" sz="1100" dirty="0"/>
          </a:p>
        </p:txBody>
      </p:sp>
      <p:sp>
        <p:nvSpPr>
          <p:cNvPr id="119" name="Rounded Rectangle 118"/>
          <p:cNvSpPr/>
          <p:nvPr/>
        </p:nvSpPr>
        <p:spPr>
          <a:xfrm>
            <a:off x="3867586" y="452635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Francois Bellorini</a:t>
            </a:r>
            <a:endParaRPr lang="sv-SE" sz="1100" dirty="0"/>
          </a:p>
        </p:txBody>
      </p:sp>
      <p:sp>
        <p:nvSpPr>
          <p:cNvPr id="120" name="Rounded Rectangle 119"/>
          <p:cNvSpPr/>
          <p:nvPr/>
        </p:nvSpPr>
        <p:spPr>
          <a:xfrm>
            <a:off x="3861447" y="3071809"/>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Vacant</a:t>
            </a:r>
            <a:endParaRPr lang="sv-SE" sz="1100" dirty="0"/>
          </a:p>
        </p:txBody>
      </p:sp>
      <p:sp>
        <p:nvSpPr>
          <p:cNvPr id="121" name="Rounded Rectangle 120"/>
          <p:cNvSpPr/>
          <p:nvPr/>
        </p:nvSpPr>
        <p:spPr>
          <a:xfrm>
            <a:off x="3563888" y="643857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Technician (vacant)</a:t>
            </a:r>
          </a:p>
        </p:txBody>
      </p:sp>
    </p:spTree>
    <p:extLst>
      <p:ext uri="{BB962C8B-B14F-4D97-AF65-F5344CB8AC3E}">
        <p14:creationId xmlns:p14="http://schemas.microsoft.com/office/powerpoint/2010/main" val="28971281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Rounded Rectangle 139"/>
          <p:cNvSpPr/>
          <p:nvPr/>
        </p:nvSpPr>
        <p:spPr>
          <a:xfrm>
            <a:off x="6586700" y="6002618"/>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100" dirty="0"/>
          </a:p>
        </p:txBody>
      </p:sp>
      <p:sp>
        <p:nvSpPr>
          <p:cNvPr id="2" name="Title 1"/>
          <p:cNvSpPr>
            <a:spLocks noGrp="1"/>
          </p:cNvSpPr>
          <p:nvPr>
            <p:ph type="title"/>
          </p:nvPr>
        </p:nvSpPr>
        <p:spPr/>
        <p:txBody>
          <a:bodyPr/>
          <a:lstStyle/>
          <a:p>
            <a:r>
              <a:rPr lang="en-GB" noProof="0" dirty="0" smtClean="0"/>
              <a:t>ICS Organization - 2</a:t>
            </a:r>
            <a:r>
              <a:rPr lang="en-GB" dirty="0" smtClean="0"/>
              <a:t>015-10</a:t>
            </a:r>
            <a:endParaRPr lang="en-GB" noProof="0" dirty="0"/>
          </a:p>
        </p:txBody>
      </p:sp>
      <p:sp>
        <p:nvSpPr>
          <p:cNvPr id="4" name="Slide Number Placeholder 3"/>
          <p:cNvSpPr>
            <a:spLocks noGrp="1"/>
          </p:cNvSpPr>
          <p:nvPr>
            <p:ph type="sldNum" sz="quarter" idx="12"/>
          </p:nvPr>
        </p:nvSpPr>
        <p:spPr/>
        <p:txBody>
          <a:bodyPr/>
          <a:lstStyle/>
          <a:p>
            <a:fld id="{551115BC-487E-4422-894C-CB7CD3E79223}" type="slidenum">
              <a:rPr lang="en-GB" smtClean="0"/>
              <a:pPr/>
              <a:t>16</a:t>
            </a:fld>
            <a:endParaRPr lang="en-GB"/>
          </a:p>
        </p:txBody>
      </p:sp>
      <p:sp>
        <p:nvSpPr>
          <p:cNvPr id="3" name="Rounded Rectangle 2"/>
          <p:cNvSpPr/>
          <p:nvPr/>
        </p:nvSpPr>
        <p:spPr>
          <a:xfrm>
            <a:off x="4139952" y="1484784"/>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Henrik Carling</a:t>
            </a:r>
          </a:p>
          <a:p>
            <a:pPr algn="ctr"/>
            <a:r>
              <a:rPr lang="sv-SE" sz="800" dirty="0" smtClean="0"/>
              <a:t>Division head</a:t>
            </a:r>
            <a:endParaRPr lang="sv-SE" sz="800" dirty="0"/>
          </a:p>
        </p:txBody>
      </p:sp>
      <p:sp>
        <p:nvSpPr>
          <p:cNvPr id="6" name="Rounded Rectangle 5"/>
          <p:cNvSpPr/>
          <p:nvPr/>
        </p:nvSpPr>
        <p:spPr>
          <a:xfrm>
            <a:off x="107504" y="2063371"/>
            <a:ext cx="1152128" cy="432048"/>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Anna Gillberg</a:t>
            </a:r>
          </a:p>
          <a:p>
            <a:pPr algn="ctr"/>
            <a:r>
              <a:rPr lang="sv-SE" sz="800" dirty="0" smtClean="0"/>
              <a:t>Team assistant</a:t>
            </a:r>
            <a:endParaRPr lang="sv-SE" sz="800" dirty="0"/>
          </a:p>
        </p:txBody>
      </p:sp>
      <p:sp>
        <p:nvSpPr>
          <p:cNvPr id="7" name="Rounded Rectangle 6"/>
          <p:cNvSpPr/>
          <p:nvPr/>
        </p:nvSpPr>
        <p:spPr>
          <a:xfrm>
            <a:off x="2692098" y="2063371"/>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Annika Nordt</a:t>
            </a:r>
            <a:br>
              <a:rPr lang="sv-SE" sz="1100" dirty="0" smtClean="0"/>
            </a:br>
            <a:r>
              <a:rPr lang="sv-SE" sz="800" dirty="0" smtClean="0"/>
              <a:t>Safety and protection</a:t>
            </a:r>
            <a:endParaRPr lang="sv-SE" sz="800" dirty="0"/>
          </a:p>
        </p:txBody>
      </p:sp>
      <p:sp>
        <p:nvSpPr>
          <p:cNvPr id="8" name="Rounded Rectangle 7"/>
          <p:cNvSpPr/>
          <p:nvPr/>
        </p:nvSpPr>
        <p:spPr>
          <a:xfrm>
            <a:off x="3923928" y="2063371"/>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Daniel Piso</a:t>
            </a:r>
          </a:p>
          <a:p>
            <a:pPr algn="ctr"/>
            <a:r>
              <a:rPr lang="sv-SE" sz="800" dirty="0" smtClean="0"/>
              <a:t>Hardware and integration</a:t>
            </a:r>
            <a:endParaRPr lang="sv-SE" sz="800" dirty="0"/>
          </a:p>
        </p:txBody>
      </p:sp>
      <p:sp>
        <p:nvSpPr>
          <p:cNvPr id="9" name="Rounded Rectangle 8"/>
          <p:cNvSpPr/>
          <p:nvPr/>
        </p:nvSpPr>
        <p:spPr>
          <a:xfrm>
            <a:off x="5148064" y="2060848"/>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Hector Novella</a:t>
            </a:r>
            <a:endParaRPr lang="sv-SE" sz="1100" dirty="0"/>
          </a:p>
          <a:p>
            <a:pPr algn="ctr"/>
            <a:r>
              <a:rPr lang="sv-SE" sz="700" dirty="0" smtClean="0"/>
              <a:t>Deputy project manager</a:t>
            </a:r>
          </a:p>
        </p:txBody>
      </p:sp>
      <p:sp>
        <p:nvSpPr>
          <p:cNvPr id="10" name="Rounded Rectangle 9"/>
          <p:cNvSpPr/>
          <p:nvPr/>
        </p:nvSpPr>
        <p:spPr>
          <a:xfrm>
            <a:off x="6372200" y="2063371"/>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Susanne Regnell</a:t>
            </a:r>
          </a:p>
          <a:p>
            <a:pPr algn="ctr"/>
            <a:r>
              <a:rPr lang="sv-SE" sz="800" dirty="0" smtClean="0"/>
              <a:t>Control Software</a:t>
            </a:r>
            <a:endParaRPr lang="sv-SE" sz="800" dirty="0"/>
          </a:p>
        </p:txBody>
      </p:sp>
      <p:sp>
        <p:nvSpPr>
          <p:cNvPr id="11" name="Rounded Rectangle 10"/>
          <p:cNvSpPr/>
          <p:nvPr/>
        </p:nvSpPr>
        <p:spPr>
          <a:xfrm>
            <a:off x="7740352" y="2063371"/>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Timo Korhonen</a:t>
            </a:r>
            <a:br>
              <a:rPr lang="sv-SE" sz="1100" dirty="0" smtClean="0"/>
            </a:br>
            <a:r>
              <a:rPr lang="sv-SE" sz="800" dirty="0" smtClean="0"/>
              <a:t>Chief engineer</a:t>
            </a:r>
            <a:endParaRPr lang="sv-SE" sz="800" dirty="0"/>
          </a:p>
        </p:txBody>
      </p:sp>
      <p:cxnSp>
        <p:nvCxnSpPr>
          <p:cNvPr id="46" name="Straight Connector 45"/>
          <p:cNvCxnSpPr/>
          <p:nvPr/>
        </p:nvCxnSpPr>
        <p:spPr>
          <a:xfrm>
            <a:off x="4860032" y="1916832"/>
            <a:ext cx="0"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a:stCxn id="6" idx="0"/>
          </p:cNvCxnSpPr>
          <p:nvPr/>
        </p:nvCxnSpPr>
        <p:spPr>
          <a:xfrm flipV="1">
            <a:off x="683568" y="1988840"/>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83568" y="1988840"/>
            <a:ext cx="82809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V="1">
            <a:off x="3272572" y="1992714"/>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V="1">
            <a:off x="4499992" y="1988841"/>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5728538" y="1992715"/>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V="1">
            <a:off x="6919216" y="1988840"/>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8316416" y="1986317"/>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2836114" y="2492896"/>
            <a:ext cx="0" cy="2869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4211960" y="2495422"/>
            <a:ext cx="0" cy="4001941"/>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V="1">
            <a:off x="6415160" y="2495423"/>
            <a:ext cx="0" cy="4070209"/>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12" idx="1"/>
          </p:cNvCxnSpPr>
          <p:nvPr/>
        </p:nvCxnSpPr>
        <p:spPr>
          <a:xfrm flipH="1">
            <a:off x="2836114" y="2769632"/>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H="1">
            <a:off x="2836114" y="3129672"/>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H="1">
            <a:off x="2843808" y="3500001"/>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H="1">
            <a:off x="2836114" y="3848518"/>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H="1">
            <a:off x="2836114" y="4202697"/>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H="1">
            <a:off x="2836114" y="4596121"/>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H="1">
            <a:off x="6415160" y="6098083"/>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H="1">
            <a:off x="6415160" y="569721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H="1">
            <a:off x="6422854" y="5301208"/>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H="1">
            <a:off x="6415160" y="4968639"/>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H="1">
            <a:off x="6418749" y="4650248"/>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flipH="1">
            <a:off x="6415160" y="4243859"/>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a:off x="6418825" y="3538697"/>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H="1">
            <a:off x="6415160" y="389357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H="1">
            <a:off x="6418825" y="3174228"/>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flipH="1">
            <a:off x="6415160" y="2803699"/>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a:off x="4211960" y="535646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flipH="1">
            <a:off x="4219654" y="5001054"/>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a:off x="4211960" y="463638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flipH="1">
            <a:off x="4219654" y="4250057"/>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flipH="1">
            <a:off x="4211960" y="3899812"/>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flipH="1">
            <a:off x="4211960" y="3513131"/>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flipH="1">
            <a:off x="4221487" y="316018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H="1">
            <a:off x="4219654" y="2800146"/>
            <a:ext cx="72008"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Rounded Rectangle 33"/>
          <p:cNvSpPr/>
          <p:nvPr/>
        </p:nvSpPr>
        <p:spPr>
          <a:xfrm>
            <a:off x="6502643" y="299695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050" dirty="0" smtClean="0"/>
              <a:t>Emanuele Laface</a:t>
            </a:r>
          </a:p>
          <a:p>
            <a:pPr algn="ctr"/>
            <a:r>
              <a:rPr lang="sv-SE" sz="800" dirty="0" smtClean="0"/>
              <a:t>Accelerator physicist</a:t>
            </a:r>
            <a:endParaRPr lang="sv-SE" sz="800" dirty="0"/>
          </a:p>
        </p:txBody>
      </p:sp>
      <p:sp>
        <p:nvSpPr>
          <p:cNvPr id="38" name="Rounded Rectangle 37"/>
          <p:cNvSpPr/>
          <p:nvPr/>
        </p:nvSpPr>
        <p:spPr>
          <a:xfrm>
            <a:off x="6490833" y="335527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Karin Rathsman</a:t>
            </a:r>
            <a:br>
              <a:rPr lang="sv-SE" sz="1100" dirty="0" smtClean="0"/>
            </a:br>
            <a:r>
              <a:rPr lang="sv-SE" sz="800" dirty="0" smtClean="0"/>
              <a:t>Senior scientist</a:t>
            </a:r>
            <a:endParaRPr lang="sv-SE" sz="1100" dirty="0"/>
          </a:p>
        </p:txBody>
      </p:sp>
      <p:sp>
        <p:nvSpPr>
          <p:cNvPr id="39" name="Rounded Rectangle 38"/>
          <p:cNvSpPr/>
          <p:nvPr/>
        </p:nvSpPr>
        <p:spPr>
          <a:xfrm>
            <a:off x="6501611" y="373057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t>Leandro Fernandez</a:t>
            </a:r>
            <a:br>
              <a:rPr lang="sv-SE" sz="900" dirty="0" smtClean="0"/>
            </a:br>
            <a:r>
              <a:rPr lang="sv-SE" sz="700" dirty="0" smtClean="0"/>
              <a:t>Senior software engineer</a:t>
            </a:r>
            <a:endParaRPr lang="sv-SE" sz="900" dirty="0"/>
          </a:p>
        </p:txBody>
      </p:sp>
      <p:sp>
        <p:nvSpPr>
          <p:cNvPr id="43" name="Rounded Rectangle 42"/>
          <p:cNvSpPr/>
          <p:nvPr/>
        </p:nvSpPr>
        <p:spPr>
          <a:xfrm>
            <a:off x="6494862" y="445065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t>Ricardo Fernandes</a:t>
            </a:r>
            <a:br>
              <a:rPr lang="sv-SE" sz="900" dirty="0" smtClean="0"/>
            </a:br>
            <a:r>
              <a:rPr lang="sv-SE" sz="700" dirty="0"/>
              <a:t>Senior software </a:t>
            </a:r>
            <a:r>
              <a:rPr lang="sv-SE" sz="700" dirty="0" smtClean="0"/>
              <a:t>engineer</a:t>
            </a:r>
            <a:endParaRPr lang="sv-SE" sz="700" dirty="0"/>
          </a:p>
        </p:txBody>
      </p:sp>
      <p:sp>
        <p:nvSpPr>
          <p:cNvPr id="44" name="Rounded Rectangle 43"/>
          <p:cNvSpPr/>
          <p:nvPr/>
        </p:nvSpPr>
        <p:spPr>
          <a:xfrm>
            <a:off x="6501611" y="409061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solidFill>
                  <a:srgbClr val="FF0000"/>
                </a:solidFill>
              </a:rPr>
              <a:t>Vacant</a:t>
            </a:r>
          </a:p>
          <a:p>
            <a:pPr algn="ctr"/>
            <a:r>
              <a:rPr lang="sv-SE" sz="700" dirty="0" smtClean="0"/>
              <a:t>Software </a:t>
            </a:r>
            <a:r>
              <a:rPr lang="sv-SE" sz="700" dirty="0"/>
              <a:t>engineer</a:t>
            </a:r>
          </a:p>
        </p:txBody>
      </p:sp>
      <p:sp>
        <p:nvSpPr>
          <p:cNvPr id="28" name="Rounded Rectangle 27"/>
          <p:cNvSpPr/>
          <p:nvPr/>
        </p:nvSpPr>
        <p:spPr>
          <a:xfrm>
            <a:off x="4303012" y="3717032"/>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Javier Cerejo</a:t>
            </a:r>
            <a:br>
              <a:rPr lang="sv-SE" sz="1100" dirty="0" smtClean="0"/>
            </a:br>
            <a:r>
              <a:rPr lang="sv-SE" sz="800" dirty="0" smtClean="0"/>
              <a:t>Integrator</a:t>
            </a:r>
            <a:endParaRPr lang="sv-SE" sz="1100" dirty="0"/>
          </a:p>
        </p:txBody>
      </p:sp>
      <p:sp>
        <p:nvSpPr>
          <p:cNvPr id="12" name="Rounded Rectangle 11"/>
          <p:cNvSpPr/>
          <p:nvPr/>
        </p:nvSpPr>
        <p:spPr>
          <a:xfrm>
            <a:off x="2908122" y="260763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Angel Monera</a:t>
            </a:r>
          </a:p>
          <a:p>
            <a:pPr algn="ctr"/>
            <a:r>
              <a:rPr lang="sv-SE" sz="800" dirty="0" smtClean="0"/>
              <a:t>FPGA Engineer</a:t>
            </a:r>
            <a:endParaRPr lang="sv-SE" sz="800" dirty="0"/>
          </a:p>
        </p:txBody>
      </p:sp>
      <p:sp>
        <p:nvSpPr>
          <p:cNvPr id="13" name="Rounded Rectangle 12"/>
          <p:cNvSpPr/>
          <p:nvPr/>
        </p:nvSpPr>
        <p:spPr>
          <a:xfrm>
            <a:off x="2908122" y="296767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Denis Paulic</a:t>
            </a:r>
          </a:p>
          <a:p>
            <a:pPr algn="ctr"/>
            <a:r>
              <a:rPr lang="sv-SE" sz="800" dirty="0" smtClean="0"/>
              <a:t>PLC Engineer</a:t>
            </a:r>
            <a:endParaRPr lang="sv-SE" sz="800" dirty="0"/>
          </a:p>
        </p:txBody>
      </p:sp>
      <p:sp>
        <p:nvSpPr>
          <p:cNvPr id="14" name="Rounded Rectangle 13"/>
          <p:cNvSpPr/>
          <p:nvPr/>
        </p:nvSpPr>
        <p:spPr>
          <a:xfrm>
            <a:off x="2908122" y="332771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t>Manuel Zaera-Sanz</a:t>
            </a:r>
          </a:p>
          <a:p>
            <a:pPr algn="ctr"/>
            <a:r>
              <a:rPr lang="sv-SE" sz="700" dirty="0" smtClean="0"/>
              <a:t>PLC Engineer</a:t>
            </a:r>
            <a:endParaRPr lang="sv-SE" sz="1000" dirty="0"/>
          </a:p>
        </p:txBody>
      </p:sp>
      <p:sp>
        <p:nvSpPr>
          <p:cNvPr id="15" name="Rounded Rectangle 14"/>
          <p:cNvSpPr/>
          <p:nvPr/>
        </p:nvSpPr>
        <p:spPr>
          <a:xfrm>
            <a:off x="2908122" y="368775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t>Morteza Mansouri</a:t>
            </a:r>
          </a:p>
          <a:p>
            <a:pPr algn="ctr"/>
            <a:r>
              <a:rPr lang="sv-SE" sz="700" dirty="0" smtClean="0"/>
              <a:t>Safety Engineer</a:t>
            </a:r>
            <a:endParaRPr lang="sv-SE" sz="700" dirty="0"/>
          </a:p>
        </p:txBody>
      </p:sp>
      <p:sp>
        <p:nvSpPr>
          <p:cNvPr id="16" name="Rounded Rectangle 15"/>
          <p:cNvSpPr/>
          <p:nvPr/>
        </p:nvSpPr>
        <p:spPr>
          <a:xfrm>
            <a:off x="2908122" y="4047792"/>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t>Riccard Andersson</a:t>
            </a:r>
            <a:br>
              <a:rPr lang="sv-SE" sz="900" dirty="0" smtClean="0"/>
            </a:br>
            <a:r>
              <a:rPr lang="sv-SE" sz="800" dirty="0" smtClean="0"/>
              <a:t>PhD student</a:t>
            </a:r>
            <a:endParaRPr lang="sv-SE" sz="1100" dirty="0"/>
          </a:p>
        </p:txBody>
      </p:sp>
      <p:sp>
        <p:nvSpPr>
          <p:cNvPr id="17" name="Rounded Rectangle 16"/>
          <p:cNvSpPr/>
          <p:nvPr/>
        </p:nvSpPr>
        <p:spPr>
          <a:xfrm>
            <a:off x="2908122" y="4425067"/>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Stuart Birch</a:t>
            </a:r>
            <a:br>
              <a:rPr lang="sv-SE" sz="1100" dirty="0" smtClean="0"/>
            </a:br>
            <a:r>
              <a:rPr lang="sv-SE" sz="800" dirty="0" smtClean="0"/>
              <a:t>Senior safety engineer</a:t>
            </a:r>
            <a:endParaRPr lang="sv-SE" sz="1100" dirty="0"/>
          </a:p>
        </p:txBody>
      </p:sp>
      <p:sp>
        <p:nvSpPr>
          <p:cNvPr id="103" name="Rounded Rectangle 102"/>
          <p:cNvSpPr/>
          <p:nvPr/>
        </p:nvSpPr>
        <p:spPr>
          <a:xfrm>
            <a:off x="6493504" y="2638146"/>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Ben Folsom</a:t>
            </a:r>
          </a:p>
          <a:p>
            <a:pPr algn="ctr"/>
            <a:r>
              <a:rPr lang="sv-SE" sz="800" dirty="0" smtClean="0"/>
              <a:t>PhD student</a:t>
            </a:r>
            <a:endParaRPr lang="sv-SE" sz="800" dirty="0"/>
          </a:p>
        </p:txBody>
      </p:sp>
      <p:sp>
        <p:nvSpPr>
          <p:cNvPr id="104" name="Rounded Rectangle 103"/>
          <p:cNvSpPr/>
          <p:nvPr/>
        </p:nvSpPr>
        <p:spPr>
          <a:xfrm>
            <a:off x="6493504" y="481069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Remy Mudingay</a:t>
            </a:r>
            <a:br>
              <a:rPr lang="sv-SE" sz="1100" dirty="0" smtClean="0"/>
            </a:br>
            <a:r>
              <a:rPr lang="sv-SE" sz="700" dirty="0" smtClean="0"/>
              <a:t>Infrastructure engineer</a:t>
            </a:r>
            <a:endParaRPr lang="sv-SE" sz="1100" dirty="0"/>
          </a:p>
        </p:txBody>
      </p:sp>
      <p:sp>
        <p:nvSpPr>
          <p:cNvPr id="105" name="Rounded Rectangle 104"/>
          <p:cNvSpPr/>
          <p:nvPr/>
        </p:nvSpPr>
        <p:spPr>
          <a:xfrm>
            <a:off x="6501611" y="5183932"/>
            <a:ext cx="1152128" cy="324000"/>
          </a:xfrm>
          <a:prstGeom prst="roundRect">
            <a:avLst>
              <a:gd name="adj" fmla="val 0"/>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Thilo Friedrich</a:t>
            </a:r>
          </a:p>
          <a:p>
            <a:pPr algn="ctr"/>
            <a:r>
              <a:rPr lang="sv-SE" sz="800" dirty="0" smtClean="0"/>
              <a:t>PhD Student</a:t>
            </a:r>
            <a:endParaRPr lang="sv-SE" sz="800" dirty="0"/>
          </a:p>
        </p:txBody>
      </p:sp>
      <p:sp>
        <p:nvSpPr>
          <p:cNvPr id="111" name="Rounded Rectangle 110"/>
          <p:cNvSpPr/>
          <p:nvPr/>
        </p:nvSpPr>
        <p:spPr>
          <a:xfrm>
            <a:off x="179512" y="6489376"/>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Temporary employee</a:t>
            </a:r>
            <a:endParaRPr lang="sv-SE" sz="1100" dirty="0"/>
          </a:p>
        </p:txBody>
      </p:sp>
      <p:sp>
        <p:nvSpPr>
          <p:cNvPr id="112" name="Rounded Rectangle 111"/>
          <p:cNvSpPr/>
          <p:nvPr/>
        </p:nvSpPr>
        <p:spPr>
          <a:xfrm>
            <a:off x="179512" y="6093296"/>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Employee</a:t>
            </a:r>
            <a:endParaRPr lang="sv-SE" sz="1100" dirty="0"/>
          </a:p>
        </p:txBody>
      </p:sp>
      <p:sp>
        <p:nvSpPr>
          <p:cNvPr id="114" name="Rounded Rectangle 113"/>
          <p:cNvSpPr/>
          <p:nvPr/>
        </p:nvSpPr>
        <p:spPr>
          <a:xfrm>
            <a:off x="1403648" y="6095782"/>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Consultant</a:t>
            </a:r>
            <a:endParaRPr lang="sv-SE" sz="1100" dirty="0"/>
          </a:p>
        </p:txBody>
      </p:sp>
      <p:sp>
        <p:nvSpPr>
          <p:cNvPr id="115" name="Rounded Rectangle 114"/>
          <p:cNvSpPr/>
          <p:nvPr/>
        </p:nvSpPr>
        <p:spPr>
          <a:xfrm>
            <a:off x="1403648" y="6489376"/>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Consultant</a:t>
            </a:r>
            <a:br>
              <a:rPr lang="sv-SE" sz="1100" dirty="0" smtClean="0"/>
            </a:br>
            <a:r>
              <a:rPr lang="sv-SE" sz="1100" dirty="0" smtClean="0"/>
              <a:t>off-site</a:t>
            </a:r>
            <a:endParaRPr lang="sv-SE" sz="1100" dirty="0"/>
          </a:p>
        </p:txBody>
      </p:sp>
      <p:sp>
        <p:nvSpPr>
          <p:cNvPr id="100" name="Rounded Rectangle 99"/>
          <p:cNvSpPr/>
          <p:nvPr/>
        </p:nvSpPr>
        <p:spPr>
          <a:xfrm>
            <a:off x="6494862" y="5554347"/>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Matej Sekoranja</a:t>
            </a:r>
          </a:p>
          <a:p>
            <a:pPr algn="ctr"/>
            <a:r>
              <a:rPr lang="sv-SE" sz="800" dirty="0" smtClean="0"/>
              <a:t>Developer</a:t>
            </a:r>
            <a:endParaRPr lang="sv-SE" sz="800" dirty="0"/>
          </a:p>
        </p:txBody>
      </p:sp>
      <p:sp>
        <p:nvSpPr>
          <p:cNvPr id="113" name="Rounded Rectangle 112"/>
          <p:cNvSpPr/>
          <p:nvPr/>
        </p:nvSpPr>
        <p:spPr>
          <a:xfrm>
            <a:off x="4283968" y="447315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Nick Levchenko</a:t>
            </a:r>
          </a:p>
          <a:p>
            <a:pPr algn="ctr"/>
            <a:r>
              <a:rPr lang="sv-SE" sz="800" dirty="0" smtClean="0"/>
              <a:t>Integrator</a:t>
            </a:r>
            <a:endParaRPr lang="sv-SE" sz="800" dirty="0"/>
          </a:p>
        </p:txBody>
      </p:sp>
      <p:sp>
        <p:nvSpPr>
          <p:cNvPr id="116" name="Rounded Rectangle 115"/>
          <p:cNvSpPr/>
          <p:nvPr/>
        </p:nvSpPr>
        <p:spPr>
          <a:xfrm>
            <a:off x="4310771" y="2600944"/>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t>Benedetto Gallese</a:t>
            </a:r>
          </a:p>
          <a:p>
            <a:pPr algn="ctr"/>
            <a:r>
              <a:rPr lang="sv-SE" sz="800" dirty="0" smtClean="0"/>
              <a:t>Integrator</a:t>
            </a:r>
            <a:endParaRPr lang="sv-SE" sz="800" dirty="0"/>
          </a:p>
        </p:txBody>
      </p:sp>
      <p:sp>
        <p:nvSpPr>
          <p:cNvPr id="117" name="Rounded Rectangle 116"/>
          <p:cNvSpPr/>
          <p:nvPr/>
        </p:nvSpPr>
        <p:spPr>
          <a:xfrm>
            <a:off x="2915816" y="480391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050" dirty="0" smtClean="0">
                <a:solidFill>
                  <a:srgbClr val="FF0000"/>
                </a:solidFill>
              </a:rPr>
              <a:t>Vacant</a:t>
            </a:r>
            <a:r>
              <a:rPr lang="sv-SE" sz="1050" dirty="0" smtClean="0"/>
              <a:t/>
            </a:r>
            <a:br>
              <a:rPr lang="sv-SE" sz="1050" dirty="0" smtClean="0"/>
            </a:br>
            <a:r>
              <a:rPr lang="sv-SE" sz="800" dirty="0" smtClean="0"/>
              <a:t>IEC61508 engineer</a:t>
            </a:r>
            <a:endParaRPr lang="sv-SE" sz="800" dirty="0"/>
          </a:p>
        </p:txBody>
      </p:sp>
      <p:sp>
        <p:nvSpPr>
          <p:cNvPr id="119" name="Rounded Rectangle 118"/>
          <p:cNvSpPr/>
          <p:nvPr/>
        </p:nvSpPr>
        <p:spPr>
          <a:xfrm>
            <a:off x="7740352" y="2620864"/>
            <a:ext cx="1152128" cy="376087"/>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t>
            </a:r>
          </a:p>
          <a:p>
            <a:pPr algn="ctr"/>
            <a:r>
              <a:rPr lang="sv-SE" sz="700" dirty="0" smtClean="0"/>
              <a:t>Deputy chief engineer</a:t>
            </a:r>
          </a:p>
          <a:p>
            <a:pPr algn="ctr"/>
            <a:r>
              <a:rPr lang="sv-SE" sz="700" dirty="0" smtClean="0"/>
              <a:t>(Vacant)</a:t>
            </a:r>
            <a:endParaRPr lang="sv-SE" sz="700" dirty="0"/>
          </a:p>
        </p:txBody>
      </p:sp>
      <p:cxnSp>
        <p:nvCxnSpPr>
          <p:cNvPr id="120" name="Straight Connector 119"/>
          <p:cNvCxnSpPr/>
          <p:nvPr/>
        </p:nvCxnSpPr>
        <p:spPr>
          <a:xfrm flipV="1">
            <a:off x="8964488" y="1993448"/>
            <a:ext cx="0" cy="7956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p:cNvCxnSpPr>
            <a:endCxn id="119" idx="3"/>
          </p:cNvCxnSpPr>
          <p:nvPr/>
        </p:nvCxnSpPr>
        <p:spPr>
          <a:xfrm flipH="1">
            <a:off x="8892480" y="2782865"/>
            <a:ext cx="72008" cy="26043"/>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flipH="1">
            <a:off x="2842571" y="4970540"/>
            <a:ext cx="72008" cy="0"/>
          </a:xfrm>
          <a:prstGeom prst="line">
            <a:avLst/>
          </a:prstGeom>
        </p:spPr>
        <p:style>
          <a:lnRef idx="1">
            <a:schemeClr val="accent1"/>
          </a:lnRef>
          <a:fillRef idx="0">
            <a:schemeClr val="accent1"/>
          </a:fillRef>
          <a:effectRef idx="0">
            <a:schemeClr val="accent1"/>
          </a:effectRef>
          <a:fontRef idx="minor">
            <a:schemeClr val="tx1"/>
          </a:fontRef>
        </p:style>
      </p:cxnSp>
      <p:sp>
        <p:nvSpPr>
          <p:cNvPr id="126" name="Rounded Rectangle 125"/>
          <p:cNvSpPr/>
          <p:nvPr/>
        </p:nvSpPr>
        <p:spPr>
          <a:xfrm>
            <a:off x="4299782" y="3351131"/>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050" dirty="0" smtClean="0"/>
              <a:t>François Bellorini</a:t>
            </a:r>
          </a:p>
          <a:p>
            <a:pPr algn="ctr"/>
            <a:r>
              <a:rPr lang="sv-SE" sz="800" dirty="0" smtClean="0"/>
              <a:t>Integrator</a:t>
            </a:r>
            <a:endParaRPr lang="sv-SE" sz="1050" dirty="0"/>
          </a:p>
        </p:txBody>
      </p:sp>
      <p:sp>
        <p:nvSpPr>
          <p:cNvPr id="128" name="Rounded Rectangle 127"/>
          <p:cNvSpPr/>
          <p:nvPr/>
        </p:nvSpPr>
        <p:spPr>
          <a:xfrm>
            <a:off x="4310771" y="2983773"/>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David Brodrick</a:t>
            </a:r>
          </a:p>
          <a:p>
            <a:pPr algn="ctr"/>
            <a:r>
              <a:rPr lang="sv-SE" sz="800" dirty="0" smtClean="0"/>
              <a:t>Integrator</a:t>
            </a:r>
            <a:endParaRPr lang="sv-SE" sz="800" dirty="0"/>
          </a:p>
        </p:txBody>
      </p:sp>
      <p:cxnSp>
        <p:nvCxnSpPr>
          <p:cNvPr id="97" name="Straight Connector 96"/>
          <p:cNvCxnSpPr/>
          <p:nvPr/>
        </p:nvCxnSpPr>
        <p:spPr>
          <a:xfrm flipH="1">
            <a:off x="2843808" y="5361920"/>
            <a:ext cx="72008" cy="0"/>
          </a:xfrm>
          <a:prstGeom prst="line">
            <a:avLst/>
          </a:prstGeom>
        </p:spPr>
        <p:style>
          <a:lnRef idx="1">
            <a:schemeClr val="accent1"/>
          </a:lnRef>
          <a:fillRef idx="0">
            <a:schemeClr val="accent1"/>
          </a:fillRef>
          <a:effectRef idx="0">
            <a:schemeClr val="accent1"/>
          </a:effectRef>
          <a:fontRef idx="minor">
            <a:schemeClr val="tx1"/>
          </a:fontRef>
        </p:style>
      </p:cxnSp>
      <p:sp>
        <p:nvSpPr>
          <p:cNvPr id="99" name="Rounded Rectangle 98"/>
          <p:cNvSpPr/>
          <p:nvPr/>
        </p:nvSpPr>
        <p:spPr>
          <a:xfrm>
            <a:off x="1387136" y="2077901"/>
            <a:ext cx="1152128" cy="432048"/>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t>
            </a:r>
          </a:p>
          <a:p>
            <a:pPr algn="ctr"/>
            <a:r>
              <a:rPr lang="sv-SE" sz="800" dirty="0" smtClean="0"/>
              <a:t>IT/Infrastructure</a:t>
            </a:r>
            <a:r>
              <a:rPr lang="sv-SE" sz="800" dirty="0"/>
              <a:t> </a:t>
            </a:r>
            <a:r>
              <a:rPr lang="sv-SE" sz="800" dirty="0" smtClean="0"/>
              <a:t>?</a:t>
            </a:r>
          </a:p>
          <a:p>
            <a:pPr algn="ctr"/>
            <a:r>
              <a:rPr lang="sv-SE" sz="800" dirty="0" smtClean="0"/>
              <a:t>(Vacant?)</a:t>
            </a:r>
            <a:endParaRPr lang="sv-SE" sz="1100" dirty="0"/>
          </a:p>
        </p:txBody>
      </p:sp>
      <p:sp>
        <p:nvSpPr>
          <p:cNvPr id="101" name="Rounded Rectangle 100"/>
          <p:cNvSpPr/>
          <p:nvPr/>
        </p:nvSpPr>
        <p:spPr>
          <a:xfrm>
            <a:off x="2692098" y="6437289"/>
            <a:ext cx="1152128" cy="376087"/>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Position under consideration</a:t>
            </a:r>
            <a:endParaRPr lang="sv-SE" sz="700" dirty="0"/>
          </a:p>
        </p:txBody>
      </p:sp>
      <p:grpSp>
        <p:nvGrpSpPr>
          <p:cNvPr id="25" name="Group 24"/>
          <p:cNvGrpSpPr/>
          <p:nvPr/>
        </p:nvGrpSpPr>
        <p:grpSpPr>
          <a:xfrm>
            <a:off x="2915816" y="5187612"/>
            <a:ext cx="1224136" cy="444356"/>
            <a:chOff x="2915816" y="5216892"/>
            <a:chExt cx="1224136" cy="444356"/>
          </a:xfrm>
        </p:grpSpPr>
        <p:sp>
          <p:nvSpPr>
            <p:cNvPr id="106" name="Rounded Rectangle 105"/>
            <p:cNvSpPr/>
            <p:nvPr/>
          </p:nvSpPr>
          <p:spPr>
            <a:xfrm>
              <a:off x="2987824" y="5285161"/>
              <a:ext cx="1152128" cy="376087"/>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Vacant</a:t>
              </a:r>
              <a:br>
                <a:rPr lang="sv-SE" sz="1100" dirty="0" smtClean="0"/>
              </a:br>
              <a:r>
                <a:rPr lang="sv-SE" sz="800" dirty="0" smtClean="0"/>
                <a:t>Engineer?</a:t>
              </a:r>
              <a:endParaRPr lang="sv-SE" sz="700" dirty="0"/>
            </a:p>
          </p:txBody>
        </p:sp>
        <p:sp>
          <p:nvSpPr>
            <p:cNvPr id="102" name="Rounded Rectangle 101"/>
            <p:cNvSpPr/>
            <p:nvPr/>
          </p:nvSpPr>
          <p:spPr>
            <a:xfrm>
              <a:off x="2915816" y="5216892"/>
              <a:ext cx="1152128" cy="376087"/>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Vacant</a:t>
              </a:r>
              <a:br>
                <a:rPr lang="sv-SE" sz="1100" dirty="0" smtClean="0"/>
              </a:br>
              <a:r>
                <a:rPr lang="sv-SE" sz="800" dirty="0" smtClean="0"/>
                <a:t>Engineer?</a:t>
              </a:r>
              <a:endParaRPr lang="sv-SE" sz="700" dirty="0"/>
            </a:p>
          </p:txBody>
        </p:sp>
      </p:grpSp>
      <p:grpSp>
        <p:nvGrpSpPr>
          <p:cNvPr id="107" name="Group 106"/>
          <p:cNvGrpSpPr/>
          <p:nvPr/>
        </p:nvGrpSpPr>
        <p:grpSpPr>
          <a:xfrm>
            <a:off x="4283968" y="6309320"/>
            <a:ext cx="1224136" cy="444356"/>
            <a:chOff x="2915816" y="5216892"/>
            <a:chExt cx="1224136" cy="444356"/>
          </a:xfrm>
        </p:grpSpPr>
        <p:sp>
          <p:nvSpPr>
            <p:cNvPr id="108" name="Rounded Rectangle 107"/>
            <p:cNvSpPr/>
            <p:nvPr/>
          </p:nvSpPr>
          <p:spPr>
            <a:xfrm>
              <a:off x="2987824" y="5285161"/>
              <a:ext cx="1152128" cy="376087"/>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Vacant</a:t>
              </a:r>
              <a:br>
                <a:rPr lang="sv-SE" sz="1100" dirty="0" smtClean="0"/>
              </a:br>
              <a:r>
                <a:rPr lang="sv-SE" sz="800" dirty="0" smtClean="0"/>
                <a:t>Engineer?</a:t>
              </a:r>
              <a:endParaRPr lang="sv-SE" sz="700" dirty="0"/>
            </a:p>
          </p:txBody>
        </p:sp>
        <p:sp>
          <p:nvSpPr>
            <p:cNvPr id="109" name="Rounded Rectangle 108"/>
            <p:cNvSpPr/>
            <p:nvPr/>
          </p:nvSpPr>
          <p:spPr>
            <a:xfrm>
              <a:off x="2915816" y="5216892"/>
              <a:ext cx="1152128" cy="376087"/>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Vacant</a:t>
              </a:r>
              <a:br>
                <a:rPr lang="sv-SE" sz="1100" dirty="0" smtClean="0"/>
              </a:br>
              <a:r>
                <a:rPr lang="sv-SE" sz="800" dirty="0" smtClean="0"/>
                <a:t>Engineer?</a:t>
              </a:r>
              <a:endParaRPr lang="sv-SE" sz="700" dirty="0"/>
            </a:p>
          </p:txBody>
        </p:sp>
      </p:grpSp>
      <p:sp>
        <p:nvSpPr>
          <p:cNvPr id="110" name="Rounded Rectangle 109"/>
          <p:cNvSpPr/>
          <p:nvPr/>
        </p:nvSpPr>
        <p:spPr>
          <a:xfrm>
            <a:off x="4299782" y="4839054"/>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800" dirty="0" smtClean="0"/>
              <a:t>Alexander Söderqvist</a:t>
            </a:r>
          </a:p>
          <a:p>
            <a:pPr algn="ctr"/>
            <a:r>
              <a:rPr lang="sv-SE" sz="800" dirty="0" smtClean="0"/>
              <a:t>Integrator</a:t>
            </a:r>
            <a:endParaRPr lang="sv-SE" sz="800" dirty="0"/>
          </a:p>
        </p:txBody>
      </p:sp>
      <p:sp>
        <p:nvSpPr>
          <p:cNvPr id="118" name="Rounded Rectangle 117"/>
          <p:cNvSpPr/>
          <p:nvPr/>
        </p:nvSpPr>
        <p:spPr>
          <a:xfrm>
            <a:off x="4299782" y="5198019"/>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Klemen Strnisa</a:t>
            </a:r>
          </a:p>
          <a:p>
            <a:pPr algn="ctr"/>
            <a:r>
              <a:rPr lang="sv-SE" sz="800" dirty="0" smtClean="0"/>
              <a:t>Lead integrator</a:t>
            </a:r>
            <a:endParaRPr lang="sv-SE" sz="800" dirty="0"/>
          </a:p>
        </p:txBody>
      </p:sp>
      <p:sp>
        <p:nvSpPr>
          <p:cNvPr id="129" name="Rounded Rectangle 128"/>
          <p:cNvSpPr/>
          <p:nvPr/>
        </p:nvSpPr>
        <p:spPr>
          <a:xfrm>
            <a:off x="4299782" y="5554347"/>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Niklas Claesson</a:t>
            </a:r>
            <a:br>
              <a:rPr lang="sv-SE" sz="1100" dirty="0" smtClean="0"/>
            </a:br>
            <a:r>
              <a:rPr lang="sv-SE" sz="800" dirty="0"/>
              <a:t>I</a:t>
            </a:r>
            <a:r>
              <a:rPr lang="sv-SE" sz="800" dirty="0" smtClean="0"/>
              <a:t>ntegrator</a:t>
            </a:r>
            <a:endParaRPr lang="sv-SE" sz="1100" dirty="0"/>
          </a:p>
        </p:txBody>
      </p:sp>
      <p:sp>
        <p:nvSpPr>
          <p:cNvPr id="130" name="Rounded Rectangle 129"/>
          <p:cNvSpPr/>
          <p:nvPr/>
        </p:nvSpPr>
        <p:spPr>
          <a:xfrm>
            <a:off x="4299782" y="5913312"/>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Urša Rojec</a:t>
            </a:r>
          </a:p>
          <a:p>
            <a:pPr algn="ctr"/>
            <a:r>
              <a:rPr lang="sv-SE" sz="800" dirty="0" smtClean="0"/>
              <a:t>Integrator</a:t>
            </a:r>
            <a:endParaRPr lang="sv-SE" sz="800" dirty="0"/>
          </a:p>
        </p:txBody>
      </p:sp>
      <p:sp>
        <p:nvSpPr>
          <p:cNvPr id="131" name="Rounded Rectangle 130"/>
          <p:cNvSpPr/>
          <p:nvPr/>
        </p:nvSpPr>
        <p:spPr>
          <a:xfrm>
            <a:off x="4299782" y="407707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050" dirty="0" smtClean="0"/>
              <a:t>Jeong Han Lee</a:t>
            </a:r>
            <a:br>
              <a:rPr lang="sv-SE" sz="1050" dirty="0" smtClean="0"/>
            </a:br>
            <a:r>
              <a:rPr lang="sv-SE" sz="800" dirty="0" smtClean="0"/>
              <a:t>Integrator</a:t>
            </a:r>
            <a:endParaRPr lang="sv-SE" sz="800" dirty="0"/>
          </a:p>
        </p:txBody>
      </p:sp>
      <p:sp>
        <p:nvSpPr>
          <p:cNvPr id="132" name="Rounded Rectangle 131"/>
          <p:cNvSpPr/>
          <p:nvPr/>
        </p:nvSpPr>
        <p:spPr>
          <a:xfrm>
            <a:off x="6494862" y="5945218"/>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Consultants</a:t>
            </a:r>
            <a:endParaRPr lang="sv-SE" sz="1100" dirty="0"/>
          </a:p>
        </p:txBody>
      </p:sp>
      <p:grpSp>
        <p:nvGrpSpPr>
          <p:cNvPr id="134" name="Group 133"/>
          <p:cNvGrpSpPr/>
          <p:nvPr/>
        </p:nvGrpSpPr>
        <p:grpSpPr>
          <a:xfrm>
            <a:off x="6500162" y="6370257"/>
            <a:ext cx="1224136" cy="444356"/>
            <a:chOff x="2915816" y="5216892"/>
            <a:chExt cx="1224136" cy="444356"/>
          </a:xfrm>
        </p:grpSpPr>
        <p:sp>
          <p:nvSpPr>
            <p:cNvPr id="135" name="Rounded Rectangle 134"/>
            <p:cNvSpPr/>
            <p:nvPr/>
          </p:nvSpPr>
          <p:spPr>
            <a:xfrm>
              <a:off x="2987824" y="5285161"/>
              <a:ext cx="1152128" cy="376087"/>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Vacant</a:t>
              </a:r>
              <a:br>
                <a:rPr lang="sv-SE" sz="1100" dirty="0" smtClean="0"/>
              </a:br>
              <a:r>
                <a:rPr lang="sv-SE" sz="800" dirty="0" smtClean="0"/>
                <a:t>Engineer?</a:t>
              </a:r>
              <a:endParaRPr lang="sv-SE" sz="700" dirty="0"/>
            </a:p>
          </p:txBody>
        </p:sp>
        <p:sp>
          <p:nvSpPr>
            <p:cNvPr id="136" name="Rounded Rectangle 135"/>
            <p:cNvSpPr/>
            <p:nvPr/>
          </p:nvSpPr>
          <p:spPr>
            <a:xfrm>
              <a:off x="2915816" y="5216892"/>
              <a:ext cx="1152128" cy="376087"/>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Vacant</a:t>
              </a:r>
              <a:br>
                <a:rPr lang="sv-SE" sz="1100" dirty="0" smtClean="0"/>
              </a:br>
              <a:r>
                <a:rPr lang="sv-SE" sz="800" dirty="0" smtClean="0"/>
                <a:t>Engineer?</a:t>
              </a:r>
              <a:endParaRPr lang="sv-SE" sz="700" dirty="0"/>
            </a:p>
          </p:txBody>
        </p:sp>
      </p:grpSp>
      <p:cxnSp>
        <p:nvCxnSpPr>
          <p:cNvPr id="141" name="Straight Connector 140"/>
          <p:cNvCxnSpPr/>
          <p:nvPr/>
        </p:nvCxnSpPr>
        <p:spPr>
          <a:xfrm flipH="1">
            <a:off x="6415160" y="6554521"/>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flipH="1">
            <a:off x="4221487" y="572494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flipH="1">
            <a:off x="4223864" y="607135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flipH="1">
            <a:off x="4210309" y="6489376"/>
            <a:ext cx="72008" cy="0"/>
          </a:xfrm>
          <a:prstGeom prst="line">
            <a:avLst/>
          </a:prstGeom>
        </p:spPr>
        <p:style>
          <a:lnRef idx="1">
            <a:schemeClr val="accent1"/>
          </a:lnRef>
          <a:fillRef idx="0">
            <a:schemeClr val="accent1"/>
          </a:fillRef>
          <a:effectRef idx="0">
            <a:schemeClr val="accent1"/>
          </a:effectRef>
          <a:fontRef idx="minor">
            <a:schemeClr val="tx1"/>
          </a:fontRef>
        </p:style>
      </p:cxn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3059113"/>
            <a:ext cx="2638424" cy="868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13371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ICS </a:t>
            </a:r>
            <a:r>
              <a:rPr lang="en-US" dirty="0" smtClean="0"/>
              <a:t>Organization - 2016-04</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17</a:t>
            </a:fld>
            <a:endParaRPr lang="sv-SE"/>
          </a:p>
        </p:txBody>
      </p:sp>
      <p:sp>
        <p:nvSpPr>
          <p:cNvPr id="7" name="Rounded Rectangle 6"/>
          <p:cNvSpPr/>
          <p:nvPr/>
        </p:nvSpPr>
        <p:spPr>
          <a:xfrm>
            <a:off x="6586700" y="5641341"/>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100" dirty="0"/>
          </a:p>
        </p:txBody>
      </p:sp>
      <p:sp>
        <p:nvSpPr>
          <p:cNvPr id="8" name="Rounded Rectangle 7"/>
          <p:cNvSpPr/>
          <p:nvPr/>
        </p:nvSpPr>
        <p:spPr>
          <a:xfrm>
            <a:off x="4139952" y="1484784"/>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Henrik Carling</a:t>
            </a:r>
          </a:p>
          <a:p>
            <a:pPr algn="ctr"/>
            <a:r>
              <a:rPr lang="sv-SE" sz="800" dirty="0" smtClean="0"/>
              <a:t>Division head</a:t>
            </a:r>
            <a:endParaRPr lang="sv-SE" sz="800" dirty="0"/>
          </a:p>
        </p:txBody>
      </p:sp>
      <p:sp>
        <p:nvSpPr>
          <p:cNvPr id="9" name="Rounded Rectangle 8"/>
          <p:cNvSpPr/>
          <p:nvPr/>
        </p:nvSpPr>
        <p:spPr>
          <a:xfrm>
            <a:off x="107504" y="2063371"/>
            <a:ext cx="1152128" cy="432048"/>
          </a:xfrm>
          <a:prstGeom prst="round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Anna Gillberg</a:t>
            </a:r>
          </a:p>
          <a:p>
            <a:pPr algn="ctr"/>
            <a:r>
              <a:rPr lang="sv-SE" sz="800" dirty="0" smtClean="0"/>
              <a:t>Team assistant</a:t>
            </a:r>
            <a:endParaRPr lang="sv-SE" sz="800" dirty="0"/>
          </a:p>
        </p:txBody>
      </p:sp>
      <p:sp>
        <p:nvSpPr>
          <p:cNvPr id="10" name="Rounded Rectangle 9"/>
          <p:cNvSpPr/>
          <p:nvPr/>
        </p:nvSpPr>
        <p:spPr>
          <a:xfrm>
            <a:off x="2692098" y="2063371"/>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Annika Nordt</a:t>
            </a:r>
            <a:br>
              <a:rPr lang="sv-SE" sz="1100" dirty="0" smtClean="0"/>
            </a:br>
            <a:r>
              <a:rPr lang="sv-SE" sz="800" dirty="0" smtClean="0"/>
              <a:t>Safety and protection</a:t>
            </a:r>
            <a:endParaRPr lang="sv-SE" sz="800" dirty="0"/>
          </a:p>
        </p:txBody>
      </p:sp>
      <p:sp>
        <p:nvSpPr>
          <p:cNvPr id="11" name="Rounded Rectangle 10"/>
          <p:cNvSpPr/>
          <p:nvPr/>
        </p:nvSpPr>
        <p:spPr>
          <a:xfrm>
            <a:off x="3923928" y="2063371"/>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Daniel Piso</a:t>
            </a:r>
          </a:p>
          <a:p>
            <a:pPr algn="ctr"/>
            <a:r>
              <a:rPr lang="sv-SE" sz="800" dirty="0" smtClean="0"/>
              <a:t>Hardware and integration</a:t>
            </a:r>
            <a:endParaRPr lang="sv-SE" sz="800" dirty="0"/>
          </a:p>
        </p:txBody>
      </p:sp>
      <p:sp>
        <p:nvSpPr>
          <p:cNvPr id="12" name="Rounded Rectangle 11"/>
          <p:cNvSpPr/>
          <p:nvPr/>
        </p:nvSpPr>
        <p:spPr>
          <a:xfrm>
            <a:off x="5148064" y="2060848"/>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Hector Novella</a:t>
            </a:r>
            <a:endParaRPr lang="sv-SE" sz="1100" dirty="0"/>
          </a:p>
          <a:p>
            <a:pPr algn="ctr"/>
            <a:r>
              <a:rPr lang="sv-SE" sz="700" dirty="0" smtClean="0"/>
              <a:t>Deputy project manager</a:t>
            </a:r>
          </a:p>
        </p:txBody>
      </p:sp>
      <p:sp>
        <p:nvSpPr>
          <p:cNvPr id="13" name="Rounded Rectangle 12"/>
          <p:cNvSpPr/>
          <p:nvPr/>
        </p:nvSpPr>
        <p:spPr>
          <a:xfrm>
            <a:off x="6372200" y="2063371"/>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Susanne Regnell</a:t>
            </a:r>
          </a:p>
          <a:p>
            <a:pPr algn="ctr"/>
            <a:r>
              <a:rPr lang="sv-SE" sz="800" dirty="0" smtClean="0"/>
              <a:t>Control Software</a:t>
            </a:r>
            <a:endParaRPr lang="sv-SE" sz="800" dirty="0"/>
          </a:p>
        </p:txBody>
      </p:sp>
      <p:sp>
        <p:nvSpPr>
          <p:cNvPr id="14" name="Rounded Rectangle 13"/>
          <p:cNvSpPr/>
          <p:nvPr/>
        </p:nvSpPr>
        <p:spPr>
          <a:xfrm>
            <a:off x="7740352" y="2063371"/>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Timo Korhonen</a:t>
            </a:r>
            <a:br>
              <a:rPr lang="sv-SE" sz="1100" dirty="0" smtClean="0"/>
            </a:br>
            <a:r>
              <a:rPr lang="sv-SE" sz="800" dirty="0" smtClean="0"/>
              <a:t>Chief engineer</a:t>
            </a:r>
            <a:endParaRPr lang="sv-SE" sz="800" dirty="0"/>
          </a:p>
        </p:txBody>
      </p:sp>
      <p:cxnSp>
        <p:nvCxnSpPr>
          <p:cNvPr id="15" name="Straight Connector 14"/>
          <p:cNvCxnSpPr/>
          <p:nvPr/>
        </p:nvCxnSpPr>
        <p:spPr>
          <a:xfrm>
            <a:off x="4860032" y="1916832"/>
            <a:ext cx="0"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9" idx="0"/>
          </p:cNvCxnSpPr>
          <p:nvPr/>
        </p:nvCxnSpPr>
        <p:spPr>
          <a:xfrm flipV="1">
            <a:off x="683568" y="1988840"/>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3568" y="1988840"/>
            <a:ext cx="82809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3272572" y="1992714"/>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4499992" y="1988841"/>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5728538" y="1992715"/>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6919216" y="1988840"/>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8316416" y="1986317"/>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836114" y="2492896"/>
            <a:ext cx="0" cy="3280284"/>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4211960" y="2495423"/>
            <a:ext cx="0" cy="3734534"/>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flipV="1">
            <a:off x="6415160" y="2495424"/>
            <a:ext cx="3589" cy="370159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55" idx="1"/>
          </p:cNvCxnSpPr>
          <p:nvPr/>
        </p:nvCxnSpPr>
        <p:spPr>
          <a:xfrm flipH="1">
            <a:off x="2836114" y="2769632"/>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2836114" y="3129672"/>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a:off x="2843808" y="3889321"/>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2836114" y="4237838"/>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a:off x="2836114" y="460556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2836114" y="4985441"/>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6415160" y="573680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6422854" y="5301208"/>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a:off x="6415160" y="4968639"/>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6418749" y="4650248"/>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6415160" y="4243859"/>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a:off x="6418825" y="3538697"/>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a:off x="6415160" y="389357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6418825" y="3174228"/>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a:off x="6415160" y="2803699"/>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H="1">
            <a:off x="4211960" y="5450414"/>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a:off x="4219654" y="5001054"/>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H="1">
            <a:off x="4211960" y="463638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H="1">
            <a:off x="4219654" y="4250057"/>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4211960" y="3899812"/>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H="1">
            <a:off x="4211960" y="3513131"/>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H="1">
            <a:off x="4221487" y="316018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H="1">
            <a:off x="4219654" y="2800146"/>
            <a:ext cx="72008" cy="0"/>
          </a:xfrm>
          <a:prstGeom prst="line">
            <a:avLst/>
          </a:prstGeom>
        </p:spPr>
        <p:style>
          <a:lnRef idx="1">
            <a:schemeClr val="accent1"/>
          </a:lnRef>
          <a:fillRef idx="0">
            <a:schemeClr val="accent1"/>
          </a:fillRef>
          <a:effectRef idx="0">
            <a:schemeClr val="accent1"/>
          </a:effectRef>
          <a:fontRef idx="minor">
            <a:schemeClr val="tx1"/>
          </a:fontRef>
        </p:style>
      </p:cxnSp>
      <p:sp>
        <p:nvSpPr>
          <p:cNvPr id="49" name="Rounded Rectangle 48"/>
          <p:cNvSpPr/>
          <p:nvPr/>
        </p:nvSpPr>
        <p:spPr>
          <a:xfrm>
            <a:off x="6502643" y="299695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050" dirty="0" smtClean="0"/>
              <a:t>Emanuele Laface</a:t>
            </a:r>
          </a:p>
          <a:p>
            <a:pPr algn="ctr"/>
            <a:r>
              <a:rPr lang="sv-SE" sz="800" dirty="0" smtClean="0"/>
              <a:t>Accelerator physicist</a:t>
            </a:r>
            <a:endParaRPr lang="sv-SE" sz="800" dirty="0"/>
          </a:p>
        </p:txBody>
      </p:sp>
      <p:sp>
        <p:nvSpPr>
          <p:cNvPr id="50" name="Rounded Rectangle 49"/>
          <p:cNvSpPr/>
          <p:nvPr/>
        </p:nvSpPr>
        <p:spPr>
          <a:xfrm>
            <a:off x="6490833" y="335527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Karin Rathsman</a:t>
            </a:r>
            <a:br>
              <a:rPr lang="sv-SE" sz="1100" dirty="0" smtClean="0"/>
            </a:br>
            <a:r>
              <a:rPr lang="sv-SE" sz="800" dirty="0" smtClean="0"/>
              <a:t>Senior scientist</a:t>
            </a:r>
            <a:endParaRPr lang="sv-SE" sz="1100" dirty="0"/>
          </a:p>
        </p:txBody>
      </p:sp>
      <p:sp>
        <p:nvSpPr>
          <p:cNvPr id="51" name="Rounded Rectangle 50"/>
          <p:cNvSpPr/>
          <p:nvPr/>
        </p:nvSpPr>
        <p:spPr>
          <a:xfrm>
            <a:off x="6501611" y="373057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t>Leandro Fernandez</a:t>
            </a:r>
            <a:br>
              <a:rPr lang="sv-SE" sz="900" dirty="0" smtClean="0"/>
            </a:br>
            <a:r>
              <a:rPr lang="sv-SE" sz="700" dirty="0" smtClean="0"/>
              <a:t>Senior software engineer</a:t>
            </a:r>
            <a:endParaRPr lang="sv-SE" sz="900" dirty="0"/>
          </a:p>
        </p:txBody>
      </p:sp>
      <p:sp>
        <p:nvSpPr>
          <p:cNvPr id="52" name="Rounded Rectangle 51"/>
          <p:cNvSpPr/>
          <p:nvPr/>
        </p:nvSpPr>
        <p:spPr>
          <a:xfrm>
            <a:off x="6494862" y="445065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t>Ricardo Fernandes</a:t>
            </a:r>
            <a:br>
              <a:rPr lang="sv-SE" sz="900" dirty="0" smtClean="0"/>
            </a:br>
            <a:r>
              <a:rPr lang="sv-SE" sz="700" dirty="0"/>
              <a:t>Senior software </a:t>
            </a:r>
            <a:r>
              <a:rPr lang="sv-SE" sz="700" dirty="0" smtClean="0"/>
              <a:t>engineer</a:t>
            </a:r>
            <a:endParaRPr lang="sv-SE" sz="700" dirty="0"/>
          </a:p>
        </p:txBody>
      </p:sp>
      <p:sp>
        <p:nvSpPr>
          <p:cNvPr id="53" name="Rounded Rectangle 52"/>
          <p:cNvSpPr/>
          <p:nvPr/>
        </p:nvSpPr>
        <p:spPr>
          <a:xfrm>
            <a:off x="6501611" y="409061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solidFill>
                  <a:srgbClr val="FF0000"/>
                </a:solidFill>
              </a:rPr>
              <a:t>Vacant</a:t>
            </a:r>
          </a:p>
          <a:p>
            <a:pPr algn="ctr"/>
            <a:r>
              <a:rPr lang="sv-SE" sz="700" dirty="0" smtClean="0"/>
              <a:t>Software </a:t>
            </a:r>
            <a:r>
              <a:rPr lang="sv-SE" sz="700" dirty="0"/>
              <a:t>engineer</a:t>
            </a:r>
          </a:p>
        </p:txBody>
      </p:sp>
      <p:sp>
        <p:nvSpPr>
          <p:cNvPr id="54" name="Rounded Rectangle 53"/>
          <p:cNvSpPr/>
          <p:nvPr/>
        </p:nvSpPr>
        <p:spPr>
          <a:xfrm>
            <a:off x="4303012" y="3717032"/>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Javier Cerejo</a:t>
            </a:r>
            <a:br>
              <a:rPr lang="sv-SE" sz="1100" dirty="0" smtClean="0"/>
            </a:br>
            <a:r>
              <a:rPr lang="sv-SE" sz="800" dirty="0" smtClean="0"/>
              <a:t>PhD Student</a:t>
            </a:r>
            <a:endParaRPr lang="sv-SE" sz="1100" dirty="0"/>
          </a:p>
        </p:txBody>
      </p:sp>
      <p:sp>
        <p:nvSpPr>
          <p:cNvPr id="55" name="Rounded Rectangle 54"/>
          <p:cNvSpPr/>
          <p:nvPr/>
        </p:nvSpPr>
        <p:spPr>
          <a:xfrm>
            <a:off x="2908122" y="260763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Angel Monera</a:t>
            </a:r>
          </a:p>
          <a:p>
            <a:pPr algn="ctr"/>
            <a:r>
              <a:rPr lang="sv-SE" sz="800" dirty="0" smtClean="0"/>
              <a:t>FPGA Engineer</a:t>
            </a:r>
            <a:endParaRPr lang="sv-SE" sz="800" dirty="0"/>
          </a:p>
        </p:txBody>
      </p:sp>
      <p:sp>
        <p:nvSpPr>
          <p:cNvPr id="56" name="Rounded Rectangle 55"/>
          <p:cNvSpPr/>
          <p:nvPr/>
        </p:nvSpPr>
        <p:spPr>
          <a:xfrm>
            <a:off x="2908122" y="2981304"/>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Denis Paulic</a:t>
            </a:r>
          </a:p>
          <a:p>
            <a:pPr algn="ctr"/>
            <a:r>
              <a:rPr lang="sv-SE" sz="800" dirty="0" smtClean="0"/>
              <a:t>PLC Engineer</a:t>
            </a:r>
            <a:endParaRPr lang="sv-SE" sz="800" dirty="0"/>
          </a:p>
        </p:txBody>
      </p:sp>
      <p:sp>
        <p:nvSpPr>
          <p:cNvPr id="57" name="Rounded Rectangle 56"/>
          <p:cNvSpPr/>
          <p:nvPr/>
        </p:nvSpPr>
        <p:spPr>
          <a:xfrm>
            <a:off x="2908122" y="371703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t>Manuel Zaera-Sanz</a:t>
            </a:r>
          </a:p>
          <a:p>
            <a:pPr algn="ctr"/>
            <a:r>
              <a:rPr lang="sv-SE" sz="700" dirty="0" smtClean="0"/>
              <a:t>PLC Engineer</a:t>
            </a:r>
            <a:endParaRPr lang="sv-SE" sz="1000" dirty="0"/>
          </a:p>
        </p:txBody>
      </p:sp>
      <p:sp>
        <p:nvSpPr>
          <p:cNvPr id="58" name="Rounded Rectangle 57"/>
          <p:cNvSpPr/>
          <p:nvPr/>
        </p:nvSpPr>
        <p:spPr>
          <a:xfrm>
            <a:off x="2908122" y="407707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t>Morteza Mansouri</a:t>
            </a:r>
          </a:p>
          <a:p>
            <a:pPr algn="ctr"/>
            <a:r>
              <a:rPr lang="sv-SE" sz="700" dirty="0" smtClean="0"/>
              <a:t>Safety Engineer</a:t>
            </a:r>
            <a:endParaRPr lang="sv-SE" sz="700" dirty="0"/>
          </a:p>
        </p:txBody>
      </p:sp>
      <p:sp>
        <p:nvSpPr>
          <p:cNvPr id="59" name="Rounded Rectangle 58"/>
          <p:cNvSpPr/>
          <p:nvPr/>
        </p:nvSpPr>
        <p:spPr>
          <a:xfrm>
            <a:off x="2908122" y="4450655"/>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t>Riccard Andersson</a:t>
            </a:r>
            <a:br>
              <a:rPr lang="sv-SE" sz="900" dirty="0" smtClean="0"/>
            </a:br>
            <a:r>
              <a:rPr lang="sv-SE" sz="800" dirty="0" smtClean="0"/>
              <a:t>PhD student</a:t>
            </a:r>
            <a:endParaRPr lang="sv-SE" sz="1100" dirty="0"/>
          </a:p>
        </p:txBody>
      </p:sp>
      <p:sp>
        <p:nvSpPr>
          <p:cNvPr id="60" name="Rounded Rectangle 59"/>
          <p:cNvSpPr/>
          <p:nvPr/>
        </p:nvSpPr>
        <p:spPr>
          <a:xfrm>
            <a:off x="2908122" y="4814387"/>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a:t>Stuart Birch</a:t>
            </a:r>
            <a:r>
              <a:rPr lang="sv-SE" sz="1100" dirty="0" smtClean="0"/>
              <a:t/>
            </a:r>
            <a:br>
              <a:rPr lang="sv-SE" sz="1100" dirty="0" smtClean="0"/>
            </a:br>
            <a:r>
              <a:rPr lang="sv-SE" sz="800" dirty="0" smtClean="0"/>
              <a:t>Senior safety engineer</a:t>
            </a:r>
            <a:endParaRPr lang="sv-SE" sz="1100" dirty="0"/>
          </a:p>
        </p:txBody>
      </p:sp>
      <p:sp>
        <p:nvSpPr>
          <p:cNvPr id="61" name="Rounded Rectangle 60"/>
          <p:cNvSpPr/>
          <p:nvPr/>
        </p:nvSpPr>
        <p:spPr>
          <a:xfrm>
            <a:off x="6493504" y="2638146"/>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Ben Folsom</a:t>
            </a:r>
          </a:p>
          <a:p>
            <a:pPr algn="ctr"/>
            <a:r>
              <a:rPr lang="sv-SE" sz="800" dirty="0" smtClean="0"/>
              <a:t>PhD student</a:t>
            </a:r>
            <a:endParaRPr lang="sv-SE" sz="800" dirty="0"/>
          </a:p>
        </p:txBody>
      </p:sp>
      <p:sp>
        <p:nvSpPr>
          <p:cNvPr id="62" name="Rounded Rectangle 61"/>
          <p:cNvSpPr/>
          <p:nvPr/>
        </p:nvSpPr>
        <p:spPr>
          <a:xfrm>
            <a:off x="6493504" y="481069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Remy Mudingay</a:t>
            </a:r>
            <a:br>
              <a:rPr lang="sv-SE" sz="1100" dirty="0" smtClean="0"/>
            </a:br>
            <a:r>
              <a:rPr lang="sv-SE" sz="700" dirty="0" smtClean="0"/>
              <a:t>Infrastructure engineer</a:t>
            </a:r>
            <a:endParaRPr lang="sv-SE" sz="1100" dirty="0"/>
          </a:p>
        </p:txBody>
      </p:sp>
      <p:sp>
        <p:nvSpPr>
          <p:cNvPr id="63" name="Rounded Rectangle 62"/>
          <p:cNvSpPr/>
          <p:nvPr/>
        </p:nvSpPr>
        <p:spPr>
          <a:xfrm>
            <a:off x="6501611" y="5183932"/>
            <a:ext cx="1152128" cy="324000"/>
          </a:xfrm>
          <a:prstGeom prst="roundRect">
            <a:avLst>
              <a:gd name="adj" fmla="val 0"/>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Thilo Friedrich</a:t>
            </a:r>
          </a:p>
          <a:p>
            <a:pPr algn="ctr"/>
            <a:r>
              <a:rPr lang="sv-SE" sz="800" dirty="0" smtClean="0"/>
              <a:t>PhD Student</a:t>
            </a:r>
            <a:endParaRPr lang="sv-SE" sz="800" dirty="0"/>
          </a:p>
        </p:txBody>
      </p:sp>
      <p:sp>
        <p:nvSpPr>
          <p:cNvPr id="64" name="Rounded Rectangle 63"/>
          <p:cNvSpPr/>
          <p:nvPr/>
        </p:nvSpPr>
        <p:spPr>
          <a:xfrm>
            <a:off x="179512" y="6489376"/>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Temporary employee</a:t>
            </a:r>
            <a:endParaRPr lang="sv-SE" sz="1100" dirty="0"/>
          </a:p>
        </p:txBody>
      </p:sp>
      <p:sp>
        <p:nvSpPr>
          <p:cNvPr id="65" name="Rounded Rectangle 64"/>
          <p:cNvSpPr/>
          <p:nvPr/>
        </p:nvSpPr>
        <p:spPr>
          <a:xfrm>
            <a:off x="179512" y="6093296"/>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Employee</a:t>
            </a:r>
            <a:endParaRPr lang="sv-SE" sz="1100" dirty="0"/>
          </a:p>
        </p:txBody>
      </p:sp>
      <p:sp>
        <p:nvSpPr>
          <p:cNvPr id="66" name="Rounded Rectangle 65"/>
          <p:cNvSpPr/>
          <p:nvPr/>
        </p:nvSpPr>
        <p:spPr>
          <a:xfrm>
            <a:off x="1403648" y="6095782"/>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Consultant</a:t>
            </a:r>
            <a:endParaRPr lang="sv-SE" sz="1100" dirty="0"/>
          </a:p>
        </p:txBody>
      </p:sp>
      <p:sp>
        <p:nvSpPr>
          <p:cNvPr id="67" name="Rounded Rectangle 66"/>
          <p:cNvSpPr/>
          <p:nvPr/>
        </p:nvSpPr>
        <p:spPr>
          <a:xfrm>
            <a:off x="1403648" y="6489376"/>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Consultant</a:t>
            </a:r>
            <a:br>
              <a:rPr lang="sv-SE" sz="1100" dirty="0" smtClean="0"/>
            </a:br>
            <a:r>
              <a:rPr lang="sv-SE" sz="1100" dirty="0" smtClean="0"/>
              <a:t>off-site</a:t>
            </a:r>
            <a:endParaRPr lang="sv-SE" sz="1100" dirty="0"/>
          </a:p>
        </p:txBody>
      </p:sp>
      <p:sp>
        <p:nvSpPr>
          <p:cNvPr id="68" name="Rounded Rectangle 67"/>
          <p:cNvSpPr/>
          <p:nvPr/>
        </p:nvSpPr>
        <p:spPr>
          <a:xfrm>
            <a:off x="4283968" y="447315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Nick Levchenko</a:t>
            </a:r>
          </a:p>
          <a:p>
            <a:pPr algn="ctr"/>
            <a:r>
              <a:rPr lang="sv-SE" sz="800" dirty="0" smtClean="0"/>
              <a:t>Integrator</a:t>
            </a:r>
            <a:endParaRPr lang="sv-SE" sz="800" dirty="0"/>
          </a:p>
        </p:txBody>
      </p:sp>
      <p:sp>
        <p:nvSpPr>
          <p:cNvPr id="69" name="Rounded Rectangle 68"/>
          <p:cNvSpPr/>
          <p:nvPr/>
        </p:nvSpPr>
        <p:spPr>
          <a:xfrm>
            <a:off x="4310771" y="2600944"/>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t>Benedetto Gallese</a:t>
            </a:r>
          </a:p>
          <a:p>
            <a:pPr algn="ctr"/>
            <a:r>
              <a:rPr lang="sv-SE" sz="800" dirty="0" smtClean="0"/>
              <a:t>Integrator</a:t>
            </a:r>
            <a:endParaRPr lang="sv-SE" sz="800" dirty="0"/>
          </a:p>
        </p:txBody>
      </p:sp>
      <p:sp>
        <p:nvSpPr>
          <p:cNvPr id="70" name="Rounded Rectangle 69"/>
          <p:cNvSpPr/>
          <p:nvPr/>
        </p:nvSpPr>
        <p:spPr>
          <a:xfrm>
            <a:off x="2915816" y="519323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050" dirty="0" smtClean="0">
                <a:solidFill>
                  <a:schemeClr val="bg1"/>
                </a:solidFill>
              </a:rPr>
              <a:t>Yong Kian Sin</a:t>
            </a:r>
            <a:r>
              <a:rPr lang="sv-SE" sz="1050" dirty="0" smtClean="0"/>
              <a:t/>
            </a:r>
            <a:br>
              <a:rPr lang="sv-SE" sz="1050" dirty="0" smtClean="0"/>
            </a:br>
            <a:r>
              <a:rPr lang="sv-SE" sz="800" dirty="0" smtClean="0"/>
              <a:t>IEC61508 engineer</a:t>
            </a:r>
            <a:endParaRPr lang="sv-SE" sz="800" dirty="0"/>
          </a:p>
        </p:txBody>
      </p:sp>
      <p:sp>
        <p:nvSpPr>
          <p:cNvPr id="71" name="Rounded Rectangle 70"/>
          <p:cNvSpPr/>
          <p:nvPr/>
        </p:nvSpPr>
        <p:spPr>
          <a:xfrm>
            <a:off x="7740352" y="2620864"/>
            <a:ext cx="1152128" cy="376087"/>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t>
            </a:r>
          </a:p>
          <a:p>
            <a:pPr algn="ctr"/>
            <a:r>
              <a:rPr lang="sv-SE" sz="700" dirty="0" smtClean="0"/>
              <a:t>Deputy chief engineer</a:t>
            </a:r>
          </a:p>
          <a:p>
            <a:pPr algn="ctr"/>
            <a:r>
              <a:rPr lang="sv-SE" sz="700" dirty="0" smtClean="0"/>
              <a:t>(Vacant)</a:t>
            </a:r>
            <a:endParaRPr lang="sv-SE" sz="700" dirty="0"/>
          </a:p>
        </p:txBody>
      </p:sp>
      <p:cxnSp>
        <p:nvCxnSpPr>
          <p:cNvPr id="72" name="Straight Connector 71"/>
          <p:cNvCxnSpPr/>
          <p:nvPr/>
        </p:nvCxnSpPr>
        <p:spPr>
          <a:xfrm flipV="1">
            <a:off x="8964488" y="1993448"/>
            <a:ext cx="0" cy="795687"/>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a:endCxn id="71" idx="3"/>
          </p:cNvCxnSpPr>
          <p:nvPr/>
        </p:nvCxnSpPr>
        <p:spPr>
          <a:xfrm flipH="1">
            <a:off x="8892480" y="2782865"/>
            <a:ext cx="72008" cy="26043"/>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H="1">
            <a:off x="2842571" y="5359860"/>
            <a:ext cx="72008" cy="0"/>
          </a:xfrm>
          <a:prstGeom prst="line">
            <a:avLst/>
          </a:prstGeom>
        </p:spPr>
        <p:style>
          <a:lnRef idx="1">
            <a:schemeClr val="accent1"/>
          </a:lnRef>
          <a:fillRef idx="0">
            <a:schemeClr val="accent1"/>
          </a:fillRef>
          <a:effectRef idx="0">
            <a:schemeClr val="accent1"/>
          </a:effectRef>
          <a:fontRef idx="minor">
            <a:schemeClr val="tx1"/>
          </a:fontRef>
        </p:style>
      </p:cxnSp>
      <p:sp>
        <p:nvSpPr>
          <p:cNvPr id="75" name="Rounded Rectangle 74"/>
          <p:cNvSpPr/>
          <p:nvPr/>
        </p:nvSpPr>
        <p:spPr>
          <a:xfrm>
            <a:off x="4299782" y="3351131"/>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050" dirty="0" smtClean="0"/>
              <a:t>François Bellorini</a:t>
            </a:r>
          </a:p>
          <a:p>
            <a:pPr algn="ctr"/>
            <a:r>
              <a:rPr lang="sv-SE" sz="800" dirty="0" smtClean="0"/>
              <a:t>Integrator</a:t>
            </a:r>
            <a:endParaRPr lang="sv-SE" sz="1050" dirty="0"/>
          </a:p>
        </p:txBody>
      </p:sp>
      <p:sp>
        <p:nvSpPr>
          <p:cNvPr id="76" name="Rounded Rectangle 75"/>
          <p:cNvSpPr/>
          <p:nvPr/>
        </p:nvSpPr>
        <p:spPr>
          <a:xfrm>
            <a:off x="4310771" y="2983773"/>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David Brodrick</a:t>
            </a:r>
          </a:p>
          <a:p>
            <a:pPr algn="ctr"/>
            <a:r>
              <a:rPr lang="sv-SE" sz="800" dirty="0" smtClean="0"/>
              <a:t>Integrator</a:t>
            </a:r>
            <a:endParaRPr lang="sv-SE" sz="800" dirty="0"/>
          </a:p>
        </p:txBody>
      </p:sp>
      <p:cxnSp>
        <p:nvCxnSpPr>
          <p:cNvPr id="77" name="Straight Connector 76"/>
          <p:cNvCxnSpPr/>
          <p:nvPr/>
        </p:nvCxnSpPr>
        <p:spPr>
          <a:xfrm flipH="1">
            <a:off x="2843808" y="5773180"/>
            <a:ext cx="72008" cy="0"/>
          </a:xfrm>
          <a:prstGeom prst="line">
            <a:avLst/>
          </a:prstGeom>
        </p:spPr>
        <p:style>
          <a:lnRef idx="1">
            <a:schemeClr val="accent1"/>
          </a:lnRef>
          <a:fillRef idx="0">
            <a:schemeClr val="accent1"/>
          </a:fillRef>
          <a:effectRef idx="0">
            <a:schemeClr val="accent1"/>
          </a:effectRef>
          <a:fontRef idx="minor">
            <a:schemeClr val="tx1"/>
          </a:fontRef>
        </p:style>
      </p:cxnSp>
      <p:sp>
        <p:nvSpPr>
          <p:cNvPr id="78" name="Rounded Rectangle 77"/>
          <p:cNvSpPr/>
          <p:nvPr/>
        </p:nvSpPr>
        <p:spPr>
          <a:xfrm>
            <a:off x="1387136" y="2077901"/>
            <a:ext cx="1152128" cy="432048"/>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t>
            </a:r>
          </a:p>
          <a:p>
            <a:pPr algn="ctr"/>
            <a:r>
              <a:rPr lang="sv-SE" sz="800" dirty="0" smtClean="0"/>
              <a:t>IT/Infrastructure</a:t>
            </a:r>
            <a:r>
              <a:rPr lang="sv-SE" sz="800" dirty="0"/>
              <a:t> </a:t>
            </a:r>
            <a:r>
              <a:rPr lang="sv-SE" sz="800" dirty="0" smtClean="0"/>
              <a:t>?</a:t>
            </a:r>
          </a:p>
          <a:p>
            <a:pPr algn="ctr"/>
            <a:r>
              <a:rPr lang="sv-SE" sz="800" dirty="0" smtClean="0"/>
              <a:t>(Vacant?)</a:t>
            </a:r>
            <a:endParaRPr lang="sv-SE" sz="1100" dirty="0"/>
          </a:p>
        </p:txBody>
      </p:sp>
      <p:sp>
        <p:nvSpPr>
          <p:cNvPr id="79" name="Rounded Rectangle 78"/>
          <p:cNvSpPr/>
          <p:nvPr/>
        </p:nvSpPr>
        <p:spPr>
          <a:xfrm>
            <a:off x="2692098" y="6437289"/>
            <a:ext cx="1152128" cy="376087"/>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Position under consideration</a:t>
            </a:r>
            <a:endParaRPr lang="sv-SE" sz="700" dirty="0"/>
          </a:p>
        </p:txBody>
      </p:sp>
      <p:grpSp>
        <p:nvGrpSpPr>
          <p:cNvPr id="80" name="Group 79"/>
          <p:cNvGrpSpPr/>
          <p:nvPr/>
        </p:nvGrpSpPr>
        <p:grpSpPr>
          <a:xfrm>
            <a:off x="2915816" y="5598872"/>
            <a:ext cx="1224136" cy="444356"/>
            <a:chOff x="2915816" y="5216892"/>
            <a:chExt cx="1224136" cy="444356"/>
          </a:xfrm>
        </p:grpSpPr>
        <p:sp>
          <p:nvSpPr>
            <p:cNvPr id="81" name="Rounded Rectangle 80"/>
            <p:cNvSpPr/>
            <p:nvPr/>
          </p:nvSpPr>
          <p:spPr>
            <a:xfrm>
              <a:off x="2987824" y="5285161"/>
              <a:ext cx="1152128" cy="376087"/>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Vacant</a:t>
              </a:r>
              <a:br>
                <a:rPr lang="sv-SE" sz="1100" dirty="0" smtClean="0"/>
              </a:br>
              <a:r>
                <a:rPr lang="sv-SE" sz="800" dirty="0" smtClean="0"/>
                <a:t>Engineer?</a:t>
              </a:r>
              <a:endParaRPr lang="sv-SE" sz="700" dirty="0"/>
            </a:p>
          </p:txBody>
        </p:sp>
        <p:sp>
          <p:nvSpPr>
            <p:cNvPr id="82" name="Rounded Rectangle 81"/>
            <p:cNvSpPr/>
            <p:nvPr/>
          </p:nvSpPr>
          <p:spPr>
            <a:xfrm>
              <a:off x="2915816" y="5216892"/>
              <a:ext cx="1152128" cy="376087"/>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Vacant</a:t>
              </a:r>
              <a:br>
                <a:rPr lang="sv-SE" sz="1100" dirty="0" smtClean="0"/>
              </a:br>
              <a:r>
                <a:rPr lang="sv-SE" sz="800" dirty="0" smtClean="0"/>
                <a:t>Engineer?</a:t>
              </a:r>
              <a:endParaRPr lang="sv-SE" sz="700" dirty="0"/>
            </a:p>
          </p:txBody>
        </p:sp>
      </p:grpSp>
      <p:grpSp>
        <p:nvGrpSpPr>
          <p:cNvPr id="83" name="Group 82"/>
          <p:cNvGrpSpPr/>
          <p:nvPr/>
        </p:nvGrpSpPr>
        <p:grpSpPr>
          <a:xfrm>
            <a:off x="4283968" y="6041914"/>
            <a:ext cx="1224136" cy="444356"/>
            <a:chOff x="2915816" y="5216892"/>
            <a:chExt cx="1224136" cy="444356"/>
          </a:xfrm>
        </p:grpSpPr>
        <p:sp>
          <p:nvSpPr>
            <p:cNvPr id="84" name="Rounded Rectangle 83"/>
            <p:cNvSpPr/>
            <p:nvPr/>
          </p:nvSpPr>
          <p:spPr>
            <a:xfrm>
              <a:off x="2987824" y="5285161"/>
              <a:ext cx="1152128" cy="376087"/>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Vacant</a:t>
              </a:r>
              <a:br>
                <a:rPr lang="sv-SE" sz="1100" dirty="0" smtClean="0"/>
              </a:br>
              <a:r>
                <a:rPr lang="sv-SE" sz="800" dirty="0" smtClean="0"/>
                <a:t>Engineer?</a:t>
              </a:r>
              <a:endParaRPr lang="sv-SE" sz="700" dirty="0"/>
            </a:p>
          </p:txBody>
        </p:sp>
        <p:sp>
          <p:nvSpPr>
            <p:cNvPr id="85" name="Rounded Rectangle 84"/>
            <p:cNvSpPr/>
            <p:nvPr/>
          </p:nvSpPr>
          <p:spPr>
            <a:xfrm>
              <a:off x="2915816" y="5216892"/>
              <a:ext cx="1152128" cy="376087"/>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Vacant</a:t>
              </a:r>
              <a:br>
                <a:rPr lang="sv-SE" sz="1100" dirty="0" smtClean="0"/>
              </a:br>
              <a:r>
                <a:rPr lang="sv-SE" sz="800" dirty="0" smtClean="0"/>
                <a:t>Engineer?</a:t>
              </a:r>
              <a:endParaRPr lang="sv-SE" sz="700" dirty="0"/>
            </a:p>
          </p:txBody>
        </p:sp>
      </p:grpSp>
      <p:sp>
        <p:nvSpPr>
          <p:cNvPr id="86" name="Rounded Rectangle 85"/>
          <p:cNvSpPr/>
          <p:nvPr/>
        </p:nvSpPr>
        <p:spPr>
          <a:xfrm>
            <a:off x="4299782" y="5265240"/>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800" dirty="0" smtClean="0"/>
              <a:t>Alexander Söderqvist</a:t>
            </a:r>
          </a:p>
          <a:p>
            <a:pPr algn="ctr"/>
            <a:r>
              <a:rPr lang="sv-SE" sz="800" dirty="0" smtClean="0"/>
              <a:t>Integrator</a:t>
            </a:r>
            <a:endParaRPr lang="sv-SE" sz="800" dirty="0"/>
          </a:p>
        </p:txBody>
      </p:sp>
      <p:sp>
        <p:nvSpPr>
          <p:cNvPr id="88" name="Rounded Rectangle 87"/>
          <p:cNvSpPr/>
          <p:nvPr/>
        </p:nvSpPr>
        <p:spPr>
          <a:xfrm>
            <a:off x="4299782" y="5661248"/>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Niklas Claesson</a:t>
            </a:r>
            <a:br>
              <a:rPr lang="sv-SE" sz="1100" dirty="0" smtClean="0"/>
            </a:br>
            <a:r>
              <a:rPr lang="sv-SE" sz="800" dirty="0"/>
              <a:t>I</a:t>
            </a:r>
            <a:r>
              <a:rPr lang="sv-SE" sz="800" dirty="0" smtClean="0"/>
              <a:t>ntegrator</a:t>
            </a:r>
            <a:endParaRPr lang="sv-SE" sz="1100" dirty="0"/>
          </a:p>
        </p:txBody>
      </p:sp>
      <p:sp>
        <p:nvSpPr>
          <p:cNvPr id="90" name="Rounded Rectangle 89"/>
          <p:cNvSpPr/>
          <p:nvPr/>
        </p:nvSpPr>
        <p:spPr>
          <a:xfrm>
            <a:off x="4299782" y="407707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050" dirty="0" smtClean="0"/>
              <a:t>Jeong Han Lee</a:t>
            </a:r>
            <a:br>
              <a:rPr lang="sv-SE" sz="1050" dirty="0" smtClean="0"/>
            </a:br>
            <a:r>
              <a:rPr lang="sv-SE" sz="800" dirty="0" smtClean="0"/>
              <a:t>Integrator</a:t>
            </a:r>
            <a:endParaRPr lang="sv-SE" sz="800" dirty="0"/>
          </a:p>
        </p:txBody>
      </p:sp>
      <p:sp>
        <p:nvSpPr>
          <p:cNvPr id="91" name="Rounded Rectangle 90"/>
          <p:cNvSpPr/>
          <p:nvPr/>
        </p:nvSpPr>
        <p:spPr>
          <a:xfrm>
            <a:off x="6494862" y="5583941"/>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Consultants</a:t>
            </a:r>
            <a:endParaRPr lang="sv-SE" sz="1100" dirty="0"/>
          </a:p>
        </p:txBody>
      </p:sp>
      <p:grpSp>
        <p:nvGrpSpPr>
          <p:cNvPr id="92" name="Group 91"/>
          <p:cNvGrpSpPr/>
          <p:nvPr/>
        </p:nvGrpSpPr>
        <p:grpSpPr>
          <a:xfrm>
            <a:off x="6500162" y="6008980"/>
            <a:ext cx="1224136" cy="444356"/>
            <a:chOff x="2915816" y="5216892"/>
            <a:chExt cx="1224136" cy="444356"/>
          </a:xfrm>
        </p:grpSpPr>
        <p:sp>
          <p:nvSpPr>
            <p:cNvPr id="93" name="Rounded Rectangle 92"/>
            <p:cNvSpPr/>
            <p:nvPr/>
          </p:nvSpPr>
          <p:spPr>
            <a:xfrm>
              <a:off x="2987824" y="5285161"/>
              <a:ext cx="1152128" cy="376087"/>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Vacant</a:t>
              </a:r>
              <a:br>
                <a:rPr lang="sv-SE" sz="1100" dirty="0" smtClean="0"/>
              </a:br>
              <a:r>
                <a:rPr lang="sv-SE" sz="800" dirty="0" smtClean="0"/>
                <a:t>Engineer?</a:t>
              </a:r>
              <a:endParaRPr lang="sv-SE" sz="700" dirty="0"/>
            </a:p>
          </p:txBody>
        </p:sp>
        <p:sp>
          <p:nvSpPr>
            <p:cNvPr id="94" name="Rounded Rectangle 93"/>
            <p:cNvSpPr/>
            <p:nvPr/>
          </p:nvSpPr>
          <p:spPr>
            <a:xfrm>
              <a:off x="2915816" y="5216892"/>
              <a:ext cx="1152128" cy="376087"/>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Vacant</a:t>
              </a:r>
              <a:br>
                <a:rPr lang="sv-SE" sz="1100" dirty="0" smtClean="0"/>
              </a:br>
              <a:r>
                <a:rPr lang="sv-SE" sz="800" dirty="0" smtClean="0"/>
                <a:t>Engineer?</a:t>
              </a:r>
              <a:endParaRPr lang="sv-SE" sz="700" dirty="0"/>
            </a:p>
          </p:txBody>
        </p:sp>
      </p:grpSp>
      <p:cxnSp>
        <p:nvCxnSpPr>
          <p:cNvPr id="95" name="Straight Connector 94"/>
          <p:cNvCxnSpPr/>
          <p:nvPr/>
        </p:nvCxnSpPr>
        <p:spPr>
          <a:xfrm flipH="1">
            <a:off x="6415160" y="6193244"/>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flipH="1">
            <a:off x="4221487" y="5818888"/>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flipH="1">
            <a:off x="4215238" y="621706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flipH="1">
            <a:off x="2836114" y="3506268"/>
            <a:ext cx="72008" cy="0"/>
          </a:xfrm>
          <a:prstGeom prst="line">
            <a:avLst/>
          </a:prstGeom>
        </p:spPr>
        <p:style>
          <a:lnRef idx="1">
            <a:schemeClr val="accent1"/>
          </a:lnRef>
          <a:fillRef idx="0">
            <a:schemeClr val="accent1"/>
          </a:fillRef>
          <a:effectRef idx="0">
            <a:schemeClr val="accent1"/>
          </a:effectRef>
          <a:fontRef idx="minor">
            <a:schemeClr val="tx1"/>
          </a:fontRef>
        </p:style>
      </p:cxnSp>
      <p:sp>
        <p:nvSpPr>
          <p:cNvPr id="100" name="Rounded Rectangle 99"/>
          <p:cNvSpPr/>
          <p:nvPr/>
        </p:nvSpPr>
        <p:spPr>
          <a:xfrm>
            <a:off x="2908122" y="3339755"/>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a:t>Julen </a:t>
            </a:r>
            <a:r>
              <a:rPr lang="sv-SE" sz="900" dirty="0" smtClean="0"/>
              <a:t>Etxeberria</a:t>
            </a:r>
          </a:p>
          <a:p>
            <a:pPr algn="ctr"/>
            <a:r>
              <a:rPr lang="sv-SE" sz="800" dirty="0" smtClean="0"/>
              <a:t>Intern</a:t>
            </a:r>
            <a:endParaRPr lang="sv-SE" sz="1100" dirty="0"/>
          </a:p>
        </p:txBody>
      </p:sp>
      <p:pic>
        <p:nvPicPr>
          <p:cNvPr id="102"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79698" y="3323664"/>
            <a:ext cx="2247900" cy="73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3" name="Rounded Rectangle 102"/>
          <p:cNvSpPr/>
          <p:nvPr/>
        </p:nvSpPr>
        <p:spPr>
          <a:xfrm>
            <a:off x="4291662" y="4859356"/>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solidFill>
                  <a:srgbClr val="FF0000"/>
                </a:solidFill>
              </a:rPr>
              <a:t>Vacant</a:t>
            </a:r>
          </a:p>
          <a:p>
            <a:pPr algn="ctr"/>
            <a:r>
              <a:rPr lang="sv-SE" sz="700" dirty="0" smtClean="0"/>
              <a:t>Software </a:t>
            </a:r>
            <a:r>
              <a:rPr lang="sv-SE" sz="700" dirty="0"/>
              <a:t>engineer</a:t>
            </a:r>
          </a:p>
        </p:txBody>
      </p:sp>
    </p:spTree>
    <p:extLst>
      <p:ext uri="{BB962C8B-B14F-4D97-AF65-F5344CB8AC3E}">
        <p14:creationId xmlns:p14="http://schemas.microsoft.com/office/powerpoint/2010/main" val="14355467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sv-SE" dirty="0" smtClean="0"/>
          </a:p>
          <a:p>
            <a:pPr marL="0" indent="0">
              <a:buNone/>
            </a:pPr>
            <a:endParaRPr lang="sv-SE" dirty="0"/>
          </a:p>
          <a:p>
            <a:pPr marL="0" indent="0">
              <a:buNone/>
            </a:pPr>
            <a:endParaRPr lang="sv-SE" dirty="0" smtClean="0"/>
          </a:p>
          <a:p>
            <a:pPr marL="0" indent="0">
              <a:buNone/>
            </a:pPr>
            <a:endParaRPr lang="sv-SE" dirty="0"/>
          </a:p>
          <a:p>
            <a:pPr marL="0" indent="0" algn="ctr">
              <a:buNone/>
            </a:pPr>
            <a:r>
              <a:rPr lang="sv-SE" dirty="0" smtClean="0"/>
              <a:t>ICS project plan</a:t>
            </a: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sv-SE" smtClean="0"/>
              <a:t>18</a:t>
            </a:fld>
            <a:endParaRPr lang="sv-SE" dirty="0"/>
          </a:p>
        </p:txBody>
      </p:sp>
    </p:spTree>
    <p:extLst>
      <p:ext uri="{BB962C8B-B14F-4D97-AF65-F5344CB8AC3E}">
        <p14:creationId xmlns:p14="http://schemas.microsoft.com/office/powerpoint/2010/main" val="3629786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ICS work package re-planning status</a:t>
            </a: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sv-SE" smtClean="0"/>
              <a:t>19</a:t>
            </a:fld>
            <a:endParaRPr lang="sv-SE" dirty="0"/>
          </a:p>
        </p:txBody>
      </p:sp>
      <p:graphicFrame>
        <p:nvGraphicFramePr>
          <p:cNvPr id="5" name="Table 4"/>
          <p:cNvGraphicFramePr>
            <a:graphicFrameLocks noGrp="1"/>
          </p:cNvGraphicFramePr>
          <p:nvPr>
            <p:extLst>
              <p:ext uri="{D42A27DB-BD31-4B8C-83A1-F6EECF244321}">
                <p14:modId xmlns:p14="http://schemas.microsoft.com/office/powerpoint/2010/main" val="3399445873"/>
              </p:ext>
            </p:extLst>
          </p:nvPr>
        </p:nvGraphicFramePr>
        <p:xfrm>
          <a:off x="370582" y="1628800"/>
          <a:ext cx="8305874" cy="4263040"/>
        </p:xfrm>
        <a:graphic>
          <a:graphicData uri="http://schemas.openxmlformats.org/drawingml/2006/table">
            <a:tbl>
              <a:tblPr firstRow="1">
                <a:tableStyleId>{B301B821-A1FF-4177-AEE7-76D212191A09}</a:tableStyleId>
              </a:tblPr>
              <a:tblGrid>
                <a:gridCol w="246852"/>
                <a:gridCol w="1616878"/>
                <a:gridCol w="1281241"/>
                <a:gridCol w="1446186"/>
                <a:gridCol w="680559"/>
                <a:gridCol w="1006660"/>
                <a:gridCol w="2027498"/>
              </a:tblGrid>
              <a:tr h="266440">
                <a:tc>
                  <a:txBody>
                    <a:bodyPr/>
                    <a:lstStyle/>
                    <a:p>
                      <a:pPr algn="l" fontAlgn="b"/>
                      <a:r>
                        <a:rPr lang="en-US" sz="1000" u="none" strike="noStrike" dirty="0" smtClean="0">
                          <a:effectLst/>
                        </a:rPr>
                        <a:t>WP</a:t>
                      </a:r>
                      <a:endParaRPr lang="en-US" sz="1000" b="1"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dirty="0">
                          <a:effectLst/>
                        </a:rPr>
                        <a:t>Title</a:t>
                      </a:r>
                      <a:endParaRPr lang="en-US" sz="1000" b="1"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dirty="0">
                          <a:effectLst/>
                        </a:rPr>
                        <a:t>Work package manager</a:t>
                      </a:r>
                      <a:endParaRPr lang="en-US" sz="1000" b="1"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dirty="0">
                          <a:effectLst/>
                        </a:rPr>
                        <a:t>Status</a:t>
                      </a:r>
                      <a:endParaRPr lang="en-US" sz="1000" b="1"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dirty="0">
                          <a:effectLst/>
                        </a:rPr>
                        <a:t>Artefacts</a:t>
                      </a:r>
                      <a:endParaRPr lang="en-US" sz="1000" b="1"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dirty="0">
                          <a:effectLst/>
                        </a:rPr>
                        <a:t>In P6</a:t>
                      </a:r>
                      <a:endParaRPr lang="en-US" sz="1000" b="1"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dirty="0">
                          <a:effectLst/>
                        </a:rPr>
                        <a:t>Comment</a:t>
                      </a:r>
                      <a:endParaRPr lang="en-US" sz="1000" b="1" i="0" u="none" strike="noStrike" dirty="0">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01</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Administration</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Henrik Carling</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dirty="0" smtClean="0">
                          <a:effectLst/>
                        </a:rPr>
                        <a:t>Done</a:t>
                      </a:r>
                      <a:endParaRPr lang="en-US" sz="1000" b="0" i="0" u="none" strike="noStrike" dirty="0">
                        <a:solidFill>
                          <a:srgbClr val="000000"/>
                        </a:solidFill>
                        <a:effectLst/>
                        <a:latin typeface="Calibri"/>
                      </a:endParaRPr>
                    </a:p>
                  </a:txBody>
                  <a:tcPr marL="7208" marR="7208" marT="7208" marB="0" anchor="ctr">
                    <a:solidFill>
                      <a:srgbClr val="00B050"/>
                    </a:solidFill>
                  </a:tcPr>
                </a:tc>
                <a:tc>
                  <a:txBody>
                    <a:bodyPr/>
                    <a:lstStyle/>
                    <a:p>
                      <a:pPr algn="ctr" fontAlgn="b"/>
                      <a:r>
                        <a:rPr lang="en-US" sz="1000" b="0" i="0" u="none" strike="noStrike" dirty="0" smtClean="0">
                          <a:solidFill>
                            <a:srgbClr val="000000"/>
                          </a:solidFill>
                          <a:effectLst/>
                          <a:latin typeface="Calibri"/>
                        </a:rPr>
                        <a:t>75</a:t>
                      </a:r>
                      <a:endParaRPr lang="en-US" sz="1000" b="0" i="0" u="none" strike="noStrike" dirty="0">
                        <a:solidFill>
                          <a:srgbClr val="000000"/>
                        </a:solidFill>
                        <a:effectLst/>
                        <a:latin typeface="Calibri"/>
                      </a:endParaRPr>
                    </a:p>
                  </a:txBody>
                  <a:tcPr marL="7208" marR="7208" marT="7208" marB="0" anchor="ctr"/>
                </a:tc>
                <a:tc>
                  <a:txBody>
                    <a:bodyPr/>
                    <a:lstStyle/>
                    <a:p>
                      <a:pPr algn="ctr" fontAlgn="b"/>
                      <a:r>
                        <a:rPr lang="en-US" sz="1000" u="none" strike="noStrike" dirty="0" smtClean="0">
                          <a:effectLst/>
                        </a:rPr>
                        <a:t>Done</a:t>
                      </a:r>
                      <a:endParaRPr lang="en-US" sz="1000" b="0" i="0" u="none" strike="noStrike" dirty="0">
                        <a:solidFill>
                          <a:srgbClr val="000000"/>
                        </a:solidFill>
                        <a:effectLst/>
                        <a:latin typeface="Calibri"/>
                      </a:endParaRPr>
                    </a:p>
                  </a:txBody>
                  <a:tcPr marL="7208" marR="7208" marT="7208" marB="0" anchor="ctr">
                    <a:solidFill>
                      <a:srgbClr val="00B050"/>
                    </a:solidFill>
                  </a:tcPr>
                </a:tc>
                <a:tc>
                  <a:txBody>
                    <a:bodyPr/>
                    <a:lstStyle/>
                    <a:p>
                      <a:pPr algn="l" fontAlgn="b"/>
                      <a:endParaRPr lang="en-US" sz="1000" b="0" i="0" u="none" strike="noStrike">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02</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Software Applications</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Leandro Fernandez</a:t>
                      </a:r>
                      <a:endParaRPr lang="en-US" sz="1000" b="0" i="0" u="none" strike="noStrike">
                        <a:solidFill>
                          <a:srgbClr val="000000"/>
                        </a:solidFill>
                        <a:effectLst/>
                        <a:latin typeface="Calibri"/>
                      </a:endParaRPr>
                    </a:p>
                  </a:txBody>
                  <a:tcPr marL="7208" marR="7208" marT="7208" marB="0" anchor="ctr"/>
                </a:tc>
                <a:tc>
                  <a:txBody>
                    <a:bodyPr/>
                    <a:lstStyle/>
                    <a:p>
                      <a:pPr algn="l" fontAlgn="b"/>
                      <a:r>
                        <a:rPr lang="es-ES" sz="1000" b="0" i="0" u="none" strike="noStrike" dirty="0" err="1" smtClean="0">
                          <a:solidFill>
                            <a:srgbClr val="000000"/>
                          </a:solidFill>
                          <a:effectLst/>
                          <a:latin typeface="Calibri"/>
                        </a:rPr>
                        <a:t>Ongoing</a:t>
                      </a:r>
                      <a:endParaRPr lang="en-US" sz="1000" b="0" i="0" u="none" strike="noStrike" dirty="0">
                        <a:solidFill>
                          <a:srgbClr val="000000"/>
                        </a:solidFill>
                        <a:effectLst/>
                        <a:latin typeface="Calibri"/>
                      </a:endParaRPr>
                    </a:p>
                  </a:txBody>
                  <a:tcPr marL="7208" marR="7208" marT="7208" marB="0" anchor="ctr">
                    <a:solidFill>
                      <a:srgbClr val="FFFF00"/>
                    </a:solidFill>
                  </a:tcPr>
                </a:tc>
                <a:tc>
                  <a:txBody>
                    <a:bodyPr/>
                    <a:lstStyle/>
                    <a:p>
                      <a:pPr algn="ctr" fontAlgn="b"/>
                      <a:endParaRPr lang="en-US" sz="1000" b="0" i="0" u="none" strike="noStrike" dirty="0">
                        <a:solidFill>
                          <a:srgbClr val="000000"/>
                        </a:solidFill>
                        <a:effectLst/>
                        <a:latin typeface="Calibri"/>
                      </a:endParaRPr>
                    </a:p>
                  </a:txBody>
                  <a:tcPr marL="7208" marR="7208" marT="7208" marB="0" anchor="ctr"/>
                </a:tc>
                <a:tc>
                  <a:txBody>
                    <a:bodyPr/>
                    <a:lstStyle/>
                    <a:p>
                      <a:pPr algn="ctr" fontAlgn="b"/>
                      <a:endParaRPr lang="en-US" sz="1000" b="0" i="0" u="none" strike="noStrike">
                        <a:solidFill>
                          <a:srgbClr val="000000"/>
                        </a:solidFill>
                        <a:effectLst/>
                        <a:latin typeface="Calibri"/>
                      </a:endParaRPr>
                    </a:p>
                  </a:txBody>
                  <a:tcPr marL="7208" marR="7208" marT="7208" marB="0" anchor="ctr"/>
                </a:tc>
                <a:tc>
                  <a:txBody>
                    <a:bodyPr/>
                    <a:lstStyle/>
                    <a:p>
                      <a:pPr algn="l" fontAlgn="b"/>
                      <a:endParaRPr lang="en-US" sz="1000" b="0" i="0" u="none" strike="noStrike" dirty="0">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03</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dirty="0">
                          <a:effectLst/>
                        </a:rPr>
                        <a:t>Software Core</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Susanne Regnell</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dirty="0" smtClean="0">
                          <a:effectLst/>
                        </a:rPr>
                        <a:t>Ongoing</a:t>
                      </a:r>
                      <a:endParaRPr lang="en-US" sz="1000" b="0" i="0" u="none" strike="noStrike" dirty="0">
                        <a:solidFill>
                          <a:srgbClr val="000000"/>
                        </a:solidFill>
                        <a:effectLst/>
                        <a:latin typeface="Calibri"/>
                      </a:endParaRPr>
                    </a:p>
                  </a:txBody>
                  <a:tcPr marL="7208" marR="7208" marT="7208" marB="0" anchor="ctr">
                    <a:solidFill>
                      <a:srgbClr val="FFFF00"/>
                    </a:solidFill>
                  </a:tcPr>
                </a:tc>
                <a:tc>
                  <a:txBody>
                    <a:bodyPr/>
                    <a:lstStyle/>
                    <a:p>
                      <a:pPr algn="ctr" fontAlgn="b"/>
                      <a:endParaRPr lang="en-US" sz="1000" b="0" i="0" u="none" strike="noStrike" dirty="0">
                        <a:solidFill>
                          <a:srgbClr val="000000"/>
                        </a:solidFill>
                        <a:effectLst/>
                        <a:latin typeface="Calibri"/>
                      </a:endParaRPr>
                    </a:p>
                  </a:txBody>
                  <a:tcPr marL="7208" marR="7208" marT="7208" marB="0" anchor="ctr"/>
                </a:tc>
                <a:tc>
                  <a:txBody>
                    <a:bodyPr/>
                    <a:lstStyle/>
                    <a:p>
                      <a:pPr algn="ctr" fontAlgn="b"/>
                      <a:endParaRPr lang="en-US" sz="1000" b="0" i="0" u="none" strike="noStrike">
                        <a:solidFill>
                          <a:srgbClr val="000000"/>
                        </a:solidFill>
                        <a:effectLst/>
                        <a:latin typeface="Calibri"/>
                      </a:endParaRPr>
                    </a:p>
                  </a:txBody>
                  <a:tcPr marL="7208" marR="7208" marT="7208" marB="0" anchor="ctr"/>
                </a:tc>
                <a:tc>
                  <a:txBody>
                    <a:bodyPr/>
                    <a:lstStyle/>
                    <a:p>
                      <a:pPr algn="l" fontAlgn="b"/>
                      <a:endParaRPr lang="en-US" sz="1000" b="0" i="0" u="none" strike="noStrike" dirty="0">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04</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dirty="0">
                          <a:effectLst/>
                        </a:rPr>
                        <a:t>Hardware core</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Timo Korhonen</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dirty="0" smtClean="0">
                          <a:effectLst/>
                        </a:rPr>
                        <a:t>Ongoing</a:t>
                      </a:r>
                      <a:endParaRPr lang="en-US" sz="1000" b="0" i="0" u="none" strike="noStrike" dirty="0">
                        <a:solidFill>
                          <a:srgbClr val="000000"/>
                        </a:solidFill>
                        <a:effectLst/>
                        <a:latin typeface="Calibri"/>
                      </a:endParaRPr>
                    </a:p>
                  </a:txBody>
                  <a:tcPr marL="7208" marR="7208" marT="7208" marB="0" anchor="ctr"/>
                </a:tc>
                <a:tc>
                  <a:txBody>
                    <a:bodyPr/>
                    <a:lstStyle/>
                    <a:p>
                      <a:pPr algn="ctr" fontAlgn="b"/>
                      <a:endParaRPr lang="en-US" sz="1000" b="0" i="0" u="none" strike="noStrike" dirty="0">
                        <a:solidFill>
                          <a:srgbClr val="000000"/>
                        </a:solidFill>
                        <a:effectLst/>
                        <a:latin typeface="Calibri"/>
                      </a:endParaRPr>
                    </a:p>
                  </a:txBody>
                  <a:tcPr marL="7208" marR="7208" marT="7208" marB="0" anchor="ctr"/>
                </a:tc>
                <a:tc>
                  <a:txBody>
                    <a:bodyPr/>
                    <a:lstStyle/>
                    <a:p>
                      <a:pPr algn="ctr" fontAlgn="b"/>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b="0" i="0" u="none" strike="noStrike" dirty="0" smtClean="0">
                          <a:solidFill>
                            <a:srgbClr val="000000"/>
                          </a:solidFill>
                          <a:effectLst/>
                          <a:latin typeface="Calibri"/>
                        </a:rPr>
                        <a:t>*</a:t>
                      </a:r>
                      <a:endParaRPr lang="en-US" sz="1000" b="0" i="0" u="none" strike="noStrike" dirty="0">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05</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Machine protection system</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Annika Nordt</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dirty="0" smtClean="0">
                          <a:effectLst/>
                        </a:rPr>
                        <a:t>Done</a:t>
                      </a:r>
                      <a:endParaRPr lang="en-US" sz="1000" b="0" i="0" u="none" strike="noStrike" dirty="0">
                        <a:solidFill>
                          <a:srgbClr val="000000"/>
                        </a:solidFill>
                        <a:effectLst/>
                        <a:latin typeface="Calibri"/>
                      </a:endParaRPr>
                    </a:p>
                  </a:txBody>
                  <a:tcPr marL="7208" marR="7208" marT="7208" marB="0" anchor="ctr">
                    <a:solidFill>
                      <a:srgbClr val="00B050"/>
                    </a:solidFill>
                  </a:tcPr>
                </a:tc>
                <a:tc>
                  <a:txBody>
                    <a:bodyPr/>
                    <a:lstStyle/>
                    <a:p>
                      <a:pPr algn="ctr" fontAlgn="b"/>
                      <a:r>
                        <a:rPr lang="es-ES" sz="1000" b="0" i="0" u="none" strike="noStrike" dirty="0" smtClean="0">
                          <a:solidFill>
                            <a:srgbClr val="000000"/>
                          </a:solidFill>
                          <a:effectLst/>
                          <a:latin typeface="Calibri"/>
                        </a:rPr>
                        <a:t>260</a:t>
                      </a:r>
                      <a:endParaRPr lang="en-US" sz="1000" b="0" i="0" u="none" strike="noStrike" dirty="0">
                        <a:solidFill>
                          <a:srgbClr val="000000"/>
                        </a:solidFill>
                        <a:effectLst/>
                        <a:latin typeface="Calibri"/>
                      </a:endParaRPr>
                    </a:p>
                  </a:txBody>
                  <a:tcPr marL="7208" marR="7208" marT="7208" marB="0" anchor="ctr"/>
                </a:tc>
                <a:tc>
                  <a:txBody>
                    <a:bodyPr/>
                    <a:lstStyle/>
                    <a:p>
                      <a:pPr algn="ctr" fontAlgn="b"/>
                      <a:r>
                        <a:rPr lang="en-US" sz="1000" u="none" strike="noStrike" dirty="0" smtClean="0">
                          <a:effectLst/>
                        </a:rPr>
                        <a:t>Ongoing</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b="0" i="0" u="none" strike="noStrike" dirty="0" smtClean="0">
                          <a:solidFill>
                            <a:srgbClr val="000000"/>
                          </a:solidFill>
                          <a:effectLst/>
                          <a:latin typeface="Calibri"/>
                        </a:rPr>
                        <a:t>*</a:t>
                      </a:r>
                      <a:endParaRPr lang="en-US" sz="1000" b="0" i="0" u="none" strike="noStrike" dirty="0">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06</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Equipment</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Timo Korhonen</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dirty="0">
                          <a:effectLst/>
                        </a:rPr>
                        <a:t>Not applicable</a:t>
                      </a:r>
                      <a:endParaRPr lang="en-US" sz="1000" b="0" i="0" u="none" strike="noStrike" dirty="0">
                        <a:solidFill>
                          <a:srgbClr val="000000"/>
                        </a:solidFill>
                        <a:effectLst/>
                        <a:latin typeface="Calibri"/>
                      </a:endParaRPr>
                    </a:p>
                  </a:txBody>
                  <a:tcPr marL="7208" marR="7208" marT="7208" marB="0" anchor="ctr">
                    <a:solidFill>
                      <a:srgbClr val="00B050"/>
                    </a:solidFill>
                  </a:tcPr>
                </a:tc>
                <a:tc>
                  <a:txBody>
                    <a:bodyPr/>
                    <a:lstStyle/>
                    <a:p>
                      <a:pPr algn="ctr" fontAlgn="b"/>
                      <a:endParaRPr lang="en-US" sz="1000" b="0" i="0" u="none" strike="noStrike" dirty="0">
                        <a:solidFill>
                          <a:srgbClr val="000000"/>
                        </a:solidFill>
                        <a:effectLst/>
                        <a:latin typeface="Calibri"/>
                      </a:endParaRPr>
                    </a:p>
                  </a:txBody>
                  <a:tcPr marL="7208" marR="7208" marT="7208" marB="0" anchor="ctr"/>
                </a:tc>
                <a:tc>
                  <a:txBody>
                    <a:bodyPr/>
                    <a:lstStyle/>
                    <a:p>
                      <a:pPr algn="ctr" fontAlgn="b"/>
                      <a:endParaRPr lang="en-US" sz="1000" b="0" i="0" u="none" strike="noStrike" dirty="0">
                        <a:solidFill>
                          <a:srgbClr val="000000"/>
                        </a:solidFill>
                        <a:effectLst/>
                        <a:latin typeface="Calibri"/>
                      </a:endParaRPr>
                    </a:p>
                  </a:txBody>
                  <a:tcPr marL="7208" marR="7208" marT="7208" marB="0" anchor="ctr"/>
                </a:tc>
                <a:tc>
                  <a:txBody>
                    <a:bodyPr/>
                    <a:lstStyle/>
                    <a:p>
                      <a:pPr algn="l" fontAlgn="b"/>
                      <a:endParaRPr lang="en-US" sz="1000" b="0" i="0" u="none" strike="noStrike" dirty="0">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07</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Control system infrastructure</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Remy Mudingay</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dirty="0">
                          <a:effectLst/>
                        </a:rPr>
                        <a:t>Done</a:t>
                      </a:r>
                      <a:endParaRPr lang="en-US" sz="1000" b="0" i="0" u="none" strike="noStrike" dirty="0">
                        <a:solidFill>
                          <a:srgbClr val="000000"/>
                        </a:solidFill>
                        <a:effectLst/>
                        <a:latin typeface="Calibri"/>
                      </a:endParaRPr>
                    </a:p>
                  </a:txBody>
                  <a:tcPr marL="7208" marR="7208" marT="7208" marB="0" anchor="ctr">
                    <a:solidFill>
                      <a:srgbClr val="00B050"/>
                    </a:solidFill>
                  </a:tcPr>
                </a:tc>
                <a:tc>
                  <a:txBody>
                    <a:bodyPr/>
                    <a:lstStyle/>
                    <a:p>
                      <a:pPr algn="ctr" fontAlgn="b"/>
                      <a:r>
                        <a:rPr lang="en-US" sz="1000" u="none" strike="noStrike" dirty="0" smtClean="0">
                          <a:effectLst/>
                        </a:rPr>
                        <a:t>160</a:t>
                      </a:r>
                      <a:endParaRPr lang="en-US" sz="1000" b="0" i="0" u="none" strike="noStrike" dirty="0">
                        <a:solidFill>
                          <a:srgbClr val="000000"/>
                        </a:solidFill>
                        <a:effectLst/>
                        <a:latin typeface="Calibri"/>
                      </a:endParaRPr>
                    </a:p>
                  </a:txBody>
                  <a:tcPr marL="7208" marR="7208" marT="7208" marB="0" anchor="ctr"/>
                </a:tc>
                <a:tc>
                  <a:txBody>
                    <a:bodyPr/>
                    <a:lstStyle/>
                    <a:p>
                      <a:pPr algn="ctr" fontAlgn="b"/>
                      <a:r>
                        <a:rPr lang="en-US" sz="1000" u="none" strike="noStrike" dirty="0">
                          <a:effectLst/>
                        </a:rPr>
                        <a:t>Ongoing</a:t>
                      </a:r>
                      <a:endParaRPr lang="en-US" sz="1000" b="0" i="0" u="none" strike="noStrike" dirty="0">
                        <a:solidFill>
                          <a:srgbClr val="000000"/>
                        </a:solidFill>
                        <a:effectLst/>
                        <a:latin typeface="Calibri"/>
                      </a:endParaRPr>
                    </a:p>
                  </a:txBody>
                  <a:tcPr marL="7208" marR="7208" marT="7208" marB="0" anchor="ctr"/>
                </a:tc>
                <a:tc>
                  <a:txBody>
                    <a:bodyPr/>
                    <a:lstStyle/>
                    <a:p>
                      <a:pPr algn="l" fontAlgn="b"/>
                      <a:endParaRPr lang="en-US" sz="1000" b="0" i="0" u="none" strike="noStrike" dirty="0">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08</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Physics</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Garry Trahern</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dirty="0" smtClean="0">
                          <a:effectLst/>
                        </a:rPr>
                        <a:t>Done</a:t>
                      </a:r>
                      <a:endParaRPr lang="en-US" sz="1000" b="0" i="0" u="none" strike="noStrike" dirty="0">
                        <a:solidFill>
                          <a:srgbClr val="000000"/>
                        </a:solidFill>
                        <a:effectLst/>
                        <a:latin typeface="Calibri"/>
                      </a:endParaRPr>
                    </a:p>
                  </a:txBody>
                  <a:tcPr marL="7208" marR="7208" marT="7208" marB="0" anchor="ctr">
                    <a:solidFill>
                      <a:srgbClr val="00B050"/>
                    </a:solidFill>
                  </a:tcPr>
                </a:tc>
                <a:tc>
                  <a:txBody>
                    <a:bodyPr/>
                    <a:lstStyle/>
                    <a:p>
                      <a:pPr algn="ctr" fontAlgn="b"/>
                      <a:r>
                        <a:rPr lang="es-ES" sz="1000" b="0" i="0" u="none" strike="noStrike" dirty="0" smtClean="0">
                          <a:solidFill>
                            <a:srgbClr val="000000"/>
                          </a:solidFill>
                          <a:effectLst/>
                          <a:latin typeface="Calibri"/>
                        </a:rPr>
                        <a:t>150</a:t>
                      </a:r>
                      <a:endParaRPr lang="en-US" sz="1000" b="0" i="0" u="none" strike="noStrike" dirty="0">
                        <a:solidFill>
                          <a:srgbClr val="000000"/>
                        </a:solidFill>
                        <a:effectLst/>
                        <a:latin typeface="Calibri"/>
                      </a:endParaRPr>
                    </a:p>
                  </a:txBody>
                  <a:tcPr marL="7208" marR="7208" marT="7208" marB="0" anchor="ctr"/>
                </a:tc>
                <a:tc>
                  <a:txBody>
                    <a:bodyPr/>
                    <a:lstStyle/>
                    <a:p>
                      <a:pPr algn="ctr" fontAlgn="b"/>
                      <a:r>
                        <a:rPr lang="en-US" sz="1000" u="none" strike="noStrike" dirty="0" smtClean="0">
                          <a:effectLst/>
                        </a:rPr>
                        <a:t>Done</a:t>
                      </a:r>
                      <a:endParaRPr lang="en-US" sz="1000" b="0" i="0" u="none" strike="noStrike" dirty="0">
                        <a:solidFill>
                          <a:srgbClr val="000000"/>
                        </a:solidFill>
                        <a:effectLst/>
                        <a:latin typeface="Calibri"/>
                      </a:endParaRPr>
                    </a:p>
                  </a:txBody>
                  <a:tcPr marL="7208" marR="7208" marT="7208" marB="0" anchor="ctr">
                    <a:solidFill>
                      <a:srgbClr val="00B050"/>
                    </a:solidFill>
                  </a:tcPr>
                </a:tc>
                <a:tc>
                  <a:txBody>
                    <a:bodyPr/>
                    <a:lstStyle/>
                    <a:p>
                      <a:pPr algn="l" fontAlgn="b"/>
                      <a:endParaRPr lang="en-US" sz="1000" b="0" i="0" u="none" strike="noStrike" dirty="0">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09</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Personnel safety system</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Stuart Birch</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dirty="0" smtClean="0">
                          <a:effectLst/>
                        </a:rPr>
                        <a:t>Done</a:t>
                      </a:r>
                      <a:endParaRPr lang="en-US" sz="1000" b="0" i="0" u="none" strike="noStrike" dirty="0">
                        <a:solidFill>
                          <a:srgbClr val="000000"/>
                        </a:solidFill>
                        <a:effectLst/>
                        <a:latin typeface="Calibri"/>
                      </a:endParaRPr>
                    </a:p>
                  </a:txBody>
                  <a:tcPr marL="7208" marR="7208" marT="7208" marB="0" anchor="ctr">
                    <a:solidFill>
                      <a:srgbClr val="00B050"/>
                    </a:solidFill>
                  </a:tcPr>
                </a:tc>
                <a:tc>
                  <a:txBody>
                    <a:bodyPr/>
                    <a:lstStyle/>
                    <a:p>
                      <a:pPr algn="ctr" fontAlgn="b"/>
                      <a:r>
                        <a:rPr lang="es-ES" sz="1000" b="0" i="0" u="none" strike="noStrike" dirty="0" smtClean="0">
                          <a:solidFill>
                            <a:srgbClr val="000000"/>
                          </a:solidFill>
                          <a:effectLst/>
                          <a:latin typeface="Calibri"/>
                        </a:rPr>
                        <a:t>250</a:t>
                      </a:r>
                      <a:endParaRPr lang="en-US" sz="1000" b="0" i="0" u="none" strike="noStrike" dirty="0">
                        <a:solidFill>
                          <a:srgbClr val="000000"/>
                        </a:solidFill>
                        <a:effectLst/>
                        <a:latin typeface="Calibri"/>
                      </a:endParaRPr>
                    </a:p>
                  </a:txBody>
                  <a:tcPr marL="7208" marR="7208" marT="7208" marB="0" anchor="ctr"/>
                </a:tc>
                <a:tc>
                  <a:txBody>
                    <a:bodyPr/>
                    <a:lstStyle/>
                    <a:p>
                      <a:pPr algn="ctr" fontAlgn="b"/>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b="0" i="0" u="none" strike="noStrike" dirty="0" smtClean="0">
                          <a:solidFill>
                            <a:srgbClr val="000000"/>
                          </a:solidFill>
                          <a:effectLst/>
                          <a:latin typeface="Calibri"/>
                        </a:rPr>
                        <a:t>*</a:t>
                      </a:r>
                      <a:endParaRPr lang="en-US" sz="1000" b="0" i="0" u="none" strike="noStrike" dirty="0">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10</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Integration accelerator</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Han Lee</a:t>
                      </a:r>
                      <a:endParaRPr lang="en-US" sz="1000" b="0" i="0" u="none" strike="noStrike">
                        <a:solidFill>
                          <a:srgbClr val="000000"/>
                        </a:solidFill>
                        <a:effectLst/>
                        <a:latin typeface="Calibri"/>
                      </a:endParaRPr>
                    </a:p>
                  </a:txBody>
                  <a:tcPr marL="7208" marR="7208" marT="7208" marB="0" anchor="ctr"/>
                </a:tc>
                <a:tc>
                  <a:txBody>
                    <a:bodyPr/>
                    <a:lstStyle/>
                    <a:p>
                      <a:pPr algn="l" fontAlgn="b"/>
                      <a:r>
                        <a:rPr lang="es-ES" sz="1000" b="0" i="0" u="none" strike="noStrike" dirty="0" err="1" smtClean="0">
                          <a:solidFill>
                            <a:srgbClr val="000000"/>
                          </a:solidFill>
                          <a:effectLst/>
                          <a:latin typeface="Calibri"/>
                        </a:rPr>
                        <a:t>Ongoing</a:t>
                      </a:r>
                      <a:endParaRPr lang="en-US" sz="1000" b="0" i="0" u="none" strike="noStrike" dirty="0">
                        <a:solidFill>
                          <a:srgbClr val="000000"/>
                        </a:solidFill>
                        <a:effectLst/>
                        <a:latin typeface="Calibri"/>
                      </a:endParaRPr>
                    </a:p>
                  </a:txBody>
                  <a:tcPr marL="7208" marR="7208" marT="7208" marB="0" anchor="ctr">
                    <a:solidFill>
                      <a:srgbClr val="FFFF00"/>
                    </a:solidFill>
                  </a:tcPr>
                </a:tc>
                <a:tc>
                  <a:txBody>
                    <a:bodyPr/>
                    <a:lstStyle/>
                    <a:p>
                      <a:pPr algn="ctr" fontAlgn="b"/>
                      <a:endParaRPr lang="en-US" sz="1000" b="0" i="0" u="none" strike="noStrike" dirty="0">
                        <a:solidFill>
                          <a:srgbClr val="000000"/>
                        </a:solidFill>
                        <a:effectLst/>
                        <a:latin typeface="Calibri"/>
                      </a:endParaRPr>
                    </a:p>
                  </a:txBody>
                  <a:tcPr marL="7208" marR="7208" marT="7208" marB="0" anchor="ctr"/>
                </a:tc>
                <a:tc>
                  <a:txBody>
                    <a:bodyPr/>
                    <a:lstStyle/>
                    <a:p>
                      <a:pPr algn="ctr" fontAlgn="b"/>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b="0" i="0" u="none" strike="noStrike" dirty="0" smtClean="0">
                          <a:solidFill>
                            <a:srgbClr val="000000"/>
                          </a:solidFill>
                          <a:effectLst/>
                          <a:latin typeface="Calibri"/>
                        </a:rPr>
                        <a:t>*</a:t>
                      </a:r>
                      <a:endParaRPr lang="en-US" sz="1000" b="0" i="0" u="none" strike="noStrike" dirty="0">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11</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Integration target</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Benedetto Gallese</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dirty="0">
                          <a:effectLst/>
                        </a:rPr>
                        <a:t>Done</a:t>
                      </a:r>
                      <a:endParaRPr lang="en-US" sz="1000" b="0" i="0" u="none" strike="noStrike" dirty="0">
                        <a:solidFill>
                          <a:srgbClr val="000000"/>
                        </a:solidFill>
                        <a:effectLst/>
                        <a:latin typeface="Calibri"/>
                      </a:endParaRPr>
                    </a:p>
                  </a:txBody>
                  <a:tcPr marL="7208" marR="7208" marT="7208" marB="0" anchor="ctr">
                    <a:solidFill>
                      <a:srgbClr val="00B050"/>
                    </a:solidFill>
                  </a:tcPr>
                </a:tc>
                <a:tc>
                  <a:txBody>
                    <a:bodyPr/>
                    <a:lstStyle/>
                    <a:p>
                      <a:pPr algn="ctr" fontAlgn="b"/>
                      <a:r>
                        <a:rPr lang="en-US" sz="1000" u="none" strike="noStrike" dirty="0" smtClean="0">
                          <a:effectLst/>
                        </a:rPr>
                        <a:t>275</a:t>
                      </a:r>
                      <a:endParaRPr lang="en-US" sz="1000" b="0" i="0" u="none" strike="noStrike" dirty="0">
                        <a:solidFill>
                          <a:srgbClr val="000000"/>
                        </a:solidFill>
                        <a:effectLst/>
                        <a:latin typeface="Calibri"/>
                      </a:endParaRPr>
                    </a:p>
                  </a:txBody>
                  <a:tcPr marL="7208" marR="7208" marT="7208" marB="0" anchor="ctr"/>
                </a:tc>
                <a:tc>
                  <a:txBody>
                    <a:bodyPr/>
                    <a:lstStyle/>
                    <a:p>
                      <a:pPr algn="ctr" fontAlgn="b"/>
                      <a:r>
                        <a:rPr lang="en-US" sz="1000" u="none" strike="noStrike" dirty="0" smtClean="0">
                          <a:effectLst/>
                        </a:rPr>
                        <a:t>Done</a:t>
                      </a:r>
                      <a:endParaRPr lang="en-US" sz="1000" b="0" i="0" u="none" strike="noStrike" dirty="0">
                        <a:solidFill>
                          <a:srgbClr val="000000"/>
                        </a:solidFill>
                        <a:effectLst/>
                        <a:latin typeface="Calibri"/>
                      </a:endParaRPr>
                    </a:p>
                  </a:txBody>
                  <a:tcPr marL="7208" marR="7208" marT="7208" marB="0" anchor="ctr">
                    <a:solidFill>
                      <a:srgbClr val="00B050"/>
                    </a:solidFill>
                  </a:tcPr>
                </a:tc>
                <a:tc>
                  <a:txBody>
                    <a:bodyPr/>
                    <a:lstStyle/>
                    <a:p>
                      <a:pPr algn="l" fontAlgn="b"/>
                      <a:endParaRPr lang="en-US" sz="1000" b="0" i="0" u="none" strike="noStrike" dirty="0">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12</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Integration NSS</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David Brodrick</a:t>
                      </a:r>
                      <a:endParaRPr lang="en-US" sz="1000" b="0" i="0" u="none" strike="noStrike">
                        <a:solidFill>
                          <a:srgbClr val="000000"/>
                        </a:solidFill>
                        <a:effectLst/>
                        <a:latin typeface="Calibri"/>
                      </a:endParaRPr>
                    </a:p>
                  </a:txBody>
                  <a:tcPr marL="7208" marR="7208" marT="7208" marB="0" anchor="ctr"/>
                </a:tc>
                <a:tc>
                  <a:txBody>
                    <a:bodyPr/>
                    <a:lstStyle/>
                    <a:p>
                      <a:pPr algn="l" fontAlgn="b"/>
                      <a:r>
                        <a:rPr lang="es-ES" sz="1000" b="0" i="0" u="none" strike="noStrike" dirty="0" err="1" smtClean="0">
                          <a:solidFill>
                            <a:srgbClr val="000000"/>
                          </a:solidFill>
                          <a:effectLst/>
                          <a:latin typeface="Calibri"/>
                        </a:rPr>
                        <a:t>Ongoing</a:t>
                      </a:r>
                      <a:endParaRPr lang="en-US" sz="1000" b="0" i="0" u="none" strike="noStrike" dirty="0">
                        <a:solidFill>
                          <a:srgbClr val="000000"/>
                        </a:solidFill>
                        <a:effectLst/>
                        <a:latin typeface="Calibri"/>
                      </a:endParaRPr>
                    </a:p>
                  </a:txBody>
                  <a:tcPr marL="7208" marR="7208" marT="7208" marB="0" anchor="ctr"/>
                </a:tc>
                <a:tc>
                  <a:txBody>
                    <a:bodyPr/>
                    <a:lstStyle/>
                    <a:p>
                      <a:pPr algn="ctr" fontAlgn="b"/>
                      <a:endParaRPr lang="en-US" sz="1000" b="0" i="0" u="none" strike="noStrike" dirty="0">
                        <a:solidFill>
                          <a:srgbClr val="000000"/>
                        </a:solidFill>
                        <a:effectLst/>
                        <a:latin typeface="Calibri"/>
                      </a:endParaRPr>
                    </a:p>
                  </a:txBody>
                  <a:tcPr marL="7208" marR="7208" marT="7208" marB="0" anchor="ctr"/>
                </a:tc>
                <a:tc>
                  <a:txBody>
                    <a:bodyPr/>
                    <a:lstStyle/>
                    <a:p>
                      <a:pPr algn="ctr" fontAlgn="b"/>
                      <a:endParaRPr lang="en-US" sz="1000" b="0" i="0" u="none" strike="noStrike" dirty="0">
                        <a:solidFill>
                          <a:srgbClr val="000000"/>
                        </a:solidFill>
                        <a:effectLst/>
                        <a:latin typeface="Calibri"/>
                      </a:endParaRPr>
                    </a:p>
                  </a:txBody>
                  <a:tcPr marL="7208" marR="7208" marT="7208" marB="0" anchor="ctr"/>
                </a:tc>
                <a:tc>
                  <a:txBody>
                    <a:bodyPr/>
                    <a:lstStyle/>
                    <a:p>
                      <a:pPr algn="l" fontAlgn="b"/>
                      <a:endParaRPr lang="en-US" sz="1000" b="0" i="0" u="none" strike="noStrike">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13</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Integration CF</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Nick Levchenko</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dirty="0" smtClean="0">
                          <a:effectLst/>
                        </a:rPr>
                        <a:t>Done</a:t>
                      </a:r>
                      <a:endParaRPr lang="en-US" sz="1000" b="0" i="0" u="none" strike="noStrike" dirty="0">
                        <a:solidFill>
                          <a:srgbClr val="000000"/>
                        </a:solidFill>
                        <a:effectLst/>
                        <a:latin typeface="Calibri"/>
                      </a:endParaRPr>
                    </a:p>
                  </a:txBody>
                  <a:tcPr marL="7208" marR="7208" marT="7208" marB="0" anchor="ctr">
                    <a:solidFill>
                      <a:srgbClr val="00B050"/>
                    </a:solidFill>
                  </a:tcPr>
                </a:tc>
                <a:tc>
                  <a:txBody>
                    <a:bodyPr/>
                    <a:lstStyle/>
                    <a:p>
                      <a:pPr algn="ctr" fontAlgn="b"/>
                      <a:r>
                        <a:rPr lang="es-ES" sz="1000" b="0" i="0" u="none" strike="noStrike" dirty="0" smtClean="0">
                          <a:solidFill>
                            <a:srgbClr val="000000"/>
                          </a:solidFill>
                          <a:effectLst/>
                          <a:latin typeface="Calibri"/>
                        </a:rPr>
                        <a:t>610</a:t>
                      </a:r>
                      <a:endParaRPr lang="en-US" sz="1000" b="0" i="0" u="none" strike="noStrike" dirty="0">
                        <a:solidFill>
                          <a:srgbClr val="000000"/>
                        </a:solidFill>
                        <a:effectLst/>
                        <a:latin typeface="Calibri"/>
                      </a:endParaRPr>
                    </a:p>
                  </a:txBody>
                  <a:tcPr marL="7208" marR="7208" marT="7208" marB="0" anchor="ctr"/>
                </a:tc>
                <a:tc>
                  <a:txBody>
                    <a:bodyPr/>
                    <a:lstStyle/>
                    <a:p>
                      <a:pPr algn="ctr" fontAlgn="b"/>
                      <a:r>
                        <a:rPr lang="en-US" sz="1000" u="none" strike="noStrike" dirty="0" smtClean="0">
                          <a:effectLst/>
                        </a:rPr>
                        <a:t>Done</a:t>
                      </a:r>
                      <a:endParaRPr lang="en-US" sz="1000" b="0" i="0" u="none" strike="noStrike" dirty="0">
                        <a:solidFill>
                          <a:srgbClr val="000000"/>
                        </a:solidFill>
                        <a:effectLst/>
                        <a:latin typeface="Calibri"/>
                      </a:endParaRPr>
                    </a:p>
                  </a:txBody>
                  <a:tcPr marL="7208" marR="7208" marT="7208" marB="0" anchor="ctr">
                    <a:solidFill>
                      <a:srgbClr val="00B050"/>
                    </a:solidFill>
                  </a:tcPr>
                </a:tc>
                <a:tc>
                  <a:txBody>
                    <a:bodyPr/>
                    <a:lstStyle/>
                    <a:p>
                      <a:pPr algn="l" fontAlgn="b"/>
                      <a:endParaRPr lang="en-US" sz="1000" b="0" i="0" u="none" strike="noStrike">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14</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Test stands</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dirty="0">
                          <a:effectLst/>
                        </a:rPr>
                        <a:t>Daniel Piso</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s-ES" sz="1000" b="0" i="0" u="none" strike="noStrike" dirty="0" err="1" smtClean="0">
                          <a:solidFill>
                            <a:srgbClr val="000000"/>
                          </a:solidFill>
                          <a:effectLst/>
                          <a:latin typeface="Calibri"/>
                        </a:rPr>
                        <a:t>Pending</a:t>
                      </a:r>
                      <a:endParaRPr lang="en-US" sz="1000" b="0" i="0" u="none" strike="noStrike" dirty="0">
                        <a:solidFill>
                          <a:srgbClr val="000000"/>
                        </a:solidFill>
                        <a:effectLst/>
                        <a:latin typeface="Calibri"/>
                      </a:endParaRPr>
                    </a:p>
                  </a:txBody>
                  <a:tcPr marL="7208" marR="7208" marT="7208" marB="0" anchor="ctr"/>
                </a:tc>
                <a:tc>
                  <a:txBody>
                    <a:bodyPr/>
                    <a:lstStyle/>
                    <a:p>
                      <a:pPr algn="ctr" fontAlgn="b"/>
                      <a:endParaRPr lang="en-US" sz="1000" b="0" i="0" u="none" strike="noStrike">
                        <a:solidFill>
                          <a:srgbClr val="000000"/>
                        </a:solidFill>
                        <a:effectLst/>
                        <a:latin typeface="Calibri"/>
                      </a:endParaRPr>
                    </a:p>
                  </a:txBody>
                  <a:tcPr marL="7208" marR="7208" marT="7208" marB="0" anchor="ctr"/>
                </a:tc>
                <a:tc>
                  <a:txBody>
                    <a:bodyPr/>
                    <a:lstStyle/>
                    <a:p>
                      <a:pPr algn="ctr" fontAlgn="b"/>
                      <a:endParaRPr lang="en-US" sz="1000" b="0" i="0" u="none" strike="noStrike" dirty="0">
                        <a:solidFill>
                          <a:srgbClr val="000000"/>
                        </a:solidFill>
                        <a:effectLst/>
                        <a:latin typeface="Calibri"/>
                      </a:endParaRPr>
                    </a:p>
                  </a:txBody>
                  <a:tcPr marL="7208" marR="7208" marT="7208" marB="0" anchor="ctr"/>
                </a:tc>
                <a:tc>
                  <a:txBody>
                    <a:bodyPr/>
                    <a:lstStyle/>
                    <a:p>
                      <a:pPr algn="l" fontAlgn="b"/>
                      <a:endParaRPr lang="en-US" sz="1000" b="0" i="0" u="none" strike="noStrike">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20</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Installation</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Henrik Carling</a:t>
                      </a:r>
                      <a:endParaRPr lang="en-US" sz="1000" b="0" i="0" u="none" strike="noStrike">
                        <a:solidFill>
                          <a:srgbClr val="000000"/>
                        </a:solidFill>
                        <a:effectLst/>
                        <a:latin typeface="Calibri"/>
                      </a:endParaRPr>
                    </a:p>
                  </a:txBody>
                  <a:tcPr marL="7208" marR="7208" marT="7208" marB="0" anchor="ctr"/>
                </a:tc>
                <a:tc>
                  <a:txBody>
                    <a:bodyPr/>
                    <a:lstStyle/>
                    <a:p>
                      <a:pPr algn="l" fontAlgn="b"/>
                      <a:r>
                        <a:rPr lang="es-ES" sz="1000" b="0" i="0" u="none" strike="noStrike" dirty="0" err="1" smtClean="0">
                          <a:solidFill>
                            <a:srgbClr val="000000"/>
                          </a:solidFill>
                          <a:effectLst/>
                          <a:latin typeface="Calibri"/>
                        </a:rPr>
                        <a:t>Pending</a:t>
                      </a:r>
                      <a:endParaRPr lang="en-US" sz="1000" b="0" i="0" u="none" strike="noStrike" dirty="0">
                        <a:solidFill>
                          <a:srgbClr val="000000"/>
                        </a:solidFill>
                        <a:effectLst/>
                        <a:latin typeface="Calibri"/>
                      </a:endParaRPr>
                    </a:p>
                  </a:txBody>
                  <a:tcPr marL="7208" marR="7208" marT="7208" marB="0" anchor="ctr"/>
                </a:tc>
                <a:tc>
                  <a:txBody>
                    <a:bodyPr/>
                    <a:lstStyle/>
                    <a:p>
                      <a:pPr algn="ctr" fontAlgn="b"/>
                      <a:endParaRPr lang="en-US" sz="1000" b="0" i="0" u="none" strike="noStrike" dirty="0">
                        <a:solidFill>
                          <a:srgbClr val="000000"/>
                        </a:solidFill>
                        <a:effectLst/>
                        <a:latin typeface="Calibri"/>
                      </a:endParaRPr>
                    </a:p>
                  </a:txBody>
                  <a:tcPr marL="7208" marR="7208" marT="7208" marB="0" anchor="ctr"/>
                </a:tc>
                <a:tc>
                  <a:txBody>
                    <a:bodyPr/>
                    <a:lstStyle/>
                    <a:p>
                      <a:pPr algn="ctr" fontAlgn="b"/>
                      <a:endParaRPr lang="en-US" sz="1000" b="0" i="0" u="none" strike="noStrike" dirty="0">
                        <a:solidFill>
                          <a:srgbClr val="000000"/>
                        </a:solidFill>
                        <a:effectLst/>
                        <a:latin typeface="Calibri"/>
                      </a:endParaRPr>
                    </a:p>
                  </a:txBody>
                  <a:tcPr marL="7208" marR="7208" marT="7208" marB="0" anchor="ctr"/>
                </a:tc>
                <a:tc>
                  <a:txBody>
                    <a:bodyPr/>
                    <a:lstStyle/>
                    <a:p>
                      <a:pPr algn="l" fontAlgn="b"/>
                      <a:endParaRPr lang="en-US" sz="1000" b="0" i="0" u="none" strike="noStrike" dirty="0">
                        <a:solidFill>
                          <a:srgbClr val="000000"/>
                        </a:solidFill>
                        <a:effectLst/>
                        <a:latin typeface="Calibri"/>
                      </a:endParaRPr>
                    </a:p>
                  </a:txBody>
                  <a:tcPr marL="7208" marR="7208" marT="7208" marB="0" anchor="ctr"/>
                </a:tc>
              </a:tr>
            </a:tbl>
          </a:graphicData>
        </a:graphic>
      </p:graphicFrame>
    </p:spTree>
    <p:extLst>
      <p:ext uri="{BB962C8B-B14F-4D97-AF65-F5344CB8AC3E}">
        <p14:creationId xmlns:p14="http://schemas.microsoft.com/office/powerpoint/2010/main" val="6221438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sv-SE" dirty="0" smtClean="0"/>
          </a:p>
          <a:p>
            <a:pPr marL="0" indent="0">
              <a:buNone/>
            </a:pPr>
            <a:endParaRPr lang="sv-SE" dirty="0"/>
          </a:p>
          <a:p>
            <a:pPr marL="0" indent="0">
              <a:buNone/>
            </a:pPr>
            <a:endParaRPr lang="sv-SE" dirty="0" smtClean="0"/>
          </a:p>
          <a:p>
            <a:pPr marL="0" indent="0">
              <a:buNone/>
            </a:pPr>
            <a:endParaRPr lang="sv-SE" dirty="0"/>
          </a:p>
          <a:p>
            <a:pPr marL="0" indent="0" algn="ctr">
              <a:buNone/>
            </a:pPr>
            <a:r>
              <a:rPr lang="sv-SE" dirty="0" smtClean="0"/>
              <a:t>Introduction</a:t>
            </a: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sv-SE" smtClean="0"/>
              <a:t>2</a:t>
            </a:fld>
            <a:endParaRPr lang="sv-SE" dirty="0"/>
          </a:p>
        </p:txBody>
      </p:sp>
    </p:spTree>
    <p:extLst>
      <p:ext uri="{BB962C8B-B14F-4D97-AF65-F5344CB8AC3E}">
        <p14:creationId xmlns:p14="http://schemas.microsoft.com/office/powerpoint/2010/main" val="1010058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4-Point Star 7"/>
          <p:cNvSpPr/>
          <p:nvPr/>
        </p:nvSpPr>
        <p:spPr>
          <a:xfrm>
            <a:off x="3403570" y="2060848"/>
            <a:ext cx="340338" cy="288032"/>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685741" y="2041103"/>
            <a:ext cx="1462323" cy="307777"/>
          </a:xfrm>
          <a:prstGeom prst="rect">
            <a:avLst/>
          </a:prstGeom>
          <a:noFill/>
        </p:spPr>
        <p:txBody>
          <a:bodyPr wrap="none" rtlCol="0">
            <a:spAutoFit/>
          </a:bodyPr>
          <a:lstStyle/>
          <a:p>
            <a:r>
              <a:rPr lang="sv-SE" sz="1400" dirty="0" smtClean="0"/>
              <a:t>First Installations</a:t>
            </a:r>
            <a:endParaRPr lang="en-US" sz="1400" dirty="0"/>
          </a:p>
        </p:txBody>
      </p:sp>
      <p:sp>
        <p:nvSpPr>
          <p:cNvPr id="45" name="Rubrik 1"/>
          <p:cNvSpPr>
            <a:spLocks noGrp="1"/>
          </p:cNvSpPr>
          <p:nvPr>
            <p:ph type="title"/>
          </p:nvPr>
        </p:nvSpPr>
        <p:spPr>
          <a:xfrm>
            <a:off x="323528" y="-18256"/>
            <a:ext cx="8229600" cy="1143000"/>
          </a:xfrm>
        </p:spPr>
        <p:txBody>
          <a:bodyPr>
            <a:normAutofit/>
          </a:bodyPr>
          <a:lstStyle/>
          <a:p>
            <a:r>
              <a:rPr lang="sv-SE" sz="3600" i="1" dirty="0" smtClean="0"/>
              <a:t>High Level Schedule – Project ICS</a:t>
            </a:r>
            <a:endParaRPr lang="en-US" sz="3600" i="1" dirty="0"/>
          </a:p>
        </p:txBody>
      </p:sp>
      <p:grpSp>
        <p:nvGrpSpPr>
          <p:cNvPr id="40" name="Group 39"/>
          <p:cNvGrpSpPr/>
          <p:nvPr/>
        </p:nvGrpSpPr>
        <p:grpSpPr>
          <a:xfrm>
            <a:off x="56658" y="1599081"/>
            <a:ext cx="9001000" cy="5057026"/>
            <a:chOff x="8446390" y="-2419243"/>
            <a:chExt cx="9001000" cy="5057026"/>
          </a:xfrm>
        </p:grpSpPr>
        <p:sp>
          <p:nvSpPr>
            <p:cNvPr id="19" name="Rectangle 18"/>
            <p:cNvSpPr/>
            <p:nvPr/>
          </p:nvSpPr>
          <p:spPr>
            <a:xfrm>
              <a:off x="10365888" y="-2419243"/>
              <a:ext cx="591574" cy="36004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rgbClr val="0070C0"/>
                  </a:solidFill>
                </a:rPr>
                <a:t>2014</a:t>
              </a:r>
              <a:endParaRPr lang="en-US" sz="1400" b="1" dirty="0">
                <a:solidFill>
                  <a:srgbClr val="0070C0"/>
                </a:solidFill>
              </a:endParaRPr>
            </a:p>
          </p:txBody>
        </p:sp>
        <p:sp>
          <p:nvSpPr>
            <p:cNvPr id="20" name="Rectangle 19"/>
            <p:cNvSpPr/>
            <p:nvPr/>
          </p:nvSpPr>
          <p:spPr>
            <a:xfrm>
              <a:off x="10957462" y="-2419243"/>
              <a:ext cx="591574" cy="36004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rgbClr val="0070C0"/>
                  </a:solidFill>
                </a:rPr>
                <a:t>2015</a:t>
              </a:r>
              <a:endParaRPr lang="en-US" sz="1400" b="1" dirty="0">
                <a:solidFill>
                  <a:srgbClr val="0070C0"/>
                </a:solidFill>
              </a:endParaRPr>
            </a:p>
          </p:txBody>
        </p:sp>
        <p:sp>
          <p:nvSpPr>
            <p:cNvPr id="21" name="Rectangle 20"/>
            <p:cNvSpPr/>
            <p:nvPr/>
          </p:nvSpPr>
          <p:spPr>
            <a:xfrm>
              <a:off x="11549035" y="-2419243"/>
              <a:ext cx="591574" cy="36004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rgbClr val="0070C0"/>
                  </a:solidFill>
                </a:rPr>
                <a:t>2016</a:t>
              </a:r>
              <a:endParaRPr lang="en-US" sz="1400" b="1" dirty="0">
                <a:solidFill>
                  <a:srgbClr val="0070C0"/>
                </a:solidFill>
              </a:endParaRPr>
            </a:p>
          </p:txBody>
        </p:sp>
        <p:sp>
          <p:nvSpPr>
            <p:cNvPr id="22" name="Rectangle 21"/>
            <p:cNvSpPr/>
            <p:nvPr/>
          </p:nvSpPr>
          <p:spPr>
            <a:xfrm>
              <a:off x="12140609" y="-2419243"/>
              <a:ext cx="591574" cy="36004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rgbClr val="0070C0"/>
                  </a:solidFill>
                </a:rPr>
                <a:t>2017</a:t>
              </a:r>
              <a:endParaRPr lang="en-US" sz="1400" b="1" dirty="0">
                <a:solidFill>
                  <a:srgbClr val="0070C0"/>
                </a:solidFill>
              </a:endParaRPr>
            </a:p>
          </p:txBody>
        </p:sp>
        <p:sp>
          <p:nvSpPr>
            <p:cNvPr id="23" name="Rectangle 22"/>
            <p:cNvSpPr/>
            <p:nvPr/>
          </p:nvSpPr>
          <p:spPr>
            <a:xfrm>
              <a:off x="12732183" y="-2419243"/>
              <a:ext cx="591574" cy="36004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rgbClr val="0070C0"/>
                  </a:solidFill>
                </a:rPr>
                <a:t>2018</a:t>
              </a:r>
              <a:endParaRPr lang="en-US" sz="1400" b="1" dirty="0">
                <a:solidFill>
                  <a:srgbClr val="0070C0"/>
                </a:solidFill>
              </a:endParaRPr>
            </a:p>
          </p:txBody>
        </p:sp>
        <p:sp>
          <p:nvSpPr>
            <p:cNvPr id="24" name="Rectangle 23"/>
            <p:cNvSpPr/>
            <p:nvPr/>
          </p:nvSpPr>
          <p:spPr>
            <a:xfrm>
              <a:off x="13323757" y="-2419243"/>
              <a:ext cx="591574" cy="36004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rgbClr val="0070C0"/>
                  </a:solidFill>
                </a:rPr>
                <a:t>2019</a:t>
              </a:r>
              <a:endParaRPr lang="en-US" sz="1400" b="1" dirty="0">
                <a:solidFill>
                  <a:srgbClr val="0070C0"/>
                </a:solidFill>
              </a:endParaRPr>
            </a:p>
          </p:txBody>
        </p:sp>
        <p:sp>
          <p:nvSpPr>
            <p:cNvPr id="25" name="Rectangle 24"/>
            <p:cNvSpPr/>
            <p:nvPr/>
          </p:nvSpPr>
          <p:spPr>
            <a:xfrm>
              <a:off x="13915331" y="-2419243"/>
              <a:ext cx="591574" cy="36004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rgbClr val="0070C0"/>
                  </a:solidFill>
                </a:rPr>
                <a:t>2020</a:t>
              </a:r>
              <a:endParaRPr lang="en-US" sz="1400" b="1" dirty="0">
                <a:solidFill>
                  <a:srgbClr val="0070C0"/>
                </a:solidFill>
              </a:endParaRPr>
            </a:p>
          </p:txBody>
        </p:sp>
        <p:sp>
          <p:nvSpPr>
            <p:cNvPr id="26" name="Rectangle 25"/>
            <p:cNvSpPr/>
            <p:nvPr/>
          </p:nvSpPr>
          <p:spPr>
            <a:xfrm>
              <a:off x="14506905" y="-2419243"/>
              <a:ext cx="591574" cy="36004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rgbClr val="0070C0"/>
                  </a:solidFill>
                </a:rPr>
                <a:t>2021</a:t>
              </a:r>
              <a:endParaRPr lang="en-US" sz="1400" b="1" dirty="0">
                <a:solidFill>
                  <a:srgbClr val="0070C0"/>
                </a:solidFill>
              </a:endParaRPr>
            </a:p>
          </p:txBody>
        </p:sp>
        <p:sp>
          <p:nvSpPr>
            <p:cNvPr id="27" name="Rectangle 26"/>
            <p:cNvSpPr/>
            <p:nvPr/>
          </p:nvSpPr>
          <p:spPr>
            <a:xfrm>
              <a:off x="15098478" y="-2419243"/>
              <a:ext cx="591574" cy="36004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rgbClr val="0070C0"/>
                  </a:solidFill>
                </a:rPr>
                <a:t>2022</a:t>
              </a:r>
              <a:endParaRPr lang="en-US" sz="1400" b="1" dirty="0">
                <a:solidFill>
                  <a:srgbClr val="0070C0"/>
                </a:solidFill>
              </a:endParaRPr>
            </a:p>
          </p:txBody>
        </p:sp>
        <p:sp>
          <p:nvSpPr>
            <p:cNvPr id="28" name="Rectangle 27"/>
            <p:cNvSpPr/>
            <p:nvPr/>
          </p:nvSpPr>
          <p:spPr>
            <a:xfrm>
              <a:off x="15672669" y="-2419243"/>
              <a:ext cx="591574" cy="36004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rgbClr val="0070C0"/>
                  </a:solidFill>
                </a:rPr>
                <a:t>2023</a:t>
              </a:r>
              <a:endParaRPr lang="en-US" sz="1400" b="1" dirty="0">
                <a:solidFill>
                  <a:srgbClr val="0070C0"/>
                </a:solidFill>
              </a:endParaRPr>
            </a:p>
          </p:txBody>
        </p:sp>
        <p:sp>
          <p:nvSpPr>
            <p:cNvPr id="29" name="Rectangle 28"/>
            <p:cNvSpPr/>
            <p:nvPr/>
          </p:nvSpPr>
          <p:spPr>
            <a:xfrm>
              <a:off x="16264242" y="-2419243"/>
              <a:ext cx="591574" cy="36004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rgbClr val="0070C0"/>
                  </a:solidFill>
                </a:rPr>
                <a:t>2024</a:t>
              </a:r>
              <a:endParaRPr lang="en-US" sz="1400" b="1" dirty="0">
                <a:solidFill>
                  <a:srgbClr val="0070C0"/>
                </a:solidFill>
              </a:endParaRPr>
            </a:p>
          </p:txBody>
        </p:sp>
        <p:sp>
          <p:nvSpPr>
            <p:cNvPr id="30" name="Rectangle 29"/>
            <p:cNvSpPr/>
            <p:nvPr/>
          </p:nvSpPr>
          <p:spPr>
            <a:xfrm>
              <a:off x="16855816" y="-2419243"/>
              <a:ext cx="591574" cy="36004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rgbClr val="0070C0"/>
                  </a:solidFill>
                </a:rPr>
                <a:t>2025</a:t>
              </a:r>
            </a:p>
          </p:txBody>
        </p:sp>
        <p:cxnSp>
          <p:nvCxnSpPr>
            <p:cNvPr id="3" name="Straight Connector 2"/>
            <p:cNvCxnSpPr/>
            <p:nvPr/>
          </p:nvCxnSpPr>
          <p:spPr>
            <a:xfrm>
              <a:off x="10957462" y="-2059203"/>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10370850" y="-2050970"/>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1550790" y="-2050970"/>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12144924" y="-2050970"/>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2732688" y="-2050970"/>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13323178" y="-2057340"/>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13918998" y="-2050970"/>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14507146" y="-2050970"/>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15103945" y="-2050970"/>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15678323" y="-2050970"/>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16264129" y="-2050970"/>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16857284" y="-2050970"/>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17447390" y="-2050970"/>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H="1">
              <a:off x="8446390" y="-2076728"/>
              <a:ext cx="1932844" cy="0"/>
            </a:xfrm>
            <a:prstGeom prst="line">
              <a:avLst/>
            </a:prstGeom>
            <a:ln w="9525">
              <a:prstDash val="sysDot"/>
            </a:ln>
          </p:spPr>
          <p:style>
            <a:lnRef idx="1">
              <a:schemeClr val="accent1"/>
            </a:lnRef>
            <a:fillRef idx="0">
              <a:schemeClr val="accent1"/>
            </a:fillRef>
            <a:effectRef idx="0">
              <a:schemeClr val="accent1"/>
            </a:effectRef>
            <a:fontRef idx="minor">
              <a:schemeClr val="tx1"/>
            </a:fontRef>
          </p:style>
        </p:cxnSp>
      </p:grpSp>
      <p:sp>
        <p:nvSpPr>
          <p:cNvPr id="75" name="4-Point Star 74"/>
          <p:cNvSpPr/>
          <p:nvPr/>
        </p:nvSpPr>
        <p:spPr>
          <a:xfrm>
            <a:off x="5023750" y="2420888"/>
            <a:ext cx="340338" cy="288032"/>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13177" y="1938318"/>
            <a:ext cx="1901483" cy="338554"/>
          </a:xfrm>
          <a:prstGeom prst="rect">
            <a:avLst/>
          </a:prstGeom>
          <a:noFill/>
        </p:spPr>
        <p:txBody>
          <a:bodyPr wrap="none" rtlCol="0">
            <a:spAutoFit/>
          </a:bodyPr>
          <a:lstStyle/>
          <a:p>
            <a:r>
              <a:rPr lang="sv-SE" sz="1600" b="1" i="1" dirty="0" smtClean="0"/>
              <a:t>Global &amp; Project MS</a:t>
            </a:r>
            <a:endParaRPr lang="sv-SE" sz="1600" b="1" i="1" dirty="0"/>
          </a:p>
        </p:txBody>
      </p:sp>
      <p:cxnSp>
        <p:nvCxnSpPr>
          <p:cNvPr id="76" name="Straight Connector 75"/>
          <p:cNvCxnSpPr/>
          <p:nvPr/>
        </p:nvCxnSpPr>
        <p:spPr>
          <a:xfrm flipH="1">
            <a:off x="35496" y="2852936"/>
            <a:ext cx="8990333" cy="0"/>
          </a:xfrm>
          <a:prstGeom prst="line">
            <a:avLst/>
          </a:prstGeom>
          <a:ln w="12700">
            <a:solidFill>
              <a:schemeClr val="accent1">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5364088" y="2401143"/>
            <a:ext cx="1677126" cy="307777"/>
          </a:xfrm>
          <a:prstGeom prst="rect">
            <a:avLst/>
          </a:prstGeom>
          <a:noFill/>
        </p:spPr>
        <p:txBody>
          <a:bodyPr wrap="none" rtlCol="0">
            <a:spAutoFit/>
          </a:bodyPr>
          <a:lstStyle/>
          <a:p>
            <a:pPr algn="ctr"/>
            <a:r>
              <a:rPr lang="sv-SE" sz="1400" dirty="0" smtClean="0"/>
              <a:t>First Beam on Target</a:t>
            </a:r>
            <a:endParaRPr lang="en-US" sz="1400" dirty="0"/>
          </a:p>
        </p:txBody>
      </p:sp>
      <p:sp>
        <p:nvSpPr>
          <p:cNvPr id="78" name="TextBox 77"/>
          <p:cNvSpPr txBox="1"/>
          <p:nvPr/>
        </p:nvSpPr>
        <p:spPr>
          <a:xfrm>
            <a:off x="5603703" y="2044826"/>
            <a:ext cx="1740605" cy="307777"/>
          </a:xfrm>
          <a:prstGeom prst="rect">
            <a:avLst/>
          </a:prstGeom>
          <a:noFill/>
        </p:spPr>
        <p:txBody>
          <a:bodyPr wrap="none" rtlCol="0">
            <a:spAutoFit/>
          </a:bodyPr>
          <a:lstStyle/>
          <a:p>
            <a:pPr algn="ctr"/>
            <a:r>
              <a:rPr lang="sv-SE" sz="1400" dirty="0" smtClean="0"/>
              <a:t>Handover Completed</a:t>
            </a:r>
            <a:endParaRPr lang="en-US" sz="1400" dirty="0"/>
          </a:p>
        </p:txBody>
      </p:sp>
      <p:sp>
        <p:nvSpPr>
          <p:cNvPr id="79" name="4-Point Star 78"/>
          <p:cNvSpPr/>
          <p:nvPr/>
        </p:nvSpPr>
        <p:spPr>
          <a:xfrm>
            <a:off x="5287008" y="2060848"/>
            <a:ext cx="340338" cy="288032"/>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0" name="Straight Connector 79"/>
          <p:cNvCxnSpPr/>
          <p:nvPr/>
        </p:nvCxnSpPr>
        <p:spPr>
          <a:xfrm flipH="1">
            <a:off x="35496" y="4053317"/>
            <a:ext cx="8990333" cy="0"/>
          </a:xfrm>
          <a:prstGeom prst="line">
            <a:avLst/>
          </a:prstGeom>
          <a:ln w="12700">
            <a:solidFill>
              <a:schemeClr val="accent1">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a:off x="35496" y="4869160"/>
            <a:ext cx="8990333" cy="0"/>
          </a:xfrm>
          <a:prstGeom prst="line">
            <a:avLst/>
          </a:prstGeom>
          <a:ln w="12700">
            <a:solidFill>
              <a:schemeClr val="accent1">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H="1">
            <a:off x="35496" y="5805264"/>
            <a:ext cx="8990333" cy="0"/>
          </a:xfrm>
          <a:prstGeom prst="line">
            <a:avLst/>
          </a:prstGeom>
          <a:ln w="12700">
            <a:solidFill>
              <a:schemeClr val="accent1">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36512" y="2874422"/>
            <a:ext cx="1565942" cy="338554"/>
          </a:xfrm>
          <a:prstGeom prst="rect">
            <a:avLst/>
          </a:prstGeom>
          <a:noFill/>
        </p:spPr>
        <p:txBody>
          <a:bodyPr wrap="none" rtlCol="0">
            <a:spAutoFit/>
          </a:bodyPr>
          <a:lstStyle/>
          <a:p>
            <a:r>
              <a:rPr lang="sv-SE" sz="1600" b="1" i="1" dirty="0" smtClean="0"/>
              <a:t>WP Integrations</a:t>
            </a:r>
          </a:p>
        </p:txBody>
      </p:sp>
      <p:sp>
        <p:nvSpPr>
          <p:cNvPr id="84" name="TextBox 83"/>
          <p:cNvSpPr txBox="1"/>
          <p:nvPr/>
        </p:nvSpPr>
        <p:spPr>
          <a:xfrm>
            <a:off x="-36512" y="4053317"/>
            <a:ext cx="1943994" cy="338554"/>
          </a:xfrm>
          <a:prstGeom prst="rect">
            <a:avLst/>
          </a:prstGeom>
          <a:noFill/>
        </p:spPr>
        <p:txBody>
          <a:bodyPr wrap="none" rtlCol="0">
            <a:spAutoFit/>
          </a:bodyPr>
          <a:lstStyle/>
          <a:p>
            <a:r>
              <a:rPr lang="sv-SE" sz="1600" b="1" i="1" dirty="0" smtClean="0"/>
              <a:t>WP Personnel Safety</a:t>
            </a:r>
            <a:endParaRPr lang="sv-SE" sz="1600" b="1" i="1" dirty="0"/>
          </a:p>
        </p:txBody>
      </p:sp>
      <p:sp>
        <p:nvSpPr>
          <p:cNvPr id="85" name="TextBox 84"/>
          <p:cNvSpPr txBox="1"/>
          <p:nvPr/>
        </p:nvSpPr>
        <p:spPr>
          <a:xfrm>
            <a:off x="-36512" y="4890646"/>
            <a:ext cx="2197846" cy="338554"/>
          </a:xfrm>
          <a:prstGeom prst="rect">
            <a:avLst/>
          </a:prstGeom>
          <a:noFill/>
        </p:spPr>
        <p:txBody>
          <a:bodyPr wrap="none" rtlCol="0">
            <a:spAutoFit/>
          </a:bodyPr>
          <a:lstStyle/>
          <a:p>
            <a:r>
              <a:rPr lang="sv-SE" sz="1600" b="1" i="1" dirty="0" smtClean="0"/>
              <a:t>WP Machine Protection</a:t>
            </a:r>
            <a:endParaRPr lang="sv-SE" sz="1600" b="1" i="1" dirty="0"/>
          </a:p>
        </p:txBody>
      </p:sp>
      <p:sp>
        <p:nvSpPr>
          <p:cNvPr id="86" name="TextBox 85"/>
          <p:cNvSpPr txBox="1"/>
          <p:nvPr/>
        </p:nvSpPr>
        <p:spPr>
          <a:xfrm>
            <a:off x="11852" y="5877272"/>
            <a:ext cx="2623410" cy="338554"/>
          </a:xfrm>
          <a:prstGeom prst="rect">
            <a:avLst/>
          </a:prstGeom>
          <a:noFill/>
        </p:spPr>
        <p:txBody>
          <a:bodyPr wrap="none" rtlCol="0">
            <a:spAutoFit/>
          </a:bodyPr>
          <a:lstStyle/>
          <a:p>
            <a:r>
              <a:rPr lang="sv-SE" sz="1600" b="1" i="1" dirty="0" smtClean="0"/>
              <a:t>WP SW, HW &amp; Infrastructure</a:t>
            </a:r>
            <a:endParaRPr lang="sv-SE" sz="1600" b="1" i="1" dirty="0"/>
          </a:p>
        </p:txBody>
      </p:sp>
      <p:cxnSp>
        <p:nvCxnSpPr>
          <p:cNvPr id="42" name="Straight Connector 41"/>
          <p:cNvCxnSpPr/>
          <p:nvPr/>
        </p:nvCxnSpPr>
        <p:spPr>
          <a:xfrm>
            <a:off x="4175956" y="4258598"/>
            <a:ext cx="73152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7" name="4-Point Star 86"/>
          <p:cNvSpPr/>
          <p:nvPr/>
        </p:nvSpPr>
        <p:spPr>
          <a:xfrm>
            <a:off x="4086283" y="4114582"/>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4-Point Star 87"/>
          <p:cNvSpPr/>
          <p:nvPr/>
        </p:nvSpPr>
        <p:spPr>
          <a:xfrm>
            <a:off x="4733988" y="4114582"/>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p:cNvSpPr txBox="1"/>
          <p:nvPr/>
        </p:nvSpPr>
        <p:spPr>
          <a:xfrm>
            <a:off x="5011336" y="4089321"/>
            <a:ext cx="2188228" cy="307777"/>
          </a:xfrm>
          <a:prstGeom prst="rect">
            <a:avLst/>
          </a:prstGeom>
          <a:noFill/>
        </p:spPr>
        <p:txBody>
          <a:bodyPr wrap="none" rtlCol="0">
            <a:spAutoFit/>
          </a:bodyPr>
          <a:lstStyle/>
          <a:p>
            <a:r>
              <a:rPr lang="en-US" sz="1400" dirty="0" smtClean="0"/>
              <a:t>Accelerator PSS-2 complete</a:t>
            </a:r>
            <a:endParaRPr lang="en-US" sz="1400" dirty="0"/>
          </a:p>
        </p:txBody>
      </p:sp>
      <p:sp>
        <p:nvSpPr>
          <p:cNvPr id="96" name="4-Point Star 95"/>
          <p:cNvSpPr/>
          <p:nvPr/>
        </p:nvSpPr>
        <p:spPr>
          <a:xfrm>
            <a:off x="4084083" y="4941168"/>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p:cNvSpPr txBox="1"/>
          <p:nvPr/>
        </p:nvSpPr>
        <p:spPr>
          <a:xfrm>
            <a:off x="4319972" y="4941545"/>
            <a:ext cx="3253583" cy="307777"/>
          </a:xfrm>
          <a:prstGeom prst="rect">
            <a:avLst/>
          </a:prstGeom>
          <a:noFill/>
        </p:spPr>
        <p:txBody>
          <a:bodyPr wrap="none" rtlCol="0">
            <a:spAutoFit/>
          </a:bodyPr>
          <a:lstStyle/>
          <a:p>
            <a:r>
              <a:rPr lang="sv-SE" sz="1400" dirty="0" smtClean="0"/>
              <a:t>Beam Interlock System installation started</a:t>
            </a:r>
            <a:endParaRPr lang="en-US" sz="1400" dirty="0"/>
          </a:p>
        </p:txBody>
      </p:sp>
      <p:sp>
        <p:nvSpPr>
          <p:cNvPr id="70" name="4-Point Star 69"/>
          <p:cNvSpPr/>
          <p:nvPr/>
        </p:nvSpPr>
        <p:spPr>
          <a:xfrm>
            <a:off x="3486967" y="5920181"/>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3707904" y="5908049"/>
            <a:ext cx="3870548" cy="307777"/>
          </a:xfrm>
          <a:prstGeom prst="rect">
            <a:avLst/>
          </a:prstGeom>
          <a:noFill/>
        </p:spPr>
        <p:txBody>
          <a:bodyPr wrap="none" rtlCol="0">
            <a:spAutoFit/>
          </a:bodyPr>
          <a:lstStyle/>
          <a:p>
            <a:r>
              <a:rPr lang="sv-SE" sz="1400" dirty="0" smtClean="0"/>
              <a:t>Timing system components ready for procurement</a:t>
            </a:r>
            <a:endParaRPr lang="en-US" sz="1400" dirty="0"/>
          </a:p>
        </p:txBody>
      </p:sp>
      <p:sp>
        <p:nvSpPr>
          <p:cNvPr id="72" name="4-Point Star 71"/>
          <p:cNvSpPr/>
          <p:nvPr/>
        </p:nvSpPr>
        <p:spPr>
          <a:xfrm>
            <a:off x="3836902" y="6219712"/>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73" name="TextBox 72"/>
          <p:cNvSpPr txBox="1"/>
          <p:nvPr/>
        </p:nvSpPr>
        <p:spPr>
          <a:xfrm>
            <a:off x="4067944" y="6217567"/>
            <a:ext cx="2896114" cy="307777"/>
          </a:xfrm>
          <a:prstGeom prst="rect">
            <a:avLst/>
          </a:prstGeom>
          <a:noFill/>
        </p:spPr>
        <p:txBody>
          <a:bodyPr wrap="none" rtlCol="0">
            <a:spAutoFit/>
          </a:bodyPr>
          <a:lstStyle/>
          <a:p>
            <a:r>
              <a:rPr lang="sv-SE" sz="1400" dirty="0" smtClean="0"/>
              <a:t>Temporary control room operational</a:t>
            </a:r>
            <a:endParaRPr lang="en-US" sz="1400" dirty="0"/>
          </a:p>
        </p:txBody>
      </p:sp>
      <p:sp>
        <p:nvSpPr>
          <p:cNvPr id="74" name="TextBox 73"/>
          <p:cNvSpPr txBox="1"/>
          <p:nvPr/>
        </p:nvSpPr>
        <p:spPr>
          <a:xfrm>
            <a:off x="2651683" y="4125325"/>
            <a:ext cx="1463221" cy="307777"/>
          </a:xfrm>
          <a:prstGeom prst="rect">
            <a:avLst/>
          </a:prstGeom>
          <a:noFill/>
        </p:spPr>
        <p:txBody>
          <a:bodyPr wrap="none" rtlCol="0">
            <a:spAutoFit/>
          </a:bodyPr>
          <a:lstStyle/>
          <a:p>
            <a:pPr algn="r"/>
            <a:r>
              <a:rPr lang="sv-SE" sz="1400" dirty="0" smtClean="0"/>
              <a:t>Accelerator PSS-1</a:t>
            </a:r>
            <a:endParaRPr lang="en-US" sz="1400" dirty="0"/>
          </a:p>
        </p:txBody>
      </p:sp>
      <p:sp>
        <p:nvSpPr>
          <p:cNvPr id="100" name="4-Point Star 99"/>
          <p:cNvSpPr/>
          <p:nvPr/>
        </p:nvSpPr>
        <p:spPr>
          <a:xfrm>
            <a:off x="4582370" y="4563528"/>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01" name="TextBox 100"/>
          <p:cNvSpPr txBox="1"/>
          <p:nvPr/>
        </p:nvSpPr>
        <p:spPr>
          <a:xfrm>
            <a:off x="4813412" y="4561383"/>
            <a:ext cx="1660198" cy="307777"/>
          </a:xfrm>
          <a:prstGeom prst="rect">
            <a:avLst/>
          </a:prstGeom>
          <a:noFill/>
        </p:spPr>
        <p:txBody>
          <a:bodyPr wrap="none" rtlCol="0">
            <a:spAutoFit/>
          </a:bodyPr>
          <a:lstStyle/>
          <a:p>
            <a:r>
              <a:rPr lang="sv-SE" sz="1400" dirty="0" smtClean="0"/>
              <a:t>Target PSS complete</a:t>
            </a:r>
            <a:endParaRPr lang="en-US" sz="1400" dirty="0"/>
          </a:p>
        </p:txBody>
      </p:sp>
      <p:sp>
        <p:nvSpPr>
          <p:cNvPr id="102" name="4-Point Star 101"/>
          <p:cNvSpPr/>
          <p:nvPr/>
        </p:nvSpPr>
        <p:spPr>
          <a:xfrm>
            <a:off x="3868892" y="3663428"/>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03" name="TextBox 102"/>
          <p:cNvSpPr txBox="1"/>
          <p:nvPr/>
        </p:nvSpPr>
        <p:spPr>
          <a:xfrm>
            <a:off x="1583668" y="3661283"/>
            <a:ext cx="2333459" cy="307777"/>
          </a:xfrm>
          <a:prstGeom prst="rect">
            <a:avLst/>
          </a:prstGeom>
          <a:noFill/>
        </p:spPr>
        <p:txBody>
          <a:bodyPr wrap="none" rtlCol="0">
            <a:spAutoFit/>
          </a:bodyPr>
          <a:lstStyle/>
          <a:p>
            <a:r>
              <a:rPr lang="sv-SE" sz="1400" dirty="0" smtClean="0"/>
              <a:t>1st Bldg integration complete</a:t>
            </a:r>
            <a:endParaRPr lang="en-US" sz="1400" dirty="0"/>
          </a:p>
        </p:txBody>
      </p:sp>
      <p:cxnSp>
        <p:nvCxnSpPr>
          <p:cNvPr id="108" name="Straight Connector 107"/>
          <p:cNvCxnSpPr/>
          <p:nvPr/>
        </p:nvCxnSpPr>
        <p:spPr>
          <a:xfrm>
            <a:off x="4211960" y="3329117"/>
            <a:ext cx="73152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09" name="4-Point Star 108"/>
          <p:cNvSpPr/>
          <p:nvPr/>
        </p:nvSpPr>
        <p:spPr>
          <a:xfrm>
            <a:off x="4122287" y="3185101"/>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4-Point Star 109"/>
          <p:cNvSpPr/>
          <p:nvPr/>
        </p:nvSpPr>
        <p:spPr>
          <a:xfrm>
            <a:off x="4391980" y="3185101"/>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Box 110"/>
          <p:cNvSpPr txBox="1"/>
          <p:nvPr/>
        </p:nvSpPr>
        <p:spPr>
          <a:xfrm>
            <a:off x="2519772" y="2905780"/>
            <a:ext cx="1536510" cy="523220"/>
          </a:xfrm>
          <a:prstGeom prst="rect">
            <a:avLst/>
          </a:prstGeom>
          <a:noFill/>
        </p:spPr>
        <p:txBody>
          <a:bodyPr wrap="none" rtlCol="0">
            <a:spAutoFit/>
          </a:bodyPr>
          <a:lstStyle/>
          <a:p>
            <a:pPr algn="r"/>
            <a:r>
              <a:rPr lang="sv-SE" sz="1400" dirty="0" smtClean="0"/>
              <a:t>Controls ready for </a:t>
            </a:r>
          </a:p>
          <a:p>
            <a:pPr algn="r"/>
            <a:r>
              <a:rPr lang="sv-SE" sz="1400" dirty="0" smtClean="0"/>
              <a:t>integrated testing</a:t>
            </a:r>
            <a:endParaRPr lang="en-US" sz="1400" dirty="0"/>
          </a:p>
        </p:txBody>
      </p:sp>
      <p:sp>
        <p:nvSpPr>
          <p:cNvPr id="112" name="TextBox 111"/>
          <p:cNvSpPr txBox="1"/>
          <p:nvPr/>
        </p:nvSpPr>
        <p:spPr>
          <a:xfrm>
            <a:off x="3995936" y="2861066"/>
            <a:ext cx="365805" cy="307777"/>
          </a:xfrm>
          <a:prstGeom prst="rect">
            <a:avLst/>
          </a:prstGeom>
          <a:noFill/>
        </p:spPr>
        <p:txBody>
          <a:bodyPr wrap="none" rtlCol="0">
            <a:spAutoFit/>
          </a:bodyPr>
          <a:lstStyle/>
          <a:p>
            <a:pPr algn="ctr"/>
            <a:r>
              <a:rPr lang="sv-SE" sz="1400" dirty="0" smtClean="0"/>
              <a:t>#1</a:t>
            </a:r>
            <a:endParaRPr lang="en-US" sz="1400" dirty="0"/>
          </a:p>
        </p:txBody>
      </p:sp>
      <p:sp>
        <p:nvSpPr>
          <p:cNvPr id="114" name="4-Point Star 113"/>
          <p:cNvSpPr/>
          <p:nvPr/>
        </p:nvSpPr>
        <p:spPr>
          <a:xfrm>
            <a:off x="4572000" y="3185101"/>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TextBox 114"/>
          <p:cNvSpPr txBox="1"/>
          <p:nvPr/>
        </p:nvSpPr>
        <p:spPr>
          <a:xfrm>
            <a:off x="4278203" y="2861066"/>
            <a:ext cx="365805" cy="307777"/>
          </a:xfrm>
          <a:prstGeom prst="rect">
            <a:avLst/>
          </a:prstGeom>
          <a:noFill/>
        </p:spPr>
        <p:txBody>
          <a:bodyPr wrap="none" rtlCol="0">
            <a:spAutoFit/>
          </a:bodyPr>
          <a:lstStyle/>
          <a:p>
            <a:pPr algn="ctr"/>
            <a:r>
              <a:rPr lang="sv-SE" sz="1400" dirty="0" smtClean="0"/>
              <a:t>#2</a:t>
            </a:r>
            <a:endParaRPr lang="en-US" sz="1400" dirty="0"/>
          </a:p>
        </p:txBody>
      </p:sp>
      <p:sp>
        <p:nvSpPr>
          <p:cNvPr id="116" name="TextBox 115"/>
          <p:cNvSpPr txBox="1"/>
          <p:nvPr/>
        </p:nvSpPr>
        <p:spPr>
          <a:xfrm>
            <a:off x="4494226" y="2861066"/>
            <a:ext cx="365806" cy="307777"/>
          </a:xfrm>
          <a:prstGeom prst="rect">
            <a:avLst/>
          </a:prstGeom>
          <a:noFill/>
        </p:spPr>
        <p:txBody>
          <a:bodyPr wrap="none" rtlCol="0">
            <a:spAutoFit/>
          </a:bodyPr>
          <a:lstStyle/>
          <a:p>
            <a:pPr algn="ctr"/>
            <a:r>
              <a:rPr lang="sv-SE" sz="1400" dirty="0" smtClean="0"/>
              <a:t>#3</a:t>
            </a:r>
            <a:endParaRPr lang="en-US" sz="1400" dirty="0"/>
          </a:p>
        </p:txBody>
      </p:sp>
      <p:sp>
        <p:nvSpPr>
          <p:cNvPr id="117" name="4-Point Star 116"/>
          <p:cNvSpPr/>
          <p:nvPr/>
        </p:nvSpPr>
        <p:spPr>
          <a:xfrm>
            <a:off x="4860032" y="3185101"/>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4-Point Star 117"/>
          <p:cNvSpPr/>
          <p:nvPr/>
        </p:nvSpPr>
        <p:spPr>
          <a:xfrm>
            <a:off x="4968044" y="3185101"/>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4-Point Star 118"/>
          <p:cNvSpPr/>
          <p:nvPr/>
        </p:nvSpPr>
        <p:spPr>
          <a:xfrm>
            <a:off x="5076056" y="3185101"/>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TextBox 119"/>
          <p:cNvSpPr txBox="1"/>
          <p:nvPr/>
        </p:nvSpPr>
        <p:spPr>
          <a:xfrm>
            <a:off x="4746254" y="2861066"/>
            <a:ext cx="365806" cy="307777"/>
          </a:xfrm>
          <a:prstGeom prst="rect">
            <a:avLst/>
          </a:prstGeom>
          <a:noFill/>
        </p:spPr>
        <p:txBody>
          <a:bodyPr wrap="none" rtlCol="0">
            <a:spAutoFit/>
          </a:bodyPr>
          <a:lstStyle/>
          <a:p>
            <a:pPr algn="ctr"/>
            <a:r>
              <a:rPr lang="sv-SE" sz="1400" dirty="0" smtClean="0"/>
              <a:t>#4</a:t>
            </a:r>
            <a:endParaRPr lang="en-US" sz="1400" dirty="0"/>
          </a:p>
        </p:txBody>
      </p:sp>
      <p:sp>
        <p:nvSpPr>
          <p:cNvPr id="121" name="TextBox 120"/>
          <p:cNvSpPr txBox="1"/>
          <p:nvPr/>
        </p:nvSpPr>
        <p:spPr>
          <a:xfrm>
            <a:off x="4935154" y="2861066"/>
            <a:ext cx="365806" cy="307777"/>
          </a:xfrm>
          <a:prstGeom prst="rect">
            <a:avLst/>
          </a:prstGeom>
          <a:noFill/>
        </p:spPr>
        <p:txBody>
          <a:bodyPr wrap="none" rtlCol="0">
            <a:spAutoFit/>
          </a:bodyPr>
          <a:lstStyle/>
          <a:p>
            <a:pPr algn="ctr"/>
            <a:r>
              <a:rPr lang="sv-SE" sz="1400" dirty="0" smtClean="0"/>
              <a:t>#5</a:t>
            </a:r>
            <a:endParaRPr lang="en-US" sz="1400" dirty="0"/>
          </a:p>
        </p:txBody>
      </p:sp>
      <p:sp>
        <p:nvSpPr>
          <p:cNvPr id="122" name="TextBox 121"/>
          <p:cNvSpPr txBox="1"/>
          <p:nvPr/>
        </p:nvSpPr>
        <p:spPr>
          <a:xfrm>
            <a:off x="5106294" y="2861066"/>
            <a:ext cx="365806" cy="307777"/>
          </a:xfrm>
          <a:prstGeom prst="rect">
            <a:avLst/>
          </a:prstGeom>
          <a:noFill/>
        </p:spPr>
        <p:txBody>
          <a:bodyPr wrap="none" rtlCol="0">
            <a:spAutoFit/>
          </a:bodyPr>
          <a:lstStyle/>
          <a:p>
            <a:pPr algn="ctr"/>
            <a:r>
              <a:rPr lang="sv-SE" sz="1400" dirty="0" smtClean="0"/>
              <a:t>#6</a:t>
            </a:r>
            <a:endParaRPr lang="en-US" sz="1400" dirty="0"/>
          </a:p>
        </p:txBody>
      </p:sp>
      <p:sp>
        <p:nvSpPr>
          <p:cNvPr id="123" name="4-Point Star 122"/>
          <p:cNvSpPr/>
          <p:nvPr/>
        </p:nvSpPr>
        <p:spPr>
          <a:xfrm>
            <a:off x="4932040" y="5317090"/>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TextBox 123"/>
          <p:cNvSpPr txBox="1"/>
          <p:nvPr/>
        </p:nvSpPr>
        <p:spPr>
          <a:xfrm>
            <a:off x="5167929" y="5229200"/>
            <a:ext cx="2855718" cy="523220"/>
          </a:xfrm>
          <a:prstGeom prst="rect">
            <a:avLst/>
          </a:prstGeom>
          <a:noFill/>
        </p:spPr>
        <p:txBody>
          <a:bodyPr wrap="none" rtlCol="0">
            <a:spAutoFit/>
          </a:bodyPr>
          <a:lstStyle/>
          <a:p>
            <a:r>
              <a:rPr lang="sv-SE" sz="1400" dirty="0" smtClean="0"/>
              <a:t>Beam Interlock System ready </a:t>
            </a:r>
          </a:p>
          <a:p>
            <a:r>
              <a:rPr lang="sv-SE" sz="1400" dirty="0" smtClean="0"/>
              <a:t>for </a:t>
            </a:r>
            <a:r>
              <a:rPr lang="en-US" sz="1400"/>
              <a:t>High power </a:t>
            </a:r>
            <a:r>
              <a:rPr lang="sv-SE" sz="1400" smtClean="0"/>
              <a:t>beam </a:t>
            </a:r>
            <a:r>
              <a:rPr lang="sv-SE" sz="1400" dirty="0" smtClean="0"/>
              <a:t>commissioning</a:t>
            </a:r>
            <a:endParaRPr lang="en-US" sz="1400" dirty="0"/>
          </a:p>
        </p:txBody>
      </p:sp>
      <p:sp>
        <p:nvSpPr>
          <p:cNvPr id="125" name="TextBox 124"/>
          <p:cNvSpPr txBox="1"/>
          <p:nvPr/>
        </p:nvSpPr>
        <p:spPr>
          <a:xfrm>
            <a:off x="7200292" y="2780928"/>
            <a:ext cx="1139607" cy="307777"/>
          </a:xfrm>
          <a:prstGeom prst="rect">
            <a:avLst/>
          </a:prstGeom>
          <a:noFill/>
        </p:spPr>
        <p:txBody>
          <a:bodyPr wrap="none" rtlCol="0">
            <a:spAutoFit/>
          </a:bodyPr>
          <a:lstStyle/>
          <a:p>
            <a:r>
              <a:rPr lang="sv-SE" sz="1400" dirty="0" smtClean="0"/>
              <a:t>#1: Isrc+LEBT</a:t>
            </a:r>
            <a:endParaRPr lang="en-US" sz="1400" dirty="0"/>
          </a:p>
        </p:txBody>
      </p:sp>
      <p:sp>
        <p:nvSpPr>
          <p:cNvPr id="126" name="TextBox 125"/>
          <p:cNvSpPr txBox="1"/>
          <p:nvPr/>
        </p:nvSpPr>
        <p:spPr>
          <a:xfrm>
            <a:off x="7200292" y="2956999"/>
            <a:ext cx="1355436" cy="307777"/>
          </a:xfrm>
          <a:prstGeom prst="rect">
            <a:avLst/>
          </a:prstGeom>
          <a:noFill/>
        </p:spPr>
        <p:txBody>
          <a:bodyPr wrap="none" rtlCol="0">
            <a:spAutoFit/>
          </a:bodyPr>
          <a:lstStyle/>
          <a:p>
            <a:r>
              <a:rPr lang="sv-SE" sz="1400" dirty="0" smtClean="0"/>
              <a:t>#2: +RFQ+MEBT</a:t>
            </a:r>
            <a:endParaRPr lang="en-US" sz="1400" dirty="0"/>
          </a:p>
        </p:txBody>
      </p:sp>
      <p:sp>
        <p:nvSpPr>
          <p:cNvPr id="127" name="TextBox 126"/>
          <p:cNvSpPr txBox="1"/>
          <p:nvPr/>
        </p:nvSpPr>
        <p:spPr>
          <a:xfrm>
            <a:off x="7200292" y="3133070"/>
            <a:ext cx="907236" cy="307777"/>
          </a:xfrm>
          <a:prstGeom prst="rect">
            <a:avLst/>
          </a:prstGeom>
          <a:noFill/>
        </p:spPr>
        <p:txBody>
          <a:bodyPr wrap="none" rtlCol="0">
            <a:spAutoFit/>
          </a:bodyPr>
          <a:lstStyle/>
          <a:p>
            <a:r>
              <a:rPr lang="sv-SE" sz="1400" dirty="0" smtClean="0"/>
              <a:t>#3: +DTL1</a:t>
            </a:r>
            <a:endParaRPr lang="en-US" sz="1400" dirty="0"/>
          </a:p>
        </p:txBody>
      </p:sp>
      <p:sp>
        <p:nvSpPr>
          <p:cNvPr id="128" name="TextBox 127"/>
          <p:cNvSpPr txBox="1"/>
          <p:nvPr/>
        </p:nvSpPr>
        <p:spPr>
          <a:xfrm>
            <a:off x="7200292" y="3309141"/>
            <a:ext cx="1053109" cy="307777"/>
          </a:xfrm>
          <a:prstGeom prst="rect">
            <a:avLst/>
          </a:prstGeom>
          <a:noFill/>
        </p:spPr>
        <p:txBody>
          <a:bodyPr wrap="none" rtlCol="0">
            <a:spAutoFit/>
          </a:bodyPr>
          <a:lstStyle/>
          <a:p>
            <a:r>
              <a:rPr lang="sv-SE" sz="1400" dirty="0" smtClean="0"/>
              <a:t>#4: +DTL2-4</a:t>
            </a:r>
            <a:endParaRPr lang="en-US" sz="1400" dirty="0"/>
          </a:p>
        </p:txBody>
      </p:sp>
      <p:sp>
        <p:nvSpPr>
          <p:cNvPr id="129" name="TextBox 128"/>
          <p:cNvSpPr txBox="1"/>
          <p:nvPr/>
        </p:nvSpPr>
        <p:spPr>
          <a:xfrm>
            <a:off x="7200292" y="3485212"/>
            <a:ext cx="1856470" cy="307777"/>
          </a:xfrm>
          <a:prstGeom prst="rect">
            <a:avLst/>
          </a:prstGeom>
          <a:noFill/>
        </p:spPr>
        <p:txBody>
          <a:bodyPr wrap="none" rtlCol="0">
            <a:spAutoFit/>
          </a:bodyPr>
          <a:lstStyle/>
          <a:p>
            <a:r>
              <a:rPr lang="sv-SE" sz="1400" dirty="0" smtClean="0"/>
              <a:t>#5: +NCFE+... to DUMP</a:t>
            </a:r>
            <a:endParaRPr lang="en-US" sz="1400" dirty="0"/>
          </a:p>
        </p:txBody>
      </p:sp>
      <p:sp>
        <p:nvSpPr>
          <p:cNvPr id="130" name="TextBox 129"/>
          <p:cNvSpPr txBox="1"/>
          <p:nvPr/>
        </p:nvSpPr>
        <p:spPr>
          <a:xfrm>
            <a:off x="7200292" y="3661283"/>
            <a:ext cx="1257267" cy="307777"/>
          </a:xfrm>
          <a:prstGeom prst="rect">
            <a:avLst/>
          </a:prstGeom>
          <a:noFill/>
        </p:spPr>
        <p:txBody>
          <a:bodyPr wrap="none" rtlCol="0">
            <a:spAutoFit/>
          </a:bodyPr>
          <a:lstStyle/>
          <a:p>
            <a:r>
              <a:rPr lang="sv-SE" sz="1400" dirty="0" smtClean="0"/>
              <a:t>#6: to TARGET</a:t>
            </a:r>
            <a:endParaRPr lang="en-US" sz="1400" dirty="0"/>
          </a:p>
        </p:txBody>
      </p:sp>
      <p:sp>
        <p:nvSpPr>
          <p:cNvPr id="131" name="4-Point Star 130"/>
          <p:cNvSpPr/>
          <p:nvPr/>
        </p:nvSpPr>
        <p:spPr>
          <a:xfrm>
            <a:off x="5129032" y="3663428"/>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32" name="TextBox 131"/>
          <p:cNvSpPr txBox="1"/>
          <p:nvPr/>
        </p:nvSpPr>
        <p:spPr>
          <a:xfrm>
            <a:off x="5292080" y="3553852"/>
            <a:ext cx="1865895" cy="523220"/>
          </a:xfrm>
          <a:prstGeom prst="rect">
            <a:avLst/>
          </a:prstGeom>
          <a:noFill/>
        </p:spPr>
        <p:txBody>
          <a:bodyPr wrap="none" rtlCol="0">
            <a:spAutoFit/>
          </a:bodyPr>
          <a:lstStyle/>
          <a:p>
            <a:r>
              <a:rPr lang="sv-SE" sz="1400" dirty="0" smtClean="0"/>
              <a:t>NMX controls ready </a:t>
            </a:r>
          </a:p>
          <a:p>
            <a:r>
              <a:rPr lang="sv-SE" sz="1400" dirty="0" smtClean="0"/>
              <a:t>for cold commissioning</a:t>
            </a:r>
            <a:endParaRPr lang="en-US" sz="1400" dirty="0"/>
          </a:p>
        </p:txBody>
      </p:sp>
    </p:spTree>
    <p:extLst>
      <p:ext uri="{BB962C8B-B14F-4D97-AF65-F5344CB8AC3E}">
        <p14:creationId xmlns:p14="http://schemas.microsoft.com/office/powerpoint/2010/main" val="38148066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85699" tIns="42850" rIns="85699" bIns="42850">
            <a:normAutofit/>
          </a:bodyPr>
          <a:lstStyle/>
          <a:p>
            <a:pPr marL="360363" indent="-360363"/>
            <a:r>
              <a:rPr lang="en-GB" sz="3400" dirty="0" smtClean="0"/>
              <a:t>ICS top risks</a:t>
            </a:r>
            <a:endParaRPr lang="en-GB" sz="3600" dirty="0">
              <a:solidFill>
                <a:srgbClr val="FF0000"/>
              </a:solidFill>
            </a:endParaRPr>
          </a:p>
        </p:txBody>
      </p:sp>
      <p:sp>
        <p:nvSpPr>
          <p:cNvPr id="4" name="Slide Number Placeholder 3"/>
          <p:cNvSpPr>
            <a:spLocks noGrp="1"/>
          </p:cNvSpPr>
          <p:nvPr>
            <p:ph type="sldNum" sz="quarter" idx="12"/>
          </p:nvPr>
        </p:nvSpPr>
        <p:spPr/>
        <p:txBody>
          <a:bodyPr/>
          <a:lstStyle/>
          <a:p>
            <a:fld id="{038C62C7-F79B-CD4A-A5DF-5683BBEC4A65}" type="slidenum">
              <a:rPr lang="sv-SE" smtClean="0"/>
              <a:t>21</a:t>
            </a:fld>
            <a:endParaRPr lang="sv-SE"/>
          </a:p>
        </p:txBody>
      </p:sp>
      <p:sp>
        <p:nvSpPr>
          <p:cNvPr id="8" name="Content Placeholder 2"/>
          <p:cNvSpPr txBox="1"/>
          <p:nvPr/>
        </p:nvSpPr>
        <p:spPr>
          <a:xfrm>
            <a:off x="467544" y="3540868"/>
            <a:ext cx="8352928" cy="3173116"/>
          </a:xfrm>
          <a:prstGeom prst="rect">
            <a:avLst/>
          </a:prstGeom>
          <a:ln w="57150" cmpd="sng">
            <a:solidFill>
              <a:srgbClr val="4F81BD"/>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2000" b="1" u="sng" dirty="0">
                <a:solidFill>
                  <a:srgbClr val="000000"/>
                </a:solidFill>
              </a:rPr>
              <a:t>Project wide concerns/mitigation measures</a:t>
            </a:r>
          </a:p>
          <a:p>
            <a:r>
              <a:rPr lang="en-GB" sz="1800" dirty="0">
                <a:solidFill>
                  <a:srgbClr val="000000"/>
                </a:solidFill>
              </a:rPr>
              <a:t>Strengthen communication to clarify the scope, specially on interfaces</a:t>
            </a:r>
          </a:p>
          <a:p>
            <a:r>
              <a:rPr lang="en-GB" sz="1800" dirty="0">
                <a:solidFill>
                  <a:srgbClr val="000000"/>
                </a:solidFill>
              </a:rPr>
              <a:t>Continuously improve the schedule, increase planning integration with other Divisions</a:t>
            </a:r>
          </a:p>
          <a:p>
            <a:r>
              <a:rPr lang="en-GB" sz="1800" dirty="0">
                <a:solidFill>
                  <a:srgbClr val="000000"/>
                </a:solidFill>
              </a:rPr>
              <a:t>Define the schedule in a way that facilitates in-kind activity creation and management</a:t>
            </a:r>
          </a:p>
          <a:p>
            <a:r>
              <a:rPr lang="en-GB" sz="1800" dirty="0">
                <a:solidFill>
                  <a:srgbClr val="000000"/>
                </a:solidFill>
              </a:rPr>
              <a:t>Collaborate in quality assurance groups and commit to ESS recommended practices and tools</a:t>
            </a:r>
          </a:p>
          <a:p>
            <a:r>
              <a:rPr lang="en-GB" sz="1800" dirty="0">
                <a:solidFill>
                  <a:srgbClr val="000000"/>
                </a:solidFill>
              </a:rPr>
              <a:t>Lower cost and increase competition for external services with new framework agreements </a:t>
            </a:r>
          </a:p>
          <a:p>
            <a:endParaRPr lang="en-GB" sz="2400" b="1" u="sng" dirty="0">
              <a:solidFill>
                <a:srgbClr val="000000"/>
              </a:solidFill>
            </a:endParaRPr>
          </a:p>
        </p:txBody>
      </p:sp>
      <p:sp>
        <p:nvSpPr>
          <p:cNvPr id="10" name="Content Placeholder 2"/>
          <p:cNvSpPr txBox="1"/>
          <p:nvPr/>
        </p:nvSpPr>
        <p:spPr>
          <a:xfrm>
            <a:off x="467544" y="1484784"/>
            <a:ext cx="8352928" cy="2056084"/>
          </a:xfrm>
          <a:prstGeom prst="rect">
            <a:avLst/>
          </a:prstGeom>
          <a:ln w="57150" cmpd="sng">
            <a:solidFill>
              <a:srgbClr val="4F81BD"/>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2000" b="1" u="sng" dirty="0" smtClean="0">
                <a:solidFill>
                  <a:srgbClr val="000000"/>
                </a:solidFill>
              </a:rPr>
              <a:t>Description of major cost and schedule risk exposure</a:t>
            </a:r>
            <a:endParaRPr lang="en-GB" sz="2400" b="1" u="sng" dirty="0" smtClean="0">
              <a:solidFill>
                <a:srgbClr val="000000"/>
              </a:solidFill>
            </a:endParaRPr>
          </a:p>
          <a:p>
            <a:r>
              <a:rPr lang="en-GB" sz="1800" dirty="0" smtClean="0">
                <a:solidFill>
                  <a:srgbClr val="000000"/>
                </a:solidFill>
              </a:rPr>
              <a:t>ICS in-kind potential does not find a funding partner.</a:t>
            </a:r>
          </a:p>
          <a:p>
            <a:r>
              <a:rPr lang="en-GB" sz="1800" dirty="0" smtClean="0">
                <a:solidFill>
                  <a:srgbClr val="000000"/>
                </a:solidFill>
              </a:rPr>
              <a:t>Effort estimates are not accurate in ICS schedule.</a:t>
            </a:r>
          </a:p>
          <a:p>
            <a:r>
              <a:rPr lang="en-GB" sz="1800" dirty="0" smtClean="0">
                <a:solidFill>
                  <a:srgbClr val="000000"/>
                </a:solidFill>
              </a:rPr>
              <a:t>ICS internal processes are not mature enough.</a:t>
            </a:r>
          </a:p>
          <a:p>
            <a:r>
              <a:rPr lang="en-GB" sz="1800" dirty="0" smtClean="0">
                <a:solidFill>
                  <a:srgbClr val="000000"/>
                </a:solidFill>
              </a:rPr>
              <a:t>Stakeholders’ requirements change.</a:t>
            </a:r>
          </a:p>
          <a:p>
            <a:r>
              <a:rPr lang="en-GB" sz="1800" dirty="0" smtClean="0">
                <a:solidFill>
                  <a:srgbClr val="000000"/>
                </a:solidFill>
              </a:rPr>
              <a:t>ICS is working on assumptions for the design of the majority of the systems.</a:t>
            </a:r>
            <a:endParaRPr lang="en-GB" sz="1600" dirty="0" smtClean="0">
              <a:solidFill>
                <a:srgbClr val="000000"/>
              </a:solidFill>
            </a:endParaRPr>
          </a:p>
        </p:txBody>
      </p:sp>
      <p:pic>
        <p:nvPicPr>
          <p:cNvPr id="11"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578" t="10762" r="2553"/>
          <a:stretch/>
        </p:blipFill>
        <p:spPr bwMode="auto">
          <a:xfrm>
            <a:off x="6156111" y="1468879"/>
            <a:ext cx="2978165" cy="17193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466317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sv-SE" dirty="0" smtClean="0"/>
          </a:p>
          <a:p>
            <a:pPr marL="0" indent="0">
              <a:buNone/>
            </a:pPr>
            <a:endParaRPr lang="sv-SE" dirty="0"/>
          </a:p>
          <a:p>
            <a:pPr marL="0" indent="0">
              <a:buNone/>
            </a:pPr>
            <a:endParaRPr lang="sv-SE" dirty="0" smtClean="0"/>
          </a:p>
          <a:p>
            <a:pPr marL="0" indent="0">
              <a:buNone/>
            </a:pPr>
            <a:endParaRPr lang="sv-SE" dirty="0"/>
          </a:p>
          <a:p>
            <a:pPr marL="0" indent="0" algn="ctr">
              <a:buNone/>
            </a:pPr>
            <a:r>
              <a:rPr lang="sv-SE" dirty="0" smtClean="0"/>
              <a:t>ICS in-kind status</a:t>
            </a: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sv-SE" smtClean="0"/>
              <a:t>22</a:t>
            </a:fld>
            <a:endParaRPr lang="sv-SE" dirty="0"/>
          </a:p>
        </p:txBody>
      </p:sp>
    </p:spTree>
    <p:extLst>
      <p:ext uri="{BB962C8B-B14F-4D97-AF65-F5344CB8AC3E}">
        <p14:creationId xmlns:p14="http://schemas.microsoft.com/office/powerpoint/2010/main" val="5579025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ICS in-kind overview</a:t>
            </a: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sv-SE" smtClean="0"/>
              <a:t>23</a:t>
            </a:fld>
            <a:endParaRPr lang="sv-SE"/>
          </a:p>
        </p:txBody>
      </p:sp>
      <p:sp>
        <p:nvSpPr>
          <p:cNvPr id="14" name="Text Box 10"/>
          <p:cNvSpPr txBox="1">
            <a:spLocks noChangeArrowheads="1"/>
          </p:cNvSpPr>
          <p:nvPr/>
        </p:nvSpPr>
        <p:spPr bwMode="auto">
          <a:xfrm>
            <a:off x="598114" y="1772816"/>
            <a:ext cx="7934326"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4625" indent="-174625" algn="l">
              <a:buFont typeface="Arial"/>
              <a:buChar char="•"/>
              <a:defRPr/>
            </a:pPr>
            <a:r>
              <a:rPr lang="sv-SE" sz="1600" dirty="0" smtClean="0">
                <a:latin typeface="Arial" charset="0"/>
                <a:ea typeface="ＭＳ Ｐゴシック" charset="0"/>
                <a:cs typeface="ＭＳ Ｐゴシック" charset="0"/>
              </a:rPr>
              <a:t>Despite significant progress in planning and executing the revised strategy for ICS in-kind development, no new agreements have been closed since the last review</a:t>
            </a:r>
          </a:p>
          <a:p>
            <a:pPr marL="174625" indent="-174625" algn="l">
              <a:buFont typeface="Arial"/>
              <a:buChar char="•"/>
              <a:defRPr/>
            </a:pPr>
            <a:endParaRPr lang="sv-SE" sz="1600" dirty="0">
              <a:solidFill>
                <a:schemeClr val="tx1"/>
              </a:solidFill>
              <a:latin typeface="Arial" charset="0"/>
              <a:ea typeface="ＭＳ Ｐゴシック" charset="0"/>
              <a:cs typeface="ＭＳ Ｐゴシック" charset="0"/>
            </a:endParaRPr>
          </a:p>
          <a:p>
            <a:pPr marL="174625" indent="-174625" algn="l">
              <a:buFont typeface="Arial"/>
              <a:buChar char="•"/>
              <a:defRPr/>
            </a:pPr>
            <a:r>
              <a:rPr lang="sv-SE" sz="1600" dirty="0" smtClean="0">
                <a:latin typeface="Arial" charset="0"/>
                <a:ea typeface="ＭＳ Ｐゴシック" charset="0"/>
                <a:cs typeface="ＭＳ Ｐゴシック" charset="0"/>
              </a:rPr>
              <a:t>Development of three potential in-kind activities, two in Switzerland and one in Estonia is at a point where signed agreements are expected within H1 2016</a:t>
            </a:r>
            <a:endParaRPr lang="sv-SE" sz="1600" dirty="0">
              <a:latin typeface="Arial" charset="0"/>
              <a:ea typeface="ＭＳ Ｐゴシック" charset="0"/>
              <a:cs typeface="ＭＳ Ｐゴシック" charset="0"/>
            </a:endParaRPr>
          </a:p>
        </p:txBody>
      </p:sp>
      <p:sp>
        <p:nvSpPr>
          <p:cNvPr id="15" name="Text Box 10"/>
          <p:cNvSpPr txBox="1">
            <a:spLocks noChangeArrowheads="1"/>
          </p:cNvSpPr>
          <p:nvPr/>
        </p:nvSpPr>
        <p:spPr bwMode="auto">
          <a:xfrm>
            <a:off x="594040" y="3212976"/>
            <a:ext cx="4990153"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4625" indent="-174625">
              <a:buFont typeface="Arial"/>
              <a:buChar char="•"/>
              <a:defRPr/>
            </a:pPr>
            <a:r>
              <a:rPr lang="sv-SE" sz="1600" dirty="0" smtClean="0">
                <a:latin typeface="Arial" charset="0"/>
                <a:ea typeface="ＭＳ Ｐゴシック" charset="0"/>
                <a:cs typeface="ＭＳ Ｐゴシック" charset="0"/>
              </a:rPr>
              <a:t>Since November last year this means that the ICS in-kind portfolio has grown from 5% goal coverage to 14% goal coverage</a:t>
            </a:r>
          </a:p>
          <a:p>
            <a:pPr marL="174625" indent="-174625">
              <a:buFont typeface="Arial"/>
              <a:buChar char="•"/>
              <a:defRPr/>
            </a:pPr>
            <a:endParaRPr lang="sv-SE" sz="1600" dirty="0">
              <a:latin typeface="Arial" charset="0"/>
              <a:ea typeface="ＭＳ Ｐゴシック" charset="0"/>
              <a:cs typeface="ＭＳ Ｐゴシック" charset="0"/>
            </a:endParaRPr>
          </a:p>
          <a:p>
            <a:pPr marL="174625" indent="-174625">
              <a:buFont typeface="Arial"/>
              <a:buChar char="•"/>
              <a:defRPr/>
            </a:pPr>
            <a:r>
              <a:rPr lang="sv-SE" sz="1600" dirty="0" smtClean="0">
                <a:latin typeface="Arial" charset="0"/>
                <a:ea typeface="ＭＳ Ｐゴシック" charset="0"/>
                <a:cs typeface="ＭＳ Ｐゴシック" charset="0"/>
              </a:rPr>
              <a:t>Further in-kind activities under discussion and development can the total ICS in-kind value to </a:t>
            </a:r>
            <a:br>
              <a:rPr lang="sv-SE" sz="1600" dirty="0" smtClean="0">
                <a:latin typeface="Arial" charset="0"/>
                <a:ea typeface="ＭＳ Ｐゴシック" charset="0"/>
                <a:cs typeface="ＭＳ Ｐゴシック" charset="0"/>
              </a:rPr>
            </a:br>
            <a:r>
              <a:rPr lang="sv-SE" sz="1600" dirty="0" smtClean="0">
                <a:latin typeface="Arial" charset="0"/>
                <a:ea typeface="ＭＳ Ｐゴシック" charset="0"/>
                <a:cs typeface="ＭＳ Ｐゴシック" charset="0"/>
              </a:rPr>
              <a:t>10.2 M€ which corresponds to 28% goal coverage</a:t>
            </a:r>
          </a:p>
          <a:p>
            <a:pPr marL="174625" indent="-174625">
              <a:buFont typeface="Arial"/>
              <a:buChar char="•"/>
              <a:defRPr/>
            </a:pPr>
            <a:endParaRPr lang="sv-SE" sz="1600" dirty="0">
              <a:latin typeface="Arial" charset="0"/>
              <a:ea typeface="ＭＳ Ｐゴシック" charset="0"/>
              <a:cs typeface="ＭＳ Ｐゴシック" charset="0"/>
            </a:endParaRPr>
          </a:p>
          <a:p>
            <a:pPr marL="174625" indent="-174625">
              <a:buFont typeface="Arial"/>
              <a:buChar char="•"/>
              <a:defRPr/>
            </a:pPr>
            <a:r>
              <a:rPr lang="sv-SE" sz="1600" dirty="0" smtClean="0">
                <a:latin typeface="Arial" charset="0"/>
                <a:ea typeface="ＭＳ Ｐゴシック" charset="0"/>
                <a:cs typeface="ＭＳ Ｐゴシック" charset="0"/>
              </a:rPr>
              <a:t>One of the difficulties of in-kinding control system activities is the low proportion of equipment value in the ICS portfolio</a:t>
            </a:r>
          </a:p>
          <a:p>
            <a:pPr marL="174625" indent="-174625">
              <a:buFont typeface="Arial"/>
              <a:buChar char="•"/>
              <a:defRPr/>
            </a:pPr>
            <a:endParaRPr lang="sv-SE" sz="1600" dirty="0">
              <a:latin typeface="Arial" charset="0"/>
              <a:ea typeface="ＭＳ Ｐゴシック" charset="0"/>
              <a:cs typeface="ＭＳ Ｐゴシック" charset="0"/>
            </a:endParaRPr>
          </a:p>
          <a:p>
            <a:pPr marL="174625" indent="-174625">
              <a:buFont typeface="Arial"/>
              <a:buChar char="•"/>
              <a:defRPr/>
            </a:pPr>
            <a:r>
              <a:rPr lang="sv-SE" sz="1600" dirty="0" smtClean="0">
                <a:latin typeface="Arial" charset="0"/>
                <a:ea typeface="ＭＳ Ｐゴシック" charset="0"/>
                <a:cs typeface="ＭＳ Ｐゴシック" charset="0"/>
              </a:rPr>
              <a:t>ICS is trying to further refine the process of discovering and creating in-kind opportunities</a:t>
            </a:r>
            <a:endParaRPr lang="sv-SE" sz="1000" dirty="0">
              <a:latin typeface="Arial" charset="0"/>
              <a:ea typeface="ＭＳ Ｐゴシック" charset="0"/>
              <a:cs typeface="ＭＳ Ｐゴシック"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58183" y="3429000"/>
            <a:ext cx="3506305" cy="248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3322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1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ICS n-kind activities</a:t>
            </a:r>
            <a:endParaRPr lang="sv-SE" dirty="0"/>
          </a:p>
        </p:txBody>
      </p:sp>
      <p:sp>
        <p:nvSpPr>
          <p:cNvPr id="3" name="Content Placeholder 2"/>
          <p:cNvSpPr>
            <a:spLocks noGrp="1"/>
          </p:cNvSpPr>
          <p:nvPr>
            <p:ph idx="1"/>
          </p:nvPr>
        </p:nvSpPr>
        <p:spPr>
          <a:xfrm>
            <a:off x="251520" y="4394562"/>
            <a:ext cx="4995482" cy="2130782"/>
          </a:xfrm>
        </p:spPr>
        <p:txBody>
          <a:bodyPr>
            <a:noAutofit/>
          </a:bodyPr>
          <a:lstStyle/>
          <a:p>
            <a:r>
              <a:rPr lang="en-US" sz="1400" dirty="0" smtClean="0"/>
              <a:t>Despite that the a re-planning effort is on-going in ICS, we have managed to expand the  in-kind agreed and potential values significantly over the past 6 months</a:t>
            </a:r>
          </a:p>
          <a:p>
            <a:endParaRPr lang="en-US" sz="1400" dirty="0"/>
          </a:p>
          <a:p>
            <a:r>
              <a:rPr lang="en-US" sz="1400" dirty="0" smtClean="0"/>
              <a:t>With increased clarity in the software domain, we expect to be able to be more systematic in developing new in-kind opportunities</a:t>
            </a:r>
            <a:endParaRPr lang="en-US" sz="1400" dirty="0"/>
          </a:p>
          <a:p>
            <a:endParaRPr lang="sv-SE" sz="1400" dirty="0"/>
          </a:p>
        </p:txBody>
      </p:sp>
      <p:sp>
        <p:nvSpPr>
          <p:cNvPr id="4" name="Slide Number Placeholder 3"/>
          <p:cNvSpPr>
            <a:spLocks noGrp="1"/>
          </p:cNvSpPr>
          <p:nvPr>
            <p:ph type="sldNum" sz="quarter" idx="12"/>
          </p:nvPr>
        </p:nvSpPr>
        <p:spPr/>
        <p:txBody>
          <a:bodyPr/>
          <a:lstStyle/>
          <a:p>
            <a:fld id="{551115BC-487E-4422-894C-CB7CD3E79223}" type="slidenum">
              <a:rPr lang="sv-SE" smtClean="0"/>
              <a:t>24</a:t>
            </a:fld>
            <a:endParaRPr lang="sv-SE"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628800"/>
            <a:ext cx="8975394"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13500" y="4293096"/>
            <a:ext cx="3079985"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42191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In-kind initiative with ZHAW</a:t>
            </a:r>
            <a:endParaRPr lang="sv-SE" dirty="0"/>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025" y="2132856"/>
            <a:ext cx="8488363" cy="416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04944" y="1449488"/>
            <a:ext cx="639056" cy="6390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34718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In-kind initiative with PSI</a:t>
            </a:r>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26</a:t>
            </a:fld>
            <a:endParaRPr lang="sv-SE"/>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236" y="2132856"/>
            <a:ext cx="8488363" cy="428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04944" y="1449488"/>
            <a:ext cx="639056" cy="6390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241860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In-kind initiative with TUT</a:t>
            </a:r>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27</a:t>
            </a:fld>
            <a:endParaRPr lang="sv-SE"/>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1470685"/>
            <a:ext cx="927200" cy="590163"/>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025" y="2060848"/>
            <a:ext cx="8488363" cy="428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63387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sv-SE" dirty="0" smtClean="0"/>
          </a:p>
          <a:p>
            <a:pPr marL="0" indent="0">
              <a:buNone/>
            </a:pPr>
            <a:endParaRPr lang="sv-SE" dirty="0"/>
          </a:p>
          <a:p>
            <a:pPr marL="0" indent="0">
              <a:buNone/>
            </a:pPr>
            <a:endParaRPr lang="sv-SE" dirty="0" smtClean="0"/>
          </a:p>
          <a:p>
            <a:pPr marL="0" indent="0">
              <a:buNone/>
            </a:pPr>
            <a:endParaRPr lang="sv-SE" dirty="0"/>
          </a:p>
          <a:p>
            <a:pPr marL="0" indent="0" algn="ctr">
              <a:buNone/>
            </a:pPr>
            <a:r>
              <a:rPr lang="sv-SE" dirty="0" smtClean="0"/>
              <a:t>Response to previous TAC</a:t>
            </a: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sv-SE" smtClean="0"/>
              <a:t>28</a:t>
            </a:fld>
            <a:endParaRPr lang="sv-SE" dirty="0"/>
          </a:p>
        </p:txBody>
      </p:sp>
    </p:spTree>
    <p:extLst>
      <p:ext uri="{BB962C8B-B14F-4D97-AF65-F5344CB8AC3E}">
        <p14:creationId xmlns:p14="http://schemas.microsoft.com/office/powerpoint/2010/main" val="16809286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Response to TAC12</a:t>
            </a:r>
            <a:endParaRPr lang="sv-SE" dirty="0"/>
          </a:p>
        </p:txBody>
      </p:sp>
      <p:sp>
        <p:nvSpPr>
          <p:cNvPr id="3" name="Content Placeholder 2"/>
          <p:cNvSpPr>
            <a:spLocks noGrp="1"/>
          </p:cNvSpPr>
          <p:nvPr>
            <p:ph idx="1"/>
          </p:nvPr>
        </p:nvSpPr>
        <p:spPr/>
        <p:txBody>
          <a:bodyPr>
            <a:noAutofit/>
          </a:bodyPr>
          <a:lstStyle/>
          <a:p>
            <a:r>
              <a:rPr lang="en-US" sz="1600" b="1" dirty="0"/>
              <a:t>Comments</a:t>
            </a:r>
          </a:p>
          <a:p>
            <a:r>
              <a:rPr lang="en-US" sz="1600" dirty="0"/>
              <a:t>The changes to the management and structure of the ICS Division are quite extensive.</a:t>
            </a:r>
          </a:p>
          <a:p>
            <a:pPr lvl="1"/>
            <a:r>
              <a:rPr lang="en-US" sz="1200" dirty="0" smtClean="0"/>
              <a:t>Such </a:t>
            </a:r>
            <a:r>
              <a:rPr lang="en-US" sz="1200" dirty="0"/>
              <a:t>a refactor, at this stage of the project, is not without risk, but the previous structure and plans were at odds with experience in delivering comparable CS projects.</a:t>
            </a:r>
          </a:p>
          <a:p>
            <a:pPr lvl="1"/>
            <a:r>
              <a:rPr lang="en-US" sz="1200" dirty="0" smtClean="0"/>
              <a:t>The </a:t>
            </a:r>
            <a:r>
              <a:rPr lang="en-US" sz="1200" dirty="0"/>
              <a:t>changes to the ICS Division are addressing these </a:t>
            </a:r>
            <a:r>
              <a:rPr lang="en-US" sz="1200" dirty="0" smtClean="0"/>
              <a:t>concerns</a:t>
            </a:r>
          </a:p>
          <a:p>
            <a:pPr lvl="1"/>
            <a:endParaRPr lang="en-US" sz="1200" dirty="0"/>
          </a:p>
          <a:p>
            <a:r>
              <a:rPr lang="en-US" sz="1600" dirty="0"/>
              <a:t>Additional ICS IKCs may be possible as part of some of the large IKCs (cavities, modulators, </a:t>
            </a:r>
            <a:r>
              <a:rPr lang="en-US" sz="1600" dirty="0" err="1"/>
              <a:t>cryoplant</a:t>
            </a:r>
            <a:r>
              <a:rPr lang="en-US" sz="1600" dirty="0"/>
              <a:t>,…), by making them more turn-key. </a:t>
            </a:r>
            <a:endParaRPr lang="en-US" sz="1600" dirty="0" smtClean="0"/>
          </a:p>
          <a:p>
            <a:pPr lvl="1"/>
            <a:r>
              <a:rPr lang="en-US" sz="1200" dirty="0"/>
              <a:t>However this will require ESS ICS effort to explore options; to establish whether there is interest and </a:t>
            </a:r>
            <a:r>
              <a:rPr lang="en-US" sz="1200" dirty="0" smtClean="0"/>
              <a:t>experience.</a:t>
            </a:r>
          </a:p>
          <a:p>
            <a:pPr lvl="1"/>
            <a:r>
              <a:rPr lang="en-US" sz="1200" dirty="0" smtClean="0"/>
              <a:t>To </a:t>
            </a:r>
            <a:r>
              <a:rPr lang="en-US" sz="1200" dirty="0"/>
              <a:t>help enable such IKC, ICS Division should consider running training in EPICS and related development </a:t>
            </a:r>
            <a:r>
              <a:rPr lang="en-US" sz="1200" dirty="0" smtClean="0"/>
              <a:t>processes</a:t>
            </a:r>
          </a:p>
          <a:p>
            <a:pPr lvl="1">
              <a:buFont typeface="Wingdings" panose="05000000000000000000" pitchFamily="2" charset="2"/>
              <a:buChar char="Ø"/>
            </a:pPr>
            <a:r>
              <a:rPr lang="en-US" sz="1200" dirty="0" smtClean="0">
                <a:solidFill>
                  <a:srgbClr val="FF0000"/>
                </a:solidFill>
              </a:rPr>
              <a:t>See answer to recommendation 1</a:t>
            </a:r>
            <a:endParaRPr lang="en-US" sz="1200" dirty="0">
              <a:solidFill>
                <a:srgbClr val="FF0000"/>
              </a:solidFill>
            </a:endParaRPr>
          </a:p>
          <a:p>
            <a:pPr lvl="1"/>
            <a:endParaRPr lang="en-US" sz="1200" dirty="0"/>
          </a:p>
          <a:p>
            <a:r>
              <a:rPr lang="en-US" sz="1600" dirty="0" smtClean="0"/>
              <a:t>There </a:t>
            </a:r>
            <a:r>
              <a:rPr lang="en-US" sz="1600" dirty="0"/>
              <a:t>is no guarantee of delivering the aspired-to level of ICS </a:t>
            </a:r>
            <a:r>
              <a:rPr lang="en-US" sz="1600" dirty="0" smtClean="0"/>
              <a:t>IKCs.</a:t>
            </a:r>
          </a:p>
          <a:p>
            <a:pPr lvl="1"/>
            <a:r>
              <a:rPr lang="en-US" sz="1200" dirty="0" smtClean="0"/>
              <a:t>Ultimately </a:t>
            </a:r>
            <a:r>
              <a:rPr lang="en-US" sz="1200" dirty="0"/>
              <a:t>delivering a functional control system to the required </a:t>
            </a:r>
            <a:r>
              <a:rPr lang="en-US" sz="1200" dirty="0" err="1"/>
              <a:t>programme</a:t>
            </a:r>
            <a:r>
              <a:rPr lang="en-US" sz="1200" dirty="0"/>
              <a:t> is more important than achieving the IKC target</a:t>
            </a:r>
          </a:p>
          <a:p>
            <a:endParaRPr lang="sv-SE" sz="1600" dirty="0"/>
          </a:p>
        </p:txBody>
      </p:sp>
      <p:sp>
        <p:nvSpPr>
          <p:cNvPr id="4" name="Slide Number Placeholder 3"/>
          <p:cNvSpPr>
            <a:spLocks noGrp="1"/>
          </p:cNvSpPr>
          <p:nvPr>
            <p:ph type="sldNum" sz="quarter" idx="12"/>
          </p:nvPr>
        </p:nvSpPr>
        <p:spPr/>
        <p:txBody>
          <a:bodyPr/>
          <a:lstStyle/>
          <a:p>
            <a:fld id="{551115BC-487E-4422-894C-CB7CD3E79223}" type="slidenum">
              <a:rPr lang="sv-SE" smtClean="0"/>
              <a:t>29</a:t>
            </a:fld>
            <a:endParaRPr lang="sv-SE" dirty="0"/>
          </a:p>
        </p:txBody>
      </p:sp>
    </p:spTree>
    <p:extLst>
      <p:ext uri="{BB962C8B-B14F-4D97-AF65-F5344CB8AC3E}">
        <p14:creationId xmlns:p14="http://schemas.microsoft.com/office/powerpoint/2010/main" val="3016690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a:t>
            </a:r>
            <a:r>
              <a:rPr lang="en-US" dirty="0"/>
              <a:t>level </a:t>
            </a:r>
            <a:r>
              <a:rPr lang="en-US" dirty="0" smtClean="0"/>
              <a:t>accomplishments</a:t>
            </a:r>
            <a:br>
              <a:rPr lang="en-US" dirty="0" smtClean="0"/>
            </a:br>
            <a:r>
              <a:rPr lang="en-US" sz="2000" dirty="0" smtClean="0"/>
              <a:t>since last spring and since last review</a:t>
            </a:r>
            <a:endParaRPr lang="en-US" sz="2000" dirty="0"/>
          </a:p>
        </p:txBody>
      </p:sp>
      <p:sp>
        <p:nvSpPr>
          <p:cNvPr id="3" name="Content Placeholder 2"/>
          <p:cNvSpPr>
            <a:spLocks noGrp="1"/>
          </p:cNvSpPr>
          <p:nvPr>
            <p:ph idx="1"/>
          </p:nvPr>
        </p:nvSpPr>
        <p:spPr>
          <a:xfrm>
            <a:off x="0" y="1600200"/>
            <a:ext cx="9324528" cy="5069160"/>
          </a:xfrm>
        </p:spPr>
        <p:txBody>
          <a:bodyPr>
            <a:normAutofit/>
          </a:bodyPr>
          <a:lstStyle/>
          <a:p>
            <a:r>
              <a:rPr lang="en-US" sz="2000" b="1" dirty="0" smtClean="0"/>
              <a:t>There have been significant changes in ICS since the 2015 review</a:t>
            </a:r>
          </a:p>
          <a:p>
            <a:pPr lvl="1"/>
            <a:r>
              <a:rPr lang="en-US" sz="1700" dirty="0" smtClean="0">
                <a:solidFill>
                  <a:schemeClr val="tx1"/>
                </a:solidFill>
              </a:rPr>
              <a:t>More than 50% of the ICS management team is new</a:t>
            </a:r>
          </a:p>
          <a:p>
            <a:pPr lvl="1"/>
            <a:r>
              <a:rPr lang="en-US" sz="1700" dirty="0" smtClean="0"/>
              <a:t>A plan for structuring the governance of the division has been created</a:t>
            </a:r>
          </a:p>
          <a:p>
            <a:pPr lvl="1"/>
            <a:r>
              <a:rPr lang="en-US" sz="1700" dirty="0" smtClean="0"/>
              <a:t>The previous model for in-house/outsourced development has been revised</a:t>
            </a:r>
          </a:p>
          <a:p>
            <a:pPr lvl="1"/>
            <a:r>
              <a:rPr lang="en-US" sz="1700" dirty="0" smtClean="0"/>
              <a:t>The ICS project has been almost completely re-planned</a:t>
            </a:r>
          </a:p>
          <a:p>
            <a:pPr lvl="2"/>
            <a:r>
              <a:rPr lang="en-US" sz="1700" dirty="0" smtClean="0"/>
              <a:t>This implies that estimates, risks and allocations will be re-made</a:t>
            </a:r>
          </a:p>
          <a:p>
            <a:pPr lvl="1"/>
            <a:r>
              <a:rPr lang="en-US" sz="1700" dirty="0" smtClean="0"/>
              <a:t>The </a:t>
            </a:r>
            <a:r>
              <a:rPr lang="en-US" sz="1700" dirty="0"/>
              <a:t>ICS in-kind portfolio has been almost completely </a:t>
            </a:r>
            <a:r>
              <a:rPr lang="en-US" sz="1700" dirty="0" smtClean="0"/>
              <a:t>changed</a:t>
            </a:r>
          </a:p>
          <a:p>
            <a:pPr lvl="1"/>
            <a:endParaRPr lang="en-US" sz="2000" dirty="0" smtClean="0"/>
          </a:p>
          <a:p>
            <a:r>
              <a:rPr lang="en-US" sz="2000" b="1" dirty="0" smtClean="0"/>
              <a:t>Accomplishments</a:t>
            </a:r>
          </a:p>
          <a:p>
            <a:pPr lvl="1"/>
            <a:r>
              <a:rPr lang="en-US" sz="1700" dirty="0"/>
              <a:t>New ICS management team in place and operational</a:t>
            </a:r>
          </a:p>
          <a:p>
            <a:pPr lvl="1"/>
            <a:r>
              <a:rPr lang="en-US" sz="1700" dirty="0"/>
              <a:t>Operation context description created and is being implemented</a:t>
            </a:r>
          </a:p>
          <a:p>
            <a:pPr lvl="1"/>
            <a:r>
              <a:rPr lang="en-US" sz="1700" dirty="0" smtClean="0"/>
              <a:t>Vision, mission statements and communication </a:t>
            </a:r>
            <a:r>
              <a:rPr lang="en-US" sz="1700" dirty="0"/>
              <a:t>structure created and implemented</a:t>
            </a:r>
          </a:p>
          <a:p>
            <a:pPr lvl="1"/>
            <a:r>
              <a:rPr lang="en-US" sz="1700" dirty="0"/>
              <a:t>Roles and responsibilities within ICS clarified</a:t>
            </a:r>
          </a:p>
          <a:p>
            <a:pPr lvl="1"/>
            <a:r>
              <a:rPr lang="en-US" sz="1700" dirty="0" smtClean="0"/>
              <a:t>New </a:t>
            </a:r>
            <a:r>
              <a:rPr lang="en-US" sz="1700" dirty="0"/>
              <a:t>project plan </a:t>
            </a:r>
            <a:r>
              <a:rPr lang="en-US" sz="1700" dirty="0" smtClean="0"/>
              <a:t>underway </a:t>
            </a:r>
            <a:r>
              <a:rPr lang="en-US" sz="1700" dirty="0"/>
              <a:t>- several work packages now </a:t>
            </a:r>
            <a:r>
              <a:rPr lang="en-US" sz="1700" dirty="0" smtClean="0"/>
              <a:t>executing/transitioning </a:t>
            </a:r>
            <a:r>
              <a:rPr lang="en-US" sz="1700" dirty="0"/>
              <a:t>to new plan</a:t>
            </a:r>
          </a:p>
          <a:p>
            <a:pPr lvl="1"/>
            <a:r>
              <a:rPr lang="en-US" sz="1700" dirty="0"/>
              <a:t>In kind portfolio re-created, 10 - 15 % of ICS budget already identified and planned as in-kind</a:t>
            </a:r>
          </a:p>
          <a:p>
            <a:pPr lvl="1"/>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3</a:t>
            </a:fld>
            <a:endParaRPr lang="sv-SE"/>
          </a:p>
        </p:txBody>
      </p:sp>
    </p:spTree>
    <p:extLst>
      <p:ext uri="{BB962C8B-B14F-4D97-AF65-F5344CB8AC3E}">
        <p14:creationId xmlns:p14="http://schemas.microsoft.com/office/powerpoint/2010/main" val="23307001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412776"/>
            <a:ext cx="8784976" cy="4525963"/>
          </a:xfrm>
        </p:spPr>
        <p:txBody>
          <a:bodyPr>
            <a:noAutofit/>
          </a:bodyPr>
          <a:lstStyle/>
          <a:p>
            <a:r>
              <a:rPr lang="en-US" sz="1600" b="1" dirty="0" smtClean="0"/>
              <a:t>Comments (continued)</a:t>
            </a:r>
          </a:p>
          <a:p>
            <a:r>
              <a:rPr lang="en-US" sz="1600" dirty="0" smtClean="0"/>
              <a:t>Communication </a:t>
            </a:r>
            <a:r>
              <a:rPr lang="en-US" sz="1600" dirty="0"/>
              <a:t>between the ICS Division and the Accelerator Division team is very important. </a:t>
            </a:r>
            <a:endParaRPr lang="en-US" sz="1600" dirty="0" smtClean="0"/>
          </a:p>
          <a:p>
            <a:pPr lvl="1"/>
            <a:r>
              <a:rPr lang="en-US" sz="1200" dirty="0" smtClean="0"/>
              <a:t>Consider </a:t>
            </a:r>
            <a:r>
              <a:rPr lang="en-US" sz="1200" dirty="0"/>
              <a:t>high-level representation of ICS Division in the Accelerator Project management team meeting</a:t>
            </a:r>
          </a:p>
          <a:p>
            <a:pPr lvl="1">
              <a:buFont typeface="Wingdings" panose="05000000000000000000" pitchFamily="2" charset="2"/>
              <a:buChar char="Ø"/>
            </a:pPr>
            <a:r>
              <a:rPr lang="en-US" sz="1200" dirty="0" smtClean="0">
                <a:solidFill>
                  <a:srgbClr val="FF0000"/>
                </a:solidFill>
              </a:rPr>
              <a:t>The ICS Deputy Project Manager is attending a weekly coordination meeting with Accelerator project managers</a:t>
            </a:r>
          </a:p>
          <a:p>
            <a:pPr lvl="1">
              <a:buFont typeface="Wingdings" panose="05000000000000000000" pitchFamily="2" charset="2"/>
              <a:buChar char="Ø"/>
            </a:pPr>
            <a:r>
              <a:rPr lang="en-US" sz="1200" dirty="0" smtClean="0">
                <a:solidFill>
                  <a:srgbClr val="FF0000"/>
                </a:solidFill>
              </a:rPr>
              <a:t>Opportunities for improvement of communication between planners have been identified</a:t>
            </a:r>
          </a:p>
          <a:p>
            <a:pPr lvl="1">
              <a:buFont typeface="Wingdings" panose="05000000000000000000" pitchFamily="2" charset="2"/>
              <a:buChar char="Ø"/>
            </a:pPr>
            <a:r>
              <a:rPr lang="en-US" sz="1200" dirty="0" smtClean="0">
                <a:solidFill>
                  <a:srgbClr val="FF0000"/>
                </a:solidFill>
              </a:rPr>
              <a:t>This is still an area where more improvement can be done - “working together” is increasingly more important</a:t>
            </a:r>
          </a:p>
          <a:p>
            <a:endParaRPr lang="en-US" sz="1600" dirty="0" smtClean="0"/>
          </a:p>
          <a:p>
            <a:r>
              <a:rPr lang="en-US" sz="1600" dirty="0" smtClean="0"/>
              <a:t>Aspects </a:t>
            </a:r>
            <a:r>
              <a:rPr lang="en-US" sz="1600" dirty="0"/>
              <a:t>of MPS functionality will be </a:t>
            </a:r>
            <a:r>
              <a:rPr lang="en-US" sz="1600" dirty="0" smtClean="0"/>
              <a:t>realized </a:t>
            </a:r>
            <a:r>
              <a:rPr lang="en-US" sz="1600" dirty="0"/>
              <a:t>within the diagnostics hardware (FPGAs).</a:t>
            </a:r>
          </a:p>
          <a:p>
            <a:pPr lvl="1"/>
            <a:r>
              <a:rPr lang="en-US" sz="1200" dirty="0" smtClean="0"/>
              <a:t>Consideration </a:t>
            </a:r>
            <a:r>
              <a:rPr lang="en-US" sz="1200" dirty="0"/>
              <a:t>should be given to how this will be managed during the life of ESS</a:t>
            </a:r>
          </a:p>
          <a:p>
            <a:pPr lvl="1"/>
            <a:r>
              <a:rPr lang="en-US" sz="1200" dirty="0" smtClean="0"/>
              <a:t>Consider </a:t>
            </a:r>
            <a:r>
              <a:rPr lang="en-US" sz="1200" dirty="0"/>
              <a:t>how, when any given instrument is unavailable (faulty) this will be managed</a:t>
            </a:r>
          </a:p>
          <a:p>
            <a:pPr lvl="1"/>
            <a:r>
              <a:rPr lang="en-US" sz="1200" dirty="0" smtClean="0"/>
              <a:t>Consider minimizing </a:t>
            </a:r>
            <a:r>
              <a:rPr lang="en-US" sz="1200" dirty="0"/>
              <a:t>hardware variants and management of the tool chain and development </a:t>
            </a:r>
            <a:r>
              <a:rPr lang="en-US" sz="1200" dirty="0" smtClean="0"/>
              <a:t>process</a:t>
            </a:r>
          </a:p>
          <a:p>
            <a:pPr lvl="1">
              <a:buFont typeface="Wingdings" panose="05000000000000000000" pitchFamily="2" charset="2"/>
              <a:buChar char="Ø"/>
            </a:pPr>
            <a:r>
              <a:rPr lang="en-US" sz="1200" dirty="0">
                <a:solidFill>
                  <a:srgbClr val="FF0000"/>
                </a:solidFill>
              </a:rPr>
              <a:t>Yes: The responsibility of the Machine Protection team is to provide guidelines for implementing protection functions in e.g. the diagnostics hardware (on FPGA level). A draft document describing the design process has been iterated with relevant stakeholders but needs to be released officially asap.</a:t>
            </a:r>
          </a:p>
          <a:p>
            <a:pPr lvl="1">
              <a:buFont typeface="Wingdings" panose="05000000000000000000" pitchFamily="2" charset="2"/>
              <a:buChar char="Ø"/>
            </a:pPr>
            <a:r>
              <a:rPr lang="en-US" sz="1200" dirty="0">
                <a:solidFill>
                  <a:srgbClr val="FF0000"/>
                </a:solidFill>
              </a:rPr>
              <a:t>Yes: Different masking features will be implemented on both sides: the Beam Interlock System and the Diagnostic systems (ongoing work)</a:t>
            </a:r>
          </a:p>
          <a:p>
            <a:pPr lvl="1">
              <a:buFont typeface="Wingdings" panose="05000000000000000000" pitchFamily="2" charset="2"/>
              <a:buChar char="Ø"/>
            </a:pPr>
            <a:r>
              <a:rPr lang="en-US" sz="1200" dirty="0">
                <a:solidFill>
                  <a:srgbClr val="FF0000"/>
                </a:solidFill>
              </a:rPr>
              <a:t>Yes: Variations of </a:t>
            </a:r>
            <a:r>
              <a:rPr lang="en-US" sz="1200" dirty="0" err="1">
                <a:solidFill>
                  <a:srgbClr val="FF0000"/>
                </a:solidFill>
              </a:rPr>
              <a:t>hw</a:t>
            </a:r>
            <a:r>
              <a:rPr lang="en-US" sz="1200" dirty="0">
                <a:solidFill>
                  <a:srgbClr val="FF0000"/>
                </a:solidFill>
              </a:rPr>
              <a:t>  used for diagnostic systems will be </a:t>
            </a:r>
            <a:r>
              <a:rPr lang="en-US" sz="1200" dirty="0" err="1">
                <a:solidFill>
                  <a:srgbClr val="FF0000"/>
                </a:solidFill>
              </a:rPr>
              <a:t>minimised</a:t>
            </a:r>
            <a:r>
              <a:rPr lang="en-US" sz="1200" dirty="0">
                <a:solidFill>
                  <a:srgbClr val="FF0000"/>
                </a:solidFill>
              </a:rPr>
              <a:t> also by enforcing ICS </a:t>
            </a:r>
            <a:r>
              <a:rPr lang="en-US" sz="1200" dirty="0" err="1">
                <a:solidFill>
                  <a:srgbClr val="FF0000"/>
                </a:solidFill>
              </a:rPr>
              <a:t>hw</a:t>
            </a:r>
            <a:r>
              <a:rPr lang="en-US" sz="1200" dirty="0">
                <a:solidFill>
                  <a:srgbClr val="FF0000"/>
                </a:solidFill>
              </a:rPr>
              <a:t> standards</a:t>
            </a:r>
          </a:p>
          <a:p>
            <a:endParaRPr lang="en-US" sz="1600" dirty="0" smtClean="0"/>
          </a:p>
          <a:p>
            <a:r>
              <a:rPr lang="en-US" sz="1600" dirty="0" smtClean="0"/>
              <a:t>There </a:t>
            </a:r>
            <a:r>
              <a:rPr lang="en-US" sz="1600" dirty="0"/>
              <a:t>may be advantages in defining some diagnostic elements which are part of the MPS and so need more rigorous version management, than those used solely for measurement purposes</a:t>
            </a:r>
          </a:p>
          <a:p>
            <a:pPr marL="742950" lvl="2" indent="-342900">
              <a:buFont typeface="Wingdings" panose="05000000000000000000" pitchFamily="2" charset="2"/>
              <a:buChar char="Ø"/>
            </a:pPr>
            <a:r>
              <a:rPr lang="en-US" sz="1200" dirty="0">
                <a:solidFill>
                  <a:srgbClr val="FF0000"/>
                </a:solidFill>
              </a:rPr>
              <a:t>Yes and there is a lot of work in progress, </a:t>
            </a:r>
            <a:r>
              <a:rPr lang="en-US" sz="1200" dirty="0" err="1">
                <a:solidFill>
                  <a:srgbClr val="FF0000"/>
                </a:solidFill>
              </a:rPr>
              <a:t>eg</a:t>
            </a:r>
            <a:r>
              <a:rPr lang="en-US" sz="1200" dirty="0">
                <a:solidFill>
                  <a:srgbClr val="FF0000"/>
                </a:solidFill>
              </a:rPr>
              <a:t>.: definition of protection functions per diagnostics systems, enforcement to separate the protection functions from the diagnostics functions by either locking parts of an FPGA or using 2 separate FPGAs), design reviews of the different systems with focus on their protection functions, thorough documentation, etc.</a:t>
            </a:r>
          </a:p>
          <a:p>
            <a:endParaRPr lang="sv-SE" sz="1600" dirty="0"/>
          </a:p>
        </p:txBody>
      </p:sp>
      <p:sp>
        <p:nvSpPr>
          <p:cNvPr id="4" name="Slide Number Placeholder 3"/>
          <p:cNvSpPr>
            <a:spLocks noGrp="1"/>
          </p:cNvSpPr>
          <p:nvPr>
            <p:ph type="sldNum" sz="quarter" idx="12"/>
          </p:nvPr>
        </p:nvSpPr>
        <p:spPr/>
        <p:txBody>
          <a:bodyPr/>
          <a:lstStyle/>
          <a:p>
            <a:fld id="{551115BC-487E-4422-894C-CB7CD3E79223}" type="slidenum">
              <a:rPr lang="sv-SE" smtClean="0"/>
              <a:t>30</a:t>
            </a:fld>
            <a:endParaRPr lang="sv-SE" dirty="0"/>
          </a:p>
        </p:txBody>
      </p:sp>
      <p:sp>
        <p:nvSpPr>
          <p:cNvPr id="5" name="Title 1"/>
          <p:cNvSpPr txBox="1">
            <a:spLocks/>
          </p:cNvSpPr>
          <p:nvPr/>
        </p:nvSpPr>
        <p:spPr>
          <a:xfrm>
            <a:off x="609600" y="427038"/>
            <a:ext cx="7139136"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kern="1200" baseline="0">
                <a:solidFill>
                  <a:schemeClr val="bg1"/>
                </a:solidFill>
                <a:latin typeface="+mj-lt"/>
                <a:ea typeface="+mj-ea"/>
                <a:cs typeface="+mj-cs"/>
              </a:defRPr>
            </a:lvl1pPr>
          </a:lstStyle>
          <a:p>
            <a:r>
              <a:rPr lang="sv-SE" dirty="0" smtClean="0"/>
              <a:t>Response to TAC12</a:t>
            </a:r>
            <a:endParaRPr lang="sv-SE" dirty="0"/>
          </a:p>
        </p:txBody>
      </p:sp>
    </p:spTree>
    <p:extLst>
      <p:ext uri="{BB962C8B-B14F-4D97-AF65-F5344CB8AC3E}">
        <p14:creationId xmlns:p14="http://schemas.microsoft.com/office/powerpoint/2010/main" val="11312020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600200"/>
            <a:ext cx="8435280" cy="4525963"/>
          </a:xfrm>
        </p:spPr>
        <p:txBody>
          <a:bodyPr>
            <a:noAutofit/>
          </a:bodyPr>
          <a:lstStyle/>
          <a:p>
            <a:r>
              <a:rPr lang="en-US" sz="1600" b="1" dirty="0" smtClean="0"/>
              <a:t>Comments (continued)</a:t>
            </a:r>
          </a:p>
          <a:p>
            <a:r>
              <a:rPr lang="en-US" sz="1600" dirty="0" smtClean="0"/>
              <a:t>There </a:t>
            </a:r>
            <a:r>
              <a:rPr lang="en-US" sz="1600" dirty="0"/>
              <a:t>is a good understanding on the control-system IT infrastructure requirements.</a:t>
            </a:r>
          </a:p>
          <a:p>
            <a:pPr lvl="1"/>
            <a:r>
              <a:rPr lang="en-US" sz="1200" dirty="0" smtClean="0"/>
              <a:t>Possible </a:t>
            </a:r>
            <a:r>
              <a:rPr lang="en-US" sz="1200" dirty="0"/>
              <a:t>solutions are well advanced and well aligned to the project’s needs. </a:t>
            </a:r>
            <a:endParaRPr lang="en-US" sz="1200" dirty="0" smtClean="0"/>
          </a:p>
          <a:p>
            <a:pPr lvl="1"/>
            <a:r>
              <a:rPr lang="en-US" sz="1200" dirty="0" smtClean="0"/>
              <a:t>This </a:t>
            </a:r>
            <a:r>
              <a:rPr lang="en-US" sz="1200" dirty="0"/>
              <a:t>will be a large and diverse work package with multiple logistical interfaces (i.e. CF, technical sub-systems</a:t>
            </a:r>
            <a:r>
              <a:rPr lang="en-US" sz="1200" dirty="0" smtClean="0"/>
              <a:t>,…)</a:t>
            </a:r>
          </a:p>
          <a:p>
            <a:pPr lvl="1"/>
            <a:r>
              <a:rPr lang="en-US" sz="1200" dirty="0" smtClean="0"/>
              <a:t>Consideration </a:t>
            </a:r>
            <a:r>
              <a:rPr lang="en-US" sz="1200" dirty="0"/>
              <a:t>should be given to how to structure this work and the resources required to setup and manage this/these </a:t>
            </a:r>
            <a:r>
              <a:rPr lang="en-US" sz="1200" dirty="0" smtClean="0"/>
              <a:t>contracts</a:t>
            </a:r>
          </a:p>
          <a:p>
            <a:pPr lvl="1">
              <a:buFont typeface="Wingdings" panose="05000000000000000000" pitchFamily="2" charset="2"/>
              <a:buChar char="Ø"/>
            </a:pPr>
            <a:r>
              <a:rPr lang="en-US" sz="1200" dirty="0" smtClean="0">
                <a:solidFill>
                  <a:srgbClr val="FF0000"/>
                </a:solidFill>
              </a:rPr>
              <a:t>The planning for the infrastructure work package is in good shape but staffing needs to be addressed</a:t>
            </a:r>
            <a:endParaRPr lang="en-US" sz="1200" dirty="0">
              <a:solidFill>
                <a:srgbClr val="FF0000"/>
              </a:solidFill>
            </a:endParaRPr>
          </a:p>
          <a:p>
            <a:endParaRPr lang="en-US" sz="1600" dirty="0" smtClean="0"/>
          </a:p>
          <a:p>
            <a:r>
              <a:rPr lang="en-US" sz="1600" dirty="0" smtClean="0"/>
              <a:t>In </a:t>
            </a:r>
            <a:r>
              <a:rPr lang="en-US" sz="1600" dirty="0"/>
              <a:t>planning the temporary control room, consider how all the functionality, especially PSS, will be moved to the final control </a:t>
            </a:r>
            <a:r>
              <a:rPr lang="en-US" sz="1600" dirty="0" smtClean="0"/>
              <a:t>room.</a:t>
            </a:r>
          </a:p>
          <a:p>
            <a:pPr lvl="1"/>
            <a:r>
              <a:rPr lang="en-US" sz="1200" dirty="0" smtClean="0"/>
              <a:t>Once </a:t>
            </a:r>
            <a:r>
              <a:rPr lang="en-US" sz="1200" dirty="0"/>
              <a:t>the facility is operational then there should only be one control room with write access to control </a:t>
            </a:r>
            <a:r>
              <a:rPr lang="en-US" sz="1200" dirty="0" smtClean="0"/>
              <a:t>parameters</a:t>
            </a:r>
          </a:p>
          <a:p>
            <a:pPr lvl="1">
              <a:buFont typeface="Wingdings" panose="05000000000000000000" pitchFamily="2" charset="2"/>
              <a:buChar char="Ø"/>
            </a:pPr>
            <a:r>
              <a:rPr lang="en-US" sz="1200" dirty="0" smtClean="0">
                <a:solidFill>
                  <a:srgbClr val="FF0000"/>
                </a:solidFill>
              </a:rPr>
              <a:t>This is now the plan</a:t>
            </a:r>
            <a:endParaRPr lang="sv-SE" sz="1600" dirty="0"/>
          </a:p>
        </p:txBody>
      </p:sp>
      <p:sp>
        <p:nvSpPr>
          <p:cNvPr id="4" name="Slide Number Placeholder 3"/>
          <p:cNvSpPr>
            <a:spLocks noGrp="1"/>
          </p:cNvSpPr>
          <p:nvPr>
            <p:ph type="sldNum" sz="quarter" idx="12"/>
          </p:nvPr>
        </p:nvSpPr>
        <p:spPr/>
        <p:txBody>
          <a:bodyPr/>
          <a:lstStyle/>
          <a:p>
            <a:fld id="{551115BC-487E-4422-894C-CB7CD3E79223}" type="slidenum">
              <a:rPr lang="sv-SE" smtClean="0"/>
              <a:t>31</a:t>
            </a:fld>
            <a:endParaRPr lang="sv-SE" dirty="0"/>
          </a:p>
        </p:txBody>
      </p:sp>
      <p:sp>
        <p:nvSpPr>
          <p:cNvPr id="5" name="Title 1"/>
          <p:cNvSpPr txBox="1">
            <a:spLocks/>
          </p:cNvSpPr>
          <p:nvPr/>
        </p:nvSpPr>
        <p:spPr>
          <a:xfrm>
            <a:off x="609600" y="427038"/>
            <a:ext cx="7139136"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kern="1200" baseline="0">
                <a:solidFill>
                  <a:schemeClr val="bg1"/>
                </a:solidFill>
                <a:latin typeface="+mj-lt"/>
                <a:ea typeface="+mj-ea"/>
                <a:cs typeface="+mj-cs"/>
              </a:defRPr>
            </a:lvl1pPr>
          </a:lstStyle>
          <a:p>
            <a:r>
              <a:rPr lang="sv-SE" dirty="0" smtClean="0"/>
              <a:t>Response to TAC12</a:t>
            </a:r>
            <a:endParaRPr lang="sv-SE" dirty="0"/>
          </a:p>
        </p:txBody>
      </p:sp>
    </p:spTree>
    <p:extLst>
      <p:ext uri="{BB962C8B-B14F-4D97-AF65-F5344CB8AC3E}">
        <p14:creationId xmlns:p14="http://schemas.microsoft.com/office/powerpoint/2010/main" val="31520504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600200"/>
            <a:ext cx="8640960" cy="4525963"/>
          </a:xfrm>
        </p:spPr>
        <p:txBody>
          <a:bodyPr>
            <a:noAutofit/>
          </a:bodyPr>
          <a:lstStyle/>
          <a:p>
            <a:r>
              <a:rPr lang="en-US" sz="1600" b="1" dirty="0"/>
              <a:t>Response to TAC 11</a:t>
            </a:r>
          </a:p>
          <a:p>
            <a:r>
              <a:rPr lang="en-US" sz="1600" dirty="0"/>
              <a:t>Good progress has been made with recommendations from TAC11</a:t>
            </a:r>
          </a:p>
          <a:p>
            <a:r>
              <a:rPr lang="en-US" sz="1600" dirty="0"/>
              <a:t>There is on-going work in two areas</a:t>
            </a:r>
          </a:p>
          <a:p>
            <a:pPr lvl="1"/>
            <a:r>
              <a:rPr lang="en-US" sz="1200" dirty="0" smtClean="0"/>
              <a:t>While </a:t>
            </a:r>
            <a:r>
              <a:rPr lang="en-US" sz="1200" dirty="0"/>
              <a:t>the development environment has been defined, documenting hardware and software standards has not made progress. The ICS Division should take a pragmatic view and publish a light-weight set of documents which can be updated as the standards </a:t>
            </a:r>
            <a:r>
              <a:rPr lang="en-US" sz="1200" dirty="0" smtClean="0"/>
              <a:t>evolve</a:t>
            </a:r>
          </a:p>
          <a:p>
            <a:pPr lvl="1">
              <a:buFont typeface="Wingdings" panose="05000000000000000000" pitchFamily="2" charset="2"/>
              <a:buChar char="Ø"/>
            </a:pPr>
            <a:r>
              <a:rPr lang="en-US" sz="1200" dirty="0" smtClean="0">
                <a:solidFill>
                  <a:srgbClr val="FF0000"/>
                </a:solidFill>
              </a:rPr>
              <a:t>The ICS Handbook has been created and will soon have it’s preliminary release</a:t>
            </a:r>
            <a:endParaRPr lang="en-US" sz="1200" dirty="0">
              <a:solidFill>
                <a:srgbClr val="FF0000"/>
              </a:solidFill>
            </a:endParaRPr>
          </a:p>
          <a:p>
            <a:pPr lvl="1"/>
            <a:endParaRPr lang="en-US" sz="1200" dirty="0"/>
          </a:p>
          <a:p>
            <a:pPr lvl="1"/>
            <a:r>
              <a:rPr lang="en-US" sz="1200" dirty="0" smtClean="0"/>
              <a:t>Development </a:t>
            </a:r>
            <a:r>
              <a:rPr lang="en-US" sz="1200" dirty="0"/>
              <a:t>of Interface Control Documents is ongoing and this is reasonable as subsystem requirements become </a:t>
            </a:r>
            <a:r>
              <a:rPr lang="en-US" sz="1200" dirty="0" smtClean="0"/>
              <a:t>available</a:t>
            </a:r>
          </a:p>
          <a:p>
            <a:pPr lvl="1">
              <a:buFont typeface="Wingdings" panose="05000000000000000000" pitchFamily="2" charset="2"/>
              <a:buChar char="Ø"/>
            </a:pPr>
            <a:r>
              <a:rPr lang="en-US" sz="1200" dirty="0">
                <a:solidFill>
                  <a:srgbClr val="FF0000"/>
                </a:solidFill>
              </a:rPr>
              <a:t>There are still opportunities for improvements with the ICDs</a:t>
            </a:r>
          </a:p>
        </p:txBody>
      </p:sp>
      <p:sp>
        <p:nvSpPr>
          <p:cNvPr id="4" name="Slide Number Placeholder 3"/>
          <p:cNvSpPr>
            <a:spLocks noGrp="1"/>
          </p:cNvSpPr>
          <p:nvPr>
            <p:ph type="sldNum" sz="quarter" idx="12"/>
          </p:nvPr>
        </p:nvSpPr>
        <p:spPr/>
        <p:txBody>
          <a:bodyPr/>
          <a:lstStyle/>
          <a:p>
            <a:fld id="{551115BC-487E-4422-894C-CB7CD3E79223}" type="slidenum">
              <a:rPr lang="sv-SE" smtClean="0"/>
              <a:t>32</a:t>
            </a:fld>
            <a:endParaRPr lang="sv-SE" dirty="0"/>
          </a:p>
        </p:txBody>
      </p:sp>
      <p:sp>
        <p:nvSpPr>
          <p:cNvPr id="5" name="Title 1"/>
          <p:cNvSpPr txBox="1">
            <a:spLocks/>
          </p:cNvSpPr>
          <p:nvPr/>
        </p:nvSpPr>
        <p:spPr>
          <a:xfrm>
            <a:off x="609600" y="427038"/>
            <a:ext cx="7139136"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kern="1200" baseline="0">
                <a:solidFill>
                  <a:schemeClr val="bg1"/>
                </a:solidFill>
                <a:latin typeface="+mj-lt"/>
                <a:ea typeface="+mj-ea"/>
                <a:cs typeface="+mj-cs"/>
              </a:defRPr>
            </a:lvl1pPr>
          </a:lstStyle>
          <a:p>
            <a:r>
              <a:rPr lang="sv-SE" dirty="0" smtClean="0"/>
              <a:t>Response to TAC12 (from TAC11)</a:t>
            </a:r>
            <a:endParaRPr lang="sv-SE" dirty="0"/>
          </a:p>
        </p:txBody>
      </p:sp>
      <p:pic>
        <p:nvPicPr>
          <p:cNvPr id="10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77464" y="3933056"/>
            <a:ext cx="3981344" cy="696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4072887"/>
            <a:ext cx="4114800" cy="992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77465" y="4719887"/>
            <a:ext cx="3981344" cy="1157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9600" y="5370610"/>
            <a:ext cx="4040832" cy="506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21079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036496" cy="4525963"/>
          </a:xfrm>
        </p:spPr>
        <p:txBody>
          <a:bodyPr>
            <a:normAutofit/>
          </a:bodyPr>
          <a:lstStyle/>
          <a:p>
            <a:r>
              <a:rPr lang="en-US" sz="1600" dirty="0"/>
              <a:t>Recommendations</a:t>
            </a:r>
          </a:p>
          <a:p>
            <a:pPr lvl="1"/>
            <a:r>
              <a:rPr lang="en-US" sz="1200" dirty="0"/>
              <a:t>Consider running training </a:t>
            </a:r>
            <a:r>
              <a:rPr lang="en-US" sz="1200" dirty="0" err="1"/>
              <a:t>programmes</a:t>
            </a:r>
            <a:r>
              <a:rPr lang="en-US" sz="1200" dirty="0"/>
              <a:t> in EPICS and related development processes for IKC partners and other possible control-system suppliers. This can be contracted out to a commercial </a:t>
            </a:r>
            <a:r>
              <a:rPr lang="en-US" sz="1200" dirty="0" smtClean="0"/>
              <a:t>organization; </a:t>
            </a:r>
            <a:r>
              <a:rPr lang="en-US" sz="1200" dirty="0"/>
              <a:t>who will deliver training ranging from very generic EPICS training to a bespoke version for ESS’s development </a:t>
            </a:r>
            <a:r>
              <a:rPr lang="en-US" sz="1200" dirty="0" smtClean="0"/>
              <a:t>environment</a:t>
            </a:r>
          </a:p>
          <a:p>
            <a:pPr lvl="1">
              <a:buFont typeface="Wingdings" panose="05000000000000000000" pitchFamily="2" charset="2"/>
              <a:buChar char="Ø"/>
            </a:pPr>
            <a:r>
              <a:rPr lang="en-US" sz="1200" dirty="0" smtClean="0">
                <a:solidFill>
                  <a:srgbClr val="FF0000"/>
                </a:solidFill>
              </a:rPr>
              <a:t>Through the new procurement framework agreement for software development services, ICS has specifically addressed the possibility of contracting professional EPICS training capacity. The framework agreement tender was subdivided into four “lots” or areas, of which two lots opened the possibility for offering EPICS training services. We are happy to see that many - if not all - of the top commercial players in the EPICS community have successfully responded to the tender.</a:t>
            </a:r>
            <a:br>
              <a:rPr lang="en-US" sz="1200" dirty="0" smtClean="0">
                <a:solidFill>
                  <a:srgbClr val="FF0000"/>
                </a:solidFill>
              </a:rPr>
            </a:br>
            <a:r>
              <a:rPr lang="en-US" sz="1200" dirty="0" smtClean="0">
                <a:solidFill>
                  <a:srgbClr val="FF0000"/>
                </a:solidFill>
              </a:rPr>
              <a:t>ICS has also created in-house training material for self-study purposes.</a:t>
            </a:r>
          </a:p>
          <a:p>
            <a:pPr lvl="1"/>
            <a:endParaRPr lang="en-US" sz="1200" dirty="0"/>
          </a:p>
          <a:p>
            <a:pPr lvl="1"/>
            <a:r>
              <a:rPr lang="en-US" sz="1200" dirty="0"/>
              <a:t>Revisit the goal for ICS IKC with ESS senior management, to produce a more realistic level. As part of which revisit the in-house staff level to compensate for any planned reduction in </a:t>
            </a:r>
            <a:r>
              <a:rPr lang="en-US" sz="1200" dirty="0" smtClean="0"/>
              <a:t>IKC</a:t>
            </a:r>
          </a:p>
          <a:p>
            <a:pPr lvl="1">
              <a:buFont typeface="Wingdings" panose="05000000000000000000" pitchFamily="2" charset="2"/>
              <a:buChar char="Ø"/>
            </a:pPr>
            <a:r>
              <a:rPr lang="en-US" sz="1200" dirty="0" smtClean="0">
                <a:solidFill>
                  <a:srgbClr val="FF0000"/>
                </a:solidFill>
              </a:rPr>
              <a:t>In the period, the In-kind goal for ICS has been </a:t>
            </a:r>
            <a:r>
              <a:rPr lang="en-US" sz="1200" dirty="0">
                <a:solidFill>
                  <a:srgbClr val="FF0000"/>
                </a:solidFill>
              </a:rPr>
              <a:t>clarified and established to </a:t>
            </a:r>
            <a:r>
              <a:rPr lang="en-US" sz="1200" dirty="0" smtClean="0">
                <a:solidFill>
                  <a:srgbClr val="FF0000"/>
                </a:solidFill>
              </a:rPr>
              <a:t>50% of the 2013 ICS budget i.e. 36.5 M€.</a:t>
            </a:r>
            <a:br>
              <a:rPr lang="en-US" sz="1200" dirty="0" smtClean="0">
                <a:solidFill>
                  <a:srgbClr val="FF0000"/>
                </a:solidFill>
              </a:rPr>
            </a:br>
            <a:endParaRPr lang="en-US" sz="1200" dirty="0">
              <a:solidFill>
                <a:srgbClr val="FF0000"/>
              </a:solidFill>
            </a:endParaRPr>
          </a:p>
          <a:p>
            <a:pPr lvl="1"/>
            <a:endParaRPr lang="en-US" sz="1200" dirty="0"/>
          </a:p>
          <a:p>
            <a:pPr lvl="1"/>
            <a:r>
              <a:rPr lang="en-US" sz="1200" dirty="0"/>
              <a:t>All ESS IKC agreements should make a reference to compliance with ICS </a:t>
            </a:r>
            <a:r>
              <a:rPr lang="en-US" sz="1200" dirty="0" smtClean="0"/>
              <a:t>standards</a:t>
            </a:r>
          </a:p>
          <a:p>
            <a:pPr lvl="1">
              <a:buFont typeface="Wingdings" panose="05000000000000000000" pitchFamily="2" charset="2"/>
              <a:buChar char="Ø"/>
            </a:pPr>
            <a:r>
              <a:rPr lang="en-US" sz="1200" dirty="0">
                <a:solidFill>
                  <a:srgbClr val="FF0000"/>
                </a:solidFill>
              </a:rPr>
              <a:t>On ESS level, work is ongoing to refer to the ESS-wide standardization initiative [ESS-0042151]</a:t>
            </a:r>
          </a:p>
          <a:p>
            <a:pPr lvl="1">
              <a:buFont typeface="Wingdings" panose="05000000000000000000" pitchFamily="2" charset="2"/>
              <a:buChar char="Ø"/>
            </a:pPr>
            <a:r>
              <a:rPr lang="en-US" sz="1200" dirty="0">
                <a:solidFill>
                  <a:srgbClr val="FF0000"/>
                </a:solidFill>
              </a:rPr>
              <a:t>On ICS level, we refer to - in applicable cases - the Controls hardware standardization document [ESS-0037909</a:t>
            </a:r>
            <a:r>
              <a:rPr lang="en-US" sz="1200" dirty="0" smtClean="0">
                <a:solidFill>
                  <a:srgbClr val="FF0000"/>
                </a:solidFill>
              </a:rPr>
              <a:t>]</a:t>
            </a:r>
          </a:p>
          <a:p>
            <a:pPr lvl="1">
              <a:buFont typeface="Wingdings" panose="05000000000000000000" pitchFamily="2" charset="2"/>
              <a:buChar char="Ø"/>
            </a:pPr>
            <a:r>
              <a:rPr lang="en-US" sz="1200" dirty="0" smtClean="0">
                <a:solidFill>
                  <a:srgbClr val="FF0000"/>
                </a:solidFill>
              </a:rPr>
              <a:t>ICS will also soon refer to the “ICS handbook” which exists as a preliminary draft at the moment (estimated release Q2 2016)</a:t>
            </a:r>
            <a:endParaRPr lang="sv-SE" sz="1200" dirty="0">
              <a:solidFill>
                <a:srgbClr val="FF0000"/>
              </a:solidFill>
            </a:endParaRPr>
          </a:p>
          <a:p>
            <a:endParaRPr lang="sv-SE" sz="1600" dirty="0"/>
          </a:p>
        </p:txBody>
      </p:sp>
      <p:sp>
        <p:nvSpPr>
          <p:cNvPr id="4" name="Slide Number Placeholder 3"/>
          <p:cNvSpPr>
            <a:spLocks noGrp="1"/>
          </p:cNvSpPr>
          <p:nvPr>
            <p:ph type="sldNum" sz="quarter" idx="12"/>
          </p:nvPr>
        </p:nvSpPr>
        <p:spPr/>
        <p:txBody>
          <a:bodyPr/>
          <a:lstStyle/>
          <a:p>
            <a:fld id="{551115BC-487E-4422-894C-CB7CD3E79223}" type="slidenum">
              <a:rPr lang="sv-SE" smtClean="0"/>
              <a:t>33</a:t>
            </a:fld>
            <a:endParaRPr lang="sv-SE" dirty="0"/>
          </a:p>
        </p:txBody>
      </p:sp>
      <p:sp>
        <p:nvSpPr>
          <p:cNvPr id="5" name="Title 1"/>
          <p:cNvSpPr txBox="1">
            <a:spLocks/>
          </p:cNvSpPr>
          <p:nvPr/>
        </p:nvSpPr>
        <p:spPr>
          <a:xfrm>
            <a:off x="107504" y="188640"/>
            <a:ext cx="7418784"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kern="1200" baseline="0">
                <a:solidFill>
                  <a:schemeClr val="bg1"/>
                </a:solidFill>
                <a:latin typeface="+mj-lt"/>
                <a:ea typeface="+mj-ea"/>
                <a:cs typeface="+mj-cs"/>
              </a:defRPr>
            </a:lvl1pPr>
          </a:lstStyle>
          <a:p>
            <a:r>
              <a:rPr lang="sv-SE" dirty="0" smtClean="0"/>
              <a:t>Response to recommendations from TAC12</a:t>
            </a:r>
            <a:endParaRPr lang="sv-SE" dirty="0"/>
          </a:p>
        </p:txBody>
      </p:sp>
    </p:spTree>
    <p:extLst>
      <p:ext uri="{BB962C8B-B14F-4D97-AF65-F5344CB8AC3E}">
        <p14:creationId xmlns:p14="http://schemas.microsoft.com/office/powerpoint/2010/main" val="15631018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551115BC-487E-4422-894C-CB7CD3E79223}" type="slidenum">
              <a:rPr lang="sv-SE" smtClean="0"/>
              <a:pPr/>
              <a:t>34</a:t>
            </a:fld>
            <a:endParaRPr lang="sv-SE" dirty="0"/>
          </a:p>
        </p:txBody>
      </p:sp>
      <p:sp>
        <p:nvSpPr>
          <p:cNvPr id="5" name="Rectangle 4"/>
          <p:cNvSpPr/>
          <p:nvPr/>
        </p:nvSpPr>
        <p:spPr>
          <a:xfrm>
            <a:off x="-684584" y="-286613"/>
            <a:ext cx="10585176" cy="786327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Bildobjekt 7" descr="ESS-vit-logga.pn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439881" y="2782894"/>
            <a:ext cx="2937317" cy="1807187"/>
          </a:xfrm>
          <a:prstGeom prst="rect">
            <a:avLst/>
          </a:prstGeom>
        </p:spPr>
      </p:pic>
    </p:spTree>
    <p:extLst>
      <p:ext uri="{BB962C8B-B14F-4D97-AF65-F5344CB8AC3E}">
        <p14:creationId xmlns:p14="http://schemas.microsoft.com/office/powerpoint/2010/main" val="1550535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ICS Project scope</a:t>
            </a:r>
            <a:endParaRPr lang="en-GB" noProof="0" dirty="0"/>
          </a:p>
        </p:txBody>
      </p:sp>
      <p:sp>
        <p:nvSpPr>
          <p:cNvPr id="4" name="Slide Number Placeholder 3"/>
          <p:cNvSpPr>
            <a:spLocks noGrp="1"/>
          </p:cNvSpPr>
          <p:nvPr>
            <p:ph type="sldNum" sz="quarter" idx="12"/>
          </p:nvPr>
        </p:nvSpPr>
        <p:spPr/>
        <p:txBody>
          <a:bodyPr/>
          <a:lstStyle/>
          <a:p>
            <a:fld id="{551115BC-487E-4422-894C-CB7CD3E79223}" type="slidenum">
              <a:rPr lang="en-GB" smtClean="0"/>
              <a:t>4</a:t>
            </a:fld>
            <a:endParaRPr lang="en-GB"/>
          </a:p>
        </p:txBody>
      </p:sp>
      <p:sp>
        <p:nvSpPr>
          <p:cNvPr id="5" name="TextBox 4"/>
          <p:cNvSpPr txBox="1"/>
          <p:nvPr/>
        </p:nvSpPr>
        <p:spPr>
          <a:xfrm>
            <a:off x="251520" y="1628800"/>
            <a:ext cx="5328592" cy="4247317"/>
          </a:xfrm>
          <a:prstGeom prst="rect">
            <a:avLst/>
          </a:prstGeom>
          <a:noFill/>
        </p:spPr>
        <p:txBody>
          <a:bodyPr wrap="square" rtlCol="0">
            <a:spAutoFit/>
          </a:bodyPr>
          <a:lstStyle/>
          <a:p>
            <a:r>
              <a:rPr lang="sv-SE" dirty="0" smtClean="0"/>
              <a:t>Work </a:t>
            </a:r>
            <a:r>
              <a:rPr lang="sv-SE" dirty="0"/>
              <a:t>package 01 </a:t>
            </a:r>
            <a:r>
              <a:rPr lang="sv-SE" dirty="0" smtClean="0"/>
              <a:t>	Management </a:t>
            </a:r>
            <a:r>
              <a:rPr lang="sv-SE" dirty="0"/>
              <a:t>and administration</a:t>
            </a:r>
          </a:p>
          <a:p>
            <a:r>
              <a:rPr lang="sv-SE" dirty="0" smtClean="0"/>
              <a:t>Work </a:t>
            </a:r>
            <a:r>
              <a:rPr lang="sv-SE" dirty="0"/>
              <a:t>package 02 </a:t>
            </a:r>
            <a:r>
              <a:rPr lang="sv-SE" dirty="0" smtClean="0"/>
              <a:t>	Software </a:t>
            </a:r>
            <a:r>
              <a:rPr lang="sv-SE" dirty="0"/>
              <a:t>Applications</a:t>
            </a:r>
          </a:p>
          <a:p>
            <a:r>
              <a:rPr lang="sv-SE" dirty="0" smtClean="0"/>
              <a:t>Work </a:t>
            </a:r>
            <a:r>
              <a:rPr lang="sv-SE" dirty="0"/>
              <a:t>package 03 </a:t>
            </a:r>
            <a:r>
              <a:rPr lang="sv-SE" dirty="0" smtClean="0"/>
              <a:t>	Software </a:t>
            </a:r>
            <a:r>
              <a:rPr lang="sv-SE" dirty="0"/>
              <a:t>core </a:t>
            </a:r>
          </a:p>
          <a:p>
            <a:r>
              <a:rPr lang="sv-SE" dirty="0" smtClean="0"/>
              <a:t>Work </a:t>
            </a:r>
            <a:r>
              <a:rPr lang="sv-SE" dirty="0"/>
              <a:t>package 04 </a:t>
            </a:r>
            <a:r>
              <a:rPr lang="sv-SE" dirty="0" smtClean="0"/>
              <a:t>	Hardware </a:t>
            </a:r>
            <a:r>
              <a:rPr lang="sv-SE" dirty="0"/>
              <a:t>core</a:t>
            </a:r>
          </a:p>
          <a:p>
            <a:r>
              <a:rPr lang="sv-SE" dirty="0" smtClean="0"/>
              <a:t>Work </a:t>
            </a:r>
            <a:r>
              <a:rPr lang="sv-SE" dirty="0"/>
              <a:t>package 05 </a:t>
            </a:r>
            <a:r>
              <a:rPr lang="sv-SE" dirty="0" smtClean="0"/>
              <a:t>	Machine protection </a:t>
            </a:r>
            <a:endParaRPr lang="sv-SE" dirty="0"/>
          </a:p>
          <a:p>
            <a:r>
              <a:rPr lang="sv-SE" dirty="0" smtClean="0"/>
              <a:t>Work </a:t>
            </a:r>
            <a:r>
              <a:rPr lang="sv-SE" dirty="0"/>
              <a:t>package 06 </a:t>
            </a:r>
            <a:r>
              <a:rPr lang="sv-SE" dirty="0" smtClean="0"/>
              <a:t>	Equipment </a:t>
            </a:r>
            <a:endParaRPr lang="sv-SE" dirty="0"/>
          </a:p>
          <a:p>
            <a:r>
              <a:rPr lang="sv-SE" dirty="0" smtClean="0"/>
              <a:t>Work </a:t>
            </a:r>
            <a:r>
              <a:rPr lang="sv-SE" dirty="0"/>
              <a:t>package 07 </a:t>
            </a:r>
            <a:r>
              <a:rPr lang="sv-SE" dirty="0" smtClean="0"/>
              <a:t>	Control </a:t>
            </a:r>
            <a:r>
              <a:rPr lang="sv-SE" dirty="0"/>
              <a:t>system infrastructure</a:t>
            </a:r>
          </a:p>
          <a:p>
            <a:r>
              <a:rPr lang="sv-SE" dirty="0" smtClean="0"/>
              <a:t>Work </a:t>
            </a:r>
            <a:r>
              <a:rPr lang="sv-SE" dirty="0"/>
              <a:t>package 08 </a:t>
            </a:r>
            <a:r>
              <a:rPr lang="sv-SE" dirty="0" smtClean="0"/>
              <a:t>	Physics </a:t>
            </a:r>
            <a:endParaRPr lang="sv-SE" dirty="0"/>
          </a:p>
          <a:p>
            <a:r>
              <a:rPr lang="sv-SE" dirty="0" smtClean="0"/>
              <a:t>Work </a:t>
            </a:r>
            <a:r>
              <a:rPr lang="sv-SE" dirty="0"/>
              <a:t>package 09 </a:t>
            </a:r>
            <a:r>
              <a:rPr lang="sv-SE" dirty="0" smtClean="0"/>
              <a:t>	Personnel </a:t>
            </a:r>
            <a:r>
              <a:rPr lang="sv-SE" dirty="0"/>
              <a:t>safety </a:t>
            </a:r>
            <a:r>
              <a:rPr lang="sv-SE" dirty="0" smtClean="0"/>
              <a:t>systems</a:t>
            </a:r>
            <a:endParaRPr lang="sv-SE" dirty="0"/>
          </a:p>
          <a:p>
            <a:r>
              <a:rPr lang="sv-SE" dirty="0" smtClean="0"/>
              <a:t>Work </a:t>
            </a:r>
            <a:r>
              <a:rPr lang="sv-SE" dirty="0"/>
              <a:t>package 10 </a:t>
            </a:r>
            <a:r>
              <a:rPr lang="sv-SE" dirty="0" smtClean="0"/>
              <a:t>	Integration </a:t>
            </a:r>
            <a:r>
              <a:rPr lang="sv-SE" dirty="0"/>
              <a:t>- Accelerator</a:t>
            </a:r>
          </a:p>
          <a:p>
            <a:r>
              <a:rPr lang="sv-SE" dirty="0" smtClean="0"/>
              <a:t>Work </a:t>
            </a:r>
            <a:r>
              <a:rPr lang="sv-SE" dirty="0"/>
              <a:t>package 11 </a:t>
            </a:r>
            <a:r>
              <a:rPr lang="sv-SE" dirty="0" smtClean="0"/>
              <a:t>	Integration </a:t>
            </a:r>
            <a:r>
              <a:rPr lang="sv-SE" dirty="0"/>
              <a:t>- Target </a:t>
            </a:r>
          </a:p>
          <a:p>
            <a:r>
              <a:rPr lang="sv-SE" dirty="0" smtClean="0"/>
              <a:t>Work </a:t>
            </a:r>
            <a:r>
              <a:rPr lang="sv-SE" dirty="0"/>
              <a:t>package 12 </a:t>
            </a:r>
            <a:r>
              <a:rPr lang="sv-SE" dirty="0" smtClean="0"/>
              <a:t>	Integration </a:t>
            </a:r>
            <a:r>
              <a:rPr lang="sv-SE" dirty="0"/>
              <a:t>- Instruments </a:t>
            </a:r>
          </a:p>
          <a:p>
            <a:r>
              <a:rPr lang="sv-SE" dirty="0" smtClean="0"/>
              <a:t>Work </a:t>
            </a:r>
            <a:r>
              <a:rPr lang="sv-SE" dirty="0"/>
              <a:t>package 13 </a:t>
            </a:r>
            <a:r>
              <a:rPr lang="sv-SE" dirty="0" smtClean="0"/>
              <a:t>	Integration </a:t>
            </a:r>
            <a:r>
              <a:rPr lang="sv-SE" dirty="0"/>
              <a:t>- Conventional facilities</a:t>
            </a:r>
          </a:p>
          <a:p>
            <a:r>
              <a:rPr lang="sv-SE" dirty="0" smtClean="0"/>
              <a:t>Work </a:t>
            </a:r>
            <a:r>
              <a:rPr lang="sv-SE" dirty="0"/>
              <a:t>package 14 </a:t>
            </a:r>
            <a:r>
              <a:rPr lang="sv-SE" dirty="0" smtClean="0"/>
              <a:t>	Test Stands</a:t>
            </a:r>
          </a:p>
          <a:p>
            <a:r>
              <a:rPr lang="sv-SE" dirty="0" smtClean="0"/>
              <a:t>Work package 20	Installation</a:t>
            </a:r>
            <a:endParaRPr lang="sv-SE" dirty="0"/>
          </a:p>
        </p:txBody>
      </p:sp>
      <p:pic>
        <p:nvPicPr>
          <p:cNvPr id="1027" name="Picture 3"/>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055310" y="1498677"/>
            <a:ext cx="1838450" cy="12133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092280" y="3068960"/>
            <a:ext cx="1838450" cy="12248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579457" y="4691349"/>
            <a:ext cx="1844535" cy="10375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4113398" y="5569564"/>
            <a:ext cx="1844535" cy="6156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6208075" y="2617747"/>
            <a:ext cx="1532919" cy="523220"/>
          </a:xfrm>
          <a:prstGeom prst="rect">
            <a:avLst/>
          </a:prstGeom>
          <a:noFill/>
        </p:spPr>
        <p:txBody>
          <a:bodyPr wrap="none" lIns="91440" tIns="45720" rIns="91440" bIns="45720">
            <a:spAutoFit/>
          </a:bodyPr>
          <a:lstStyle/>
          <a:p>
            <a:pPr algn="ctr"/>
            <a:r>
              <a:rPr lang="en-US" sz="2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Software</a:t>
            </a:r>
            <a:endParaRPr lang="en-US" sz="2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12" name="Rectangle 11"/>
          <p:cNvSpPr/>
          <p:nvPr/>
        </p:nvSpPr>
        <p:spPr>
          <a:xfrm>
            <a:off x="7118551" y="4201924"/>
            <a:ext cx="1794530" cy="523220"/>
          </a:xfrm>
          <a:prstGeom prst="rect">
            <a:avLst/>
          </a:prstGeom>
          <a:noFill/>
        </p:spPr>
        <p:txBody>
          <a:bodyPr wrap="none" lIns="91440" tIns="45720" rIns="91440" bIns="45720">
            <a:spAutoFit/>
          </a:bodyPr>
          <a:lstStyle/>
          <a:p>
            <a:pPr algn="ctr"/>
            <a:r>
              <a:rPr lang="en-US" sz="2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Electronics</a:t>
            </a:r>
            <a:endParaRPr lang="en-US" sz="2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13" name="Rectangle 12"/>
          <p:cNvSpPr/>
          <p:nvPr/>
        </p:nvSpPr>
        <p:spPr>
          <a:xfrm>
            <a:off x="6388874" y="5643362"/>
            <a:ext cx="2241063" cy="523220"/>
          </a:xfrm>
          <a:prstGeom prst="rect">
            <a:avLst/>
          </a:prstGeom>
          <a:noFill/>
        </p:spPr>
        <p:txBody>
          <a:bodyPr wrap="none" lIns="91440" tIns="45720" rIns="91440" bIns="45720">
            <a:spAutoFit/>
          </a:bodyPr>
          <a:lstStyle/>
          <a:p>
            <a:pPr algn="ctr"/>
            <a:r>
              <a:rPr lang="en-US" sz="2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Infrastructure</a:t>
            </a:r>
            <a:endParaRPr lang="en-US" sz="2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14" name="Rectangle 13"/>
          <p:cNvSpPr/>
          <p:nvPr/>
        </p:nvSpPr>
        <p:spPr>
          <a:xfrm>
            <a:off x="3491880" y="6146140"/>
            <a:ext cx="3087577" cy="523220"/>
          </a:xfrm>
          <a:prstGeom prst="rect">
            <a:avLst/>
          </a:prstGeom>
          <a:noFill/>
        </p:spPr>
        <p:txBody>
          <a:bodyPr wrap="none" lIns="91440" tIns="45720" rIns="91440" bIns="45720">
            <a:spAutoFit/>
          </a:bodyPr>
          <a:lstStyle/>
          <a:p>
            <a:pPr algn="ctr"/>
            <a:r>
              <a:rPr lang="en-US" sz="2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Safety &amp; protection</a:t>
            </a:r>
            <a:endParaRPr lang="en-US" sz="2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cxnSp>
        <p:nvCxnSpPr>
          <p:cNvPr id="7" name="Straight Arrow Connector 6"/>
          <p:cNvCxnSpPr/>
          <p:nvPr/>
        </p:nvCxnSpPr>
        <p:spPr>
          <a:xfrm>
            <a:off x="4283968" y="2105365"/>
            <a:ext cx="1673965" cy="171507"/>
          </a:xfrm>
          <a:prstGeom prst="straightConnector1">
            <a:avLst/>
          </a:prstGeom>
          <a:ln w="50800">
            <a:tailEnd type="triangle" w="sm"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3526819" y="2343518"/>
            <a:ext cx="2431114" cy="85753"/>
          </a:xfrm>
          <a:prstGeom prst="straightConnector1">
            <a:avLst/>
          </a:prstGeom>
          <a:ln w="50800">
            <a:tailEnd type="triangle" w="sm"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2915816" y="2564904"/>
            <a:ext cx="3042117" cy="1162097"/>
          </a:xfrm>
          <a:prstGeom prst="straightConnector1">
            <a:avLst/>
          </a:prstGeom>
          <a:ln w="50800">
            <a:tailEnd type="triangle" w="sm"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3614243" y="2630333"/>
            <a:ext cx="3478037" cy="561062"/>
          </a:xfrm>
          <a:prstGeom prst="straightConnector1">
            <a:avLst/>
          </a:prstGeom>
          <a:ln w="50800">
            <a:tailEnd type="triangle" w="sm"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4067944" y="2910864"/>
            <a:ext cx="3024336" cy="446128"/>
          </a:xfrm>
          <a:prstGeom prst="straightConnector1">
            <a:avLst/>
          </a:prstGeom>
          <a:ln w="50800">
            <a:tailEnd type="triangle" w="sm"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4905492" y="3492595"/>
            <a:ext cx="1610724" cy="1304557"/>
          </a:xfrm>
          <a:prstGeom prst="straightConnector1">
            <a:avLst/>
          </a:prstGeom>
          <a:ln w="50800">
            <a:tailEnd type="triangle" w="sm"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3276415" y="4869160"/>
            <a:ext cx="3303042" cy="774202"/>
          </a:xfrm>
          <a:prstGeom prst="straightConnector1">
            <a:avLst/>
          </a:prstGeom>
          <a:ln w="50800">
            <a:tailEnd type="triangle" w="sm"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4067944" y="2996952"/>
            <a:ext cx="967724" cy="2520280"/>
          </a:xfrm>
          <a:prstGeom prst="straightConnector1">
            <a:avLst/>
          </a:prstGeom>
          <a:ln w="50800">
            <a:tailEnd type="triangle" w="sm"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4211960" y="4144874"/>
            <a:ext cx="693532" cy="1372358"/>
          </a:xfrm>
          <a:prstGeom prst="straightConnector1">
            <a:avLst/>
          </a:prstGeom>
          <a:ln w="50800">
            <a:tailEnd type="triangle" w="sm"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179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nodeType="withEffect">
                                  <p:stCondLst>
                                    <p:cond delay="0"/>
                                  </p:stCondLst>
                                  <p:childTnLst>
                                    <p:set>
                                      <p:cBhvr>
                                        <p:cTn id="12" dur="1" fill="hold">
                                          <p:stCondLst>
                                            <p:cond delay="0"/>
                                          </p:stCondLst>
                                        </p:cTn>
                                        <p:tgtEl>
                                          <p:spTgt spid="1027"/>
                                        </p:tgtEl>
                                        <p:attrNameLst>
                                          <p:attrName>style.visibility</p:attrName>
                                        </p:attrNameLst>
                                      </p:cBhvr>
                                      <p:to>
                                        <p:strVal val="visible"/>
                                      </p:to>
                                    </p:set>
                                    <p:animEffect transition="in" filter="fade">
                                      <p:cBhvr>
                                        <p:cTn id="13" dur="500"/>
                                        <p:tgtEl>
                                          <p:spTgt spid="1027"/>
                                        </p:tgtEl>
                                      </p:cBhvr>
                                    </p:animEffect>
                                  </p:childTnLst>
                                </p:cTn>
                              </p:par>
                              <p:par>
                                <p:cTn id="14" presetID="10" presetClass="entr" presetSubtype="0" fill="hold"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500"/>
                                        <p:tgtEl>
                                          <p:spTgt spid="1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fade">
                                      <p:cBhvr>
                                        <p:cTn id="24" dur="500"/>
                                        <p:tgtEl>
                                          <p:spTgt spid="21"/>
                                        </p:tgtEl>
                                      </p:cBhvr>
                                    </p:animEffect>
                                  </p:childTnLst>
                                </p:cTn>
                              </p:par>
                              <p:par>
                                <p:cTn id="25" presetID="10" presetClass="entr" presetSubtype="0" fill="hold" nodeType="with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500"/>
                                        <p:tgtEl>
                                          <p:spTgt spid="25"/>
                                        </p:tgtEl>
                                      </p:cBhvr>
                                    </p:animEffect>
                                  </p:childTnLst>
                                </p:cTn>
                              </p:par>
                              <p:par>
                                <p:cTn id="28" presetID="10" presetClass="entr" presetSubtype="0" fill="hold" nodeType="withEffect">
                                  <p:stCondLst>
                                    <p:cond delay="0"/>
                                  </p:stCondLst>
                                  <p:childTnLst>
                                    <p:set>
                                      <p:cBhvr>
                                        <p:cTn id="29" dur="1" fill="hold">
                                          <p:stCondLst>
                                            <p:cond delay="0"/>
                                          </p:stCondLst>
                                        </p:cTn>
                                        <p:tgtEl>
                                          <p:spTgt spid="1028"/>
                                        </p:tgtEl>
                                        <p:attrNameLst>
                                          <p:attrName>style.visibility</p:attrName>
                                        </p:attrNameLst>
                                      </p:cBhvr>
                                      <p:to>
                                        <p:strVal val="visible"/>
                                      </p:to>
                                    </p:set>
                                    <p:animEffect transition="in" filter="fade">
                                      <p:cBhvr>
                                        <p:cTn id="30" dur="500"/>
                                        <p:tgtEl>
                                          <p:spTgt spid="1028"/>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500"/>
                                        <p:tgtEl>
                                          <p:spTgt spid="12"/>
                                        </p:tgtEl>
                                      </p:cBhvr>
                                    </p:animEffect>
                                  </p:childTnLst>
                                </p:cTn>
                              </p:par>
                              <p:par>
                                <p:cTn id="34" presetID="10" presetClass="exit" presetSubtype="0" fill="hold" nodeType="withEffect">
                                  <p:stCondLst>
                                    <p:cond delay="0"/>
                                  </p:stCondLst>
                                  <p:childTnLst>
                                    <p:animEffect transition="out" filter="fade">
                                      <p:cBhvr>
                                        <p:cTn id="35" dur="500"/>
                                        <p:tgtEl>
                                          <p:spTgt spid="7"/>
                                        </p:tgtEl>
                                      </p:cBhvr>
                                    </p:animEffect>
                                    <p:set>
                                      <p:cBhvr>
                                        <p:cTn id="36" dur="1" fill="hold">
                                          <p:stCondLst>
                                            <p:cond delay="499"/>
                                          </p:stCondLst>
                                        </p:cTn>
                                        <p:tgtEl>
                                          <p:spTgt spid="7"/>
                                        </p:tgtEl>
                                        <p:attrNameLst>
                                          <p:attrName>style.visibility</p:attrName>
                                        </p:attrNameLst>
                                      </p:cBhvr>
                                      <p:to>
                                        <p:strVal val="hidden"/>
                                      </p:to>
                                    </p:set>
                                  </p:childTnLst>
                                </p:cTn>
                              </p:par>
                              <p:par>
                                <p:cTn id="37" presetID="10" presetClass="exit" presetSubtype="0" fill="hold" nodeType="withEffect">
                                  <p:stCondLst>
                                    <p:cond delay="0"/>
                                  </p:stCondLst>
                                  <p:childTnLst>
                                    <p:animEffect transition="out" filter="fade">
                                      <p:cBhvr>
                                        <p:cTn id="38" dur="500"/>
                                        <p:tgtEl>
                                          <p:spTgt spid="17"/>
                                        </p:tgtEl>
                                      </p:cBhvr>
                                    </p:animEffect>
                                    <p:set>
                                      <p:cBhvr>
                                        <p:cTn id="39" dur="1" fill="hold">
                                          <p:stCondLst>
                                            <p:cond delay="499"/>
                                          </p:stCondLst>
                                        </p:cTn>
                                        <p:tgtEl>
                                          <p:spTgt spid="17"/>
                                        </p:tgtEl>
                                        <p:attrNameLst>
                                          <p:attrName>style.visibility</p:attrName>
                                        </p:attrNameLst>
                                      </p:cBhvr>
                                      <p:to>
                                        <p:strVal val="hidden"/>
                                      </p:to>
                                    </p:set>
                                  </p:childTnLst>
                                </p:cTn>
                              </p:par>
                              <p:par>
                                <p:cTn id="40" presetID="10" presetClass="exit" presetSubtype="0" fill="hold" nodeType="withEffect">
                                  <p:stCondLst>
                                    <p:cond delay="0"/>
                                  </p:stCondLst>
                                  <p:childTnLst>
                                    <p:animEffect transition="out" filter="fade">
                                      <p:cBhvr>
                                        <p:cTn id="41" dur="500"/>
                                        <p:tgtEl>
                                          <p:spTgt spid="19"/>
                                        </p:tgtEl>
                                      </p:cBhvr>
                                    </p:animEffect>
                                    <p:set>
                                      <p:cBhvr>
                                        <p:cTn id="42" dur="1" fill="hold">
                                          <p:stCondLst>
                                            <p:cond delay="499"/>
                                          </p:stCondLst>
                                        </p:cTn>
                                        <p:tgtEl>
                                          <p:spTgt spid="19"/>
                                        </p:tgtEl>
                                        <p:attrNameLst>
                                          <p:attrName>style.visibility</p:attrName>
                                        </p:attrNameLst>
                                      </p:cBhvr>
                                      <p:to>
                                        <p:strVal val="hidden"/>
                                      </p:to>
                                    </p:set>
                                  </p:childTnLst>
                                </p:cTn>
                              </p:par>
                              <p:par>
                                <p:cTn id="43" presetID="10" presetClass="exit" presetSubtype="0" fill="hold" nodeType="withEffect">
                                  <p:stCondLst>
                                    <p:cond delay="0"/>
                                  </p:stCondLst>
                                  <p:childTnLst>
                                    <p:animEffect transition="out" filter="fade">
                                      <p:cBhvr>
                                        <p:cTn id="44" dur="500"/>
                                        <p:tgtEl>
                                          <p:spTgt spid="1027"/>
                                        </p:tgtEl>
                                      </p:cBhvr>
                                    </p:animEffect>
                                    <p:set>
                                      <p:cBhvr>
                                        <p:cTn id="45" dur="1" fill="hold">
                                          <p:stCondLst>
                                            <p:cond delay="499"/>
                                          </p:stCondLst>
                                        </p:cTn>
                                        <p:tgtEl>
                                          <p:spTgt spid="1027"/>
                                        </p:tgtEl>
                                        <p:attrNameLst>
                                          <p:attrName>style.visibility</p:attrName>
                                        </p:attrNameLst>
                                      </p:cBhvr>
                                      <p:to>
                                        <p:strVal val="hidden"/>
                                      </p:to>
                                    </p:set>
                                  </p:childTnLst>
                                </p:cTn>
                              </p:par>
                              <p:par>
                                <p:cTn id="46" presetID="10" presetClass="exit" presetSubtype="0" fill="hold" grpId="1" nodeType="withEffect">
                                  <p:stCondLst>
                                    <p:cond delay="0"/>
                                  </p:stCondLst>
                                  <p:childTnLst>
                                    <p:animEffect transition="out" filter="fade">
                                      <p:cBhvr>
                                        <p:cTn id="47" dur="500"/>
                                        <p:tgtEl>
                                          <p:spTgt spid="3"/>
                                        </p:tgtEl>
                                      </p:cBhvr>
                                    </p:animEffect>
                                    <p:set>
                                      <p:cBhvr>
                                        <p:cTn id="48" dur="1" fill="hold">
                                          <p:stCondLst>
                                            <p:cond delay="499"/>
                                          </p:stCondLst>
                                        </p:cTn>
                                        <p:tgtEl>
                                          <p:spTgt spid="3"/>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27"/>
                                        </p:tgtEl>
                                        <p:attrNameLst>
                                          <p:attrName>style.visibility</p:attrName>
                                        </p:attrNameLst>
                                      </p:cBhvr>
                                      <p:to>
                                        <p:strVal val="visible"/>
                                      </p:to>
                                    </p:set>
                                    <p:animEffect transition="in" filter="fade">
                                      <p:cBhvr>
                                        <p:cTn id="53" dur="500"/>
                                        <p:tgtEl>
                                          <p:spTgt spid="27"/>
                                        </p:tgtEl>
                                      </p:cBhvr>
                                    </p:animEffect>
                                  </p:childTnLst>
                                </p:cTn>
                              </p:par>
                              <p:par>
                                <p:cTn id="54" presetID="10" presetClass="entr" presetSubtype="0" fill="hold" nodeType="withEffect">
                                  <p:stCondLst>
                                    <p:cond delay="0"/>
                                  </p:stCondLst>
                                  <p:childTnLst>
                                    <p:set>
                                      <p:cBhvr>
                                        <p:cTn id="55" dur="1" fill="hold">
                                          <p:stCondLst>
                                            <p:cond delay="0"/>
                                          </p:stCondLst>
                                        </p:cTn>
                                        <p:tgtEl>
                                          <p:spTgt spid="29"/>
                                        </p:tgtEl>
                                        <p:attrNameLst>
                                          <p:attrName>style.visibility</p:attrName>
                                        </p:attrNameLst>
                                      </p:cBhvr>
                                      <p:to>
                                        <p:strVal val="visible"/>
                                      </p:to>
                                    </p:set>
                                    <p:animEffect transition="in" filter="fade">
                                      <p:cBhvr>
                                        <p:cTn id="56" dur="500"/>
                                        <p:tgtEl>
                                          <p:spTgt spid="29"/>
                                        </p:tgtEl>
                                      </p:cBhvr>
                                    </p:animEffect>
                                  </p:childTnLst>
                                </p:cTn>
                              </p:par>
                              <p:par>
                                <p:cTn id="57" presetID="10" presetClass="entr" presetSubtype="0" fill="hold" nodeType="withEffect">
                                  <p:stCondLst>
                                    <p:cond delay="0"/>
                                  </p:stCondLst>
                                  <p:childTnLst>
                                    <p:set>
                                      <p:cBhvr>
                                        <p:cTn id="58" dur="1" fill="hold">
                                          <p:stCondLst>
                                            <p:cond delay="0"/>
                                          </p:stCondLst>
                                        </p:cTn>
                                        <p:tgtEl>
                                          <p:spTgt spid="1030"/>
                                        </p:tgtEl>
                                        <p:attrNameLst>
                                          <p:attrName>style.visibility</p:attrName>
                                        </p:attrNameLst>
                                      </p:cBhvr>
                                      <p:to>
                                        <p:strVal val="visible"/>
                                      </p:to>
                                    </p:set>
                                    <p:animEffect transition="in" filter="fade">
                                      <p:cBhvr>
                                        <p:cTn id="59" dur="500"/>
                                        <p:tgtEl>
                                          <p:spTgt spid="1030"/>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fade">
                                      <p:cBhvr>
                                        <p:cTn id="62" dur="500"/>
                                        <p:tgtEl>
                                          <p:spTgt spid="13"/>
                                        </p:tgtEl>
                                      </p:cBhvr>
                                    </p:animEffect>
                                  </p:childTnLst>
                                </p:cTn>
                              </p:par>
                              <p:par>
                                <p:cTn id="63" presetID="10" presetClass="exit" presetSubtype="0" fill="hold" nodeType="withEffect">
                                  <p:stCondLst>
                                    <p:cond delay="0"/>
                                  </p:stCondLst>
                                  <p:childTnLst>
                                    <p:animEffect transition="out" filter="fade">
                                      <p:cBhvr>
                                        <p:cTn id="64" dur="500"/>
                                        <p:tgtEl>
                                          <p:spTgt spid="21"/>
                                        </p:tgtEl>
                                      </p:cBhvr>
                                    </p:animEffect>
                                    <p:set>
                                      <p:cBhvr>
                                        <p:cTn id="65" dur="1" fill="hold">
                                          <p:stCondLst>
                                            <p:cond delay="499"/>
                                          </p:stCondLst>
                                        </p:cTn>
                                        <p:tgtEl>
                                          <p:spTgt spid="21"/>
                                        </p:tgtEl>
                                        <p:attrNameLst>
                                          <p:attrName>style.visibility</p:attrName>
                                        </p:attrNameLst>
                                      </p:cBhvr>
                                      <p:to>
                                        <p:strVal val="hidden"/>
                                      </p:to>
                                    </p:set>
                                  </p:childTnLst>
                                </p:cTn>
                              </p:par>
                              <p:par>
                                <p:cTn id="66" presetID="10" presetClass="exit" presetSubtype="0" fill="hold" nodeType="withEffect">
                                  <p:stCondLst>
                                    <p:cond delay="0"/>
                                  </p:stCondLst>
                                  <p:childTnLst>
                                    <p:animEffect transition="out" filter="fade">
                                      <p:cBhvr>
                                        <p:cTn id="67" dur="500"/>
                                        <p:tgtEl>
                                          <p:spTgt spid="25"/>
                                        </p:tgtEl>
                                      </p:cBhvr>
                                    </p:animEffect>
                                    <p:set>
                                      <p:cBhvr>
                                        <p:cTn id="68" dur="1" fill="hold">
                                          <p:stCondLst>
                                            <p:cond delay="499"/>
                                          </p:stCondLst>
                                        </p:cTn>
                                        <p:tgtEl>
                                          <p:spTgt spid="25"/>
                                        </p:tgtEl>
                                        <p:attrNameLst>
                                          <p:attrName>style.visibility</p:attrName>
                                        </p:attrNameLst>
                                      </p:cBhvr>
                                      <p:to>
                                        <p:strVal val="hidden"/>
                                      </p:to>
                                    </p:set>
                                  </p:childTnLst>
                                </p:cTn>
                              </p:par>
                              <p:par>
                                <p:cTn id="69" presetID="10" presetClass="exit" presetSubtype="0" fill="hold" nodeType="withEffect">
                                  <p:stCondLst>
                                    <p:cond delay="0"/>
                                  </p:stCondLst>
                                  <p:childTnLst>
                                    <p:animEffect transition="out" filter="fade">
                                      <p:cBhvr>
                                        <p:cTn id="70" dur="500"/>
                                        <p:tgtEl>
                                          <p:spTgt spid="1028"/>
                                        </p:tgtEl>
                                      </p:cBhvr>
                                    </p:animEffect>
                                    <p:set>
                                      <p:cBhvr>
                                        <p:cTn id="71" dur="1" fill="hold">
                                          <p:stCondLst>
                                            <p:cond delay="499"/>
                                          </p:stCondLst>
                                        </p:cTn>
                                        <p:tgtEl>
                                          <p:spTgt spid="1028"/>
                                        </p:tgtEl>
                                        <p:attrNameLst>
                                          <p:attrName>style.visibility</p:attrName>
                                        </p:attrNameLst>
                                      </p:cBhvr>
                                      <p:to>
                                        <p:strVal val="hidden"/>
                                      </p:to>
                                    </p:set>
                                  </p:childTnLst>
                                </p:cTn>
                              </p:par>
                              <p:par>
                                <p:cTn id="72" presetID="10" presetClass="exit" presetSubtype="0" fill="hold" grpId="1" nodeType="withEffect">
                                  <p:stCondLst>
                                    <p:cond delay="0"/>
                                  </p:stCondLst>
                                  <p:childTnLst>
                                    <p:animEffect transition="out" filter="fade">
                                      <p:cBhvr>
                                        <p:cTn id="73" dur="500"/>
                                        <p:tgtEl>
                                          <p:spTgt spid="12"/>
                                        </p:tgtEl>
                                      </p:cBhvr>
                                    </p:animEffect>
                                    <p:set>
                                      <p:cBhvr>
                                        <p:cTn id="74" dur="1" fill="hold">
                                          <p:stCondLst>
                                            <p:cond delay="499"/>
                                          </p:stCondLst>
                                        </p:cTn>
                                        <p:tgtEl>
                                          <p:spTgt spid="12"/>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nodeType="clickEffect">
                                  <p:stCondLst>
                                    <p:cond delay="0"/>
                                  </p:stCondLst>
                                  <p:childTnLst>
                                    <p:set>
                                      <p:cBhvr>
                                        <p:cTn id="78" dur="1" fill="hold">
                                          <p:stCondLst>
                                            <p:cond delay="0"/>
                                          </p:stCondLst>
                                        </p:cTn>
                                        <p:tgtEl>
                                          <p:spTgt spid="1031"/>
                                        </p:tgtEl>
                                        <p:attrNameLst>
                                          <p:attrName>style.visibility</p:attrName>
                                        </p:attrNameLst>
                                      </p:cBhvr>
                                      <p:to>
                                        <p:strVal val="visible"/>
                                      </p:to>
                                    </p:set>
                                    <p:animEffect transition="in" filter="fade">
                                      <p:cBhvr>
                                        <p:cTn id="79" dur="500"/>
                                        <p:tgtEl>
                                          <p:spTgt spid="1031"/>
                                        </p:tgtEl>
                                      </p:cBhvr>
                                    </p:animEffect>
                                  </p:childTnLst>
                                </p:cTn>
                              </p:par>
                              <p:par>
                                <p:cTn id="80" presetID="10" presetClass="entr" presetSubtype="0" fill="hold" nodeType="withEffect">
                                  <p:stCondLst>
                                    <p:cond delay="0"/>
                                  </p:stCondLst>
                                  <p:childTnLst>
                                    <p:set>
                                      <p:cBhvr>
                                        <p:cTn id="81" dur="1" fill="hold">
                                          <p:stCondLst>
                                            <p:cond delay="0"/>
                                          </p:stCondLst>
                                        </p:cTn>
                                        <p:tgtEl>
                                          <p:spTgt spid="31"/>
                                        </p:tgtEl>
                                        <p:attrNameLst>
                                          <p:attrName>style.visibility</p:attrName>
                                        </p:attrNameLst>
                                      </p:cBhvr>
                                      <p:to>
                                        <p:strVal val="visible"/>
                                      </p:to>
                                    </p:set>
                                    <p:animEffect transition="in" filter="fade">
                                      <p:cBhvr>
                                        <p:cTn id="82" dur="500"/>
                                        <p:tgtEl>
                                          <p:spTgt spid="31"/>
                                        </p:tgtEl>
                                      </p:cBhvr>
                                    </p:animEffect>
                                  </p:childTnLst>
                                </p:cTn>
                              </p:par>
                              <p:par>
                                <p:cTn id="83" presetID="10" presetClass="entr" presetSubtype="0" fill="hold" nodeType="with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fade">
                                      <p:cBhvr>
                                        <p:cTn id="85" dur="500"/>
                                        <p:tgtEl>
                                          <p:spTgt spid="33"/>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14"/>
                                        </p:tgtEl>
                                        <p:attrNameLst>
                                          <p:attrName>style.visibility</p:attrName>
                                        </p:attrNameLst>
                                      </p:cBhvr>
                                      <p:to>
                                        <p:strVal val="visible"/>
                                      </p:to>
                                    </p:set>
                                    <p:animEffect transition="in" filter="fade">
                                      <p:cBhvr>
                                        <p:cTn id="88" dur="500"/>
                                        <p:tgtEl>
                                          <p:spTgt spid="14"/>
                                        </p:tgtEl>
                                      </p:cBhvr>
                                    </p:animEffect>
                                  </p:childTnLst>
                                </p:cTn>
                              </p:par>
                              <p:par>
                                <p:cTn id="89" presetID="10" presetClass="exit" presetSubtype="0" fill="hold" nodeType="withEffect">
                                  <p:stCondLst>
                                    <p:cond delay="0"/>
                                  </p:stCondLst>
                                  <p:childTnLst>
                                    <p:animEffect transition="out" filter="fade">
                                      <p:cBhvr>
                                        <p:cTn id="90" dur="500"/>
                                        <p:tgtEl>
                                          <p:spTgt spid="27"/>
                                        </p:tgtEl>
                                      </p:cBhvr>
                                    </p:animEffect>
                                    <p:set>
                                      <p:cBhvr>
                                        <p:cTn id="91" dur="1" fill="hold">
                                          <p:stCondLst>
                                            <p:cond delay="499"/>
                                          </p:stCondLst>
                                        </p:cTn>
                                        <p:tgtEl>
                                          <p:spTgt spid="27"/>
                                        </p:tgtEl>
                                        <p:attrNameLst>
                                          <p:attrName>style.visibility</p:attrName>
                                        </p:attrNameLst>
                                      </p:cBhvr>
                                      <p:to>
                                        <p:strVal val="hidden"/>
                                      </p:to>
                                    </p:set>
                                  </p:childTnLst>
                                </p:cTn>
                              </p:par>
                              <p:par>
                                <p:cTn id="92" presetID="10" presetClass="exit" presetSubtype="0" fill="hold" nodeType="withEffect">
                                  <p:stCondLst>
                                    <p:cond delay="0"/>
                                  </p:stCondLst>
                                  <p:childTnLst>
                                    <p:animEffect transition="out" filter="fade">
                                      <p:cBhvr>
                                        <p:cTn id="93" dur="500"/>
                                        <p:tgtEl>
                                          <p:spTgt spid="29"/>
                                        </p:tgtEl>
                                      </p:cBhvr>
                                    </p:animEffect>
                                    <p:set>
                                      <p:cBhvr>
                                        <p:cTn id="94" dur="1" fill="hold">
                                          <p:stCondLst>
                                            <p:cond delay="499"/>
                                          </p:stCondLst>
                                        </p:cTn>
                                        <p:tgtEl>
                                          <p:spTgt spid="29"/>
                                        </p:tgtEl>
                                        <p:attrNameLst>
                                          <p:attrName>style.visibility</p:attrName>
                                        </p:attrNameLst>
                                      </p:cBhvr>
                                      <p:to>
                                        <p:strVal val="hidden"/>
                                      </p:to>
                                    </p:set>
                                  </p:childTnLst>
                                </p:cTn>
                              </p:par>
                              <p:par>
                                <p:cTn id="95" presetID="10" presetClass="exit" presetSubtype="0" fill="hold" nodeType="withEffect">
                                  <p:stCondLst>
                                    <p:cond delay="0"/>
                                  </p:stCondLst>
                                  <p:childTnLst>
                                    <p:animEffect transition="out" filter="fade">
                                      <p:cBhvr>
                                        <p:cTn id="96" dur="500"/>
                                        <p:tgtEl>
                                          <p:spTgt spid="1030"/>
                                        </p:tgtEl>
                                      </p:cBhvr>
                                    </p:animEffect>
                                    <p:set>
                                      <p:cBhvr>
                                        <p:cTn id="97" dur="1" fill="hold">
                                          <p:stCondLst>
                                            <p:cond delay="499"/>
                                          </p:stCondLst>
                                        </p:cTn>
                                        <p:tgtEl>
                                          <p:spTgt spid="1030"/>
                                        </p:tgtEl>
                                        <p:attrNameLst>
                                          <p:attrName>style.visibility</p:attrName>
                                        </p:attrNameLst>
                                      </p:cBhvr>
                                      <p:to>
                                        <p:strVal val="hidden"/>
                                      </p:to>
                                    </p:set>
                                  </p:childTnLst>
                                </p:cTn>
                              </p:par>
                              <p:par>
                                <p:cTn id="98" presetID="10" presetClass="exit" presetSubtype="0" fill="hold" grpId="1" nodeType="withEffect">
                                  <p:stCondLst>
                                    <p:cond delay="0"/>
                                  </p:stCondLst>
                                  <p:childTnLst>
                                    <p:animEffect transition="out" filter="fade">
                                      <p:cBhvr>
                                        <p:cTn id="99" dur="500"/>
                                        <p:tgtEl>
                                          <p:spTgt spid="13"/>
                                        </p:tgtEl>
                                      </p:cBhvr>
                                    </p:animEffect>
                                    <p:set>
                                      <p:cBhvr>
                                        <p:cTn id="100" dur="1" fill="hold">
                                          <p:stCondLst>
                                            <p:cond delay="499"/>
                                          </p:stCondLst>
                                        </p:cTn>
                                        <p:tgtEl>
                                          <p:spTgt spid="13"/>
                                        </p:tgtEl>
                                        <p:attrNameLst>
                                          <p:attrName>style.visibility</p:attrName>
                                        </p:attrNameLst>
                                      </p:cBhvr>
                                      <p:to>
                                        <p:strVal val="hidden"/>
                                      </p:to>
                                    </p:set>
                                  </p:childTnLst>
                                </p:cTn>
                              </p:par>
                            </p:childTnLst>
                          </p:cTn>
                        </p:par>
                      </p:childTnLst>
                    </p:cTn>
                  </p:par>
                  <p:par>
                    <p:cTn id="101" fill="hold">
                      <p:stCondLst>
                        <p:cond delay="indefinite"/>
                      </p:stCondLst>
                      <p:childTnLst>
                        <p:par>
                          <p:cTn id="102" fill="hold">
                            <p:stCondLst>
                              <p:cond delay="0"/>
                            </p:stCondLst>
                            <p:childTnLst>
                              <p:par>
                                <p:cTn id="103" presetID="10" presetClass="exit" presetSubtype="0" fill="hold" nodeType="clickEffect">
                                  <p:stCondLst>
                                    <p:cond delay="0"/>
                                  </p:stCondLst>
                                  <p:childTnLst>
                                    <p:animEffect transition="out" filter="fade">
                                      <p:cBhvr>
                                        <p:cTn id="104" dur="500"/>
                                        <p:tgtEl>
                                          <p:spTgt spid="1031"/>
                                        </p:tgtEl>
                                      </p:cBhvr>
                                    </p:animEffect>
                                    <p:set>
                                      <p:cBhvr>
                                        <p:cTn id="105" dur="1" fill="hold">
                                          <p:stCondLst>
                                            <p:cond delay="499"/>
                                          </p:stCondLst>
                                        </p:cTn>
                                        <p:tgtEl>
                                          <p:spTgt spid="1031"/>
                                        </p:tgtEl>
                                        <p:attrNameLst>
                                          <p:attrName>style.visibility</p:attrName>
                                        </p:attrNameLst>
                                      </p:cBhvr>
                                      <p:to>
                                        <p:strVal val="hidden"/>
                                      </p:to>
                                    </p:set>
                                  </p:childTnLst>
                                </p:cTn>
                              </p:par>
                              <p:par>
                                <p:cTn id="106" presetID="10" presetClass="exit" presetSubtype="0" fill="hold" nodeType="withEffect">
                                  <p:stCondLst>
                                    <p:cond delay="0"/>
                                  </p:stCondLst>
                                  <p:childTnLst>
                                    <p:animEffect transition="out" filter="fade">
                                      <p:cBhvr>
                                        <p:cTn id="107" dur="500"/>
                                        <p:tgtEl>
                                          <p:spTgt spid="31"/>
                                        </p:tgtEl>
                                      </p:cBhvr>
                                    </p:animEffect>
                                    <p:set>
                                      <p:cBhvr>
                                        <p:cTn id="108" dur="1" fill="hold">
                                          <p:stCondLst>
                                            <p:cond delay="499"/>
                                          </p:stCondLst>
                                        </p:cTn>
                                        <p:tgtEl>
                                          <p:spTgt spid="31"/>
                                        </p:tgtEl>
                                        <p:attrNameLst>
                                          <p:attrName>style.visibility</p:attrName>
                                        </p:attrNameLst>
                                      </p:cBhvr>
                                      <p:to>
                                        <p:strVal val="hidden"/>
                                      </p:to>
                                    </p:set>
                                  </p:childTnLst>
                                </p:cTn>
                              </p:par>
                              <p:par>
                                <p:cTn id="109" presetID="10" presetClass="exit" presetSubtype="0" fill="hold" nodeType="withEffect">
                                  <p:stCondLst>
                                    <p:cond delay="0"/>
                                  </p:stCondLst>
                                  <p:childTnLst>
                                    <p:animEffect transition="out" filter="fade">
                                      <p:cBhvr>
                                        <p:cTn id="110" dur="500"/>
                                        <p:tgtEl>
                                          <p:spTgt spid="33"/>
                                        </p:tgtEl>
                                      </p:cBhvr>
                                    </p:animEffect>
                                    <p:set>
                                      <p:cBhvr>
                                        <p:cTn id="111" dur="1" fill="hold">
                                          <p:stCondLst>
                                            <p:cond delay="499"/>
                                          </p:stCondLst>
                                        </p:cTn>
                                        <p:tgtEl>
                                          <p:spTgt spid="33"/>
                                        </p:tgtEl>
                                        <p:attrNameLst>
                                          <p:attrName>style.visibility</p:attrName>
                                        </p:attrNameLst>
                                      </p:cBhvr>
                                      <p:to>
                                        <p:strVal val="hidden"/>
                                      </p:to>
                                    </p:set>
                                  </p:childTnLst>
                                </p:cTn>
                              </p:par>
                              <p:par>
                                <p:cTn id="112" presetID="10" presetClass="exit" presetSubtype="0" fill="hold" grpId="1" nodeType="withEffect">
                                  <p:stCondLst>
                                    <p:cond delay="0"/>
                                  </p:stCondLst>
                                  <p:childTnLst>
                                    <p:animEffect transition="out" filter="fade">
                                      <p:cBhvr>
                                        <p:cTn id="113" dur="500"/>
                                        <p:tgtEl>
                                          <p:spTgt spid="14"/>
                                        </p:tgtEl>
                                      </p:cBhvr>
                                    </p:animEffect>
                                    <p:set>
                                      <p:cBhvr>
                                        <p:cTn id="114"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12" grpId="0"/>
      <p:bldP spid="12" grpId="1"/>
      <p:bldP spid="13" grpId="0"/>
      <p:bldP spid="13" grpId="1"/>
      <p:bldP spid="14" grpId="0"/>
      <p:bldP spid="14"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sv-SE" dirty="0" smtClean="0"/>
          </a:p>
          <a:p>
            <a:pPr marL="0" indent="0">
              <a:buNone/>
            </a:pPr>
            <a:endParaRPr lang="sv-SE" dirty="0"/>
          </a:p>
          <a:p>
            <a:pPr marL="0" indent="0">
              <a:buNone/>
            </a:pPr>
            <a:endParaRPr lang="sv-SE" dirty="0" smtClean="0"/>
          </a:p>
          <a:p>
            <a:pPr marL="0" indent="0">
              <a:buNone/>
            </a:pPr>
            <a:endParaRPr lang="sv-SE" dirty="0"/>
          </a:p>
          <a:p>
            <a:pPr marL="0" indent="0" algn="ctr">
              <a:buNone/>
            </a:pPr>
            <a:r>
              <a:rPr lang="sv-SE" dirty="0" smtClean="0"/>
              <a:t>Work package status</a:t>
            </a: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sv-SE" smtClean="0"/>
              <a:t>5</a:t>
            </a:fld>
            <a:endParaRPr lang="sv-SE" dirty="0"/>
          </a:p>
        </p:txBody>
      </p:sp>
    </p:spTree>
    <p:extLst>
      <p:ext uri="{BB962C8B-B14F-4D97-AF65-F5344CB8AC3E}">
        <p14:creationId xmlns:p14="http://schemas.microsoft.com/office/powerpoint/2010/main" val="594801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Status - Work packages 2 and 3 - Software</a:t>
            </a:r>
            <a:endParaRPr lang="sv-SE" sz="2800" dirty="0"/>
          </a:p>
        </p:txBody>
      </p:sp>
      <p:sp>
        <p:nvSpPr>
          <p:cNvPr id="3" name="Content Placeholder 2"/>
          <p:cNvSpPr>
            <a:spLocks noGrp="1"/>
          </p:cNvSpPr>
          <p:nvPr>
            <p:ph idx="1"/>
          </p:nvPr>
        </p:nvSpPr>
        <p:spPr>
          <a:xfrm>
            <a:off x="457200" y="1600200"/>
            <a:ext cx="8363272" cy="4781128"/>
          </a:xfrm>
        </p:spPr>
        <p:txBody>
          <a:bodyPr>
            <a:normAutofit lnSpcReduction="10000"/>
          </a:bodyPr>
          <a:lstStyle/>
          <a:p>
            <a:r>
              <a:rPr lang="en-US" sz="1800" dirty="0" err="1" smtClean="0">
                <a:solidFill>
                  <a:schemeClr val="tx1"/>
                </a:solidFill>
              </a:rPr>
              <a:t>Workpackage</a:t>
            </a:r>
            <a:r>
              <a:rPr lang="en-US" sz="1800" dirty="0" smtClean="0">
                <a:solidFill>
                  <a:schemeClr val="tx1"/>
                </a:solidFill>
              </a:rPr>
              <a:t> scope</a:t>
            </a:r>
          </a:p>
          <a:p>
            <a:pPr lvl="1"/>
            <a:r>
              <a:rPr lang="en-US" sz="1400" dirty="0" smtClean="0">
                <a:solidFill>
                  <a:schemeClr val="tx1"/>
                </a:solidFill>
              </a:rPr>
              <a:t>Controls software development, integration</a:t>
            </a:r>
            <a:br>
              <a:rPr lang="en-US" sz="1400" dirty="0" smtClean="0">
                <a:solidFill>
                  <a:schemeClr val="tx1"/>
                </a:solidFill>
              </a:rPr>
            </a:br>
            <a:r>
              <a:rPr lang="en-US" sz="1400" dirty="0" smtClean="0">
                <a:solidFill>
                  <a:schemeClr val="tx1"/>
                </a:solidFill>
              </a:rPr>
              <a:t>and deployment in the ESS operations </a:t>
            </a:r>
            <a:br>
              <a:rPr lang="en-US" sz="1400" dirty="0" smtClean="0">
                <a:solidFill>
                  <a:schemeClr val="tx1"/>
                </a:solidFill>
              </a:rPr>
            </a:br>
            <a:r>
              <a:rPr lang="en-US" sz="1400" dirty="0" smtClean="0">
                <a:solidFill>
                  <a:schemeClr val="tx1"/>
                </a:solidFill>
              </a:rPr>
              <a:t>environment</a:t>
            </a:r>
          </a:p>
          <a:p>
            <a:pPr lvl="1"/>
            <a:endParaRPr lang="en-US" sz="1400" dirty="0" smtClean="0">
              <a:solidFill>
                <a:schemeClr val="tx1"/>
              </a:solidFill>
            </a:endParaRPr>
          </a:p>
          <a:p>
            <a:r>
              <a:rPr lang="en-US" sz="1800" dirty="0" err="1" smtClean="0">
                <a:solidFill>
                  <a:schemeClr val="tx1"/>
                </a:solidFill>
              </a:rPr>
              <a:t>Workpackage</a:t>
            </a:r>
            <a:r>
              <a:rPr lang="en-US" sz="1800" dirty="0" smtClean="0">
                <a:solidFill>
                  <a:schemeClr val="tx1"/>
                </a:solidFill>
              </a:rPr>
              <a:t> status</a:t>
            </a:r>
          </a:p>
          <a:p>
            <a:pPr lvl="1"/>
            <a:r>
              <a:rPr lang="en-US" sz="1400" dirty="0" smtClean="0">
                <a:solidFill>
                  <a:schemeClr val="tx1"/>
                </a:solidFill>
              </a:rPr>
              <a:t>Many development activities have been started and have been ongoing for a long time (years)</a:t>
            </a:r>
          </a:p>
          <a:p>
            <a:pPr lvl="1"/>
            <a:r>
              <a:rPr lang="en-US" sz="1400" dirty="0" smtClean="0">
                <a:solidFill>
                  <a:schemeClr val="tx1"/>
                </a:solidFill>
              </a:rPr>
              <a:t>ESS-wide requirements analysis  and structured approach to identifying scope has been lacking</a:t>
            </a:r>
          </a:p>
          <a:p>
            <a:pPr lvl="1"/>
            <a:r>
              <a:rPr lang="en-US" sz="1400" dirty="0" smtClean="0">
                <a:solidFill>
                  <a:schemeClr val="tx1"/>
                </a:solidFill>
              </a:rPr>
              <a:t>This means that the development efforts have gone on without central prioritization and review</a:t>
            </a:r>
          </a:p>
          <a:p>
            <a:pPr lvl="2"/>
            <a:r>
              <a:rPr lang="en-US" sz="1200" dirty="0" smtClean="0">
                <a:solidFill>
                  <a:schemeClr val="tx1"/>
                </a:solidFill>
              </a:rPr>
              <a:t>Sometimes in the hands of commercial suppliers without strong enough ICS supervision</a:t>
            </a:r>
          </a:p>
          <a:p>
            <a:pPr lvl="1"/>
            <a:r>
              <a:rPr lang="en-US" sz="1400" dirty="0" smtClean="0">
                <a:solidFill>
                  <a:schemeClr val="tx1"/>
                </a:solidFill>
              </a:rPr>
              <a:t>With a new line manager since Q4 2015, this is changing</a:t>
            </a:r>
          </a:p>
          <a:p>
            <a:pPr lvl="1"/>
            <a:endParaRPr lang="en-US" sz="1400" dirty="0" smtClean="0">
              <a:solidFill>
                <a:schemeClr val="tx1"/>
              </a:solidFill>
            </a:endParaRPr>
          </a:p>
          <a:p>
            <a:r>
              <a:rPr lang="en-US" sz="1800" dirty="0" smtClean="0">
                <a:solidFill>
                  <a:schemeClr val="tx1"/>
                </a:solidFill>
              </a:rPr>
              <a:t>Issues</a:t>
            </a:r>
          </a:p>
          <a:p>
            <a:pPr lvl="1"/>
            <a:r>
              <a:rPr lang="en-US" sz="1400" dirty="0" smtClean="0">
                <a:solidFill>
                  <a:schemeClr val="tx1"/>
                </a:solidFill>
              </a:rPr>
              <a:t>Lack of ESS-wide requirements analysis has led to arbitrary prioritization of ongoing efforts</a:t>
            </a:r>
          </a:p>
          <a:p>
            <a:pPr lvl="1"/>
            <a:r>
              <a:rPr lang="en-US" sz="1400" dirty="0">
                <a:solidFill>
                  <a:schemeClr val="tx1"/>
                </a:solidFill>
              </a:rPr>
              <a:t>Lack of ESS-wide requirements </a:t>
            </a:r>
            <a:r>
              <a:rPr lang="en-US" sz="1400" dirty="0" smtClean="0">
                <a:solidFill>
                  <a:schemeClr val="tx1"/>
                </a:solidFill>
              </a:rPr>
              <a:t>analysis has led to arbitrary budget allocation onto activities</a:t>
            </a:r>
          </a:p>
          <a:p>
            <a:pPr lvl="1"/>
            <a:endParaRPr lang="en-US" sz="1400" dirty="0" smtClean="0">
              <a:solidFill>
                <a:schemeClr val="tx1"/>
              </a:solidFill>
            </a:endParaRPr>
          </a:p>
          <a:p>
            <a:r>
              <a:rPr lang="en-US" sz="1800" dirty="0" smtClean="0">
                <a:solidFill>
                  <a:schemeClr val="tx1"/>
                </a:solidFill>
              </a:rPr>
              <a:t>Next steps</a:t>
            </a:r>
          </a:p>
          <a:p>
            <a:pPr lvl="1"/>
            <a:r>
              <a:rPr lang="en-US" sz="1400" dirty="0" smtClean="0">
                <a:solidFill>
                  <a:schemeClr val="tx1"/>
                </a:solidFill>
              </a:rPr>
              <a:t>Systematic identification of “minimal scope” and hard prioritizations are ongoing</a:t>
            </a:r>
          </a:p>
          <a:p>
            <a:pPr lvl="1"/>
            <a:r>
              <a:rPr lang="en-US" sz="1400" dirty="0" smtClean="0">
                <a:solidFill>
                  <a:schemeClr val="tx1"/>
                </a:solidFill>
              </a:rPr>
              <a:t>Packaging of control software products for in-</a:t>
            </a:r>
            <a:r>
              <a:rPr lang="en-US" sz="1400" dirty="0" err="1" smtClean="0">
                <a:solidFill>
                  <a:schemeClr val="tx1"/>
                </a:solidFill>
              </a:rPr>
              <a:t>kinding</a:t>
            </a:r>
            <a:r>
              <a:rPr lang="en-US" sz="1400" dirty="0" smtClean="0">
                <a:solidFill>
                  <a:schemeClr val="tx1"/>
                </a:solidFill>
              </a:rPr>
              <a:t> in order to balance budget </a:t>
            </a:r>
            <a:r>
              <a:rPr lang="en-US" sz="1400" dirty="0" smtClean="0">
                <a:solidFill>
                  <a:schemeClr val="tx1"/>
                </a:solidFill>
              </a:rPr>
              <a:t>spend</a:t>
            </a:r>
          </a:p>
          <a:p>
            <a:pPr lvl="1"/>
            <a:endParaRPr lang="en-US" sz="1400" dirty="0">
              <a:solidFill>
                <a:schemeClr val="tx1"/>
              </a:solidFill>
            </a:endParaRPr>
          </a:p>
          <a:p>
            <a:pPr marL="457200" lvl="1" indent="0">
              <a:buNone/>
            </a:pPr>
            <a:r>
              <a:rPr lang="sv-SE" sz="1400" dirty="0" smtClean="0">
                <a:solidFill>
                  <a:srgbClr val="FF0000"/>
                </a:solidFill>
              </a:rPr>
              <a:t>	A </a:t>
            </a:r>
            <a:r>
              <a:rPr lang="sv-SE" sz="1400" dirty="0">
                <a:solidFill>
                  <a:srgbClr val="FF0000"/>
                </a:solidFill>
              </a:rPr>
              <a:t>separate session on work packages </a:t>
            </a:r>
            <a:r>
              <a:rPr lang="sv-SE" sz="1400" dirty="0" smtClean="0">
                <a:solidFill>
                  <a:srgbClr val="FF0000"/>
                </a:solidFill>
              </a:rPr>
              <a:t>2 and 3 is </a:t>
            </a:r>
            <a:r>
              <a:rPr lang="sv-SE" sz="1400" dirty="0">
                <a:solidFill>
                  <a:srgbClr val="FF0000"/>
                </a:solidFill>
              </a:rPr>
              <a:t>scheduled tomorrow</a:t>
            </a:r>
            <a:endParaRPr lang="en-US" sz="1100" dirty="0">
              <a:solidFill>
                <a:schemeClr val="tx1"/>
              </a:solidFill>
            </a:endParaRPr>
          </a:p>
          <a:p>
            <a:pPr lvl="1"/>
            <a:endParaRPr lang="en-US" sz="1400"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6</a:t>
            </a:fld>
            <a:endParaRPr lang="sv-S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1628800"/>
            <a:ext cx="4564063"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37224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Status - Work package 4 - Hardware core</a:t>
            </a:r>
            <a:endParaRPr lang="sv-SE" sz="2800" dirty="0"/>
          </a:p>
        </p:txBody>
      </p:sp>
      <p:sp>
        <p:nvSpPr>
          <p:cNvPr id="4" name="Slide Number Placeholder 3"/>
          <p:cNvSpPr>
            <a:spLocks noGrp="1"/>
          </p:cNvSpPr>
          <p:nvPr>
            <p:ph type="sldNum" sz="quarter" idx="12"/>
          </p:nvPr>
        </p:nvSpPr>
        <p:spPr/>
        <p:txBody>
          <a:bodyPr/>
          <a:lstStyle/>
          <a:p>
            <a:fld id="{551115BC-487E-4422-894C-CB7CD3E79223}" type="slidenum">
              <a:rPr lang="sv-SE" smtClean="0"/>
              <a:t>7</a:t>
            </a:fld>
            <a:endParaRPr lang="sv-SE" dirty="0"/>
          </a:p>
        </p:txBody>
      </p:sp>
      <p:sp>
        <p:nvSpPr>
          <p:cNvPr id="5" name="Content Placeholder 2"/>
          <p:cNvSpPr>
            <a:spLocks noGrp="1"/>
          </p:cNvSpPr>
          <p:nvPr>
            <p:ph idx="1"/>
          </p:nvPr>
        </p:nvSpPr>
        <p:spPr>
          <a:xfrm>
            <a:off x="251520" y="1600200"/>
            <a:ext cx="7069108" cy="5069159"/>
          </a:xfrm>
        </p:spPr>
        <p:txBody>
          <a:bodyPr>
            <a:normAutofit lnSpcReduction="10000"/>
          </a:bodyPr>
          <a:lstStyle/>
          <a:p>
            <a:r>
              <a:rPr lang="sv-SE" sz="1800" dirty="0" smtClean="0">
                <a:solidFill>
                  <a:schemeClr val="tx1"/>
                </a:solidFill>
              </a:rPr>
              <a:t>Workpackage scope</a:t>
            </a:r>
          </a:p>
          <a:p>
            <a:pPr lvl="1"/>
            <a:r>
              <a:rPr lang="en-US" sz="1400" dirty="0" err="1" smtClean="0">
                <a:solidFill>
                  <a:schemeClr val="tx1"/>
                </a:solidFill>
              </a:rPr>
              <a:t>MicroTCA</a:t>
            </a:r>
            <a:r>
              <a:rPr lang="en-US" sz="1400" dirty="0" smtClean="0">
                <a:solidFill>
                  <a:schemeClr val="tx1"/>
                </a:solidFill>
              </a:rPr>
              <a:t> </a:t>
            </a:r>
            <a:r>
              <a:rPr lang="en-US" sz="1400" dirty="0">
                <a:solidFill>
                  <a:schemeClr val="tx1"/>
                </a:solidFill>
              </a:rPr>
              <a:t>digital </a:t>
            </a:r>
            <a:r>
              <a:rPr lang="en-US" sz="1400" dirty="0" smtClean="0">
                <a:solidFill>
                  <a:schemeClr val="tx1"/>
                </a:solidFill>
              </a:rPr>
              <a:t>platform (in-kind initiative)</a:t>
            </a:r>
          </a:p>
          <a:p>
            <a:pPr lvl="1"/>
            <a:r>
              <a:rPr lang="en-US" sz="1400" dirty="0" err="1" smtClean="0">
                <a:solidFill>
                  <a:schemeClr val="tx1"/>
                </a:solidFill>
              </a:rPr>
              <a:t>EtherCAT</a:t>
            </a:r>
            <a:r>
              <a:rPr lang="en-US" sz="1400" dirty="0" smtClean="0">
                <a:solidFill>
                  <a:schemeClr val="tx1"/>
                </a:solidFill>
              </a:rPr>
              <a:t> timing slave (in-kind initiative)</a:t>
            </a:r>
            <a:endParaRPr lang="en-US" sz="1400" dirty="0">
              <a:solidFill>
                <a:schemeClr val="tx1"/>
              </a:solidFill>
            </a:endParaRPr>
          </a:p>
          <a:p>
            <a:pPr lvl="1"/>
            <a:r>
              <a:rPr lang="en-US" sz="1400" dirty="0">
                <a:solidFill>
                  <a:schemeClr val="tx1"/>
                </a:solidFill>
              </a:rPr>
              <a:t>Timing </a:t>
            </a:r>
            <a:r>
              <a:rPr lang="en-US" sz="1400" dirty="0" smtClean="0">
                <a:solidFill>
                  <a:schemeClr val="tx1"/>
                </a:solidFill>
              </a:rPr>
              <a:t>system (commercial procurement)</a:t>
            </a:r>
          </a:p>
          <a:p>
            <a:pPr lvl="1"/>
            <a:endParaRPr lang="en-US" sz="1400" dirty="0" smtClean="0">
              <a:solidFill>
                <a:schemeClr val="tx1"/>
              </a:solidFill>
            </a:endParaRPr>
          </a:p>
          <a:p>
            <a:r>
              <a:rPr lang="en-US" sz="1800" dirty="0" smtClean="0">
                <a:solidFill>
                  <a:schemeClr val="tx1"/>
                </a:solidFill>
              </a:rPr>
              <a:t>Work package status</a:t>
            </a:r>
          </a:p>
          <a:p>
            <a:pPr lvl="1"/>
            <a:r>
              <a:rPr lang="en-US" sz="1400" dirty="0" smtClean="0">
                <a:solidFill>
                  <a:schemeClr val="tx1"/>
                </a:solidFill>
              </a:rPr>
              <a:t>Work is ongoing to set up the development of a standard electronics</a:t>
            </a:r>
            <a:br>
              <a:rPr lang="en-US" sz="1400" dirty="0" smtClean="0">
                <a:solidFill>
                  <a:schemeClr val="tx1"/>
                </a:solidFill>
              </a:rPr>
            </a:br>
            <a:r>
              <a:rPr lang="en-US" sz="1400" dirty="0" smtClean="0">
                <a:solidFill>
                  <a:schemeClr val="tx1"/>
                </a:solidFill>
              </a:rPr>
              <a:t>platform for high-end  control applications as an in-kind contribution </a:t>
            </a:r>
          </a:p>
          <a:p>
            <a:pPr lvl="1"/>
            <a:r>
              <a:rPr lang="en-US" sz="1400" dirty="0" smtClean="0">
                <a:solidFill>
                  <a:schemeClr val="tx1"/>
                </a:solidFill>
              </a:rPr>
              <a:t>Work is ongoing to set up the development of an </a:t>
            </a:r>
            <a:r>
              <a:rPr lang="en-US" sz="1400" dirty="0" err="1" smtClean="0">
                <a:solidFill>
                  <a:schemeClr val="tx1"/>
                </a:solidFill>
              </a:rPr>
              <a:t>EtherCAT</a:t>
            </a:r>
            <a:r>
              <a:rPr lang="en-US" sz="1400" dirty="0" smtClean="0">
                <a:solidFill>
                  <a:schemeClr val="tx1"/>
                </a:solidFill>
              </a:rPr>
              <a:t> slave for</a:t>
            </a:r>
            <a:br>
              <a:rPr lang="en-US" sz="1400" dirty="0" smtClean="0">
                <a:solidFill>
                  <a:schemeClr val="tx1"/>
                </a:solidFill>
              </a:rPr>
            </a:br>
            <a:r>
              <a:rPr lang="en-US" sz="1400" dirty="0" smtClean="0">
                <a:solidFill>
                  <a:schemeClr val="tx1"/>
                </a:solidFill>
              </a:rPr>
              <a:t>interconnecting the timing and automation systems with good enough precision as an in-kind contribution</a:t>
            </a:r>
          </a:p>
          <a:p>
            <a:pPr lvl="1"/>
            <a:r>
              <a:rPr lang="en-US" sz="1400" dirty="0" smtClean="0">
                <a:solidFill>
                  <a:schemeClr val="tx1"/>
                </a:solidFill>
              </a:rPr>
              <a:t>Work is ongoing with developing timing system IP as </a:t>
            </a:r>
            <a:r>
              <a:rPr lang="en-US" sz="1400" dirty="0" err="1" smtClean="0">
                <a:solidFill>
                  <a:schemeClr val="tx1"/>
                </a:solidFill>
              </a:rPr>
              <a:t>integrateable</a:t>
            </a:r>
            <a:r>
              <a:rPr lang="en-US" sz="1400" dirty="0" smtClean="0">
                <a:solidFill>
                  <a:schemeClr val="tx1"/>
                </a:solidFill>
              </a:rPr>
              <a:t>  </a:t>
            </a:r>
            <a:r>
              <a:rPr lang="en-US" sz="1400" dirty="0" err="1" smtClean="0">
                <a:solidFill>
                  <a:schemeClr val="tx1"/>
                </a:solidFill>
              </a:rPr>
              <a:t>forware</a:t>
            </a:r>
            <a:r>
              <a:rPr lang="en-US" sz="1400" dirty="0" smtClean="0">
                <a:solidFill>
                  <a:schemeClr val="tx1"/>
                </a:solidFill>
              </a:rPr>
              <a:t> components</a:t>
            </a:r>
            <a:endParaRPr lang="en-US" sz="1400" dirty="0">
              <a:solidFill>
                <a:schemeClr val="tx1"/>
              </a:solidFill>
            </a:endParaRPr>
          </a:p>
          <a:p>
            <a:r>
              <a:rPr lang="en-US" sz="1800" dirty="0" smtClean="0">
                <a:solidFill>
                  <a:schemeClr val="tx1"/>
                </a:solidFill>
              </a:rPr>
              <a:t>Issues</a:t>
            </a:r>
          </a:p>
          <a:p>
            <a:pPr lvl="1"/>
            <a:r>
              <a:rPr lang="en-US" sz="1400" dirty="0" smtClean="0">
                <a:solidFill>
                  <a:schemeClr val="tx1"/>
                </a:solidFill>
              </a:rPr>
              <a:t>In-</a:t>
            </a:r>
            <a:r>
              <a:rPr lang="en-US" sz="1400" dirty="0" err="1" smtClean="0">
                <a:solidFill>
                  <a:schemeClr val="tx1"/>
                </a:solidFill>
              </a:rPr>
              <a:t>kinding</a:t>
            </a:r>
            <a:r>
              <a:rPr lang="en-US" sz="1400" dirty="0" smtClean="0">
                <a:solidFill>
                  <a:schemeClr val="tx1"/>
                </a:solidFill>
              </a:rPr>
              <a:t> of hardware is a slow process - meanwhile, the window of central standardization of control electronics is closing</a:t>
            </a:r>
          </a:p>
          <a:p>
            <a:pPr lvl="1"/>
            <a:endParaRPr lang="en-US" sz="1400" dirty="0">
              <a:solidFill>
                <a:schemeClr val="tx1"/>
              </a:solidFill>
            </a:endParaRPr>
          </a:p>
          <a:p>
            <a:r>
              <a:rPr lang="en-US" sz="1800" dirty="0" smtClean="0">
                <a:solidFill>
                  <a:schemeClr val="tx1"/>
                </a:solidFill>
              </a:rPr>
              <a:t>Next steps</a:t>
            </a:r>
          </a:p>
          <a:p>
            <a:pPr lvl="1"/>
            <a:r>
              <a:rPr lang="en-US" sz="1400" dirty="0" smtClean="0">
                <a:solidFill>
                  <a:schemeClr val="tx1"/>
                </a:solidFill>
              </a:rPr>
              <a:t>Continue working on the in-kind processes</a:t>
            </a:r>
            <a:endParaRPr lang="sv-SE" sz="1400" dirty="0">
              <a:solidFill>
                <a:schemeClr val="tx1"/>
              </a:solidFill>
            </a:endParaRPr>
          </a:p>
        </p:txBody>
      </p:sp>
      <p:sp>
        <p:nvSpPr>
          <p:cNvPr id="6" name="Up-Down Arrow 5"/>
          <p:cNvSpPr/>
          <p:nvPr/>
        </p:nvSpPr>
        <p:spPr>
          <a:xfrm>
            <a:off x="8100392" y="1916832"/>
            <a:ext cx="216024" cy="57606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Up-Down Arrow 6"/>
          <p:cNvSpPr/>
          <p:nvPr/>
        </p:nvSpPr>
        <p:spPr>
          <a:xfrm>
            <a:off x="8100392" y="2492896"/>
            <a:ext cx="216024" cy="144016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Up-Down Arrow 7"/>
          <p:cNvSpPr/>
          <p:nvPr/>
        </p:nvSpPr>
        <p:spPr>
          <a:xfrm>
            <a:off x="8100392" y="3950664"/>
            <a:ext cx="216024" cy="243066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Up Arrow 8"/>
          <p:cNvSpPr/>
          <p:nvPr/>
        </p:nvSpPr>
        <p:spPr>
          <a:xfrm>
            <a:off x="8459924" y="1772816"/>
            <a:ext cx="216024" cy="460851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TextBox 9"/>
          <p:cNvSpPr txBox="1"/>
          <p:nvPr/>
        </p:nvSpPr>
        <p:spPr>
          <a:xfrm>
            <a:off x="8171892" y="1556792"/>
            <a:ext cx="792088" cy="230832"/>
          </a:xfrm>
          <a:prstGeom prst="rect">
            <a:avLst/>
          </a:prstGeom>
          <a:noFill/>
        </p:spPr>
        <p:txBody>
          <a:bodyPr wrap="square" rtlCol="0">
            <a:spAutoFit/>
          </a:bodyPr>
          <a:lstStyle/>
          <a:p>
            <a:r>
              <a:rPr lang="sv-SE" sz="900" dirty="0" smtClean="0"/>
              <a:t>Signal speed</a:t>
            </a:r>
            <a:endParaRPr lang="sv-SE" sz="900" dirty="0"/>
          </a:p>
        </p:txBody>
      </p:sp>
      <p:sp>
        <p:nvSpPr>
          <p:cNvPr id="11" name="TextBox 10"/>
          <p:cNvSpPr txBox="1"/>
          <p:nvPr/>
        </p:nvSpPr>
        <p:spPr>
          <a:xfrm>
            <a:off x="8604956" y="3817640"/>
            <a:ext cx="499890" cy="230832"/>
          </a:xfrm>
          <a:prstGeom prst="rect">
            <a:avLst/>
          </a:prstGeom>
          <a:noFill/>
        </p:spPr>
        <p:txBody>
          <a:bodyPr wrap="square" rtlCol="0">
            <a:spAutoFit/>
          </a:bodyPr>
          <a:lstStyle/>
          <a:p>
            <a:r>
              <a:rPr lang="sv-SE" sz="900" dirty="0" smtClean="0"/>
              <a:t>10 Hz</a:t>
            </a:r>
            <a:endParaRPr lang="sv-SE" sz="900" dirty="0"/>
          </a:p>
        </p:txBody>
      </p:sp>
      <p:sp>
        <p:nvSpPr>
          <p:cNvPr id="12" name="TextBox 11"/>
          <p:cNvSpPr txBox="1"/>
          <p:nvPr/>
        </p:nvSpPr>
        <p:spPr>
          <a:xfrm>
            <a:off x="8680622" y="4941168"/>
            <a:ext cx="499890" cy="230832"/>
          </a:xfrm>
          <a:prstGeom prst="rect">
            <a:avLst/>
          </a:prstGeom>
          <a:noFill/>
        </p:spPr>
        <p:txBody>
          <a:bodyPr wrap="square" rtlCol="0">
            <a:spAutoFit/>
          </a:bodyPr>
          <a:lstStyle/>
          <a:p>
            <a:r>
              <a:rPr lang="sv-SE" sz="900" dirty="0" smtClean="0"/>
              <a:t>1 Hz</a:t>
            </a:r>
            <a:endParaRPr lang="sv-SE" sz="900" dirty="0"/>
          </a:p>
        </p:txBody>
      </p:sp>
      <p:sp>
        <p:nvSpPr>
          <p:cNvPr id="13" name="TextBox 12"/>
          <p:cNvSpPr txBox="1"/>
          <p:nvPr/>
        </p:nvSpPr>
        <p:spPr>
          <a:xfrm>
            <a:off x="8606529" y="6150496"/>
            <a:ext cx="499890" cy="230832"/>
          </a:xfrm>
          <a:prstGeom prst="rect">
            <a:avLst/>
          </a:prstGeom>
          <a:noFill/>
        </p:spPr>
        <p:txBody>
          <a:bodyPr wrap="square" rtlCol="0">
            <a:spAutoFit/>
          </a:bodyPr>
          <a:lstStyle/>
          <a:p>
            <a:r>
              <a:rPr lang="sv-SE" sz="900" dirty="0" smtClean="0"/>
              <a:t>0.1 Hz</a:t>
            </a:r>
            <a:endParaRPr lang="sv-SE" sz="900" dirty="0"/>
          </a:p>
        </p:txBody>
      </p:sp>
      <p:sp>
        <p:nvSpPr>
          <p:cNvPr id="14" name="TextBox 13"/>
          <p:cNvSpPr txBox="1"/>
          <p:nvPr/>
        </p:nvSpPr>
        <p:spPr>
          <a:xfrm>
            <a:off x="8604956" y="3270176"/>
            <a:ext cx="499890" cy="230832"/>
          </a:xfrm>
          <a:prstGeom prst="rect">
            <a:avLst/>
          </a:prstGeom>
          <a:noFill/>
        </p:spPr>
        <p:txBody>
          <a:bodyPr wrap="square" rtlCol="0">
            <a:spAutoFit/>
          </a:bodyPr>
          <a:lstStyle/>
          <a:p>
            <a:r>
              <a:rPr lang="sv-SE" sz="900" dirty="0" smtClean="0"/>
              <a:t>100 Hz</a:t>
            </a:r>
            <a:endParaRPr lang="sv-SE" sz="900" dirty="0"/>
          </a:p>
        </p:txBody>
      </p:sp>
      <p:sp>
        <p:nvSpPr>
          <p:cNvPr id="15" name="TextBox 14"/>
          <p:cNvSpPr txBox="1"/>
          <p:nvPr/>
        </p:nvSpPr>
        <p:spPr>
          <a:xfrm>
            <a:off x="8640960" y="2838128"/>
            <a:ext cx="499890" cy="230832"/>
          </a:xfrm>
          <a:prstGeom prst="rect">
            <a:avLst/>
          </a:prstGeom>
          <a:noFill/>
        </p:spPr>
        <p:txBody>
          <a:bodyPr wrap="square" rtlCol="0">
            <a:spAutoFit/>
          </a:bodyPr>
          <a:lstStyle/>
          <a:p>
            <a:r>
              <a:rPr lang="sv-SE" sz="900" dirty="0" smtClean="0"/>
              <a:t>1 kHz</a:t>
            </a:r>
            <a:endParaRPr lang="sv-SE" sz="900" dirty="0"/>
          </a:p>
        </p:txBody>
      </p:sp>
      <p:sp>
        <p:nvSpPr>
          <p:cNvPr id="16" name="TextBox 15"/>
          <p:cNvSpPr txBox="1"/>
          <p:nvPr/>
        </p:nvSpPr>
        <p:spPr>
          <a:xfrm>
            <a:off x="8606529" y="2550096"/>
            <a:ext cx="499890" cy="230832"/>
          </a:xfrm>
          <a:prstGeom prst="rect">
            <a:avLst/>
          </a:prstGeom>
          <a:noFill/>
        </p:spPr>
        <p:txBody>
          <a:bodyPr wrap="square" rtlCol="0">
            <a:spAutoFit/>
          </a:bodyPr>
          <a:lstStyle/>
          <a:p>
            <a:r>
              <a:rPr lang="sv-SE" sz="900" dirty="0" smtClean="0"/>
              <a:t>10 kHz</a:t>
            </a:r>
            <a:endParaRPr lang="sv-SE" sz="900" dirty="0"/>
          </a:p>
        </p:txBody>
      </p:sp>
      <p:sp>
        <p:nvSpPr>
          <p:cNvPr id="17" name="TextBox 16"/>
          <p:cNvSpPr txBox="1"/>
          <p:nvPr/>
        </p:nvSpPr>
        <p:spPr>
          <a:xfrm>
            <a:off x="8604956" y="2334072"/>
            <a:ext cx="575556" cy="230832"/>
          </a:xfrm>
          <a:prstGeom prst="rect">
            <a:avLst/>
          </a:prstGeom>
          <a:noFill/>
        </p:spPr>
        <p:txBody>
          <a:bodyPr wrap="square" rtlCol="0">
            <a:spAutoFit/>
          </a:bodyPr>
          <a:lstStyle/>
          <a:p>
            <a:r>
              <a:rPr lang="sv-SE" sz="900" dirty="0" smtClean="0"/>
              <a:t>100 kHz</a:t>
            </a:r>
            <a:endParaRPr lang="sv-SE" sz="900" dirty="0"/>
          </a:p>
        </p:txBody>
      </p:sp>
      <p:sp>
        <p:nvSpPr>
          <p:cNvPr id="18" name="TextBox 17"/>
          <p:cNvSpPr txBox="1"/>
          <p:nvPr/>
        </p:nvSpPr>
        <p:spPr>
          <a:xfrm>
            <a:off x="8623506" y="2132856"/>
            <a:ext cx="499890" cy="230832"/>
          </a:xfrm>
          <a:prstGeom prst="rect">
            <a:avLst/>
          </a:prstGeom>
          <a:noFill/>
        </p:spPr>
        <p:txBody>
          <a:bodyPr wrap="square" rtlCol="0">
            <a:spAutoFit/>
          </a:bodyPr>
          <a:lstStyle/>
          <a:p>
            <a:r>
              <a:rPr lang="sv-SE" sz="900" dirty="0" smtClean="0"/>
              <a:t>1 MHz</a:t>
            </a:r>
            <a:endParaRPr lang="sv-SE" sz="900" dirty="0"/>
          </a:p>
        </p:txBody>
      </p:sp>
      <p:sp>
        <p:nvSpPr>
          <p:cNvPr id="19" name="TextBox 18"/>
          <p:cNvSpPr txBox="1"/>
          <p:nvPr/>
        </p:nvSpPr>
        <p:spPr>
          <a:xfrm>
            <a:off x="8610186" y="1916832"/>
            <a:ext cx="642334" cy="230832"/>
          </a:xfrm>
          <a:prstGeom prst="rect">
            <a:avLst/>
          </a:prstGeom>
          <a:noFill/>
        </p:spPr>
        <p:txBody>
          <a:bodyPr wrap="square" rtlCol="0">
            <a:spAutoFit/>
          </a:bodyPr>
          <a:lstStyle/>
          <a:p>
            <a:r>
              <a:rPr lang="sv-SE" sz="900" dirty="0" smtClean="0"/>
              <a:t>10 MHz</a:t>
            </a:r>
            <a:endParaRPr lang="sv-SE" sz="900" dirty="0"/>
          </a:p>
        </p:txBody>
      </p:sp>
      <p:sp>
        <p:nvSpPr>
          <p:cNvPr id="20" name="TextBox 19"/>
          <p:cNvSpPr txBox="1"/>
          <p:nvPr/>
        </p:nvSpPr>
        <p:spPr>
          <a:xfrm>
            <a:off x="6660232" y="2334072"/>
            <a:ext cx="1800200" cy="230832"/>
          </a:xfrm>
          <a:prstGeom prst="rect">
            <a:avLst/>
          </a:prstGeom>
          <a:noFill/>
        </p:spPr>
        <p:txBody>
          <a:bodyPr wrap="square" rtlCol="0">
            <a:spAutoFit/>
          </a:bodyPr>
          <a:lstStyle/>
          <a:p>
            <a:r>
              <a:rPr lang="sv-SE" sz="900" dirty="0" smtClean="0"/>
              <a:t>Electronic front-end platform</a:t>
            </a:r>
            <a:endParaRPr lang="sv-SE" sz="900" dirty="0"/>
          </a:p>
        </p:txBody>
      </p:sp>
      <p:sp>
        <p:nvSpPr>
          <p:cNvPr id="21" name="TextBox 20"/>
          <p:cNvSpPr txBox="1"/>
          <p:nvPr/>
        </p:nvSpPr>
        <p:spPr>
          <a:xfrm>
            <a:off x="7452320" y="3558208"/>
            <a:ext cx="1800200" cy="230832"/>
          </a:xfrm>
          <a:prstGeom prst="rect">
            <a:avLst/>
          </a:prstGeom>
          <a:noFill/>
        </p:spPr>
        <p:txBody>
          <a:bodyPr wrap="square" rtlCol="0">
            <a:spAutoFit/>
          </a:bodyPr>
          <a:lstStyle/>
          <a:p>
            <a:r>
              <a:rPr lang="sv-SE" sz="900" dirty="0" smtClean="0"/>
              <a:t>EtherCAT </a:t>
            </a:r>
          </a:p>
        </p:txBody>
      </p:sp>
      <p:sp>
        <p:nvSpPr>
          <p:cNvPr id="22" name="TextBox 21"/>
          <p:cNvSpPr txBox="1"/>
          <p:nvPr/>
        </p:nvSpPr>
        <p:spPr>
          <a:xfrm>
            <a:off x="6732240" y="5949280"/>
            <a:ext cx="1800200" cy="230832"/>
          </a:xfrm>
          <a:prstGeom prst="rect">
            <a:avLst/>
          </a:prstGeom>
          <a:noFill/>
        </p:spPr>
        <p:txBody>
          <a:bodyPr wrap="square" rtlCol="0">
            <a:spAutoFit/>
          </a:bodyPr>
          <a:lstStyle/>
          <a:p>
            <a:r>
              <a:rPr lang="sv-SE" sz="900" dirty="0" smtClean="0"/>
              <a:t>Industrial automation (PLC)</a:t>
            </a:r>
            <a:endParaRPr lang="sv-SE" sz="900" dirty="0"/>
          </a:p>
        </p:txBody>
      </p:sp>
      <p:pic>
        <p:nvPicPr>
          <p:cNvPr id="23" name="Picture 2"/>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a:off x="6624544" y="4907398"/>
            <a:ext cx="1475848" cy="9951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 name="Picture 3"/>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516216" y="2729272"/>
            <a:ext cx="1608825" cy="8719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5" name="Picture 5"/>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rot="5400000">
            <a:off x="7241698" y="1620449"/>
            <a:ext cx="882522" cy="6908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607122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Status - Work package 5 - Machine protection</a:t>
            </a:r>
            <a:endParaRPr lang="sv-SE" sz="2800" dirty="0"/>
          </a:p>
        </p:txBody>
      </p:sp>
      <p:sp>
        <p:nvSpPr>
          <p:cNvPr id="4" name="Slide Number Placeholder 3"/>
          <p:cNvSpPr>
            <a:spLocks noGrp="1"/>
          </p:cNvSpPr>
          <p:nvPr>
            <p:ph type="sldNum" sz="quarter" idx="12"/>
          </p:nvPr>
        </p:nvSpPr>
        <p:spPr/>
        <p:txBody>
          <a:bodyPr/>
          <a:lstStyle/>
          <a:p>
            <a:fld id="{551115BC-487E-4422-894C-CB7CD3E79223}" type="slidenum">
              <a:rPr lang="sv-SE" smtClean="0"/>
              <a:t>8</a:t>
            </a:fld>
            <a:endParaRPr lang="sv-SE" dirty="0"/>
          </a:p>
        </p:txBody>
      </p:sp>
      <p:sp>
        <p:nvSpPr>
          <p:cNvPr id="5" name="Content Placeholder 2"/>
          <p:cNvSpPr>
            <a:spLocks noGrp="1"/>
          </p:cNvSpPr>
          <p:nvPr>
            <p:ph idx="1"/>
          </p:nvPr>
        </p:nvSpPr>
        <p:spPr>
          <a:xfrm>
            <a:off x="35496" y="1412776"/>
            <a:ext cx="9108504" cy="5174035"/>
          </a:xfrm>
        </p:spPr>
        <p:txBody>
          <a:bodyPr>
            <a:noAutofit/>
          </a:bodyPr>
          <a:lstStyle/>
          <a:p>
            <a:pPr marL="342900" lvl="1" indent="-342900">
              <a:spcBef>
                <a:spcPts val="0"/>
              </a:spcBef>
              <a:buFont typeface="Arial" panose="020B0604020202020204" pitchFamily="34" charset="0"/>
              <a:buChar char="•"/>
            </a:pPr>
            <a:r>
              <a:rPr lang="en-US" sz="1400" b="1" dirty="0" smtClean="0">
                <a:solidFill>
                  <a:schemeClr val="tx1"/>
                </a:solidFill>
              </a:rPr>
              <a:t>Work package Scope</a:t>
            </a:r>
          </a:p>
          <a:p>
            <a:pPr marL="711200" lvl="2">
              <a:spcBef>
                <a:spcPts val="0"/>
              </a:spcBef>
            </a:pPr>
            <a:r>
              <a:rPr lang="en-US" sz="1200" dirty="0" smtClean="0"/>
              <a:t>Coordinate all activities required to deliver a coherent Machine Protection System (MPS)</a:t>
            </a:r>
            <a:endParaRPr lang="en-US" sz="1200" dirty="0" smtClean="0">
              <a:solidFill>
                <a:schemeClr val="tx1"/>
              </a:solidFill>
            </a:endParaRPr>
          </a:p>
          <a:p>
            <a:pPr marL="711200" lvl="2">
              <a:spcBef>
                <a:spcPts val="0"/>
              </a:spcBef>
            </a:pPr>
            <a:r>
              <a:rPr lang="en-US" sz="1200" dirty="0" smtClean="0">
                <a:solidFill>
                  <a:schemeClr val="tx1"/>
                </a:solidFill>
              </a:rPr>
              <a:t>Deliver the following hardware systems</a:t>
            </a:r>
          </a:p>
          <a:p>
            <a:pPr marL="1079500" lvl="3">
              <a:spcBef>
                <a:spcPts val="0"/>
              </a:spcBef>
            </a:pPr>
            <a:r>
              <a:rPr lang="en-US" sz="1200" dirty="0" smtClean="0">
                <a:solidFill>
                  <a:schemeClr val="tx1"/>
                </a:solidFill>
              </a:rPr>
              <a:t>Beam Interlock System (BIS)</a:t>
            </a:r>
          </a:p>
          <a:p>
            <a:pPr marL="1079500" lvl="3">
              <a:spcBef>
                <a:spcPts val="0"/>
              </a:spcBef>
            </a:pPr>
            <a:r>
              <a:rPr lang="en-US" sz="1200" dirty="0" smtClean="0">
                <a:solidFill>
                  <a:schemeClr val="tx1"/>
                </a:solidFill>
              </a:rPr>
              <a:t>Local Protection Systems (LPS) for raster magnets, magnet powering, interceptive devices and more</a:t>
            </a:r>
          </a:p>
          <a:p>
            <a:pPr marL="1079500" lvl="3">
              <a:spcBef>
                <a:spcPts val="0"/>
              </a:spcBef>
            </a:pPr>
            <a:r>
              <a:rPr lang="en-US" sz="1200" dirty="0" smtClean="0">
                <a:solidFill>
                  <a:schemeClr val="tx1"/>
                </a:solidFill>
              </a:rPr>
              <a:t>Run Permit System,</a:t>
            </a:r>
          </a:p>
          <a:p>
            <a:pPr marL="711200" lvl="2">
              <a:spcBef>
                <a:spcPts val="0"/>
              </a:spcBef>
            </a:pPr>
            <a:r>
              <a:rPr lang="en-US" sz="1200" dirty="0" smtClean="0">
                <a:solidFill>
                  <a:schemeClr val="tx1"/>
                </a:solidFill>
              </a:rPr>
              <a:t>Be strongly involved in the implementation of the following software systems: </a:t>
            </a:r>
          </a:p>
          <a:p>
            <a:pPr marL="1079500" lvl="3">
              <a:spcBef>
                <a:spcPts val="0"/>
              </a:spcBef>
            </a:pPr>
            <a:r>
              <a:rPr lang="en-US" sz="1200" dirty="0" smtClean="0">
                <a:solidFill>
                  <a:schemeClr val="tx1"/>
                </a:solidFill>
              </a:rPr>
              <a:t>Software Interlock System</a:t>
            </a:r>
          </a:p>
          <a:p>
            <a:pPr marL="1079500" lvl="3">
              <a:spcBef>
                <a:spcPts val="0"/>
              </a:spcBef>
            </a:pPr>
            <a:r>
              <a:rPr lang="en-US" sz="1200" dirty="0" smtClean="0">
                <a:solidFill>
                  <a:schemeClr val="tx1"/>
                </a:solidFill>
              </a:rPr>
              <a:t>Post Mortem System</a:t>
            </a:r>
          </a:p>
          <a:p>
            <a:pPr marL="1079500" lvl="3">
              <a:spcBef>
                <a:spcPts val="0"/>
              </a:spcBef>
            </a:pPr>
            <a:r>
              <a:rPr lang="en-US" sz="1200" dirty="0" smtClean="0">
                <a:solidFill>
                  <a:schemeClr val="tx1"/>
                </a:solidFill>
              </a:rPr>
              <a:t>Configuration management of critical settings, code and systems</a:t>
            </a:r>
          </a:p>
          <a:p>
            <a:pPr lvl="3">
              <a:spcBef>
                <a:spcPts val="0"/>
              </a:spcBef>
            </a:pPr>
            <a:endParaRPr lang="en-US" sz="1100" dirty="0" smtClean="0">
              <a:solidFill>
                <a:schemeClr val="tx1"/>
              </a:solidFill>
            </a:endParaRPr>
          </a:p>
          <a:p>
            <a:pPr>
              <a:spcBef>
                <a:spcPts val="0"/>
              </a:spcBef>
            </a:pPr>
            <a:r>
              <a:rPr lang="en-US" sz="1400" b="1" dirty="0" smtClean="0">
                <a:solidFill>
                  <a:schemeClr val="tx1"/>
                </a:solidFill>
              </a:rPr>
              <a:t>Work package Status</a:t>
            </a:r>
          </a:p>
          <a:p>
            <a:pPr lvl="1">
              <a:spcBef>
                <a:spcPts val="0"/>
              </a:spcBef>
            </a:pPr>
            <a:r>
              <a:rPr lang="en-US" sz="1200" dirty="0" smtClean="0">
                <a:solidFill>
                  <a:schemeClr val="tx1"/>
                </a:solidFill>
              </a:rPr>
              <a:t>Machine Protection Committee with chairperson Annika Nordt effective</a:t>
            </a:r>
          </a:p>
          <a:p>
            <a:pPr lvl="1">
              <a:spcBef>
                <a:spcPts val="0"/>
              </a:spcBef>
            </a:pPr>
            <a:r>
              <a:rPr lang="en-US" sz="1200" dirty="0" smtClean="0">
                <a:solidFill>
                  <a:schemeClr val="tx1"/>
                </a:solidFill>
              </a:rPr>
              <a:t>First prototype of BIS ready</a:t>
            </a:r>
          </a:p>
          <a:p>
            <a:pPr lvl="1">
              <a:spcBef>
                <a:spcPts val="0"/>
              </a:spcBef>
            </a:pPr>
            <a:r>
              <a:rPr lang="en-US" sz="1200" dirty="0" smtClean="0">
                <a:solidFill>
                  <a:schemeClr val="tx1"/>
                </a:solidFill>
              </a:rPr>
              <a:t>First prototype of LPS for interceptive devices, magnet powering, bending magnets ready</a:t>
            </a:r>
          </a:p>
          <a:p>
            <a:pPr lvl="1">
              <a:spcBef>
                <a:spcPts val="0"/>
              </a:spcBef>
            </a:pPr>
            <a:r>
              <a:rPr lang="en-US" sz="1200" dirty="0" smtClean="0">
                <a:solidFill>
                  <a:schemeClr val="tx1"/>
                </a:solidFill>
              </a:rPr>
              <a:t>Ongoing work on systems requirements and systems architecture (all LPS and BIS)</a:t>
            </a:r>
          </a:p>
          <a:p>
            <a:pPr>
              <a:spcBef>
                <a:spcPts val="0"/>
              </a:spcBef>
            </a:pPr>
            <a:endParaRPr lang="en-US" sz="1400" b="1" dirty="0" smtClean="0">
              <a:solidFill>
                <a:schemeClr val="tx1"/>
              </a:solidFill>
            </a:endParaRPr>
          </a:p>
          <a:p>
            <a:pPr>
              <a:spcBef>
                <a:spcPts val="0"/>
              </a:spcBef>
            </a:pPr>
            <a:r>
              <a:rPr lang="en-US" sz="1400" b="1" dirty="0" smtClean="0">
                <a:solidFill>
                  <a:schemeClr val="tx1"/>
                </a:solidFill>
              </a:rPr>
              <a:t>Issues</a:t>
            </a:r>
          </a:p>
          <a:p>
            <a:pPr lvl="1">
              <a:spcBef>
                <a:spcPts val="0"/>
              </a:spcBef>
            </a:pPr>
            <a:r>
              <a:rPr lang="en-US" sz="1200" dirty="0" smtClean="0">
                <a:solidFill>
                  <a:schemeClr val="tx1"/>
                </a:solidFill>
              </a:rPr>
              <a:t>Slow progress with the definition of protection functions for the target,</a:t>
            </a:r>
          </a:p>
          <a:p>
            <a:pPr lvl="1">
              <a:spcBef>
                <a:spcPts val="0"/>
              </a:spcBef>
            </a:pPr>
            <a:r>
              <a:rPr lang="en-US" sz="1200" dirty="0" smtClean="0">
                <a:solidFill>
                  <a:schemeClr val="tx1"/>
                </a:solidFill>
              </a:rPr>
              <a:t>Slow progress with the definition of interfaces for LPS’s </a:t>
            </a:r>
          </a:p>
          <a:p>
            <a:pPr lvl="1">
              <a:spcBef>
                <a:spcPts val="0"/>
              </a:spcBef>
            </a:pPr>
            <a:r>
              <a:rPr lang="en-US" sz="1200" dirty="0" smtClean="0">
                <a:solidFill>
                  <a:schemeClr val="tx1"/>
                </a:solidFill>
              </a:rPr>
              <a:t>Slow progress with </a:t>
            </a:r>
            <a:r>
              <a:rPr lang="en-US" sz="1200" dirty="0" smtClean="0">
                <a:solidFill>
                  <a:schemeClr val="tx1"/>
                </a:solidFill>
              </a:rPr>
              <a:t>definition of protection functions (such as LPS for interceptive devices)</a:t>
            </a:r>
          </a:p>
          <a:p>
            <a:pPr lvl="1">
              <a:spcBef>
                <a:spcPts val="0"/>
              </a:spcBef>
            </a:pPr>
            <a:r>
              <a:rPr lang="en-US" sz="1200" dirty="0" smtClean="0">
                <a:solidFill>
                  <a:schemeClr val="tx1"/>
                </a:solidFill>
              </a:rPr>
              <a:t>Little or no progress so far for the Post Mortem System, Run Permit System and Software Interlock System </a:t>
            </a:r>
          </a:p>
          <a:p>
            <a:pPr lvl="1">
              <a:spcBef>
                <a:spcPts val="0"/>
              </a:spcBef>
            </a:pPr>
            <a:r>
              <a:rPr lang="en-US" sz="1200" dirty="0" smtClean="0">
                <a:solidFill>
                  <a:schemeClr val="tx1"/>
                </a:solidFill>
              </a:rPr>
              <a:t>Too little communication with in kind partners: unaware of protection functions are being implemented</a:t>
            </a:r>
          </a:p>
          <a:p>
            <a:pPr>
              <a:spcBef>
                <a:spcPts val="0"/>
              </a:spcBef>
            </a:pPr>
            <a:endParaRPr lang="en-US" sz="1100" b="1" dirty="0" smtClean="0">
              <a:solidFill>
                <a:schemeClr val="tx1"/>
              </a:solidFill>
            </a:endParaRPr>
          </a:p>
          <a:p>
            <a:pPr>
              <a:spcBef>
                <a:spcPts val="0"/>
              </a:spcBef>
            </a:pPr>
            <a:r>
              <a:rPr lang="en-US" sz="1400" b="1" dirty="0" smtClean="0">
                <a:solidFill>
                  <a:schemeClr val="tx1"/>
                </a:solidFill>
              </a:rPr>
              <a:t>Next Steps</a:t>
            </a:r>
          </a:p>
          <a:p>
            <a:pPr lvl="1">
              <a:spcBef>
                <a:spcPts val="0"/>
              </a:spcBef>
            </a:pPr>
            <a:r>
              <a:rPr lang="en-US" sz="1200" dirty="0" smtClean="0">
                <a:solidFill>
                  <a:schemeClr val="tx1"/>
                </a:solidFill>
              </a:rPr>
              <a:t>Prepare test in Catania (testing BIS and LPS for magnet powering and interceptive devices with beam)</a:t>
            </a:r>
          </a:p>
          <a:p>
            <a:pPr lvl="1">
              <a:spcBef>
                <a:spcPts val="0"/>
              </a:spcBef>
            </a:pPr>
            <a:r>
              <a:rPr lang="en-US" sz="1200" dirty="0" err="1" smtClean="0">
                <a:solidFill>
                  <a:schemeClr val="tx1"/>
                </a:solidFill>
              </a:rPr>
              <a:t>Finalise</a:t>
            </a:r>
            <a:r>
              <a:rPr lang="en-US" sz="1200" dirty="0" smtClean="0">
                <a:solidFill>
                  <a:schemeClr val="tx1"/>
                </a:solidFill>
              </a:rPr>
              <a:t> BIS architecture, </a:t>
            </a:r>
            <a:r>
              <a:rPr lang="en-US" sz="1200" dirty="0" err="1" smtClean="0">
                <a:solidFill>
                  <a:schemeClr val="tx1"/>
                </a:solidFill>
              </a:rPr>
              <a:t>analyse</a:t>
            </a:r>
            <a:r>
              <a:rPr lang="en-US" sz="1200" dirty="0" smtClean="0">
                <a:solidFill>
                  <a:schemeClr val="tx1"/>
                </a:solidFill>
              </a:rPr>
              <a:t> and freeze BIS requirements</a:t>
            </a:r>
          </a:p>
          <a:p>
            <a:pPr lvl="1">
              <a:spcBef>
                <a:spcPts val="0"/>
              </a:spcBef>
            </a:pPr>
            <a:r>
              <a:rPr lang="en-US" sz="1200" dirty="0" smtClean="0">
                <a:solidFill>
                  <a:schemeClr val="tx1"/>
                </a:solidFill>
              </a:rPr>
              <a:t>Build next BIS prototype</a:t>
            </a:r>
          </a:p>
          <a:p>
            <a:pPr lvl="1">
              <a:spcBef>
                <a:spcPts val="0"/>
              </a:spcBef>
            </a:pPr>
            <a:r>
              <a:rPr lang="en-US" sz="1200" dirty="0" smtClean="0">
                <a:solidFill>
                  <a:schemeClr val="tx1"/>
                </a:solidFill>
              </a:rPr>
              <a:t>Follow up all findings from MP review in December 2015</a:t>
            </a:r>
            <a:endParaRPr lang="en-US" sz="1400" dirty="0">
              <a:solidFill>
                <a:schemeClr val="tx1"/>
              </a:solidFill>
            </a:endParaRPr>
          </a:p>
        </p:txBody>
      </p:sp>
    </p:spTree>
    <p:extLst>
      <p:ext uri="{BB962C8B-B14F-4D97-AF65-F5344CB8AC3E}">
        <p14:creationId xmlns:p14="http://schemas.microsoft.com/office/powerpoint/2010/main" val="8707117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Status - Work package 7 - Infrastructure</a:t>
            </a:r>
            <a:endParaRPr lang="sv-SE" sz="2800" dirty="0"/>
          </a:p>
        </p:txBody>
      </p:sp>
      <p:sp>
        <p:nvSpPr>
          <p:cNvPr id="4" name="Slide Number Placeholder 3"/>
          <p:cNvSpPr>
            <a:spLocks noGrp="1"/>
          </p:cNvSpPr>
          <p:nvPr>
            <p:ph type="sldNum" sz="quarter" idx="12"/>
          </p:nvPr>
        </p:nvSpPr>
        <p:spPr/>
        <p:txBody>
          <a:bodyPr/>
          <a:lstStyle/>
          <a:p>
            <a:fld id="{551115BC-487E-4422-894C-CB7CD3E79223}" type="slidenum">
              <a:rPr lang="sv-SE" smtClean="0"/>
              <a:t>9</a:t>
            </a:fld>
            <a:endParaRPr lang="sv-SE" dirty="0"/>
          </a:p>
        </p:txBody>
      </p:sp>
      <p:sp>
        <p:nvSpPr>
          <p:cNvPr id="6" name="Content Placeholder 2"/>
          <p:cNvSpPr>
            <a:spLocks noGrp="1"/>
          </p:cNvSpPr>
          <p:nvPr>
            <p:ph idx="1"/>
          </p:nvPr>
        </p:nvSpPr>
        <p:spPr>
          <a:xfrm>
            <a:off x="35496" y="1484784"/>
            <a:ext cx="9001000" cy="4525963"/>
          </a:xfrm>
        </p:spPr>
        <p:txBody>
          <a:bodyPr>
            <a:noAutofit/>
          </a:bodyPr>
          <a:lstStyle/>
          <a:p>
            <a:pPr>
              <a:spcBef>
                <a:spcPts val="0"/>
              </a:spcBef>
            </a:pPr>
            <a:r>
              <a:rPr lang="en-GB" sz="1200" b="1" dirty="0" smtClean="0">
                <a:solidFill>
                  <a:schemeClr val="tx1"/>
                </a:solidFill>
              </a:rPr>
              <a:t>Work package scope</a:t>
            </a:r>
          </a:p>
          <a:p>
            <a:pPr lvl="1">
              <a:spcBef>
                <a:spcPts val="0"/>
              </a:spcBef>
            </a:pPr>
            <a:r>
              <a:rPr lang="en-GB" sz="1200" dirty="0" smtClean="0">
                <a:solidFill>
                  <a:schemeClr val="tx1"/>
                </a:solidFill>
              </a:rPr>
              <a:t>Design </a:t>
            </a:r>
            <a:r>
              <a:rPr lang="en-GB" sz="1200" dirty="0" smtClean="0">
                <a:solidFill>
                  <a:schemeClr val="tx1"/>
                </a:solidFill>
              </a:rPr>
              <a:t>and </a:t>
            </a:r>
            <a:r>
              <a:rPr lang="en-GB" sz="1200" dirty="0" smtClean="0">
                <a:solidFill>
                  <a:schemeClr val="tx1"/>
                </a:solidFill>
              </a:rPr>
              <a:t>implementation of </a:t>
            </a:r>
            <a:r>
              <a:rPr lang="en-GB" sz="1200" dirty="0" smtClean="0">
                <a:solidFill>
                  <a:schemeClr val="tx1"/>
                </a:solidFill>
              </a:rPr>
              <a:t>the </a:t>
            </a:r>
            <a:r>
              <a:rPr lang="en-GB" sz="1200" dirty="0" smtClean="0">
                <a:solidFill>
                  <a:schemeClr val="tx1"/>
                </a:solidFill>
              </a:rPr>
              <a:t>ESS </a:t>
            </a:r>
            <a:r>
              <a:rPr lang="en-GB" sz="1200" dirty="0" smtClean="0">
                <a:solidFill>
                  <a:schemeClr val="tx1"/>
                </a:solidFill>
              </a:rPr>
              <a:t>Main Control Room (MCR</a:t>
            </a:r>
            <a:r>
              <a:rPr lang="en-GB" sz="1200" dirty="0" smtClean="0">
                <a:solidFill>
                  <a:schemeClr val="tx1"/>
                </a:solidFill>
              </a:rPr>
              <a:t>)</a:t>
            </a:r>
            <a:endParaRPr lang="en-GB" sz="1200" dirty="0" smtClean="0">
              <a:solidFill>
                <a:schemeClr val="tx1"/>
              </a:solidFill>
            </a:endParaRPr>
          </a:p>
          <a:p>
            <a:pPr lvl="1">
              <a:spcBef>
                <a:spcPts val="0"/>
              </a:spcBef>
            </a:pPr>
            <a:r>
              <a:rPr lang="en-GB" sz="1200" dirty="0" smtClean="0">
                <a:solidFill>
                  <a:schemeClr val="tx1"/>
                </a:solidFill>
              </a:rPr>
              <a:t>Control System Data Centre </a:t>
            </a:r>
            <a:r>
              <a:rPr lang="en-GB" sz="1200" dirty="0" smtClean="0">
                <a:solidFill>
                  <a:schemeClr val="tx1"/>
                </a:solidFill>
              </a:rPr>
              <a:t>- servers </a:t>
            </a:r>
            <a:r>
              <a:rPr lang="en-GB" sz="1200" dirty="0" smtClean="0">
                <a:solidFill>
                  <a:schemeClr val="tx1"/>
                </a:solidFill>
              </a:rPr>
              <a:t>and file storage infrastructure required for normal </a:t>
            </a:r>
            <a:r>
              <a:rPr lang="en-GB" sz="1200" dirty="0" smtClean="0">
                <a:solidFill>
                  <a:schemeClr val="tx1"/>
                </a:solidFill>
              </a:rPr>
              <a:t>operation</a:t>
            </a:r>
            <a:endParaRPr lang="en-GB" sz="1200" dirty="0" smtClean="0">
              <a:solidFill>
                <a:schemeClr val="tx1"/>
              </a:solidFill>
            </a:endParaRPr>
          </a:p>
          <a:p>
            <a:pPr lvl="1">
              <a:spcBef>
                <a:spcPts val="0"/>
              </a:spcBef>
            </a:pPr>
            <a:r>
              <a:rPr lang="en-GB" sz="1200" dirty="0" smtClean="0">
                <a:solidFill>
                  <a:schemeClr val="tx1"/>
                </a:solidFill>
              </a:rPr>
              <a:t>Control System Network </a:t>
            </a:r>
            <a:r>
              <a:rPr lang="en-GB" sz="1200" dirty="0" smtClean="0">
                <a:solidFill>
                  <a:schemeClr val="tx1"/>
                </a:solidFill>
              </a:rPr>
              <a:t>- design </a:t>
            </a:r>
            <a:r>
              <a:rPr lang="en-GB" sz="1200" dirty="0" smtClean="0">
                <a:solidFill>
                  <a:schemeClr val="tx1"/>
                </a:solidFill>
              </a:rPr>
              <a:t>and </a:t>
            </a:r>
            <a:r>
              <a:rPr lang="en-GB" sz="1200" dirty="0" smtClean="0">
                <a:solidFill>
                  <a:schemeClr val="tx1"/>
                </a:solidFill>
              </a:rPr>
              <a:t>implementation of </a:t>
            </a:r>
            <a:r>
              <a:rPr lang="en-GB" sz="1200" dirty="0" smtClean="0">
                <a:solidFill>
                  <a:schemeClr val="tx1"/>
                </a:solidFill>
              </a:rPr>
              <a:t>the </a:t>
            </a:r>
            <a:r>
              <a:rPr lang="en-GB" sz="1200" dirty="0" smtClean="0">
                <a:solidFill>
                  <a:schemeClr val="tx1"/>
                </a:solidFill>
              </a:rPr>
              <a:t>control networks</a:t>
            </a:r>
            <a:endParaRPr lang="en-GB" sz="1200" dirty="0" smtClean="0">
              <a:solidFill>
                <a:schemeClr val="tx1"/>
              </a:solidFill>
            </a:endParaRPr>
          </a:p>
          <a:p>
            <a:pPr lvl="1">
              <a:spcBef>
                <a:spcPts val="0"/>
              </a:spcBef>
            </a:pPr>
            <a:endParaRPr lang="en-GB" sz="1200" dirty="0" smtClean="0">
              <a:solidFill>
                <a:schemeClr val="tx1"/>
              </a:solidFill>
            </a:endParaRPr>
          </a:p>
          <a:p>
            <a:pPr>
              <a:spcBef>
                <a:spcPts val="0"/>
              </a:spcBef>
            </a:pPr>
            <a:r>
              <a:rPr lang="en-GB" sz="1200" b="1" dirty="0" smtClean="0">
                <a:solidFill>
                  <a:schemeClr val="tx1"/>
                </a:solidFill>
              </a:rPr>
              <a:t>Work package status</a:t>
            </a:r>
          </a:p>
          <a:p>
            <a:pPr lvl="1">
              <a:spcBef>
                <a:spcPts val="0"/>
              </a:spcBef>
            </a:pPr>
            <a:r>
              <a:rPr lang="en-GB" sz="1200" dirty="0" smtClean="0">
                <a:solidFill>
                  <a:schemeClr val="tx1"/>
                </a:solidFill>
              </a:rPr>
              <a:t>MCR work is progressing </a:t>
            </a:r>
            <a:r>
              <a:rPr lang="en-GB" sz="1200" dirty="0" smtClean="0">
                <a:solidFill>
                  <a:schemeClr val="tx1"/>
                </a:solidFill>
              </a:rPr>
              <a:t>well</a:t>
            </a:r>
          </a:p>
          <a:p>
            <a:pPr lvl="2">
              <a:spcBef>
                <a:spcPts val="0"/>
              </a:spcBef>
            </a:pPr>
            <a:r>
              <a:rPr lang="en-GB" sz="1200" dirty="0" smtClean="0">
                <a:solidFill>
                  <a:schemeClr val="tx1"/>
                </a:solidFill>
              </a:rPr>
              <a:t>Preliminary </a:t>
            </a:r>
            <a:r>
              <a:rPr lang="en-GB" sz="1200" dirty="0" smtClean="0">
                <a:solidFill>
                  <a:schemeClr val="tx1"/>
                </a:solidFill>
              </a:rPr>
              <a:t>Design is %66 complete and on </a:t>
            </a:r>
            <a:r>
              <a:rPr lang="en-GB" sz="1200" dirty="0" smtClean="0">
                <a:solidFill>
                  <a:schemeClr val="tx1"/>
                </a:solidFill>
              </a:rPr>
              <a:t>track</a:t>
            </a:r>
          </a:p>
          <a:p>
            <a:pPr lvl="2">
              <a:spcBef>
                <a:spcPts val="0"/>
              </a:spcBef>
            </a:pPr>
            <a:r>
              <a:rPr lang="en-GB" sz="1200" dirty="0" smtClean="0">
                <a:solidFill>
                  <a:schemeClr val="tx1"/>
                </a:solidFill>
              </a:rPr>
              <a:t>Using </a:t>
            </a:r>
            <a:r>
              <a:rPr lang="en-GB" sz="1200" dirty="0" smtClean="0">
                <a:solidFill>
                  <a:schemeClr val="tx1"/>
                </a:solidFill>
              </a:rPr>
              <a:t>ISO 11064 Ergonomic Design of Control Centres standard.</a:t>
            </a:r>
          </a:p>
          <a:p>
            <a:pPr lvl="1">
              <a:spcBef>
                <a:spcPts val="0"/>
              </a:spcBef>
            </a:pPr>
            <a:r>
              <a:rPr lang="en-GB" sz="1200" dirty="0" smtClean="0">
                <a:solidFill>
                  <a:schemeClr val="tx1"/>
                </a:solidFill>
              </a:rPr>
              <a:t>Control System Data Centre work is </a:t>
            </a:r>
            <a:r>
              <a:rPr lang="en-GB" sz="1200" dirty="0" smtClean="0">
                <a:solidFill>
                  <a:schemeClr val="tx1"/>
                </a:solidFill>
              </a:rPr>
              <a:t>on-going.</a:t>
            </a:r>
          </a:p>
          <a:p>
            <a:pPr lvl="2">
              <a:spcBef>
                <a:spcPts val="0"/>
              </a:spcBef>
            </a:pPr>
            <a:r>
              <a:rPr lang="en-GB" sz="1200" dirty="0" smtClean="0">
                <a:solidFill>
                  <a:schemeClr val="tx1"/>
                </a:solidFill>
              </a:rPr>
              <a:t>Requirements </a:t>
            </a:r>
            <a:r>
              <a:rPr lang="en-GB" sz="1200" dirty="0" smtClean="0">
                <a:solidFill>
                  <a:schemeClr val="tx1"/>
                </a:solidFill>
              </a:rPr>
              <a:t>document is being </a:t>
            </a:r>
            <a:r>
              <a:rPr lang="en-GB" sz="1200" dirty="0" smtClean="0">
                <a:solidFill>
                  <a:schemeClr val="tx1"/>
                </a:solidFill>
              </a:rPr>
              <a:t>developed</a:t>
            </a:r>
          </a:p>
          <a:p>
            <a:pPr lvl="2">
              <a:spcBef>
                <a:spcPts val="0"/>
              </a:spcBef>
            </a:pPr>
            <a:r>
              <a:rPr lang="en-GB" sz="1200" dirty="0" smtClean="0">
                <a:solidFill>
                  <a:schemeClr val="tx1"/>
                </a:solidFill>
              </a:rPr>
              <a:t>focus </a:t>
            </a:r>
            <a:r>
              <a:rPr lang="en-GB" sz="1200" dirty="0" smtClean="0">
                <a:solidFill>
                  <a:schemeClr val="tx1"/>
                </a:solidFill>
              </a:rPr>
              <a:t>on system and storage performance.</a:t>
            </a:r>
          </a:p>
          <a:p>
            <a:pPr lvl="1">
              <a:spcBef>
                <a:spcPts val="0"/>
              </a:spcBef>
            </a:pPr>
            <a:r>
              <a:rPr lang="en-GB" sz="1200" dirty="0" smtClean="0">
                <a:solidFill>
                  <a:schemeClr val="tx1"/>
                </a:solidFill>
              </a:rPr>
              <a:t>Control System Network to schedule PDR in </a:t>
            </a:r>
            <a:r>
              <a:rPr lang="en-GB" sz="1200" dirty="0" smtClean="0">
                <a:solidFill>
                  <a:schemeClr val="tx1"/>
                </a:solidFill>
              </a:rPr>
              <a:t>2016-06</a:t>
            </a:r>
          </a:p>
          <a:p>
            <a:pPr lvl="2">
              <a:spcBef>
                <a:spcPts val="0"/>
              </a:spcBef>
            </a:pPr>
            <a:r>
              <a:rPr lang="en-GB" sz="1200" dirty="0" smtClean="0">
                <a:solidFill>
                  <a:schemeClr val="tx1"/>
                </a:solidFill>
              </a:rPr>
              <a:t>Communication </a:t>
            </a:r>
            <a:r>
              <a:rPr lang="en-GB" sz="1200" dirty="0" smtClean="0">
                <a:solidFill>
                  <a:schemeClr val="tx1"/>
                </a:solidFill>
              </a:rPr>
              <a:t>rooms are well defined and cyber security requirements have been identified and documented </a:t>
            </a:r>
            <a:r>
              <a:rPr lang="en-GB" sz="1200" dirty="0" smtClean="0">
                <a:solidFill>
                  <a:schemeClr val="tx1"/>
                </a:solidFill>
              </a:rPr>
              <a:t>according to IEC </a:t>
            </a:r>
            <a:r>
              <a:rPr lang="en-GB" sz="1200" dirty="0" smtClean="0">
                <a:solidFill>
                  <a:schemeClr val="tx1"/>
                </a:solidFill>
              </a:rPr>
              <a:t>62443 </a:t>
            </a:r>
            <a:r>
              <a:rPr lang="en-GB" sz="1200" dirty="0" smtClean="0">
                <a:solidFill>
                  <a:schemeClr val="tx1"/>
                </a:solidFill>
              </a:rPr>
              <a:t>Industrial </a:t>
            </a:r>
            <a:r>
              <a:rPr lang="en-GB" sz="1200" dirty="0" smtClean="0">
                <a:solidFill>
                  <a:schemeClr val="tx1"/>
                </a:solidFill>
              </a:rPr>
              <a:t>Network and System Security.</a:t>
            </a:r>
          </a:p>
          <a:p>
            <a:pPr lvl="1">
              <a:spcBef>
                <a:spcPts val="0"/>
              </a:spcBef>
            </a:pPr>
            <a:r>
              <a:rPr lang="en-GB" sz="1200" dirty="0" smtClean="0">
                <a:solidFill>
                  <a:schemeClr val="tx1"/>
                </a:solidFill>
              </a:rPr>
              <a:t>Good collaboration with Hardware &amp; Integration, </a:t>
            </a:r>
            <a:r>
              <a:rPr lang="en-GB" sz="1200" dirty="0" smtClean="0">
                <a:solidFill>
                  <a:schemeClr val="tx1"/>
                </a:solidFill>
              </a:rPr>
              <a:t>IT </a:t>
            </a:r>
            <a:r>
              <a:rPr lang="en-GB" sz="1200" dirty="0" smtClean="0">
                <a:solidFill>
                  <a:schemeClr val="tx1"/>
                </a:solidFill>
              </a:rPr>
              <a:t>Operations &amp; Support and Data Management and Software Centre (DMSC</a:t>
            </a:r>
            <a:r>
              <a:rPr lang="en-GB" sz="1200" dirty="0" smtClean="0">
                <a:solidFill>
                  <a:schemeClr val="tx1"/>
                </a:solidFill>
              </a:rPr>
              <a:t>).</a:t>
            </a:r>
          </a:p>
          <a:p>
            <a:pPr lvl="1">
              <a:spcBef>
                <a:spcPts val="0"/>
              </a:spcBef>
            </a:pPr>
            <a:endParaRPr lang="en-GB" sz="1200" dirty="0" smtClean="0">
              <a:solidFill>
                <a:schemeClr val="tx1"/>
              </a:solidFill>
            </a:endParaRPr>
          </a:p>
          <a:p>
            <a:pPr>
              <a:spcBef>
                <a:spcPts val="0"/>
              </a:spcBef>
            </a:pPr>
            <a:r>
              <a:rPr lang="en-GB" sz="1200" b="1" dirty="0" smtClean="0">
                <a:solidFill>
                  <a:schemeClr val="tx1"/>
                </a:solidFill>
              </a:rPr>
              <a:t>Issues</a:t>
            </a:r>
          </a:p>
          <a:p>
            <a:pPr lvl="1">
              <a:spcBef>
                <a:spcPts val="0"/>
              </a:spcBef>
            </a:pPr>
            <a:r>
              <a:rPr lang="en-GB" sz="1200" dirty="0" smtClean="0">
                <a:solidFill>
                  <a:schemeClr val="tx1"/>
                </a:solidFill>
              </a:rPr>
              <a:t>Control </a:t>
            </a:r>
            <a:r>
              <a:rPr lang="en-GB" sz="1200" dirty="0" smtClean="0">
                <a:solidFill>
                  <a:schemeClr val="tx1"/>
                </a:solidFill>
              </a:rPr>
              <a:t>System Data Centre and Network: Standardisation needed </a:t>
            </a:r>
            <a:r>
              <a:rPr lang="en-GB" sz="1200" dirty="0" smtClean="0">
                <a:solidFill>
                  <a:schemeClr val="tx1"/>
                </a:solidFill>
              </a:rPr>
              <a:t>between different </a:t>
            </a:r>
            <a:r>
              <a:rPr lang="en-GB" sz="1200" dirty="0" smtClean="0">
                <a:solidFill>
                  <a:schemeClr val="tx1"/>
                </a:solidFill>
              </a:rPr>
              <a:t>IT stakeholders (DMSC, IT Operations &amp; Support and ICS</a:t>
            </a:r>
            <a:r>
              <a:rPr lang="en-GB" sz="1200" dirty="0" smtClean="0">
                <a:solidFill>
                  <a:schemeClr val="tx1"/>
                </a:solidFill>
              </a:rPr>
              <a:t>).</a:t>
            </a:r>
          </a:p>
          <a:p>
            <a:pPr lvl="1">
              <a:spcBef>
                <a:spcPts val="0"/>
              </a:spcBef>
            </a:pPr>
            <a:endParaRPr lang="en-GB" sz="1200" dirty="0" smtClean="0">
              <a:solidFill>
                <a:schemeClr val="tx1"/>
              </a:solidFill>
            </a:endParaRPr>
          </a:p>
          <a:p>
            <a:pPr>
              <a:spcBef>
                <a:spcPts val="0"/>
              </a:spcBef>
            </a:pPr>
            <a:r>
              <a:rPr lang="en-GB" sz="1200" b="1" dirty="0" smtClean="0">
                <a:solidFill>
                  <a:schemeClr val="tx1"/>
                </a:solidFill>
              </a:rPr>
              <a:t>Next steps</a:t>
            </a:r>
          </a:p>
          <a:p>
            <a:pPr lvl="1">
              <a:spcBef>
                <a:spcPts val="0"/>
              </a:spcBef>
            </a:pPr>
            <a:r>
              <a:rPr lang="en-GB" sz="1200" dirty="0" smtClean="0">
                <a:solidFill>
                  <a:schemeClr val="tx1"/>
                </a:solidFill>
              </a:rPr>
              <a:t>Complete preliminary Design  of Control Room and Control System Network. </a:t>
            </a:r>
          </a:p>
          <a:p>
            <a:pPr lvl="1">
              <a:spcBef>
                <a:spcPts val="0"/>
              </a:spcBef>
            </a:pPr>
            <a:r>
              <a:rPr lang="en-GB" sz="1200" dirty="0" smtClean="0">
                <a:solidFill>
                  <a:schemeClr val="tx1"/>
                </a:solidFill>
              </a:rPr>
              <a:t>Ensure intra-building/structured cabling conduits and cables trays from communications rooms to IO control zones are implemented.</a:t>
            </a:r>
          </a:p>
          <a:p>
            <a:pPr lvl="1">
              <a:spcBef>
                <a:spcPts val="0"/>
              </a:spcBef>
            </a:pPr>
            <a:r>
              <a:rPr lang="en-GB" sz="1200" dirty="0" smtClean="0">
                <a:solidFill>
                  <a:schemeClr val="tx1"/>
                </a:solidFill>
              </a:rPr>
              <a:t>Develop Data Centre system requirements further</a:t>
            </a:r>
            <a:r>
              <a:rPr lang="en-GB" sz="1200" dirty="0" smtClean="0">
                <a:solidFill>
                  <a:schemeClr val="tx1"/>
                </a:solidFill>
              </a:rPr>
              <a:t>.</a:t>
            </a:r>
            <a:endParaRPr lang="en-GB" sz="1200" dirty="0">
              <a:solidFill>
                <a:schemeClr val="tx1"/>
              </a:solidFill>
            </a:endParaRPr>
          </a:p>
        </p:txBody>
      </p:sp>
    </p:spTree>
    <p:extLst>
      <p:ext uri="{BB962C8B-B14F-4D97-AF65-F5344CB8AC3E}">
        <p14:creationId xmlns:p14="http://schemas.microsoft.com/office/powerpoint/2010/main" val="4109275364"/>
      </p:ext>
    </p:extLst>
  </p:cSld>
  <p:clrMapOvr>
    <a:masterClrMapping/>
  </p:clrMapOvr>
  <p:timing>
    <p:tnLst>
      <p:par>
        <p:cTn id="1" dur="indefinite" restart="never" nodeType="tmRoot"/>
      </p:par>
    </p:tnLst>
  </p:timing>
</p:sld>
</file>

<file path=ppt/theme/theme1.xml><?xml version="1.0" encoding="utf-8"?>
<a:theme xmlns:a="http://schemas.openxmlformats.org/drawingml/2006/main" name="ESS Core Power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 Core Powerpoint.pptx</Template>
  <TotalTime>15257</TotalTime>
  <Words>3174</Words>
  <Application>Microsoft Office PowerPoint</Application>
  <PresentationFormat>On-screen Show (4:3)</PresentationFormat>
  <Paragraphs>726</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ESS Core Powerpoint</vt:lpstr>
      <vt:lpstr>TAC 13 Integrated control system</vt:lpstr>
      <vt:lpstr>PowerPoint Presentation</vt:lpstr>
      <vt:lpstr>High level accomplishments since last spring and since last review</vt:lpstr>
      <vt:lpstr>ICS Project scope</vt:lpstr>
      <vt:lpstr>PowerPoint Presentation</vt:lpstr>
      <vt:lpstr>Status - Work packages 2 and 3 - Software</vt:lpstr>
      <vt:lpstr>Status - Work package 4 - Hardware core</vt:lpstr>
      <vt:lpstr>Status - Work package 5 - Machine protection</vt:lpstr>
      <vt:lpstr>Status - Work package 7 - Infrastructure</vt:lpstr>
      <vt:lpstr>Status – Work Package 8 - Physics</vt:lpstr>
      <vt:lpstr>Status - Work package 9 - Personnel Safety Systems</vt:lpstr>
      <vt:lpstr>Status - Work packages [10..13] - Integration</vt:lpstr>
      <vt:lpstr>PowerPoint Presentation</vt:lpstr>
      <vt:lpstr>ICS Organization - 2015-05</vt:lpstr>
      <vt:lpstr>ICS Organization - 2015-07</vt:lpstr>
      <vt:lpstr>ICS Organization - 2015-10</vt:lpstr>
      <vt:lpstr>ICS Organization - 2016-04</vt:lpstr>
      <vt:lpstr>PowerPoint Presentation</vt:lpstr>
      <vt:lpstr>ICS work package re-planning status</vt:lpstr>
      <vt:lpstr>High Level Schedule – Project ICS</vt:lpstr>
      <vt:lpstr>ICS top risks</vt:lpstr>
      <vt:lpstr>PowerPoint Presentation</vt:lpstr>
      <vt:lpstr>ICS in-kind overview</vt:lpstr>
      <vt:lpstr>ICS n-kind activities</vt:lpstr>
      <vt:lpstr>In-kind initiative with ZHAW</vt:lpstr>
      <vt:lpstr>In-kind initiative with PSI</vt:lpstr>
      <vt:lpstr>In-kind initiative with TUT</vt:lpstr>
      <vt:lpstr>PowerPoint Presentation</vt:lpstr>
      <vt:lpstr>Response to TAC12</vt:lpstr>
      <vt:lpstr>PowerPoint Presentation</vt:lpstr>
      <vt:lpstr>PowerPoint Presentation</vt:lpstr>
      <vt:lpstr>PowerPoint Presentation</vt:lpstr>
      <vt:lpstr>PowerPoint Presentation</vt:lpstr>
      <vt:lpstr>PowerPoint Presentation</vt:lpstr>
    </vt:vector>
  </TitlesOfParts>
  <Company>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ICS - Annual Review 2016 plenary presentation</dc:title>
  <dc:creator>Henrik.Carling@esss.se</dc:creator>
  <cp:lastModifiedBy>Henrik Carling</cp:lastModifiedBy>
  <cp:revision>106</cp:revision>
  <dcterms:created xsi:type="dcterms:W3CDTF">2013-10-29T16:05:10Z</dcterms:created>
  <dcterms:modified xsi:type="dcterms:W3CDTF">2016-03-29T19:53:34Z</dcterms:modified>
</cp:coreProperties>
</file>