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9" r:id="rId2"/>
    <p:sldId id="293" r:id="rId3"/>
    <p:sldId id="294" r:id="rId4"/>
    <p:sldId id="296" r:id="rId5"/>
    <p:sldId id="311" r:id="rId6"/>
    <p:sldId id="298" r:id="rId7"/>
    <p:sldId id="299" r:id="rId8"/>
    <p:sldId id="308" r:id="rId9"/>
    <p:sldId id="309" r:id="rId10"/>
    <p:sldId id="310" r:id="rId11"/>
    <p:sldId id="312" r:id="rId12"/>
    <p:sldId id="302" r:id="rId13"/>
    <p:sldId id="307" r:id="rId14"/>
    <p:sldId id="303" r:id="rId15"/>
    <p:sldId id="304" r:id="rId16"/>
    <p:sldId id="305" r:id="rId17"/>
    <p:sldId id="281" r:id="rId18"/>
    <p:sldId id="313" r:id="rId19"/>
    <p:sldId id="318" r:id="rId20"/>
    <p:sldId id="295" r:id="rId21"/>
    <p:sldId id="289" r:id="rId22"/>
    <p:sldId id="319" r:id="rId23"/>
    <p:sldId id="306" r:id="rId24"/>
    <p:sldId id="279" r:id="rId25"/>
    <p:sldId id="322" r:id="rId26"/>
    <p:sldId id="320" r:id="rId27"/>
    <p:sldId id="321" r:id="rId2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07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6" autoAdjust="0"/>
    <p:restoredTop sz="99704" autoAdjust="0"/>
  </p:normalViewPr>
  <p:slideViewPr>
    <p:cSldViewPr>
      <p:cViewPr varScale="1">
        <p:scale>
          <a:sx n="110" d="100"/>
          <a:sy n="110" d="100"/>
        </p:scale>
        <p:origin x="-96" y="-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ricpitcher:Documents:ESS:target%20station:WP1%20(Management):in-kind:IKC%20Tracking%20of%20Awards%20Oct%20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2783429981208"/>
          <c:y val="0.0601851851851852"/>
          <c:w val="0.806391873508491"/>
          <c:h val="0.703822437219007"/>
        </c:manualLayout>
      </c:layout>
      <c:lineChart>
        <c:grouping val="standard"/>
        <c:varyColors val="0"/>
        <c:ser>
          <c:idx val="2"/>
          <c:order val="0"/>
          <c:tx>
            <c:strRef>
              <c:f>'In Kind Packages'!$K$31</c:f>
              <c:strCache>
                <c:ptCount val="1"/>
                <c:pt idx="0">
                  <c:v>Plan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cat>
            <c:strRef>
              <c:f>'In Kind Packages'!$G$32:$G$44</c:f>
              <c:strCache>
                <c:ptCount val="13"/>
                <c:pt idx="0">
                  <c:v>2014 Q1</c:v>
                </c:pt>
                <c:pt idx="1">
                  <c:v>2014 Q2</c:v>
                </c:pt>
                <c:pt idx="2">
                  <c:v>2014 Q3</c:v>
                </c:pt>
                <c:pt idx="3">
                  <c:v>2014 Q4</c:v>
                </c:pt>
                <c:pt idx="4">
                  <c:v>2015 Q1</c:v>
                </c:pt>
                <c:pt idx="5">
                  <c:v>2015 Q2</c:v>
                </c:pt>
                <c:pt idx="6">
                  <c:v>2015 Q3</c:v>
                </c:pt>
                <c:pt idx="7">
                  <c:v>2015 Q4</c:v>
                </c:pt>
                <c:pt idx="8">
                  <c:v>2016 Q1</c:v>
                </c:pt>
                <c:pt idx="9">
                  <c:v>2016 Q2</c:v>
                </c:pt>
                <c:pt idx="10">
                  <c:v>2016 Q3</c:v>
                </c:pt>
                <c:pt idx="11">
                  <c:v>2016 Q4</c:v>
                </c:pt>
                <c:pt idx="12">
                  <c:v>2017 Q1</c:v>
                </c:pt>
              </c:strCache>
            </c:strRef>
          </c:cat>
          <c:val>
            <c:numRef>
              <c:f>'In Kind Packages'!$K$32:$K$44</c:f>
              <c:numCache>
                <c:formatCode>General</c:formatCode>
                <c:ptCount val="13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 formatCode="0">
                  <c:v>34.41896</c:v>
                </c:pt>
                <c:pt idx="4" formatCode="0">
                  <c:v>63.37776</c:v>
                </c:pt>
                <c:pt idx="5" formatCode="0">
                  <c:v>81.88896</c:v>
                </c:pt>
                <c:pt idx="6" formatCode="0">
                  <c:v>84.48896</c:v>
                </c:pt>
                <c:pt idx="7" formatCode="0">
                  <c:v>87.081355</c:v>
                </c:pt>
                <c:pt idx="8" formatCode="0">
                  <c:v>87.081355</c:v>
                </c:pt>
                <c:pt idx="9" formatCode="0">
                  <c:v>96.681355</c:v>
                </c:pt>
                <c:pt idx="10" formatCode="0">
                  <c:v>99.981355</c:v>
                </c:pt>
                <c:pt idx="11" formatCode="0">
                  <c:v>99.981355</c:v>
                </c:pt>
                <c:pt idx="12" formatCode="0">
                  <c:v>99.981355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'In Kind Packages'!$L$31</c:f>
              <c:strCache>
                <c:ptCount val="1"/>
                <c:pt idx="0">
                  <c:v>Actual</c:v>
                </c:pt>
              </c:strCache>
            </c:strRef>
          </c:tx>
          <c:spPr>
            <a:ln>
              <a:solidFill>
                <a:srgbClr val="FF0000"/>
              </a:solidFill>
              <a:prstDash val="sysDash"/>
            </a:ln>
          </c:spPr>
          <c:marker>
            <c:symbol val="none"/>
          </c:marker>
          <c:cat>
            <c:strRef>
              <c:f>'In Kind Packages'!$G$32:$G$44</c:f>
              <c:strCache>
                <c:ptCount val="13"/>
                <c:pt idx="0">
                  <c:v>2014 Q1</c:v>
                </c:pt>
                <c:pt idx="1">
                  <c:v>2014 Q2</c:v>
                </c:pt>
                <c:pt idx="2">
                  <c:v>2014 Q3</c:v>
                </c:pt>
                <c:pt idx="3">
                  <c:v>2014 Q4</c:v>
                </c:pt>
                <c:pt idx="4">
                  <c:v>2015 Q1</c:v>
                </c:pt>
                <c:pt idx="5">
                  <c:v>2015 Q2</c:v>
                </c:pt>
                <c:pt idx="6">
                  <c:v>2015 Q3</c:v>
                </c:pt>
                <c:pt idx="7">
                  <c:v>2015 Q4</c:v>
                </c:pt>
                <c:pt idx="8">
                  <c:v>2016 Q1</c:v>
                </c:pt>
                <c:pt idx="9">
                  <c:v>2016 Q2</c:v>
                </c:pt>
                <c:pt idx="10">
                  <c:v>2016 Q3</c:v>
                </c:pt>
                <c:pt idx="11">
                  <c:v>2016 Q4</c:v>
                </c:pt>
                <c:pt idx="12">
                  <c:v>2017 Q1</c:v>
                </c:pt>
              </c:strCache>
            </c:strRef>
          </c:cat>
          <c:val>
            <c:numRef>
              <c:f>'In Kind Packages'!$L$32:$L$44</c:f>
              <c:numCache>
                <c:formatCode>General</c:formatCode>
                <c:ptCount val="13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 formatCode="0.0">
                  <c:v>9.831595</c:v>
                </c:pt>
                <c:pt idx="4" formatCode="0.0">
                  <c:v>34.570155</c:v>
                </c:pt>
                <c:pt idx="5" formatCode="0.0">
                  <c:v>57.670155</c:v>
                </c:pt>
                <c:pt idx="6" formatCode="0.0">
                  <c:v>63.815355</c:v>
                </c:pt>
                <c:pt idx="7" formatCode="0.0">
                  <c:v>79.015355</c:v>
                </c:pt>
                <c:pt idx="8">
                  <c:v>80.5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7947208"/>
        <c:axId val="-2117944232"/>
      </c:lineChart>
      <c:catAx>
        <c:axId val="-21179472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2700000"/>
          <a:lstStyle/>
          <a:p>
            <a:pPr>
              <a:defRPr sz="1400"/>
            </a:pPr>
            <a:endParaRPr lang="en-US"/>
          </a:p>
        </c:txPr>
        <c:crossAx val="-2117944232"/>
        <c:crosses val="autoZero"/>
        <c:auto val="1"/>
        <c:lblAlgn val="ctr"/>
        <c:lblOffset val="100"/>
        <c:noMultiLvlLbl val="0"/>
      </c:catAx>
      <c:valAx>
        <c:axId val="-21179442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900"/>
                </a:pPr>
                <a:r>
                  <a:rPr lang="en-US" sz="1600" b="1" i="0" baseline="0">
                    <a:effectLst/>
                  </a:rPr>
                  <a:t>Cum Value of In-Kind Agreements with Partner Selectd (M€)</a:t>
                </a:r>
                <a:endParaRPr lang="en-US" sz="900">
                  <a:effectLst/>
                </a:endParaRPr>
              </a:p>
            </c:rich>
          </c:tx>
          <c:layout>
            <c:manualLayout>
              <c:xMode val="edge"/>
              <c:yMode val="edge"/>
              <c:x val="0.0120336943441637"/>
              <c:y val="0.0132581690231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7947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3933722230548"/>
          <c:y val="0.357952058615289"/>
          <c:w val="0.183069713284375"/>
          <c:h val="0.169715076487374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365DB9-E59E-E747-9A09-B323E8558F10}" type="doc">
      <dgm:prSet loTypeId="urn:microsoft.com/office/officeart/2005/8/layout/orgChart1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88AF10-DE7C-F644-91CF-76E930E344F9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800" b="1" dirty="0"/>
            <a:t>TARGET DIVISION</a:t>
          </a:r>
          <a:r>
            <a:rPr lang="en-US" sz="800" dirty="0"/>
            <a:t/>
          </a:r>
          <a:br>
            <a:rPr lang="en-US" sz="800" dirty="0"/>
          </a:br>
          <a:endParaRPr lang="en-US" sz="800" dirty="0"/>
        </a:p>
        <a:p>
          <a:pPr>
            <a:spcAft>
              <a:spcPts val="0"/>
            </a:spcAft>
          </a:pPr>
          <a:r>
            <a:rPr lang="en-US" sz="800" dirty="0" smtClean="0"/>
            <a:t>Eric Pitcher</a:t>
          </a:r>
          <a:endParaRPr lang="en-US" sz="800" dirty="0"/>
        </a:p>
        <a:p>
          <a:pPr>
            <a:spcAft>
              <a:spcPts val="0"/>
            </a:spcAft>
          </a:pPr>
          <a:r>
            <a:rPr lang="en-US" sz="800" dirty="0"/>
            <a:t>Head of Division</a:t>
          </a:r>
        </a:p>
        <a:p>
          <a:pPr>
            <a:spcAft>
              <a:spcPts val="0"/>
            </a:spcAft>
          </a:pPr>
          <a:endParaRPr lang="en-US" sz="400" dirty="0" smtClean="0"/>
        </a:p>
        <a:p>
          <a:pPr>
            <a:spcAft>
              <a:spcPts val="0"/>
            </a:spcAft>
          </a:pPr>
          <a:r>
            <a:rPr lang="en-US" sz="800" dirty="0" smtClean="0"/>
            <a:t>Vacant</a:t>
          </a:r>
          <a:endParaRPr lang="en-US" sz="800" dirty="0"/>
        </a:p>
        <a:p>
          <a:pPr>
            <a:spcAft>
              <a:spcPts val="0"/>
            </a:spcAft>
          </a:pPr>
          <a:r>
            <a:rPr lang="en-US" sz="800" dirty="0"/>
            <a:t>Deputy Head of Division</a:t>
          </a:r>
        </a:p>
        <a:p>
          <a:pPr>
            <a:spcAft>
              <a:spcPts val="0"/>
            </a:spcAft>
          </a:pPr>
          <a:endParaRPr lang="en-US" sz="400" dirty="0"/>
        </a:p>
        <a:p>
          <a:pPr>
            <a:spcAft>
              <a:spcPts val="0"/>
            </a:spcAft>
          </a:pPr>
          <a:r>
            <a:rPr lang="en-US" sz="800" dirty="0"/>
            <a:t>Carina </a:t>
          </a:r>
          <a:r>
            <a:rPr lang="en-US" sz="800" dirty="0" err="1"/>
            <a:t>Blixt</a:t>
          </a:r>
          <a:endParaRPr lang="en-US" sz="800" dirty="0"/>
        </a:p>
        <a:p>
          <a:pPr>
            <a:spcAft>
              <a:spcPts val="0"/>
            </a:spcAft>
          </a:pPr>
          <a:r>
            <a:rPr lang="en-US" sz="800" dirty="0" smtClean="0"/>
            <a:t>Administrative Assistant</a:t>
          </a:r>
        </a:p>
      </dgm:t>
    </dgm:pt>
    <dgm:pt modelId="{0E75F6F1-1D7B-3C48-880E-ADD04FB76A07}" type="parTrans" cxnId="{43FC1B39-3DB1-1940-9736-E46359EA6365}">
      <dgm:prSet/>
      <dgm:spPr/>
      <dgm:t>
        <a:bodyPr/>
        <a:lstStyle/>
        <a:p>
          <a:endParaRPr lang="en-US" sz="1600"/>
        </a:p>
      </dgm:t>
    </dgm:pt>
    <dgm:pt modelId="{8EF161A9-2703-B847-B6D9-9667798650F2}" type="sibTrans" cxnId="{43FC1B39-3DB1-1940-9736-E46359EA6365}">
      <dgm:prSet/>
      <dgm:spPr/>
      <dgm:t>
        <a:bodyPr/>
        <a:lstStyle/>
        <a:p>
          <a:endParaRPr lang="en-US" sz="1600"/>
        </a:p>
      </dgm:t>
    </dgm:pt>
    <dgm:pt modelId="{FC19E7DE-9763-C649-A213-D3AA22522A39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800" b="1" dirty="0"/>
            <a:t>Target Controls Group</a:t>
          </a:r>
          <a:br>
            <a:rPr lang="en-US" sz="800" b="1" dirty="0"/>
          </a:br>
          <a:r>
            <a:rPr lang="en-US" sz="800" dirty="0"/>
            <a:t/>
          </a:r>
          <a:br>
            <a:rPr lang="en-US" sz="800" dirty="0"/>
          </a:br>
          <a:r>
            <a:rPr lang="en-US" sz="800" dirty="0"/>
            <a:t>Linda Coney (GL)</a:t>
          </a:r>
          <a:br>
            <a:rPr lang="en-US" sz="800" dirty="0"/>
          </a:br>
          <a:r>
            <a:rPr lang="en-US" sz="800" dirty="0" err="1"/>
            <a:t>Atefeh</a:t>
          </a:r>
          <a:r>
            <a:rPr lang="en-US" sz="800" dirty="0"/>
            <a:t> </a:t>
          </a:r>
          <a:r>
            <a:rPr lang="en-US" sz="800" dirty="0" err="1" smtClean="0"/>
            <a:t>Adeghzadeh</a:t>
          </a:r>
          <a:endParaRPr lang="en-US" sz="800" dirty="0" smtClean="0"/>
        </a:p>
        <a:p>
          <a:pPr>
            <a:spcAft>
              <a:spcPts val="0"/>
            </a:spcAft>
          </a:pPr>
          <a:r>
            <a:rPr lang="en-US" sz="800" dirty="0" smtClean="0">
              <a:solidFill>
                <a:schemeClr val="bg1"/>
              </a:solidFill>
            </a:rPr>
            <a:t>Mikael Olsson (C)</a:t>
          </a:r>
        </a:p>
        <a:p>
          <a:pPr>
            <a:spcAft>
              <a:spcPts val="0"/>
            </a:spcAft>
          </a:pPr>
          <a:r>
            <a:rPr lang="en-US" sz="800" dirty="0" smtClean="0"/>
            <a:t>Jan </a:t>
          </a:r>
          <a:r>
            <a:rPr lang="en-US" sz="800" dirty="0" err="1" smtClean="0"/>
            <a:t>Espen</a:t>
          </a:r>
          <a:r>
            <a:rPr lang="en-US" sz="800" dirty="0" smtClean="0"/>
            <a:t> </a:t>
          </a:r>
          <a:r>
            <a:rPr lang="en-US" sz="800" dirty="0" err="1" smtClean="0"/>
            <a:t>Presteng</a:t>
          </a:r>
          <a:r>
            <a:rPr lang="en-US" sz="800" dirty="0" smtClean="0"/>
            <a:t> (C)</a:t>
          </a:r>
          <a:endParaRPr lang="en-US" sz="800" dirty="0"/>
        </a:p>
      </dgm:t>
    </dgm:pt>
    <dgm:pt modelId="{F24E08FF-F7EC-C340-BC4B-3DF5B1C2D825}" type="parTrans" cxnId="{3A67B1E4-EB16-224C-B2D9-A0878C3A30F3}">
      <dgm:prSet/>
      <dgm:spPr/>
      <dgm:t>
        <a:bodyPr/>
        <a:lstStyle/>
        <a:p>
          <a:endParaRPr lang="en-US" sz="1100"/>
        </a:p>
      </dgm:t>
    </dgm:pt>
    <dgm:pt modelId="{118BC3AE-D092-854C-B6F4-72FFF5765989}" type="sibTrans" cxnId="{3A67B1E4-EB16-224C-B2D9-A0878C3A30F3}">
      <dgm:prSet/>
      <dgm:spPr/>
      <dgm:t>
        <a:bodyPr/>
        <a:lstStyle/>
        <a:p>
          <a:endParaRPr lang="en-US" sz="1600"/>
        </a:p>
      </dgm:t>
    </dgm:pt>
    <dgm:pt modelId="{A0ACA6E4-2272-A143-AACA-826310BD0DE4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b="1" dirty="0"/>
            <a:t>Monolith &amp; Handling Group</a:t>
          </a:r>
          <a:r>
            <a:rPr lang="en-US" sz="800" dirty="0"/>
            <a:t/>
          </a:r>
          <a:br>
            <a:rPr lang="en-US" sz="800" dirty="0"/>
          </a:br>
          <a:endParaRPr lang="en-US" sz="8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dirty="0" err="1" smtClean="0"/>
            <a:t>Rikard</a:t>
          </a:r>
          <a:r>
            <a:rPr lang="en-US" sz="800" dirty="0" smtClean="0"/>
            <a:t> </a:t>
          </a:r>
          <a:r>
            <a:rPr lang="en-US" sz="800" dirty="0" err="1"/>
            <a:t>Linander</a:t>
          </a:r>
          <a:r>
            <a:rPr lang="en-US" sz="800" dirty="0"/>
            <a:t> (GL)</a:t>
          </a:r>
          <a:br>
            <a:rPr lang="en-US" sz="800" dirty="0"/>
          </a:br>
          <a:r>
            <a:rPr lang="en-US" sz="800" dirty="0"/>
            <a:t>Magnus </a:t>
          </a:r>
          <a:r>
            <a:rPr lang="en-US" sz="800" dirty="0" err="1"/>
            <a:t>Göhran</a:t>
          </a:r>
          <a:r>
            <a:rPr lang="en-US" sz="800" dirty="0"/>
            <a:t/>
          </a:r>
          <a:br>
            <a:rPr lang="en-US" sz="800" dirty="0"/>
          </a:br>
          <a:r>
            <a:rPr lang="en-US" sz="800" dirty="0" smtClean="0"/>
            <a:t>Daniel </a:t>
          </a:r>
          <a:r>
            <a:rPr lang="en-US" sz="800" dirty="0" err="1" smtClean="0"/>
            <a:t>Lyngh</a:t>
          </a:r>
          <a:r>
            <a:rPr lang="en-US" sz="800" dirty="0" smtClean="0"/>
            <a:t/>
          </a:r>
          <a:br>
            <a:rPr lang="en-US" sz="800" dirty="0" smtClean="0"/>
          </a:br>
          <a:r>
            <a:rPr lang="en-US" sz="800" dirty="0" smtClean="0"/>
            <a:t>Ulf </a:t>
          </a:r>
          <a:r>
            <a:rPr lang="en-US" sz="800" dirty="0" err="1" smtClean="0"/>
            <a:t>Odén</a:t>
          </a:r>
          <a:endParaRPr lang="en-US" sz="8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dirty="0" err="1" smtClean="0"/>
            <a:t>Naja</a:t>
          </a:r>
          <a:r>
            <a:rPr lang="en-US" sz="800" dirty="0" smtClean="0"/>
            <a:t> de la </a:t>
          </a:r>
          <a:r>
            <a:rPr lang="en-US" sz="800" dirty="0" err="1" smtClean="0"/>
            <a:t>Cour</a:t>
          </a:r>
          <a:endParaRPr lang="en-US" sz="8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dirty="0" smtClean="0"/>
            <a:t>Marc </a:t>
          </a:r>
          <a:r>
            <a:rPr lang="en-US" sz="800" dirty="0" err="1" smtClean="0"/>
            <a:t>Kickulies</a:t>
          </a:r>
          <a:endParaRPr lang="en-US" sz="800" dirty="0" smtClean="0"/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err="1" smtClean="0"/>
            <a:t>Kristoffer</a:t>
          </a:r>
          <a:r>
            <a:rPr lang="en-US" sz="800" dirty="0" smtClean="0"/>
            <a:t> </a:t>
          </a:r>
          <a:r>
            <a:rPr lang="en-US" sz="800" dirty="0" err="1" smtClean="0"/>
            <a:t>Sjögreen</a:t>
          </a:r>
          <a:endParaRPr lang="en-US" sz="800" dirty="0" smtClean="0"/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smtClean="0"/>
            <a:t>John </a:t>
          </a:r>
          <a:r>
            <a:rPr lang="en-US" sz="800" dirty="0" err="1" smtClean="0"/>
            <a:t>Jurns</a:t>
          </a:r>
          <a:r>
            <a:rPr lang="en-US" sz="800" dirty="0" smtClean="0"/>
            <a:t> (M)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smtClean="0"/>
            <a:t>Markus </a:t>
          </a:r>
          <a:r>
            <a:rPr lang="en-US" sz="800" dirty="0" err="1" smtClean="0"/>
            <a:t>Andersson</a:t>
          </a:r>
          <a:r>
            <a:rPr lang="en-US" sz="800" dirty="0" smtClean="0"/>
            <a:t> (C)</a:t>
          </a:r>
        </a:p>
        <a:p>
          <a:pPr marL="0" marR="0" indent="0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dirty="0" err="1" smtClean="0"/>
            <a:t>Lennart</a:t>
          </a:r>
          <a:r>
            <a:rPr lang="en-US" sz="800" dirty="0" smtClean="0"/>
            <a:t> </a:t>
          </a:r>
          <a:r>
            <a:rPr lang="en-US" sz="800" dirty="0" err="1" smtClean="0"/>
            <a:t>Åström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err="1" smtClean="0"/>
            <a:t>Reinhard</a:t>
          </a:r>
          <a:r>
            <a:rPr lang="en-US" sz="800" dirty="0" smtClean="0"/>
            <a:t> Blum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smtClean="0"/>
            <a:t>Paul </a:t>
          </a:r>
          <a:r>
            <a:rPr lang="en-US" sz="800" dirty="0" err="1" smtClean="0"/>
            <a:t>Erterius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smtClean="0"/>
            <a:t>Jens </a:t>
          </a:r>
          <a:r>
            <a:rPr lang="en-US" sz="800" dirty="0" err="1" smtClean="0"/>
            <a:t>Harborn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smtClean="0"/>
            <a:t>Rickard Holmberg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err="1" smtClean="0"/>
            <a:t>Bengt</a:t>
          </a:r>
          <a:r>
            <a:rPr lang="en-US" sz="800" dirty="0" smtClean="0"/>
            <a:t> </a:t>
          </a:r>
          <a:r>
            <a:rPr lang="en-US" sz="800" dirty="0" err="1" smtClean="0"/>
            <a:t>Jönsson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err="1" smtClean="0"/>
            <a:t>Jarich</a:t>
          </a:r>
          <a:r>
            <a:rPr lang="en-US" sz="800" dirty="0" smtClean="0"/>
            <a:t> </a:t>
          </a:r>
          <a:r>
            <a:rPr lang="en-US" sz="800" dirty="0" err="1" smtClean="0"/>
            <a:t>Koning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smtClean="0"/>
            <a:t>Mikael </a:t>
          </a:r>
          <a:r>
            <a:rPr lang="en-US" sz="800" dirty="0" err="1" smtClean="0"/>
            <a:t>Möller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err="1" smtClean="0"/>
            <a:t>Eldin</a:t>
          </a:r>
          <a:r>
            <a:rPr lang="en-US" sz="800" dirty="0" smtClean="0"/>
            <a:t> </a:t>
          </a:r>
          <a:r>
            <a:rPr lang="en-US" sz="800" dirty="0" err="1" smtClean="0"/>
            <a:t>Mukovic</a:t>
          </a:r>
          <a:r>
            <a:rPr lang="en-US" sz="800" dirty="0" smtClean="0"/>
            <a:t> (C)</a:t>
          </a:r>
          <a:br>
            <a:rPr lang="en-US" sz="800" dirty="0" smtClean="0"/>
          </a:br>
          <a:r>
            <a:rPr lang="en-US" sz="800" dirty="0" smtClean="0"/>
            <a:t>Anders Olsson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err="1" smtClean="0"/>
            <a:t>Jesper</a:t>
          </a:r>
          <a:r>
            <a:rPr lang="en-US" sz="800" dirty="0" smtClean="0"/>
            <a:t> </a:t>
          </a:r>
          <a:r>
            <a:rPr lang="en-US" sz="800" dirty="0" err="1" smtClean="0"/>
            <a:t>Ringnér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err="1" smtClean="0"/>
            <a:t>Aleksander</a:t>
          </a:r>
          <a:r>
            <a:rPr lang="en-US" sz="800" dirty="0" smtClean="0"/>
            <a:t> </a:t>
          </a:r>
          <a:r>
            <a:rPr lang="en-US" sz="800" dirty="0" err="1" smtClean="0"/>
            <a:t>Stankovic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err="1" smtClean="0"/>
            <a:t>Srdjan</a:t>
          </a:r>
          <a:r>
            <a:rPr lang="en-US" sz="800" dirty="0" smtClean="0"/>
            <a:t> </a:t>
          </a:r>
          <a:r>
            <a:rPr lang="en-US" sz="800" dirty="0" err="1" smtClean="0"/>
            <a:t>Vareskic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err="1" smtClean="0"/>
            <a:t>Mattias</a:t>
          </a:r>
          <a:r>
            <a:rPr lang="en-US" sz="800" dirty="0" smtClean="0"/>
            <a:t> </a:t>
          </a:r>
          <a:r>
            <a:rPr lang="en-US" sz="800" dirty="0" err="1" smtClean="0"/>
            <a:t>Wilborgsson</a:t>
          </a:r>
          <a:r>
            <a:rPr lang="en-US" sz="800" dirty="0" smtClean="0"/>
            <a:t> (C)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dirty="0" smtClean="0"/>
            <a:t>Federico </a:t>
          </a:r>
          <a:r>
            <a:rPr lang="en-US" sz="800" dirty="0" err="1" smtClean="0"/>
            <a:t>Masi</a:t>
          </a:r>
          <a:r>
            <a:rPr lang="en-US" sz="800" dirty="0" smtClean="0"/>
            <a:t> (IKS)</a:t>
          </a:r>
        </a:p>
      </dgm:t>
    </dgm:pt>
    <dgm:pt modelId="{5283D30A-42E1-4346-BAE7-814B7780D411}" type="parTrans" cxnId="{22F35DD9-89EA-BC4E-A50E-D35CE40B87CE}">
      <dgm:prSet/>
      <dgm:spPr/>
      <dgm:t>
        <a:bodyPr/>
        <a:lstStyle/>
        <a:p>
          <a:endParaRPr lang="en-US" sz="1100"/>
        </a:p>
      </dgm:t>
    </dgm:pt>
    <dgm:pt modelId="{AD226FEC-3CFC-0A41-A409-90C3B7A75ED1}" type="sibTrans" cxnId="{22F35DD9-89EA-BC4E-A50E-D35CE40B87CE}">
      <dgm:prSet/>
      <dgm:spPr/>
      <dgm:t>
        <a:bodyPr/>
        <a:lstStyle/>
        <a:p>
          <a:endParaRPr lang="en-US" sz="1600"/>
        </a:p>
      </dgm:t>
    </dgm:pt>
    <dgm:pt modelId="{BDC931B4-0C2E-BE41-9EEA-0767982A277D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sz="800" b="1" dirty="0"/>
            <a:t>Materials </a:t>
          </a:r>
          <a:r>
            <a:rPr lang="en-US" sz="800" b="1" dirty="0" smtClean="0"/>
            <a:t>Group</a:t>
          </a:r>
          <a:br>
            <a:rPr lang="en-US" sz="800" b="1" dirty="0" smtClean="0"/>
          </a:br>
          <a:r>
            <a:rPr lang="en-US" sz="800" dirty="0"/>
            <a:t/>
          </a:r>
          <a:br>
            <a:rPr lang="en-US" sz="800" dirty="0"/>
          </a:br>
          <a:r>
            <a:rPr lang="en-US" sz="800" dirty="0" err="1" smtClean="0"/>
            <a:t>Yongjoong</a:t>
          </a:r>
          <a:r>
            <a:rPr lang="en-US" sz="800" dirty="0" smtClean="0"/>
            <a:t> </a:t>
          </a:r>
          <a:r>
            <a:rPr lang="en-US" sz="800" dirty="0"/>
            <a:t>Lee (GL)</a:t>
          </a:r>
          <a:br>
            <a:rPr lang="en-US" sz="800" dirty="0"/>
          </a:br>
          <a:r>
            <a:rPr lang="en-US" sz="800" dirty="0" smtClean="0"/>
            <a:t>Monika </a:t>
          </a:r>
          <a:r>
            <a:rPr lang="en-US" sz="800" dirty="0" err="1" smtClean="0"/>
            <a:t>Hartl</a:t>
          </a:r>
          <a:endParaRPr lang="en-US" sz="800" dirty="0" smtClean="0"/>
        </a:p>
        <a:p>
          <a:pPr>
            <a:spcAft>
              <a:spcPts val="0"/>
            </a:spcAft>
          </a:pPr>
          <a:r>
            <a:rPr lang="en-US" sz="800" dirty="0" err="1" smtClean="0"/>
            <a:t>Srinivasan</a:t>
          </a:r>
          <a:r>
            <a:rPr lang="en-US" sz="800" dirty="0" smtClean="0"/>
            <a:t> </a:t>
          </a:r>
          <a:r>
            <a:rPr lang="en-US" sz="800" dirty="0" err="1" smtClean="0"/>
            <a:t>Iyengar</a:t>
          </a:r>
          <a:endParaRPr lang="en-US" sz="800" dirty="0" smtClean="0"/>
        </a:p>
        <a:p>
          <a:pPr>
            <a:spcAft>
              <a:spcPts val="0"/>
            </a:spcAft>
          </a:pPr>
          <a:r>
            <a:rPr lang="en-US" sz="800" dirty="0" err="1" smtClean="0"/>
            <a:t>Jemilia</a:t>
          </a:r>
          <a:r>
            <a:rPr lang="en-US" sz="800" dirty="0" smtClean="0"/>
            <a:t> </a:t>
          </a:r>
          <a:r>
            <a:rPr lang="en-US" sz="800" dirty="0" err="1" smtClean="0"/>
            <a:t>Habainy</a:t>
          </a:r>
          <a:r>
            <a:rPr lang="en-US" sz="800" dirty="0" smtClean="0"/>
            <a:t> (S)</a:t>
          </a:r>
        </a:p>
      </dgm:t>
    </dgm:pt>
    <dgm:pt modelId="{E553E923-CE73-4C4C-8F63-0BFB05ECB6DC}" type="parTrans" cxnId="{DFB48233-DD34-CB48-B9D6-BFC1F11D5221}">
      <dgm:prSet/>
      <dgm:spPr/>
      <dgm:t>
        <a:bodyPr/>
        <a:lstStyle/>
        <a:p>
          <a:endParaRPr lang="en-US" sz="1100"/>
        </a:p>
      </dgm:t>
    </dgm:pt>
    <dgm:pt modelId="{88ED280A-56D3-CB41-B3CB-0157FE8696B6}" type="sibTrans" cxnId="{DFB48233-DD34-CB48-B9D6-BFC1F11D5221}">
      <dgm:prSet/>
      <dgm:spPr/>
      <dgm:t>
        <a:bodyPr/>
        <a:lstStyle/>
        <a:p>
          <a:endParaRPr lang="en-US" sz="1600"/>
        </a:p>
      </dgm:t>
    </dgm:pt>
    <dgm:pt modelId="{7F9578B9-4E83-E14D-8510-815E19E819FF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b="1" dirty="0" err="1"/>
            <a:t>Neutronics</a:t>
          </a:r>
          <a:r>
            <a:rPr lang="en-US" sz="800" b="1" dirty="0"/>
            <a:t> Group</a:t>
          </a:r>
          <a:br>
            <a:rPr lang="en-US" sz="800" b="1" dirty="0"/>
          </a:br>
          <a:r>
            <a:rPr lang="en-US" sz="800" dirty="0" smtClean="0"/>
            <a:t/>
          </a:r>
          <a:br>
            <a:rPr lang="en-US" sz="800" dirty="0" smtClean="0"/>
          </a:br>
          <a:r>
            <a:rPr lang="en-US" sz="800" dirty="0" smtClean="0"/>
            <a:t>Luca </a:t>
          </a:r>
          <a:r>
            <a:rPr lang="en-US" sz="800" dirty="0" err="1"/>
            <a:t>Zanini</a:t>
          </a:r>
          <a:r>
            <a:rPr lang="en-US" sz="800" dirty="0"/>
            <a:t> (GL)</a:t>
          </a:r>
          <a:br>
            <a:rPr lang="en-US" sz="800" dirty="0"/>
          </a:br>
          <a:r>
            <a:rPr lang="en-US" sz="800" dirty="0"/>
            <a:t>Konstantin </a:t>
          </a:r>
          <a:r>
            <a:rPr lang="en-US" sz="800" dirty="0" err="1"/>
            <a:t>Batkov</a:t>
          </a:r>
          <a:r>
            <a:rPr lang="en-US" sz="800" dirty="0"/>
            <a:t/>
          </a:r>
          <a:br>
            <a:rPr lang="en-US" sz="800" dirty="0"/>
          </a:br>
          <a:r>
            <a:rPr lang="en-US" sz="800" dirty="0"/>
            <a:t>Alan </a:t>
          </a:r>
          <a:r>
            <a:rPr lang="en-US" sz="800" dirty="0" err="1" smtClean="0"/>
            <a:t>Takibayev</a:t>
          </a:r>
          <a:endParaRPr lang="en-US" sz="8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dirty="0" err="1" smtClean="0"/>
            <a:t>Esben</a:t>
          </a:r>
          <a:r>
            <a:rPr lang="en-US" sz="800" dirty="0" smtClean="0"/>
            <a:t> </a:t>
          </a:r>
          <a:r>
            <a:rPr lang="en-US" sz="800" dirty="0" err="1" smtClean="0"/>
            <a:t>Klinkby</a:t>
          </a:r>
          <a:r>
            <a:rPr lang="en-US" sz="800" dirty="0" smtClean="0"/>
            <a:t> (C)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dirty="0" err="1" smtClean="0"/>
            <a:t>Nicolò</a:t>
          </a:r>
          <a:r>
            <a:rPr lang="en-US" sz="800" dirty="0" smtClean="0"/>
            <a:t> </a:t>
          </a:r>
          <a:r>
            <a:rPr lang="en-US" sz="800" dirty="0" err="1" smtClean="0"/>
            <a:t>Borgo</a:t>
          </a:r>
          <a:r>
            <a:rPr lang="en-US" sz="800" dirty="0" smtClean="0"/>
            <a:t> (S) </a:t>
          </a:r>
        </a:p>
        <a:p>
          <a:pPr marL="0" marR="0" indent="0" defTabSz="5334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dirty="0" err="1" smtClean="0"/>
            <a:t>Zsofia</a:t>
          </a:r>
          <a:r>
            <a:rPr lang="en-US" sz="800" dirty="0" smtClean="0"/>
            <a:t> </a:t>
          </a:r>
          <a:r>
            <a:rPr lang="en-US" sz="800" dirty="0" err="1" smtClean="0"/>
            <a:t>Kokai</a:t>
          </a:r>
          <a:r>
            <a:rPr lang="en-US" sz="800" dirty="0" smtClean="0"/>
            <a:t> (S)</a:t>
          </a:r>
        </a:p>
      </dgm:t>
    </dgm:pt>
    <dgm:pt modelId="{E984C706-5884-6749-9638-EF4B2896585D}" type="parTrans" cxnId="{2C197C21-BCB1-AF44-A303-AB1225B415DD}">
      <dgm:prSet/>
      <dgm:spPr/>
      <dgm:t>
        <a:bodyPr/>
        <a:lstStyle/>
        <a:p>
          <a:endParaRPr lang="en-US" sz="1100"/>
        </a:p>
      </dgm:t>
    </dgm:pt>
    <dgm:pt modelId="{CE381182-8E14-974C-97B6-CD8F18A8D029}" type="sibTrans" cxnId="{2C197C21-BCB1-AF44-A303-AB1225B415DD}">
      <dgm:prSet/>
      <dgm:spPr/>
      <dgm:t>
        <a:bodyPr/>
        <a:lstStyle/>
        <a:p>
          <a:endParaRPr lang="en-US" sz="1600"/>
        </a:p>
      </dgm:t>
    </dgm:pt>
    <dgm:pt modelId="{1BE5F302-34B7-0241-B781-A5066BEB7C8E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b="1" dirty="0"/>
            <a:t>Target </a:t>
          </a:r>
          <a:r>
            <a:rPr lang="en-US" sz="800" b="1" dirty="0" smtClean="0"/>
            <a:t>Physics </a:t>
          </a:r>
          <a:r>
            <a:rPr lang="en-US" sz="800" b="1" dirty="0"/>
            <a:t>Group</a:t>
          </a:r>
          <a:br>
            <a:rPr lang="en-US" sz="800" b="1" dirty="0"/>
          </a:br>
          <a:r>
            <a:rPr lang="en-US" sz="800" dirty="0" smtClean="0"/>
            <a:t/>
          </a:r>
          <a:br>
            <a:rPr lang="en-US" sz="800" dirty="0" smtClean="0"/>
          </a:br>
          <a:r>
            <a:rPr lang="en-US" sz="800" dirty="0" smtClean="0"/>
            <a:t>Günter </a:t>
          </a:r>
          <a:r>
            <a:rPr lang="en-US" sz="800" dirty="0" err="1" smtClean="0"/>
            <a:t>Muhrer</a:t>
          </a:r>
          <a:r>
            <a:rPr lang="en-US" sz="800" dirty="0" smtClean="0"/>
            <a:t> </a:t>
          </a:r>
          <a:r>
            <a:rPr lang="en-US" sz="800" dirty="0"/>
            <a:t>(GL)</a:t>
          </a:r>
          <a:br>
            <a:rPr lang="en-US" sz="800" dirty="0"/>
          </a:br>
          <a:r>
            <a:rPr lang="en-US" sz="800" dirty="0" smtClean="0"/>
            <a:t>Riccardo </a:t>
          </a:r>
          <a:r>
            <a:rPr lang="en-US" sz="800" dirty="0" err="1" smtClean="0"/>
            <a:t>Bevilacqua</a:t>
          </a:r>
          <a:endParaRPr lang="en-US" sz="800" dirty="0" smtClean="0"/>
        </a:p>
      </dgm:t>
    </dgm:pt>
    <dgm:pt modelId="{F98F82EE-82F9-C242-A2B0-15A1B52A1313}" type="sibTrans" cxnId="{287FA164-98D4-8741-AA61-2106E07CD432}">
      <dgm:prSet/>
      <dgm:spPr/>
      <dgm:t>
        <a:bodyPr/>
        <a:lstStyle/>
        <a:p>
          <a:endParaRPr lang="en-US" sz="1600"/>
        </a:p>
      </dgm:t>
    </dgm:pt>
    <dgm:pt modelId="{46209B99-FDF6-B34F-B835-C2E55B8407B5}" type="parTrans" cxnId="{287FA164-98D4-8741-AA61-2106E07CD432}">
      <dgm:prSet/>
      <dgm:spPr/>
      <dgm:t>
        <a:bodyPr/>
        <a:lstStyle/>
        <a:p>
          <a:endParaRPr lang="en-US" sz="1100"/>
        </a:p>
      </dgm:t>
    </dgm:pt>
    <dgm:pt modelId="{20AD003E-E201-3E4F-8CE1-A1100610F246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800" b="1" dirty="0"/>
            <a:t>Fluid Systems Group</a:t>
          </a:r>
          <a:br>
            <a:rPr lang="en-US" sz="800" b="1" dirty="0"/>
          </a:br>
          <a:r>
            <a:rPr lang="en-US" sz="800" dirty="0" smtClean="0"/>
            <a:t/>
          </a:r>
          <a:br>
            <a:rPr lang="en-US" sz="800" dirty="0" smtClean="0"/>
          </a:br>
          <a:r>
            <a:rPr lang="en-US" sz="800" dirty="0" err="1" smtClean="0"/>
            <a:t>Håkan</a:t>
          </a:r>
          <a:r>
            <a:rPr lang="en-US" sz="800" dirty="0" smtClean="0"/>
            <a:t> </a:t>
          </a:r>
          <a:r>
            <a:rPr lang="en-US" sz="800" dirty="0" err="1" smtClean="0"/>
            <a:t>Carlsson</a:t>
          </a:r>
          <a:r>
            <a:rPr lang="en-US" sz="800" dirty="0" smtClean="0"/>
            <a:t> (GL</a:t>
          </a:r>
          <a:r>
            <a:rPr lang="en-US" sz="800" dirty="0"/>
            <a:t>)</a:t>
          </a:r>
          <a:br>
            <a:rPr lang="en-US" sz="800" dirty="0"/>
          </a:br>
          <a:r>
            <a:rPr lang="en-US" sz="800" dirty="0"/>
            <a:t>Per Nilsson</a:t>
          </a:r>
          <a:br>
            <a:rPr lang="en-US" sz="800" dirty="0"/>
          </a:br>
          <a:r>
            <a:rPr lang="en-US" sz="800" dirty="0" smtClean="0"/>
            <a:t>Andrea </a:t>
          </a:r>
          <a:r>
            <a:rPr lang="en-US" sz="800" dirty="0" err="1" smtClean="0"/>
            <a:t>Polato</a:t>
          </a:r>
          <a:endParaRPr lang="en-US" sz="800" dirty="0" smtClean="0"/>
        </a:p>
        <a:p>
          <a:pPr>
            <a:spcAft>
              <a:spcPts val="0"/>
            </a:spcAft>
          </a:pPr>
          <a:r>
            <a:rPr lang="en-US" sz="800" dirty="0" err="1" smtClean="0"/>
            <a:t>Klaudiusz</a:t>
          </a:r>
          <a:r>
            <a:rPr lang="en-US" sz="800" dirty="0" smtClean="0"/>
            <a:t> </a:t>
          </a:r>
          <a:r>
            <a:rPr lang="en-US" sz="800" dirty="0" err="1" smtClean="0"/>
            <a:t>Dybowski</a:t>
          </a:r>
          <a:r>
            <a:rPr lang="en-US" sz="800" dirty="0" smtClean="0"/>
            <a:t> (C)</a:t>
          </a:r>
        </a:p>
        <a:p>
          <a:pPr>
            <a:spcAft>
              <a:spcPts val="0"/>
            </a:spcAft>
          </a:pPr>
          <a:r>
            <a:rPr lang="en-US" sz="800" dirty="0" smtClean="0"/>
            <a:t>Leif </a:t>
          </a:r>
          <a:r>
            <a:rPr lang="en-US" sz="800" dirty="0" err="1" smtClean="0"/>
            <a:t>Emås</a:t>
          </a:r>
          <a:r>
            <a:rPr lang="en-US" sz="800" dirty="0" smtClean="0"/>
            <a:t> (C)</a:t>
          </a:r>
        </a:p>
        <a:p>
          <a:pPr>
            <a:spcAft>
              <a:spcPts val="0"/>
            </a:spcAft>
          </a:pPr>
          <a:r>
            <a:rPr lang="en-US" sz="800" dirty="0" err="1" smtClean="0"/>
            <a:t>Björn</a:t>
          </a:r>
          <a:r>
            <a:rPr lang="en-US" sz="800" dirty="0" smtClean="0"/>
            <a:t> Eriksson (C)</a:t>
          </a:r>
        </a:p>
        <a:p>
          <a:pPr>
            <a:spcAft>
              <a:spcPts val="0"/>
            </a:spcAft>
          </a:pPr>
          <a:r>
            <a:rPr lang="en-US" sz="800" dirty="0" smtClean="0"/>
            <a:t>Allan Lundgren (C)</a:t>
          </a:r>
        </a:p>
        <a:p>
          <a:pPr>
            <a:spcAft>
              <a:spcPts val="0"/>
            </a:spcAft>
          </a:pPr>
          <a:r>
            <a:rPr lang="en-US" sz="800" dirty="0" smtClean="0"/>
            <a:t>Anna </a:t>
          </a:r>
          <a:r>
            <a:rPr lang="en-US" sz="800" dirty="0" err="1" smtClean="0"/>
            <a:t>Bieliaieva</a:t>
          </a:r>
          <a:endParaRPr lang="en-US" sz="800" dirty="0" smtClean="0"/>
        </a:p>
      </dgm:t>
    </dgm:pt>
    <dgm:pt modelId="{FD39EDFA-C038-0149-8754-A8166A5E6430}" type="sibTrans" cxnId="{81802898-4E84-6442-B925-4E979509AFEC}">
      <dgm:prSet/>
      <dgm:spPr/>
      <dgm:t>
        <a:bodyPr/>
        <a:lstStyle/>
        <a:p>
          <a:endParaRPr lang="en-US" sz="1600"/>
        </a:p>
      </dgm:t>
    </dgm:pt>
    <dgm:pt modelId="{44A041BB-75B0-FB4F-976C-11484ED9E24E}" type="parTrans" cxnId="{81802898-4E84-6442-B925-4E979509AFEC}">
      <dgm:prSet/>
      <dgm:spPr/>
      <dgm:t>
        <a:bodyPr/>
        <a:lstStyle/>
        <a:p>
          <a:endParaRPr lang="en-US" sz="1100"/>
        </a:p>
      </dgm:t>
    </dgm:pt>
    <dgm:pt modelId="{FED358D2-8D4B-F14D-A09D-0583F8D1AA7D}">
      <dgm:prSet custT="1"/>
      <dgm:spPr/>
      <dgm:t>
        <a:bodyPr/>
        <a:lstStyle/>
        <a:p>
          <a:r>
            <a:rPr lang="en-US" sz="800" b="1" dirty="0" smtClean="0"/>
            <a:t>Coordination &amp; Planning</a:t>
          </a:r>
          <a:endParaRPr lang="en-US" sz="800" b="0" dirty="0" smtClean="0"/>
        </a:p>
        <a:p>
          <a:r>
            <a:rPr lang="en-US" sz="800" b="0" dirty="0" smtClean="0"/>
            <a:t>Tobias </a:t>
          </a:r>
          <a:r>
            <a:rPr lang="en-US" sz="800" b="0" dirty="0" err="1" smtClean="0"/>
            <a:t>Lexholm</a:t>
          </a:r>
          <a:r>
            <a:rPr lang="en-US" sz="800" b="0" dirty="0" smtClean="0"/>
            <a:t/>
          </a:r>
          <a:br>
            <a:rPr lang="en-US" sz="800" b="0" dirty="0" smtClean="0"/>
          </a:br>
          <a:r>
            <a:rPr lang="en-US" sz="800" b="0" dirty="0" smtClean="0"/>
            <a:t>Installation Coordinator</a:t>
          </a:r>
        </a:p>
        <a:p>
          <a:r>
            <a:rPr lang="en-US" sz="800" b="0" dirty="0" smtClean="0"/>
            <a:t>Vacant</a:t>
          </a:r>
          <a:br>
            <a:rPr lang="en-US" sz="800" b="0" dirty="0" smtClean="0"/>
          </a:br>
          <a:r>
            <a:rPr lang="en-US" sz="800" b="0" dirty="0" smtClean="0"/>
            <a:t>Interface Coordinator</a:t>
          </a:r>
        </a:p>
        <a:p>
          <a:r>
            <a:rPr lang="en-US" sz="800" b="0" dirty="0" smtClean="0"/>
            <a:t>Anders </a:t>
          </a:r>
          <a:r>
            <a:rPr lang="en-US" sz="800" b="0" dirty="0" err="1" smtClean="0"/>
            <a:t>Ingels</a:t>
          </a:r>
          <a:r>
            <a:rPr lang="en-US" sz="800" b="0" dirty="0" smtClean="0"/>
            <a:t> (M)</a:t>
          </a:r>
          <a:br>
            <a:rPr lang="en-US" sz="800" b="0" dirty="0" smtClean="0"/>
          </a:br>
          <a:r>
            <a:rPr lang="en-US" sz="800" b="0" dirty="0" smtClean="0"/>
            <a:t>Project Planner</a:t>
          </a:r>
          <a:endParaRPr lang="en-US" sz="800" b="1" dirty="0" smtClean="0"/>
        </a:p>
      </dgm:t>
    </dgm:pt>
    <dgm:pt modelId="{7EAFA730-6B4E-E34E-B589-EB393CB422D0}" type="parTrans" cxnId="{CE1459A0-CCD1-4E4F-B0F7-E5E2C96D3D46}">
      <dgm:prSet/>
      <dgm:spPr/>
      <dgm:t>
        <a:bodyPr/>
        <a:lstStyle/>
        <a:p>
          <a:endParaRPr lang="en-US"/>
        </a:p>
      </dgm:t>
    </dgm:pt>
    <dgm:pt modelId="{7372FB02-2CA2-D942-8722-C8E6F9694371}" type="sibTrans" cxnId="{CE1459A0-CCD1-4E4F-B0F7-E5E2C96D3D46}">
      <dgm:prSet/>
      <dgm:spPr/>
      <dgm:t>
        <a:bodyPr/>
        <a:lstStyle/>
        <a:p>
          <a:endParaRPr lang="en-US"/>
        </a:p>
      </dgm:t>
    </dgm:pt>
    <dgm:pt modelId="{23234AA4-15AA-8245-BA77-2EF2832383F2}" type="pres">
      <dgm:prSet presAssocID="{B3365DB9-E59E-E747-9A09-B323E8558F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0DA2961-5FEF-BA45-9010-C70A83FFFD87}" type="pres">
      <dgm:prSet presAssocID="{8388AF10-DE7C-F644-91CF-76E930E344F9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C3D54BA-468A-A046-9AFD-81AD4B8A67AB}" type="pres">
      <dgm:prSet presAssocID="{8388AF10-DE7C-F644-91CF-76E930E344F9}" presName="rootComposite1" presStyleCnt="0"/>
      <dgm:spPr/>
      <dgm:t>
        <a:bodyPr/>
        <a:lstStyle/>
        <a:p>
          <a:endParaRPr lang="en-US"/>
        </a:p>
      </dgm:t>
    </dgm:pt>
    <dgm:pt modelId="{7B97DB98-B776-C041-B41F-5991E4D7DCD4}" type="pres">
      <dgm:prSet presAssocID="{8388AF10-DE7C-F644-91CF-76E930E344F9}" presName="rootText1" presStyleLbl="node0" presStyleIdx="0" presStyleCnt="2" custScaleX="92136" custScaleY="109242" custLinFactY="-16952" custLinFactNeighborX="278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1FBA51-CA5B-6741-9F39-27289656FC6D}" type="pres">
      <dgm:prSet presAssocID="{8388AF10-DE7C-F644-91CF-76E930E344F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3A08B5C-C808-2C42-876B-23C768AB7CFD}" type="pres">
      <dgm:prSet presAssocID="{8388AF10-DE7C-F644-91CF-76E930E344F9}" presName="hierChild2" presStyleCnt="0"/>
      <dgm:spPr/>
      <dgm:t>
        <a:bodyPr/>
        <a:lstStyle/>
        <a:p>
          <a:endParaRPr lang="en-US"/>
        </a:p>
      </dgm:t>
    </dgm:pt>
    <dgm:pt modelId="{97F7A350-253D-F24C-B971-5A458D9B7FB3}" type="pres">
      <dgm:prSet presAssocID="{F24E08FF-F7EC-C340-BC4B-3DF5B1C2D825}" presName="Name37" presStyleLbl="parChTrans1D2" presStyleIdx="0" presStyleCnt="6"/>
      <dgm:spPr/>
      <dgm:t>
        <a:bodyPr/>
        <a:lstStyle/>
        <a:p>
          <a:endParaRPr lang="en-US"/>
        </a:p>
      </dgm:t>
    </dgm:pt>
    <dgm:pt modelId="{F0CC3FD9-DE64-4B4C-973E-3507C092439A}" type="pres">
      <dgm:prSet presAssocID="{FC19E7DE-9763-C649-A213-D3AA22522A3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F790409-B271-E748-93F4-613174801257}" type="pres">
      <dgm:prSet presAssocID="{FC19E7DE-9763-C649-A213-D3AA22522A39}" presName="rootComposite" presStyleCnt="0"/>
      <dgm:spPr/>
      <dgm:t>
        <a:bodyPr/>
        <a:lstStyle/>
        <a:p>
          <a:endParaRPr lang="en-US"/>
        </a:p>
      </dgm:t>
    </dgm:pt>
    <dgm:pt modelId="{7FF37602-91A9-F747-826C-689EFB380631}" type="pres">
      <dgm:prSet presAssocID="{FC19E7DE-9763-C649-A213-D3AA22522A39}" presName="rootText" presStyleLbl="node2" presStyleIdx="0" presStyleCnt="6" custScaleX="68773" custScaleY="84920" custLinFactNeighborX="46887" custLinFactNeighborY="-929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B26808-DCAA-7B42-9DBB-085BF9B7C420}" type="pres">
      <dgm:prSet presAssocID="{FC19E7DE-9763-C649-A213-D3AA22522A39}" presName="rootConnector" presStyleLbl="node2" presStyleIdx="0" presStyleCnt="6"/>
      <dgm:spPr/>
      <dgm:t>
        <a:bodyPr/>
        <a:lstStyle/>
        <a:p>
          <a:endParaRPr lang="en-US"/>
        </a:p>
      </dgm:t>
    </dgm:pt>
    <dgm:pt modelId="{FD527B3B-97B0-6541-A164-934A243C1EBD}" type="pres">
      <dgm:prSet presAssocID="{FC19E7DE-9763-C649-A213-D3AA22522A39}" presName="hierChild4" presStyleCnt="0"/>
      <dgm:spPr/>
      <dgm:t>
        <a:bodyPr/>
        <a:lstStyle/>
        <a:p>
          <a:endParaRPr lang="en-US"/>
        </a:p>
      </dgm:t>
    </dgm:pt>
    <dgm:pt modelId="{242C2646-91C6-0542-AFEB-29A14BE01307}" type="pres">
      <dgm:prSet presAssocID="{FC19E7DE-9763-C649-A213-D3AA22522A39}" presName="hierChild5" presStyleCnt="0"/>
      <dgm:spPr/>
      <dgm:t>
        <a:bodyPr/>
        <a:lstStyle/>
        <a:p>
          <a:endParaRPr lang="en-US"/>
        </a:p>
      </dgm:t>
    </dgm:pt>
    <dgm:pt modelId="{212CBBEA-5708-8D46-9E14-80765D29BF91}" type="pres">
      <dgm:prSet presAssocID="{46209B99-FDF6-B34F-B835-C2E55B8407B5}" presName="Name37" presStyleLbl="parChTrans1D2" presStyleIdx="1" presStyleCnt="6"/>
      <dgm:spPr/>
      <dgm:t>
        <a:bodyPr/>
        <a:lstStyle/>
        <a:p>
          <a:endParaRPr lang="en-US"/>
        </a:p>
      </dgm:t>
    </dgm:pt>
    <dgm:pt modelId="{10E298F2-C09A-B74B-9AA2-6595F69BA4FF}" type="pres">
      <dgm:prSet presAssocID="{1BE5F302-34B7-0241-B781-A5066BEB7C8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B6F5F61-783D-CD44-9BC8-CB87DA8E6084}" type="pres">
      <dgm:prSet presAssocID="{1BE5F302-34B7-0241-B781-A5066BEB7C8E}" presName="rootComposite" presStyleCnt="0"/>
      <dgm:spPr/>
      <dgm:t>
        <a:bodyPr/>
        <a:lstStyle/>
        <a:p>
          <a:endParaRPr lang="en-US"/>
        </a:p>
      </dgm:t>
    </dgm:pt>
    <dgm:pt modelId="{760DD358-C9AA-444A-938E-78E4D92A93E6}" type="pres">
      <dgm:prSet presAssocID="{1BE5F302-34B7-0241-B781-A5066BEB7C8E}" presName="rootText" presStyleLbl="node2" presStyleIdx="1" presStyleCnt="6" custScaleX="66921" custScaleY="62594" custLinFactNeighborX="30283" custLinFactNeighborY="-916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72A3C8-A37F-4449-A884-69657A65E53D}" type="pres">
      <dgm:prSet presAssocID="{1BE5F302-34B7-0241-B781-A5066BEB7C8E}" presName="rootConnector" presStyleLbl="node2" presStyleIdx="1" presStyleCnt="6"/>
      <dgm:spPr/>
      <dgm:t>
        <a:bodyPr/>
        <a:lstStyle/>
        <a:p>
          <a:endParaRPr lang="en-US"/>
        </a:p>
      </dgm:t>
    </dgm:pt>
    <dgm:pt modelId="{DC29B6E2-BC1D-2B4B-B59A-F2DF70DE9135}" type="pres">
      <dgm:prSet presAssocID="{1BE5F302-34B7-0241-B781-A5066BEB7C8E}" presName="hierChild4" presStyleCnt="0"/>
      <dgm:spPr/>
      <dgm:t>
        <a:bodyPr/>
        <a:lstStyle/>
        <a:p>
          <a:endParaRPr lang="en-US"/>
        </a:p>
      </dgm:t>
    </dgm:pt>
    <dgm:pt modelId="{AC66BEFA-9A22-F349-A179-880C7FFE810F}" type="pres">
      <dgm:prSet presAssocID="{1BE5F302-34B7-0241-B781-A5066BEB7C8E}" presName="hierChild5" presStyleCnt="0"/>
      <dgm:spPr/>
      <dgm:t>
        <a:bodyPr/>
        <a:lstStyle/>
        <a:p>
          <a:endParaRPr lang="en-US"/>
        </a:p>
      </dgm:t>
    </dgm:pt>
    <dgm:pt modelId="{FA0C1D8F-EC07-8445-9F5F-4B22ECB510C8}" type="pres">
      <dgm:prSet presAssocID="{E553E923-CE73-4C4C-8F63-0BFB05ECB6DC}" presName="Name37" presStyleLbl="parChTrans1D2" presStyleIdx="2" presStyleCnt="6"/>
      <dgm:spPr/>
      <dgm:t>
        <a:bodyPr/>
        <a:lstStyle/>
        <a:p>
          <a:endParaRPr lang="en-US"/>
        </a:p>
      </dgm:t>
    </dgm:pt>
    <dgm:pt modelId="{9B91CECB-70A8-C148-878B-F18C3B08A617}" type="pres">
      <dgm:prSet presAssocID="{BDC931B4-0C2E-BE41-9EEA-0767982A277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1272ADA-AAD2-4D4C-8FC8-A35C2B58EA4B}" type="pres">
      <dgm:prSet presAssocID="{BDC931B4-0C2E-BE41-9EEA-0767982A277D}" presName="rootComposite" presStyleCnt="0"/>
      <dgm:spPr/>
      <dgm:t>
        <a:bodyPr/>
        <a:lstStyle/>
        <a:p>
          <a:endParaRPr lang="en-US"/>
        </a:p>
      </dgm:t>
    </dgm:pt>
    <dgm:pt modelId="{8F2C5D0C-EA49-3545-BF9C-13F68E8D0725}" type="pres">
      <dgm:prSet presAssocID="{BDC931B4-0C2E-BE41-9EEA-0767982A277D}" presName="rootText" presStyleLbl="node2" presStyleIdx="2" presStyleCnt="6" custScaleX="64972" custScaleY="85161" custLinFactNeighborX="14293" custLinFactNeighborY="-929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3E17B2-85B9-2147-98B7-47A95006827F}" type="pres">
      <dgm:prSet presAssocID="{BDC931B4-0C2E-BE41-9EEA-0767982A277D}" presName="rootConnector" presStyleLbl="node2" presStyleIdx="2" presStyleCnt="6"/>
      <dgm:spPr/>
      <dgm:t>
        <a:bodyPr/>
        <a:lstStyle/>
        <a:p>
          <a:endParaRPr lang="en-US"/>
        </a:p>
      </dgm:t>
    </dgm:pt>
    <dgm:pt modelId="{12E822BA-A032-6F42-9F6C-33753C763A90}" type="pres">
      <dgm:prSet presAssocID="{BDC931B4-0C2E-BE41-9EEA-0767982A277D}" presName="hierChild4" presStyleCnt="0"/>
      <dgm:spPr/>
      <dgm:t>
        <a:bodyPr/>
        <a:lstStyle/>
        <a:p>
          <a:endParaRPr lang="en-US"/>
        </a:p>
      </dgm:t>
    </dgm:pt>
    <dgm:pt modelId="{AEFDFD0B-5BEB-E34C-818E-A5DF1E3DBCDD}" type="pres">
      <dgm:prSet presAssocID="{BDC931B4-0C2E-BE41-9EEA-0767982A277D}" presName="hierChild5" presStyleCnt="0"/>
      <dgm:spPr/>
      <dgm:t>
        <a:bodyPr/>
        <a:lstStyle/>
        <a:p>
          <a:endParaRPr lang="en-US"/>
        </a:p>
      </dgm:t>
    </dgm:pt>
    <dgm:pt modelId="{E51B3BC8-18CB-1D4A-8844-420AE84EC7A1}" type="pres">
      <dgm:prSet presAssocID="{E984C706-5884-6749-9638-EF4B2896585D}" presName="Name37" presStyleLbl="parChTrans1D2" presStyleIdx="3" presStyleCnt="6"/>
      <dgm:spPr/>
      <dgm:t>
        <a:bodyPr/>
        <a:lstStyle/>
        <a:p>
          <a:endParaRPr lang="en-US"/>
        </a:p>
      </dgm:t>
    </dgm:pt>
    <dgm:pt modelId="{F2E55F77-7885-7C47-B3F8-31E4A058C98E}" type="pres">
      <dgm:prSet presAssocID="{7F9578B9-4E83-E14D-8510-815E19E819F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FD5BE7A-CFB5-774C-A3A8-D0922B8768C4}" type="pres">
      <dgm:prSet presAssocID="{7F9578B9-4E83-E14D-8510-815E19E819FF}" presName="rootComposite" presStyleCnt="0"/>
      <dgm:spPr/>
      <dgm:t>
        <a:bodyPr/>
        <a:lstStyle/>
        <a:p>
          <a:endParaRPr lang="en-US"/>
        </a:p>
      </dgm:t>
    </dgm:pt>
    <dgm:pt modelId="{6D30E9F0-9AA3-4948-A6A5-D6A01627BD19}" type="pres">
      <dgm:prSet presAssocID="{7F9578B9-4E83-E14D-8510-815E19E819FF}" presName="rootText" presStyleLbl="node2" presStyleIdx="3" presStyleCnt="6" custScaleX="61326" custScaleY="114545" custLinFactNeighborX="150" custLinFactNeighborY="-921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66EA0A-46D4-B24D-A090-05C8D1CA30FD}" type="pres">
      <dgm:prSet presAssocID="{7F9578B9-4E83-E14D-8510-815E19E819FF}" presName="rootConnector" presStyleLbl="node2" presStyleIdx="3" presStyleCnt="6"/>
      <dgm:spPr/>
      <dgm:t>
        <a:bodyPr/>
        <a:lstStyle/>
        <a:p>
          <a:endParaRPr lang="en-US"/>
        </a:p>
      </dgm:t>
    </dgm:pt>
    <dgm:pt modelId="{5102B95E-FDC9-184B-B2B0-EBE3BFFCB39B}" type="pres">
      <dgm:prSet presAssocID="{7F9578B9-4E83-E14D-8510-815E19E819FF}" presName="hierChild4" presStyleCnt="0"/>
      <dgm:spPr/>
      <dgm:t>
        <a:bodyPr/>
        <a:lstStyle/>
        <a:p>
          <a:endParaRPr lang="en-US"/>
        </a:p>
      </dgm:t>
    </dgm:pt>
    <dgm:pt modelId="{24F45E72-F73C-E047-A740-7EF1CCC9E9A6}" type="pres">
      <dgm:prSet presAssocID="{7F9578B9-4E83-E14D-8510-815E19E819FF}" presName="hierChild5" presStyleCnt="0"/>
      <dgm:spPr/>
      <dgm:t>
        <a:bodyPr/>
        <a:lstStyle/>
        <a:p>
          <a:endParaRPr lang="en-US"/>
        </a:p>
      </dgm:t>
    </dgm:pt>
    <dgm:pt modelId="{331223DE-629F-7D42-BFA1-1FB75F68F91F}" type="pres">
      <dgm:prSet presAssocID="{44A041BB-75B0-FB4F-976C-11484ED9E24E}" presName="Name37" presStyleLbl="parChTrans1D2" presStyleIdx="4" presStyleCnt="6"/>
      <dgm:spPr/>
      <dgm:t>
        <a:bodyPr/>
        <a:lstStyle/>
        <a:p>
          <a:endParaRPr lang="en-US"/>
        </a:p>
      </dgm:t>
    </dgm:pt>
    <dgm:pt modelId="{52EB2F40-209C-554D-BD5E-0E64F6993A8C}" type="pres">
      <dgm:prSet presAssocID="{20AD003E-E201-3E4F-8CE1-A1100610F24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C7F7AF1-669B-8749-BC2B-DB75AA7392B6}" type="pres">
      <dgm:prSet presAssocID="{20AD003E-E201-3E4F-8CE1-A1100610F246}" presName="rootComposite" presStyleCnt="0"/>
      <dgm:spPr/>
      <dgm:t>
        <a:bodyPr/>
        <a:lstStyle/>
        <a:p>
          <a:endParaRPr lang="en-US"/>
        </a:p>
      </dgm:t>
    </dgm:pt>
    <dgm:pt modelId="{2436F150-2908-F949-9C37-72A32F61DAD5}" type="pres">
      <dgm:prSet presAssocID="{20AD003E-E201-3E4F-8CE1-A1100610F246}" presName="rootText" presStyleLbl="node2" presStyleIdx="4" presStyleCnt="6" custScaleX="69803" custScaleY="135722" custLinFactNeighborX="-17395" custLinFactNeighborY="-926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D627DB-B253-4C4E-85F3-8ED06EEAFB9F}" type="pres">
      <dgm:prSet presAssocID="{20AD003E-E201-3E4F-8CE1-A1100610F246}" presName="rootConnector" presStyleLbl="node2" presStyleIdx="4" presStyleCnt="6"/>
      <dgm:spPr/>
      <dgm:t>
        <a:bodyPr/>
        <a:lstStyle/>
        <a:p>
          <a:endParaRPr lang="en-US"/>
        </a:p>
      </dgm:t>
    </dgm:pt>
    <dgm:pt modelId="{803C29DB-44D7-F549-B7D3-2474927BE34B}" type="pres">
      <dgm:prSet presAssocID="{20AD003E-E201-3E4F-8CE1-A1100610F246}" presName="hierChild4" presStyleCnt="0"/>
      <dgm:spPr/>
      <dgm:t>
        <a:bodyPr/>
        <a:lstStyle/>
        <a:p>
          <a:endParaRPr lang="en-US"/>
        </a:p>
      </dgm:t>
    </dgm:pt>
    <dgm:pt modelId="{70EAE3F6-0517-4B42-8BD7-86F853752F3D}" type="pres">
      <dgm:prSet presAssocID="{20AD003E-E201-3E4F-8CE1-A1100610F246}" presName="hierChild5" presStyleCnt="0"/>
      <dgm:spPr/>
      <dgm:t>
        <a:bodyPr/>
        <a:lstStyle/>
        <a:p>
          <a:endParaRPr lang="en-US"/>
        </a:p>
      </dgm:t>
    </dgm:pt>
    <dgm:pt modelId="{199831B1-752E-DA43-AE76-4BDCFC0AB7B2}" type="pres">
      <dgm:prSet presAssocID="{5283D30A-42E1-4346-BAE7-814B7780D411}" presName="Name37" presStyleLbl="parChTrans1D2" presStyleIdx="5" presStyleCnt="6"/>
      <dgm:spPr/>
      <dgm:t>
        <a:bodyPr/>
        <a:lstStyle/>
        <a:p>
          <a:endParaRPr lang="en-US"/>
        </a:p>
      </dgm:t>
    </dgm:pt>
    <dgm:pt modelId="{B2663B5D-B80B-1F46-9915-453A0A670D67}" type="pres">
      <dgm:prSet presAssocID="{A0ACA6E4-2272-A143-AACA-826310BD0DE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CE45960-F078-A64F-9C7F-4FC6380B06E1}" type="pres">
      <dgm:prSet presAssocID="{A0ACA6E4-2272-A143-AACA-826310BD0DE4}" presName="rootComposite" presStyleCnt="0"/>
      <dgm:spPr/>
      <dgm:t>
        <a:bodyPr/>
        <a:lstStyle/>
        <a:p>
          <a:endParaRPr lang="en-US"/>
        </a:p>
      </dgm:t>
    </dgm:pt>
    <dgm:pt modelId="{6D2BCB20-667C-3C43-859A-37DE6C1D9424}" type="pres">
      <dgm:prSet presAssocID="{A0ACA6E4-2272-A143-AACA-826310BD0DE4}" presName="rootText" presStyleLbl="node2" presStyleIdx="5" presStyleCnt="6" custScaleX="85034" custScaleY="319291" custLinFactNeighborX="-33385" custLinFactNeighborY="-933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15983A-73F7-364E-9FC6-220200E83E53}" type="pres">
      <dgm:prSet presAssocID="{A0ACA6E4-2272-A143-AACA-826310BD0DE4}" presName="rootConnector" presStyleLbl="node2" presStyleIdx="5" presStyleCnt="6"/>
      <dgm:spPr/>
      <dgm:t>
        <a:bodyPr/>
        <a:lstStyle/>
        <a:p>
          <a:endParaRPr lang="en-US"/>
        </a:p>
      </dgm:t>
    </dgm:pt>
    <dgm:pt modelId="{C825B1E6-EF74-0E41-A1BF-96164E42C3E4}" type="pres">
      <dgm:prSet presAssocID="{A0ACA6E4-2272-A143-AACA-826310BD0DE4}" presName="hierChild4" presStyleCnt="0"/>
      <dgm:spPr/>
      <dgm:t>
        <a:bodyPr/>
        <a:lstStyle/>
        <a:p>
          <a:endParaRPr lang="en-US"/>
        </a:p>
      </dgm:t>
    </dgm:pt>
    <dgm:pt modelId="{A2E5545D-6428-6E42-85E4-2C6951D21D50}" type="pres">
      <dgm:prSet presAssocID="{A0ACA6E4-2272-A143-AACA-826310BD0DE4}" presName="hierChild5" presStyleCnt="0"/>
      <dgm:spPr/>
      <dgm:t>
        <a:bodyPr/>
        <a:lstStyle/>
        <a:p>
          <a:endParaRPr lang="en-US"/>
        </a:p>
      </dgm:t>
    </dgm:pt>
    <dgm:pt modelId="{C22AA489-1A65-4247-9D01-891BAC21BA68}" type="pres">
      <dgm:prSet presAssocID="{8388AF10-DE7C-F644-91CF-76E930E344F9}" presName="hierChild3" presStyleCnt="0"/>
      <dgm:spPr/>
      <dgm:t>
        <a:bodyPr/>
        <a:lstStyle/>
        <a:p>
          <a:endParaRPr lang="en-US"/>
        </a:p>
      </dgm:t>
    </dgm:pt>
    <dgm:pt modelId="{12594021-419F-6E47-99FA-47F80F22708C}" type="pres">
      <dgm:prSet presAssocID="{FED358D2-8D4B-F14D-A09D-0583F8D1AA7D}" presName="hierRoot1" presStyleCnt="0">
        <dgm:presLayoutVars>
          <dgm:hierBranch val="init"/>
        </dgm:presLayoutVars>
      </dgm:prSet>
      <dgm:spPr/>
    </dgm:pt>
    <dgm:pt modelId="{D3094677-9063-F349-B683-194F0B40D1E7}" type="pres">
      <dgm:prSet presAssocID="{FED358D2-8D4B-F14D-A09D-0583F8D1AA7D}" presName="rootComposite1" presStyleCnt="0"/>
      <dgm:spPr/>
    </dgm:pt>
    <dgm:pt modelId="{8B4E2240-3150-824F-BC06-D52389AD0E4B}" type="pres">
      <dgm:prSet presAssocID="{FED358D2-8D4B-F14D-A09D-0583F8D1AA7D}" presName="rootText1" presStyleLbl="node0" presStyleIdx="1" presStyleCnt="2" custScaleY="99765" custLinFactX="-100000" custLinFactNeighborX="-128600" custLinFactNeighborY="-765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E940DA-EF20-924E-84B6-391BB92ABE9A}" type="pres">
      <dgm:prSet presAssocID="{FED358D2-8D4B-F14D-A09D-0583F8D1AA7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62E725F-F716-E84A-A645-C35BA46622DC}" type="pres">
      <dgm:prSet presAssocID="{FED358D2-8D4B-F14D-A09D-0583F8D1AA7D}" presName="hierChild2" presStyleCnt="0"/>
      <dgm:spPr/>
    </dgm:pt>
    <dgm:pt modelId="{8096A73C-9A7A-3144-8C3C-D9AAB9F28DFB}" type="pres">
      <dgm:prSet presAssocID="{FED358D2-8D4B-F14D-A09D-0583F8D1AA7D}" presName="hierChild3" presStyleCnt="0"/>
      <dgm:spPr/>
    </dgm:pt>
  </dgm:ptLst>
  <dgm:cxnLst>
    <dgm:cxn modelId="{29476B4C-5E77-F94B-9075-02052C4DEBE8}" type="presOf" srcId="{E553E923-CE73-4C4C-8F63-0BFB05ECB6DC}" destId="{FA0C1D8F-EC07-8445-9F5F-4B22ECB510C8}" srcOrd="0" destOrd="0" presId="urn:microsoft.com/office/officeart/2005/8/layout/orgChart1"/>
    <dgm:cxn modelId="{AAA9271D-1028-A248-9A54-9F7B561B2CE8}" type="presOf" srcId="{FC19E7DE-9763-C649-A213-D3AA22522A39}" destId="{D4B26808-DCAA-7B42-9DBB-085BF9B7C420}" srcOrd="1" destOrd="0" presId="urn:microsoft.com/office/officeart/2005/8/layout/orgChart1"/>
    <dgm:cxn modelId="{6B30B996-E403-614F-AF19-CFAC86A9A044}" type="presOf" srcId="{1BE5F302-34B7-0241-B781-A5066BEB7C8E}" destId="{760DD358-C9AA-444A-938E-78E4D92A93E6}" srcOrd="0" destOrd="0" presId="urn:microsoft.com/office/officeart/2005/8/layout/orgChart1"/>
    <dgm:cxn modelId="{3327B9AF-586A-824B-A539-5FD10E337436}" type="presOf" srcId="{8388AF10-DE7C-F644-91CF-76E930E344F9}" destId="{261FBA51-CA5B-6741-9F39-27289656FC6D}" srcOrd="1" destOrd="0" presId="urn:microsoft.com/office/officeart/2005/8/layout/orgChart1"/>
    <dgm:cxn modelId="{289FF9F1-40D4-4F44-BDC0-90880231A7AC}" type="presOf" srcId="{46209B99-FDF6-B34F-B835-C2E55B8407B5}" destId="{212CBBEA-5708-8D46-9E14-80765D29BF91}" srcOrd="0" destOrd="0" presId="urn:microsoft.com/office/officeart/2005/8/layout/orgChart1"/>
    <dgm:cxn modelId="{0061B621-9B34-C241-8C06-29556E489A98}" type="presOf" srcId="{44A041BB-75B0-FB4F-976C-11484ED9E24E}" destId="{331223DE-629F-7D42-BFA1-1FB75F68F91F}" srcOrd="0" destOrd="0" presId="urn:microsoft.com/office/officeart/2005/8/layout/orgChart1"/>
    <dgm:cxn modelId="{D82CEEDB-BA3B-1042-A922-837E491FAE4C}" type="presOf" srcId="{BDC931B4-0C2E-BE41-9EEA-0767982A277D}" destId="{343E17B2-85B9-2147-98B7-47A95006827F}" srcOrd="1" destOrd="0" presId="urn:microsoft.com/office/officeart/2005/8/layout/orgChart1"/>
    <dgm:cxn modelId="{C983E9A8-383B-2B42-941A-C5273E1ED2CF}" type="presOf" srcId="{FC19E7DE-9763-C649-A213-D3AA22522A39}" destId="{7FF37602-91A9-F747-826C-689EFB380631}" srcOrd="0" destOrd="0" presId="urn:microsoft.com/office/officeart/2005/8/layout/orgChart1"/>
    <dgm:cxn modelId="{72FA2A02-1A7A-2041-AB84-5672EEFBC32C}" type="presOf" srcId="{FED358D2-8D4B-F14D-A09D-0583F8D1AA7D}" destId="{25E940DA-EF20-924E-84B6-391BB92ABE9A}" srcOrd="1" destOrd="0" presId="urn:microsoft.com/office/officeart/2005/8/layout/orgChart1"/>
    <dgm:cxn modelId="{CE46BA82-9421-7447-9B4F-F717A7EF28B8}" type="presOf" srcId="{5283D30A-42E1-4346-BAE7-814B7780D411}" destId="{199831B1-752E-DA43-AE76-4BDCFC0AB7B2}" srcOrd="0" destOrd="0" presId="urn:microsoft.com/office/officeart/2005/8/layout/orgChart1"/>
    <dgm:cxn modelId="{E6FF79AA-1112-9A43-AF97-7841E7EF0A0B}" type="presOf" srcId="{7F9578B9-4E83-E14D-8510-815E19E819FF}" destId="{6D30E9F0-9AA3-4948-A6A5-D6A01627BD19}" srcOrd="0" destOrd="0" presId="urn:microsoft.com/office/officeart/2005/8/layout/orgChart1"/>
    <dgm:cxn modelId="{82A346BA-FD47-FD44-B774-D1852E527034}" type="presOf" srcId="{A0ACA6E4-2272-A143-AACA-826310BD0DE4}" destId="{DE15983A-73F7-364E-9FC6-220200E83E53}" srcOrd="1" destOrd="0" presId="urn:microsoft.com/office/officeart/2005/8/layout/orgChart1"/>
    <dgm:cxn modelId="{8DAF4576-4B7A-0E48-B8DD-2A581CC3D07C}" type="presOf" srcId="{1BE5F302-34B7-0241-B781-A5066BEB7C8E}" destId="{7872A3C8-A37F-4449-A884-69657A65E53D}" srcOrd="1" destOrd="0" presId="urn:microsoft.com/office/officeart/2005/8/layout/orgChart1"/>
    <dgm:cxn modelId="{81802898-4E84-6442-B925-4E979509AFEC}" srcId="{8388AF10-DE7C-F644-91CF-76E930E344F9}" destId="{20AD003E-E201-3E4F-8CE1-A1100610F246}" srcOrd="4" destOrd="0" parTransId="{44A041BB-75B0-FB4F-976C-11484ED9E24E}" sibTransId="{FD39EDFA-C038-0149-8754-A8166A5E6430}"/>
    <dgm:cxn modelId="{365AB502-8557-004F-B806-3D9DB71BCFD2}" type="presOf" srcId="{20AD003E-E201-3E4F-8CE1-A1100610F246}" destId="{2436F150-2908-F949-9C37-72A32F61DAD5}" srcOrd="0" destOrd="0" presId="urn:microsoft.com/office/officeart/2005/8/layout/orgChart1"/>
    <dgm:cxn modelId="{D8E85F69-6A5A-1644-9A4F-FF83731AEA4C}" type="presOf" srcId="{F24E08FF-F7EC-C340-BC4B-3DF5B1C2D825}" destId="{97F7A350-253D-F24C-B971-5A458D9B7FB3}" srcOrd="0" destOrd="0" presId="urn:microsoft.com/office/officeart/2005/8/layout/orgChart1"/>
    <dgm:cxn modelId="{CE1459A0-CCD1-4E4F-B0F7-E5E2C96D3D46}" srcId="{B3365DB9-E59E-E747-9A09-B323E8558F10}" destId="{FED358D2-8D4B-F14D-A09D-0583F8D1AA7D}" srcOrd="1" destOrd="0" parTransId="{7EAFA730-6B4E-E34E-B589-EB393CB422D0}" sibTransId="{7372FB02-2CA2-D942-8722-C8E6F9694371}"/>
    <dgm:cxn modelId="{2C197C21-BCB1-AF44-A303-AB1225B415DD}" srcId="{8388AF10-DE7C-F644-91CF-76E930E344F9}" destId="{7F9578B9-4E83-E14D-8510-815E19E819FF}" srcOrd="3" destOrd="0" parTransId="{E984C706-5884-6749-9638-EF4B2896585D}" sibTransId="{CE381182-8E14-974C-97B6-CD8F18A8D029}"/>
    <dgm:cxn modelId="{43FC1B39-3DB1-1940-9736-E46359EA6365}" srcId="{B3365DB9-E59E-E747-9A09-B323E8558F10}" destId="{8388AF10-DE7C-F644-91CF-76E930E344F9}" srcOrd="0" destOrd="0" parTransId="{0E75F6F1-1D7B-3C48-880E-ADD04FB76A07}" sibTransId="{8EF161A9-2703-B847-B6D9-9667798650F2}"/>
    <dgm:cxn modelId="{EBEF663D-DAE3-5E44-BFAF-7FDB7199F8A0}" type="presOf" srcId="{FED358D2-8D4B-F14D-A09D-0583F8D1AA7D}" destId="{8B4E2240-3150-824F-BC06-D52389AD0E4B}" srcOrd="0" destOrd="0" presId="urn:microsoft.com/office/officeart/2005/8/layout/orgChart1"/>
    <dgm:cxn modelId="{287FA164-98D4-8741-AA61-2106E07CD432}" srcId="{8388AF10-DE7C-F644-91CF-76E930E344F9}" destId="{1BE5F302-34B7-0241-B781-A5066BEB7C8E}" srcOrd="1" destOrd="0" parTransId="{46209B99-FDF6-B34F-B835-C2E55B8407B5}" sibTransId="{F98F82EE-82F9-C242-A2B0-15A1B52A1313}"/>
    <dgm:cxn modelId="{71F7FE70-C8B8-A04C-B2E0-98C773450A16}" type="presOf" srcId="{BDC931B4-0C2E-BE41-9EEA-0767982A277D}" destId="{8F2C5D0C-EA49-3545-BF9C-13F68E8D0725}" srcOrd="0" destOrd="0" presId="urn:microsoft.com/office/officeart/2005/8/layout/orgChart1"/>
    <dgm:cxn modelId="{BC340B22-364A-B842-A553-DC584E22F526}" type="presOf" srcId="{8388AF10-DE7C-F644-91CF-76E930E344F9}" destId="{7B97DB98-B776-C041-B41F-5991E4D7DCD4}" srcOrd="0" destOrd="0" presId="urn:microsoft.com/office/officeart/2005/8/layout/orgChart1"/>
    <dgm:cxn modelId="{899AB06F-F13C-4C4E-9263-509BF84407DC}" type="presOf" srcId="{A0ACA6E4-2272-A143-AACA-826310BD0DE4}" destId="{6D2BCB20-667C-3C43-859A-37DE6C1D9424}" srcOrd="0" destOrd="0" presId="urn:microsoft.com/office/officeart/2005/8/layout/orgChart1"/>
    <dgm:cxn modelId="{3A67B1E4-EB16-224C-B2D9-A0878C3A30F3}" srcId="{8388AF10-DE7C-F644-91CF-76E930E344F9}" destId="{FC19E7DE-9763-C649-A213-D3AA22522A39}" srcOrd="0" destOrd="0" parTransId="{F24E08FF-F7EC-C340-BC4B-3DF5B1C2D825}" sibTransId="{118BC3AE-D092-854C-B6F4-72FFF5765989}"/>
    <dgm:cxn modelId="{4D08A10A-02C9-9F4A-B33D-628A1B21FC1E}" type="presOf" srcId="{E984C706-5884-6749-9638-EF4B2896585D}" destId="{E51B3BC8-18CB-1D4A-8844-420AE84EC7A1}" srcOrd="0" destOrd="0" presId="urn:microsoft.com/office/officeart/2005/8/layout/orgChart1"/>
    <dgm:cxn modelId="{DFB48233-DD34-CB48-B9D6-BFC1F11D5221}" srcId="{8388AF10-DE7C-F644-91CF-76E930E344F9}" destId="{BDC931B4-0C2E-BE41-9EEA-0767982A277D}" srcOrd="2" destOrd="0" parTransId="{E553E923-CE73-4C4C-8F63-0BFB05ECB6DC}" sibTransId="{88ED280A-56D3-CB41-B3CB-0157FE8696B6}"/>
    <dgm:cxn modelId="{EF7302FA-781A-E44D-96B7-02409648BE95}" type="presOf" srcId="{20AD003E-E201-3E4F-8CE1-A1100610F246}" destId="{91D627DB-B253-4C4E-85F3-8ED06EEAFB9F}" srcOrd="1" destOrd="0" presId="urn:microsoft.com/office/officeart/2005/8/layout/orgChart1"/>
    <dgm:cxn modelId="{78CBA7F4-708C-964B-BA23-1ECC25E9FCF8}" type="presOf" srcId="{7F9578B9-4E83-E14D-8510-815E19E819FF}" destId="{3066EA0A-46D4-B24D-A090-05C8D1CA30FD}" srcOrd="1" destOrd="0" presId="urn:microsoft.com/office/officeart/2005/8/layout/orgChart1"/>
    <dgm:cxn modelId="{22F35DD9-89EA-BC4E-A50E-D35CE40B87CE}" srcId="{8388AF10-DE7C-F644-91CF-76E930E344F9}" destId="{A0ACA6E4-2272-A143-AACA-826310BD0DE4}" srcOrd="5" destOrd="0" parTransId="{5283D30A-42E1-4346-BAE7-814B7780D411}" sibTransId="{AD226FEC-3CFC-0A41-A409-90C3B7A75ED1}"/>
    <dgm:cxn modelId="{1D1DDE5F-30E0-D64C-B31C-1BF186BCD003}" type="presOf" srcId="{B3365DB9-E59E-E747-9A09-B323E8558F10}" destId="{23234AA4-15AA-8245-BA77-2EF2832383F2}" srcOrd="0" destOrd="0" presId="urn:microsoft.com/office/officeart/2005/8/layout/orgChart1"/>
    <dgm:cxn modelId="{3BF06A65-55BE-BC48-B8B6-EF7601E5ADE6}" type="presParOf" srcId="{23234AA4-15AA-8245-BA77-2EF2832383F2}" destId="{A0DA2961-5FEF-BA45-9010-C70A83FFFD87}" srcOrd="0" destOrd="0" presId="urn:microsoft.com/office/officeart/2005/8/layout/orgChart1"/>
    <dgm:cxn modelId="{5F4CB92F-51B7-B140-BB66-42844455C279}" type="presParOf" srcId="{A0DA2961-5FEF-BA45-9010-C70A83FFFD87}" destId="{FC3D54BA-468A-A046-9AFD-81AD4B8A67AB}" srcOrd="0" destOrd="0" presId="urn:microsoft.com/office/officeart/2005/8/layout/orgChart1"/>
    <dgm:cxn modelId="{8A576131-F33E-224D-88D8-DB23B39284BA}" type="presParOf" srcId="{FC3D54BA-468A-A046-9AFD-81AD4B8A67AB}" destId="{7B97DB98-B776-C041-B41F-5991E4D7DCD4}" srcOrd="0" destOrd="0" presId="urn:microsoft.com/office/officeart/2005/8/layout/orgChart1"/>
    <dgm:cxn modelId="{4ED93602-53B4-C84E-9F8D-34E203B837D1}" type="presParOf" srcId="{FC3D54BA-468A-A046-9AFD-81AD4B8A67AB}" destId="{261FBA51-CA5B-6741-9F39-27289656FC6D}" srcOrd="1" destOrd="0" presId="urn:microsoft.com/office/officeart/2005/8/layout/orgChart1"/>
    <dgm:cxn modelId="{2B0427A4-5F32-804B-B20A-1E8D23826706}" type="presParOf" srcId="{A0DA2961-5FEF-BA45-9010-C70A83FFFD87}" destId="{53A08B5C-C808-2C42-876B-23C768AB7CFD}" srcOrd="1" destOrd="0" presId="urn:microsoft.com/office/officeart/2005/8/layout/orgChart1"/>
    <dgm:cxn modelId="{1F4F8398-6194-2C49-B6AA-7BB74B6867BE}" type="presParOf" srcId="{53A08B5C-C808-2C42-876B-23C768AB7CFD}" destId="{97F7A350-253D-F24C-B971-5A458D9B7FB3}" srcOrd="0" destOrd="0" presId="urn:microsoft.com/office/officeart/2005/8/layout/orgChart1"/>
    <dgm:cxn modelId="{F6556DFA-8C3E-5A42-B131-F6D18AD7D407}" type="presParOf" srcId="{53A08B5C-C808-2C42-876B-23C768AB7CFD}" destId="{F0CC3FD9-DE64-4B4C-973E-3507C092439A}" srcOrd="1" destOrd="0" presId="urn:microsoft.com/office/officeart/2005/8/layout/orgChart1"/>
    <dgm:cxn modelId="{0308F80B-C9AA-0F4E-9058-ED74A692A557}" type="presParOf" srcId="{F0CC3FD9-DE64-4B4C-973E-3507C092439A}" destId="{FF790409-B271-E748-93F4-613174801257}" srcOrd="0" destOrd="0" presId="urn:microsoft.com/office/officeart/2005/8/layout/orgChart1"/>
    <dgm:cxn modelId="{EB5B1E29-B074-9C45-A8BE-5413F98C7CD1}" type="presParOf" srcId="{FF790409-B271-E748-93F4-613174801257}" destId="{7FF37602-91A9-F747-826C-689EFB380631}" srcOrd="0" destOrd="0" presId="urn:microsoft.com/office/officeart/2005/8/layout/orgChart1"/>
    <dgm:cxn modelId="{7867874A-8CF8-0648-81E0-069202FECADC}" type="presParOf" srcId="{FF790409-B271-E748-93F4-613174801257}" destId="{D4B26808-DCAA-7B42-9DBB-085BF9B7C420}" srcOrd="1" destOrd="0" presId="urn:microsoft.com/office/officeart/2005/8/layout/orgChart1"/>
    <dgm:cxn modelId="{109E7E9A-6825-5346-83E9-CE36AF57AC02}" type="presParOf" srcId="{F0CC3FD9-DE64-4B4C-973E-3507C092439A}" destId="{FD527B3B-97B0-6541-A164-934A243C1EBD}" srcOrd="1" destOrd="0" presId="urn:microsoft.com/office/officeart/2005/8/layout/orgChart1"/>
    <dgm:cxn modelId="{74CE2236-ED95-994A-A557-EF38EB21823B}" type="presParOf" srcId="{F0CC3FD9-DE64-4B4C-973E-3507C092439A}" destId="{242C2646-91C6-0542-AFEB-29A14BE01307}" srcOrd="2" destOrd="0" presId="urn:microsoft.com/office/officeart/2005/8/layout/orgChart1"/>
    <dgm:cxn modelId="{F21BB3A9-7DE8-1C40-894C-A8C0C9B8C6FF}" type="presParOf" srcId="{53A08B5C-C808-2C42-876B-23C768AB7CFD}" destId="{212CBBEA-5708-8D46-9E14-80765D29BF91}" srcOrd="2" destOrd="0" presId="urn:microsoft.com/office/officeart/2005/8/layout/orgChart1"/>
    <dgm:cxn modelId="{29024196-C088-554D-A111-7E37F50B744D}" type="presParOf" srcId="{53A08B5C-C808-2C42-876B-23C768AB7CFD}" destId="{10E298F2-C09A-B74B-9AA2-6595F69BA4FF}" srcOrd="3" destOrd="0" presId="urn:microsoft.com/office/officeart/2005/8/layout/orgChart1"/>
    <dgm:cxn modelId="{13744EC2-1C0E-BB4C-B935-BBAE70637BA3}" type="presParOf" srcId="{10E298F2-C09A-B74B-9AA2-6595F69BA4FF}" destId="{BB6F5F61-783D-CD44-9BC8-CB87DA8E6084}" srcOrd="0" destOrd="0" presId="urn:microsoft.com/office/officeart/2005/8/layout/orgChart1"/>
    <dgm:cxn modelId="{148BE7AF-9C0C-3E41-93A2-669492F4FECB}" type="presParOf" srcId="{BB6F5F61-783D-CD44-9BC8-CB87DA8E6084}" destId="{760DD358-C9AA-444A-938E-78E4D92A93E6}" srcOrd="0" destOrd="0" presId="urn:microsoft.com/office/officeart/2005/8/layout/orgChart1"/>
    <dgm:cxn modelId="{D2FB7A45-0542-804C-8818-A99D6B661DA2}" type="presParOf" srcId="{BB6F5F61-783D-CD44-9BC8-CB87DA8E6084}" destId="{7872A3C8-A37F-4449-A884-69657A65E53D}" srcOrd="1" destOrd="0" presId="urn:microsoft.com/office/officeart/2005/8/layout/orgChart1"/>
    <dgm:cxn modelId="{9B2EEBF2-8F73-4844-89AF-C1BA110862FD}" type="presParOf" srcId="{10E298F2-C09A-B74B-9AA2-6595F69BA4FF}" destId="{DC29B6E2-BC1D-2B4B-B59A-F2DF70DE9135}" srcOrd="1" destOrd="0" presId="urn:microsoft.com/office/officeart/2005/8/layout/orgChart1"/>
    <dgm:cxn modelId="{DB14BA21-601A-9745-9848-3CBAA9DF33C8}" type="presParOf" srcId="{10E298F2-C09A-B74B-9AA2-6595F69BA4FF}" destId="{AC66BEFA-9A22-F349-A179-880C7FFE810F}" srcOrd="2" destOrd="0" presId="urn:microsoft.com/office/officeart/2005/8/layout/orgChart1"/>
    <dgm:cxn modelId="{82C9A8B6-E774-6E40-8DDE-47DF5CB13A52}" type="presParOf" srcId="{53A08B5C-C808-2C42-876B-23C768AB7CFD}" destId="{FA0C1D8F-EC07-8445-9F5F-4B22ECB510C8}" srcOrd="4" destOrd="0" presId="urn:microsoft.com/office/officeart/2005/8/layout/orgChart1"/>
    <dgm:cxn modelId="{B6C26B43-FA4A-7847-9E97-8D1A31941391}" type="presParOf" srcId="{53A08B5C-C808-2C42-876B-23C768AB7CFD}" destId="{9B91CECB-70A8-C148-878B-F18C3B08A617}" srcOrd="5" destOrd="0" presId="urn:microsoft.com/office/officeart/2005/8/layout/orgChart1"/>
    <dgm:cxn modelId="{98C659F6-577A-A145-B999-A1B2962D06E9}" type="presParOf" srcId="{9B91CECB-70A8-C148-878B-F18C3B08A617}" destId="{11272ADA-AAD2-4D4C-8FC8-A35C2B58EA4B}" srcOrd="0" destOrd="0" presId="urn:microsoft.com/office/officeart/2005/8/layout/orgChart1"/>
    <dgm:cxn modelId="{19881322-C358-314F-A0BF-391079CCC8F0}" type="presParOf" srcId="{11272ADA-AAD2-4D4C-8FC8-A35C2B58EA4B}" destId="{8F2C5D0C-EA49-3545-BF9C-13F68E8D0725}" srcOrd="0" destOrd="0" presId="urn:microsoft.com/office/officeart/2005/8/layout/orgChart1"/>
    <dgm:cxn modelId="{E23F1627-C392-0142-A8EF-E1CE2448E443}" type="presParOf" srcId="{11272ADA-AAD2-4D4C-8FC8-A35C2B58EA4B}" destId="{343E17B2-85B9-2147-98B7-47A95006827F}" srcOrd="1" destOrd="0" presId="urn:microsoft.com/office/officeart/2005/8/layout/orgChart1"/>
    <dgm:cxn modelId="{A09A8F5D-B61B-574D-A79C-1E8B3A7CDB05}" type="presParOf" srcId="{9B91CECB-70A8-C148-878B-F18C3B08A617}" destId="{12E822BA-A032-6F42-9F6C-33753C763A90}" srcOrd="1" destOrd="0" presId="urn:microsoft.com/office/officeart/2005/8/layout/orgChart1"/>
    <dgm:cxn modelId="{87F03B26-3DDD-5941-93B3-ABDEAC3F5D55}" type="presParOf" srcId="{9B91CECB-70A8-C148-878B-F18C3B08A617}" destId="{AEFDFD0B-5BEB-E34C-818E-A5DF1E3DBCDD}" srcOrd="2" destOrd="0" presId="urn:microsoft.com/office/officeart/2005/8/layout/orgChart1"/>
    <dgm:cxn modelId="{97B6C577-4AF5-EC40-85F9-AA7FF2F12A8F}" type="presParOf" srcId="{53A08B5C-C808-2C42-876B-23C768AB7CFD}" destId="{E51B3BC8-18CB-1D4A-8844-420AE84EC7A1}" srcOrd="6" destOrd="0" presId="urn:microsoft.com/office/officeart/2005/8/layout/orgChart1"/>
    <dgm:cxn modelId="{96626A20-59B5-8949-83B7-29374156AD1F}" type="presParOf" srcId="{53A08B5C-C808-2C42-876B-23C768AB7CFD}" destId="{F2E55F77-7885-7C47-B3F8-31E4A058C98E}" srcOrd="7" destOrd="0" presId="urn:microsoft.com/office/officeart/2005/8/layout/orgChart1"/>
    <dgm:cxn modelId="{E867AAD1-4B10-BF44-B169-8B75C75AABD6}" type="presParOf" srcId="{F2E55F77-7885-7C47-B3F8-31E4A058C98E}" destId="{9FD5BE7A-CFB5-774C-A3A8-D0922B8768C4}" srcOrd="0" destOrd="0" presId="urn:microsoft.com/office/officeart/2005/8/layout/orgChart1"/>
    <dgm:cxn modelId="{CD0362B2-4E19-9E4C-9F80-8F205612D581}" type="presParOf" srcId="{9FD5BE7A-CFB5-774C-A3A8-D0922B8768C4}" destId="{6D30E9F0-9AA3-4948-A6A5-D6A01627BD19}" srcOrd="0" destOrd="0" presId="urn:microsoft.com/office/officeart/2005/8/layout/orgChart1"/>
    <dgm:cxn modelId="{FCBA4BBE-3860-5C4B-93BB-30841F544DD7}" type="presParOf" srcId="{9FD5BE7A-CFB5-774C-A3A8-D0922B8768C4}" destId="{3066EA0A-46D4-B24D-A090-05C8D1CA30FD}" srcOrd="1" destOrd="0" presId="urn:microsoft.com/office/officeart/2005/8/layout/orgChart1"/>
    <dgm:cxn modelId="{D28C94A8-6731-1D42-BE5D-5BF4C8DDB3FF}" type="presParOf" srcId="{F2E55F77-7885-7C47-B3F8-31E4A058C98E}" destId="{5102B95E-FDC9-184B-B2B0-EBE3BFFCB39B}" srcOrd="1" destOrd="0" presId="urn:microsoft.com/office/officeart/2005/8/layout/orgChart1"/>
    <dgm:cxn modelId="{A568D105-5C11-B342-A694-BCD9D1B0E7ED}" type="presParOf" srcId="{F2E55F77-7885-7C47-B3F8-31E4A058C98E}" destId="{24F45E72-F73C-E047-A740-7EF1CCC9E9A6}" srcOrd="2" destOrd="0" presId="urn:microsoft.com/office/officeart/2005/8/layout/orgChart1"/>
    <dgm:cxn modelId="{5EB0E5D8-E4EA-6146-BF34-2F045B9D9972}" type="presParOf" srcId="{53A08B5C-C808-2C42-876B-23C768AB7CFD}" destId="{331223DE-629F-7D42-BFA1-1FB75F68F91F}" srcOrd="8" destOrd="0" presId="urn:microsoft.com/office/officeart/2005/8/layout/orgChart1"/>
    <dgm:cxn modelId="{D7063828-731F-C342-B0DB-93EFDF210B37}" type="presParOf" srcId="{53A08B5C-C808-2C42-876B-23C768AB7CFD}" destId="{52EB2F40-209C-554D-BD5E-0E64F6993A8C}" srcOrd="9" destOrd="0" presId="urn:microsoft.com/office/officeart/2005/8/layout/orgChart1"/>
    <dgm:cxn modelId="{E2E35E80-C49D-614E-B8E9-4DD7F70E33EC}" type="presParOf" srcId="{52EB2F40-209C-554D-BD5E-0E64F6993A8C}" destId="{EC7F7AF1-669B-8749-BC2B-DB75AA7392B6}" srcOrd="0" destOrd="0" presId="urn:microsoft.com/office/officeart/2005/8/layout/orgChart1"/>
    <dgm:cxn modelId="{A323C89C-C09D-6249-91CF-D35262DCB7B9}" type="presParOf" srcId="{EC7F7AF1-669B-8749-BC2B-DB75AA7392B6}" destId="{2436F150-2908-F949-9C37-72A32F61DAD5}" srcOrd="0" destOrd="0" presId="urn:microsoft.com/office/officeart/2005/8/layout/orgChart1"/>
    <dgm:cxn modelId="{D86B353C-F9D2-4346-868E-0D551F72CDA9}" type="presParOf" srcId="{EC7F7AF1-669B-8749-BC2B-DB75AA7392B6}" destId="{91D627DB-B253-4C4E-85F3-8ED06EEAFB9F}" srcOrd="1" destOrd="0" presId="urn:microsoft.com/office/officeart/2005/8/layout/orgChart1"/>
    <dgm:cxn modelId="{31E94B58-058E-6947-82A3-93E3BEED98DB}" type="presParOf" srcId="{52EB2F40-209C-554D-BD5E-0E64F6993A8C}" destId="{803C29DB-44D7-F549-B7D3-2474927BE34B}" srcOrd="1" destOrd="0" presId="urn:microsoft.com/office/officeart/2005/8/layout/orgChart1"/>
    <dgm:cxn modelId="{829F2FF1-4140-9F43-95E5-28FF8B20E85D}" type="presParOf" srcId="{52EB2F40-209C-554D-BD5E-0E64F6993A8C}" destId="{70EAE3F6-0517-4B42-8BD7-86F853752F3D}" srcOrd="2" destOrd="0" presId="urn:microsoft.com/office/officeart/2005/8/layout/orgChart1"/>
    <dgm:cxn modelId="{C918FFA2-9491-1048-BEAF-8132FFDD0CBF}" type="presParOf" srcId="{53A08B5C-C808-2C42-876B-23C768AB7CFD}" destId="{199831B1-752E-DA43-AE76-4BDCFC0AB7B2}" srcOrd="10" destOrd="0" presId="urn:microsoft.com/office/officeart/2005/8/layout/orgChart1"/>
    <dgm:cxn modelId="{7C8E8A3D-CCB6-F243-B30D-74E7ADB561B0}" type="presParOf" srcId="{53A08B5C-C808-2C42-876B-23C768AB7CFD}" destId="{B2663B5D-B80B-1F46-9915-453A0A670D67}" srcOrd="11" destOrd="0" presId="urn:microsoft.com/office/officeart/2005/8/layout/orgChart1"/>
    <dgm:cxn modelId="{35DC66BC-3D60-F448-B95E-F2EC59B8EB46}" type="presParOf" srcId="{B2663B5D-B80B-1F46-9915-453A0A670D67}" destId="{4CE45960-F078-A64F-9C7F-4FC6380B06E1}" srcOrd="0" destOrd="0" presId="urn:microsoft.com/office/officeart/2005/8/layout/orgChart1"/>
    <dgm:cxn modelId="{58C3E560-2204-FB46-9A56-A57E25C7387E}" type="presParOf" srcId="{4CE45960-F078-A64F-9C7F-4FC6380B06E1}" destId="{6D2BCB20-667C-3C43-859A-37DE6C1D9424}" srcOrd="0" destOrd="0" presId="urn:microsoft.com/office/officeart/2005/8/layout/orgChart1"/>
    <dgm:cxn modelId="{419D3AE4-7D86-534E-8550-7D957C26B660}" type="presParOf" srcId="{4CE45960-F078-A64F-9C7F-4FC6380B06E1}" destId="{DE15983A-73F7-364E-9FC6-220200E83E53}" srcOrd="1" destOrd="0" presId="urn:microsoft.com/office/officeart/2005/8/layout/orgChart1"/>
    <dgm:cxn modelId="{08031F94-9152-944C-80A3-AED1DF717A18}" type="presParOf" srcId="{B2663B5D-B80B-1F46-9915-453A0A670D67}" destId="{C825B1E6-EF74-0E41-A1BF-96164E42C3E4}" srcOrd="1" destOrd="0" presId="urn:microsoft.com/office/officeart/2005/8/layout/orgChart1"/>
    <dgm:cxn modelId="{A234E91F-5D50-2F42-8E81-B839EE11BD68}" type="presParOf" srcId="{B2663B5D-B80B-1F46-9915-453A0A670D67}" destId="{A2E5545D-6428-6E42-85E4-2C6951D21D50}" srcOrd="2" destOrd="0" presId="urn:microsoft.com/office/officeart/2005/8/layout/orgChart1"/>
    <dgm:cxn modelId="{040B6817-731D-DD47-A033-0E14F1943F94}" type="presParOf" srcId="{A0DA2961-5FEF-BA45-9010-C70A83FFFD87}" destId="{C22AA489-1A65-4247-9D01-891BAC21BA68}" srcOrd="2" destOrd="0" presId="urn:microsoft.com/office/officeart/2005/8/layout/orgChart1"/>
    <dgm:cxn modelId="{EF1F0CC2-4DB9-514B-B136-A1A04125E87E}" type="presParOf" srcId="{23234AA4-15AA-8245-BA77-2EF2832383F2}" destId="{12594021-419F-6E47-99FA-47F80F22708C}" srcOrd="1" destOrd="0" presId="urn:microsoft.com/office/officeart/2005/8/layout/orgChart1"/>
    <dgm:cxn modelId="{0F8EB257-21E0-8B4B-A493-4FC58780DEEB}" type="presParOf" srcId="{12594021-419F-6E47-99FA-47F80F22708C}" destId="{D3094677-9063-F349-B683-194F0B40D1E7}" srcOrd="0" destOrd="0" presId="urn:microsoft.com/office/officeart/2005/8/layout/orgChart1"/>
    <dgm:cxn modelId="{0EA1BC37-41EA-FF4A-8E10-B89302F5B5E7}" type="presParOf" srcId="{D3094677-9063-F349-B683-194F0B40D1E7}" destId="{8B4E2240-3150-824F-BC06-D52389AD0E4B}" srcOrd="0" destOrd="0" presId="urn:microsoft.com/office/officeart/2005/8/layout/orgChart1"/>
    <dgm:cxn modelId="{A4107EC1-B078-354C-8A2C-D0DEF1EFECF7}" type="presParOf" srcId="{D3094677-9063-F349-B683-194F0B40D1E7}" destId="{25E940DA-EF20-924E-84B6-391BB92ABE9A}" srcOrd="1" destOrd="0" presId="urn:microsoft.com/office/officeart/2005/8/layout/orgChart1"/>
    <dgm:cxn modelId="{8DC2253D-03F4-2244-81C2-3C3394940AD0}" type="presParOf" srcId="{12594021-419F-6E47-99FA-47F80F22708C}" destId="{E62E725F-F716-E84A-A645-C35BA46622DC}" srcOrd="1" destOrd="0" presId="urn:microsoft.com/office/officeart/2005/8/layout/orgChart1"/>
    <dgm:cxn modelId="{F751669C-A431-9F40-A71A-0BDF4341D78B}" type="presParOf" srcId="{12594021-419F-6E47-99FA-47F80F22708C}" destId="{8096A73C-9A7A-3144-8C3C-D9AAB9F28DF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831B1-752E-DA43-AE76-4BDCFC0AB7B2}">
      <dsp:nvSpPr>
        <dsp:cNvPr id="0" name=""/>
        <dsp:cNvSpPr/>
      </dsp:nvSpPr>
      <dsp:spPr>
        <a:xfrm>
          <a:off x="5146155" y="1981114"/>
          <a:ext cx="3550782" cy="6394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4827"/>
              </a:lnTo>
              <a:lnTo>
                <a:pt x="3550782" y="434827"/>
              </a:lnTo>
              <a:lnTo>
                <a:pt x="3550782" y="6394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1223DE-629F-7D42-BFA1-1FB75F68F91F}">
      <dsp:nvSpPr>
        <dsp:cNvPr id="0" name=""/>
        <dsp:cNvSpPr/>
      </dsp:nvSpPr>
      <dsp:spPr>
        <a:xfrm>
          <a:off x="5146155" y="1981114"/>
          <a:ext cx="1944591" cy="6460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491"/>
              </a:lnTo>
              <a:lnTo>
                <a:pt x="1944591" y="441491"/>
              </a:lnTo>
              <a:lnTo>
                <a:pt x="1944591" y="6460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1B3BC8-18CB-1D4A-8844-420AE84EC7A1}">
      <dsp:nvSpPr>
        <dsp:cNvPr id="0" name=""/>
        <dsp:cNvSpPr/>
      </dsp:nvSpPr>
      <dsp:spPr>
        <a:xfrm>
          <a:off x="5146155" y="1981114"/>
          <a:ext cx="599687" cy="650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6187"/>
              </a:lnTo>
              <a:lnTo>
                <a:pt x="599687" y="446187"/>
              </a:lnTo>
              <a:lnTo>
                <a:pt x="599687" y="6507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0C1D8F-EC07-8445-9F5F-4B22ECB510C8}">
      <dsp:nvSpPr>
        <dsp:cNvPr id="0" name=""/>
        <dsp:cNvSpPr/>
      </dsp:nvSpPr>
      <dsp:spPr>
        <a:xfrm>
          <a:off x="4381714" y="1981114"/>
          <a:ext cx="764440" cy="643413"/>
        </a:xfrm>
        <a:custGeom>
          <a:avLst/>
          <a:gdLst/>
          <a:ahLst/>
          <a:cxnLst/>
          <a:rect l="0" t="0" r="0" b="0"/>
          <a:pathLst>
            <a:path>
              <a:moveTo>
                <a:pt x="764440" y="0"/>
              </a:moveTo>
              <a:lnTo>
                <a:pt x="764440" y="438811"/>
              </a:lnTo>
              <a:lnTo>
                <a:pt x="0" y="438811"/>
              </a:lnTo>
              <a:lnTo>
                <a:pt x="0" y="6434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2CBBEA-5708-8D46-9E14-80765D29BF91}">
      <dsp:nvSpPr>
        <dsp:cNvPr id="0" name=""/>
        <dsp:cNvSpPr/>
      </dsp:nvSpPr>
      <dsp:spPr>
        <a:xfrm>
          <a:off x="2999065" y="1981114"/>
          <a:ext cx="2147089" cy="655533"/>
        </a:xfrm>
        <a:custGeom>
          <a:avLst/>
          <a:gdLst/>
          <a:ahLst/>
          <a:cxnLst/>
          <a:rect l="0" t="0" r="0" b="0"/>
          <a:pathLst>
            <a:path>
              <a:moveTo>
                <a:pt x="2147089" y="0"/>
              </a:moveTo>
              <a:lnTo>
                <a:pt x="2147089" y="450932"/>
              </a:lnTo>
              <a:lnTo>
                <a:pt x="0" y="450932"/>
              </a:lnTo>
              <a:lnTo>
                <a:pt x="0" y="6555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F7A350-253D-F24C-B971-5A458D9B7FB3}">
      <dsp:nvSpPr>
        <dsp:cNvPr id="0" name=""/>
        <dsp:cNvSpPr/>
      </dsp:nvSpPr>
      <dsp:spPr>
        <a:xfrm>
          <a:off x="1591348" y="1981114"/>
          <a:ext cx="3554806" cy="643403"/>
        </a:xfrm>
        <a:custGeom>
          <a:avLst/>
          <a:gdLst/>
          <a:ahLst/>
          <a:cxnLst/>
          <a:rect l="0" t="0" r="0" b="0"/>
          <a:pathLst>
            <a:path>
              <a:moveTo>
                <a:pt x="3554806" y="0"/>
              </a:moveTo>
              <a:lnTo>
                <a:pt x="3554806" y="438802"/>
              </a:lnTo>
              <a:lnTo>
                <a:pt x="0" y="438802"/>
              </a:lnTo>
              <a:lnTo>
                <a:pt x="0" y="6434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97DB98-B776-C041-B41F-5991E4D7DCD4}">
      <dsp:nvSpPr>
        <dsp:cNvPr id="0" name=""/>
        <dsp:cNvSpPr/>
      </dsp:nvSpPr>
      <dsp:spPr>
        <a:xfrm>
          <a:off x="4248480" y="916776"/>
          <a:ext cx="1795349" cy="10643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b="1" kern="1200" dirty="0"/>
            <a:t>TARGET DIVISION</a:t>
          </a:r>
          <a:r>
            <a:rPr lang="en-US" sz="800" kern="1200" dirty="0"/>
            <a:t/>
          </a:r>
          <a:br>
            <a:rPr lang="en-US" sz="800" kern="1200" dirty="0"/>
          </a:br>
          <a:endParaRPr lang="en-US" sz="800" kern="1200" dirty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Eric Pitcher</a:t>
          </a:r>
          <a:endParaRPr lang="en-US" sz="800" kern="1200" dirty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/>
            <a:t>Head of Division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4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Vacant</a:t>
          </a:r>
          <a:endParaRPr lang="en-US" sz="800" kern="1200" dirty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/>
            <a:t>Deputy Head of Division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400" kern="1200" dirty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/>
            <a:t>Carina </a:t>
          </a:r>
          <a:r>
            <a:rPr lang="en-US" sz="800" kern="1200" dirty="0" err="1"/>
            <a:t>Blixt</a:t>
          </a:r>
          <a:endParaRPr lang="en-US" sz="800" kern="1200" dirty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Administrative Assistant</a:t>
          </a:r>
        </a:p>
      </dsp:txBody>
      <dsp:txXfrm>
        <a:off x="4248480" y="916776"/>
        <a:ext cx="1795349" cy="1064337"/>
      </dsp:txXfrm>
    </dsp:sp>
    <dsp:sp modelId="{7FF37602-91A9-F747-826C-689EFB380631}">
      <dsp:nvSpPr>
        <dsp:cNvPr id="0" name=""/>
        <dsp:cNvSpPr/>
      </dsp:nvSpPr>
      <dsp:spPr>
        <a:xfrm>
          <a:off x="921297" y="2624518"/>
          <a:ext cx="1340101" cy="8273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b="1" kern="1200" dirty="0"/>
            <a:t>Target Controls Group</a:t>
          </a:r>
          <a:br>
            <a:rPr lang="en-US" sz="800" b="1" kern="1200" dirty="0"/>
          </a:br>
          <a:r>
            <a:rPr lang="en-US" sz="800" kern="1200" dirty="0"/>
            <a:t/>
          </a:r>
          <a:br>
            <a:rPr lang="en-US" sz="800" kern="1200" dirty="0"/>
          </a:br>
          <a:r>
            <a:rPr lang="en-US" sz="800" kern="1200" dirty="0"/>
            <a:t>Linda Coney (GL)</a:t>
          </a:r>
          <a:br>
            <a:rPr lang="en-US" sz="800" kern="1200" dirty="0"/>
          </a:br>
          <a:r>
            <a:rPr lang="en-US" sz="800" kern="1200" dirty="0" err="1"/>
            <a:t>Atefeh</a:t>
          </a:r>
          <a:r>
            <a:rPr lang="en-US" sz="800" kern="1200" dirty="0"/>
            <a:t> </a:t>
          </a:r>
          <a:r>
            <a:rPr lang="en-US" sz="800" kern="1200" dirty="0" err="1" smtClean="0"/>
            <a:t>Adeghzadeh</a:t>
          </a:r>
          <a:endParaRPr lang="en-US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>
              <a:solidFill>
                <a:schemeClr val="bg1"/>
              </a:solidFill>
            </a:rPr>
            <a:t>Mikael Olsson (C)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Jan </a:t>
          </a:r>
          <a:r>
            <a:rPr lang="en-US" sz="800" kern="1200" dirty="0" err="1" smtClean="0"/>
            <a:t>Espen</a:t>
          </a:r>
          <a:r>
            <a:rPr lang="en-US" sz="800" kern="1200" dirty="0" smtClean="0"/>
            <a:t> </a:t>
          </a:r>
          <a:r>
            <a:rPr lang="en-US" sz="800" kern="1200" dirty="0" err="1" smtClean="0"/>
            <a:t>Presteng</a:t>
          </a:r>
          <a:r>
            <a:rPr lang="en-US" sz="800" kern="1200" dirty="0" smtClean="0"/>
            <a:t> (C)</a:t>
          </a:r>
          <a:endParaRPr lang="en-US" sz="800" kern="1200" dirty="0"/>
        </a:p>
      </dsp:txBody>
      <dsp:txXfrm>
        <a:off x="921297" y="2624518"/>
        <a:ext cx="1340101" cy="827369"/>
      </dsp:txXfrm>
    </dsp:sp>
    <dsp:sp modelId="{760DD358-C9AA-444A-938E-78E4D92A93E6}">
      <dsp:nvSpPr>
        <dsp:cNvPr id="0" name=""/>
        <dsp:cNvSpPr/>
      </dsp:nvSpPr>
      <dsp:spPr>
        <a:xfrm>
          <a:off x="2347059" y="2636648"/>
          <a:ext cx="1304013" cy="6098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b="1" kern="1200" dirty="0"/>
            <a:t>Target </a:t>
          </a:r>
          <a:r>
            <a:rPr lang="en-US" sz="800" b="1" kern="1200" dirty="0" smtClean="0"/>
            <a:t>Physics </a:t>
          </a:r>
          <a:r>
            <a:rPr lang="en-US" sz="800" b="1" kern="1200" dirty="0"/>
            <a:t>Group</a:t>
          </a:r>
          <a:br>
            <a:rPr lang="en-US" sz="800" b="1" kern="1200" dirty="0"/>
          </a:br>
          <a:r>
            <a:rPr lang="en-US" sz="800" kern="1200" dirty="0" smtClean="0"/>
            <a:t/>
          </a:r>
          <a:br>
            <a:rPr lang="en-US" sz="800" kern="1200" dirty="0" smtClean="0"/>
          </a:br>
          <a:r>
            <a:rPr lang="en-US" sz="800" kern="1200" dirty="0" smtClean="0"/>
            <a:t>Günter </a:t>
          </a:r>
          <a:r>
            <a:rPr lang="en-US" sz="800" kern="1200" dirty="0" err="1" smtClean="0"/>
            <a:t>Muhrer</a:t>
          </a:r>
          <a:r>
            <a:rPr lang="en-US" sz="800" kern="1200" dirty="0" smtClean="0"/>
            <a:t> </a:t>
          </a:r>
          <a:r>
            <a:rPr lang="en-US" sz="800" kern="1200" dirty="0"/>
            <a:t>(GL)</a:t>
          </a:r>
          <a:br>
            <a:rPr lang="en-US" sz="800" kern="1200" dirty="0"/>
          </a:br>
          <a:r>
            <a:rPr lang="en-US" sz="800" kern="1200" dirty="0" smtClean="0"/>
            <a:t>Riccardo </a:t>
          </a:r>
          <a:r>
            <a:rPr lang="en-US" sz="800" kern="1200" dirty="0" err="1" smtClean="0"/>
            <a:t>Bevilacqua</a:t>
          </a:r>
          <a:endParaRPr lang="en-US" sz="800" kern="1200" dirty="0" smtClean="0"/>
        </a:p>
      </dsp:txBody>
      <dsp:txXfrm>
        <a:off x="2347059" y="2636648"/>
        <a:ext cx="1304013" cy="609849"/>
      </dsp:txXfrm>
    </dsp:sp>
    <dsp:sp modelId="{8F2C5D0C-EA49-3545-BF9C-13F68E8D0725}">
      <dsp:nvSpPr>
        <dsp:cNvPr id="0" name=""/>
        <dsp:cNvSpPr/>
      </dsp:nvSpPr>
      <dsp:spPr>
        <a:xfrm>
          <a:off x="3748696" y="2624527"/>
          <a:ext cx="1266035" cy="8297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b="1" kern="1200" dirty="0"/>
            <a:t>Materials </a:t>
          </a:r>
          <a:r>
            <a:rPr lang="en-US" sz="800" b="1" kern="1200" dirty="0" smtClean="0"/>
            <a:t>Group</a:t>
          </a:r>
          <a:br>
            <a:rPr lang="en-US" sz="800" b="1" kern="1200" dirty="0" smtClean="0"/>
          </a:br>
          <a:r>
            <a:rPr lang="en-US" sz="800" kern="1200" dirty="0"/>
            <a:t/>
          </a:r>
          <a:br>
            <a:rPr lang="en-US" sz="800" kern="1200" dirty="0"/>
          </a:br>
          <a:r>
            <a:rPr lang="en-US" sz="800" kern="1200" dirty="0" err="1" smtClean="0"/>
            <a:t>Yongjoong</a:t>
          </a:r>
          <a:r>
            <a:rPr lang="en-US" sz="800" kern="1200" dirty="0" smtClean="0"/>
            <a:t> </a:t>
          </a:r>
          <a:r>
            <a:rPr lang="en-US" sz="800" kern="1200" dirty="0"/>
            <a:t>Lee (GL)</a:t>
          </a:r>
          <a:br>
            <a:rPr lang="en-US" sz="800" kern="1200" dirty="0"/>
          </a:br>
          <a:r>
            <a:rPr lang="en-US" sz="800" kern="1200" dirty="0" smtClean="0"/>
            <a:t>Monika </a:t>
          </a:r>
          <a:r>
            <a:rPr lang="en-US" sz="800" kern="1200" dirty="0" err="1" smtClean="0"/>
            <a:t>Hartl</a:t>
          </a:r>
          <a:endParaRPr lang="en-US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Srinivasan</a:t>
          </a:r>
          <a:r>
            <a:rPr lang="en-US" sz="800" kern="1200" dirty="0" smtClean="0"/>
            <a:t> </a:t>
          </a:r>
          <a:r>
            <a:rPr lang="en-US" sz="800" kern="1200" dirty="0" err="1" smtClean="0"/>
            <a:t>Iyengar</a:t>
          </a:r>
          <a:endParaRPr lang="en-US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Jemilia</a:t>
          </a:r>
          <a:r>
            <a:rPr lang="en-US" sz="800" kern="1200" dirty="0" smtClean="0"/>
            <a:t> </a:t>
          </a:r>
          <a:r>
            <a:rPr lang="en-US" sz="800" kern="1200" dirty="0" err="1" smtClean="0"/>
            <a:t>Habainy</a:t>
          </a:r>
          <a:r>
            <a:rPr lang="en-US" sz="800" kern="1200" dirty="0" smtClean="0"/>
            <a:t> (S)</a:t>
          </a:r>
        </a:p>
      </dsp:txBody>
      <dsp:txXfrm>
        <a:off x="3748696" y="2624527"/>
        <a:ext cx="1266035" cy="829717"/>
      </dsp:txXfrm>
    </dsp:sp>
    <dsp:sp modelId="{6D30E9F0-9AA3-4948-A6A5-D6A01627BD19}">
      <dsp:nvSpPr>
        <dsp:cNvPr id="0" name=""/>
        <dsp:cNvSpPr/>
      </dsp:nvSpPr>
      <dsp:spPr>
        <a:xfrm>
          <a:off x="5148347" y="2631903"/>
          <a:ext cx="1194990" cy="11160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b="1" kern="1200" dirty="0" err="1"/>
            <a:t>Neutronics</a:t>
          </a:r>
          <a:r>
            <a:rPr lang="en-US" sz="800" b="1" kern="1200" dirty="0"/>
            <a:t> Group</a:t>
          </a:r>
          <a:br>
            <a:rPr lang="en-US" sz="800" b="1" kern="1200" dirty="0"/>
          </a:br>
          <a:r>
            <a:rPr lang="en-US" sz="800" kern="1200" dirty="0" smtClean="0"/>
            <a:t/>
          </a:r>
          <a:br>
            <a:rPr lang="en-US" sz="800" kern="1200" dirty="0" smtClean="0"/>
          </a:br>
          <a:r>
            <a:rPr lang="en-US" sz="800" kern="1200" dirty="0" smtClean="0"/>
            <a:t>Luca </a:t>
          </a:r>
          <a:r>
            <a:rPr lang="en-US" sz="800" kern="1200" dirty="0" err="1"/>
            <a:t>Zanini</a:t>
          </a:r>
          <a:r>
            <a:rPr lang="en-US" sz="800" kern="1200" dirty="0"/>
            <a:t> (GL)</a:t>
          </a:r>
          <a:br>
            <a:rPr lang="en-US" sz="800" kern="1200" dirty="0"/>
          </a:br>
          <a:r>
            <a:rPr lang="en-US" sz="800" kern="1200" dirty="0"/>
            <a:t>Konstantin </a:t>
          </a:r>
          <a:r>
            <a:rPr lang="en-US" sz="800" kern="1200" dirty="0" err="1"/>
            <a:t>Batkov</a:t>
          </a:r>
          <a:r>
            <a:rPr lang="en-US" sz="800" kern="1200" dirty="0"/>
            <a:t/>
          </a:r>
          <a:br>
            <a:rPr lang="en-US" sz="800" kern="1200" dirty="0"/>
          </a:br>
          <a:r>
            <a:rPr lang="en-US" sz="800" kern="1200" dirty="0"/>
            <a:t>Alan </a:t>
          </a:r>
          <a:r>
            <a:rPr lang="en-US" sz="800" kern="1200" dirty="0" err="1" smtClean="0"/>
            <a:t>Takibayev</a:t>
          </a:r>
          <a:endParaRPr lang="en-US" sz="8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kern="1200" dirty="0" err="1" smtClean="0"/>
            <a:t>Esben</a:t>
          </a:r>
          <a:r>
            <a:rPr lang="en-US" sz="800" kern="1200" dirty="0" smtClean="0"/>
            <a:t> </a:t>
          </a:r>
          <a:r>
            <a:rPr lang="en-US" sz="800" kern="1200" dirty="0" err="1" smtClean="0"/>
            <a:t>Klinkby</a:t>
          </a:r>
          <a:r>
            <a:rPr lang="en-US" sz="800" kern="1200" dirty="0" smtClean="0"/>
            <a:t> (C)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kern="1200" dirty="0" err="1" smtClean="0"/>
            <a:t>Nicolò</a:t>
          </a:r>
          <a:r>
            <a:rPr lang="en-US" sz="800" kern="1200" dirty="0" smtClean="0"/>
            <a:t> </a:t>
          </a:r>
          <a:r>
            <a:rPr lang="en-US" sz="800" kern="1200" dirty="0" err="1" smtClean="0"/>
            <a:t>Borgo</a:t>
          </a:r>
          <a:r>
            <a:rPr lang="en-US" sz="800" kern="1200" dirty="0" smtClean="0"/>
            <a:t> (S) </a:t>
          </a:r>
        </a:p>
        <a:p>
          <a:pPr marL="0" marR="0" lvl="0" indent="0" algn="ctr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kern="1200" dirty="0" err="1" smtClean="0"/>
            <a:t>Zsofia</a:t>
          </a:r>
          <a:r>
            <a:rPr lang="en-US" sz="800" kern="1200" dirty="0" smtClean="0"/>
            <a:t> </a:t>
          </a:r>
          <a:r>
            <a:rPr lang="en-US" sz="800" kern="1200" dirty="0" err="1" smtClean="0"/>
            <a:t>Kokai</a:t>
          </a:r>
          <a:r>
            <a:rPr lang="en-US" sz="800" kern="1200" dirty="0" smtClean="0"/>
            <a:t> (S)</a:t>
          </a:r>
        </a:p>
      </dsp:txBody>
      <dsp:txXfrm>
        <a:off x="5148347" y="2631903"/>
        <a:ext cx="1194990" cy="1116004"/>
      </dsp:txXfrm>
    </dsp:sp>
    <dsp:sp modelId="{2436F150-2908-F949-9C37-72A32F61DAD5}">
      <dsp:nvSpPr>
        <dsp:cNvPr id="0" name=""/>
        <dsp:cNvSpPr/>
      </dsp:nvSpPr>
      <dsp:spPr>
        <a:xfrm>
          <a:off x="6410661" y="2627207"/>
          <a:ext cx="1360171" cy="13223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b="1" kern="1200" dirty="0"/>
            <a:t>Fluid Systems Group</a:t>
          </a:r>
          <a:br>
            <a:rPr lang="en-US" sz="800" b="1" kern="1200" dirty="0"/>
          </a:br>
          <a:r>
            <a:rPr lang="en-US" sz="800" kern="1200" dirty="0" smtClean="0"/>
            <a:t/>
          </a:r>
          <a:br>
            <a:rPr lang="en-US" sz="800" kern="1200" dirty="0" smtClean="0"/>
          </a:br>
          <a:r>
            <a:rPr lang="en-US" sz="800" kern="1200" dirty="0" err="1" smtClean="0"/>
            <a:t>Håkan</a:t>
          </a:r>
          <a:r>
            <a:rPr lang="en-US" sz="800" kern="1200" dirty="0" smtClean="0"/>
            <a:t> </a:t>
          </a:r>
          <a:r>
            <a:rPr lang="en-US" sz="800" kern="1200" dirty="0" err="1" smtClean="0"/>
            <a:t>Carlsson</a:t>
          </a:r>
          <a:r>
            <a:rPr lang="en-US" sz="800" kern="1200" dirty="0" smtClean="0"/>
            <a:t> (GL</a:t>
          </a:r>
          <a:r>
            <a:rPr lang="en-US" sz="800" kern="1200" dirty="0"/>
            <a:t>)</a:t>
          </a:r>
          <a:br>
            <a:rPr lang="en-US" sz="800" kern="1200" dirty="0"/>
          </a:br>
          <a:r>
            <a:rPr lang="en-US" sz="800" kern="1200" dirty="0"/>
            <a:t>Per Nilsson</a:t>
          </a:r>
          <a:br>
            <a:rPr lang="en-US" sz="800" kern="1200" dirty="0"/>
          </a:br>
          <a:r>
            <a:rPr lang="en-US" sz="800" kern="1200" dirty="0" smtClean="0"/>
            <a:t>Andrea </a:t>
          </a:r>
          <a:r>
            <a:rPr lang="en-US" sz="800" kern="1200" dirty="0" err="1" smtClean="0"/>
            <a:t>Polato</a:t>
          </a:r>
          <a:endParaRPr lang="en-US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Klaudiusz</a:t>
          </a:r>
          <a:r>
            <a:rPr lang="en-US" sz="800" kern="1200" dirty="0" smtClean="0"/>
            <a:t> </a:t>
          </a:r>
          <a:r>
            <a:rPr lang="en-US" sz="800" kern="1200" dirty="0" err="1" smtClean="0"/>
            <a:t>Dybowski</a:t>
          </a:r>
          <a:r>
            <a:rPr lang="en-US" sz="800" kern="1200" dirty="0" smtClean="0"/>
            <a:t> (C)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Leif </a:t>
          </a:r>
          <a:r>
            <a:rPr lang="en-US" sz="800" kern="1200" dirty="0" err="1" smtClean="0"/>
            <a:t>Emås</a:t>
          </a:r>
          <a:r>
            <a:rPr lang="en-US" sz="800" kern="1200" dirty="0" smtClean="0"/>
            <a:t> (C)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Björn</a:t>
          </a:r>
          <a:r>
            <a:rPr lang="en-US" sz="800" kern="1200" dirty="0" smtClean="0"/>
            <a:t> Eriksson (C)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Allan Lundgren (C)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Anna </a:t>
          </a:r>
          <a:r>
            <a:rPr lang="en-US" sz="800" kern="1200" dirty="0" err="1" smtClean="0"/>
            <a:t>Bieliaieva</a:t>
          </a:r>
          <a:endParaRPr lang="en-US" sz="800" kern="1200" dirty="0" smtClean="0"/>
        </a:p>
      </dsp:txBody>
      <dsp:txXfrm>
        <a:off x="6410661" y="2627207"/>
        <a:ext cx="1360171" cy="1322330"/>
      </dsp:txXfrm>
    </dsp:sp>
    <dsp:sp modelId="{6D2BCB20-667C-3C43-859A-37DE6C1D9424}">
      <dsp:nvSpPr>
        <dsp:cNvPr id="0" name=""/>
        <dsp:cNvSpPr/>
      </dsp:nvSpPr>
      <dsp:spPr>
        <a:xfrm>
          <a:off x="7868457" y="2620542"/>
          <a:ext cx="1656961" cy="31108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b="1" kern="1200" dirty="0"/>
            <a:t>Monolith &amp; Handling Group</a:t>
          </a:r>
          <a:r>
            <a:rPr lang="en-US" sz="800" kern="1200" dirty="0"/>
            <a:t/>
          </a:r>
          <a:br>
            <a:rPr lang="en-US" sz="800" kern="1200" dirty="0"/>
          </a:br>
          <a:endParaRPr lang="en-US" sz="8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kern="1200" dirty="0" err="1" smtClean="0"/>
            <a:t>Rikard</a:t>
          </a:r>
          <a:r>
            <a:rPr lang="en-US" sz="800" kern="1200" dirty="0" smtClean="0"/>
            <a:t> </a:t>
          </a:r>
          <a:r>
            <a:rPr lang="en-US" sz="800" kern="1200" dirty="0" err="1"/>
            <a:t>Linander</a:t>
          </a:r>
          <a:r>
            <a:rPr lang="en-US" sz="800" kern="1200" dirty="0"/>
            <a:t> (GL)</a:t>
          </a:r>
          <a:br>
            <a:rPr lang="en-US" sz="800" kern="1200" dirty="0"/>
          </a:br>
          <a:r>
            <a:rPr lang="en-US" sz="800" kern="1200" dirty="0"/>
            <a:t>Magnus </a:t>
          </a:r>
          <a:r>
            <a:rPr lang="en-US" sz="800" kern="1200" dirty="0" err="1"/>
            <a:t>Göhran</a:t>
          </a:r>
          <a:r>
            <a:rPr lang="en-US" sz="800" kern="1200" dirty="0"/>
            <a:t/>
          </a:r>
          <a:br>
            <a:rPr lang="en-US" sz="800" kern="1200" dirty="0"/>
          </a:br>
          <a:r>
            <a:rPr lang="en-US" sz="800" kern="1200" dirty="0" smtClean="0"/>
            <a:t>Daniel </a:t>
          </a:r>
          <a:r>
            <a:rPr lang="en-US" sz="800" kern="1200" dirty="0" err="1" smtClean="0"/>
            <a:t>Lyngh</a:t>
          </a:r>
          <a:r>
            <a:rPr lang="en-US" sz="800" kern="1200" dirty="0" smtClean="0"/>
            <a:t/>
          </a:r>
          <a:br>
            <a:rPr lang="en-US" sz="800" kern="1200" dirty="0" smtClean="0"/>
          </a:br>
          <a:r>
            <a:rPr lang="en-US" sz="800" kern="1200" dirty="0" smtClean="0"/>
            <a:t>Ulf </a:t>
          </a:r>
          <a:r>
            <a:rPr lang="en-US" sz="800" kern="1200" dirty="0" err="1" smtClean="0"/>
            <a:t>Odén</a:t>
          </a:r>
          <a:endParaRPr lang="en-US" sz="8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kern="1200" dirty="0" err="1" smtClean="0"/>
            <a:t>Naja</a:t>
          </a:r>
          <a:r>
            <a:rPr lang="en-US" sz="800" kern="1200" dirty="0" smtClean="0"/>
            <a:t> de la </a:t>
          </a:r>
          <a:r>
            <a:rPr lang="en-US" sz="800" kern="1200" dirty="0" err="1" smtClean="0"/>
            <a:t>Cour</a:t>
          </a:r>
          <a:endParaRPr lang="en-US" sz="8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kern="1200" dirty="0" smtClean="0"/>
            <a:t>Marc </a:t>
          </a:r>
          <a:r>
            <a:rPr lang="en-US" sz="800" kern="1200" dirty="0" err="1" smtClean="0"/>
            <a:t>Kickulies</a:t>
          </a:r>
          <a:endParaRPr lang="en-US" sz="8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Kristoffer</a:t>
          </a:r>
          <a:r>
            <a:rPr lang="en-US" sz="800" kern="1200" dirty="0" smtClean="0"/>
            <a:t> </a:t>
          </a:r>
          <a:r>
            <a:rPr lang="en-US" sz="800" kern="1200" dirty="0" err="1" smtClean="0"/>
            <a:t>Sjögreen</a:t>
          </a:r>
          <a:endParaRPr lang="en-US" sz="8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John </a:t>
          </a:r>
          <a:r>
            <a:rPr lang="en-US" sz="800" kern="1200" dirty="0" err="1" smtClean="0"/>
            <a:t>Jurns</a:t>
          </a:r>
          <a:r>
            <a:rPr lang="en-US" sz="800" kern="1200" dirty="0" smtClean="0"/>
            <a:t> (M)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Markus </a:t>
          </a:r>
          <a:r>
            <a:rPr lang="en-US" sz="800" kern="1200" dirty="0" err="1" smtClean="0"/>
            <a:t>Andersson</a:t>
          </a:r>
          <a:r>
            <a:rPr lang="en-US" sz="800" kern="1200" dirty="0" smtClean="0"/>
            <a:t> (C)</a:t>
          </a:r>
        </a:p>
        <a:p>
          <a:pPr marL="0" marR="0" lvl="0" indent="0" algn="ctr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kern="1200" dirty="0" err="1" smtClean="0"/>
            <a:t>Lennart</a:t>
          </a:r>
          <a:r>
            <a:rPr lang="en-US" sz="800" kern="1200" dirty="0" smtClean="0"/>
            <a:t> </a:t>
          </a:r>
          <a:r>
            <a:rPr lang="en-US" sz="800" kern="1200" dirty="0" err="1" smtClean="0"/>
            <a:t>Åström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Reinhard</a:t>
          </a:r>
          <a:r>
            <a:rPr lang="en-US" sz="800" kern="1200" dirty="0" smtClean="0"/>
            <a:t> Blum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Paul </a:t>
          </a:r>
          <a:r>
            <a:rPr lang="en-US" sz="800" kern="1200" dirty="0" err="1" smtClean="0"/>
            <a:t>Erterius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Jens </a:t>
          </a:r>
          <a:r>
            <a:rPr lang="en-US" sz="800" kern="1200" dirty="0" err="1" smtClean="0"/>
            <a:t>Harborn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Rickard Holmberg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Bengt</a:t>
          </a:r>
          <a:r>
            <a:rPr lang="en-US" sz="800" kern="1200" dirty="0" smtClean="0"/>
            <a:t> </a:t>
          </a:r>
          <a:r>
            <a:rPr lang="en-US" sz="800" kern="1200" dirty="0" err="1" smtClean="0"/>
            <a:t>Jönsson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Jarich</a:t>
          </a:r>
          <a:r>
            <a:rPr lang="en-US" sz="800" kern="1200" dirty="0" smtClean="0"/>
            <a:t> </a:t>
          </a:r>
          <a:r>
            <a:rPr lang="en-US" sz="800" kern="1200" dirty="0" err="1" smtClean="0"/>
            <a:t>Koning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Mikael </a:t>
          </a:r>
          <a:r>
            <a:rPr lang="en-US" sz="800" kern="1200" dirty="0" err="1" smtClean="0"/>
            <a:t>Möller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Eldin</a:t>
          </a:r>
          <a:r>
            <a:rPr lang="en-US" sz="800" kern="1200" dirty="0" smtClean="0"/>
            <a:t> </a:t>
          </a:r>
          <a:r>
            <a:rPr lang="en-US" sz="800" kern="1200" dirty="0" err="1" smtClean="0"/>
            <a:t>Mukovic</a:t>
          </a:r>
          <a:r>
            <a:rPr lang="en-US" sz="800" kern="1200" dirty="0" smtClean="0"/>
            <a:t> (C)</a:t>
          </a:r>
          <a:br>
            <a:rPr lang="en-US" sz="800" kern="1200" dirty="0" smtClean="0"/>
          </a:br>
          <a:r>
            <a:rPr lang="en-US" sz="800" kern="1200" dirty="0" smtClean="0"/>
            <a:t>Anders Olsson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Jesper</a:t>
          </a:r>
          <a:r>
            <a:rPr lang="en-US" sz="800" kern="1200" dirty="0" smtClean="0"/>
            <a:t> </a:t>
          </a:r>
          <a:r>
            <a:rPr lang="en-US" sz="800" kern="1200" dirty="0" err="1" smtClean="0"/>
            <a:t>Ringnér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Aleksander</a:t>
          </a:r>
          <a:r>
            <a:rPr lang="en-US" sz="800" kern="1200" dirty="0" smtClean="0"/>
            <a:t> </a:t>
          </a:r>
          <a:r>
            <a:rPr lang="en-US" sz="800" kern="1200" dirty="0" err="1" smtClean="0"/>
            <a:t>Stankovic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Srdjan</a:t>
          </a:r>
          <a:r>
            <a:rPr lang="en-US" sz="800" kern="1200" dirty="0" smtClean="0"/>
            <a:t> </a:t>
          </a:r>
          <a:r>
            <a:rPr lang="en-US" sz="800" kern="1200" dirty="0" err="1" smtClean="0"/>
            <a:t>Vareskic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err="1" smtClean="0"/>
            <a:t>Mattias</a:t>
          </a:r>
          <a:r>
            <a:rPr lang="en-US" sz="800" kern="1200" dirty="0" smtClean="0"/>
            <a:t> </a:t>
          </a:r>
          <a:r>
            <a:rPr lang="en-US" sz="800" kern="1200" dirty="0" err="1" smtClean="0"/>
            <a:t>Wilborgsson</a:t>
          </a:r>
          <a:r>
            <a:rPr lang="en-US" sz="800" kern="1200" dirty="0" smtClean="0"/>
            <a:t> (C)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800" kern="1200" dirty="0" smtClean="0"/>
            <a:t>Federico </a:t>
          </a:r>
          <a:r>
            <a:rPr lang="en-US" sz="800" kern="1200" dirty="0" err="1" smtClean="0"/>
            <a:t>Masi</a:t>
          </a:r>
          <a:r>
            <a:rPr lang="en-US" sz="800" kern="1200" dirty="0" smtClean="0"/>
            <a:t> (IKS)</a:t>
          </a:r>
        </a:p>
      </dsp:txBody>
      <dsp:txXfrm>
        <a:off x="7868457" y="2620542"/>
        <a:ext cx="1656961" cy="3110830"/>
      </dsp:txXfrm>
    </dsp:sp>
    <dsp:sp modelId="{8B4E2240-3150-824F-BC06-D52389AD0E4B}">
      <dsp:nvSpPr>
        <dsp:cNvPr id="0" name=""/>
        <dsp:cNvSpPr/>
      </dsp:nvSpPr>
      <dsp:spPr>
        <a:xfrm>
          <a:off x="1944218" y="1310878"/>
          <a:ext cx="1948586" cy="9720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Coordination &amp; Planning</a:t>
          </a:r>
          <a:endParaRPr lang="en-US" sz="800" b="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0" kern="1200" dirty="0" smtClean="0"/>
            <a:t>Tobias </a:t>
          </a:r>
          <a:r>
            <a:rPr lang="en-US" sz="800" b="0" kern="1200" dirty="0" err="1" smtClean="0"/>
            <a:t>Lexholm</a:t>
          </a:r>
          <a:r>
            <a:rPr lang="en-US" sz="800" b="0" kern="1200" dirty="0" smtClean="0"/>
            <a:t/>
          </a:r>
          <a:br>
            <a:rPr lang="en-US" sz="800" b="0" kern="1200" dirty="0" smtClean="0"/>
          </a:br>
          <a:r>
            <a:rPr lang="en-US" sz="800" b="0" kern="1200" dirty="0" smtClean="0"/>
            <a:t>Installation Coordinator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0" kern="1200" dirty="0" smtClean="0"/>
            <a:t>Vacant</a:t>
          </a:r>
          <a:br>
            <a:rPr lang="en-US" sz="800" b="0" kern="1200" dirty="0" smtClean="0"/>
          </a:br>
          <a:r>
            <a:rPr lang="en-US" sz="800" b="0" kern="1200" dirty="0" smtClean="0"/>
            <a:t>Interface Coordinator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0" kern="1200" dirty="0" smtClean="0"/>
            <a:t>Anders </a:t>
          </a:r>
          <a:r>
            <a:rPr lang="en-US" sz="800" b="0" kern="1200" dirty="0" err="1" smtClean="0"/>
            <a:t>Ingels</a:t>
          </a:r>
          <a:r>
            <a:rPr lang="en-US" sz="800" b="0" kern="1200" dirty="0" smtClean="0"/>
            <a:t> (M)</a:t>
          </a:r>
          <a:br>
            <a:rPr lang="en-US" sz="800" b="0" kern="1200" dirty="0" smtClean="0"/>
          </a:br>
          <a:r>
            <a:rPr lang="en-US" sz="800" b="0" kern="1200" dirty="0" smtClean="0"/>
            <a:t>Project Planner</a:t>
          </a:r>
          <a:endParaRPr lang="en-US" sz="800" b="1" kern="1200" dirty="0" smtClean="0"/>
        </a:p>
      </dsp:txBody>
      <dsp:txXfrm>
        <a:off x="1944218" y="1310878"/>
        <a:ext cx="1948586" cy="9720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05/04/16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05/04/16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05/04/16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05/04/16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05/04/16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ECE10-8D5C-4591-8209-94EFCCBEE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EB0C6-66E4-4CCA-B292-DC8D1256E8BD}" type="datetime3">
              <a:rPr lang="en-US"/>
              <a:pPr>
                <a:defRPr/>
              </a:pPr>
              <a:t>5 April 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1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05/04/16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europeanspallationsource.s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Sheet1.xlsx"/><Relationship Id="rId4" Type="http://schemas.openxmlformats.org/officeDocument/2006/relationships/image" Target="../media/image2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noProof="0" dirty="0" smtClean="0"/>
              <a:t>Target Overview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noProof="0" dirty="0" smtClean="0">
                <a:solidFill>
                  <a:schemeClr val="bg1"/>
                </a:solidFill>
              </a:rPr>
              <a:t>Eric Pitcher</a:t>
            </a:r>
          </a:p>
          <a:p>
            <a:r>
              <a:rPr lang="en-GB" sz="2000" noProof="0" dirty="0" smtClean="0">
                <a:solidFill>
                  <a:schemeClr val="bg1"/>
                </a:solidFill>
              </a:rPr>
              <a:t>Target Project Leader</a:t>
            </a:r>
            <a:endParaRPr lang="en-GB" sz="2000" noProof="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  <a:hlinkClick r:id="rId2"/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r>
              <a:rPr lang="sv-SE" sz="1400" dirty="0" smtClean="0">
                <a:solidFill>
                  <a:srgbClr val="FFFFFF"/>
                </a:solidFill>
              </a:rPr>
              <a:t>6 April 2016</a:t>
            </a:r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Significant progress on neutron beam extraction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pic>
        <p:nvPicPr>
          <p:cNvPr id="5" name="Picture 4" descr="160404_0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8" t="6570" r="10317" b="24286"/>
          <a:stretch/>
        </p:blipFill>
        <p:spPr>
          <a:xfrm>
            <a:off x="35496" y="1435787"/>
            <a:ext cx="4104456" cy="209447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5498" y="3458028"/>
            <a:ext cx="5328590" cy="3328926"/>
            <a:chOff x="35498" y="3458028"/>
            <a:chExt cx="5328590" cy="3328926"/>
          </a:xfrm>
        </p:grpSpPr>
        <p:pic>
          <p:nvPicPr>
            <p:cNvPr id="8" name="Picture 7" descr="160404_06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30" t="3193" r="18731" b="14451"/>
            <a:stretch/>
          </p:blipFill>
          <p:spPr>
            <a:xfrm>
              <a:off x="35498" y="3458028"/>
              <a:ext cx="2586168" cy="3067316"/>
            </a:xfrm>
            <a:prstGeom prst="rect">
              <a:avLst/>
            </a:prstGeom>
          </p:spPr>
        </p:pic>
        <p:pic>
          <p:nvPicPr>
            <p:cNvPr id="9" name="Picture 8" descr="2016-04-04_105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052" y="3645024"/>
              <a:ext cx="2444482" cy="309634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835696" y="5566229"/>
              <a:ext cx="1292133" cy="860685"/>
              <a:chOff x="261252" y="3477997"/>
              <a:chExt cx="1292133" cy="86068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261252" y="4077072"/>
                <a:ext cx="80058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dirty="0" err="1" smtClean="0"/>
                  <a:t>nnbar</a:t>
                </a:r>
                <a:r>
                  <a:rPr lang="en-GB" sz="1100" dirty="0" smtClean="0"/>
                  <a:t> port</a:t>
                </a:r>
                <a:endParaRPr lang="en-GB" sz="1100" dirty="0"/>
              </a:p>
            </p:txBody>
          </p:sp>
          <p:cxnSp>
            <p:nvCxnSpPr>
              <p:cNvPr id="18" name="Straight Arrow Connector 17"/>
              <p:cNvCxnSpPr>
                <a:stCxn id="17" idx="3"/>
              </p:cNvCxnSpPr>
              <p:nvPr/>
            </p:nvCxnSpPr>
            <p:spPr>
              <a:xfrm flipV="1">
                <a:off x="1061834" y="3477997"/>
                <a:ext cx="491551" cy="72988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1619672" y="5696857"/>
              <a:ext cx="2095985" cy="1018089"/>
              <a:chOff x="409058" y="3176578"/>
              <a:chExt cx="2095985" cy="1018089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409058" y="3933057"/>
                <a:ext cx="135340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dirty="0" smtClean="0"/>
                  <a:t>Neutron beam ports</a:t>
                </a:r>
                <a:endParaRPr lang="en-GB" sz="1100" dirty="0"/>
              </a:p>
            </p:txBody>
          </p:sp>
          <p:cxnSp>
            <p:nvCxnSpPr>
              <p:cNvPr id="16" name="Straight Arrow Connector 15"/>
              <p:cNvCxnSpPr>
                <a:stCxn id="15" idx="3"/>
              </p:cNvCxnSpPr>
              <p:nvPr/>
            </p:nvCxnSpPr>
            <p:spPr>
              <a:xfrm flipV="1">
                <a:off x="1762463" y="3176578"/>
                <a:ext cx="742580" cy="88728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4180114" y="6154057"/>
              <a:ext cx="1183974" cy="632897"/>
              <a:chOff x="1169300" y="2985707"/>
              <a:chExt cx="1183974" cy="632897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547664" y="3356994"/>
                <a:ext cx="80561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dirty="0" smtClean="0"/>
                  <a:t>ECHIR port</a:t>
                </a:r>
                <a:endParaRPr lang="en-GB" sz="1100" dirty="0"/>
              </a:p>
            </p:txBody>
          </p:sp>
          <p:cxnSp>
            <p:nvCxnSpPr>
              <p:cNvPr id="14" name="Straight Arrow Connector 13"/>
              <p:cNvCxnSpPr>
                <a:stCxn id="13" idx="1"/>
              </p:cNvCxnSpPr>
              <p:nvPr/>
            </p:nvCxnSpPr>
            <p:spPr>
              <a:xfrm flipH="1" flipV="1">
                <a:off x="1169300" y="2985707"/>
                <a:ext cx="378364" cy="50209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 Placeholder 3"/>
          <p:cNvSpPr txBox="1">
            <a:spLocks/>
          </p:cNvSpPr>
          <p:nvPr/>
        </p:nvSpPr>
        <p:spPr>
          <a:xfrm>
            <a:off x="4644008" y="3573016"/>
            <a:ext cx="4412630" cy="3048716"/>
          </a:xfrm>
          <a:prstGeom prst="rect">
            <a:avLst/>
          </a:prstGeom>
        </p:spPr>
        <p:txBody>
          <a:bodyPr vert="horz" lIns="91432" tIns="45716" rIns="91432" bIns="45716" rtlCol="0">
            <a:normAutofit lnSpcReduction="10000"/>
          </a:bodyPr>
          <a:lstStyle>
            <a:lvl1pPr marL="365806" indent="-365806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792579" indent="-304838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1219352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3pPr>
            <a:lvl4pPr marL="1463223" indent="0" algn="l" defTabSz="487741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4pPr>
            <a:lvl5pPr marL="1950964" indent="0" algn="l" defTabSz="487741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5pPr>
            <a:lvl6pPr marL="2682575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316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8057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798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 baseline="30000" dirty="0" smtClean="0"/>
          </a:p>
          <a:p>
            <a:r>
              <a:rPr lang="en-GB" sz="1700" dirty="0" smtClean="0"/>
              <a:t>Neutron beam extraction system</a:t>
            </a:r>
          </a:p>
          <a:p>
            <a:pPr lvl="1"/>
            <a:r>
              <a:rPr lang="en-GB" sz="1400" dirty="0" smtClean="0"/>
              <a:t>42 neutron beam ports, whereof </a:t>
            </a:r>
          </a:p>
          <a:p>
            <a:pPr lvl="2"/>
            <a:r>
              <a:rPr lang="en-GB" sz="1000" dirty="0" smtClean="0"/>
              <a:t>39 normal modular beam ports</a:t>
            </a:r>
          </a:p>
          <a:p>
            <a:pPr lvl="2"/>
            <a:r>
              <a:rPr lang="en-GB" sz="1000" dirty="0" smtClean="0"/>
              <a:t>3 beam ports within the superstructure of the </a:t>
            </a:r>
            <a:r>
              <a:rPr lang="en-GB" sz="1000" dirty="0" err="1" smtClean="0"/>
              <a:t>nnbar</a:t>
            </a:r>
            <a:r>
              <a:rPr lang="en-GB" sz="1000" dirty="0" smtClean="0"/>
              <a:t> port</a:t>
            </a:r>
          </a:p>
          <a:p>
            <a:pPr lvl="1"/>
            <a:r>
              <a:rPr lang="en-GB" sz="1400" dirty="0" smtClean="0"/>
              <a:t>One fast neutron beam port for </a:t>
            </a:r>
            <a:r>
              <a:rPr lang="en-GB" sz="1400" u="sng" dirty="0" smtClean="0"/>
              <a:t>E</a:t>
            </a:r>
            <a:r>
              <a:rPr lang="en-GB" sz="1400" dirty="0" smtClean="0"/>
              <a:t>SS </a:t>
            </a:r>
            <a:r>
              <a:rPr lang="en-GB" sz="1400" u="sng" dirty="0" smtClean="0"/>
              <a:t>ch</a:t>
            </a:r>
            <a:r>
              <a:rPr lang="en-GB" sz="1400" dirty="0" smtClean="0"/>
              <a:t>ip </a:t>
            </a:r>
            <a:r>
              <a:rPr lang="en-GB" sz="1400" u="sng" dirty="0" smtClean="0"/>
              <a:t>ir</a:t>
            </a:r>
            <a:r>
              <a:rPr lang="en-GB" sz="1400" dirty="0" smtClean="0"/>
              <a:t>radiation </a:t>
            </a:r>
            <a:r>
              <a:rPr lang="en-GB" sz="1400" dirty="0"/>
              <a:t>(ECHIR) </a:t>
            </a:r>
            <a:r>
              <a:rPr lang="en-GB" sz="1400" dirty="0" smtClean="0"/>
              <a:t>station</a:t>
            </a:r>
          </a:p>
          <a:p>
            <a:pPr lvl="1"/>
            <a:r>
              <a:rPr lang="en-GB" sz="1400" dirty="0" smtClean="0"/>
              <a:t>Double decker neutron beam port inserts with capability to view either the upper or the lower moderators</a:t>
            </a:r>
          </a:p>
          <a:p>
            <a:pPr lvl="1"/>
            <a:r>
              <a:rPr lang="en-GB" sz="1400" dirty="0" smtClean="0"/>
              <a:t>Light shutters with drive and handling mechanisms in the basement rooms</a:t>
            </a:r>
          </a:p>
          <a:p>
            <a:pPr lvl="1"/>
            <a:r>
              <a:rPr lang="en-GB" sz="1400" dirty="0" smtClean="0"/>
              <a:t>Handling tool for neutron beam port inserts replacement</a:t>
            </a:r>
          </a:p>
          <a:p>
            <a:pPr lvl="1"/>
            <a:endParaRPr lang="en-GB" sz="1400" dirty="0" smtClean="0"/>
          </a:p>
          <a:p>
            <a:pPr lvl="2"/>
            <a:endParaRPr lang="en-GB" sz="1700" dirty="0" smtClean="0"/>
          </a:p>
        </p:txBody>
      </p:sp>
      <p:sp>
        <p:nvSpPr>
          <p:cNvPr id="20" name="TextBox 19"/>
          <p:cNvSpPr txBox="1"/>
          <p:nvPr/>
        </p:nvSpPr>
        <p:spPr>
          <a:xfrm rot="19364118">
            <a:off x="845234" y="5445009"/>
            <a:ext cx="1658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Neutron beam port insert</a:t>
            </a:r>
            <a:endParaRPr lang="en-GB" sz="1100" dirty="0"/>
          </a:p>
        </p:txBody>
      </p:sp>
      <p:sp>
        <p:nvSpPr>
          <p:cNvPr id="21" name="TextBox 20"/>
          <p:cNvSpPr txBox="1"/>
          <p:nvPr/>
        </p:nvSpPr>
        <p:spPr>
          <a:xfrm rot="756962">
            <a:off x="1348695" y="2975724"/>
            <a:ext cx="9539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Handling tool</a:t>
            </a:r>
            <a:endParaRPr lang="en-GB" sz="1100" dirty="0"/>
          </a:p>
        </p:txBody>
      </p:sp>
      <p:pic>
        <p:nvPicPr>
          <p:cNvPr id="22" name="Picture 21" descr="D:\HiT\Projects\ESS 2016\work\Bridge\ESS-0044607 pics\019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5" r="32885" b="45165"/>
          <a:stretch/>
        </p:blipFill>
        <p:spPr bwMode="auto">
          <a:xfrm>
            <a:off x="4427984" y="1731410"/>
            <a:ext cx="2939706" cy="20576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 descr="D:\HiT\Projects\ESS 2016\work\Bridge\ESS-0044607 pics\010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0" t="25233" r="311" b="5771"/>
          <a:stretch/>
        </p:blipFill>
        <p:spPr bwMode="auto">
          <a:xfrm rot="16200000">
            <a:off x="6569578" y="999597"/>
            <a:ext cx="3579191" cy="15676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345628" y="1484784"/>
            <a:ext cx="31787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Examples of possible configurations of light shutters</a:t>
            </a:r>
            <a:endParaRPr lang="en-GB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7524328" y="3527430"/>
            <a:ext cx="16695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Shutter drive in basement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806466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Stress analyses of the monolith vessel by ESS-Bilbao finds stresses well within </a:t>
            </a:r>
            <a:r>
              <a:rPr lang="en-US" dirty="0" err="1" smtClean="0"/>
              <a:t>allowables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5" name="Picture 4" descr="Pages from 2016_3_Monolith_Vesse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t="16065" r="1381"/>
          <a:stretch/>
        </p:blipFill>
        <p:spPr>
          <a:xfrm>
            <a:off x="300182" y="1466273"/>
            <a:ext cx="8116454" cy="52750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2200" y="2060848"/>
            <a:ext cx="1670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Monolith vessel </a:t>
            </a:r>
            <a:br>
              <a:rPr lang="en-US" dirty="0" smtClean="0"/>
            </a:br>
            <a:r>
              <a:rPr lang="en-US" dirty="0" smtClean="0"/>
              <a:t>under vacuum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89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WP5: Fluid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85192" y="1484784"/>
            <a:ext cx="7931224" cy="5040560"/>
          </a:xfrm>
        </p:spPr>
        <p:txBody>
          <a:bodyPr>
            <a:no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Updated the layout so that all primary water loop components are confined to the triangular utility rooms</a:t>
            </a:r>
          </a:p>
          <a:p>
            <a:r>
              <a:rPr lang="en-GB" sz="2000" dirty="0" smtClean="0">
                <a:solidFill>
                  <a:srgbClr val="000000"/>
                </a:solidFill>
              </a:rPr>
              <a:t>Conducted 3 PDRs</a:t>
            </a:r>
          </a:p>
          <a:p>
            <a:pPr lvl="1"/>
            <a:r>
              <a:rPr lang="en-GB" sz="1800" dirty="0" smtClean="0">
                <a:solidFill>
                  <a:srgbClr val="000000"/>
                </a:solidFill>
              </a:rPr>
              <a:t>Water Purification System</a:t>
            </a:r>
          </a:p>
          <a:p>
            <a:pPr lvl="1"/>
            <a:r>
              <a:rPr lang="en-GB" sz="1800" dirty="0" smtClean="0">
                <a:solidFill>
                  <a:srgbClr val="000000"/>
                </a:solidFill>
              </a:rPr>
              <a:t>Water Drainage System </a:t>
            </a:r>
          </a:p>
          <a:p>
            <a:pPr lvl="1"/>
            <a:r>
              <a:rPr lang="en-GB" sz="1800" dirty="0" smtClean="0">
                <a:solidFill>
                  <a:srgbClr val="000000"/>
                </a:solidFill>
              </a:rPr>
              <a:t>Radiolysis Gas Treatment System</a:t>
            </a:r>
          </a:p>
          <a:p>
            <a:r>
              <a:rPr lang="en-GB" sz="2000" dirty="0" smtClean="0">
                <a:solidFill>
                  <a:srgbClr val="000000"/>
                </a:solidFill>
              </a:rPr>
              <a:t>Working with IK partner’s </a:t>
            </a:r>
            <a:r>
              <a:rPr lang="en-GB" sz="2000" dirty="0">
                <a:solidFill>
                  <a:srgbClr val="000000"/>
                </a:solidFill>
              </a:rPr>
              <a:t>(UJF)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br>
              <a:rPr lang="en-GB" sz="2000" dirty="0" smtClean="0">
                <a:solidFill>
                  <a:srgbClr val="000000"/>
                </a:solidFill>
              </a:rPr>
            </a:br>
            <a:r>
              <a:rPr lang="en-GB" sz="2000" dirty="0" smtClean="0">
                <a:solidFill>
                  <a:srgbClr val="000000"/>
                </a:solidFill>
              </a:rPr>
              <a:t>contractor, </a:t>
            </a:r>
            <a:r>
              <a:rPr lang="en-GB" sz="2000" dirty="0" err="1" smtClean="0">
                <a:solidFill>
                  <a:srgbClr val="000000"/>
                </a:solidFill>
              </a:rPr>
              <a:t>Nuvia</a:t>
            </a:r>
            <a:r>
              <a:rPr lang="en-GB" sz="2000" dirty="0" smtClean="0">
                <a:solidFill>
                  <a:srgbClr val="000000"/>
                </a:solidFill>
              </a:rPr>
              <a:t>, to clarify the </a:t>
            </a:r>
            <a:br>
              <a:rPr lang="en-GB" sz="2000" dirty="0" smtClean="0">
                <a:solidFill>
                  <a:srgbClr val="000000"/>
                </a:solidFill>
              </a:rPr>
            </a:br>
            <a:r>
              <a:rPr lang="en-GB" sz="2000" dirty="0" smtClean="0">
                <a:solidFill>
                  <a:srgbClr val="000000"/>
                </a:solidFill>
              </a:rPr>
              <a:t>scope of work and schedule for </a:t>
            </a:r>
            <a:br>
              <a:rPr lang="en-GB" sz="2000" dirty="0" smtClean="0">
                <a:solidFill>
                  <a:srgbClr val="000000"/>
                </a:solidFill>
              </a:rPr>
            </a:br>
            <a:r>
              <a:rPr lang="en-GB" sz="2000" dirty="0" smtClean="0">
                <a:solidFill>
                  <a:srgbClr val="000000"/>
                </a:solidFill>
              </a:rPr>
              <a:t>the primary and intermediate </a:t>
            </a:r>
            <a:br>
              <a:rPr lang="en-GB" sz="2000" dirty="0" smtClean="0">
                <a:solidFill>
                  <a:srgbClr val="000000"/>
                </a:solidFill>
              </a:rPr>
            </a:br>
            <a:r>
              <a:rPr lang="en-GB" sz="2000" dirty="0" smtClean="0">
                <a:solidFill>
                  <a:srgbClr val="000000"/>
                </a:solidFill>
              </a:rPr>
              <a:t>water systems, and Target HVAC</a:t>
            </a:r>
          </a:p>
          <a:p>
            <a:pPr lvl="1"/>
            <a:r>
              <a:rPr lang="en-GB" sz="1600" dirty="0" smtClean="0">
                <a:solidFill>
                  <a:srgbClr val="000000"/>
                </a:solidFill>
              </a:rPr>
              <a:t>Goal is to sign the Technical Annexes by the end of the month</a:t>
            </a:r>
          </a:p>
          <a:p>
            <a:r>
              <a:rPr lang="en-GB" sz="2000" dirty="0" smtClean="0">
                <a:solidFill>
                  <a:srgbClr val="000000"/>
                </a:solidFill>
              </a:rPr>
              <a:t>Performed accident analyses for the Target HVAC and water systems in support of the design and PSAR</a:t>
            </a:r>
          </a:p>
        </p:txBody>
      </p:sp>
      <p:pic>
        <p:nvPicPr>
          <p:cNvPr id="6" name="Content Placeholder 4" descr="110-delay tank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" b="360"/>
          <a:stretch>
            <a:fillRect/>
          </a:stretch>
        </p:blipFill>
        <p:spPr>
          <a:xfrm>
            <a:off x="4427984" y="2406605"/>
            <a:ext cx="4642411" cy="2553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40352" y="4437112"/>
            <a:ext cx="888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GLS tanks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363864" y="4497263"/>
            <a:ext cx="1238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Control </a:t>
            </a:r>
            <a:r>
              <a:rPr lang="en-US" sz="1400" dirty="0" smtClean="0"/>
              <a:t>Valves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788024" y="2348880"/>
            <a:ext cx="1025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Delay tanks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364088" y="2636912"/>
            <a:ext cx="360040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572000" y="4221088"/>
            <a:ext cx="36004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0"/>
          </p:cNvCxnSpPr>
          <p:nvPr/>
        </p:nvCxnSpPr>
        <p:spPr>
          <a:xfrm flipH="1" flipV="1">
            <a:off x="7740352" y="3861048"/>
            <a:ext cx="444393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0"/>
          </p:cNvCxnSpPr>
          <p:nvPr/>
        </p:nvCxnSpPr>
        <p:spPr>
          <a:xfrm flipH="1" flipV="1">
            <a:off x="7020273" y="3717032"/>
            <a:ext cx="1164472" cy="720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0"/>
          </p:cNvCxnSpPr>
          <p:nvPr/>
        </p:nvCxnSpPr>
        <p:spPr>
          <a:xfrm flipV="1">
            <a:off x="8184745" y="3447242"/>
            <a:ext cx="34404" cy="9898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27960" y="2158013"/>
            <a:ext cx="3188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Utility Room Layout Level 110 Triangular Room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35953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Updated Target HVAC P&amp;IDs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pic>
        <p:nvPicPr>
          <p:cNvPr id="5" name="Picture 4" descr="TS_HVAC_FLOWCHART.pdf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83799"/>
            <a:ext cx="7740352" cy="547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21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WP6: Remote Handling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1772816"/>
            <a:ext cx="3672408" cy="4680520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1032"/>
              </a:spcBef>
            </a:pPr>
            <a:r>
              <a:rPr lang="en-US" dirty="0" smtClean="0">
                <a:solidFill>
                  <a:srgbClr val="000000"/>
                </a:solidFill>
              </a:rPr>
              <a:t>First Target Project procurements (concrete </a:t>
            </a:r>
            <a:r>
              <a:rPr lang="en-US" dirty="0" err="1" smtClean="0">
                <a:solidFill>
                  <a:srgbClr val="000000"/>
                </a:solidFill>
              </a:rPr>
              <a:t>embedments</a:t>
            </a:r>
            <a:r>
              <a:rPr lang="en-US" dirty="0" smtClean="0">
                <a:solidFill>
                  <a:srgbClr val="000000"/>
                </a:solidFill>
              </a:rPr>
              <a:t>) will be factory acceptance tested this month</a:t>
            </a:r>
          </a:p>
          <a:p>
            <a:pPr>
              <a:spcBef>
                <a:spcPts val="1032"/>
              </a:spcBef>
            </a:pPr>
            <a:r>
              <a:rPr lang="en-US" dirty="0" smtClean="0">
                <a:solidFill>
                  <a:srgbClr val="000000"/>
                </a:solidFill>
              </a:rPr>
              <a:t>Active Cells in-kind partner STFC/UKAEA held Kick-off meeting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last month</a:t>
            </a:r>
          </a:p>
          <a:p>
            <a:pPr lvl="1">
              <a:spcBef>
                <a:spcPts val="1032"/>
              </a:spcBef>
            </a:pPr>
            <a:r>
              <a:rPr lang="en-US" dirty="0" smtClean="0">
                <a:solidFill>
                  <a:srgbClr val="000000"/>
                </a:solidFill>
              </a:rPr>
              <a:t>UKAEA staff participating in PDRs of components to be remotely handled</a:t>
            </a:r>
          </a:p>
          <a:p>
            <a:pPr lvl="1">
              <a:spcBef>
                <a:spcPts val="1032"/>
              </a:spcBef>
            </a:pPr>
            <a:r>
              <a:rPr lang="en-US" dirty="0" smtClean="0">
                <a:solidFill>
                  <a:srgbClr val="000000"/>
                </a:solidFill>
              </a:rPr>
              <a:t>UKAEA developing a Remote Handling Handbook</a:t>
            </a:r>
          </a:p>
          <a:p>
            <a:pPr>
              <a:spcBef>
                <a:spcPts val="1032"/>
              </a:spcBef>
            </a:pP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ccident scenarios analyzed to support the the design and PSAR</a:t>
            </a:r>
          </a:p>
          <a:p>
            <a:pPr>
              <a:spcBef>
                <a:spcPts val="1032"/>
              </a:spcBef>
            </a:pPr>
            <a:r>
              <a:rPr lang="en-US" dirty="0" smtClean="0">
                <a:solidFill>
                  <a:srgbClr val="000000"/>
                </a:solidFill>
              </a:rPr>
              <a:t>Conducted PDR </a:t>
            </a:r>
            <a:r>
              <a:rPr lang="en-US" dirty="0">
                <a:solidFill>
                  <a:srgbClr val="000000"/>
                </a:solidFill>
              </a:rPr>
              <a:t>on Active Cells Equipment &amp; Handling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60232" y="6376243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pic>
        <p:nvPicPr>
          <p:cNvPr id="26" name="Picture 25" descr="ActC top (3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852936"/>
            <a:ext cx="4644553" cy="2423134"/>
          </a:xfrm>
          <a:prstGeom prst="rect">
            <a:avLst/>
          </a:prstGeom>
        </p:spPr>
      </p:pic>
      <p:sp>
        <p:nvSpPr>
          <p:cNvPr id="29" name="Text Box 14"/>
          <p:cNvSpPr txBox="1"/>
          <p:nvPr/>
        </p:nvSpPr>
        <p:spPr>
          <a:xfrm>
            <a:off x="1835696" y="5517232"/>
            <a:ext cx="135674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Process Cell</a:t>
            </a:r>
            <a:endParaRPr sz="14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30" name="Straight Arrow Connector 29"/>
          <p:cNvCxnSpPr>
            <a:stCxn id="29" idx="0"/>
          </p:cNvCxnSpPr>
          <p:nvPr/>
        </p:nvCxnSpPr>
        <p:spPr>
          <a:xfrm flipH="1" flipV="1">
            <a:off x="1835696" y="3933056"/>
            <a:ext cx="678373" cy="1584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Box 16"/>
          <p:cNvSpPr txBox="1"/>
          <p:nvPr/>
        </p:nvSpPr>
        <p:spPr>
          <a:xfrm>
            <a:off x="2195736" y="1988840"/>
            <a:ext cx="126195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1400" kern="1200" dirty="0" smtClean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Transfer  </a:t>
            </a:r>
            <a:r>
              <a:rPr lang="en-GB" sz="14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Area</a:t>
            </a:r>
            <a:endParaRPr sz="14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32" name="Straight Arrow Connector 31"/>
          <p:cNvCxnSpPr>
            <a:stCxn id="31" idx="2"/>
          </p:cNvCxnSpPr>
          <p:nvPr/>
        </p:nvCxnSpPr>
        <p:spPr>
          <a:xfrm>
            <a:off x="2826712" y="2296617"/>
            <a:ext cx="89104" cy="1276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 Box 18"/>
          <p:cNvSpPr txBox="1"/>
          <p:nvPr/>
        </p:nvSpPr>
        <p:spPr>
          <a:xfrm>
            <a:off x="3275856" y="5517232"/>
            <a:ext cx="1462609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Maintenance</a:t>
            </a:r>
            <a:r>
              <a:rPr lang="en-GB" sz="12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 Cell</a:t>
            </a:r>
            <a:endParaRPr sz="12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34" name="Straight Arrow Connector 33"/>
          <p:cNvCxnSpPr>
            <a:stCxn id="33" idx="0"/>
          </p:cNvCxnSpPr>
          <p:nvPr/>
        </p:nvCxnSpPr>
        <p:spPr>
          <a:xfrm flipH="1" flipV="1">
            <a:off x="3059832" y="3789040"/>
            <a:ext cx="947329" cy="17281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 Box 20"/>
          <p:cNvSpPr txBox="1"/>
          <p:nvPr/>
        </p:nvSpPr>
        <p:spPr>
          <a:xfrm>
            <a:off x="395536" y="1988840"/>
            <a:ext cx="136815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1400" kern="1200" dirty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Storage Pits</a:t>
            </a:r>
            <a:endParaRPr sz="14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36" name="Straight Arrow Connector 35"/>
          <p:cNvCxnSpPr>
            <a:stCxn id="35" idx="2"/>
          </p:cNvCxnSpPr>
          <p:nvPr/>
        </p:nvCxnSpPr>
        <p:spPr>
          <a:xfrm>
            <a:off x="1079612" y="2296617"/>
            <a:ext cx="1404156" cy="14924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Box 16"/>
          <p:cNvSpPr txBox="1"/>
          <p:nvPr/>
        </p:nvSpPr>
        <p:spPr>
          <a:xfrm>
            <a:off x="3707904" y="1988840"/>
            <a:ext cx="936104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1400" kern="1200" dirty="0" smtClean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Shipment</a:t>
            </a:r>
            <a:endParaRPr sz="14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>
          <a:xfrm flipH="1">
            <a:off x="3563888" y="2296617"/>
            <a:ext cx="612068" cy="18524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Box 14"/>
          <p:cNvSpPr txBox="1"/>
          <p:nvPr/>
        </p:nvSpPr>
        <p:spPr>
          <a:xfrm>
            <a:off x="35496" y="5517232"/>
            <a:ext cx="172819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1400" kern="1200" dirty="0" smtClean="0">
                <a:solidFill>
                  <a:srgbClr val="000000"/>
                </a:solidFill>
                <a:effectLst/>
                <a:ea typeface="Times New Roman"/>
                <a:cs typeface="Times New Roman"/>
              </a:rPr>
              <a:t>Technical Galleries</a:t>
            </a:r>
            <a:endParaRPr sz="14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41" name="Straight Arrow Connector 40"/>
          <p:cNvCxnSpPr>
            <a:stCxn id="40" idx="0"/>
          </p:cNvCxnSpPr>
          <p:nvPr/>
        </p:nvCxnSpPr>
        <p:spPr>
          <a:xfrm flipV="1">
            <a:off x="899592" y="4437112"/>
            <a:ext cx="576064" cy="108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031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Testing options for fixing the Active Cells liner beams in concrete 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60232" y="6376243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1475656" y="6053226"/>
            <a:ext cx="5976664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dirty="0" smtClean="0"/>
              <a:t>U-bolts work best so far, other options still to be tested.</a:t>
            </a:r>
            <a:endParaRPr lang="en-US" sz="2000" i="1" dirty="0"/>
          </a:p>
        </p:txBody>
      </p:sp>
      <p:pic>
        <p:nvPicPr>
          <p:cNvPr id="8" name="Picture 7" descr="03-30-2016 14515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6"/>
          <a:stretch/>
        </p:blipFill>
        <p:spPr>
          <a:xfrm>
            <a:off x="6200648" y="1520056"/>
            <a:ext cx="2691832" cy="3960000"/>
          </a:xfrm>
          <a:prstGeom prst="rect">
            <a:avLst/>
          </a:prstGeom>
        </p:spPr>
      </p:pic>
      <p:pic>
        <p:nvPicPr>
          <p:cNvPr id="9" name="Picture 8" descr="Linerbeam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745" y="3461568"/>
            <a:ext cx="2699792" cy="2024844"/>
          </a:xfrm>
          <a:prstGeom prst="rect">
            <a:avLst/>
          </a:prstGeom>
        </p:spPr>
      </p:pic>
      <p:pic>
        <p:nvPicPr>
          <p:cNvPr id="11" name="Picture 10" descr="Linerbeam3c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" t="33012" r="439" b="19137"/>
          <a:stretch/>
        </p:blipFill>
        <p:spPr>
          <a:xfrm>
            <a:off x="3269641" y="1520056"/>
            <a:ext cx="2700000" cy="1875260"/>
          </a:xfrm>
          <a:prstGeom prst="rect">
            <a:avLst/>
          </a:prstGeom>
        </p:spPr>
      </p:pic>
      <p:pic>
        <p:nvPicPr>
          <p:cNvPr id="12" name="Picture 11" descr="Form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00"/>
          <a:stretch/>
        </p:blipFill>
        <p:spPr>
          <a:xfrm>
            <a:off x="323528" y="1520056"/>
            <a:ext cx="2699733" cy="396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56766" y="5419963"/>
            <a:ext cx="103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Test Form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227123" y="5419963"/>
            <a:ext cx="2778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Options for Fixing Liner Beams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009899" y="5419963"/>
            <a:ext cx="1073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Test Pours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446150" y="3717032"/>
            <a:ext cx="646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Good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52320" y="4437112"/>
            <a:ext cx="511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Bad</a:t>
            </a:r>
            <a:endParaRPr lang="en-US" sz="1600" b="1" dirty="0">
              <a:solidFill>
                <a:srgbClr val="FFFFFF"/>
              </a:solidFill>
            </a:endParaRPr>
          </a:p>
        </p:txBody>
      </p:sp>
      <p:cxnSp>
        <p:nvCxnSpPr>
          <p:cNvPr id="15" name="Straight Arrow Connector 14"/>
          <p:cNvCxnSpPr>
            <a:stCxn id="19" idx="0"/>
          </p:cNvCxnSpPr>
          <p:nvPr/>
        </p:nvCxnSpPr>
        <p:spPr>
          <a:xfrm flipH="1" flipV="1">
            <a:off x="6444208" y="3356992"/>
            <a:ext cx="325007" cy="3600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380312" y="4149080"/>
            <a:ext cx="325007" cy="3600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932040" y="4797152"/>
            <a:ext cx="2376264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220072" y="2492896"/>
            <a:ext cx="1224136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213768" y="2948608"/>
            <a:ext cx="1800493" cy="480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dirty="0" smtClean="0">
                <a:solidFill>
                  <a:srgbClr val="FFD507"/>
                </a:solidFill>
              </a:rPr>
              <a:t>yellow tape protects </a:t>
            </a:r>
            <a:br>
              <a:rPr lang="en-US" sz="1400" dirty="0" smtClean="0">
                <a:solidFill>
                  <a:srgbClr val="FFD507"/>
                </a:solidFill>
              </a:rPr>
            </a:br>
            <a:r>
              <a:rPr lang="en-US" sz="1400" dirty="0" smtClean="0">
                <a:solidFill>
                  <a:srgbClr val="FFD507"/>
                </a:solidFill>
              </a:rPr>
              <a:t>surface from concrete</a:t>
            </a:r>
            <a:endParaRPr lang="en-US" sz="1400" dirty="0">
              <a:solidFill>
                <a:srgbClr val="FFD50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1428552"/>
            <a:ext cx="776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U-bolt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857163" y="1743342"/>
            <a:ext cx="323402" cy="5837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092617" y="4437112"/>
            <a:ext cx="919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Tension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Rods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5004048" y="3645024"/>
            <a:ext cx="422799" cy="85926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332192" y="3904771"/>
            <a:ext cx="94656" cy="59952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056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WP7: Controls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Completed hazards analyses for all Target systems</a:t>
            </a:r>
          </a:p>
          <a:p>
            <a:r>
              <a:rPr lang="en-US" dirty="0" smtClean="0"/>
              <a:t>Coordinated and guided the accident analyses included in the PSAR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Conducted PDR for Pilot Target Safety System in February</a:t>
            </a:r>
          </a:p>
          <a:p>
            <a:r>
              <a:rPr lang="en-US" dirty="0" smtClean="0"/>
              <a:t>Constructed a test stand for Target Safety System component testing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431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Hazards Analysis and Safety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925144"/>
          </a:xfrm>
        </p:spPr>
        <p:txBody>
          <a:bodyPr>
            <a:noAutofit/>
          </a:bodyPr>
          <a:lstStyle/>
          <a:p>
            <a:r>
              <a:rPr lang="en-US" sz="2000" dirty="0" smtClean="0"/>
              <a:t>Hazards analyses identified 350 events from which 21 were deemed “bounding”</a:t>
            </a:r>
          </a:p>
          <a:p>
            <a:r>
              <a:rPr lang="en-US" sz="2000" dirty="0" smtClean="0"/>
              <a:t>Bounding events:</a:t>
            </a:r>
          </a:p>
          <a:p>
            <a:pPr lvl="1"/>
            <a:r>
              <a:rPr lang="en-US" sz="1600" dirty="0" smtClean="0"/>
              <a:t>8 events with abnormal heating of tungsten due to beam excursions or loss of cooling</a:t>
            </a:r>
          </a:p>
          <a:p>
            <a:pPr lvl="1"/>
            <a:r>
              <a:rPr lang="en-US" sz="1600" dirty="0"/>
              <a:t>6</a:t>
            </a:r>
            <a:r>
              <a:rPr lang="en-US" sz="1600" dirty="0" smtClean="0"/>
              <a:t> events associated with the Active Cells</a:t>
            </a:r>
            <a:endParaRPr lang="en-US" sz="1600" dirty="0"/>
          </a:p>
          <a:p>
            <a:pPr lvl="1"/>
            <a:r>
              <a:rPr lang="en-US" sz="1600" dirty="0" smtClean="0"/>
              <a:t>5 events associated with water leaks, hydrogen explosion or fire, chopper malfunction, and errant beam on tuning beam dump</a:t>
            </a:r>
          </a:p>
          <a:p>
            <a:pPr lvl="1"/>
            <a:r>
              <a:rPr lang="en-US" sz="1600" dirty="0" smtClean="0"/>
              <a:t>2 events associated with earthquake</a:t>
            </a:r>
          </a:p>
          <a:p>
            <a:r>
              <a:rPr lang="en-US" sz="2000" dirty="0" smtClean="0"/>
              <a:t>Safety functions identified:</a:t>
            </a:r>
          </a:p>
          <a:p>
            <a:pPr lvl="1"/>
            <a:r>
              <a:rPr lang="en-US" sz="1600" dirty="0" smtClean="0"/>
              <a:t>Safety related SSCs</a:t>
            </a:r>
          </a:p>
          <a:p>
            <a:pPr lvl="2"/>
            <a:r>
              <a:rPr lang="en-US" sz="1400" dirty="0"/>
              <a:t>H</a:t>
            </a:r>
            <a:r>
              <a:rPr lang="en-US" sz="1400" dirty="0" smtClean="0"/>
              <a:t>elium loop components</a:t>
            </a:r>
          </a:p>
          <a:p>
            <a:pPr lvl="2"/>
            <a:r>
              <a:rPr lang="en-US" sz="1400" dirty="0" smtClean="0"/>
              <a:t>Helium purification</a:t>
            </a:r>
          </a:p>
          <a:p>
            <a:pPr lvl="2"/>
            <a:r>
              <a:rPr lang="en-US" sz="1400" dirty="0" smtClean="0"/>
              <a:t>Utility room ventilation system</a:t>
            </a:r>
          </a:p>
          <a:p>
            <a:pPr lvl="2"/>
            <a:r>
              <a:rPr lang="en-US" sz="1400" dirty="0" smtClean="0"/>
              <a:t>Target drive unit and associated control system</a:t>
            </a:r>
          </a:p>
          <a:p>
            <a:pPr lvl="2"/>
            <a:r>
              <a:rPr lang="en-US" sz="1400" dirty="0" smtClean="0"/>
              <a:t>...</a:t>
            </a:r>
          </a:p>
          <a:p>
            <a:pPr lvl="1"/>
            <a:r>
              <a:rPr lang="en-US" sz="1600" dirty="0"/>
              <a:t>Safety SSCs</a:t>
            </a:r>
          </a:p>
          <a:p>
            <a:pPr lvl="2"/>
            <a:r>
              <a:rPr lang="en-US" sz="1400" dirty="0"/>
              <a:t>Target Safety System: safety-class beam permit</a:t>
            </a:r>
          </a:p>
          <a:p>
            <a:pPr lvl="2"/>
            <a:r>
              <a:rPr lang="en-US" sz="1400" dirty="0"/>
              <a:t>Personnel Safety System: personnel access control</a:t>
            </a:r>
          </a:p>
          <a:p>
            <a:pPr lvl="2"/>
            <a:r>
              <a:rPr lang="en-US" sz="1400" dirty="0"/>
              <a:t>..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69690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WP8: Target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Calculated radionuclide inventories in: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ungsten bricks and target shroud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eryllium reflector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elium coolant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oderator-reflector cooling water</a:t>
            </a:r>
          </a:p>
          <a:p>
            <a:r>
              <a:rPr lang="en-US" dirty="0" smtClean="0"/>
              <a:t>Supported all work packages with shielding calculations</a:t>
            </a:r>
          </a:p>
          <a:p>
            <a:r>
              <a:rPr lang="en-US" dirty="0" smtClean="0"/>
              <a:t>Measured rate of back conversion of </a:t>
            </a:r>
            <a:r>
              <a:rPr lang="en-US" dirty="0" err="1" smtClean="0"/>
              <a:t>para</a:t>
            </a:r>
            <a:r>
              <a:rPr lang="en-US" dirty="0" smtClean="0"/>
              <a:t>-to-</a:t>
            </a:r>
            <a:r>
              <a:rPr lang="en-US" dirty="0" err="1" smtClean="0"/>
              <a:t>ortho</a:t>
            </a:r>
            <a:r>
              <a:rPr lang="en-US" dirty="0" smtClean="0"/>
              <a:t> due to neutron irradiation at SNS</a:t>
            </a:r>
          </a:p>
          <a:p>
            <a:r>
              <a:rPr lang="en-US" dirty="0" smtClean="0"/>
              <a:t>Applied for beam time at CERN ISOLDE to support measurement of tungsten release factors</a:t>
            </a:r>
          </a:p>
          <a:p>
            <a:r>
              <a:rPr lang="en-US" dirty="0" smtClean="0"/>
              <a:t>Materials Handbook updated regularly</a:t>
            </a:r>
          </a:p>
          <a:p>
            <a:pPr lvl="1"/>
            <a:r>
              <a:rPr lang="en-US" dirty="0" smtClean="0"/>
              <a:t>Currently 140 pages covering 27 chapters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9575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DTU’s setup </a:t>
            </a:r>
            <a:r>
              <a:rPr lang="en-US" dirty="0"/>
              <a:t>for </a:t>
            </a:r>
            <a:r>
              <a:rPr lang="en-US" dirty="0" smtClean="0"/>
              <a:t>measuring release fraction </a:t>
            </a:r>
            <a:r>
              <a:rPr lang="en-US" dirty="0"/>
              <a:t>of </a:t>
            </a:r>
            <a:r>
              <a:rPr lang="en-US" dirty="0" smtClean="0"/>
              <a:t>iodine </a:t>
            </a:r>
            <a:r>
              <a:rPr lang="en-US" dirty="0"/>
              <a:t>and bromine at different </a:t>
            </a:r>
            <a:r>
              <a:rPr lang="en-US" dirty="0" smtClean="0"/>
              <a:t>temperatures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020272" y="1600200"/>
            <a:ext cx="1872208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Apparatus capable of taking tungsten sample to 1000°C</a:t>
            </a:r>
          </a:p>
          <a:p>
            <a:r>
              <a:rPr lang="en-US" sz="2400" dirty="0" smtClean="0"/>
              <a:t>Minimum detectable release fraction expected to be 2E-8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ECE10-8D5C-4591-8209-94EFCCBEE2C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6146" name="Picture 2" descr="E:\ESS-Target release factor Project\ESS meeting 17th Dec2015\IMG_13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39529"/>
            <a:ext cx="6696744" cy="49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be 3"/>
          <p:cNvSpPr>
            <a:spLocks noChangeArrowheads="1"/>
          </p:cNvSpPr>
          <p:nvPr/>
        </p:nvSpPr>
        <p:spPr bwMode="auto">
          <a:xfrm flipV="1">
            <a:off x="2816812" y="4447841"/>
            <a:ext cx="576064" cy="14401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scene3d>
            <a:camera prst="orthographicFront">
              <a:rot lat="0" lon="0" rev="180000"/>
            </a:camera>
            <a:lightRig rig="threePt" dir="t"/>
          </a:scene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a-DK" altLang="da-DK"/>
          </a:p>
        </p:txBody>
      </p:sp>
      <p:sp>
        <p:nvSpPr>
          <p:cNvPr id="10" name="TextBox 9"/>
          <p:cNvSpPr txBox="1"/>
          <p:nvPr/>
        </p:nvSpPr>
        <p:spPr>
          <a:xfrm>
            <a:off x="323528" y="5517232"/>
            <a:ext cx="1107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irradiated </a:t>
            </a:r>
            <a:br>
              <a:rPr lang="en-US" dirty="0" smtClean="0"/>
            </a:br>
            <a:r>
              <a:rPr lang="en-US" dirty="0" smtClean="0"/>
              <a:t>tungsten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187624" y="4653136"/>
            <a:ext cx="1584176" cy="9361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182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Organization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Update on all work </a:t>
            </a:r>
            <a:r>
              <a:rPr lang="en-US" dirty="0" smtClean="0">
                <a:solidFill>
                  <a:schemeClr val="tx1"/>
                </a:solidFill>
              </a:rPr>
              <a:t>packages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Project </a:t>
            </a:r>
            <a:r>
              <a:rPr lang="en-US" dirty="0" smtClean="0">
                <a:solidFill>
                  <a:schemeClr val="tx1"/>
                </a:solidFill>
              </a:rPr>
              <a:t>schedule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Progress on </a:t>
            </a:r>
            <a:r>
              <a:rPr lang="en-US" dirty="0" smtClean="0">
                <a:solidFill>
                  <a:schemeClr val="tx1"/>
                </a:solidFill>
              </a:rPr>
              <a:t>securing </a:t>
            </a:r>
            <a:r>
              <a:rPr lang="en-US" dirty="0"/>
              <a:t>i</a:t>
            </a:r>
            <a:r>
              <a:rPr lang="en-US" dirty="0" smtClean="0">
                <a:solidFill>
                  <a:schemeClr val="tx1"/>
                </a:solidFill>
              </a:rPr>
              <a:t>n-kind </a:t>
            </a:r>
            <a:r>
              <a:rPr lang="en-US" dirty="0" smtClean="0"/>
              <a:t>p</a:t>
            </a:r>
            <a:r>
              <a:rPr lang="en-US" dirty="0" smtClean="0">
                <a:solidFill>
                  <a:schemeClr val="tx1"/>
                </a:solidFill>
              </a:rPr>
              <a:t>artners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Issues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Concluding remarks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6646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pPr marL="360363" indent="-360363"/>
            <a:r>
              <a:rPr lang="en-GB" sz="3400" dirty="0" smtClean="0"/>
              <a:t>Target Schedule: Level 1 Milestones</a:t>
            </a: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20</a:t>
            </a:fld>
            <a:endParaRPr lang="sv-SE"/>
          </a:p>
        </p:txBody>
      </p:sp>
      <p:grpSp>
        <p:nvGrpSpPr>
          <p:cNvPr id="9" name="Group 8"/>
          <p:cNvGrpSpPr/>
          <p:nvPr/>
        </p:nvGrpSpPr>
        <p:grpSpPr>
          <a:xfrm>
            <a:off x="56658" y="1289926"/>
            <a:ext cx="8989009" cy="5405732"/>
            <a:chOff x="8446390" y="-2440366"/>
            <a:chExt cx="8989009" cy="5405732"/>
          </a:xfrm>
        </p:grpSpPr>
        <p:sp>
          <p:nvSpPr>
            <p:cNvPr id="11" name="Rectangle 10"/>
            <p:cNvSpPr/>
            <p:nvPr/>
          </p:nvSpPr>
          <p:spPr>
            <a:xfrm>
              <a:off x="10225428" y="-2440366"/>
              <a:ext cx="1206000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400" b="1" dirty="0" smtClean="0">
                  <a:solidFill>
                    <a:srgbClr val="0070C0"/>
                  </a:solidFill>
                </a:rPr>
                <a:t>2015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426222" y="-2440366"/>
              <a:ext cx="1206000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400" b="1" dirty="0" smtClean="0">
                  <a:solidFill>
                    <a:srgbClr val="0070C0"/>
                  </a:solidFill>
                </a:rPr>
                <a:t>2016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627016" y="-2440366"/>
              <a:ext cx="1206000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400" b="1" dirty="0" smtClean="0">
                  <a:solidFill>
                    <a:srgbClr val="0070C0"/>
                  </a:solidFill>
                </a:rPr>
                <a:t>2017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3827810" y="-2440366"/>
              <a:ext cx="1206000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400" b="1" dirty="0" smtClean="0">
                  <a:solidFill>
                    <a:srgbClr val="0070C0"/>
                  </a:solidFill>
                </a:rPr>
                <a:t>2018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028604" y="-2440366"/>
              <a:ext cx="1206000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400" b="1" dirty="0" smtClean="0">
                  <a:solidFill>
                    <a:srgbClr val="0070C0"/>
                  </a:solidFill>
                </a:rPr>
                <a:t>2019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229399" y="-2440366"/>
              <a:ext cx="1206000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400" b="1" dirty="0" smtClean="0">
                  <a:solidFill>
                    <a:srgbClr val="0070C0"/>
                  </a:solidFill>
                </a:rPr>
                <a:t>2020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0225428" y="-2074634"/>
              <a:ext cx="0" cy="50400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1425561" y="-2074635"/>
              <a:ext cx="0" cy="50400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2625694" y="-2074635"/>
              <a:ext cx="0" cy="50400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3825827" y="-2074635"/>
              <a:ext cx="0" cy="50400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5025960" y="-2081005"/>
              <a:ext cx="0" cy="50400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6226093" y="-2074635"/>
              <a:ext cx="0" cy="50400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7426228" y="-2074635"/>
              <a:ext cx="0" cy="50400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8446390" y="-2076728"/>
              <a:ext cx="1932844" cy="0"/>
            </a:xfrm>
            <a:prstGeom prst="line">
              <a:avLst/>
            </a:prstGeom>
            <a:ln w="95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69285" y="1660697"/>
            <a:ext cx="1766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i="1" dirty="0" smtClean="0"/>
              <a:t>Project </a:t>
            </a:r>
            <a:r>
              <a:rPr lang="sv-SE" sz="1600" b="1" i="1" dirty="0" err="1" smtClean="0"/>
              <a:t>Milestones</a:t>
            </a:r>
            <a:endParaRPr lang="sv-SE" sz="1600" b="1" i="1" dirty="0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35496" y="2200660"/>
            <a:ext cx="8990333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5391691" y="1907857"/>
            <a:ext cx="1857597" cy="307777"/>
            <a:chOff x="5630707" y="1940451"/>
            <a:chExt cx="1857597" cy="307777"/>
          </a:xfrm>
        </p:grpSpPr>
        <p:sp>
          <p:nvSpPr>
            <p:cNvPr id="26" name="4-Point Star 25"/>
            <p:cNvSpPr>
              <a:spLocks noChangeAspect="1"/>
            </p:cNvSpPr>
            <p:nvPr/>
          </p:nvSpPr>
          <p:spPr>
            <a:xfrm>
              <a:off x="7308304" y="2004339"/>
              <a:ext cx="180000" cy="180000"/>
            </a:xfrm>
            <a:prstGeom prst="star4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630707" y="1940451"/>
              <a:ext cx="16985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sv-SE" sz="1400" dirty="0" smtClean="0"/>
                <a:t>First Beam on Target</a:t>
              </a:r>
              <a:endParaRPr lang="en-US" sz="1400" dirty="0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122369" y="1649622"/>
            <a:ext cx="1683900" cy="307777"/>
            <a:chOff x="6078889" y="1635873"/>
            <a:chExt cx="1683900" cy="307777"/>
          </a:xfrm>
        </p:grpSpPr>
        <p:sp>
          <p:nvSpPr>
            <p:cNvPr id="30" name="TextBox 29"/>
            <p:cNvSpPr txBox="1"/>
            <p:nvPr/>
          </p:nvSpPr>
          <p:spPr>
            <a:xfrm>
              <a:off x="6078889" y="1635873"/>
              <a:ext cx="15311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sv-SE" sz="1400" dirty="0" smtClean="0"/>
                <a:t>Target Project End</a:t>
              </a:r>
              <a:endParaRPr lang="en-US" sz="1400" dirty="0"/>
            </a:p>
          </p:txBody>
        </p:sp>
        <p:sp>
          <p:nvSpPr>
            <p:cNvPr id="31" name="4-Point Star 30"/>
            <p:cNvSpPr>
              <a:spLocks noChangeAspect="1"/>
            </p:cNvSpPr>
            <p:nvPr/>
          </p:nvSpPr>
          <p:spPr>
            <a:xfrm>
              <a:off x="7582789" y="1699761"/>
              <a:ext cx="180000" cy="180000"/>
            </a:xfrm>
            <a:prstGeom prst="star4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/>
        </p:nvCxnSpPr>
        <p:spPr>
          <a:xfrm flipH="1">
            <a:off x="35496" y="3126021"/>
            <a:ext cx="8990333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5496" y="5141286"/>
            <a:ext cx="8990333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5496" y="6062120"/>
            <a:ext cx="8990333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9285" y="2204179"/>
            <a:ext cx="811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i="1" dirty="0" smtClean="0"/>
              <a:t>Design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285" y="3137734"/>
            <a:ext cx="1333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i="1" dirty="0" err="1" smtClean="0"/>
              <a:t>Procurement</a:t>
            </a:r>
            <a:endParaRPr lang="sv-SE" sz="1600" b="1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69285" y="5162772"/>
            <a:ext cx="120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i="1" dirty="0" smtClean="0"/>
              <a:t>Installation</a:t>
            </a:r>
            <a:endParaRPr lang="sv-SE" sz="1600" b="1" i="1" dirty="0"/>
          </a:p>
        </p:txBody>
      </p:sp>
      <p:sp>
        <p:nvSpPr>
          <p:cNvPr id="38" name="TextBox 37"/>
          <p:cNvSpPr txBox="1"/>
          <p:nvPr/>
        </p:nvSpPr>
        <p:spPr>
          <a:xfrm>
            <a:off x="69285" y="6068839"/>
            <a:ext cx="1523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i="1" dirty="0" err="1" smtClean="0"/>
              <a:t>Commissioning</a:t>
            </a:r>
            <a:endParaRPr lang="sv-SE" sz="1600" b="1" i="1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1835696" y="2283154"/>
            <a:ext cx="3744416" cy="211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4588792" y="2837612"/>
            <a:ext cx="3103422" cy="307777"/>
            <a:chOff x="2763290" y="2454960"/>
            <a:chExt cx="3103422" cy="307777"/>
          </a:xfrm>
        </p:grpSpPr>
        <p:sp>
          <p:nvSpPr>
            <p:cNvPr id="42" name="4-Point Star 41"/>
            <p:cNvSpPr>
              <a:spLocks noChangeAspect="1"/>
            </p:cNvSpPr>
            <p:nvPr/>
          </p:nvSpPr>
          <p:spPr>
            <a:xfrm>
              <a:off x="2763290" y="2518848"/>
              <a:ext cx="180000" cy="180000"/>
            </a:xfrm>
            <a:prstGeom prst="star4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922376" y="2454960"/>
              <a:ext cx="29443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smtClean="0"/>
                <a:t>CDR Neutron </a:t>
              </a:r>
              <a:r>
                <a:rPr lang="sv-SE" sz="1400" dirty="0" err="1" smtClean="0"/>
                <a:t>Beam</a:t>
              </a:r>
              <a:r>
                <a:rPr lang="sv-SE" sz="1400" dirty="0" smtClean="0"/>
                <a:t> </a:t>
              </a:r>
              <a:r>
                <a:rPr lang="sv-SE" sz="1400" dirty="0" err="1" smtClean="0"/>
                <a:t>Extraction</a:t>
              </a:r>
              <a:r>
                <a:rPr lang="sv-SE" sz="1400" dirty="0" smtClean="0"/>
                <a:t> System</a:t>
              </a:r>
              <a:endParaRPr lang="en-US" sz="1400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424777" y="5511156"/>
            <a:ext cx="2731399" cy="307777"/>
            <a:chOff x="4208089" y="5033248"/>
            <a:chExt cx="2731399" cy="307777"/>
          </a:xfrm>
        </p:grpSpPr>
        <p:sp>
          <p:nvSpPr>
            <p:cNvPr id="45" name="4-Point Star 44"/>
            <p:cNvSpPr>
              <a:spLocks noChangeAspect="1"/>
            </p:cNvSpPr>
            <p:nvPr/>
          </p:nvSpPr>
          <p:spPr>
            <a:xfrm>
              <a:off x="6759488" y="5109169"/>
              <a:ext cx="180000" cy="180000"/>
            </a:xfrm>
            <a:prstGeom prst="star4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08089" y="5033248"/>
              <a:ext cx="2554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sv-SE" sz="1400" dirty="0" err="1" smtClean="0"/>
                <a:t>Complete</a:t>
              </a:r>
              <a:r>
                <a:rPr lang="sv-SE" sz="1400" dirty="0" smtClean="0"/>
                <a:t> SAT – </a:t>
              </a:r>
              <a:r>
                <a:rPr lang="sv-SE" sz="1400" dirty="0" err="1" smtClean="0"/>
                <a:t>Monolith</a:t>
              </a:r>
              <a:r>
                <a:rPr lang="sv-SE" sz="1400" dirty="0" smtClean="0"/>
                <a:t> </a:t>
              </a:r>
              <a:r>
                <a:rPr lang="sv-SE" sz="1400" dirty="0" err="1" smtClean="0"/>
                <a:t>Vessel</a:t>
              </a:r>
              <a:endParaRPr lang="en-US" sz="1400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164691" y="3253331"/>
            <a:ext cx="3122619" cy="307777"/>
            <a:chOff x="4212850" y="3583090"/>
            <a:chExt cx="3122619" cy="307777"/>
          </a:xfrm>
        </p:grpSpPr>
        <p:sp>
          <p:nvSpPr>
            <p:cNvPr id="43" name="4-Point Star 42"/>
            <p:cNvSpPr>
              <a:spLocks noChangeAspect="1"/>
            </p:cNvSpPr>
            <p:nvPr/>
          </p:nvSpPr>
          <p:spPr>
            <a:xfrm>
              <a:off x="4212850" y="3646978"/>
              <a:ext cx="180000" cy="180000"/>
            </a:xfrm>
            <a:prstGeom prst="star4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379123" y="3583090"/>
              <a:ext cx="29563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err="1" smtClean="0"/>
                <a:t>Contract</a:t>
              </a:r>
              <a:r>
                <a:rPr lang="sv-SE" sz="1400" dirty="0" smtClean="0"/>
                <a:t> </a:t>
              </a:r>
              <a:r>
                <a:rPr lang="sv-SE" sz="1400" dirty="0" err="1" smtClean="0"/>
                <a:t>Awarded</a:t>
              </a:r>
              <a:r>
                <a:rPr lang="sv-SE" sz="1400" dirty="0" smtClean="0"/>
                <a:t> – Helium </a:t>
              </a:r>
              <a:r>
                <a:rPr lang="sv-SE" sz="1400" dirty="0" err="1" smtClean="0"/>
                <a:t>Cryoplant</a:t>
              </a:r>
              <a:endParaRPr lang="en-US" sz="1400" dirty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350795" y="5244893"/>
            <a:ext cx="3344132" cy="307777"/>
            <a:chOff x="2966643" y="4809450"/>
            <a:chExt cx="3344132" cy="307777"/>
          </a:xfrm>
        </p:grpSpPr>
        <p:sp>
          <p:nvSpPr>
            <p:cNvPr id="40" name="4-Point Star 39"/>
            <p:cNvSpPr>
              <a:spLocks noChangeAspect="1"/>
            </p:cNvSpPr>
            <p:nvPr/>
          </p:nvSpPr>
          <p:spPr>
            <a:xfrm>
              <a:off x="6130775" y="4873338"/>
              <a:ext cx="180000" cy="180000"/>
            </a:xfrm>
            <a:prstGeom prst="star4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966643" y="4809450"/>
              <a:ext cx="3189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smtClean="0"/>
                <a:t>Installation </a:t>
              </a:r>
              <a:r>
                <a:rPr lang="sv-SE" sz="1400" dirty="0" err="1" smtClean="0"/>
                <a:t>Complete</a:t>
              </a:r>
              <a:r>
                <a:rPr lang="sv-SE" sz="1400" dirty="0" smtClean="0"/>
                <a:t> – Helium </a:t>
              </a:r>
              <a:r>
                <a:rPr lang="sv-SE" sz="1400" dirty="0" err="1" smtClean="0"/>
                <a:t>Cryoplant</a:t>
              </a:r>
              <a:endParaRPr lang="en-US" sz="1400" dirty="0"/>
            </a:p>
          </p:txBody>
        </p:sp>
      </p:grpSp>
      <p:cxnSp>
        <p:nvCxnSpPr>
          <p:cNvPr id="49" name="Straight Connector 48"/>
          <p:cNvCxnSpPr/>
          <p:nvPr/>
        </p:nvCxnSpPr>
        <p:spPr>
          <a:xfrm>
            <a:off x="2843808" y="3232875"/>
            <a:ext cx="3708000" cy="2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475087" y="5232847"/>
            <a:ext cx="3528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734711" y="6138970"/>
            <a:ext cx="1836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>
            <a:off x="3358719" y="3518922"/>
            <a:ext cx="3049544" cy="307777"/>
            <a:chOff x="4491482" y="3836449"/>
            <a:chExt cx="3049544" cy="307777"/>
          </a:xfrm>
        </p:grpSpPr>
        <p:sp>
          <p:nvSpPr>
            <p:cNvPr id="52" name="4-Point Star 51"/>
            <p:cNvSpPr>
              <a:spLocks noChangeAspect="1"/>
            </p:cNvSpPr>
            <p:nvPr/>
          </p:nvSpPr>
          <p:spPr>
            <a:xfrm>
              <a:off x="4491482" y="3900337"/>
              <a:ext cx="180000" cy="180000"/>
            </a:xfrm>
            <a:prstGeom prst="star4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661913" y="3836449"/>
              <a:ext cx="28791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err="1" smtClean="0"/>
                <a:t>Delivery</a:t>
              </a:r>
              <a:r>
                <a:rPr lang="sv-SE" sz="1400" dirty="0" smtClean="0"/>
                <a:t> on Site – </a:t>
              </a:r>
              <a:r>
                <a:rPr lang="sv-SE" sz="1400" dirty="0" err="1"/>
                <a:t>F</a:t>
              </a:r>
              <a:r>
                <a:rPr lang="sv-SE" sz="1400" dirty="0" err="1" smtClean="0"/>
                <a:t>loor</a:t>
              </a:r>
              <a:r>
                <a:rPr lang="sv-SE" sz="1400" dirty="0" smtClean="0"/>
                <a:t> </a:t>
              </a:r>
              <a:r>
                <a:rPr lang="sv-SE" sz="1400" dirty="0" err="1"/>
                <a:t>E</a:t>
              </a:r>
              <a:r>
                <a:rPr lang="sv-SE" sz="1400" dirty="0" err="1" smtClean="0"/>
                <a:t>mbedments</a:t>
              </a:r>
              <a:endParaRPr lang="en-US" sz="1400" dirty="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035379" y="3784513"/>
            <a:ext cx="3853721" cy="307777"/>
            <a:chOff x="4873146" y="4105034"/>
            <a:chExt cx="3853721" cy="307777"/>
          </a:xfrm>
        </p:grpSpPr>
        <p:sp>
          <p:nvSpPr>
            <p:cNvPr id="54" name="4-Point Star 53"/>
            <p:cNvSpPr>
              <a:spLocks noChangeAspect="1"/>
            </p:cNvSpPr>
            <p:nvPr/>
          </p:nvSpPr>
          <p:spPr>
            <a:xfrm>
              <a:off x="4873146" y="4168922"/>
              <a:ext cx="180000" cy="180000"/>
            </a:xfrm>
            <a:prstGeom prst="star4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048081" y="4105034"/>
              <a:ext cx="36787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err="1" smtClean="0"/>
                <a:t>Contract</a:t>
              </a:r>
              <a:r>
                <a:rPr lang="sv-SE" sz="1400" dirty="0" smtClean="0"/>
                <a:t> </a:t>
              </a:r>
              <a:r>
                <a:rPr lang="sv-SE" sz="1400" dirty="0" err="1" smtClean="0"/>
                <a:t>Awarded</a:t>
              </a:r>
              <a:r>
                <a:rPr lang="sv-SE" sz="1400" dirty="0" smtClean="0"/>
                <a:t> – Target </a:t>
              </a:r>
              <a:r>
                <a:rPr lang="sv-SE" sz="1400" dirty="0" err="1" smtClean="0"/>
                <a:t>Spallation</a:t>
              </a:r>
              <a:r>
                <a:rPr lang="sv-SE" sz="1400" dirty="0" smtClean="0"/>
                <a:t> Material</a:t>
              </a:r>
              <a:endParaRPr lang="en-US" sz="1400" dirty="0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976683" y="5777419"/>
            <a:ext cx="3827889" cy="307777"/>
            <a:chOff x="3375573" y="5274345"/>
            <a:chExt cx="3827889" cy="307777"/>
          </a:xfrm>
        </p:grpSpPr>
        <p:sp>
          <p:nvSpPr>
            <p:cNvPr id="41" name="4-Point Star 40"/>
            <p:cNvSpPr>
              <a:spLocks noChangeAspect="1"/>
            </p:cNvSpPr>
            <p:nvPr/>
          </p:nvSpPr>
          <p:spPr>
            <a:xfrm>
              <a:off x="7023462" y="5338233"/>
              <a:ext cx="180000" cy="180000"/>
            </a:xfrm>
            <a:prstGeom prst="star4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375573" y="5274345"/>
              <a:ext cx="36791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smtClean="0"/>
                <a:t>Installation </a:t>
              </a:r>
              <a:r>
                <a:rPr lang="sv-SE" sz="1400" dirty="0" err="1" smtClean="0"/>
                <a:t>Complete</a:t>
              </a:r>
              <a:r>
                <a:rPr lang="sv-SE" sz="1400" dirty="0" smtClean="0"/>
                <a:t> – </a:t>
              </a:r>
              <a:r>
                <a:rPr lang="sv-SE" sz="1400" dirty="0" err="1" smtClean="0"/>
                <a:t>Liquid</a:t>
              </a:r>
              <a:r>
                <a:rPr lang="sv-SE" sz="1400" dirty="0" smtClean="0"/>
                <a:t> Hydrogen System</a:t>
              </a:r>
              <a:endParaRPr lang="en-US" sz="1400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860822" y="4581286"/>
            <a:ext cx="2616207" cy="307777"/>
            <a:chOff x="6399113" y="4550800"/>
            <a:chExt cx="2616207" cy="307777"/>
          </a:xfrm>
        </p:grpSpPr>
        <p:sp>
          <p:nvSpPr>
            <p:cNvPr id="59" name="4-Point Star 58"/>
            <p:cNvSpPr>
              <a:spLocks noChangeAspect="1"/>
            </p:cNvSpPr>
            <p:nvPr/>
          </p:nvSpPr>
          <p:spPr>
            <a:xfrm>
              <a:off x="6399113" y="4625271"/>
              <a:ext cx="180000" cy="180000"/>
            </a:xfrm>
            <a:prstGeom prst="star4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47965" y="4550800"/>
              <a:ext cx="24673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err="1" smtClean="0"/>
                <a:t>Delivery</a:t>
              </a:r>
              <a:r>
                <a:rPr lang="sv-SE" sz="1400" dirty="0" smtClean="0"/>
                <a:t> on site – Target Wheel</a:t>
              </a:r>
              <a:endParaRPr lang="en-US" sz="1400" dirty="0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203848" y="6421350"/>
            <a:ext cx="4333035" cy="307777"/>
            <a:chOff x="3453176" y="6013413"/>
            <a:chExt cx="4333035" cy="307777"/>
          </a:xfrm>
        </p:grpSpPr>
        <p:sp>
          <p:nvSpPr>
            <p:cNvPr id="62" name="4-Point Star 61"/>
            <p:cNvSpPr>
              <a:spLocks noChangeAspect="1"/>
            </p:cNvSpPr>
            <p:nvPr/>
          </p:nvSpPr>
          <p:spPr>
            <a:xfrm>
              <a:off x="7606211" y="6077301"/>
              <a:ext cx="180000" cy="180000"/>
            </a:xfrm>
            <a:prstGeom prst="star4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453176" y="6013413"/>
              <a:ext cx="41575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400" dirty="0" err="1" smtClean="0"/>
                <a:t>Integrated</a:t>
              </a:r>
              <a:r>
                <a:rPr lang="sv-SE" sz="1400" dirty="0" smtClean="0"/>
                <a:t> System Test (</a:t>
              </a:r>
              <a:r>
                <a:rPr lang="sv-SE" sz="1400" dirty="0" err="1" smtClean="0"/>
                <a:t>with</a:t>
              </a:r>
              <a:r>
                <a:rPr lang="sv-SE" sz="1400" dirty="0" smtClean="0"/>
                <a:t> proton </a:t>
              </a:r>
              <a:r>
                <a:rPr lang="sv-SE" sz="1400" dirty="0" err="1" smtClean="0"/>
                <a:t>beam</a:t>
              </a:r>
              <a:r>
                <a:rPr lang="sv-SE" sz="1400" dirty="0" smtClean="0"/>
                <a:t>) </a:t>
              </a:r>
              <a:r>
                <a:rPr lang="sv-SE" sz="1400" dirty="0" err="1" smtClean="0"/>
                <a:t>completed</a:t>
              </a:r>
              <a:endParaRPr lang="en-US" sz="1400" dirty="0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771800" y="6155082"/>
            <a:ext cx="4582073" cy="307777"/>
            <a:chOff x="2829633" y="5749878"/>
            <a:chExt cx="4582073" cy="307777"/>
          </a:xfrm>
        </p:grpSpPr>
        <p:sp>
          <p:nvSpPr>
            <p:cNvPr id="61" name="4-Point Star 60"/>
            <p:cNvSpPr>
              <a:spLocks noChangeAspect="1"/>
            </p:cNvSpPr>
            <p:nvPr/>
          </p:nvSpPr>
          <p:spPr>
            <a:xfrm>
              <a:off x="7231706" y="5813766"/>
              <a:ext cx="180000" cy="180000"/>
            </a:xfrm>
            <a:prstGeom prst="star4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29633" y="5749878"/>
              <a:ext cx="4406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sv-SE" sz="1400" dirty="0" err="1" smtClean="0"/>
                <a:t>Integrated</a:t>
              </a:r>
              <a:r>
                <a:rPr lang="sv-SE" sz="1400" dirty="0" smtClean="0"/>
                <a:t> System Test (</a:t>
              </a:r>
              <a:r>
                <a:rPr lang="sv-SE" sz="1400" dirty="0" err="1" smtClean="0"/>
                <a:t>without</a:t>
              </a:r>
              <a:r>
                <a:rPr lang="sv-SE" sz="1400" dirty="0" smtClean="0"/>
                <a:t> proton </a:t>
              </a:r>
              <a:r>
                <a:rPr lang="sv-SE" sz="1400" dirty="0" err="1" smtClean="0"/>
                <a:t>beam</a:t>
              </a:r>
              <a:r>
                <a:rPr lang="sv-SE" sz="1400" dirty="0" smtClean="0"/>
                <a:t>) </a:t>
              </a:r>
              <a:r>
                <a:rPr lang="sv-SE" sz="1400" dirty="0" err="1" smtClean="0"/>
                <a:t>completed</a:t>
              </a:r>
              <a:endParaRPr lang="en-US" sz="1400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323139" y="2576258"/>
            <a:ext cx="2243701" cy="307777"/>
            <a:chOff x="5138400" y="3169267"/>
            <a:chExt cx="2243701" cy="307777"/>
          </a:xfrm>
        </p:grpSpPr>
        <p:sp>
          <p:nvSpPr>
            <p:cNvPr id="65" name="TextBox 64"/>
            <p:cNvSpPr txBox="1"/>
            <p:nvPr/>
          </p:nvSpPr>
          <p:spPr>
            <a:xfrm>
              <a:off x="5321070" y="3169267"/>
              <a:ext cx="20610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smtClean="0"/>
                <a:t>CDR Target </a:t>
              </a:r>
              <a:r>
                <a:rPr lang="sv-SE" sz="1400" dirty="0" err="1" smtClean="0"/>
                <a:t>Safety</a:t>
              </a:r>
              <a:r>
                <a:rPr lang="sv-SE" sz="1400" dirty="0" smtClean="0"/>
                <a:t> System</a:t>
              </a:r>
              <a:endParaRPr lang="en-US" sz="1400" dirty="0"/>
            </a:p>
          </p:txBody>
        </p:sp>
        <p:sp>
          <p:nvSpPr>
            <p:cNvPr id="66" name="4-Point Star 65"/>
            <p:cNvSpPr>
              <a:spLocks noChangeAspect="1"/>
            </p:cNvSpPr>
            <p:nvPr/>
          </p:nvSpPr>
          <p:spPr>
            <a:xfrm>
              <a:off x="5138400" y="3233155"/>
              <a:ext cx="180000" cy="180000"/>
            </a:xfrm>
            <a:prstGeom prst="star4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899696" y="4846879"/>
            <a:ext cx="2809926" cy="307777"/>
            <a:chOff x="4141793" y="2708920"/>
            <a:chExt cx="2809926" cy="307777"/>
          </a:xfrm>
        </p:grpSpPr>
        <p:sp>
          <p:nvSpPr>
            <p:cNvPr id="67" name="4-Point Star 66"/>
            <p:cNvSpPr>
              <a:spLocks noChangeAspect="1"/>
            </p:cNvSpPr>
            <p:nvPr/>
          </p:nvSpPr>
          <p:spPr>
            <a:xfrm>
              <a:off x="4141793" y="2772808"/>
              <a:ext cx="180000" cy="180000"/>
            </a:xfrm>
            <a:prstGeom prst="star4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292117" y="2708920"/>
              <a:ext cx="26596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err="1" smtClean="0"/>
                <a:t>Delivery</a:t>
              </a:r>
              <a:r>
                <a:rPr lang="sv-SE" sz="1400" dirty="0" smtClean="0"/>
                <a:t> on site – </a:t>
              </a:r>
              <a:r>
                <a:rPr lang="sv-SE" sz="1400" dirty="0" err="1" smtClean="0"/>
                <a:t>Monolith</a:t>
              </a:r>
              <a:r>
                <a:rPr lang="sv-SE" sz="1400" dirty="0" smtClean="0"/>
                <a:t> </a:t>
              </a:r>
              <a:r>
                <a:rPr lang="sv-SE" sz="1400" dirty="0" err="1" smtClean="0"/>
                <a:t>Vessel</a:t>
              </a:r>
              <a:endParaRPr lang="en-US" sz="1400" dirty="0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3474025" y="2314903"/>
            <a:ext cx="2626271" cy="307777"/>
            <a:chOff x="4365836" y="2931164"/>
            <a:chExt cx="2626271" cy="307777"/>
          </a:xfrm>
        </p:grpSpPr>
        <p:sp>
          <p:nvSpPr>
            <p:cNvPr id="91" name="4-Point Star 90"/>
            <p:cNvSpPr>
              <a:spLocks noChangeAspect="1"/>
            </p:cNvSpPr>
            <p:nvPr/>
          </p:nvSpPr>
          <p:spPr>
            <a:xfrm>
              <a:off x="4365836" y="2995052"/>
              <a:ext cx="180000" cy="180000"/>
            </a:xfrm>
            <a:prstGeom prst="star4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521158" y="2931164"/>
              <a:ext cx="24709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smtClean="0"/>
                <a:t>PDR </a:t>
              </a:r>
              <a:r>
                <a:rPr lang="sv-SE" sz="1400" dirty="0" err="1" smtClean="0"/>
                <a:t>Monolith</a:t>
              </a:r>
              <a:r>
                <a:rPr lang="sv-SE" sz="1400" dirty="0" smtClean="0"/>
                <a:t> </a:t>
              </a:r>
              <a:r>
                <a:rPr lang="sv-SE" sz="1400" dirty="0" err="1" smtClean="0"/>
                <a:t>Shielding</a:t>
              </a:r>
              <a:r>
                <a:rPr lang="sv-SE" sz="1400" dirty="0" smtClean="0"/>
                <a:t> System</a:t>
              </a:r>
              <a:endParaRPr lang="en-US" sz="1400" dirty="0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776883" y="4050104"/>
            <a:ext cx="4364476" cy="307777"/>
            <a:chOff x="4141793" y="2708920"/>
            <a:chExt cx="4364476" cy="307777"/>
          </a:xfrm>
        </p:grpSpPr>
        <p:sp>
          <p:nvSpPr>
            <p:cNvPr id="99" name="4-Point Star 98"/>
            <p:cNvSpPr>
              <a:spLocks noChangeAspect="1"/>
            </p:cNvSpPr>
            <p:nvPr/>
          </p:nvSpPr>
          <p:spPr>
            <a:xfrm>
              <a:off x="4141793" y="2772808"/>
              <a:ext cx="180000" cy="180000"/>
            </a:xfrm>
            <a:prstGeom prst="star4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292117" y="2708920"/>
              <a:ext cx="4214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smtClean="0"/>
                <a:t>Ready for Installation – Bulk </a:t>
              </a:r>
              <a:r>
                <a:rPr lang="sv-SE" sz="1400" dirty="0" err="1" smtClean="0"/>
                <a:t>Shielding</a:t>
              </a:r>
              <a:r>
                <a:rPr lang="sv-SE" sz="1400" dirty="0" smtClean="0"/>
                <a:t> </a:t>
              </a:r>
              <a:r>
                <a:rPr lang="sv-SE" sz="1400" dirty="0" err="1" smtClean="0"/>
                <a:t>Below</a:t>
              </a:r>
              <a:r>
                <a:rPr lang="sv-SE" sz="1400" dirty="0" smtClean="0"/>
                <a:t> </a:t>
              </a:r>
              <a:r>
                <a:rPr lang="sv-SE" sz="1400" dirty="0" err="1" smtClean="0"/>
                <a:t>Base</a:t>
              </a:r>
              <a:r>
                <a:rPr lang="sv-SE" sz="1400" dirty="0" smtClean="0"/>
                <a:t> Plate</a:t>
              </a:r>
              <a:endParaRPr lang="en-US" sz="1400" dirty="0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5628422" y="4315695"/>
            <a:ext cx="3544202" cy="307777"/>
            <a:chOff x="4141793" y="2708920"/>
            <a:chExt cx="3544202" cy="307777"/>
          </a:xfrm>
        </p:grpSpPr>
        <p:sp>
          <p:nvSpPr>
            <p:cNvPr id="87" name="4-Point Star 86"/>
            <p:cNvSpPr>
              <a:spLocks noChangeAspect="1"/>
            </p:cNvSpPr>
            <p:nvPr/>
          </p:nvSpPr>
          <p:spPr>
            <a:xfrm>
              <a:off x="4141793" y="2772808"/>
              <a:ext cx="180000" cy="180000"/>
            </a:xfrm>
            <a:prstGeom prst="star4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292117" y="2708920"/>
              <a:ext cx="33938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err="1" smtClean="0"/>
                <a:t>Delivery</a:t>
              </a:r>
              <a:r>
                <a:rPr lang="sv-SE" sz="1400" dirty="0" smtClean="0"/>
                <a:t> on Site – Cold Moderator </a:t>
              </a:r>
              <a:r>
                <a:rPr lang="sv-SE" sz="1400" dirty="0" err="1" smtClean="0"/>
                <a:t>Assembly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09493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of </a:t>
            </a:r>
            <a:r>
              <a:rPr lang="en-US" dirty="0" smtClean="0"/>
              <a:t>Target’s contribution to the 2</a:t>
            </a:r>
            <a:r>
              <a:rPr lang="en-US" baseline="30000" dirty="0"/>
              <a:t>nd</a:t>
            </a:r>
            <a:r>
              <a:rPr lang="en-US" dirty="0" smtClean="0"/>
              <a:t> ESS license application to SSM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en-US" dirty="0" smtClean="0"/>
              <a:t>General description of the target station systems</a:t>
            </a:r>
          </a:p>
          <a:p>
            <a:r>
              <a:rPr lang="en-US" dirty="0" smtClean="0"/>
              <a:t>Hazards analysis summary</a:t>
            </a:r>
          </a:p>
          <a:p>
            <a:r>
              <a:rPr lang="en-US" dirty="0" smtClean="0"/>
              <a:t>Summary of 7 bounding event analyses</a:t>
            </a:r>
          </a:p>
          <a:p>
            <a:r>
              <a:rPr lang="en-US" dirty="0" smtClean="0"/>
              <a:t>Summary of all safety functions identified to date</a:t>
            </a:r>
          </a:p>
          <a:p>
            <a:r>
              <a:rPr lang="en-US" dirty="0" smtClean="0"/>
              <a:t>Shielding and activation calculation procedures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35029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5258" y="4016976"/>
            <a:ext cx="3057242" cy="684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5258" y="3270649"/>
            <a:ext cx="3057242" cy="684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Project Major In-kind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188929"/>
              </p:ext>
            </p:extLst>
          </p:nvPr>
        </p:nvGraphicFramePr>
        <p:xfrm>
          <a:off x="3634154" y="1895475"/>
          <a:ext cx="5250474" cy="436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Worksheet" r:id="rId3" imgW="6388100" imgH="5308600" progId="Excel.Sheet.12">
                  <p:embed/>
                </p:oleObj>
              </mc:Choice>
              <mc:Fallback>
                <p:oleObj name="Worksheet" r:id="rId3" imgW="6388100" imgH="53086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34154" y="1895475"/>
                        <a:ext cx="5250474" cy="436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35258" y="2524322"/>
            <a:ext cx="3057242" cy="684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14" y="1628800"/>
            <a:ext cx="3583782" cy="4680520"/>
          </a:xfrm>
        </p:spPr>
        <p:txBody>
          <a:bodyPr>
            <a:normAutofit fontScale="92500"/>
          </a:bodyPr>
          <a:lstStyle/>
          <a:p>
            <a:pPr marL="53975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Target Project has 22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in-kind work elements</a:t>
            </a:r>
          </a:p>
          <a:p>
            <a:pPr marL="635000" lvl="1" indent="-230188"/>
            <a:r>
              <a:rPr lang="en-US" dirty="0" smtClean="0">
                <a:solidFill>
                  <a:srgbClr val="000000"/>
                </a:solidFill>
              </a:rPr>
              <a:t>TA or CA signed for 3 IKC packages</a:t>
            </a:r>
          </a:p>
          <a:p>
            <a:pPr marL="635000" lvl="1" indent="-230188"/>
            <a:r>
              <a:rPr lang="en-US" dirty="0" smtClean="0">
                <a:solidFill>
                  <a:srgbClr val="000000"/>
                </a:solidFill>
              </a:rPr>
              <a:t>Partner selected for 13 IKC packages</a:t>
            </a:r>
          </a:p>
          <a:p>
            <a:pPr marL="635000" lvl="1" indent="-230188"/>
            <a:r>
              <a:rPr lang="en-US" dirty="0" smtClean="0">
                <a:solidFill>
                  <a:srgbClr val="000000"/>
                </a:solidFill>
              </a:rPr>
              <a:t>2 IKC packages released </a:t>
            </a:r>
            <a:r>
              <a:rPr lang="en-US" dirty="0"/>
              <a:t>b</a:t>
            </a:r>
            <a:r>
              <a:rPr lang="en-US" dirty="0" smtClean="0">
                <a:solidFill>
                  <a:srgbClr val="000000"/>
                </a:solidFill>
              </a:rPr>
              <a:t>ut no partner interest</a:t>
            </a:r>
          </a:p>
          <a:p>
            <a:pPr marL="635000" lvl="1" indent="-230188"/>
            <a:r>
              <a:rPr lang="en-US" dirty="0" smtClean="0">
                <a:solidFill>
                  <a:srgbClr val="000000"/>
                </a:solidFill>
              </a:rPr>
              <a:t>Four IKC packages remain to be released</a:t>
            </a:r>
          </a:p>
          <a:p>
            <a:pPr marL="635000" lvl="1" indent="-230188"/>
            <a:r>
              <a:rPr lang="en-US" dirty="0" smtClean="0">
                <a:solidFill>
                  <a:srgbClr val="000000"/>
                </a:solidFill>
              </a:rPr>
              <a:t>“Last Call” dates set for all remaining packages</a:t>
            </a:r>
          </a:p>
        </p:txBody>
      </p:sp>
    </p:spTree>
    <p:extLst>
      <p:ext uri="{BB962C8B-B14F-4D97-AF65-F5344CB8AC3E}">
        <p14:creationId xmlns:p14="http://schemas.microsoft.com/office/powerpoint/2010/main" val="32401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80% of Target’s 100M€ identified in-kind scope has been allocated to partners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0113152"/>
              </p:ext>
            </p:extLst>
          </p:nvPr>
        </p:nvGraphicFramePr>
        <p:xfrm>
          <a:off x="350520" y="1564640"/>
          <a:ext cx="8442960" cy="3728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2454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 for the six remaining Target Project IKC Packages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820472" cy="525779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TIK.4.1:  Target </a:t>
            </a:r>
            <a:r>
              <a:rPr lang="en-US" sz="1800" dirty="0">
                <a:solidFill>
                  <a:srgbClr val="000000"/>
                </a:solidFill>
              </a:rPr>
              <a:t>Monitoring Plug - </a:t>
            </a:r>
            <a:r>
              <a:rPr lang="en-US" sz="1800" dirty="0">
                <a:solidFill>
                  <a:srgbClr val="FF0000"/>
                </a:solidFill>
              </a:rPr>
              <a:t>0.5 M</a:t>
            </a:r>
            <a:r>
              <a:rPr lang="en-US" sz="1800" dirty="0" smtClean="0">
                <a:solidFill>
                  <a:srgbClr val="FF0000"/>
                </a:solidFill>
              </a:rPr>
              <a:t>€</a:t>
            </a:r>
            <a:endParaRPr lang="en-US" sz="1800" dirty="0" smtClean="0"/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Serious </a:t>
            </a:r>
            <a:r>
              <a:rPr lang="en-US" sz="1600" dirty="0">
                <a:solidFill>
                  <a:srgbClr val="000000"/>
                </a:solidFill>
              </a:rPr>
              <a:t>interest </a:t>
            </a:r>
            <a:r>
              <a:rPr lang="en-US" sz="1600" dirty="0" smtClean="0">
                <a:solidFill>
                  <a:srgbClr val="000000"/>
                </a:solidFill>
              </a:rPr>
              <a:t>expressed, </a:t>
            </a:r>
            <a:r>
              <a:rPr lang="en-US" sz="1600" dirty="0">
                <a:solidFill>
                  <a:srgbClr val="000000"/>
                </a:solidFill>
              </a:rPr>
              <a:t>partnering </a:t>
            </a:r>
            <a:r>
              <a:rPr lang="en-US" sz="1600" dirty="0" smtClean="0">
                <a:solidFill>
                  <a:srgbClr val="000000"/>
                </a:solidFill>
              </a:rPr>
              <a:t>likely</a:t>
            </a:r>
            <a:endParaRPr lang="en-US" sz="1600" dirty="0"/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/>
              <a:t>W</a:t>
            </a:r>
            <a:r>
              <a:rPr lang="en-US" sz="1600" dirty="0" smtClean="0">
                <a:solidFill>
                  <a:srgbClr val="000000"/>
                </a:solidFill>
              </a:rPr>
              <a:t>ill </a:t>
            </a:r>
            <a:r>
              <a:rPr lang="en-US" sz="1600" dirty="0">
                <a:solidFill>
                  <a:srgbClr val="000000"/>
                </a:solidFill>
              </a:rPr>
              <a:t>release for partnering in </a:t>
            </a:r>
            <a:r>
              <a:rPr lang="en-US" sz="1600" dirty="0" smtClean="0"/>
              <a:t>September</a:t>
            </a:r>
            <a:r>
              <a:rPr lang="en-US" sz="1600" dirty="0" smtClean="0">
                <a:solidFill>
                  <a:srgbClr val="000000"/>
                </a:solidFill>
              </a:rPr>
              <a:t> 2016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TIK.4.7:  Monolith </a:t>
            </a:r>
            <a:r>
              <a:rPr lang="en-US" sz="1800" dirty="0">
                <a:solidFill>
                  <a:srgbClr val="000000"/>
                </a:solidFill>
              </a:rPr>
              <a:t>Atmosphere System – </a:t>
            </a:r>
            <a:r>
              <a:rPr lang="en-US" sz="1800" dirty="0">
                <a:solidFill>
                  <a:srgbClr val="FF0000"/>
                </a:solidFill>
              </a:rPr>
              <a:t>1.2 M</a:t>
            </a:r>
            <a:r>
              <a:rPr lang="en-US" sz="1800" dirty="0" smtClean="0">
                <a:solidFill>
                  <a:srgbClr val="FF0000"/>
                </a:solidFill>
              </a:rPr>
              <a:t>€</a:t>
            </a:r>
            <a:endParaRPr lang="en-US" sz="1800" dirty="0" smtClean="0"/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 smtClean="0"/>
              <a:t>Released Mar 2015 but no interest from partners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Undergoing revision due to evolution in the design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 smtClean="0"/>
              <a:t>Will be re-released in September 2016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TIK.4.8:  </a:t>
            </a:r>
            <a:r>
              <a:rPr lang="en-US" sz="1800" dirty="0">
                <a:solidFill>
                  <a:srgbClr val="000000"/>
                </a:solidFill>
              </a:rPr>
              <a:t>Monolith Shielding Systems – </a:t>
            </a:r>
            <a:r>
              <a:rPr lang="en-US" sz="1800" dirty="0" smtClean="0">
                <a:solidFill>
                  <a:srgbClr val="FF0000"/>
                </a:solidFill>
              </a:rPr>
              <a:t>14.2 </a:t>
            </a:r>
            <a:r>
              <a:rPr lang="en-US" sz="1800" dirty="0">
                <a:solidFill>
                  <a:srgbClr val="FF0000"/>
                </a:solidFill>
              </a:rPr>
              <a:t>M</a:t>
            </a:r>
            <a:r>
              <a:rPr lang="en-US" sz="1800" dirty="0" smtClean="0">
                <a:solidFill>
                  <a:srgbClr val="FF0000"/>
                </a:solidFill>
              </a:rPr>
              <a:t>€</a:t>
            </a:r>
            <a:endParaRPr lang="en-US" sz="1800" dirty="0"/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 smtClean="0"/>
              <a:t>Released June 2015 but n</a:t>
            </a:r>
            <a:r>
              <a:rPr lang="en-US" sz="1600" dirty="0" smtClean="0">
                <a:solidFill>
                  <a:srgbClr val="000000"/>
                </a:solidFill>
              </a:rPr>
              <a:t>o interest from partners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 smtClean="0"/>
              <a:t>B</a:t>
            </a:r>
            <a:r>
              <a:rPr lang="en-US" sz="1600" dirty="0" smtClean="0">
                <a:solidFill>
                  <a:srgbClr val="000000"/>
                </a:solidFill>
              </a:rPr>
              <a:t>reaking </a:t>
            </a:r>
            <a:r>
              <a:rPr lang="en-US" sz="1600" dirty="0">
                <a:solidFill>
                  <a:srgbClr val="000000"/>
                </a:solidFill>
              </a:rPr>
              <a:t>into </a:t>
            </a:r>
            <a:r>
              <a:rPr lang="en-US" sz="1600" dirty="0" smtClean="0">
                <a:solidFill>
                  <a:srgbClr val="000000"/>
                </a:solidFill>
              </a:rPr>
              <a:t>several pieces and </a:t>
            </a:r>
            <a:r>
              <a:rPr lang="en-US" sz="1600" dirty="0" smtClean="0"/>
              <a:t>work</a:t>
            </a:r>
            <a:r>
              <a:rPr lang="en-US" sz="1600" dirty="0" smtClean="0">
                <a:solidFill>
                  <a:srgbClr val="000000"/>
                </a:solidFill>
              </a:rPr>
              <a:t>ing to </a:t>
            </a:r>
            <a:r>
              <a:rPr lang="en-US" sz="1600" dirty="0">
                <a:solidFill>
                  <a:srgbClr val="000000"/>
                </a:solidFill>
              </a:rPr>
              <a:t>combine </a:t>
            </a:r>
            <a:r>
              <a:rPr lang="en-US" sz="1600" dirty="0" smtClean="0">
                <a:solidFill>
                  <a:srgbClr val="000000"/>
                </a:solidFill>
              </a:rPr>
              <a:t>some </a:t>
            </a:r>
            <a:r>
              <a:rPr lang="en-US" sz="1600" dirty="0">
                <a:solidFill>
                  <a:srgbClr val="000000"/>
                </a:solidFill>
              </a:rPr>
              <a:t>with existing </a:t>
            </a:r>
            <a:r>
              <a:rPr lang="en-US" sz="1600" dirty="0" smtClean="0">
                <a:solidFill>
                  <a:srgbClr val="000000"/>
                </a:solidFill>
              </a:rPr>
              <a:t>packages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/>
              <a:t>R</a:t>
            </a:r>
            <a:r>
              <a:rPr lang="en-US" sz="1600" dirty="0" smtClean="0">
                <a:solidFill>
                  <a:srgbClr val="000000"/>
                </a:solidFill>
              </a:rPr>
              <a:t>emainder </a:t>
            </a:r>
            <a:r>
              <a:rPr lang="en-US" sz="1600" dirty="0">
                <a:solidFill>
                  <a:srgbClr val="000000"/>
                </a:solidFill>
              </a:rPr>
              <a:t>will be </a:t>
            </a:r>
            <a:r>
              <a:rPr lang="en-US" sz="1600" dirty="0" smtClean="0"/>
              <a:t>re-released for partnering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in </a:t>
            </a:r>
            <a:r>
              <a:rPr lang="en-US" sz="1600" dirty="0" smtClean="0"/>
              <a:t>March</a:t>
            </a:r>
            <a:r>
              <a:rPr lang="en-US" sz="1600" dirty="0" smtClean="0">
                <a:solidFill>
                  <a:srgbClr val="000000"/>
                </a:solidFill>
              </a:rPr>
              <a:t> 2016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TIK.5.4:  Proton </a:t>
            </a:r>
            <a:r>
              <a:rPr lang="en-US" sz="1800" dirty="0">
                <a:solidFill>
                  <a:srgbClr val="000000"/>
                </a:solidFill>
              </a:rPr>
              <a:t>Beam Window Primary Cooling System – </a:t>
            </a:r>
            <a:r>
              <a:rPr lang="en-US" sz="1800" dirty="0">
                <a:solidFill>
                  <a:srgbClr val="FF0000"/>
                </a:solidFill>
              </a:rPr>
              <a:t>0.6 M€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endParaRPr lang="en-US" sz="1800" dirty="0"/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Scope of work under revision due to evolution in the design of the PBW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 smtClean="0"/>
              <a:t>To be released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in May 2016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TIK.6.2 </a:t>
            </a:r>
            <a:r>
              <a:rPr lang="en-US" sz="1800" dirty="0">
                <a:solidFill>
                  <a:srgbClr val="000000"/>
                </a:solidFill>
              </a:rPr>
              <a:t>&amp;</a:t>
            </a:r>
            <a:r>
              <a:rPr lang="en-US" sz="1800" dirty="0" smtClean="0">
                <a:solidFill>
                  <a:srgbClr val="000000"/>
                </a:solidFill>
              </a:rPr>
              <a:t> 6.7:  Internal </a:t>
            </a:r>
            <a:r>
              <a:rPr lang="en-US" sz="1800" dirty="0">
                <a:solidFill>
                  <a:srgbClr val="000000"/>
                </a:solidFill>
              </a:rPr>
              <a:t>Casks and Handling Devices &amp; Remote </a:t>
            </a:r>
            <a:r>
              <a:rPr lang="en-US" sz="1800" dirty="0" smtClean="0">
                <a:solidFill>
                  <a:srgbClr val="000000"/>
                </a:solidFill>
              </a:rPr>
              <a:t>Handling </a:t>
            </a:r>
            <a:r>
              <a:rPr lang="en-US" sz="1800" dirty="0">
                <a:solidFill>
                  <a:srgbClr val="000000"/>
                </a:solidFill>
              </a:rPr>
              <a:t>Support – </a:t>
            </a:r>
            <a:r>
              <a:rPr lang="en-US" sz="1800" dirty="0">
                <a:solidFill>
                  <a:srgbClr val="FF0000"/>
                </a:solidFill>
              </a:rPr>
              <a:t>4.6 M</a:t>
            </a:r>
            <a:r>
              <a:rPr lang="en-US" sz="1800" dirty="0" smtClean="0">
                <a:solidFill>
                  <a:srgbClr val="FF0000"/>
                </a:solidFill>
              </a:rPr>
              <a:t>€</a:t>
            </a:r>
            <a:endParaRPr lang="en-US" sz="1800" dirty="0"/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Serious </a:t>
            </a:r>
            <a:r>
              <a:rPr lang="en-US" sz="1600" dirty="0">
                <a:solidFill>
                  <a:srgbClr val="000000"/>
                </a:solidFill>
              </a:rPr>
              <a:t>interest </a:t>
            </a:r>
            <a:r>
              <a:rPr lang="en-US" sz="1600" dirty="0" smtClean="0">
                <a:solidFill>
                  <a:srgbClr val="000000"/>
                </a:solidFill>
              </a:rPr>
              <a:t>expressed, partnering likely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1600" dirty="0"/>
              <a:t>W</a:t>
            </a:r>
            <a:r>
              <a:rPr lang="en-US" sz="1600" dirty="0" smtClean="0">
                <a:solidFill>
                  <a:srgbClr val="000000"/>
                </a:solidFill>
              </a:rPr>
              <a:t>ill </a:t>
            </a:r>
            <a:r>
              <a:rPr lang="en-US" sz="1600" dirty="0">
                <a:solidFill>
                  <a:srgbClr val="000000"/>
                </a:solidFill>
              </a:rPr>
              <a:t>release in </a:t>
            </a:r>
            <a:r>
              <a:rPr lang="en-US" sz="1600" dirty="0" smtClean="0"/>
              <a:t>July</a:t>
            </a:r>
            <a:r>
              <a:rPr lang="en-US" sz="1600" dirty="0" smtClean="0">
                <a:solidFill>
                  <a:srgbClr val="000000"/>
                </a:solidFill>
              </a:rPr>
              <a:t> and </a:t>
            </a:r>
            <a:r>
              <a:rPr lang="en-US" sz="1600" dirty="0" smtClean="0"/>
              <a:t>October</a:t>
            </a:r>
            <a:r>
              <a:rPr lang="en-US" sz="1600" dirty="0" smtClean="0">
                <a:solidFill>
                  <a:srgbClr val="000000"/>
                </a:solidFill>
              </a:rPr>
              <a:t> 2016 </a:t>
            </a:r>
            <a:r>
              <a:rPr lang="en-US" sz="1600" dirty="0">
                <a:solidFill>
                  <a:srgbClr val="000000"/>
                </a:solidFill>
              </a:rPr>
              <a:t>for partnering and expect </a:t>
            </a:r>
            <a:r>
              <a:rPr lang="en-US" sz="1600" dirty="0" smtClean="0">
                <a:solidFill>
                  <a:srgbClr val="000000"/>
                </a:solidFill>
              </a:rPr>
              <a:t>positive outcome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ts val="200"/>
              </a:spcBef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7772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Coordinating early access to the Target Building with Conventional Facilities is making it difficult to meet our high-level “Ready for Beam on Target” milestone</a:t>
            </a:r>
          </a:p>
          <a:p>
            <a:pPr lvl="1"/>
            <a:r>
              <a:rPr lang="en-US" i="1" dirty="0" smtClean="0"/>
              <a:t>Working with CF to achieve earlier “early access” dates</a:t>
            </a:r>
          </a:p>
          <a:p>
            <a:r>
              <a:rPr lang="en-US" dirty="0" smtClean="0"/>
              <a:t>Mobilization of some of our in-kind partners has been slower than hoped</a:t>
            </a:r>
          </a:p>
          <a:p>
            <a:pPr lvl="1"/>
            <a:r>
              <a:rPr lang="en-US" i="1" dirty="0" smtClean="0"/>
              <a:t>Have self-performed or planning to self-perform some work originally slated for partners</a:t>
            </a:r>
          </a:p>
          <a:p>
            <a:r>
              <a:rPr lang="en-US" dirty="0" smtClean="0"/>
              <a:t>Interfacing is proving challenging throughout ESS</a:t>
            </a:r>
          </a:p>
          <a:p>
            <a:pPr lvl="1"/>
            <a:r>
              <a:rPr lang="en-US" i="1" dirty="0" smtClean="0"/>
              <a:t>Hiring an Interface Coordinator dedicated to address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93226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Sessions -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85313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Hazards and Accident Analyses</a:t>
            </a:r>
          </a:p>
          <a:p>
            <a:pPr lvl="1"/>
            <a:r>
              <a:rPr lang="en-US" dirty="0" err="1" smtClean="0"/>
              <a:t>L.Coney</a:t>
            </a:r>
            <a:r>
              <a:rPr lang="en-US" dirty="0" smtClean="0"/>
              <a:t>: </a:t>
            </a:r>
            <a:r>
              <a:rPr lang="en-US" i="1" dirty="0" smtClean="0"/>
              <a:t>Hazard </a:t>
            </a:r>
            <a:r>
              <a:rPr lang="en-US" i="1" dirty="0"/>
              <a:t>Analysis and Safety Classification </a:t>
            </a:r>
            <a:r>
              <a:rPr lang="en-US" i="1" dirty="0" smtClean="0"/>
              <a:t>Process</a:t>
            </a:r>
          </a:p>
          <a:p>
            <a:pPr lvl="1"/>
            <a:r>
              <a:rPr lang="en-US" dirty="0" err="1" smtClean="0"/>
              <a:t>P.Nilsson</a:t>
            </a:r>
            <a:r>
              <a:rPr lang="en-US" dirty="0"/>
              <a:t>: </a:t>
            </a:r>
            <a:r>
              <a:rPr lang="en-US" i="1" dirty="0" smtClean="0"/>
              <a:t>Bounding Event: Loss of dynamic confinement in </a:t>
            </a:r>
            <a:br>
              <a:rPr lang="en-US" i="1" dirty="0" smtClean="0"/>
            </a:br>
            <a:r>
              <a:rPr lang="en-US" i="1" dirty="0" smtClean="0"/>
              <a:t>Active Cells</a:t>
            </a:r>
          </a:p>
          <a:p>
            <a:pPr lvl="1"/>
            <a:r>
              <a:rPr lang="en-US" dirty="0" err="1" smtClean="0"/>
              <a:t>P.Nilsson</a:t>
            </a:r>
            <a:r>
              <a:rPr lang="en-US" dirty="0"/>
              <a:t>: </a:t>
            </a:r>
            <a:r>
              <a:rPr lang="en-US" i="1" dirty="0"/>
              <a:t>Bounding </a:t>
            </a:r>
            <a:r>
              <a:rPr lang="en-US" i="1" dirty="0" smtClean="0"/>
              <a:t>Event</a:t>
            </a:r>
            <a:r>
              <a:rPr lang="en-US" i="1" dirty="0"/>
              <a:t>: Stopped </a:t>
            </a:r>
            <a:r>
              <a:rPr lang="en-US" i="1" dirty="0" smtClean="0"/>
              <a:t>Wheel</a:t>
            </a:r>
          </a:p>
          <a:p>
            <a:r>
              <a:rPr lang="en-US" dirty="0" smtClean="0"/>
              <a:t>Target systems installation concurrent with completion </a:t>
            </a:r>
            <a:br>
              <a:rPr lang="en-US" dirty="0" smtClean="0"/>
            </a:br>
            <a:r>
              <a:rPr lang="en-US" dirty="0" smtClean="0"/>
              <a:t>of civil construction is complex planning</a:t>
            </a:r>
          </a:p>
          <a:p>
            <a:pPr lvl="1"/>
            <a:r>
              <a:rPr lang="en-US" dirty="0" err="1" smtClean="0"/>
              <a:t>T.Lexholm</a:t>
            </a:r>
            <a:r>
              <a:rPr lang="en-US" dirty="0" smtClean="0"/>
              <a:t>: </a:t>
            </a:r>
            <a:r>
              <a:rPr lang="en-US" i="1" dirty="0" smtClean="0"/>
              <a:t>Installation Plan</a:t>
            </a:r>
            <a:endParaRPr lang="en-US" dirty="0" smtClean="0"/>
          </a:p>
          <a:p>
            <a:r>
              <a:rPr lang="en-US" dirty="0" smtClean="0"/>
              <a:t>Progress on Primary Water Systems design</a:t>
            </a:r>
          </a:p>
          <a:p>
            <a:pPr lvl="1"/>
            <a:r>
              <a:rPr lang="en-US" dirty="0" err="1" smtClean="0"/>
              <a:t>H.Carlsson</a:t>
            </a:r>
            <a:r>
              <a:rPr lang="en-US" dirty="0"/>
              <a:t>: </a:t>
            </a:r>
            <a:r>
              <a:rPr lang="en-US" i="1" dirty="0"/>
              <a:t>Design of Primary Water </a:t>
            </a:r>
            <a:r>
              <a:rPr lang="en-US" i="1" dirty="0" smtClean="0"/>
              <a:t>Systems</a:t>
            </a:r>
            <a:endParaRPr lang="en-US" dirty="0" smtClean="0"/>
          </a:p>
          <a:p>
            <a:r>
              <a:rPr lang="en-US" dirty="0" smtClean="0"/>
              <a:t>Proposal to operate the target in vacuum in lieu of helium</a:t>
            </a:r>
          </a:p>
          <a:p>
            <a:pPr lvl="1"/>
            <a:r>
              <a:rPr lang="en-US" dirty="0" err="1" smtClean="0"/>
              <a:t>R.Linander</a:t>
            </a:r>
            <a:r>
              <a:rPr lang="en-US" dirty="0"/>
              <a:t>: </a:t>
            </a:r>
            <a:r>
              <a:rPr lang="en-US" i="1" dirty="0"/>
              <a:t>Operating the Monolith Vessel in Vacuum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1114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Significant progress in the technical design performed by in-kind partners and ESS Lund</a:t>
            </a:r>
          </a:p>
          <a:p>
            <a:r>
              <a:rPr lang="en-US" dirty="0" smtClean="0"/>
              <a:t>Substantial effort devoted to performing nuclear safety assessments of target systems to support both the design and the 2</a:t>
            </a:r>
            <a:r>
              <a:rPr lang="en-US" baseline="30000" dirty="0" smtClean="0"/>
              <a:t>nd</a:t>
            </a:r>
            <a:r>
              <a:rPr lang="en-US" dirty="0" smtClean="0"/>
              <a:t> license application to SSM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0842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3087276" y="2780928"/>
            <a:ext cx="1440160" cy="0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8" idx="1"/>
          </p:cNvCxnSpPr>
          <p:nvPr/>
        </p:nvCxnSpPr>
        <p:spPr>
          <a:xfrm flipH="1" flipV="1">
            <a:off x="5220072" y="1916832"/>
            <a:ext cx="504056" cy="16004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25015" y="4005064"/>
            <a:ext cx="0" cy="432048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39752" y="3707115"/>
            <a:ext cx="1368152" cy="880228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707904" y="3851131"/>
            <a:ext cx="0" cy="73621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0" idx="0"/>
          </p:cNvCxnSpPr>
          <p:nvPr/>
        </p:nvCxnSpPr>
        <p:spPr>
          <a:xfrm flipV="1">
            <a:off x="3707905" y="4067155"/>
            <a:ext cx="1296143" cy="520189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9" idx="0"/>
          </p:cNvCxnSpPr>
          <p:nvPr/>
        </p:nvCxnSpPr>
        <p:spPr>
          <a:xfrm flipH="1">
            <a:off x="6300193" y="4408618"/>
            <a:ext cx="72008" cy="36004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020272" y="5344724"/>
            <a:ext cx="216024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7020272" y="5776772"/>
            <a:ext cx="216024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7020272" y="5992796"/>
            <a:ext cx="216024" cy="233826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7020272" y="5893603"/>
            <a:ext cx="648072" cy="747464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4"/>
          <p:cNvSpPr/>
          <p:nvPr/>
        </p:nvSpPr>
        <p:spPr>
          <a:xfrm>
            <a:off x="5724128" y="1772816"/>
            <a:ext cx="2564111" cy="32004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26668" tIns="17779" rIns="26668" bIns="17779" numCol="1" spcCol="1270" anchor="ctr" anchorCtr="0">
            <a:noAutofit/>
          </a:bodyPr>
          <a:lstStyle/>
          <a:p>
            <a:pPr marL="53971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900" dirty="0" smtClean="0"/>
              <a:t>12.1 Management and Administration</a:t>
            </a:r>
            <a:endParaRPr lang="en-US" sz="900" dirty="0"/>
          </a:p>
        </p:txBody>
      </p:sp>
      <p:sp>
        <p:nvSpPr>
          <p:cNvPr id="7" name="Rounded Rectangle 4"/>
          <p:cNvSpPr/>
          <p:nvPr/>
        </p:nvSpPr>
        <p:spPr>
          <a:xfrm>
            <a:off x="347269" y="4451225"/>
            <a:ext cx="1368152" cy="32004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26668" tIns="17779" rIns="26668" bIns="17779" numCol="1" spcCol="1270" anchor="ctr" anchorCtr="0">
            <a:noAutofit/>
          </a:bodyPr>
          <a:lstStyle/>
          <a:p>
            <a:pPr marL="49208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900" dirty="0" smtClean="0"/>
              <a:t>12.7 Controls</a:t>
            </a:r>
          </a:p>
          <a:p>
            <a:pPr marL="49208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800" dirty="0" smtClean="0"/>
              <a:t>Linda Coney (WPM)</a:t>
            </a:r>
            <a:endParaRPr lang="en-US" sz="800" dirty="0"/>
          </a:p>
        </p:txBody>
      </p:sp>
      <p:sp>
        <p:nvSpPr>
          <p:cNvPr id="9" name="Rounded Rectangle 4"/>
          <p:cNvSpPr/>
          <p:nvPr/>
        </p:nvSpPr>
        <p:spPr>
          <a:xfrm>
            <a:off x="5508105" y="4768660"/>
            <a:ext cx="1584176" cy="32004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26668" tIns="17779" rIns="26668" bIns="17779" numCol="1" spcCol="1270" anchor="ctr" anchorCtr="0">
            <a:noAutofit/>
          </a:bodyPr>
          <a:lstStyle/>
          <a:p>
            <a:pPr marL="53971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900" dirty="0"/>
              <a:t>12.5 Fluid </a:t>
            </a:r>
            <a:r>
              <a:rPr lang="en-US" sz="900" dirty="0" smtClean="0"/>
              <a:t>Systems</a:t>
            </a:r>
          </a:p>
          <a:p>
            <a:pPr marL="53971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800" dirty="0" err="1" smtClean="0"/>
              <a:t>Håkan</a:t>
            </a:r>
            <a:r>
              <a:rPr lang="en-US" sz="800" dirty="0" smtClean="0"/>
              <a:t> </a:t>
            </a:r>
            <a:r>
              <a:rPr lang="en-US" sz="800" dirty="0" err="1" smtClean="0"/>
              <a:t>Carlsson</a:t>
            </a:r>
            <a:r>
              <a:rPr lang="en-US" sz="800" dirty="0" smtClean="0"/>
              <a:t> (WPM)</a:t>
            </a:r>
            <a:endParaRPr lang="en-US" sz="800" dirty="0"/>
          </a:p>
        </p:txBody>
      </p:sp>
      <p:sp>
        <p:nvSpPr>
          <p:cNvPr id="10" name="Rounded Rectangle 4"/>
          <p:cNvSpPr/>
          <p:nvPr/>
        </p:nvSpPr>
        <p:spPr>
          <a:xfrm>
            <a:off x="2123729" y="4587344"/>
            <a:ext cx="3168352" cy="32004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26668" tIns="17779" rIns="26668" bIns="17779" numCol="1" spcCol="1270" anchor="ctr" anchorCtr="0">
            <a:noAutofit/>
          </a:bodyPr>
          <a:lstStyle/>
          <a:p>
            <a:pPr marL="53971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900" dirty="0"/>
              <a:t>12.8 </a:t>
            </a:r>
            <a:r>
              <a:rPr lang="en-US" sz="900" dirty="0" smtClean="0"/>
              <a:t>Physics</a:t>
            </a:r>
          </a:p>
          <a:p>
            <a:pPr marL="53971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800" dirty="0" smtClean="0"/>
              <a:t>Günter </a:t>
            </a:r>
            <a:r>
              <a:rPr lang="en-US" sz="800" dirty="0" err="1" smtClean="0"/>
              <a:t>Muhrer</a:t>
            </a:r>
            <a:r>
              <a:rPr lang="en-US" sz="800" dirty="0" smtClean="0"/>
              <a:t> (WPM)</a:t>
            </a:r>
            <a:endParaRPr lang="en-US" sz="800" dirty="0"/>
          </a:p>
        </p:txBody>
      </p:sp>
      <p:sp>
        <p:nvSpPr>
          <p:cNvPr id="11" name="Rounded Rectangle 10"/>
          <p:cNvSpPr/>
          <p:nvPr/>
        </p:nvSpPr>
        <p:spPr>
          <a:xfrm>
            <a:off x="5292080" y="6064804"/>
            <a:ext cx="1728192" cy="3165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26668" tIns="17779" rIns="26668" bIns="17779" numCol="1" spcCol="1270" anchor="ctr" anchorCtr="0">
            <a:noAutofit/>
          </a:bodyPr>
          <a:lstStyle/>
          <a:p>
            <a:pPr marL="49208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900" dirty="0" smtClean="0"/>
              <a:t>12.4 Monolith Systems</a:t>
            </a:r>
          </a:p>
          <a:p>
            <a:pPr marL="49208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800" dirty="0" err="1" smtClean="0"/>
              <a:t>Rikard</a:t>
            </a:r>
            <a:r>
              <a:rPr lang="en-US" sz="800" dirty="0" smtClean="0"/>
              <a:t> </a:t>
            </a:r>
            <a:r>
              <a:rPr lang="en-US" sz="800" dirty="0" err="1" smtClean="0"/>
              <a:t>Linander</a:t>
            </a:r>
            <a:r>
              <a:rPr lang="en-US" sz="800" dirty="0" smtClean="0"/>
              <a:t> (WPM)</a:t>
            </a:r>
          </a:p>
        </p:txBody>
      </p:sp>
      <p:sp>
        <p:nvSpPr>
          <p:cNvPr id="17" name="Rounded Rectangle 10"/>
          <p:cNvSpPr/>
          <p:nvPr/>
        </p:nvSpPr>
        <p:spPr>
          <a:xfrm>
            <a:off x="4932041" y="6496852"/>
            <a:ext cx="2088232" cy="3165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26668" tIns="17779" rIns="26668" bIns="17779" numCol="1" spcCol="1270" anchor="ctr" anchorCtr="0">
            <a:noAutofit/>
          </a:bodyPr>
          <a:lstStyle/>
          <a:p>
            <a:pPr marL="49208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900" dirty="0" smtClean="0"/>
              <a:t>12.6 Remote Handling Systems</a:t>
            </a:r>
          </a:p>
          <a:p>
            <a:pPr marL="49208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800" dirty="0" smtClean="0"/>
              <a:t>Magnus </a:t>
            </a:r>
            <a:r>
              <a:rPr lang="en-US" sz="800" dirty="0" err="1" smtClean="0"/>
              <a:t>Göhran</a:t>
            </a:r>
            <a:r>
              <a:rPr lang="en-US" sz="800" dirty="0" smtClean="0"/>
              <a:t> (WPM)</a:t>
            </a:r>
            <a:endParaRPr lang="en-US" sz="800" dirty="0"/>
          </a:p>
        </p:txBody>
      </p:sp>
      <p:sp>
        <p:nvSpPr>
          <p:cNvPr id="18" name="Rounded Rectangle 10"/>
          <p:cNvSpPr/>
          <p:nvPr/>
        </p:nvSpPr>
        <p:spPr>
          <a:xfrm>
            <a:off x="5580113" y="5200708"/>
            <a:ext cx="1440160" cy="3165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26668" tIns="17779" rIns="26668" bIns="17779" numCol="1" spcCol="1270" anchor="ctr" anchorCtr="0">
            <a:noAutofit/>
          </a:bodyPr>
          <a:lstStyle/>
          <a:p>
            <a:pPr marL="49208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900" dirty="0"/>
              <a:t>12.2 Target </a:t>
            </a:r>
            <a:r>
              <a:rPr lang="en-US" sz="900" dirty="0" smtClean="0"/>
              <a:t>System</a:t>
            </a:r>
          </a:p>
          <a:p>
            <a:pPr marL="49208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800" dirty="0" smtClean="0"/>
              <a:t>Ulf </a:t>
            </a:r>
            <a:r>
              <a:rPr lang="en-US" sz="800" dirty="0" err="1" smtClean="0"/>
              <a:t>Odén</a:t>
            </a:r>
            <a:r>
              <a:rPr lang="en-US" sz="800" dirty="0" smtClean="0"/>
              <a:t> (WPM)</a:t>
            </a:r>
          </a:p>
        </p:txBody>
      </p:sp>
      <p:sp>
        <p:nvSpPr>
          <p:cNvPr id="16" name="Rounded Rectangle 10"/>
          <p:cNvSpPr/>
          <p:nvPr/>
        </p:nvSpPr>
        <p:spPr>
          <a:xfrm>
            <a:off x="4644008" y="5632756"/>
            <a:ext cx="2376264" cy="3165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26668" tIns="17779" rIns="26668" bIns="17779" numCol="1" spcCol="1270" anchor="ctr" anchorCtr="0">
            <a:noAutofit/>
          </a:bodyPr>
          <a:lstStyle/>
          <a:p>
            <a:pPr marL="49208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900" dirty="0" smtClean="0"/>
              <a:t>12.3 Moderator &amp; Reflector Systems</a:t>
            </a:r>
          </a:p>
          <a:p>
            <a:pPr marL="49208" algn="ctr" defTabSz="622245">
              <a:lnSpc>
                <a:spcPct val="90000"/>
              </a:lnSpc>
              <a:spcBef>
                <a:spcPct val="0"/>
              </a:spcBef>
            </a:pPr>
            <a:r>
              <a:rPr lang="en-US" sz="800" dirty="0" smtClean="0"/>
              <a:t>Daniel </a:t>
            </a:r>
            <a:r>
              <a:rPr lang="en-US" sz="800" dirty="0" err="1" smtClean="0"/>
              <a:t>Lyngh</a:t>
            </a:r>
            <a:r>
              <a:rPr lang="en-US" sz="800" dirty="0" smtClean="0"/>
              <a:t> (WPM)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  <p:sp>
        <p:nvSpPr>
          <p:cNvPr id="26" name="TextBox 25"/>
          <p:cNvSpPr txBox="1"/>
          <p:nvPr/>
        </p:nvSpPr>
        <p:spPr>
          <a:xfrm>
            <a:off x="971600" y="5661248"/>
            <a:ext cx="1512168" cy="78483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(GL) Group Leader </a:t>
            </a:r>
          </a:p>
          <a:p>
            <a:r>
              <a:rPr lang="en-US" sz="900" dirty="0" smtClean="0"/>
              <a:t>(C) Contractor or Consultant</a:t>
            </a:r>
          </a:p>
          <a:p>
            <a:r>
              <a:rPr lang="en-US" sz="900" dirty="0" smtClean="0"/>
              <a:t>(M) </a:t>
            </a:r>
            <a:r>
              <a:rPr lang="en-US" sz="900" dirty="0" err="1" smtClean="0"/>
              <a:t>Matrixed</a:t>
            </a:r>
            <a:endParaRPr lang="en-US" sz="900" dirty="0"/>
          </a:p>
          <a:p>
            <a:r>
              <a:rPr lang="en-US" sz="900" dirty="0" smtClean="0"/>
              <a:t>(S) Student</a:t>
            </a:r>
            <a:br>
              <a:rPr lang="en-US" sz="900" dirty="0" smtClean="0"/>
            </a:br>
            <a:r>
              <a:rPr lang="en-US" sz="900" dirty="0" smtClean="0"/>
              <a:t>(IKS) In-Kind </a:t>
            </a:r>
            <a:r>
              <a:rPr lang="en-US" sz="900" dirty="0" err="1" smtClean="0"/>
              <a:t>Secondment</a:t>
            </a:r>
            <a:endParaRPr lang="en-US" sz="9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60516714"/>
              </p:ext>
            </p:extLst>
          </p:nvPr>
        </p:nvGraphicFramePr>
        <p:xfrm>
          <a:off x="-612575" y="564812"/>
          <a:ext cx="10183618" cy="8696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Target division </a:t>
            </a:r>
            <a:r>
              <a:rPr lang="en-US" dirty="0" smtClean="0"/>
              <a:t>organizational structure has remained stable for the past 2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898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6" grpId="0" animBg="1"/>
      <p:bldP spid="16" grpId="1" animBg="1"/>
      <p:bldP spid="1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WP2: Target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269289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Target Wheel, Drive &amp; Shaft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ESS-Bilbao team performing detailed design and prototyping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CDR for spallation material and cassettes scheduled fo</a:t>
            </a:r>
            <a:r>
              <a:rPr lang="en-US" dirty="0" smtClean="0"/>
              <a:t>r July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Target Helium </a:t>
            </a:r>
            <a:r>
              <a:rPr lang="en-GB" dirty="0">
                <a:solidFill>
                  <a:schemeClr val="tx1"/>
                </a:solidFill>
              </a:rPr>
              <a:t>C</a:t>
            </a:r>
            <a:r>
              <a:rPr lang="en-GB" dirty="0" smtClean="0">
                <a:solidFill>
                  <a:schemeClr val="tx1"/>
                </a:solidFill>
              </a:rPr>
              <a:t>ooling System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UJF </a:t>
            </a:r>
            <a:r>
              <a:rPr lang="en-GB" dirty="0"/>
              <a:t>contractor </a:t>
            </a:r>
            <a:r>
              <a:rPr lang="en-GB" dirty="0" err="1" smtClean="0"/>
              <a:t>Rež</a:t>
            </a:r>
            <a:r>
              <a:rPr lang="en-GB" dirty="0" smtClean="0"/>
              <a:t> e</a:t>
            </a:r>
            <a:r>
              <a:rPr lang="en-GB" dirty="0" smtClean="0">
                <a:solidFill>
                  <a:schemeClr val="tx1"/>
                </a:solidFill>
              </a:rPr>
              <a:t>xploring options for oil-free blowers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 smtClean="0"/>
              <a:t>A</a:t>
            </a:r>
            <a:r>
              <a:rPr lang="en-GB" dirty="0" smtClean="0">
                <a:solidFill>
                  <a:schemeClr val="tx1"/>
                </a:solidFill>
              </a:rPr>
              <a:t>ccident analyses </a:t>
            </a:r>
            <a:r>
              <a:rPr lang="en-GB" dirty="0" smtClean="0"/>
              <a:t>supporting the PSAR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Nuclide inventories in helium, filters and getters calculated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4</a:t>
            </a:fld>
            <a:endParaRPr lang="sv-S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4288645"/>
            <a:ext cx="3904884" cy="21110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088" y="6453336"/>
            <a:ext cx="2417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Target Helium Cooling System</a:t>
            </a:r>
            <a:endParaRPr lang="en-US" sz="1400" b="1" dirty="0"/>
          </a:p>
        </p:txBody>
      </p:sp>
      <p:pic>
        <p:nvPicPr>
          <p:cNvPr id="9" name="Picture 8" descr="2016-01-20 17.08.5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6" b="29159"/>
          <a:stretch/>
        </p:blipFill>
        <p:spPr>
          <a:xfrm>
            <a:off x="473739" y="4288645"/>
            <a:ext cx="3738221" cy="22366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20868" y="6453336"/>
            <a:ext cx="2480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Target Wheel </a:t>
            </a:r>
            <a:r>
              <a:rPr lang="en-US" sz="1400" b="1" dirty="0"/>
              <a:t>S</a:t>
            </a:r>
            <a:r>
              <a:rPr lang="en-US" sz="1400" b="1" dirty="0" smtClean="0"/>
              <a:t>ector </a:t>
            </a:r>
            <a:r>
              <a:rPr lang="en-US" sz="1400" b="1" dirty="0"/>
              <a:t>P</a:t>
            </a:r>
            <a:r>
              <a:rPr lang="en-US" sz="1400" b="1" dirty="0" smtClean="0"/>
              <a:t>rototype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99235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ESS-Bilbao has contributed to quantitative accident analyses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Calculated tungsten and target shroud temperatures for</a:t>
            </a:r>
          </a:p>
          <a:p>
            <a:pPr lvl="1"/>
            <a:r>
              <a:rPr lang="en-US" sz="2000" dirty="0" smtClean="0"/>
              <a:t>stopped wheel</a:t>
            </a:r>
          </a:p>
          <a:p>
            <a:pPr lvl="1"/>
            <a:r>
              <a:rPr lang="en-US" sz="2000" dirty="0" smtClean="0"/>
              <a:t>rotating wheel with loss of helium flow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996952"/>
            <a:ext cx="9108504" cy="293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36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44897"/>
            <a:ext cx="2266132" cy="499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WP3: Moderator and Reflector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3"/>
            <a:ext cx="6203032" cy="489654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Design and prototyping work for the MR plug structures underway by FZJ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Helium </a:t>
            </a:r>
            <a:r>
              <a:rPr lang="en-US" dirty="0" err="1" smtClean="0">
                <a:solidFill>
                  <a:schemeClr val="tx1"/>
                </a:solidFill>
              </a:rPr>
              <a:t>cryoplant</a:t>
            </a:r>
            <a:r>
              <a:rPr lang="en-US" dirty="0" smtClean="0">
                <a:solidFill>
                  <a:schemeClr val="tx1"/>
                </a:solidFill>
              </a:rPr>
              <a:t> contract awarded on schedule</a:t>
            </a:r>
          </a:p>
          <a:p>
            <a:pPr lvl="1"/>
            <a:r>
              <a:rPr lang="en-US" dirty="0" err="1" smtClean="0"/>
              <a:t>Linde</a:t>
            </a:r>
            <a:r>
              <a:rPr lang="en-US" dirty="0" smtClean="0"/>
              <a:t> selected as the supplier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 smtClean="0"/>
              <a:t>Upcoming CDRs:</a:t>
            </a:r>
          </a:p>
          <a:p>
            <a:pPr lvl="1" fontAlgn="t">
              <a:spcBef>
                <a:spcPts val="624"/>
              </a:spcBef>
            </a:pPr>
            <a:r>
              <a:rPr lang="en-US" dirty="0" smtClean="0"/>
              <a:t>Hydrogen pumps: 27 April</a:t>
            </a:r>
          </a:p>
          <a:p>
            <a:pPr lvl="1" fontAlgn="t">
              <a:spcBef>
                <a:spcPts val="624"/>
              </a:spcBef>
            </a:pPr>
            <a:r>
              <a:rPr lang="en-US" dirty="0" smtClean="0"/>
              <a:t>MR </a:t>
            </a:r>
            <a:r>
              <a:rPr lang="en-US" dirty="0"/>
              <a:t>Handling </a:t>
            </a:r>
            <a:r>
              <a:rPr lang="en-US" dirty="0" smtClean="0"/>
              <a:t>System: 21 May</a:t>
            </a:r>
            <a:endParaRPr lang="en-US" dirty="0"/>
          </a:p>
          <a:p>
            <a:pPr lvl="1" fontAlgn="t"/>
            <a:r>
              <a:rPr lang="en-US" dirty="0"/>
              <a:t>Reflectors: 10 July</a:t>
            </a:r>
          </a:p>
          <a:p>
            <a:pPr lvl="1" fontAlgn="t"/>
            <a:r>
              <a:rPr lang="en-US" dirty="0" smtClean="0"/>
              <a:t>Thermal Moderator: 24 August</a:t>
            </a:r>
            <a:endParaRPr lang="en-US" dirty="0"/>
          </a:p>
          <a:p>
            <a:pPr lvl="1" fontAlgn="t"/>
            <a:r>
              <a:rPr lang="en-US" dirty="0" smtClean="0"/>
              <a:t>Cold </a:t>
            </a:r>
            <a:r>
              <a:rPr lang="en-US" dirty="0"/>
              <a:t>Moderator: 28 September</a:t>
            </a:r>
          </a:p>
          <a:p>
            <a:pPr lvl="1" fontAlgn="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sp>
        <p:nvSpPr>
          <p:cNvPr id="9" name="Textfeld 15"/>
          <p:cNvSpPr txBox="1"/>
          <p:nvPr/>
        </p:nvSpPr>
        <p:spPr>
          <a:xfrm>
            <a:off x="7225032" y="6309320"/>
            <a:ext cx="875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MR Plug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9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FZJ and Dresden Univ. are progressing on the design of the liquid hydrogen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pic>
        <p:nvPicPr>
          <p:cNvPr id="21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28788"/>
            <a:ext cx="7404100" cy="486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435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WP4: Monolith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Conducted 3 PDRs</a:t>
            </a:r>
          </a:p>
          <a:p>
            <a:pPr lvl="1"/>
            <a:r>
              <a:rPr lang="en-US" dirty="0" smtClean="0"/>
              <a:t>Monolith Vessel</a:t>
            </a:r>
          </a:p>
          <a:p>
            <a:pPr lvl="1"/>
            <a:r>
              <a:rPr lang="en-US" dirty="0" smtClean="0"/>
              <a:t>ECHIR Embedment</a:t>
            </a:r>
          </a:p>
          <a:p>
            <a:pPr lvl="1"/>
            <a:r>
              <a:rPr lang="en-US" dirty="0" smtClean="0"/>
              <a:t>Proton Beam Instrumentation Plug</a:t>
            </a:r>
          </a:p>
          <a:p>
            <a:r>
              <a:rPr lang="en-US" dirty="0" smtClean="0"/>
              <a:t>Design progress on:</a:t>
            </a:r>
          </a:p>
          <a:p>
            <a:pPr lvl="1"/>
            <a:r>
              <a:rPr lang="en-US" dirty="0" smtClean="0"/>
              <a:t>steel shielding (internal and external)</a:t>
            </a:r>
          </a:p>
          <a:p>
            <a:pPr lvl="1"/>
            <a:r>
              <a:rPr lang="en-US" dirty="0" smtClean="0"/>
              <a:t>integrated neutron beam extraction system, neutron beam window, and light shutter</a:t>
            </a:r>
          </a:p>
          <a:p>
            <a:r>
              <a:rPr lang="en-US" dirty="0" smtClean="0"/>
              <a:t>ESS-Bilbao is evaluating the viability and cost of performing monolith vessel welds that are compliant with RCC-</a:t>
            </a:r>
            <a:r>
              <a:rPr lang="en-US" dirty="0" err="1" smtClean="0"/>
              <a:t>MRx</a:t>
            </a:r>
            <a:r>
              <a:rPr lang="en-US" dirty="0" smtClean="0"/>
              <a:t> and concurrently to vacuum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326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Significant progress on monolith shield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5" name="Picture 4" descr="2016-02-04_0849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186107"/>
            <a:ext cx="2808312" cy="1835181"/>
          </a:xfrm>
          <a:prstGeom prst="rect">
            <a:avLst/>
          </a:prstGeom>
        </p:spPr>
      </p:pic>
      <p:pic>
        <p:nvPicPr>
          <p:cNvPr id="6" name="Picture 5" descr="2016-03-15_15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32" y="1941186"/>
            <a:ext cx="2568848" cy="2242529"/>
          </a:xfrm>
          <a:prstGeom prst="rect">
            <a:avLst/>
          </a:prstGeom>
        </p:spPr>
      </p:pic>
      <p:sp>
        <p:nvSpPr>
          <p:cNvPr id="7" name="Content Placeholder 7"/>
          <p:cNvSpPr txBox="1">
            <a:spLocks/>
          </p:cNvSpPr>
          <p:nvPr/>
        </p:nvSpPr>
        <p:spPr>
          <a:xfrm>
            <a:off x="179512" y="1700808"/>
            <a:ext cx="5616624" cy="4752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1600" dirty="0" smtClean="0"/>
              <a:t>Monolith outer shielding</a:t>
            </a:r>
          </a:p>
          <a:p>
            <a:pPr lvl="1">
              <a:spcBef>
                <a:spcPts val="0"/>
              </a:spcBef>
            </a:pPr>
            <a:r>
              <a:rPr lang="en-GB" sz="1400" dirty="0" smtClean="0"/>
              <a:t>Stacked steel blocks (installation and decommissioning)</a:t>
            </a:r>
          </a:p>
          <a:p>
            <a:pPr lvl="1">
              <a:spcBef>
                <a:spcPts val="0"/>
              </a:spcBef>
            </a:pPr>
            <a:r>
              <a:rPr lang="en-GB" sz="1400" dirty="0" smtClean="0"/>
              <a:t>Staggered and stepped (neutron streaming) </a:t>
            </a:r>
          </a:p>
          <a:p>
            <a:pPr lvl="1">
              <a:spcBef>
                <a:spcPts val="0"/>
              </a:spcBef>
            </a:pPr>
            <a:r>
              <a:rPr lang="en-GB" sz="1400" dirty="0" smtClean="0"/>
              <a:t>Interlocked (earthquake) </a:t>
            </a:r>
          </a:p>
          <a:p>
            <a:pPr lvl="1">
              <a:spcBef>
                <a:spcPts val="0"/>
              </a:spcBef>
            </a:pPr>
            <a:r>
              <a:rPr lang="en-GB" sz="1400" dirty="0" smtClean="0"/>
              <a:t>Modular (minimum number of shapes)</a:t>
            </a:r>
          </a:p>
          <a:p>
            <a:pPr lvl="1">
              <a:spcBef>
                <a:spcPts val="0"/>
              </a:spcBef>
            </a:pPr>
            <a:r>
              <a:rPr lang="en-GB" sz="1400" dirty="0" smtClean="0"/>
              <a:t>About 1600 tons of material</a:t>
            </a:r>
          </a:p>
          <a:p>
            <a:pPr>
              <a:spcBef>
                <a:spcPts val="0"/>
              </a:spcBef>
            </a:pPr>
            <a:r>
              <a:rPr lang="en-GB" sz="1600" dirty="0" smtClean="0"/>
              <a:t>Baseplate</a:t>
            </a:r>
          </a:p>
          <a:p>
            <a:pPr lvl="1">
              <a:spcBef>
                <a:spcPts val="0"/>
              </a:spcBef>
            </a:pPr>
            <a:r>
              <a:rPr lang="en-GB" sz="1400" dirty="0" smtClean="0"/>
              <a:t>12 segments anchored to concrete foundation</a:t>
            </a:r>
          </a:p>
          <a:p>
            <a:pPr lvl="1">
              <a:spcBef>
                <a:spcPts val="0"/>
              </a:spcBef>
            </a:pPr>
            <a:r>
              <a:rPr lang="en-GB" sz="1400" dirty="0" smtClean="0"/>
              <a:t>High manufacturing and installation precision</a:t>
            </a:r>
          </a:p>
          <a:p>
            <a:pPr lvl="1">
              <a:spcBef>
                <a:spcPts val="0"/>
              </a:spcBef>
            </a:pPr>
            <a:r>
              <a:rPr lang="en-GB" sz="1400" dirty="0" smtClean="0"/>
              <a:t>Distributes upper mass loads to concrete foundation</a:t>
            </a:r>
          </a:p>
          <a:p>
            <a:pPr>
              <a:spcBef>
                <a:spcPts val="0"/>
              </a:spcBef>
            </a:pPr>
            <a:r>
              <a:rPr lang="en-GB" sz="1600" dirty="0" smtClean="0"/>
              <a:t>Port blocks </a:t>
            </a:r>
          </a:p>
          <a:p>
            <a:pPr lvl="1">
              <a:spcBef>
                <a:spcPts val="0"/>
              </a:spcBef>
            </a:pPr>
            <a:r>
              <a:rPr lang="en-GB" sz="1400" dirty="0" smtClean="0"/>
              <a:t>Neutron beam port blocks (4 normal + </a:t>
            </a:r>
            <a:r>
              <a:rPr lang="en-GB" sz="1400" dirty="0" err="1" smtClean="0"/>
              <a:t>nnbar</a:t>
            </a:r>
            <a:r>
              <a:rPr lang="en-GB" sz="1400" dirty="0" smtClean="0"/>
              <a:t>)</a:t>
            </a:r>
          </a:p>
          <a:p>
            <a:pPr lvl="1">
              <a:spcBef>
                <a:spcPts val="0"/>
              </a:spcBef>
            </a:pPr>
            <a:r>
              <a:rPr lang="en-GB" sz="1400" dirty="0" smtClean="0"/>
              <a:t>Proton beam port block</a:t>
            </a:r>
          </a:p>
          <a:p>
            <a:pPr lvl="1">
              <a:spcBef>
                <a:spcPts val="0"/>
              </a:spcBef>
            </a:pPr>
            <a:r>
              <a:rPr lang="en-GB" sz="1400" dirty="0" smtClean="0"/>
              <a:t>Filling blocks</a:t>
            </a:r>
          </a:p>
          <a:p>
            <a:pPr>
              <a:spcBef>
                <a:spcPts val="0"/>
              </a:spcBef>
            </a:pPr>
            <a:r>
              <a:rPr lang="en-GB" sz="1600" dirty="0" smtClean="0"/>
              <a:t>Monolith inner shielding</a:t>
            </a:r>
          </a:p>
          <a:p>
            <a:pPr lvl="1">
              <a:spcBef>
                <a:spcPts val="0"/>
              </a:spcBef>
            </a:pPr>
            <a:r>
              <a:rPr lang="en-GB" sz="1400" dirty="0" smtClean="0"/>
              <a:t>Stacked steel blocks (access to internals)</a:t>
            </a:r>
          </a:p>
          <a:p>
            <a:pPr lvl="2">
              <a:spcBef>
                <a:spcPts val="0"/>
              </a:spcBef>
            </a:pPr>
            <a:r>
              <a:rPr lang="en-GB" sz="1200" dirty="0" smtClean="0"/>
              <a:t>Water-cooled blocks</a:t>
            </a:r>
          </a:p>
          <a:p>
            <a:pPr lvl="2">
              <a:spcBef>
                <a:spcPts val="0"/>
              </a:spcBef>
            </a:pPr>
            <a:r>
              <a:rPr lang="en-GB" sz="1200" dirty="0" smtClean="0"/>
              <a:t>Upper removable blocks</a:t>
            </a:r>
          </a:p>
          <a:p>
            <a:pPr lvl="2">
              <a:spcBef>
                <a:spcPts val="0"/>
              </a:spcBef>
            </a:pPr>
            <a:r>
              <a:rPr lang="en-GB" sz="1200" dirty="0" smtClean="0"/>
              <a:t>Peripheral blocks</a:t>
            </a:r>
          </a:p>
          <a:p>
            <a:pPr lvl="1">
              <a:spcBef>
                <a:spcPts val="0"/>
              </a:spcBef>
            </a:pPr>
            <a:r>
              <a:rPr lang="en-GB" sz="1400" dirty="0" smtClean="0"/>
              <a:t>Staggered and stepped (neutron streaming)</a:t>
            </a:r>
          </a:p>
          <a:p>
            <a:pPr lvl="1">
              <a:spcBef>
                <a:spcPts val="0"/>
              </a:spcBef>
            </a:pPr>
            <a:r>
              <a:rPr lang="en-GB" sz="1400" dirty="0" smtClean="0"/>
              <a:t>Interlocked (earthquake)</a:t>
            </a:r>
          </a:p>
          <a:p>
            <a:pPr lvl="1">
              <a:spcBef>
                <a:spcPts val="0"/>
              </a:spcBef>
            </a:pPr>
            <a:r>
              <a:rPr lang="en-GB" sz="1400" dirty="0" smtClean="0"/>
              <a:t>Unique blocks (adapting to internals and beam extraction needs)</a:t>
            </a:r>
          </a:p>
          <a:p>
            <a:pPr lvl="1">
              <a:spcBef>
                <a:spcPts val="0"/>
              </a:spcBef>
            </a:pPr>
            <a:r>
              <a:rPr lang="en-GB" sz="1400" dirty="0" smtClean="0"/>
              <a:t>About 1000 tons of material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776" y="1484784"/>
            <a:ext cx="2123728" cy="2850431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365104"/>
            <a:ext cx="1872208" cy="244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22068"/>
      </p:ext>
    </p:extLst>
  </p:cSld>
  <p:clrMapOvr>
    <a:masterClrMapping/>
  </p:clrMapOvr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6129</TotalTime>
  <Words>1623</Words>
  <Application>Microsoft Macintosh PowerPoint</Application>
  <PresentationFormat>On-screen Show (4:3)</PresentationFormat>
  <Paragraphs>345</Paragraphs>
  <Slides>27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ESS Core Powerpoint</vt:lpstr>
      <vt:lpstr>Worksheet</vt:lpstr>
      <vt:lpstr>Target Overview</vt:lpstr>
      <vt:lpstr>Outline</vt:lpstr>
      <vt:lpstr>Target division organizational structure has remained stable for the past 2 years</vt:lpstr>
      <vt:lpstr>WP2: Target Systems</vt:lpstr>
      <vt:lpstr>ESS-Bilbao has contributed to quantitative accident analyses</vt:lpstr>
      <vt:lpstr>WP3: Moderator and Reflector Systems</vt:lpstr>
      <vt:lpstr>FZJ and Dresden Univ. are progressing on the design of the liquid hydrogen system</vt:lpstr>
      <vt:lpstr>WP4: Monolith Systems</vt:lpstr>
      <vt:lpstr>Significant progress on monolith shield design</vt:lpstr>
      <vt:lpstr>Significant progress on neutron beam extraction</vt:lpstr>
      <vt:lpstr>Stress analyses of the monolith vessel by ESS-Bilbao finds stresses well within allowables</vt:lpstr>
      <vt:lpstr>WP5: Fluid Systems</vt:lpstr>
      <vt:lpstr>Updated Target HVAC P&amp;IDs</vt:lpstr>
      <vt:lpstr>WP6: Remote Handling Systems</vt:lpstr>
      <vt:lpstr>Testing options for fixing the Active Cells liner beams in concrete forms</vt:lpstr>
      <vt:lpstr>WP7: Controls </vt:lpstr>
      <vt:lpstr>Radiation Hazards Analysis and Safety Functions</vt:lpstr>
      <vt:lpstr>WP8: Target Physics</vt:lpstr>
      <vt:lpstr>DTU’s setup for measuring release fraction of iodine and bromine at different temperatures</vt:lpstr>
      <vt:lpstr>Target Schedule: Level 1 Milestones</vt:lpstr>
      <vt:lpstr>Summary of Target’s contribution to the 2nd ESS license application to SSM</vt:lpstr>
      <vt:lpstr>Target Project Major In-kind</vt:lpstr>
      <vt:lpstr>80% of Target’s 100M€ identified in-kind scope has been allocated to partners</vt:lpstr>
      <vt:lpstr>Strategy for the six remaining Target Project IKC Packages</vt:lpstr>
      <vt:lpstr>Issues</vt:lpstr>
      <vt:lpstr>Parallel Sessions - Target</vt:lpstr>
      <vt:lpstr>Summary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Eric Pitcher</cp:lastModifiedBy>
  <cp:revision>121</cp:revision>
  <cp:lastPrinted>2016-04-04T07:15:36Z</cp:lastPrinted>
  <dcterms:created xsi:type="dcterms:W3CDTF">2013-10-29T16:05:10Z</dcterms:created>
  <dcterms:modified xsi:type="dcterms:W3CDTF">2016-04-05T20:18:22Z</dcterms:modified>
</cp:coreProperties>
</file>