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99" r:id="rId2"/>
    <p:sldId id="300" r:id="rId3"/>
    <p:sldId id="302" r:id="rId4"/>
    <p:sldId id="305" r:id="rId5"/>
    <p:sldId id="306" r:id="rId6"/>
    <p:sldId id="307" r:id="rId7"/>
    <p:sldId id="310" r:id="rId8"/>
    <p:sldId id="321" r:id="rId9"/>
    <p:sldId id="322" r:id="rId10"/>
    <p:sldId id="323" r:id="rId11"/>
    <p:sldId id="324" r:id="rId12"/>
    <p:sldId id="325" r:id="rId13"/>
    <p:sldId id="328" r:id="rId14"/>
    <p:sldId id="329" r:id="rId15"/>
    <p:sldId id="335" r:id="rId16"/>
    <p:sldId id="336" r:id="rId17"/>
    <p:sldId id="308" r:id="rId18"/>
    <p:sldId id="326" r:id="rId19"/>
    <p:sldId id="327" r:id="rId20"/>
    <p:sldId id="330" r:id="rId21"/>
    <p:sldId id="331" r:id="rId22"/>
    <p:sldId id="320" r:id="rId23"/>
    <p:sldId id="332" r:id="rId24"/>
    <p:sldId id="333" r:id="rId25"/>
    <p:sldId id="334" r:id="rId2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448B7"/>
    <a:srgbClr val="CE2005"/>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6" autoAdjust="0"/>
    <p:restoredTop sz="94797" autoAdjust="0"/>
  </p:normalViewPr>
  <p:slideViewPr>
    <p:cSldViewPr>
      <p:cViewPr varScale="1">
        <p:scale>
          <a:sx n="146" d="100"/>
          <a:sy n="146" d="100"/>
        </p:scale>
        <p:origin x="-112" y="-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3" d="100"/>
        <a:sy n="163" d="100"/>
      </p:scale>
      <p:origin x="0" y="76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06/04/16</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06/04/16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5" y="260650"/>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06/04/16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9"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06/04/16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3" y="260650"/>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06/04/16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2241276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06/04/16</a:t>
            </a:fld>
            <a:endParaRPr lang="sv-SE"/>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uropeanspallationsource.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0" y="2636912"/>
            <a:ext cx="9144000" cy="1200329"/>
          </a:xfrm>
          <a:prstGeom prst="rect">
            <a:avLst/>
          </a:prstGeom>
          <a:noFill/>
        </p:spPr>
        <p:txBody>
          <a:bodyPr wrap="square" rtlCol="0">
            <a:spAutoFit/>
          </a:bodyPr>
          <a:lstStyle/>
          <a:p>
            <a:pPr algn="ctr"/>
            <a:r>
              <a:rPr lang="en-US" sz="3600" dirty="0" smtClean="0">
                <a:solidFill>
                  <a:schemeClr val="bg1"/>
                </a:solidFill>
              </a:rPr>
              <a:t>Responses to Recommendations</a:t>
            </a:r>
          </a:p>
          <a:p>
            <a:pPr algn="ctr"/>
            <a:r>
              <a:rPr lang="en-US" sz="3600" dirty="0" smtClean="0">
                <a:solidFill>
                  <a:schemeClr val="bg1"/>
                </a:solidFill>
              </a:rPr>
              <a:t>from tTAC-12</a:t>
            </a:r>
            <a:endParaRPr lang="en-GB" sz="3600" dirty="0">
              <a:solidFill>
                <a:schemeClr val="bg1"/>
              </a:solidFill>
            </a:endParaRPr>
          </a:p>
        </p:txBody>
      </p:sp>
      <p:sp>
        <p:nvSpPr>
          <p:cNvPr id="8" name="textruta 3"/>
          <p:cNvSpPr txBox="1"/>
          <p:nvPr/>
        </p:nvSpPr>
        <p:spPr>
          <a:xfrm>
            <a:off x="0" y="4771590"/>
            <a:ext cx="9144000" cy="1696875"/>
          </a:xfrm>
          <a:prstGeom prst="rect">
            <a:avLst/>
          </a:prstGeom>
          <a:noFill/>
        </p:spPr>
        <p:txBody>
          <a:bodyPr wrap="square" rtlCol="0">
            <a:spAutoFit/>
          </a:bodyPr>
          <a:lstStyle/>
          <a:p>
            <a:pPr algn="ctr"/>
            <a:r>
              <a:rPr lang="en-GB" sz="2000" dirty="0" smtClean="0">
                <a:solidFill>
                  <a:srgbClr val="FFFFFF"/>
                </a:solidFill>
              </a:rPr>
              <a:t>Eric Pitcher</a:t>
            </a:r>
          </a:p>
          <a:p>
            <a:pPr algn="ctr"/>
            <a:r>
              <a:rPr lang="en-GB" sz="2000" dirty="0" smtClean="0">
                <a:solidFill>
                  <a:srgbClr val="FFFFFF"/>
                </a:solidFill>
              </a:rPr>
              <a:t>Head of Target Division</a:t>
            </a:r>
          </a:p>
          <a:p>
            <a:pPr algn="ctr"/>
            <a:endParaRPr lang="en-GB" sz="2400" dirty="0" smtClean="0">
              <a:solidFill>
                <a:srgbClr val="FFFFFF"/>
              </a:solidFill>
            </a:endParaRPr>
          </a:p>
          <a:p>
            <a:pPr algn="ctr">
              <a:lnSpc>
                <a:spcPct val="120000"/>
              </a:lnSpc>
            </a:pPr>
            <a:r>
              <a:rPr lang="en-GB" dirty="0" smtClean="0">
                <a:solidFill>
                  <a:srgbClr val="FFFFFF"/>
                </a:solidFill>
                <a:hlinkClick r:id="rId2"/>
              </a:rPr>
              <a:t>www.europeanspallationsource.se</a:t>
            </a:r>
            <a:endParaRPr lang="en-GB" dirty="0">
              <a:solidFill>
                <a:srgbClr val="FFFFFF"/>
              </a:solidFill>
            </a:endParaRPr>
          </a:p>
          <a:p>
            <a:pPr algn="ctr">
              <a:lnSpc>
                <a:spcPct val="120000"/>
              </a:lnSpc>
            </a:pPr>
            <a:r>
              <a:rPr lang="en-GB" sz="1600" dirty="0" smtClean="0">
                <a:solidFill>
                  <a:srgbClr val="FFFFFF"/>
                </a:solidFill>
              </a:rPr>
              <a:t>7 April 2016</a:t>
            </a:r>
          </a:p>
        </p:txBody>
      </p:sp>
    </p:spTree>
    <p:extLst>
      <p:ext uri="{BB962C8B-B14F-4D97-AF65-F5344CB8AC3E}">
        <p14:creationId xmlns:p14="http://schemas.microsoft.com/office/powerpoint/2010/main" val="1198818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400" i="1" dirty="0"/>
              <a:t>Recommendation: Reconsider placing the cold-box close to the cryogenic moderator cryostat.</a:t>
            </a:r>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A change in the location of the helium </a:t>
            </a:r>
            <a:r>
              <a:rPr lang="en-US" dirty="0" err="1">
                <a:solidFill>
                  <a:srgbClr val="000000"/>
                </a:solidFill>
                <a:ea typeface="Lucida Grande"/>
                <a:cs typeface="Lucida Grande"/>
              </a:rPr>
              <a:t>cryoplant</a:t>
            </a:r>
            <a:r>
              <a:rPr lang="en-US" dirty="0">
                <a:solidFill>
                  <a:srgbClr val="000000"/>
                </a:solidFill>
                <a:ea typeface="Lucida Grande"/>
                <a:cs typeface="Lucida Grande"/>
              </a:rPr>
              <a:t> at this stage will cause significant schedule delay and have re-design costs that exceed any savings from shorter cryogenic transfer lines.</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a:p>
        </p:txBody>
      </p:sp>
    </p:spTree>
    <p:extLst>
      <p:ext uri="{BB962C8B-B14F-4D97-AF65-F5344CB8AC3E}">
        <p14:creationId xmlns:p14="http://schemas.microsoft.com/office/powerpoint/2010/main" val="10237491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400" i="1" dirty="0"/>
              <a:t>Recommendation: Consider high-power beam halo and beam impingement on target system structures (Twister).</a:t>
            </a:r>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Structures and components surrounding or next to the beam path within the monolith will be actively </a:t>
            </a:r>
            <a:r>
              <a:rPr lang="en-US" dirty="0" smtClean="0">
                <a:solidFill>
                  <a:srgbClr val="000000"/>
                </a:solidFill>
                <a:ea typeface="Lucida Grande"/>
                <a:cs typeface="Lucida Grande"/>
              </a:rPr>
              <a:t>cooled.</a:t>
            </a:r>
          </a:p>
          <a:p>
            <a:pPr marL="0" indent="0">
              <a:buNone/>
            </a:pPr>
            <a:r>
              <a:rPr lang="en-US" dirty="0" smtClean="0">
                <a:solidFill>
                  <a:srgbClr val="000000"/>
                </a:solidFill>
                <a:ea typeface="Lucida Grande"/>
                <a:cs typeface="Lucida Grande"/>
              </a:rPr>
              <a:t>Preliminary </a:t>
            </a:r>
            <a:r>
              <a:rPr lang="en-US" dirty="0">
                <a:solidFill>
                  <a:srgbClr val="000000"/>
                </a:solidFill>
                <a:ea typeface="Lucida Grande"/>
                <a:cs typeface="Lucida Grande"/>
              </a:rPr>
              <a:t>analyses show the power deposited in these components is manageable.</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a:p>
        </p:txBody>
      </p:sp>
    </p:spTree>
    <p:extLst>
      <p:ext uri="{BB962C8B-B14F-4D97-AF65-F5344CB8AC3E}">
        <p14:creationId xmlns:p14="http://schemas.microsoft.com/office/powerpoint/2010/main" val="33584725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139136" cy="1143000"/>
          </a:xfrm>
        </p:spPr>
        <p:txBody>
          <a:bodyPr>
            <a:noAutofit/>
          </a:bodyPr>
          <a:lstStyle/>
          <a:p>
            <a:r>
              <a:rPr lang="en-US" sz="2400" i="1" dirty="0"/>
              <a:t>Recommendation: The margin between the design and operating pressure of the hydrogen moderator system is close.  Consider increasing the margin to reduce operation excursions.</a:t>
            </a:r>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Changed operational pressure has been considered and will potentially be implemented. A proposal for operating at lower pressure is now being evaluated.</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a:p>
        </p:txBody>
      </p:sp>
    </p:spTree>
    <p:extLst>
      <p:ext uri="{BB962C8B-B14F-4D97-AF65-F5344CB8AC3E}">
        <p14:creationId xmlns:p14="http://schemas.microsoft.com/office/powerpoint/2010/main" val="5741713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Study of changed operating pressure in the Cryogenic Moderator System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13</a:t>
            </a:fld>
            <a:endParaRPr lang="sv-SE"/>
          </a:p>
        </p:txBody>
      </p:sp>
      <p:pic>
        <p:nvPicPr>
          <p:cNvPr id="5" name="Picture 4"/>
          <p:cNvPicPr>
            <a:picLocks noChangeAspect="1"/>
          </p:cNvPicPr>
          <p:nvPr/>
        </p:nvPicPr>
        <p:blipFill rotWithShape="1">
          <a:blip r:embed="rId2"/>
          <a:srcRect t="26389" b="9722"/>
          <a:stretch/>
        </p:blipFill>
        <p:spPr>
          <a:xfrm>
            <a:off x="4776228" y="1523870"/>
            <a:ext cx="4267895" cy="3312368"/>
          </a:xfrm>
          <a:prstGeom prst="rect">
            <a:avLst/>
          </a:prstGeom>
        </p:spPr>
      </p:pic>
      <p:sp>
        <p:nvSpPr>
          <p:cNvPr id="6" name="Content Placeholder 2"/>
          <p:cNvSpPr>
            <a:spLocks noGrp="1"/>
          </p:cNvSpPr>
          <p:nvPr>
            <p:ph idx="1"/>
          </p:nvPr>
        </p:nvSpPr>
        <p:spPr>
          <a:xfrm>
            <a:off x="457200" y="1600200"/>
            <a:ext cx="4258816" cy="4829196"/>
          </a:xfrm>
        </p:spPr>
        <p:txBody>
          <a:bodyPr>
            <a:noAutofit/>
          </a:bodyPr>
          <a:lstStyle/>
          <a:p>
            <a:pPr marL="0" indent="0">
              <a:buNone/>
            </a:pPr>
            <a:r>
              <a:rPr lang="sv-SE" sz="1600" b="1" dirty="0" smtClean="0"/>
              <a:t>Requirements for the PDR design </a:t>
            </a:r>
          </a:p>
          <a:p>
            <a:r>
              <a:rPr lang="sv-SE" sz="1400" dirty="0" smtClean="0"/>
              <a:t>P</a:t>
            </a:r>
            <a:r>
              <a:rPr lang="sv-SE" sz="1400" baseline="-25000" dirty="0" smtClean="0"/>
              <a:t>min</a:t>
            </a:r>
            <a:r>
              <a:rPr lang="sv-SE" sz="1400" dirty="0" smtClean="0"/>
              <a:t>: 13bar </a:t>
            </a:r>
            <a:br>
              <a:rPr lang="sv-SE" sz="1400" dirty="0" smtClean="0"/>
            </a:br>
            <a:r>
              <a:rPr lang="sv-SE" sz="1400" dirty="0" smtClean="0"/>
              <a:t>P</a:t>
            </a:r>
            <a:r>
              <a:rPr lang="sv-SE" sz="1400" baseline="-25000" dirty="0" smtClean="0"/>
              <a:t>max</a:t>
            </a:r>
            <a:r>
              <a:rPr lang="sv-SE" sz="1400" dirty="0" smtClean="0"/>
              <a:t>: 17bar</a:t>
            </a:r>
          </a:p>
          <a:p>
            <a:r>
              <a:rPr lang="sv-SE" sz="1400" dirty="0" smtClean="0"/>
              <a:t>P</a:t>
            </a:r>
            <a:r>
              <a:rPr lang="sv-SE" sz="1400" baseline="-25000" dirty="0" smtClean="0"/>
              <a:t>op</a:t>
            </a:r>
            <a:r>
              <a:rPr lang="sv-SE" sz="1400" dirty="0" smtClean="0"/>
              <a:t>: 15bar</a:t>
            </a:r>
          </a:p>
          <a:p>
            <a:r>
              <a:rPr lang="sv-SE" sz="1400" dirty="0" smtClean="0"/>
              <a:t>Aim is to be above supercritcal pressure at all time</a:t>
            </a:r>
          </a:p>
          <a:p>
            <a:endParaRPr lang="en-US" sz="1400" dirty="0" smtClean="0"/>
          </a:p>
          <a:p>
            <a:r>
              <a:rPr lang="en-US" sz="1400" dirty="0" smtClean="0"/>
              <a:t>The margin </a:t>
            </a:r>
            <a:r>
              <a:rPr lang="en-US" sz="1400" dirty="0"/>
              <a:t>between </a:t>
            </a:r>
            <a:r>
              <a:rPr lang="en-US" sz="1400" dirty="0" smtClean="0"/>
              <a:t>design </a:t>
            </a:r>
            <a:r>
              <a:rPr lang="en-US" sz="1400" dirty="0"/>
              <a:t>and operating pressure </a:t>
            </a:r>
            <a:r>
              <a:rPr lang="en-US" sz="1400" dirty="0" smtClean="0"/>
              <a:t>in the CMS is narrow and will potentially be very hard to maintain</a:t>
            </a:r>
          </a:p>
          <a:p>
            <a:r>
              <a:rPr lang="en-US" sz="1400" dirty="0"/>
              <a:t>Lower operational pressure has been </a:t>
            </a:r>
            <a:r>
              <a:rPr lang="en-US" sz="1400" dirty="0" smtClean="0"/>
              <a:t>analyzed. </a:t>
            </a:r>
          </a:p>
          <a:p>
            <a:r>
              <a:rPr lang="sv-SE" sz="1400" dirty="0" smtClean="0">
                <a:solidFill>
                  <a:srgbClr val="FF0000"/>
                </a:solidFill>
              </a:rPr>
              <a:t>The moderator design do not allow a higher </a:t>
            </a:r>
            <a:r>
              <a:rPr lang="sv-SE" sz="1400" dirty="0" err="1" smtClean="0">
                <a:solidFill>
                  <a:srgbClr val="FF0000"/>
                </a:solidFill>
              </a:rPr>
              <a:t>operational</a:t>
            </a:r>
            <a:r>
              <a:rPr lang="sv-SE" sz="1400" dirty="0" smtClean="0">
                <a:solidFill>
                  <a:srgbClr val="FF0000"/>
                </a:solidFill>
              </a:rPr>
              <a:t> </a:t>
            </a:r>
            <a:r>
              <a:rPr lang="sv-SE" sz="1400" dirty="0" err="1" smtClean="0">
                <a:solidFill>
                  <a:srgbClr val="FF0000"/>
                </a:solidFill>
              </a:rPr>
              <a:t>pressure</a:t>
            </a:r>
            <a:r>
              <a:rPr lang="sv-SE" sz="1400" dirty="0" smtClean="0">
                <a:solidFill>
                  <a:srgbClr val="FF0000"/>
                </a:solidFill>
              </a:rPr>
              <a:t>: the only way to increase the </a:t>
            </a:r>
            <a:r>
              <a:rPr lang="sv-SE" sz="1400" dirty="0" err="1" smtClean="0">
                <a:solidFill>
                  <a:srgbClr val="FF0000"/>
                </a:solidFill>
              </a:rPr>
              <a:t>range</a:t>
            </a:r>
            <a:r>
              <a:rPr lang="sv-SE" sz="1400" dirty="0" smtClean="0">
                <a:solidFill>
                  <a:srgbClr val="FF0000"/>
                </a:solidFill>
              </a:rPr>
              <a:t> is to lower P</a:t>
            </a:r>
            <a:r>
              <a:rPr lang="sv-SE" sz="1400" baseline="-25000" dirty="0" smtClean="0">
                <a:solidFill>
                  <a:srgbClr val="FF0000"/>
                </a:solidFill>
              </a:rPr>
              <a:t>op</a:t>
            </a:r>
            <a:r>
              <a:rPr lang="sv-SE" sz="1400" dirty="0" smtClean="0">
                <a:solidFill>
                  <a:srgbClr val="FF0000"/>
                </a:solidFill>
              </a:rPr>
              <a:t>.</a:t>
            </a:r>
          </a:p>
          <a:p>
            <a:pPr marL="0" indent="0">
              <a:buNone/>
            </a:pPr>
            <a:r>
              <a:rPr lang="sv-SE" sz="1600" b="1" dirty="0"/>
              <a:t>New </a:t>
            </a:r>
            <a:r>
              <a:rPr lang="sv-SE" sz="1600" b="1" dirty="0" smtClean="0"/>
              <a:t>proposed requirements</a:t>
            </a:r>
            <a:endParaRPr lang="sv-SE" sz="1600" b="1" dirty="0"/>
          </a:p>
          <a:p>
            <a:r>
              <a:rPr lang="sv-SE" sz="1400" dirty="0"/>
              <a:t>P</a:t>
            </a:r>
            <a:r>
              <a:rPr lang="sv-SE" sz="1400" baseline="-25000" dirty="0"/>
              <a:t>min</a:t>
            </a:r>
            <a:r>
              <a:rPr lang="sv-SE" sz="1400" dirty="0"/>
              <a:t>: </a:t>
            </a:r>
            <a:r>
              <a:rPr lang="sv-SE" sz="1400" dirty="0" smtClean="0"/>
              <a:t>7*bar </a:t>
            </a:r>
            <a:r>
              <a:rPr lang="sv-SE" sz="1400" dirty="0"/>
              <a:t/>
            </a:r>
            <a:br>
              <a:rPr lang="sv-SE" sz="1400" dirty="0"/>
            </a:br>
            <a:r>
              <a:rPr lang="sv-SE" sz="1400" dirty="0"/>
              <a:t>P</a:t>
            </a:r>
            <a:r>
              <a:rPr lang="sv-SE" sz="1400" baseline="-25000" dirty="0"/>
              <a:t>max</a:t>
            </a:r>
            <a:r>
              <a:rPr lang="sv-SE" sz="1400" dirty="0"/>
              <a:t>: 17bar</a:t>
            </a:r>
          </a:p>
          <a:p>
            <a:r>
              <a:rPr lang="sv-SE" sz="1400" dirty="0"/>
              <a:t>P</a:t>
            </a:r>
            <a:r>
              <a:rPr lang="sv-SE" sz="1400" baseline="-25000" dirty="0"/>
              <a:t>op</a:t>
            </a:r>
            <a:r>
              <a:rPr lang="sv-SE" sz="1400" dirty="0"/>
              <a:t>: </a:t>
            </a:r>
            <a:r>
              <a:rPr lang="sv-SE" sz="1400" dirty="0" smtClean="0"/>
              <a:t>10bar</a:t>
            </a:r>
          </a:p>
          <a:p>
            <a:endParaRPr lang="sv-SE" sz="1400" dirty="0"/>
          </a:p>
          <a:p>
            <a:pPr marL="0" indent="0">
              <a:buNone/>
            </a:pPr>
            <a:r>
              <a:rPr lang="sv-SE" sz="1200" dirty="0" smtClean="0"/>
              <a:t>*When the beam trips, the pressure drops for a couple of seconds until the expansion </a:t>
            </a:r>
            <a:r>
              <a:rPr lang="sv-SE" sz="1200" dirty="0" err="1" smtClean="0"/>
              <a:t>vessel</a:t>
            </a:r>
            <a:r>
              <a:rPr lang="sv-SE" sz="1200" dirty="0" smtClean="0"/>
              <a:t> </a:t>
            </a:r>
            <a:r>
              <a:rPr lang="sv-SE" sz="1200" dirty="0" err="1" smtClean="0"/>
              <a:t>responds</a:t>
            </a:r>
            <a:r>
              <a:rPr lang="sv-SE" sz="1200" dirty="0" smtClean="0"/>
              <a:t> and regain pressure.</a:t>
            </a:r>
            <a:endParaRPr lang="sv-SE" sz="1200" dirty="0"/>
          </a:p>
        </p:txBody>
      </p:sp>
      <p:sp>
        <p:nvSpPr>
          <p:cNvPr id="7" name="Content Placeholder 2"/>
          <p:cNvSpPr txBox="1">
            <a:spLocks/>
          </p:cNvSpPr>
          <p:nvPr/>
        </p:nvSpPr>
        <p:spPr>
          <a:xfrm>
            <a:off x="4888053" y="4728226"/>
            <a:ext cx="4044244" cy="2160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000" dirty="0" smtClean="0"/>
              <a:t>Ref: Interim report ESS cold moderators design, Y.Bessler 2015-12</a:t>
            </a:r>
          </a:p>
        </p:txBody>
      </p:sp>
    </p:spTree>
    <p:extLst>
      <p:ext uri="{BB962C8B-B14F-4D97-AF65-F5344CB8AC3E}">
        <p14:creationId xmlns:p14="http://schemas.microsoft.com/office/powerpoint/2010/main" val="38915076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940152" y="1762093"/>
            <a:ext cx="3180717" cy="4635456"/>
            <a:chOff x="5796136" y="1484784"/>
            <a:chExt cx="3351878" cy="4884900"/>
          </a:xfrm>
        </p:grpSpPr>
        <p:pic>
          <p:nvPicPr>
            <p:cNvPr id="12" name="Picture 11"/>
            <p:cNvPicPr>
              <a:picLocks noChangeAspect="1"/>
            </p:cNvPicPr>
            <p:nvPr/>
          </p:nvPicPr>
          <p:blipFill rotWithShape="1">
            <a:blip r:embed="rId2"/>
            <a:srcRect l="1307" t="28409" r="60500"/>
            <a:stretch/>
          </p:blipFill>
          <p:spPr>
            <a:xfrm>
              <a:off x="5851110" y="1484784"/>
              <a:ext cx="2105266" cy="2074349"/>
            </a:xfrm>
            <a:prstGeom prst="rect">
              <a:avLst/>
            </a:prstGeom>
          </p:spPr>
        </p:pic>
        <p:pic>
          <p:nvPicPr>
            <p:cNvPr id="13" name="Picture 12"/>
            <p:cNvPicPr>
              <a:picLocks noChangeAspect="1"/>
            </p:cNvPicPr>
            <p:nvPr/>
          </p:nvPicPr>
          <p:blipFill rotWithShape="1">
            <a:blip r:embed="rId2"/>
            <a:srcRect l="39191" t="2541"/>
            <a:stretch/>
          </p:blipFill>
          <p:spPr>
            <a:xfrm>
              <a:off x="5796136" y="3545800"/>
              <a:ext cx="3351878" cy="2823884"/>
            </a:xfrm>
            <a:prstGeom prst="rect">
              <a:avLst/>
            </a:prstGeom>
          </p:spPr>
        </p:pic>
      </p:grpSp>
      <p:sp>
        <p:nvSpPr>
          <p:cNvPr id="2" name="Title 1"/>
          <p:cNvSpPr>
            <a:spLocks noGrp="1"/>
          </p:cNvSpPr>
          <p:nvPr>
            <p:ph type="title"/>
          </p:nvPr>
        </p:nvSpPr>
        <p:spPr/>
        <p:txBody>
          <a:bodyPr/>
          <a:lstStyle/>
          <a:p>
            <a:r>
              <a:rPr lang="sv-SE" dirty="0"/>
              <a:t>Study of changed operating pressure in the Cryogenic Moderator System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14</a:t>
            </a:fld>
            <a:endParaRPr lang="sv-SE" dirty="0"/>
          </a:p>
        </p:txBody>
      </p:sp>
      <p:pic>
        <p:nvPicPr>
          <p:cNvPr id="9" name="Picture 8"/>
          <p:cNvPicPr>
            <a:picLocks noChangeAspect="1"/>
          </p:cNvPicPr>
          <p:nvPr/>
        </p:nvPicPr>
        <p:blipFill rotWithShape="1">
          <a:blip r:embed="rId3"/>
          <a:srcRect t="652"/>
          <a:stretch/>
        </p:blipFill>
        <p:spPr>
          <a:xfrm>
            <a:off x="19107" y="1515232"/>
            <a:ext cx="3446083" cy="4644148"/>
          </a:xfrm>
          <a:prstGeom prst="rect">
            <a:avLst/>
          </a:prstGeom>
        </p:spPr>
      </p:pic>
      <p:sp>
        <p:nvSpPr>
          <p:cNvPr id="10" name="Content Placeholder 2"/>
          <p:cNvSpPr>
            <a:spLocks noGrp="1"/>
          </p:cNvSpPr>
          <p:nvPr>
            <p:ph idx="1"/>
          </p:nvPr>
        </p:nvSpPr>
        <p:spPr>
          <a:xfrm>
            <a:off x="3491880" y="1568353"/>
            <a:ext cx="2716463" cy="4829196"/>
          </a:xfrm>
        </p:spPr>
        <p:txBody>
          <a:bodyPr>
            <a:noAutofit/>
          </a:bodyPr>
          <a:lstStyle/>
          <a:p>
            <a:r>
              <a:rPr lang="sv-SE" sz="1400" dirty="0" smtClean="0"/>
              <a:t>The hydrogen will always be in a liquid phase. @7bar the boiling temperature is 29.154K</a:t>
            </a:r>
          </a:p>
          <a:p>
            <a:r>
              <a:rPr lang="sv-SE" sz="1400" dirty="0" smtClean="0"/>
              <a:t>Calculations made to verify that the temperature stays within boundary, below 25K at all time.</a:t>
            </a:r>
          </a:p>
          <a:p>
            <a:r>
              <a:rPr lang="sv-SE" sz="1400" dirty="0" smtClean="0"/>
              <a:t>Simulation of the expansion buffer shows better performance below supercritical pressure</a:t>
            </a:r>
          </a:p>
          <a:p>
            <a:r>
              <a:rPr lang="sv-SE" sz="1400" dirty="0" smtClean="0"/>
              <a:t>Pressure drop and heat capacity will not be significantly affected</a:t>
            </a:r>
          </a:p>
          <a:p>
            <a:r>
              <a:rPr lang="sv-SE" sz="1400" dirty="0" smtClean="0"/>
              <a:t>During cool down the pressure will be kept at &gt;13bar to avoid phase changes</a:t>
            </a:r>
          </a:p>
          <a:p>
            <a:pPr marL="0" indent="0">
              <a:buNone/>
            </a:pPr>
            <a:r>
              <a:rPr lang="sv-SE" sz="1600" b="1" dirty="0" smtClean="0">
                <a:solidFill>
                  <a:srgbClr val="00B050"/>
                </a:solidFill>
              </a:rPr>
              <a:t>The proposed pressure reduction is feasible according to our studies.</a:t>
            </a:r>
          </a:p>
          <a:p>
            <a:endParaRPr lang="sv-SE" sz="1400" dirty="0" smtClean="0"/>
          </a:p>
          <a:p>
            <a:endParaRPr lang="sv-SE" sz="1400" dirty="0" smtClean="0"/>
          </a:p>
        </p:txBody>
      </p:sp>
      <p:sp>
        <p:nvSpPr>
          <p:cNvPr id="11" name="Content Placeholder 2"/>
          <p:cNvSpPr txBox="1">
            <a:spLocks/>
          </p:cNvSpPr>
          <p:nvPr/>
        </p:nvSpPr>
        <p:spPr>
          <a:xfrm>
            <a:off x="19107" y="6262030"/>
            <a:ext cx="3794787" cy="1886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000" dirty="0" smtClean="0"/>
              <a:t>Ref: Interim report ESS cold moderators design, Y.Bessler 2015-12</a:t>
            </a:r>
          </a:p>
        </p:txBody>
      </p:sp>
    </p:spTree>
    <p:extLst>
      <p:ext uri="{BB962C8B-B14F-4D97-AF65-F5344CB8AC3E}">
        <p14:creationId xmlns:p14="http://schemas.microsoft.com/office/powerpoint/2010/main" val="2678886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400" i="1" dirty="0"/>
              <a:t>Recommendation: Responsibility for the design of the shielding interface between the monolith and bunker (the "CF" block ) needs to be defined.</a:t>
            </a:r>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The ESS Technical Coordinators have been leading a Bunker Task Force that has addressed this interface and proposed a solution.</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a:p>
        </p:txBody>
      </p:sp>
      <p:pic>
        <p:nvPicPr>
          <p:cNvPr id="5" name="Content Placeholder 4" descr="ASSEMBLY DRAWING - ESS-0040663 - Rev 2 .pdf"/>
          <p:cNvPicPr>
            <a:picLocks noChangeAspect="1"/>
          </p:cNvPicPr>
          <p:nvPr/>
        </p:nvPicPr>
        <p:blipFill rotWithShape="1">
          <a:blip r:embed="rId2">
            <a:extLst>
              <a:ext uri="{28A0092B-C50C-407E-A947-70E740481C1C}">
                <a14:useLocalDpi xmlns:a14="http://schemas.microsoft.com/office/drawing/2010/main" val="0"/>
              </a:ext>
            </a:extLst>
          </a:blip>
          <a:srcRect l="42275" t="36864" r="21056" b="16554"/>
          <a:stretch/>
        </p:blipFill>
        <p:spPr>
          <a:xfrm>
            <a:off x="539552" y="3790628"/>
            <a:ext cx="3415362" cy="3067372"/>
          </a:xfrm>
          <a:prstGeom prst="rect">
            <a:avLst/>
          </a:prstGeom>
        </p:spPr>
      </p:pic>
      <p:sp>
        <p:nvSpPr>
          <p:cNvPr id="6" name="TextBox 5"/>
          <p:cNvSpPr txBox="1"/>
          <p:nvPr/>
        </p:nvSpPr>
        <p:spPr>
          <a:xfrm>
            <a:off x="1331640" y="3429000"/>
            <a:ext cx="1538502" cy="338554"/>
          </a:xfrm>
          <a:prstGeom prst="rect">
            <a:avLst/>
          </a:prstGeom>
          <a:noFill/>
        </p:spPr>
        <p:txBody>
          <a:bodyPr wrap="none" rtlCol="0">
            <a:spAutoFit/>
          </a:bodyPr>
          <a:lstStyle/>
          <a:p>
            <a:r>
              <a:rPr lang="en-US" sz="1600" b="1" u="sng" dirty="0" smtClean="0"/>
              <a:t>Previous Design</a:t>
            </a:r>
            <a:endParaRPr lang="en-US" sz="1600" b="1" u="sng" dirty="0"/>
          </a:p>
        </p:txBody>
      </p:sp>
      <p:sp>
        <p:nvSpPr>
          <p:cNvPr id="7" name="TextBox 6"/>
          <p:cNvSpPr txBox="1"/>
          <p:nvPr/>
        </p:nvSpPr>
        <p:spPr>
          <a:xfrm>
            <a:off x="6113646" y="3429320"/>
            <a:ext cx="1194658" cy="338554"/>
          </a:xfrm>
          <a:prstGeom prst="rect">
            <a:avLst/>
          </a:prstGeom>
          <a:noFill/>
        </p:spPr>
        <p:txBody>
          <a:bodyPr wrap="none" rtlCol="0">
            <a:spAutoFit/>
          </a:bodyPr>
          <a:lstStyle/>
          <a:p>
            <a:r>
              <a:rPr lang="en-US" sz="1600" b="1" u="sng" dirty="0" smtClean="0"/>
              <a:t>New Design</a:t>
            </a:r>
            <a:endParaRPr lang="en-US" sz="1600" b="1" u="sng" dirty="0"/>
          </a:p>
        </p:txBody>
      </p:sp>
      <p:pic>
        <p:nvPicPr>
          <p:cNvPr id="8" name="Picture 7" descr="2016-04-05_1058.png"/>
          <p:cNvPicPr>
            <a:picLocks noChangeAspect="1"/>
          </p:cNvPicPr>
          <p:nvPr/>
        </p:nvPicPr>
        <p:blipFill rotWithShape="1">
          <a:blip r:embed="rId3">
            <a:extLst>
              <a:ext uri="{28A0092B-C50C-407E-A947-70E740481C1C}">
                <a14:useLocalDpi xmlns:a14="http://schemas.microsoft.com/office/drawing/2010/main" val="0"/>
              </a:ext>
            </a:extLst>
          </a:blip>
          <a:srcRect l="-283" t="20081"/>
          <a:stretch/>
        </p:blipFill>
        <p:spPr>
          <a:xfrm>
            <a:off x="4900026" y="3789040"/>
            <a:ext cx="3710742" cy="3068959"/>
          </a:xfrm>
          <a:prstGeom prst="rect">
            <a:avLst/>
          </a:prstGeom>
        </p:spPr>
      </p:pic>
      <p:sp>
        <p:nvSpPr>
          <p:cNvPr id="9" name="Oval 8"/>
          <p:cNvSpPr/>
          <p:nvPr/>
        </p:nvSpPr>
        <p:spPr>
          <a:xfrm>
            <a:off x="2069116" y="3987666"/>
            <a:ext cx="432048" cy="115212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752445" y="3446398"/>
            <a:ext cx="1387507" cy="677621"/>
          </a:xfrm>
          <a:prstGeom prst="rect">
            <a:avLst/>
          </a:prstGeom>
          <a:noFill/>
        </p:spPr>
        <p:txBody>
          <a:bodyPr wrap="none" rtlCol="0">
            <a:spAutoFit/>
          </a:bodyPr>
          <a:lstStyle/>
          <a:p>
            <a:pPr>
              <a:lnSpc>
                <a:spcPct val="90000"/>
              </a:lnSpc>
            </a:pPr>
            <a:r>
              <a:rPr lang="en-US" sz="1400" dirty="0" smtClean="0">
                <a:solidFill>
                  <a:srgbClr val="FF0000"/>
                </a:solidFill>
              </a:rPr>
              <a:t>Only concrete is </a:t>
            </a:r>
            <a:br>
              <a:rPr lang="en-US" sz="1400" dirty="0" smtClean="0">
                <a:solidFill>
                  <a:srgbClr val="FF0000"/>
                </a:solidFill>
              </a:rPr>
            </a:br>
            <a:r>
              <a:rPr lang="en-US" sz="1400" dirty="0" smtClean="0">
                <a:solidFill>
                  <a:srgbClr val="FF0000"/>
                </a:solidFill>
              </a:rPr>
              <a:t>leakage path for </a:t>
            </a:r>
            <a:br>
              <a:rPr lang="en-US" sz="1400" dirty="0" smtClean="0">
                <a:solidFill>
                  <a:srgbClr val="FF0000"/>
                </a:solidFill>
              </a:rPr>
            </a:br>
            <a:r>
              <a:rPr lang="en-US" sz="1400" dirty="0" smtClean="0">
                <a:solidFill>
                  <a:srgbClr val="FF0000"/>
                </a:solidFill>
              </a:rPr>
              <a:t>high-E neutrons.</a:t>
            </a:r>
            <a:endParaRPr lang="en-US" sz="1400" dirty="0">
              <a:solidFill>
                <a:srgbClr val="FF0000"/>
              </a:solidFill>
            </a:endParaRPr>
          </a:p>
        </p:txBody>
      </p:sp>
      <p:sp>
        <p:nvSpPr>
          <p:cNvPr id="11" name="Oval 10"/>
          <p:cNvSpPr/>
          <p:nvPr/>
        </p:nvSpPr>
        <p:spPr>
          <a:xfrm>
            <a:off x="6417649" y="3915658"/>
            <a:ext cx="432048" cy="115212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199080" y="3011652"/>
            <a:ext cx="1508834" cy="1065420"/>
          </a:xfrm>
          <a:prstGeom prst="rect">
            <a:avLst/>
          </a:prstGeom>
          <a:noFill/>
        </p:spPr>
        <p:txBody>
          <a:bodyPr wrap="none" rtlCol="0">
            <a:spAutoFit/>
          </a:bodyPr>
          <a:lstStyle/>
          <a:p>
            <a:pPr>
              <a:lnSpc>
                <a:spcPct val="90000"/>
              </a:lnSpc>
            </a:pPr>
            <a:r>
              <a:rPr lang="en-US" sz="1400" dirty="0" smtClean="0">
                <a:solidFill>
                  <a:srgbClr val="FF0000"/>
                </a:solidFill>
              </a:rPr>
              <a:t>Concrete curtain </a:t>
            </a:r>
            <a:br>
              <a:rPr lang="en-US" sz="1400" dirty="0" smtClean="0">
                <a:solidFill>
                  <a:srgbClr val="FF0000"/>
                </a:solidFill>
              </a:rPr>
            </a:br>
            <a:r>
              <a:rPr lang="en-US" sz="1400" dirty="0" smtClean="0">
                <a:solidFill>
                  <a:srgbClr val="FF0000"/>
                </a:solidFill>
              </a:rPr>
              <a:t>stops farther up </a:t>
            </a:r>
            <a:br>
              <a:rPr lang="en-US" sz="1400" dirty="0" smtClean="0">
                <a:solidFill>
                  <a:srgbClr val="FF0000"/>
                </a:solidFill>
              </a:rPr>
            </a:br>
            <a:r>
              <a:rPr lang="en-US" sz="1400" dirty="0" smtClean="0">
                <a:solidFill>
                  <a:srgbClr val="FF0000"/>
                </a:solidFill>
              </a:rPr>
              <a:t>and bunker roof </a:t>
            </a:r>
            <a:br>
              <a:rPr lang="en-US" sz="1400" dirty="0" smtClean="0">
                <a:solidFill>
                  <a:srgbClr val="FF0000"/>
                </a:solidFill>
              </a:rPr>
            </a:br>
            <a:r>
              <a:rPr lang="en-US" sz="1400" dirty="0" smtClean="0">
                <a:solidFill>
                  <a:srgbClr val="FF0000"/>
                </a:solidFill>
              </a:rPr>
              <a:t>steel now extends </a:t>
            </a:r>
            <a:br>
              <a:rPr lang="en-US" sz="1400" dirty="0" smtClean="0">
                <a:solidFill>
                  <a:srgbClr val="FF0000"/>
                </a:solidFill>
              </a:rPr>
            </a:br>
            <a:r>
              <a:rPr lang="en-US" sz="1400" dirty="0" smtClean="0">
                <a:solidFill>
                  <a:srgbClr val="FF0000"/>
                </a:solidFill>
              </a:rPr>
              <a:t>to monolith steel.</a:t>
            </a:r>
            <a:endParaRPr lang="en-US" sz="1400" dirty="0">
              <a:solidFill>
                <a:srgbClr val="FF0000"/>
              </a:solidFill>
            </a:endParaRPr>
          </a:p>
        </p:txBody>
      </p:sp>
    </p:spTree>
    <p:extLst>
      <p:ext uri="{BB962C8B-B14F-4D97-AF65-F5344CB8AC3E}">
        <p14:creationId xmlns:p14="http://schemas.microsoft.com/office/powerpoint/2010/main" val="252243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139136" cy="1143000"/>
          </a:xfrm>
        </p:spPr>
        <p:txBody>
          <a:bodyPr>
            <a:noAutofit/>
          </a:bodyPr>
          <a:lstStyle/>
          <a:p>
            <a:r>
              <a:rPr lang="en-US" sz="2400" i="1" dirty="0"/>
              <a:t>Recommendation: Maintenance and installation operations in the bunker need to be defined in detail to assess the issues of the high dose rates and possible contamination. </a:t>
            </a: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Target Division is cooperating with the  Instrument Technologies Division from the Science Directorate to define the requirements and proposed design solutions associated with the installation and replacement of in-monolith equipment that need to be accessed from the bunker </a:t>
            </a:r>
            <a:r>
              <a:rPr lang="en-US" dirty="0" smtClean="0">
                <a:solidFill>
                  <a:srgbClr val="000000"/>
                </a:solidFill>
                <a:ea typeface="Lucida Grande"/>
                <a:cs typeface="Lucida Grande"/>
              </a:rPr>
              <a:t>areas.</a:t>
            </a:r>
          </a:p>
          <a:p>
            <a:pPr marL="0" indent="0">
              <a:buNone/>
            </a:pPr>
            <a:r>
              <a:rPr lang="en-US" dirty="0" smtClean="0">
                <a:solidFill>
                  <a:srgbClr val="000000"/>
                </a:solidFill>
                <a:ea typeface="Lucida Grande"/>
                <a:cs typeface="Lucida Grande"/>
              </a:rPr>
              <a:t>The </a:t>
            </a:r>
            <a:r>
              <a:rPr lang="en-US" dirty="0">
                <a:solidFill>
                  <a:srgbClr val="000000"/>
                </a:solidFill>
                <a:ea typeface="Lucida Grande"/>
                <a:cs typeface="Lucida Grande"/>
              </a:rPr>
              <a:t>plan is to present a detailed integrated installation and maintenance scheme for the bunker and basement areas, jointly between Target Division and the relevant divisions within the Science Directorate, by mid 2016.</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a:p>
        </p:txBody>
      </p:sp>
    </p:spTree>
    <p:extLst>
      <p:ext uri="{BB962C8B-B14F-4D97-AF65-F5344CB8AC3E}">
        <p14:creationId xmlns:p14="http://schemas.microsoft.com/office/powerpoint/2010/main" val="36637490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tTAC-</a:t>
            </a:r>
            <a:r>
              <a:rPr lang="en-US" dirty="0" smtClean="0"/>
              <a:t>12 </a:t>
            </a:r>
            <a:r>
              <a:rPr lang="en-US" dirty="0"/>
              <a:t>Charge Item 2</a:t>
            </a:r>
          </a:p>
        </p:txBody>
      </p:sp>
      <p:sp>
        <p:nvSpPr>
          <p:cNvPr id="3" name="Content Placeholder 2"/>
          <p:cNvSpPr>
            <a:spLocks noGrp="1"/>
          </p:cNvSpPr>
          <p:nvPr>
            <p:ph idx="1"/>
          </p:nvPr>
        </p:nvSpPr>
        <p:spPr/>
        <p:txBody>
          <a:bodyPr/>
          <a:lstStyle/>
          <a:p>
            <a:pPr marL="0" indent="0">
              <a:buNone/>
            </a:pPr>
            <a:r>
              <a:rPr lang="en-US" dirty="0">
                <a:solidFill>
                  <a:srgbClr val="000000"/>
                </a:solidFill>
              </a:rPr>
              <a:t>Are the initial accident analyses cases presented at the meeting being evaluated using a sound approach and are reasonable and appropriate safety mitigation measures being properly identified?</a:t>
            </a:r>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a:p>
        </p:txBody>
      </p:sp>
    </p:spTree>
    <p:extLst>
      <p:ext uri="{BB962C8B-B14F-4D97-AF65-F5344CB8AC3E}">
        <p14:creationId xmlns:p14="http://schemas.microsoft.com/office/powerpoint/2010/main" val="41416933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139136" cy="1143000"/>
          </a:xfrm>
        </p:spPr>
        <p:txBody>
          <a:bodyPr>
            <a:noAutofit/>
          </a:bodyPr>
          <a:lstStyle/>
          <a:p>
            <a:r>
              <a:rPr lang="en-US" sz="2400" i="1" dirty="0"/>
              <a:t>Recommendation: The date for evaluation of the 21 bounding </a:t>
            </a:r>
            <a:r>
              <a:rPr lang="en-US" sz="2400" i="1" dirty="0" smtClean="0"/>
              <a:t>events </a:t>
            </a:r>
            <a:r>
              <a:rPr lang="en-US" sz="2400" i="1" dirty="0"/>
              <a:t>is May 2016. It is recommended to contact the Regulatory Authorities at an early stage to validate the proposed procedures for accident analysis.</a:t>
            </a:r>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ESS met with the Regulatory Authority (SSM) to present our interpretation of the safety assessment process described in the conditions associated with the SSM construction permit. SSM did not object to our interpretation. </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a:p>
        </p:txBody>
      </p:sp>
    </p:spTree>
    <p:extLst>
      <p:ext uri="{BB962C8B-B14F-4D97-AF65-F5344CB8AC3E}">
        <p14:creationId xmlns:p14="http://schemas.microsoft.com/office/powerpoint/2010/main" val="9065476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139136" cy="1143000"/>
          </a:xfrm>
        </p:spPr>
        <p:txBody>
          <a:bodyPr>
            <a:noAutofit/>
          </a:bodyPr>
          <a:lstStyle/>
          <a:p>
            <a:r>
              <a:rPr lang="en-US" sz="2400" i="1" dirty="0"/>
              <a:t>Recommendation: Preparation of the risk analysis for handling, transporting and disposal of radioactive equipment needs to be started. Radionuclide inventories and expected dose rates are required.</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A number of workshops have been held with the aim of describing the maintenance of the monolith components. The outcome will be used for a risk analysis for the handling around the monolith. A consultant with lifting/hoisting expertise will be engaged to help out with this risk </a:t>
            </a:r>
            <a:r>
              <a:rPr lang="en-US" dirty="0" smtClean="0">
                <a:solidFill>
                  <a:srgbClr val="000000"/>
                </a:solidFill>
                <a:ea typeface="Lucida Grande"/>
                <a:cs typeface="Lucida Grande"/>
              </a:rPr>
              <a:t>analysis.</a:t>
            </a:r>
          </a:p>
          <a:p>
            <a:pPr marL="0" indent="0">
              <a:buNone/>
            </a:pPr>
            <a:r>
              <a:rPr lang="en-US" dirty="0" smtClean="0">
                <a:solidFill>
                  <a:srgbClr val="000000"/>
                </a:solidFill>
                <a:ea typeface="Lucida Grande"/>
                <a:cs typeface="Lucida Grande"/>
              </a:rPr>
              <a:t>In </a:t>
            </a:r>
            <a:r>
              <a:rPr lang="en-US" dirty="0">
                <a:solidFill>
                  <a:srgbClr val="000000"/>
                </a:solidFill>
                <a:ea typeface="Lucida Grande"/>
                <a:cs typeface="Lucida Grande"/>
              </a:rPr>
              <a:t>terms of disposal, off site shipment is the responsibility of the waste management within the ES&amp;H </a:t>
            </a:r>
            <a:r>
              <a:rPr lang="en-US" dirty="0" smtClean="0">
                <a:solidFill>
                  <a:srgbClr val="000000"/>
                </a:solidFill>
                <a:ea typeface="Lucida Grande"/>
                <a:cs typeface="Lucida Grande"/>
              </a:rPr>
              <a:t>division.</a:t>
            </a:r>
          </a:p>
          <a:p>
            <a:pPr marL="0" indent="0">
              <a:buNone/>
            </a:pPr>
            <a:r>
              <a:rPr lang="en-US" dirty="0" smtClean="0">
                <a:solidFill>
                  <a:srgbClr val="000000"/>
                </a:solidFill>
                <a:ea typeface="Lucida Grande"/>
                <a:cs typeface="Lucida Grande"/>
              </a:rPr>
              <a:t>Expected </a:t>
            </a:r>
            <a:r>
              <a:rPr lang="en-US" dirty="0">
                <a:solidFill>
                  <a:srgbClr val="000000"/>
                </a:solidFill>
                <a:ea typeface="Lucida Grande"/>
                <a:cs typeface="Lucida Grande"/>
              </a:rPr>
              <a:t>end-of-life radionuclide inventories and dose rates for several components (target wheel, MR plug, neutron </a:t>
            </a:r>
            <a:r>
              <a:rPr lang="en-US" dirty="0" err="1">
                <a:solidFill>
                  <a:srgbClr val="000000"/>
                </a:solidFill>
                <a:ea typeface="Lucida Grande"/>
                <a:cs typeface="Lucida Grande"/>
              </a:rPr>
              <a:t>beamline</a:t>
            </a:r>
            <a:r>
              <a:rPr lang="en-US" dirty="0">
                <a:solidFill>
                  <a:srgbClr val="000000"/>
                </a:solidFill>
                <a:ea typeface="Lucida Grande"/>
                <a:cs typeface="Lucida Grande"/>
              </a:rPr>
              <a:t> plugs, etc.) have been calculated and are being used to develop procedures for handling spent components.</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a:p>
        </p:txBody>
      </p:sp>
    </p:spTree>
    <p:extLst>
      <p:ext uri="{BB962C8B-B14F-4D97-AF65-F5344CB8AC3E}">
        <p14:creationId xmlns:p14="http://schemas.microsoft.com/office/powerpoint/2010/main" val="26364154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tTAC-</a:t>
            </a:r>
            <a:r>
              <a:rPr lang="en-US" dirty="0" smtClean="0"/>
              <a:t>12 </a:t>
            </a:r>
            <a:r>
              <a:rPr lang="en-US" dirty="0"/>
              <a:t>Charge Item </a:t>
            </a:r>
            <a:r>
              <a:rPr lang="en-US" dirty="0" smtClean="0"/>
              <a:t>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000000"/>
                </a:solidFill>
              </a:rPr>
              <a:t>Are </a:t>
            </a:r>
            <a:r>
              <a:rPr lang="en-US" dirty="0">
                <a:solidFill>
                  <a:srgbClr val="000000"/>
                </a:solidFill>
              </a:rPr>
              <a:t>the design approaches for the </a:t>
            </a:r>
            <a:endParaRPr lang="en-US" dirty="0" smtClean="0">
              <a:solidFill>
                <a:srgbClr val="000000"/>
              </a:solidFill>
            </a:endParaRPr>
          </a:p>
          <a:p>
            <a:pPr lvl="1" indent="-342900"/>
            <a:r>
              <a:rPr lang="en-US" dirty="0" smtClean="0">
                <a:solidFill>
                  <a:srgbClr val="000000"/>
                </a:solidFill>
              </a:rPr>
              <a:t>Target Wheel</a:t>
            </a:r>
            <a:endParaRPr lang="en-US" dirty="0">
              <a:solidFill>
                <a:srgbClr val="000000"/>
              </a:solidFill>
            </a:endParaRPr>
          </a:p>
          <a:p>
            <a:pPr lvl="1" indent="-342900"/>
            <a:r>
              <a:rPr lang="en-US" dirty="0" smtClean="0">
                <a:solidFill>
                  <a:srgbClr val="000000"/>
                </a:solidFill>
              </a:rPr>
              <a:t>Moderator </a:t>
            </a:r>
            <a:r>
              <a:rPr lang="en-US" dirty="0">
                <a:solidFill>
                  <a:srgbClr val="000000"/>
                </a:solidFill>
              </a:rPr>
              <a:t>and Reflector </a:t>
            </a:r>
            <a:r>
              <a:rPr lang="en-US" dirty="0" smtClean="0">
                <a:solidFill>
                  <a:srgbClr val="000000"/>
                </a:solidFill>
              </a:rPr>
              <a:t>Systems</a:t>
            </a:r>
            <a:endParaRPr lang="en-US" dirty="0">
              <a:solidFill>
                <a:srgbClr val="000000"/>
              </a:solidFill>
            </a:endParaRPr>
          </a:p>
          <a:p>
            <a:pPr lvl="1" indent="-342900"/>
            <a:r>
              <a:rPr lang="en-US" dirty="0" smtClean="0">
                <a:solidFill>
                  <a:srgbClr val="000000"/>
                </a:solidFill>
              </a:rPr>
              <a:t>Remote </a:t>
            </a:r>
            <a:r>
              <a:rPr lang="en-US" dirty="0">
                <a:solidFill>
                  <a:srgbClr val="000000"/>
                </a:solidFill>
              </a:rPr>
              <a:t>Handling Systems </a:t>
            </a:r>
            <a:endParaRPr lang="en-US" dirty="0" smtClean="0">
              <a:solidFill>
                <a:srgbClr val="000000"/>
              </a:solidFill>
            </a:endParaRPr>
          </a:p>
          <a:p>
            <a:pPr marL="0" indent="0">
              <a:buNone/>
            </a:pPr>
            <a:r>
              <a:rPr lang="en-US" dirty="0" smtClean="0">
                <a:solidFill>
                  <a:srgbClr val="000000"/>
                </a:solidFill>
              </a:rPr>
              <a:t>sensible </a:t>
            </a:r>
            <a:r>
              <a:rPr lang="en-US" dirty="0">
                <a:solidFill>
                  <a:srgbClr val="000000"/>
                </a:solidFill>
              </a:rPr>
              <a:t>and likely to meet system </a:t>
            </a:r>
            <a:r>
              <a:rPr lang="en-US" dirty="0" smtClean="0">
                <a:solidFill>
                  <a:srgbClr val="000000"/>
                </a:solidFill>
              </a:rPr>
              <a:t>requirements?</a:t>
            </a:r>
            <a:endParaRPr lang="en-US" dirty="0">
              <a:solidFill>
                <a:srgbClr val="000000"/>
              </a:solidFill>
            </a:endParaRPr>
          </a:p>
          <a:p>
            <a:pPr marL="0" indent="0">
              <a:buNone/>
            </a:pPr>
            <a:r>
              <a:rPr lang="en-US" dirty="0" smtClean="0">
                <a:solidFill>
                  <a:srgbClr val="000000"/>
                </a:solidFill>
              </a:rPr>
              <a:t>Do </a:t>
            </a:r>
            <a:r>
              <a:rPr lang="en-US" dirty="0">
                <a:solidFill>
                  <a:srgbClr val="000000"/>
                </a:solidFill>
              </a:rPr>
              <a:t>they represent a reasonable balance between performance and other parameters, e.g. manufacturability, operability, maintainability, cost, and schedule? </a:t>
            </a:r>
            <a:endParaRPr lang="en-US" dirty="0" smtClean="0">
              <a:solidFill>
                <a:srgbClr val="000000"/>
              </a:solidFill>
            </a:endParaRPr>
          </a:p>
          <a:p>
            <a:pPr marL="0" indent="0">
              <a:buNone/>
            </a:pPr>
            <a:r>
              <a:rPr lang="en-US" dirty="0" smtClean="0">
                <a:solidFill>
                  <a:srgbClr val="000000"/>
                </a:solidFill>
              </a:rPr>
              <a:t>Are </a:t>
            </a:r>
            <a:r>
              <a:rPr lang="en-US" dirty="0">
                <a:solidFill>
                  <a:srgbClr val="000000"/>
                </a:solidFill>
              </a:rPr>
              <a:t>plans for executing the work sound</a:t>
            </a:r>
            <a:r>
              <a:rPr lang="en-US" dirty="0" smtClean="0">
                <a:solidFill>
                  <a:srgbClr val="000000"/>
                </a:solidFill>
              </a:rPr>
              <a:t>?</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a:p>
        </p:txBody>
      </p:sp>
    </p:spTree>
    <p:extLst>
      <p:ext uri="{BB962C8B-B14F-4D97-AF65-F5344CB8AC3E}">
        <p14:creationId xmlns:p14="http://schemas.microsoft.com/office/powerpoint/2010/main" val="3636856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139136" cy="1143000"/>
          </a:xfrm>
        </p:spPr>
        <p:txBody>
          <a:bodyPr>
            <a:noAutofit/>
          </a:bodyPr>
          <a:lstStyle/>
          <a:p>
            <a:r>
              <a:rPr lang="en-US" sz="2400" i="1" dirty="0"/>
              <a:t>Recommendation: Other working groups (accelerators, instruments, etc.) should define additional accident scenarios to be considered. Safety coordination across the different groups is critical.</a:t>
            </a:r>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Staff from interfacing systems </a:t>
            </a:r>
            <a:r>
              <a:rPr lang="en-US" dirty="0" smtClean="0">
                <a:solidFill>
                  <a:srgbClr val="000000"/>
                </a:solidFill>
                <a:ea typeface="Lucida Grande"/>
                <a:cs typeface="Lucida Grande"/>
              </a:rPr>
              <a:t>participate </a:t>
            </a:r>
            <a:r>
              <a:rPr lang="en-US" dirty="0">
                <a:solidFill>
                  <a:srgbClr val="000000"/>
                </a:solidFill>
                <a:ea typeface="Lucida Grande"/>
                <a:cs typeface="Lucida Grande"/>
              </a:rPr>
              <a:t>in our hazards </a:t>
            </a:r>
            <a:r>
              <a:rPr lang="en-US" dirty="0" smtClean="0">
                <a:solidFill>
                  <a:srgbClr val="000000"/>
                </a:solidFill>
                <a:ea typeface="Lucida Grande"/>
                <a:cs typeface="Lucida Grande"/>
              </a:rPr>
              <a:t>analyses.</a:t>
            </a:r>
          </a:p>
          <a:p>
            <a:pPr marL="0" indent="0">
              <a:buNone/>
            </a:pPr>
            <a:r>
              <a:rPr lang="en-US" dirty="0" smtClean="0">
                <a:solidFill>
                  <a:srgbClr val="000000"/>
                </a:solidFill>
                <a:ea typeface="Lucida Grande"/>
                <a:cs typeface="Lucida Grande"/>
              </a:rPr>
              <a:t>One </a:t>
            </a:r>
            <a:r>
              <a:rPr lang="en-US" dirty="0">
                <a:solidFill>
                  <a:srgbClr val="000000"/>
                </a:solidFill>
                <a:ea typeface="Lucida Grande"/>
                <a:cs typeface="Lucida Grande"/>
              </a:rPr>
              <a:t>example is off-normal proton beam, which can be an initiator for overheating the target. For this event, Accelerator staff identify what off-normal beams might exist and estimate their associated probabilities.</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a:p>
        </p:txBody>
      </p:sp>
    </p:spTree>
    <p:extLst>
      <p:ext uri="{BB962C8B-B14F-4D97-AF65-F5344CB8AC3E}">
        <p14:creationId xmlns:p14="http://schemas.microsoft.com/office/powerpoint/2010/main" val="17464685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000" i="1" dirty="0"/>
              <a:t>Recommendation: Output of the safety study could impact system &amp; component design and dimensioning. At the next TAC a credible set of source terms, release fractions &amp; dose monitoring plans should be presented</a:t>
            </a:r>
            <a:r>
              <a:rPr lang="en-US" sz="2000" i="1" dirty="0" smtClean="0"/>
              <a:t>.</a:t>
            </a:r>
            <a:endParaRPr lang="en-US" sz="2000" i="1" dirty="0"/>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We will present outcomes of our bounding event analyses, including the list of safety functions that are credited with reducing event probability or mitigating event consequences.</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a:p>
        </p:txBody>
      </p:sp>
    </p:spTree>
    <p:extLst>
      <p:ext uri="{BB962C8B-B14F-4D97-AF65-F5344CB8AC3E}">
        <p14:creationId xmlns:p14="http://schemas.microsoft.com/office/powerpoint/2010/main" val="35630517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tTAC-</a:t>
            </a:r>
            <a:r>
              <a:rPr lang="en-US" dirty="0" smtClean="0"/>
              <a:t>11 </a:t>
            </a:r>
            <a:r>
              <a:rPr lang="en-US" dirty="0"/>
              <a:t>Charge Item 3</a:t>
            </a:r>
          </a:p>
        </p:txBody>
      </p:sp>
      <p:sp>
        <p:nvSpPr>
          <p:cNvPr id="3" name="Content Placeholder 2"/>
          <p:cNvSpPr>
            <a:spLocks noGrp="1"/>
          </p:cNvSpPr>
          <p:nvPr>
            <p:ph idx="1"/>
          </p:nvPr>
        </p:nvSpPr>
        <p:spPr/>
        <p:txBody>
          <a:bodyPr/>
          <a:lstStyle/>
          <a:p>
            <a:pPr marL="0" indent="0">
              <a:buNone/>
            </a:pPr>
            <a:r>
              <a:rPr lang="en-US" dirty="0">
                <a:solidFill>
                  <a:srgbClr val="000000"/>
                </a:solidFill>
              </a:rPr>
              <a:t>Is progress in identifying design requirements and development of the design approach for the safety-credited active control system (TSS) likely to lead to a highly reliable system for protecting workers and the public during the postulated reference events (stopped wheel and loss of cooling)?</a:t>
            </a:r>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a:p>
        </p:txBody>
      </p:sp>
    </p:spTree>
    <p:extLst>
      <p:ext uri="{BB962C8B-B14F-4D97-AF65-F5344CB8AC3E}">
        <p14:creationId xmlns:p14="http://schemas.microsoft.com/office/powerpoint/2010/main" val="101039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400" i="1" dirty="0"/>
              <a:t>Recommendation: Safety-credited software is difficult to realize. Consider hard-wiring Target Safety System without a PLC in the line.</a:t>
            </a:r>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In the Pilot TSS design we now have  one train with a PLC in the line and another with a relay system.</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a:p>
        </p:txBody>
      </p:sp>
    </p:spTree>
    <p:extLst>
      <p:ext uri="{BB962C8B-B14F-4D97-AF65-F5344CB8AC3E}">
        <p14:creationId xmlns:p14="http://schemas.microsoft.com/office/powerpoint/2010/main" val="30525697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400" i="1" dirty="0"/>
              <a:t>Recommendation: Consider another shut-down measure in addition to the ion source.</a:t>
            </a:r>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We are considering the RFQ as an alternative shutdown mechanism for the proton beam. Specifics of the TSS interface with this system have not yet been </a:t>
            </a:r>
            <a:r>
              <a:rPr lang="en-US" dirty="0" smtClean="0">
                <a:solidFill>
                  <a:srgbClr val="000000"/>
                </a:solidFill>
                <a:ea typeface="Lucida Grande"/>
                <a:cs typeface="Lucida Grande"/>
              </a:rPr>
              <a:t>defined.</a:t>
            </a:r>
          </a:p>
          <a:p>
            <a:pPr marL="0" indent="0">
              <a:buNone/>
            </a:pPr>
            <a:r>
              <a:rPr lang="en-US" dirty="0" smtClean="0">
                <a:solidFill>
                  <a:srgbClr val="000000"/>
                </a:solidFill>
                <a:ea typeface="Lucida Grande"/>
                <a:cs typeface="Lucida Grande"/>
              </a:rPr>
              <a:t>We </a:t>
            </a:r>
            <a:r>
              <a:rPr lang="en-US" dirty="0">
                <a:solidFill>
                  <a:srgbClr val="000000"/>
                </a:solidFill>
                <a:ea typeface="Lucida Grande"/>
                <a:cs typeface="Lucida Grande"/>
              </a:rPr>
              <a:t>may also consider some type of physical beam stop which would be a much longer time scale method</a:t>
            </a:r>
            <a:r>
              <a:rPr lang="en-US" dirty="0" smtClean="0">
                <a:solidFill>
                  <a:srgbClr val="000000"/>
                </a:solidFill>
                <a:ea typeface="Lucida Grande"/>
                <a:cs typeface="Lucida Grande"/>
              </a:rPr>
              <a:t>.</a:t>
            </a:r>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a:p>
        </p:txBody>
      </p:sp>
    </p:spTree>
    <p:extLst>
      <p:ext uri="{BB962C8B-B14F-4D97-AF65-F5344CB8AC3E}">
        <p14:creationId xmlns:p14="http://schemas.microsoft.com/office/powerpoint/2010/main" val="17754020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400" i="1" dirty="0"/>
              <a:t>Recommendation: Consider the requirements for the security of the Target Safety System.</a:t>
            </a:r>
          </a:p>
        </p:txBody>
      </p:sp>
      <p:sp>
        <p:nvSpPr>
          <p:cNvPr id="3" name="Content Placeholder 2"/>
          <p:cNvSpPr>
            <a:spLocks noGrp="1"/>
          </p:cNvSpPr>
          <p:nvPr>
            <p:ph idx="1"/>
          </p:nvPr>
        </p:nvSpPr>
        <p:spPr/>
        <p:txBody>
          <a:bodyPr>
            <a:normAutofit/>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The TSS group is participating in an internal ESS workshop to work toward a common ESS computer security awareness and strategy</a:t>
            </a:r>
            <a:r>
              <a:rPr lang="en-US" dirty="0" smtClean="0">
                <a:solidFill>
                  <a:srgbClr val="000000"/>
                </a:solidFill>
                <a:ea typeface="Lucida Grande"/>
                <a:cs typeface="Lucida Grande"/>
              </a:rPr>
              <a:t>.</a:t>
            </a:r>
          </a:p>
          <a:p>
            <a:pPr marL="0" indent="0">
              <a:buNone/>
            </a:pPr>
            <a:r>
              <a:rPr lang="en-US" dirty="0" smtClean="0">
                <a:solidFill>
                  <a:srgbClr val="000000"/>
                </a:solidFill>
                <a:ea typeface="Lucida Grande"/>
                <a:cs typeface="Lucida Grande"/>
              </a:rPr>
              <a:t>Additionally</a:t>
            </a:r>
            <a:r>
              <a:rPr lang="en-US" dirty="0">
                <a:solidFill>
                  <a:srgbClr val="000000"/>
                </a:solidFill>
                <a:ea typeface="Lucida Grande"/>
                <a:cs typeface="Lucida Grande"/>
              </a:rPr>
              <a:t>, </a:t>
            </a:r>
            <a:r>
              <a:rPr lang="en-US" dirty="0" smtClean="0">
                <a:solidFill>
                  <a:srgbClr val="000000"/>
                </a:solidFill>
                <a:ea typeface="Lucida Grande"/>
                <a:cs typeface="Lucida Grande"/>
              </a:rPr>
              <a:t>Target staff are </a:t>
            </a:r>
            <a:r>
              <a:rPr lang="en-US" dirty="0">
                <a:solidFill>
                  <a:srgbClr val="000000"/>
                </a:solidFill>
                <a:ea typeface="Lucida Grande"/>
                <a:cs typeface="Lucida Grande"/>
              </a:rPr>
              <a:t>participating in </a:t>
            </a:r>
            <a:r>
              <a:rPr lang="en-US" dirty="0" smtClean="0">
                <a:solidFill>
                  <a:srgbClr val="000000"/>
                </a:solidFill>
                <a:ea typeface="Lucida Grande"/>
                <a:cs typeface="Lucida Grande"/>
              </a:rPr>
              <a:t>the assessment of </a:t>
            </a:r>
            <a:r>
              <a:rPr lang="en-US" dirty="0">
                <a:solidFill>
                  <a:srgbClr val="000000"/>
                </a:solidFill>
                <a:ea typeface="Lucida Grande"/>
                <a:cs typeface="Lucida Grande"/>
              </a:rPr>
              <a:t>the </a:t>
            </a:r>
            <a:r>
              <a:rPr lang="en-US" dirty="0" smtClean="0">
                <a:solidFill>
                  <a:srgbClr val="000000"/>
                </a:solidFill>
                <a:ea typeface="Lucida Grande"/>
                <a:cs typeface="Lucida Grande"/>
              </a:rPr>
              <a:t>Target Station’s vulnerability </a:t>
            </a:r>
            <a:r>
              <a:rPr lang="en-US" dirty="0">
                <a:solidFill>
                  <a:srgbClr val="000000"/>
                </a:solidFill>
                <a:ea typeface="Lucida Grande"/>
                <a:cs typeface="Lucida Grande"/>
              </a:rPr>
              <a:t>to the Design Basis </a:t>
            </a:r>
            <a:r>
              <a:rPr lang="en-US" dirty="0" smtClean="0">
                <a:solidFill>
                  <a:srgbClr val="000000"/>
                </a:solidFill>
                <a:ea typeface="Lucida Grande"/>
                <a:cs typeface="Lucida Grande"/>
              </a:rPr>
              <a:t>Threat, which may impose </a:t>
            </a:r>
            <a:r>
              <a:rPr lang="en-US" dirty="0">
                <a:solidFill>
                  <a:srgbClr val="000000"/>
                </a:solidFill>
                <a:ea typeface="Lucida Grande"/>
                <a:cs typeface="Lucida Grande"/>
              </a:rPr>
              <a:t>security requirements </a:t>
            </a:r>
            <a:r>
              <a:rPr lang="en-US" dirty="0" smtClean="0">
                <a:solidFill>
                  <a:srgbClr val="000000"/>
                </a:solidFill>
                <a:ea typeface="Lucida Grande"/>
                <a:cs typeface="Lucida Grande"/>
              </a:rPr>
              <a:t>on the </a:t>
            </a:r>
            <a:r>
              <a:rPr lang="en-US" dirty="0">
                <a:solidFill>
                  <a:srgbClr val="000000"/>
                </a:solidFill>
                <a:ea typeface="Lucida Grande"/>
                <a:cs typeface="Lucida Grande"/>
              </a:rPr>
              <a:t>TSS. </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a:p>
        </p:txBody>
      </p:sp>
    </p:spTree>
    <p:extLst>
      <p:ext uri="{BB962C8B-B14F-4D97-AF65-F5344CB8AC3E}">
        <p14:creationId xmlns:p14="http://schemas.microsoft.com/office/powerpoint/2010/main" val="5793651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211144" cy="1143000"/>
          </a:xfrm>
        </p:spPr>
        <p:txBody>
          <a:bodyPr>
            <a:noAutofit/>
          </a:bodyPr>
          <a:lstStyle/>
          <a:p>
            <a:r>
              <a:rPr lang="en-US" sz="2400" i="1" dirty="0"/>
              <a:t>Recommendation: Consider interim storage of used targets prior to cutting to allow for </a:t>
            </a:r>
            <a:r>
              <a:rPr lang="en-US" sz="2400" i="1" dirty="0" err="1"/>
              <a:t>cooldown</a:t>
            </a:r>
            <a:r>
              <a:rPr lang="en-US" sz="2400" i="1" dirty="0"/>
              <a:t> and reduced radiation levels in the hot cell.</a:t>
            </a:r>
            <a:endParaRPr lang="en-US" dirty="0"/>
          </a:p>
        </p:txBody>
      </p:sp>
      <p:sp>
        <p:nvSpPr>
          <p:cNvPr id="3" name="Content Placeholder 2"/>
          <p:cNvSpPr>
            <a:spLocks noGrp="1"/>
          </p:cNvSpPr>
          <p:nvPr>
            <p:ph idx="1"/>
          </p:nvPr>
        </p:nvSpPr>
        <p:spPr>
          <a:xfrm>
            <a:off x="457200" y="1600202"/>
            <a:ext cx="8229600" cy="5141166"/>
          </a:xfrm>
        </p:spPr>
        <p:txBody>
          <a:bodyPr>
            <a:normAutofit/>
          </a:bodyPr>
          <a:lstStyle/>
          <a:p>
            <a:pPr marL="0" indent="0">
              <a:buNone/>
            </a:pPr>
            <a:r>
              <a:rPr lang="en-US" dirty="0" smtClean="0">
                <a:solidFill>
                  <a:srgbClr val="000000"/>
                </a:solidFill>
              </a:rPr>
              <a:t>Response</a:t>
            </a:r>
            <a:r>
              <a:rPr lang="en-US" dirty="0">
                <a:solidFill>
                  <a:srgbClr val="000000"/>
                </a:solidFill>
              </a:rPr>
              <a:t>: </a:t>
            </a:r>
            <a:endParaRPr lang="en-US" dirty="0" smtClean="0">
              <a:solidFill>
                <a:srgbClr val="000000"/>
              </a:solidFill>
            </a:endParaRPr>
          </a:p>
          <a:p>
            <a:pPr marL="0" indent="0">
              <a:buNone/>
            </a:pPr>
            <a:r>
              <a:rPr lang="en-US" dirty="0">
                <a:solidFill>
                  <a:schemeClr val="tx1"/>
                </a:solidFill>
              </a:rPr>
              <a:t>The design now has a bolted connection of the shaft to the wheel, which allows the shaft to be separated from the wheel without cutting, except for a small circumferential seal </a:t>
            </a:r>
            <a:r>
              <a:rPr lang="en-US" dirty="0" smtClean="0">
                <a:solidFill>
                  <a:schemeClr val="tx1"/>
                </a:solidFill>
              </a:rPr>
              <a:t>weld.</a:t>
            </a:r>
          </a:p>
          <a:p>
            <a:pPr marL="0" indent="0">
              <a:buNone/>
            </a:pPr>
            <a:r>
              <a:rPr lang="en-US" dirty="0" smtClean="0">
                <a:solidFill>
                  <a:schemeClr val="tx1"/>
                </a:solidFill>
              </a:rPr>
              <a:t>Once </a:t>
            </a:r>
            <a:r>
              <a:rPr lang="en-US" dirty="0">
                <a:solidFill>
                  <a:schemeClr val="tx1"/>
                </a:solidFill>
              </a:rPr>
              <a:t>the shaft and wheel are separated, the wheel can then be stored for some years of </a:t>
            </a:r>
            <a:r>
              <a:rPr lang="en-US" dirty="0" err="1">
                <a:solidFill>
                  <a:schemeClr val="tx1"/>
                </a:solidFill>
              </a:rPr>
              <a:t>cooldown</a:t>
            </a:r>
            <a:r>
              <a:rPr lang="en-US" dirty="0">
                <a:solidFill>
                  <a:schemeClr val="tx1"/>
                </a:solidFill>
              </a:rPr>
              <a:t> prior to cutting it </a:t>
            </a:r>
            <a:r>
              <a:rPr lang="en-US" dirty="0" smtClean="0">
                <a:solidFill>
                  <a:schemeClr val="tx1"/>
                </a:solidFill>
              </a:rPr>
              <a:t>up.</a:t>
            </a:r>
          </a:p>
          <a:p>
            <a:pPr marL="0" indent="0">
              <a:buNone/>
            </a:pPr>
            <a:r>
              <a:rPr lang="en-US" dirty="0" smtClean="0">
                <a:solidFill>
                  <a:schemeClr val="tx1"/>
                </a:solidFill>
              </a:rPr>
              <a:t>The </a:t>
            </a:r>
            <a:r>
              <a:rPr lang="en-US" dirty="0">
                <a:solidFill>
                  <a:schemeClr val="tx1"/>
                </a:solidFill>
              </a:rPr>
              <a:t>storage pits have the capacity to store up to six wheels.</a:t>
            </a:r>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a:p>
        </p:txBody>
      </p:sp>
    </p:spTree>
    <p:extLst>
      <p:ext uri="{BB962C8B-B14F-4D97-AF65-F5344CB8AC3E}">
        <p14:creationId xmlns:p14="http://schemas.microsoft.com/office/powerpoint/2010/main" val="6810801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355160" cy="1143000"/>
          </a:xfrm>
        </p:spPr>
        <p:txBody>
          <a:bodyPr>
            <a:noAutofit/>
          </a:bodyPr>
          <a:lstStyle/>
          <a:p>
            <a:r>
              <a:rPr lang="en-US" sz="2400" i="1" dirty="0"/>
              <a:t>Recommendation: The distance between moderator and target should be increased by ~ 10 mm. The reduction in neutron brightness of ~ 5% is not seen as critical, and reduction of high-energy background may be a benefit.</a:t>
            </a: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000000"/>
                </a:solidFill>
              </a:rPr>
              <a:t>Response: </a:t>
            </a:r>
            <a:endParaRPr lang="en-US" dirty="0" smtClean="0">
              <a:solidFill>
                <a:srgbClr val="000000"/>
              </a:solidFill>
            </a:endParaRPr>
          </a:p>
          <a:p>
            <a:pPr marL="0" indent="0">
              <a:buNone/>
            </a:pPr>
            <a:r>
              <a:rPr lang="en-US" dirty="0">
                <a:solidFill>
                  <a:srgbClr val="000000"/>
                </a:solidFill>
              </a:rPr>
              <a:t>An increase of the gap by 8 mm has been approved by the Target Change Control </a:t>
            </a:r>
            <a:r>
              <a:rPr lang="en-US" dirty="0" smtClean="0">
                <a:solidFill>
                  <a:srgbClr val="000000"/>
                </a:solidFill>
              </a:rPr>
              <a:t>Board and incorporated into the design.</a:t>
            </a:r>
          </a:p>
          <a:p>
            <a:pPr marL="0" indent="0">
              <a:buNone/>
            </a:pPr>
            <a:r>
              <a:rPr lang="en-US" dirty="0" smtClean="0">
                <a:solidFill>
                  <a:srgbClr val="000000"/>
                </a:solidFill>
              </a:rPr>
              <a:t>This </a:t>
            </a:r>
            <a:r>
              <a:rPr lang="en-US" dirty="0">
                <a:solidFill>
                  <a:srgbClr val="000000"/>
                </a:solidFill>
              </a:rPr>
              <a:t>increase </a:t>
            </a:r>
            <a:r>
              <a:rPr lang="en-US" dirty="0" smtClean="0">
                <a:solidFill>
                  <a:srgbClr val="000000"/>
                </a:solidFill>
              </a:rPr>
              <a:t/>
            </a:r>
            <a:br>
              <a:rPr lang="en-US" dirty="0" smtClean="0">
                <a:solidFill>
                  <a:srgbClr val="000000"/>
                </a:solidFill>
              </a:rPr>
            </a:br>
            <a:r>
              <a:rPr lang="en-US" dirty="0" smtClean="0">
                <a:solidFill>
                  <a:srgbClr val="000000"/>
                </a:solidFill>
              </a:rPr>
              <a:t>is estimated </a:t>
            </a:r>
            <a:br>
              <a:rPr lang="en-US" dirty="0" smtClean="0">
                <a:solidFill>
                  <a:srgbClr val="000000"/>
                </a:solidFill>
              </a:rPr>
            </a:br>
            <a:r>
              <a:rPr lang="en-US" dirty="0" smtClean="0">
                <a:solidFill>
                  <a:srgbClr val="000000"/>
                </a:solidFill>
              </a:rPr>
              <a:t>to reduce </a:t>
            </a:r>
            <a:br>
              <a:rPr lang="en-US" dirty="0" smtClean="0">
                <a:solidFill>
                  <a:srgbClr val="000000"/>
                </a:solidFill>
              </a:rPr>
            </a:br>
            <a:r>
              <a:rPr lang="en-US" dirty="0" smtClean="0">
                <a:solidFill>
                  <a:srgbClr val="000000"/>
                </a:solidFill>
              </a:rPr>
              <a:t>the source </a:t>
            </a:r>
            <a:br>
              <a:rPr lang="en-US" dirty="0" smtClean="0">
                <a:solidFill>
                  <a:srgbClr val="000000"/>
                </a:solidFill>
              </a:rPr>
            </a:br>
            <a:r>
              <a:rPr lang="en-US" dirty="0" smtClean="0">
                <a:solidFill>
                  <a:srgbClr val="000000"/>
                </a:solidFill>
              </a:rPr>
              <a:t>brightness </a:t>
            </a:r>
            <a:br>
              <a:rPr lang="en-US" dirty="0" smtClean="0">
                <a:solidFill>
                  <a:srgbClr val="000000"/>
                </a:solidFill>
              </a:rPr>
            </a:br>
            <a:r>
              <a:rPr lang="en-US" dirty="0" smtClean="0">
                <a:solidFill>
                  <a:srgbClr val="000000"/>
                </a:solidFill>
              </a:rPr>
              <a:t>by </a:t>
            </a:r>
            <a:r>
              <a:rPr lang="en-US" dirty="0">
                <a:solidFill>
                  <a:srgbClr val="000000"/>
                </a:solidFill>
              </a:rPr>
              <a:t>4%.</a:t>
            </a:r>
            <a:endParaRPr lang="en-US" dirty="0" smtClean="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293" r="3395"/>
          <a:stretch/>
        </p:blipFill>
        <p:spPr>
          <a:xfrm>
            <a:off x="2175914" y="3212976"/>
            <a:ext cx="6915167" cy="3608627"/>
          </a:xfrm>
          <a:prstGeom prst="rect">
            <a:avLst/>
          </a:prstGeom>
        </p:spPr>
      </p:pic>
      <p:sp>
        <p:nvSpPr>
          <p:cNvPr id="6" name="TextBox 5"/>
          <p:cNvSpPr txBox="1"/>
          <p:nvPr/>
        </p:nvSpPr>
        <p:spPr>
          <a:xfrm>
            <a:off x="3059832" y="2987660"/>
            <a:ext cx="1249060" cy="338554"/>
          </a:xfrm>
          <a:prstGeom prst="rect">
            <a:avLst/>
          </a:prstGeom>
          <a:noFill/>
        </p:spPr>
        <p:txBody>
          <a:bodyPr wrap="none" rtlCol="0">
            <a:spAutoFit/>
          </a:bodyPr>
          <a:lstStyle/>
          <a:p>
            <a:r>
              <a:rPr lang="en-US" sz="1600" b="1" u="sng" dirty="0" smtClean="0">
                <a:solidFill>
                  <a:srgbClr val="000000"/>
                </a:solidFill>
              </a:rPr>
              <a:t>Old Baseline</a:t>
            </a:r>
            <a:endParaRPr lang="en-US" sz="1600" b="1" u="sng" dirty="0">
              <a:solidFill>
                <a:srgbClr val="000000"/>
              </a:solidFill>
            </a:endParaRPr>
          </a:p>
        </p:txBody>
      </p:sp>
      <p:sp>
        <p:nvSpPr>
          <p:cNvPr id="7" name="TextBox 6"/>
          <p:cNvSpPr txBox="1"/>
          <p:nvPr/>
        </p:nvSpPr>
        <p:spPr>
          <a:xfrm>
            <a:off x="6444208" y="2986369"/>
            <a:ext cx="1338828" cy="338554"/>
          </a:xfrm>
          <a:prstGeom prst="rect">
            <a:avLst/>
          </a:prstGeom>
          <a:noFill/>
        </p:spPr>
        <p:txBody>
          <a:bodyPr wrap="none" rtlCol="0">
            <a:spAutoFit/>
          </a:bodyPr>
          <a:lstStyle/>
          <a:p>
            <a:r>
              <a:rPr lang="en-US" sz="1600" b="1" u="sng" dirty="0" smtClean="0">
                <a:solidFill>
                  <a:srgbClr val="000000"/>
                </a:solidFill>
              </a:rPr>
              <a:t>New Baseline</a:t>
            </a:r>
            <a:endParaRPr lang="en-US" sz="1600" b="1" u="sng" dirty="0">
              <a:solidFill>
                <a:srgbClr val="000000"/>
              </a:solidFill>
            </a:endParaRPr>
          </a:p>
        </p:txBody>
      </p:sp>
    </p:spTree>
    <p:extLst>
      <p:ext uri="{BB962C8B-B14F-4D97-AF65-F5344CB8AC3E}">
        <p14:creationId xmlns:p14="http://schemas.microsoft.com/office/powerpoint/2010/main" val="14731699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400" i="1" dirty="0"/>
              <a:t>Recommendation: Plan to design local shielding around the He filter system of the target and adapt handling procedures for remote operation.</a:t>
            </a:r>
          </a:p>
        </p:txBody>
      </p:sp>
      <p:sp>
        <p:nvSpPr>
          <p:cNvPr id="3" name="Content Placeholder 2"/>
          <p:cNvSpPr>
            <a:spLocks noGrp="1"/>
          </p:cNvSpPr>
          <p:nvPr>
            <p:ph idx="1"/>
          </p:nvPr>
        </p:nvSpPr>
        <p:spPr/>
        <p:txBody>
          <a:bodyPr>
            <a:normAutofit/>
          </a:bodyPr>
          <a:lstStyle/>
          <a:p>
            <a:pPr marL="0" indent="0">
              <a:buNone/>
            </a:pPr>
            <a:r>
              <a:rPr lang="en-US" dirty="0" smtClean="0">
                <a:solidFill>
                  <a:srgbClr val="000000"/>
                </a:solidFill>
              </a:rPr>
              <a:t>Response</a:t>
            </a:r>
            <a:r>
              <a:rPr lang="en-US" dirty="0">
                <a:solidFill>
                  <a:srgbClr val="000000"/>
                </a:solidFill>
              </a:rPr>
              <a:t>: </a:t>
            </a:r>
            <a:endParaRPr lang="en-US" dirty="0" smtClean="0">
              <a:solidFill>
                <a:srgbClr val="000000"/>
              </a:solidFill>
            </a:endParaRPr>
          </a:p>
          <a:p>
            <a:pPr marL="0" indent="0">
              <a:buNone/>
            </a:pPr>
            <a:r>
              <a:rPr lang="en-US" dirty="0">
                <a:solidFill>
                  <a:srgbClr val="000000"/>
                </a:solidFill>
              </a:rPr>
              <a:t>The layout of the utility rooms will accommodate local shielding around He filters and components of the He </a:t>
            </a:r>
            <a:r>
              <a:rPr lang="en-US" dirty="0" smtClean="0">
                <a:solidFill>
                  <a:srgbClr val="000000"/>
                </a:solidFill>
              </a:rPr>
              <a:t>purification </a:t>
            </a:r>
            <a:r>
              <a:rPr lang="en-US" dirty="0">
                <a:solidFill>
                  <a:srgbClr val="000000"/>
                </a:solidFill>
              </a:rPr>
              <a:t>system, and provisions for remotely maintaining filters will be incorporated into the design.</a:t>
            </a:r>
            <a:endParaRPr lang="en-US" dirty="0" smtClean="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a:p>
        </p:txBody>
      </p:sp>
    </p:spTree>
    <p:extLst>
      <p:ext uri="{BB962C8B-B14F-4D97-AF65-F5344CB8AC3E}">
        <p14:creationId xmlns:p14="http://schemas.microsoft.com/office/powerpoint/2010/main" val="23349450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400" i="1" dirty="0"/>
              <a:t>Recommendation: Seek an oil-free solution for the He blowers of the target cooling system.</a:t>
            </a:r>
          </a:p>
        </p:txBody>
      </p:sp>
      <p:sp>
        <p:nvSpPr>
          <p:cNvPr id="3" name="Content Placeholder 2"/>
          <p:cNvSpPr>
            <a:spLocks noGrp="1"/>
          </p:cNvSpPr>
          <p:nvPr>
            <p:ph idx="1"/>
          </p:nvPr>
        </p:nvSpPr>
        <p:spPr/>
        <p:txBody>
          <a:bodyPr/>
          <a:lstStyle/>
          <a:p>
            <a:pPr marL="0" indent="0">
              <a:buNone/>
            </a:pPr>
            <a:r>
              <a:rPr lang="en-US" dirty="0" smtClean="0">
                <a:solidFill>
                  <a:srgbClr val="000000"/>
                </a:solidFill>
              </a:rPr>
              <a:t>Response:</a:t>
            </a:r>
          </a:p>
          <a:p>
            <a:pPr marL="0" indent="0">
              <a:buNone/>
            </a:pPr>
            <a:r>
              <a:rPr lang="en-US" dirty="0">
                <a:solidFill>
                  <a:srgbClr val="000000"/>
                </a:solidFill>
              </a:rPr>
              <a:t>A solution involving an oil-free blower is under </a:t>
            </a:r>
            <a:r>
              <a:rPr lang="en-US" dirty="0" smtClean="0">
                <a:solidFill>
                  <a:srgbClr val="000000"/>
                </a:solidFill>
              </a:rPr>
              <a:t>consideration.</a:t>
            </a:r>
          </a:p>
          <a:p>
            <a:pPr marL="0" indent="0">
              <a:buNone/>
            </a:pPr>
            <a:r>
              <a:rPr lang="en-US" dirty="0" smtClean="0">
                <a:solidFill>
                  <a:srgbClr val="000000"/>
                </a:solidFill>
              </a:rPr>
              <a:t>Vendor </a:t>
            </a:r>
            <a:r>
              <a:rPr lang="en-US" dirty="0">
                <a:solidFill>
                  <a:srgbClr val="000000"/>
                </a:solidFill>
              </a:rPr>
              <a:t>quotes for both oil-free and oil-based blowers have been received by our in-kind partner (</a:t>
            </a:r>
            <a:r>
              <a:rPr lang="en-US" dirty="0" smtClean="0">
                <a:solidFill>
                  <a:srgbClr val="000000"/>
                </a:solidFill>
              </a:rPr>
              <a:t>UJF) </a:t>
            </a:r>
            <a:r>
              <a:rPr lang="en-US" dirty="0">
                <a:solidFill>
                  <a:srgbClr val="000000"/>
                </a:solidFill>
              </a:rPr>
              <a:t>that will be used to decide the best solution, considering cost and operational risk.</a:t>
            </a:r>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a:p>
        </p:txBody>
      </p:sp>
    </p:spTree>
    <p:extLst>
      <p:ext uri="{BB962C8B-B14F-4D97-AF65-F5344CB8AC3E}">
        <p14:creationId xmlns:p14="http://schemas.microsoft.com/office/powerpoint/2010/main" val="39606705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400" i="1" dirty="0"/>
              <a:t>Recommendation: Advance the alignment philosophy to all parts of ESS, i.e. Conventional Facilities, Accelerator, Target and Neutron Instruments.</a:t>
            </a:r>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There is a central team within ESS Engineering, Integration and Support (EIS) Division that coordinates all survey and alignment of all parts of the </a:t>
            </a:r>
            <a:r>
              <a:rPr lang="en-US" dirty="0" smtClean="0">
                <a:solidFill>
                  <a:srgbClr val="000000"/>
                </a:solidFill>
                <a:ea typeface="Lucida Grande"/>
                <a:cs typeface="Lucida Grande"/>
              </a:rPr>
              <a:t>facility.</a:t>
            </a:r>
          </a:p>
          <a:p>
            <a:pPr marL="0" indent="0">
              <a:buNone/>
            </a:pPr>
            <a:r>
              <a:rPr lang="en-US" dirty="0" smtClean="0">
                <a:solidFill>
                  <a:srgbClr val="000000"/>
                </a:solidFill>
                <a:ea typeface="Lucida Grande"/>
                <a:cs typeface="Lucida Grande"/>
              </a:rPr>
              <a:t>That </a:t>
            </a:r>
            <a:r>
              <a:rPr lang="en-US" dirty="0">
                <a:solidFill>
                  <a:srgbClr val="000000"/>
                </a:solidFill>
                <a:ea typeface="Lucida Grande"/>
                <a:cs typeface="Lucida Grande"/>
              </a:rPr>
              <a:t>team will be increasingly involved as more systems enter the final design phase and as the installation procedures are defined. </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a:p>
        </p:txBody>
      </p:sp>
    </p:spTree>
    <p:extLst>
      <p:ext uri="{BB962C8B-B14F-4D97-AF65-F5344CB8AC3E}">
        <p14:creationId xmlns:p14="http://schemas.microsoft.com/office/powerpoint/2010/main" val="31302269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400" i="1" dirty="0"/>
              <a:t>Recommendation: Consider a backup target with alternative target material, e.g. tantalum or even </a:t>
            </a:r>
            <a:r>
              <a:rPr lang="en-US" sz="2400" i="1" dirty="0" err="1"/>
              <a:t>Zircalloy</a:t>
            </a:r>
            <a:r>
              <a:rPr lang="en-US" sz="2400" i="1" dirty="0"/>
              <a:t>.</a:t>
            </a: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There is no plan, and therefore no budget allocated, for a backup target as part of </a:t>
            </a:r>
            <a:r>
              <a:rPr lang="en-US" dirty="0" smtClean="0">
                <a:solidFill>
                  <a:srgbClr val="000000"/>
                </a:solidFill>
                <a:ea typeface="Lucida Grande"/>
                <a:cs typeface="Lucida Grande"/>
              </a:rPr>
              <a:t>construction.</a:t>
            </a:r>
          </a:p>
          <a:p>
            <a:pPr marL="0" indent="0">
              <a:buNone/>
            </a:pPr>
            <a:r>
              <a:rPr lang="en-US" dirty="0" smtClean="0">
                <a:solidFill>
                  <a:srgbClr val="000000"/>
                </a:solidFill>
                <a:ea typeface="Lucida Grande"/>
                <a:cs typeface="Lucida Grande"/>
              </a:rPr>
              <a:t>A </a:t>
            </a:r>
            <a:r>
              <a:rPr lang="en-US" dirty="0">
                <a:solidFill>
                  <a:srgbClr val="000000"/>
                </a:solidFill>
                <a:ea typeface="Lucida Grande"/>
                <a:cs typeface="Lucida Grande"/>
              </a:rPr>
              <a:t>backup target is planned as part of initial operations, with budget identified in 2019. Within the plan for a backup target we will investigate the cost associated with fabricating a full complement of cassettes containing alternative target material, and make an informed decision based on assessed risk, cost, and available budget.</a:t>
            </a:r>
            <a:endParaRPr lang="en-US" dirty="0" smtClean="0">
              <a:solidFill>
                <a:srgbClr val="000000"/>
              </a:solidFill>
              <a:ea typeface="Lucida Grande"/>
              <a:cs typeface="Lucida Grande"/>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a:p>
        </p:txBody>
      </p:sp>
    </p:spTree>
    <p:extLst>
      <p:ext uri="{BB962C8B-B14F-4D97-AF65-F5344CB8AC3E}">
        <p14:creationId xmlns:p14="http://schemas.microsoft.com/office/powerpoint/2010/main" val="38963851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139136" cy="1143000"/>
          </a:xfrm>
        </p:spPr>
        <p:txBody>
          <a:bodyPr>
            <a:noAutofit/>
          </a:bodyPr>
          <a:lstStyle/>
          <a:p>
            <a:r>
              <a:rPr lang="en-US" sz="2400" i="1" dirty="0"/>
              <a:t>Recommendation: Proceed with the reflector option which rotates as a single block.</a:t>
            </a:r>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Response:</a:t>
            </a:r>
          </a:p>
          <a:p>
            <a:pPr marL="0" indent="0">
              <a:buNone/>
            </a:pPr>
            <a:r>
              <a:rPr lang="en-US" dirty="0">
                <a:solidFill>
                  <a:srgbClr val="000000"/>
                </a:solidFill>
                <a:ea typeface="Lucida Grande"/>
                <a:cs typeface="Lucida Grande"/>
              </a:rPr>
              <a:t>The </a:t>
            </a:r>
            <a:r>
              <a:rPr lang="en-US" dirty="0" smtClean="0">
                <a:solidFill>
                  <a:srgbClr val="000000"/>
                </a:solidFill>
                <a:ea typeface="Lucida Grande"/>
                <a:cs typeface="Lucida Grande"/>
              </a:rPr>
              <a:t>reflector now rotates as a single block.</a:t>
            </a:r>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a:p>
        </p:txBody>
      </p:sp>
    </p:spTree>
    <p:extLst>
      <p:ext uri="{BB962C8B-B14F-4D97-AF65-F5344CB8AC3E}">
        <p14:creationId xmlns:p14="http://schemas.microsoft.com/office/powerpoint/2010/main" val="12735096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19151</TotalTime>
  <Words>1711</Words>
  <Application>Microsoft Macintosh PowerPoint</Application>
  <PresentationFormat>On-screen Show (4:3)</PresentationFormat>
  <Paragraphs>142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ESS Core Powerpoint</vt:lpstr>
      <vt:lpstr>PowerPoint Presentation</vt:lpstr>
      <vt:lpstr>tTAC-12 Charge Item 1</vt:lpstr>
      <vt:lpstr>Recommendation: Consider interim storage of used targets prior to cutting to allow for cooldown and reduced radiation levels in the hot cell.</vt:lpstr>
      <vt:lpstr>Recommendation: The distance between moderator and target should be increased by ~ 10 mm. The reduction in neutron brightness of ~ 5% is not seen as critical, and reduction of high-energy background may be a benefit.</vt:lpstr>
      <vt:lpstr>Recommendation: Plan to design local shielding around the He filter system of the target and adapt handling procedures for remote operation.</vt:lpstr>
      <vt:lpstr>Recommendation: Seek an oil-free solution for the He blowers of the target cooling system.</vt:lpstr>
      <vt:lpstr>Recommendation: Advance the alignment philosophy to all parts of ESS, i.e. Conventional Facilities, Accelerator, Target and Neutron Instruments.</vt:lpstr>
      <vt:lpstr>Recommendation: Consider a backup target with alternative target material, e.g. tantalum or even Zircalloy.</vt:lpstr>
      <vt:lpstr>Recommendation: Proceed with the reflector option which rotates as a single block.</vt:lpstr>
      <vt:lpstr>Recommendation: Reconsider placing the cold-box close to the cryogenic moderator cryostat.</vt:lpstr>
      <vt:lpstr>Recommendation: Consider high-power beam halo and beam impingement on target system structures (Twister).</vt:lpstr>
      <vt:lpstr>Recommendation: The margin between the design and operating pressure of the hydrogen moderator system is close.  Consider increasing the margin to reduce operation excursions.</vt:lpstr>
      <vt:lpstr>Study of changed operating pressure in the Cryogenic Moderator System</vt:lpstr>
      <vt:lpstr>Study of changed operating pressure in the Cryogenic Moderator System</vt:lpstr>
      <vt:lpstr>Recommendation: Responsibility for the design of the shielding interface between the monolith and bunker (the "CF" block ) needs to be defined.</vt:lpstr>
      <vt:lpstr>Recommendation: Maintenance and installation operations in the bunker need to be defined in detail to assess the issues of the high dose rates and possible contamination. </vt:lpstr>
      <vt:lpstr>tTAC-12 Charge Item 2</vt:lpstr>
      <vt:lpstr>Recommendation: The date for evaluation of the 21 bounding events is May 2016. It is recommended to contact the Regulatory Authorities at an early stage to validate the proposed procedures for accident analysis.</vt:lpstr>
      <vt:lpstr>Recommendation: Preparation of the risk analysis for handling, transporting and disposal of radioactive equipment needs to be started. Radionuclide inventories and expected dose rates are required.</vt:lpstr>
      <vt:lpstr>Recommendation: Other working groups (accelerators, instruments, etc.) should define additional accident scenarios to be considered. Safety coordination across the different groups is critical.</vt:lpstr>
      <vt:lpstr>Recommendation: Output of the safety study could impact system &amp; component design and dimensioning. At the next TAC a credible set of source terms, release fractions &amp; dose monitoring plans should be presented.</vt:lpstr>
      <vt:lpstr>tTAC-11 Charge Item 3</vt:lpstr>
      <vt:lpstr>Recommendation: Safety-credited software is difficult to realize. Consider hard-wiring Target Safety System without a PLC in the line.</vt:lpstr>
      <vt:lpstr>Recommendation: Consider another shut-down measure in addition to the ion source.</vt:lpstr>
      <vt:lpstr>Recommendation: Consider the requirements for the security of the Target Safety System.</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Eric Pitcher</cp:lastModifiedBy>
  <cp:revision>357</cp:revision>
  <cp:lastPrinted>2015-10-05T06:48:21Z</cp:lastPrinted>
  <dcterms:created xsi:type="dcterms:W3CDTF">2013-10-29T16:05:10Z</dcterms:created>
  <dcterms:modified xsi:type="dcterms:W3CDTF">2016-04-06T06:39:58Z</dcterms:modified>
</cp:coreProperties>
</file>