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74" r:id="rId5"/>
    <p:sldId id="277" r:id="rId6"/>
    <p:sldId id="276" r:id="rId7"/>
    <p:sldId id="284" r:id="rId8"/>
    <p:sldId id="273" r:id="rId9"/>
    <p:sldId id="275" r:id="rId10"/>
    <p:sldId id="285" r:id="rId11"/>
    <p:sldId id="279" r:id="rId12"/>
    <p:sldId id="282" r:id="rId13"/>
    <p:sldId id="283" r:id="rId14"/>
    <p:sldId id="263" r:id="rId15"/>
  </p:sldIdLst>
  <p:sldSz cx="9144000" cy="6858000" type="screen4x3"/>
  <p:notesSz cx="6794500" cy="99187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3"/>
    <a:srgbClr val="0FC27A"/>
    <a:srgbClr val="E9FD6A"/>
    <a:srgbClr val="90DA84"/>
    <a:srgbClr val="E3FD2F"/>
    <a:srgbClr val="61DA49"/>
    <a:srgbClr val="C1564D"/>
    <a:srgbClr val="C1CCD9"/>
    <a:srgbClr val="C1D0EF"/>
    <a:srgbClr val="AFB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9" autoAdjust="0"/>
    <p:restoredTop sz="78863" autoAdjust="0"/>
  </p:normalViewPr>
  <p:slideViewPr>
    <p:cSldViewPr>
      <p:cViewPr varScale="1">
        <p:scale>
          <a:sx n="164" d="100"/>
          <a:sy n="164" d="100"/>
        </p:scale>
        <p:origin x="-1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81AE1-4AD2-4DA5-B896-E8CF60A89F4A}" type="datetimeFigureOut">
              <a:rPr lang="en-US" smtClean="0"/>
              <a:t>31/03/16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9EABF-D836-423C-BD93-1B0427A09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31/03/16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221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57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745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14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33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31/03/16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31/03/16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31/03/16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31/03/16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31/03/16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Bounding Event: Stopped Wheel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Per Nilsson, CFD Specialist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and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Kristoffer </a:t>
            </a:r>
            <a:r>
              <a:rPr lang="sv-SE" sz="2400" dirty="0" err="1" smtClean="0">
                <a:solidFill>
                  <a:schemeClr val="bg1"/>
                </a:solidFill>
              </a:rPr>
              <a:t>Sjögreen</a:t>
            </a:r>
            <a:r>
              <a:rPr lang="sv-SE" sz="2400" dirty="0" smtClean="0">
                <a:solidFill>
                  <a:schemeClr val="bg1"/>
                </a:solidFill>
              </a:rPr>
              <a:t>, </a:t>
            </a:r>
            <a:r>
              <a:rPr lang="sv-SE" sz="2400" dirty="0" err="1" smtClean="0">
                <a:solidFill>
                  <a:schemeClr val="bg1"/>
                </a:solidFill>
              </a:rPr>
              <a:t>Mechanical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Engineer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April, 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Mitigations – Safety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8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functions,</a:t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 err="1" smtClean="0"/>
              <a:t>chosen,many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54744"/>
              </p:ext>
            </p:extLst>
          </p:nvPr>
        </p:nvGraphicFramePr>
        <p:xfrm>
          <a:off x="1547664" y="1556792"/>
          <a:ext cx="60325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4" imgW="6032500" imgH="4927600" progId="Word.Document.12">
                  <p:embed/>
                </p:oleObj>
              </mc:Choice>
              <mc:Fallback>
                <p:oleObj name="Document" r:id="rId4" imgW="6032500" imgH="492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1556792"/>
                        <a:ext cx="6032500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563" r="8611" b="28229"/>
          <a:stretch/>
        </p:blipFill>
        <p:spPr>
          <a:xfrm>
            <a:off x="930856" y="44623"/>
            <a:ext cx="7453500" cy="67768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1484784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Normal</a:t>
            </a:r>
            <a:br>
              <a:rPr lang="en-US" sz="1400" dirty="0" smtClean="0"/>
            </a:br>
            <a:r>
              <a:rPr lang="en-US" sz="1400" dirty="0" smtClean="0"/>
              <a:t>Operation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07504" y="2276872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Wheel</a:t>
            </a:r>
            <a:br>
              <a:rPr lang="en-US" sz="1400" dirty="0" smtClean="0"/>
            </a:br>
            <a:r>
              <a:rPr lang="en-US" sz="1400" dirty="0" smtClean="0"/>
              <a:t>Stops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07504" y="306896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Unbearable</a:t>
            </a:r>
          </a:p>
          <a:p>
            <a:pPr algn="ctr"/>
            <a:r>
              <a:rPr lang="en-US" sz="1400" dirty="0" smtClean="0"/>
              <a:t>Thermal Load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113854" y="3897337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Shroud</a:t>
            </a:r>
            <a:br>
              <a:rPr lang="en-US" sz="1400" dirty="0" smtClean="0"/>
            </a:br>
            <a:r>
              <a:rPr lang="en-US" sz="1400" dirty="0" smtClean="0"/>
              <a:t>Opens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11760" y="53139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Moderator</a:t>
            </a:r>
            <a:br>
              <a:rPr lang="en-US" sz="1400" dirty="0" smtClean="0"/>
            </a:br>
            <a:r>
              <a:rPr lang="en-US" sz="1400" dirty="0" smtClean="0"/>
              <a:t>Breaks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979712" y="249289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Monolith</a:t>
            </a:r>
          </a:p>
          <a:p>
            <a:pPr algn="ctr"/>
            <a:r>
              <a:rPr lang="en-US" sz="1400" dirty="0" smtClean="0"/>
              <a:t>Pressurized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563888" y="249289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Proton BW</a:t>
            </a:r>
            <a:br>
              <a:rPr lang="en-US" sz="1400" dirty="0" smtClean="0"/>
            </a:br>
            <a:r>
              <a:rPr lang="en-US" sz="1400" dirty="0" smtClean="0"/>
              <a:t>Break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5364088" y="198884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Accelerator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63888" y="3284984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Neutron BW</a:t>
            </a:r>
            <a:br>
              <a:rPr lang="en-US" sz="1400" dirty="0" smtClean="0"/>
            </a:br>
            <a:r>
              <a:rPr lang="en-US" sz="1400" dirty="0" smtClean="0"/>
              <a:t>Break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64088" y="285293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 Bunker</a:t>
            </a:r>
            <a:br>
              <a:rPr lang="en-US" sz="1400" dirty="0" smtClean="0"/>
            </a:br>
            <a:r>
              <a:rPr lang="en-US" sz="1400" dirty="0" smtClean="0"/>
              <a:t>and Instr. Halls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5364088" y="357301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 Bunker</a:t>
            </a:r>
            <a:br>
              <a:rPr lang="en-US" sz="1400" dirty="0" smtClean="0"/>
            </a:br>
            <a:r>
              <a:rPr lang="en-US" sz="1400" dirty="0" smtClean="0"/>
              <a:t>and Conn. Cell</a:t>
            </a:r>
            <a:endParaRPr lang="en-US" sz="1400" dirty="0"/>
          </a:p>
        </p:txBody>
      </p:sp>
      <p:cxnSp>
        <p:nvCxnSpPr>
          <p:cNvPr id="18" name="Elbow Connector 17"/>
          <p:cNvCxnSpPr>
            <a:stCxn id="7" idx="2"/>
            <a:endCxn id="8" idx="0"/>
          </p:cNvCxnSpPr>
          <p:nvPr/>
        </p:nvCxnSpPr>
        <p:spPr>
          <a:xfrm rot="5400000">
            <a:off x="719572" y="2204864"/>
            <a:ext cx="14401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0" idx="0"/>
          </p:cNvCxnSpPr>
          <p:nvPr/>
        </p:nvCxnSpPr>
        <p:spPr>
          <a:xfrm rot="16200000" flipH="1">
            <a:off x="704603" y="3804009"/>
            <a:ext cx="180305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9" idx="0"/>
          </p:cNvCxnSpPr>
          <p:nvPr/>
        </p:nvCxnSpPr>
        <p:spPr>
          <a:xfrm rot="5400000">
            <a:off x="719572" y="2996952"/>
            <a:ext cx="144016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3"/>
            <a:endCxn id="14" idx="1"/>
          </p:cNvCxnSpPr>
          <p:nvPr/>
        </p:nvCxnSpPr>
        <p:spPr>
          <a:xfrm flipV="1">
            <a:off x="3347864" y="2312876"/>
            <a:ext cx="2016224" cy="504056"/>
          </a:xfrm>
          <a:prstGeom prst="bentConnector3">
            <a:avLst>
              <a:gd name="adj1" fmla="val 3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3"/>
            <a:endCxn id="12" idx="1"/>
          </p:cNvCxnSpPr>
          <p:nvPr/>
        </p:nvCxnSpPr>
        <p:spPr>
          <a:xfrm flipV="1">
            <a:off x="1482006" y="2816932"/>
            <a:ext cx="497706" cy="14044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" idx="3"/>
            <a:endCxn id="13" idx="1"/>
          </p:cNvCxnSpPr>
          <p:nvPr/>
        </p:nvCxnSpPr>
        <p:spPr>
          <a:xfrm>
            <a:off x="3347864" y="2816932"/>
            <a:ext cx="216024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2" idx="3"/>
            <a:endCxn id="15" idx="1"/>
          </p:cNvCxnSpPr>
          <p:nvPr/>
        </p:nvCxnSpPr>
        <p:spPr>
          <a:xfrm>
            <a:off x="3347864" y="2816932"/>
            <a:ext cx="216024" cy="792088"/>
          </a:xfrm>
          <a:prstGeom prst="bentConnector3">
            <a:avLst>
              <a:gd name="adj1" fmla="val 3123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5" idx="3"/>
            <a:endCxn id="16" idx="1"/>
          </p:cNvCxnSpPr>
          <p:nvPr/>
        </p:nvCxnSpPr>
        <p:spPr>
          <a:xfrm flipV="1">
            <a:off x="4932040" y="3176972"/>
            <a:ext cx="432048" cy="432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3"/>
            <a:endCxn id="11" idx="1"/>
          </p:cNvCxnSpPr>
          <p:nvPr/>
        </p:nvCxnSpPr>
        <p:spPr>
          <a:xfrm>
            <a:off x="1482006" y="4221373"/>
            <a:ext cx="929754" cy="1416571"/>
          </a:xfrm>
          <a:prstGeom prst="bentConnector3">
            <a:avLst>
              <a:gd name="adj1" fmla="val 267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3"/>
            <a:endCxn id="17" idx="1"/>
          </p:cNvCxnSpPr>
          <p:nvPr/>
        </p:nvCxnSpPr>
        <p:spPr>
          <a:xfrm>
            <a:off x="4932040" y="3609020"/>
            <a:ext cx="432048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" idx="3"/>
            <a:endCxn id="14" idx="1"/>
          </p:cNvCxnSpPr>
          <p:nvPr/>
        </p:nvCxnSpPr>
        <p:spPr>
          <a:xfrm flipV="1">
            <a:off x="4932040" y="2312876"/>
            <a:ext cx="432048" cy="50405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3"/>
            <a:endCxn id="30" idx="1"/>
          </p:cNvCxnSpPr>
          <p:nvPr/>
        </p:nvCxnSpPr>
        <p:spPr>
          <a:xfrm flipV="1">
            <a:off x="3779912" y="5625244"/>
            <a:ext cx="28803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067944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Water</a:t>
            </a:r>
            <a:br>
              <a:rPr lang="en-US" sz="1400" dirty="0" smtClean="0"/>
            </a:br>
            <a:r>
              <a:rPr lang="en-US" sz="1400" dirty="0" smtClean="0"/>
              <a:t>Vaporization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5724128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Steam Enters</a:t>
            </a:r>
            <a:br>
              <a:rPr lang="en-US" sz="1400" dirty="0" smtClean="0"/>
            </a:br>
            <a:r>
              <a:rPr lang="en-US" sz="1400" dirty="0" smtClean="0"/>
              <a:t>Hot Wheel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7668344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Tungsten</a:t>
            </a:r>
            <a:br>
              <a:rPr lang="en-US" sz="1400" dirty="0" smtClean="0"/>
            </a:br>
            <a:r>
              <a:rPr lang="en-US" sz="1400" dirty="0" err="1" smtClean="0"/>
              <a:t>Oxid</a:t>
            </a:r>
            <a:r>
              <a:rPr lang="en-US" sz="1400" dirty="0" smtClean="0"/>
              <a:t>. / Vapor</a:t>
            </a:r>
            <a:endParaRPr lang="en-US" sz="1400" dirty="0"/>
          </a:p>
        </p:txBody>
      </p:sp>
      <p:cxnSp>
        <p:nvCxnSpPr>
          <p:cNvPr id="33" name="Elbow Connector 32"/>
          <p:cNvCxnSpPr>
            <a:stCxn id="31" idx="3"/>
            <a:endCxn id="32" idx="1"/>
          </p:cNvCxnSpPr>
          <p:nvPr/>
        </p:nvCxnSpPr>
        <p:spPr>
          <a:xfrm>
            <a:off x="7092280" y="5625244"/>
            <a:ext cx="57606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0" idx="3"/>
            <a:endCxn id="31" idx="1"/>
          </p:cNvCxnSpPr>
          <p:nvPr/>
        </p:nvCxnSpPr>
        <p:spPr>
          <a:xfrm>
            <a:off x="5436096" y="5625244"/>
            <a:ext cx="28803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724128" y="458112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Air Enters</a:t>
            </a:r>
            <a:br>
              <a:rPr lang="en-US" sz="1400" dirty="0" smtClean="0"/>
            </a:br>
            <a:r>
              <a:rPr lang="en-US" sz="1400" dirty="0" smtClean="0"/>
              <a:t>Hot Wheel</a:t>
            </a:r>
            <a:endParaRPr lang="en-US" sz="1400" dirty="0"/>
          </a:p>
        </p:txBody>
      </p:sp>
      <p:cxnSp>
        <p:nvCxnSpPr>
          <p:cNvPr id="38" name="Elbow Connector 37"/>
          <p:cNvCxnSpPr>
            <a:stCxn id="37" idx="3"/>
            <a:endCxn id="32" idx="1"/>
          </p:cNvCxnSpPr>
          <p:nvPr/>
        </p:nvCxnSpPr>
        <p:spPr>
          <a:xfrm>
            <a:off x="7092280" y="4905164"/>
            <a:ext cx="576064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2"/>
            <a:endCxn id="37" idx="1"/>
          </p:cNvCxnSpPr>
          <p:nvPr/>
        </p:nvCxnSpPr>
        <p:spPr>
          <a:xfrm rot="16200000" flipH="1">
            <a:off x="4499992" y="3681028"/>
            <a:ext cx="972108" cy="14761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092280" y="6093296"/>
            <a:ext cx="194421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Helium + Filter Dust Released</a:t>
            </a:r>
            <a:endParaRPr lang="en-US" sz="1400" dirty="0"/>
          </a:p>
        </p:txBody>
      </p:sp>
      <p:cxnSp>
        <p:nvCxnSpPr>
          <p:cNvPr id="41" name="Elbow Connector 40"/>
          <p:cNvCxnSpPr>
            <a:stCxn id="10" idx="3"/>
            <a:endCxn id="40" idx="1"/>
          </p:cNvCxnSpPr>
          <p:nvPr/>
        </p:nvCxnSpPr>
        <p:spPr>
          <a:xfrm>
            <a:off x="1482006" y="4221373"/>
            <a:ext cx="5610274" cy="2195959"/>
          </a:xfrm>
          <a:prstGeom prst="bentConnector3">
            <a:avLst>
              <a:gd name="adj1" fmla="val 44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Mitigated Scenarios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452320" y="234888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Public</a:t>
            </a:r>
            <a:endParaRPr lang="en-US" sz="1400" dirty="0"/>
          </a:p>
        </p:txBody>
      </p:sp>
      <p:cxnSp>
        <p:nvCxnSpPr>
          <p:cNvPr id="79" name="Elbow Connector 78"/>
          <p:cNvCxnSpPr>
            <a:stCxn id="14" idx="3"/>
            <a:endCxn id="78" idx="1"/>
          </p:cNvCxnSpPr>
          <p:nvPr/>
        </p:nvCxnSpPr>
        <p:spPr>
          <a:xfrm>
            <a:off x="6732240" y="2312876"/>
            <a:ext cx="72008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7" idx="3"/>
            <a:endCxn id="78" idx="1"/>
          </p:cNvCxnSpPr>
          <p:nvPr/>
        </p:nvCxnSpPr>
        <p:spPr>
          <a:xfrm flipV="1">
            <a:off x="6732240" y="2672916"/>
            <a:ext cx="720080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16" idx="3"/>
            <a:endCxn id="78" idx="1"/>
          </p:cNvCxnSpPr>
          <p:nvPr/>
        </p:nvCxnSpPr>
        <p:spPr>
          <a:xfrm flipV="1">
            <a:off x="6732240" y="2672916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7766783" y="314096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Workers</a:t>
            </a:r>
            <a:endParaRPr lang="en-US" sz="1400" dirty="0"/>
          </a:p>
        </p:txBody>
      </p:sp>
      <p:cxnSp>
        <p:nvCxnSpPr>
          <p:cNvPr id="99" name="Elbow Connector 98"/>
          <p:cNvCxnSpPr>
            <a:stCxn id="14" idx="3"/>
            <a:endCxn id="95" idx="1"/>
          </p:cNvCxnSpPr>
          <p:nvPr/>
        </p:nvCxnSpPr>
        <p:spPr>
          <a:xfrm>
            <a:off x="6732240" y="2312876"/>
            <a:ext cx="1034543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16" idx="3"/>
            <a:endCxn id="95" idx="1"/>
          </p:cNvCxnSpPr>
          <p:nvPr/>
        </p:nvCxnSpPr>
        <p:spPr>
          <a:xfrm>
            <a:off x="6732240" y="3176972"/>
            <a:ext cx="1034543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17" idx="3"/>
            <a:endCxn id="95" idx="1"/>
          </p:cNvCxnSpPr>
          <p:nvPr/>
        </p:nvCxnSpPr>
        <p:spPr>
          <a:xfrm flipV="1">
            <a:off x="6732240" y="3465004"/>
            <a:ext cx="1034543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Multiply 48"/>
          <p:cNvSpPr/>
          <p:nvPr/>
        </p:nvSpPr>
        <p:spPr>
          <a:xfrm>
            <a:off x="395536" y="2636912"/>
            <a:ext cx="792088" cy="64807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415868" y="4221088"/>
            <a:ext cx="1728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Material At Risk,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Damage Ratio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524328" y="148478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Leakage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563" r="8611" b="28229"/>
          <a:stretch/>
        </p:blipFill>
        <p:spPr>
          <a:xfrm>
            <a:off x="930856" y="44623"/>
            <a:ext cx="7453500" cy="67768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1484784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Normal</a:t>
            </a:r>
            <a:br>
              <a:rPr lang="en-US" sz="1400" dirty="0" smtClean="0"/>
            </a:br>
            <a:r>
              <a:rPr lang="en-US" sz="1400" dirty="0" smtClean="0"/>
              <a:t>Operation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07504" y="2276872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Wheel</a:t>
            </a:r>
            <a:br>
              <a:rPr lang="en-US" sz="1400" dirty="0" smtClean="0"/>
            </a:br>
            <a:r>
              <a:rPr lang="en-US" sz="1400" dirty="0" smtClean="0"/>
              <a:t>Stops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07504" y="306896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Unbearable</a:t>
            </a:r>
          </a:p>
          <a:p>
            <a:pPr algn="ctr"/>
            <a:r>
              <a:rPr lang="en-US" sz="1400" dirty="0" smtClean="0"/>
              <a:t>Thermal Load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113854" y="3897337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Shroud</a:t>
            </a:r>
            <a:br>
              <a:rPr lang="en-US" sz="1400" dirty="0" smtClean="0"/>
            </a:br>
            <a:r>
              <a:rPr lang="en-US" sz="1400" dirty="0" smtClean="0"/>
              <a:t>Opens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11760" y="53139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Moderator</a:t>
            </a:r>
            <a:br>
              <a:rPr lang="en-US" sz="1400" dirty="0" smtClean="0"/>
            </a:br>
            <a:r>
              <a:rPr lang="en-US" sz="1400" dirty="0" smtClean="0"/>
              <a:t>Breaks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979712" y="249289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Monolith</a:t>
            </a:r>
          </a:p>
          <a:p>
            <a:pPr algn="ctr"/>
            <a:r>
              <a:rPr lang="en-US" sz="1400" dirty="0" smtClean="0"/>
              <a:t>Pressurized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563888" y="249289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Proton BW</a:t>
            </a:r>
            <a:br>
              <a:rPr lang="en-US" sz="1400" dirty="0" smtClean="0"/>
            </a:br>
            <a:r>
              <a:rPr lang="en-US" sz="1400" dirty="0" smtClean="0"/>
              <a:t>Break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5364088" y="198884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Accelerator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63888" y="3284984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Neutron BW</a:t>
            </a:r>
            <a:br>
              <a:rPr lang="en-US" sz="1400" dirty="0" smtClean="0"/>
            </a:br>
            <a:r>
              <a:rPr lang="en-US" sz="1400" dirty="0" smtClean="0"/>
              <a:t>Break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64088" y="285293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 Bunker</a:t>
            </a:r>
            <a:br>
              <a:rPr lang="en-US" sz="1400" dirty="0" smtClean="0"/>
            </a:br>
            <a:r>
              <a:rPr lang="en-US" sz="1400" dirty="0" smtClean="0"/>
              <a:t>and Instr. Halls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5364088" y="357301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 Bunker</a:t>
            </a:r>
            <a:br>
              <a:rPr lang="en-US" sz="1400" dirty="0" smtClean="0"/>
            </a:br>
            <a:r>
              <a:rPr lang="en-US" sz="1400" dirty="0" smtClean="0"/>
              <a:t>and Conn. Cell</a:t>
            </a:r>
            <a:endParaRPr lang="en-US" sz="1400" dirty="0"/>
          </a:p>
        </p:txBody>
      </p:sp>
      <p:cxnSp>
        <p:nvCxnSpPr>
          <p:cNvPr id="18" name="Elbow Connector 17"/>
          <p:cNvCxnSpPr>
            <a:stCxn id="7" idx="2"/>
            <a:endCxn id="8" idx="0"/>
          </p:cNvCxnSpPr>
          <p:nvPr/>
        </p:nvCxnSpPr>
        <p:spPr>
          <a:xfrm rot="5400000">
            <a:off x="719572" y="2204864"/>
            <a:ext cx="14401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0" idx="0"/>
          </p:cNvCxnSpPr>
          <p:nvPr/>
        </p:nvCxnSpPr>
        <p:spPr>
          <a:xfrm rot="16200000" flipH="1">
            <a:off x="704603" y="3804009"/>
            <a:ext cx="180305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9" idx="0"/>
          </p:cNvCxnSpPr>
          <p:nvPr/>
        </p:nvCxnSpPr>
        <p:spPr>
          <a:xfrm rot="5400000">
            <a:off x="719572" y="2996952"/>
            <a:ext cx="144016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3"/>
            <a:endCxn id="14" idx="1"/>
          </p:cNvCxnSpPr>
          <p:nvPr/>
        </p:nvCxnSpPr>
        <p:spPr>
          <a:xfrm flipV="1">
            <a:off x="3347864" y="2312876"/>
            <a:ext cx="2016224" cy="504056"/>
          </a:xfrm>
          <a:prstGeom prst="bentConnector3">
            <a:avLst>
              <a:gd name="adj1" fmla="val 3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3"/>
            <a:endCxn id="12" idx="1"/>
          </p:cNvCxnSpPr>
          <p:nvPr/>
        </p:nvCxnSpPr>
        <p:spPr>
          <a:xfrm flipV="1">
            <a:off x="1482006" y="2816932"/>
            <a:ext cx="497706" cy="14044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" idx="3"/>
            <a:endCxn id="13" idx="1"/>
          </p:cNvCxnSpPr>
          <p:nvPr/>
        </p:nvCxnSpPr>
        <p:spPr>
          <a:xfrm>
            <a:off x="3347864" y="2816932"/>
            <a:ext cx="216024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2" idx="3"/>
            <a:endCxn id="15" idx="1"/>
          </p:cNvCxnSpPr>
          <p:nvPr/>
        </p:nvCxnSpPr>
        <p:spPr>
          <a:xfrm>
            <a:off x="3347864" y="2816932"/>
            <a:ext cx="216024" cy="792088"/>
          </a:xfrm>
          <a:prstGeom prst="bentConnector3">
            <a:avLst>
              <a:gd name="adj1" fmla="val 3123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5" idx="3"/>
            <a:endCxn id="16" idx="1"/>
          </p:cNvCxnSpPr>
          <p:nvPr/>
        </p:nvCxnSpPr>
        <p:spPr>
          <a:xfrm flipV="1">
            <a:off x="4932040" y="3176972"/>
            <a:ext cx="432048" cy="432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3"/>
            <a:endCxn id="11" idx="1"/>
          </p:cNvCxnSpPr>
          <p:nvPr/>
        </p:nvCxnSpPr>
        <p:spPr>
          <a:xfrm>
            <a:off x="1482006" y="4221373"/>
            <a:ext cx="929754" cy="1416571"/>
          </a:xfrm>
          <a:prstGeom prst="bentConnector3">
            <a:avLst>
              <a:gd name="adj1" fmla="val 267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3"/>
            <a:endCxn id="17" idx="1"/>
          </p:cNvCxnSpPr>
          <p:nvPr/>
        </p:nvCxnSpPr>
        <p:spPr>
          <a:xfrm>
            <a:off x="4932040" y="3609020"/>
            <a:ext cx="432048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" idx="3"/>
            <a:endCxn id="14" idx="1"/>
          </p:cNvCxnSpPr>
          <p:nvPr/>
        </p:nvCxnSpPr>
        <p:spPr>
          <a:xfrm flipV="1">
            <a:off x="4932040" y="2312876"/>
            <a:ext cx="432048" cy="50405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3"/>
            <a:endCxn id="30" idx="1"/>
          </p:cNvCxnSpPr>
          <p:nvPr/>
        </p:nvCxnSpPr>
        <p:spPr>
          <a:xfrm flipV="1">
            <a:off x="3779912" y="5625244"/>
            <a:ext cx="28803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067944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Water</a:t>
            </a:r>
            <a:br>
              <a:rPr lang="en-US" sz="1400" dirty="0" smtClean="0"/>
            </a:br>
            <a:r>
              <a:rPr lang="en-US" sz="1400" dirty="0" smtClean="0"/>
              <a:t>Vaporization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5724128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Steam Enters</a:t>
            </a:r>
            <a:br>
              <a:rPr lang="en-US" sz="1400" dirty="0" smtClean="0"/>
            </a:br>
            <a:r>
              <a:rPr lang="en-US" sz="1400" dirty="0" smtClean="0"/>
              <a:t>Hot Wheel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7668344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Tungsten</a:t>
            </a:r>
            <a:br>
              <a:rPr lang="en-US" sz="1400" dirty="0" smtClean="0"/>
            </a:br>
            <a:r>
              <a:rPr lang="en-US" sz="1400" dirty="0" err="1" smtClean="0"/>
              <a:t>Oxid</a:t>
            </a:r>
            <a:r>
              <a:rPr lang="en-US" sz="1400" dirty="0" smtClean="0"/>
              <a:t>. / Vapor</a:t>
            </a:r>
            <a:endParaRPr lang="en-US" sz="1400" dirty="0"/>
          </a:p>
        </p:txBody>
      </p:sp>
      <p:cxnSp>
        <p:nvCxnSpPr>
          <p:cNvPr id="33" name="Elbow Connector 32"/>
          <p:cNvCxnSpPr>
            <a:stCxn id="31" idx="3"/>
            <a:endCxn id="32" idx="1"/>
          </p:cNvCxnSpPr>
          <p:nvPr/>
        </p:nvCxnSpPr>
        <p:spPr>
          <a:xfrm>
            <a:off x="7092280" y="5625244"/>
            <a:ext cx="57606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0" idx="3"/>
            <a:endCxn id="31" idx="1"/>
          </p:cNvCxnSpPr>
          <p:nvPr/>
        </p:nvCxnSpPr>
        <p:spPr>
          <a:xfrm>
            <a:off x="5436096" y="5625244"/>
            <a:ext cx="28803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724128" y="458112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Air Enters</a:t>
            </a:r>
            <a:br>
              <a:rPr lang="en-US" sz="1400" dirty="0" smtClean="0"/>
            </a:br>
            <a:r>
              <a:rPr lang="en-US" sz="1400" dirty="0" smtClean="0"/>
              <a:t>Hot Wheel</a:t>
            </a:r>
            <a:endParaRPr lang="en-US" sz="1400" dirty="0"/>
          </a:p>
        </p:txBody>
      </p:sp>
      <p:cxnSp>
        <p:nvCxnSpPr>
          <p:cNvPr id="38" name="Elbow Connector 37"/>
          <p:cNvCxnSpPr>
            <a:stCxn id="37" idx="3"/>
            <a:endCxn id="32" idx="1"/>
          </p:cNvCxnSpPr>
          <p:nvPr/>
        </p:nvCxnSpPr>
        <p:spPr>
          <a:xfrm>
            <a:off x="7092280" y="4905164"/>
            <a:ext cx="576064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2"/>
            <a:endCxn id="37" idx="1"/>
          </p:cNvCxnSpPr>
          <p:nvPr/>
        </p:nvCxnSpPr>
        <p:spPr>
          <a:xfrm rot="16200000" flipH="1">
            <a:off x="4499992" y="3681028"/>
            <a:ext cx="972108" cy="14761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092280" y="6093296"/>
            <a:ext cx="194421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Helium + Filter Dust Released</a:t>
            </a:r>
            <a:endParaRPr lang="en-US" sz="1400" dirty="0"/>
          </a:p>
        </p:txBody>
      </p:sp>
      <p:cxnSp>
        <p:nvCxnSpPr>
          <p:cNvPr id="41" name="Elbow Connector 40"/>
          <p:cNvCxnSpPr>
            <a:stCxn id="10" idx="3"/>
            <a:endCxn id="40" idx="1"/>
          </p:cNvCxnSpPr>
          <p:nvPr/>
        </p:nvCxnSpPr>
        <p:spPr>
          <a:xfrm>
            <a:off x="1482006" y="4221373"/>
            <a:ext cx="5610274" cy="2195959"/>
          </a:xfrm>
          <a:prstGeom prst="bentConnector3">
            <a:avLst>
              <a:gd name="adj1" fmla="val 42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mitigations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761312" y="314096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Workers</a:t>
            </a:r>
            <a:endParaRPr lang="en-US" sz="1400" dirty="0"/>
          </a:p>
        </p:txBody>
      </p:sp>
      <p:cxnSp>
        <p:nvCxnSpPr>
          <p:cNvPr id="79" name="Elbow Connector 78"/>
          <p:cNvCxnSpPr>
            <a:stCxn id="14" idx="3"/>
            <a:endCxn id="78" idx="1"/>
          </p:cNvCxnSpPr>
          <p:nvPr/>
        </p:nvCxnSpPr>
        <p:spPr>
          <a:xfrm>
            <a:off x="6732240" y="2312876"/>
            <a:ext cx="1029072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7" idx="3"/>
            <a:endCxn id="78" idx="1"/>
          </p:cNvCxnSpPr>
          <p:nvPr/>
        </p:nvCxnSpPr>
        <p:spPr>
          <a:xfrm flipV="1">
            <a:off x="6732240" y="3465004"/>
            <a:ext cx="1029072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16" idx="3"/>
            <a:endCxn id="78" idx="1"/>
          </p:cNvCxnSpPr>
          <p:nvPr/>
        </p:nvCxnSpPr>
        <p:spPr>
          <a:xfrm>
            <a:off x="6732240" y="3176972"/>
            <a:ext cx="1029072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7452320" y="234888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Public</a:t>
            </a:r>
            <a:endParaRPr lang="en-US" sz="1400" dirty="0"/>
          </a:p>
        </p:txBody>
      </p:sp>
      <p:cxnSp>
        <p:nvCxnSpPr>
          <p:cNvPr id="99" name="Elbow Connector 98"/>
          <p:cNvCxnSpPr>
            <a:stCxn id="14" idx="3"/>
            <a:endCxn id="95" idx="1"/>
          </p:cNvCxnSpPr>
          <p:nvPr/>
        </p:nvCxnSpPr>
        <p:spPr>
          <a:xfrm>
            <a:off x="6732240" y="2312876"/>
            <a:ext cx="720080" cy="360040"/>
          </a:xfrm>
          <a:prstGeom prst="bentConnector3">
            <a:avLst>
              <a:gd name="adj1" fmla="val 3717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16" idx="3"/>
            <a:endCxn id="95" idx="1"/>
          </p:cNvCxnSpPr>
          <p:nvPr/>
        </p:nvCxnSpPr>
        <p:spPr>
          <a:xfrm flipV="1">
            <a:off x="6732240" y="2672916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17" idx="3"/>
            <a:endCxn id="95" idx="1"/>
          </p:cNvCxnSpPr>
          <p:nvPr/>
        </p:nvCxnSpPr>
        <p:spPr>
          <a:xfrm flipV="1">
            <a:off x="6732240" y="2672916"/>
            <a:ext cx="720080" cy="1224136"/>
          </a:xfrm>
          <a:prstGeom prst="bentConnector3">
            <a:avLst>
              <a:gd name="adj1" fmla="val 339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Multiply 48"/>
          <p:cNvSpPr/>
          <p:nvPr/>
        </p:nvSpPr>
        <p:spPr>
          <a:xfrm>
            <a:off x="395536" y="2636912"/>
            <a:ext cx="792088" cy="64807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395536" y="2636912"/>
            <a:ext cx="792088" cy="64807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1619672" y="2492896"/>
            <a:ext cx="792088" cy="64807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539552" y="2636912"/>
            <a:ext cx="792088" cy="64807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6876256" y="2636912"/>
            <a:ext cx="792088" cy="64807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028384" y="5949280"/>
            <a:ext cx="792088" cy="64807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415868" y="4221088"/>
            <a:ext cx="1728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Material At Risk,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Damage Ratio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524328" y="148478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Leakage Paths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2771800" y="1484784"/>
            <a:ext cx="1368152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Controlled</a:t>
            </a:r>
            <a:br>
              <a:rPr lang="en-US" sz="1400" dirty="0" smtClean="0"/>
            </a:br>
            <a:r>
              <a:rPr lang="en-US" sz="1400" dirty="0" smtClean="0"/>
              <a:t>Filtered Relief</a:t>
            </a:r>
            <a:endParaRPr lang="en-US" sz="1400" dirty="0"/>
          </a:p>
        </p:txBody>
      </p:sp>
      <p:cxnSp>
        <p:nvCxnSpPr>
          <p:cNvPr id="72" name="Elbow Connector 71"/>
          <p:cNvCxnSpPr/>
          <p:nvPr/>
        </p:nvCxnSpPr>
        <p:spPr>
          <a:xfrm flipV="1">
            <a:off x="1475656" y="1700808"/>
            <a:ext cx="1289794" cy="2412553"/>
          </a:xfrm>
          <a:prstGeom prst="bentConnector3">
            <a:avLst>
              <a:gd name="adj1" fmla="val 2046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9" idx="3"/>
            <a:endCxn id="95" idx="0"/>
          </p:cNvCxnSpPr>
          <p:nvPr/>
        </p:nvCxnSpPr>
        <p:spPr>
          <a:xfrm>
            <a:off x="4139952" y="1808820"/>
            <a:ext cx="3996444" cy="5400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1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Stop beam (TSS, based on rotation)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E9BE3"/>
                </a:solidFill>
              </a:rPr>
              <a:t>	-&gt; Sufficient on one level (2) of </a:t>
            </a:r>
            <a:r>
              <a:rPr lang="en-US" dirty="0" err="1" smtClean="0">
                <a:solidFill>
                  <a:srgbClr val="2E9BE3"/>
                </a:solidFill>
              </a:rPr>
              <a:t>defence</a:t>
            </a:r>
            <a:r>
              <a:rPr lang="en-US" dirty="0" smtClean="0">
                <a:solidFill>
                  <a:srgbClr val="2E9BE3"/>
                </a:solidFill>
              </a:rPr>
              <a:t> in depth</a:t>
            </a:r>
          </a:p>
          <a:p>
            <a:pPr marL="0" indent="0">
              <a:buNone/>
            </a:pPr>
            <a:endParaRPr lang="en-US" dirty="0" smtClean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Monolith confinement + Controlled filtered monolith pressure relief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Limited personnel access (PSS)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	-&gt; Safety functions, used for other events too</a:t>
            </a:r>
          </a:p>
          <a:p>
            <a:endParaRPr lang="en-US" dirty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Prevent filter backflow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Passive beam stop (removed PBW – vacuum)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	-&gt; Considered, not required yet</a:t>
            </a:r>
          </a:p>
          <a:p>
            <a:endParaRPr lang="en-US" dirty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Stop beam (TSS, based on monolith pressure)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	-&gt; Considered, likely required for level 3 in </a:t>
            </a:r>
            <a:r>
              <a:rPr lang="en-US" dirty="0" err="1" smtClean="0">
                <a:solidFill>
                  <a:srgbClr val="2E9BE3"/>
                </a:solidFill>
              </a:rPr>
              <a:t>defence</a:t>
            </a:r>
            <a:r>
              <a:rPr lang="en-US" dirty="0" smtClean="0">
                <a:solidFill>
                  <a:srgbClr val="2E9BE3"/>
                </a:solidFill>
              </a:rPr>
              <a:t> in depth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2E9BE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9BE3"/>
              </a:solidFill>
            </a:endParaRPr>
          </a:p>
          <a:p>
            <a:pPr lvl="1"/>
            <a:endParaRPr lang="en-US" dirty="0" smtClean="0">
              <a:solidFill>
                <a:srgbClr val="2E9BE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371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9BE3"/>
                </a:solidFill>
              </a:rPr>
              <a:t>Background</a:t>
            </a:r>
            <a:r>
              <a:rPr lang="en-US" dirty="0">
                <a:solidFill>
                  <a:srgbClr val="2E9BE3"/>
                </a:solidFill>
              </a:rPr>
              <a:t> </a:t>
            </a:r>
            <a:r>
              <a:rPr lang="en-US" dirty="0" smtClean="0">
                <a:solidFill>
                  <a:srgbClr val="2E9BE3"/>
                </a:solidFill>
              </a:rPr>
              <a:t>and systems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Unmitigated Scenarios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Mitigations –&gt; Safety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345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dirty="0" err="1" smtClean="0"/>
              <a:t>tTAC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AA1. Wheel Stop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B</a:t>
            </a:r>
            <a:r>
              <a:rPr lang="en-US" dirty="0" smtClean="0"/>
              <a:t>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924753"/>
            <a:ext cx="9108504" cy="2933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093296"/>
            <a:ext cx="1926209" cy="40551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392488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Physical case investigated up to event, i.e. mitigated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Result: Maximum 4 pulses ( ~ 0.28 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2160" y="2060848"/>
            <a:ext cx="24264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New results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7 pulses (0.5s) to failure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- Further investigations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3" b="28229"/>
          <a:stretch/>
        </p:blipFill>
        <p:spPr>
          <a:xfrm>
            <a:off x="389235" y="44623"/>
            <a:ext cx="8748518" cy="67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/>
          <a:stretch/>
        </p:blipFill>
        <p:spPr>
          <a:xfrm>
            <a:off x="2559854" y="10409"/>
            <a:ext cx="6580927" cy="68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5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and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12968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4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Unmitigated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00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563" r="8611" b="28229"/>
          <a:stretch/>
        </p:blipFill>
        <p:spPr>
          <a:xfrm>
            <a:off x="930856" y="44623"/>
            <a:ext cx="7453500" cy="67768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1484784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Normal</a:t>
            </a:r>
            <a:br>
              <a:rPr lang="en-US" sz="1400" dirty="0" smtClean="0"/>
            </a:br>
            <a:r>
              <a:rPr lang="en-US" sz="1400" dirty="0" smtClean="0"/>
              <a:t>Operation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07504" y="2276872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Wheel</a:t>
            </a:r>
            <a:br>
              <a:rPr lang="en-US" sz="1400" dirty="0" smtClean="0"/>
            </a:br>
            <a:r>
              <a:rPr lang="en-US" sz="1400" dirty="0" smtClean="0"/>
              <a:t>Stops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07504" y="306896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Unbearable</a:t>
            </a:r>
          </a:p>
          <a:p>
            <a:pPr algn="ctr"/>
            <a:r>
              <a:rPr lang="en-US" sz="1400" dirty="0" smtClean="0"/>
              <a:t>Thermal Load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113854" y="3897337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Shroud</a:t>
            </a:r>
            <a:br>
              <a:rPr lang="en-US" sz="1400" dirty="0" smtClean="0"/>
            </a:br>
            <a:r>
              <a:rPr lang="en-US" sz="1400" dirty="0" smtClean="0"/>
              <a:t>Opens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11760" y="53139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Moderator</a:t>
            </a:r>
            <a:br>
              <a:rPr lang="en-US" sz="1400" dirty="0" smtClean="0"/>
            </a:br>
            <a:r>
              <a:rPr lang="en-US" sz="1400" dirty="0" smtClean="0"/>
              <a:t>Breaks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979712" y="249289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Monolith</a:t>
            </a:r>
          </a:p>
          <a:p>
            <a:pPr algn="ctr"/>
            <a:r>
              <a:rPr lang="en-US" sz="1400" dirty="0" smtClean="0"/>
              <a:t>Pressurized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563888" y="249289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Proton BW</a:t>
            </a:r>
            <a:br>
              <a:rPr lang="en-US" sz="1400" dirty="0" smtClean="0"/>
            </a:br>
            <a:r>
              <a:rPr lang="en-US" sz="1400" dirty="0" smtClean="0"/>
              <a:t>Break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5364088" y="198884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Accelerator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63888" y="3284984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Neutron BW</a:t>
            </a:r>
            <a:br>
              <a:rPr lang="en-US" sz="1400" dirty="0" smtClean="0"/>
            </a:br>
            <a:r>
              <a:rPr lang="en-US" sz="1400" dirty="0" smtClean="0"/>
              <a:t>Break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64088" y="285293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 Bunker</a:t>
            </a:r>
            <a:br>
              <a:rPr lang="en-US" sz="1400" dirty="0" smtClean="0"/>
            </a:br>
            <a:r>
              <a:rPr lang="en-US" sz="1400" dirty="0" smtClean="0"/>
              <a:t>and Instr. Halls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5364088" y="357301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 Bunker</a:t>
            </a:r>
            <a:br>
              <a:rPr lang="en-US" sz="1400" dirty="0" smtClean="0"/>
            </a:br>
            <a:r>
              <a:rPr lang="en-US" sz="1400" dirty="0" smtClean="0"/>
              <a:t>and Conn. Cell</a:t>
            </a:r>
            <a:endParaRPr lang="en-US" sz="1400" dirty="0"/>
          </a:p>
        </p:txBody>
      </p:sp>
      <p:cxnSp>
        <p:nvCxnSpPr>
          <p:cNvPr id="18" name="Elbow Connector 17"/>
          <p:cNvCxnSpPr>
            <a:stCxn id="7" idx="2"/>
            <a:endCxn id="8" idx="0"/>
          </p:cNvCxnSpPr>
          <p:nvPr/>
        </p:nvCxnSpPr>
        <p:spPr>
          <a:xfrm rot="5400000">
            <a:off x="719572" y="2204864"/>
            <a:ext cx="14401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0" idx="0"/>
          </p:cNvCxnSpPr>
          <p:nvPr/>
        </p:nvCxnSpPr>
        <p:spPr>
          <a:xfrm rot="16200000" flipH="1">
            <a:off x="704603" y="3804009"/>
            <a:ext cx="180305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9" idx="0"/>
          </p:cNvCxnSpPr>
          <p:nvPr/>
        </p:nvCxnSpPr>
        <p:spPr>
          <a:xfrm rot="5400000">
            <a:off x="719572" y="2996952"/>
            <a:ext cx="144016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3"/>
            <a:endCxn id="14" idx="1"/>
          </p:cNvCxnSpPr>
          <p:nvPr/>
        </p:nvCxnSpPr>
        <p:spPr>
          <a:xfrm flipV="1">
            <a:off x="3347864" y="2312876"/>
            <a:ext cx="2016224" cy="504056"/>
          </a:xfrm>
          <a:prstGeom prst="bentConnector3">
            <a:avLst>
              <a:gd name="adj1" fmla="val 3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3"/>
            <a:endCxn id="12" idx="1"/>
          </p:cNvCxnSpPr>
          <p:nvPr/>
        </p:nvCxnSpPr>
        <p:spPr>
          <a:xfrm flipV="1">
            <a:off x="1482006" y="2816932"/>
            <a:ext cx="497706" cy="14044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" idx="3"/>
            <a:endCxn id="13" idx="1"/>
          </p:cNvCxnSpPr>
          <p:nvPr/>
        </p:nvCxnSpPr>
        <p:spPr>
          <a:xfrm>
            <a:off x="3347864" y="2816932"/>
            <a:ext cx="216024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2" idx="3"/>
            <a:endCxn id="15" idx="1"/>
          </p:cNvCxnSpPr>
          <p:nvPr/>
        </p:nvCxnSpPr>
        <p:spPr>
          <a:xfrm>
            <a:off x="3347864" y="2816932"/>
            <a:ext cx="216024" cy="792088"/>
          </a:xfrm>
          <a:prstGeom prst="bentConnector3">
            <a:avLst>
              <a:gd name="adj1" fmla="val 3123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5" idx="3"/>
            <a:endCxn id="16" idx="1"/>
          </p:cNvCxnSpPr>
          <p:nvPr/>
        </p:nvCxnSpPr>
        <p:spPr>
          <a:xfrm flipV="1">
            <a:off x="4932040" y="3176972"/>
            <a:ext cx="432048" cy="432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3"/>
            <a:endCxn id="11" idx="1"/>
          </p:cNvCxnSpPr>
          <p:nvPr/>
        </p:nvCxnSpPr>
        <p:spPr>
          <a:xfrm>
            <a:off x="1482006" y="4221373"/>
            <a:ext cx="929754" cy="1416571"/>
          </a:xfrm>
          <a:prstGeom prst="bentConnector3">
            <a:avLst>
              <a:gd name="adj1" fmla="val 267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3"/>
            <a:endCxn id="17" idx="1"/>
          </p:cNvCxnSpPr>
          <p:nvPr/>
        </p:nvCxnSpPr>
        <p:spPr>
          <a:xfrm>
            <a:off x="4932040" y="3609020"/>
            <a:ext cx="432048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3" idx="3"/>
            <a:endCxn id="14" idx="1"/>
          </p:cNvCxnSpPr>
          <p:nvPr/>
        </p:nvCxnSpPr>
        <p:spPr>
          <a:xfrm flipV="1">
            <a:off x="4932040" y="2312876"/>
            <a:ext cx="432048" cy="50405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3"/>
            <a:endCxn id="30" idx="1"/>
          </p:cNvCxnSpPr>
          <p:nvPr/>
        </p:nvCxnSpPr>
        <p:spPr>
          <a:xfrm flipV="1">
            <a:off x="3779912" y="5625244"/>
            <a:ext cx="28803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067944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Water</a:t>
            </a:r>
            <a:br>
              <a:rPr lang="en-US" sz="1400" dirty="0" smtClean="0"/>
            </a:br>
            <a:r>
              <a:rPr lang="en-US" sz="1400" dirty="0" smtClean="0"/>
              <a:t>Vaporization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5724128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Steam Enters</a:t>
            </a:r>
            <a:br>
              <a:rPr lang="en-US" sz="1400" dirty="0" smtClean="0"/>
            </a:br>
            <a:r>
              <a:rPr lang="en-US" sz="1400" dirty="0" smtClean="0"/>
              <a:t>Hot Wheel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7668344" y="530120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Tungsten</a:t>
            </a:r>
            <a:br>
              <a:rPr lang="en-US" sz="1400" dirty="0" smtClean="0"/>
            </a:br>
            <a:r>
              <a:rPr lang="en-US" sz="1400" dirty="0" err="1" smtClean="0"/>
              <a:t>Oxid</a:t>
            </a:r>
            <a:r>
              <a:rPr lang="en-US" sz="1400" dirty="0" smtClean="0"/>
              <a:t>. / Vapor</a:t>
            </a:r>
            <a:endParaRPr lang="en-US" sz="1400" dirty="0"/>
          </a:p>
        </p:txBody>
      </p:sp>
      <p:cxnSp>
        <p:nvCxnSpPr>
          <p:cNvPr id="33" name="Elbow Connector 32"/>
          <p:cNvCxnSpPr>
            <a:stCxn id="31" idx="3"/>
            <a:endCxn id="32" idx="1"/>
          </p:cNvCxnSpPr>
          <p:nvPr/>
        </p:nvCxnSpPr>
        <p:spPr>
          <a:xfrm>
            <a:off x="7092280" y="5625244"/>
            <a:ext cx="57606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0" idx="3"/>
            <a:endCxn id="31" idx="1"/>
          </p:cNvCxnSpPr>
          <p:nvPr/>
        </p:nvCxnSpPr>
        <p:spPr>
          <a:xfrm>
            <a:off x="5436096" y="5625244"/>
            <a:ext cx="288032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415868" y="4221088"/>
            <a:ext cx="1728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Material At Risk,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Damage Ratio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24328" y="148478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Leakage Paths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724128" y="458112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Air Enters</a:t>
            </a:r>
            <a:br>
              <a:rPr lang="en-US" sz="1400" dirty="0" smtClean="0"/>
            </a:br>
            <a:r>
              <a:rPr lang="en-US" sz="1400" dirty="0" smtClean="0"/>
              <a:t>Hot Wheel</a:t>
            </a:r>
            <a:endParaRPr lang="en-US" sz="1400" dirty="0"/>
          </a:p>
        </p:txBody>
      </p:sp>
      <p:cxnSp>
        <p:nvCxnSpPr>
          <p:cNvPr id="38" name="Elbow Connector 37"/>
          <p:cNvCxnSpPr>
            <a:stCxn id="37" idx="3"/>
            <a:endCxn id="32" idx="1"/>
          </p:cNvCxnSpPr>
          <p:nvPr/>
        </p:nvCxnSpPr>
        <p:spPr>
          <a:xfrm>
            <a:off x="7092280" y="4905164"/>
            <a:ext cx="576064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2"/>
            <a:endCxn id="37" idx="1"/>
          </p:cNvCxnSpPr>
          <p:nvPr/>
        </p:nvCxnSpPr>
        <p:spPr>
          <a:xfrm rot="16200000" flipH="1">
            <a:off x="4499992" y="3681028"/>
            <a:ext cx="972108" cy="14761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092280" y="6093296"/>
            <a:ext cx="194421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Helium + Filter Dust Released</a:t>
            </a:r>
            <a:endParaRPr lang="en-US" sz="1400" dirty="0"/>
          </a:p>
        </p:txBody>
      </p:sp>
      <p:cxnSp>
        <p:nvCxnSpPr>
          <p:cNvPr id="41" name="Elbow Connector 40"/>
          <p:cNvCxnSpPr>
            <a:stCxn id="10" idx="3"/>
            <a:endCxn id="40" idx="1"/>
          </p:cNvCxnSpPr>
          <p:nvPr/>
        </p:nvCxnSpPr>
        <p:spPr>
          <a:xfrm>
            <a:off x="1482006" y="4221373"/>
            <a:ext cx="5610274" cy="2195959"/>
          </a:xfrm>
          <a:prstGeom prst="bentConnector3">
            <a:avLst>
              <a:gd name="adj1" fmla="val 44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Unmitigated Scenarios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380312" y="2348880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Workers</a:t>
            </a:r>
            <a:endParaRPr lang="en-US" sz="1400" dirty="0"/>
          </a:p>
        </p:txBody>
      </p:sp>
      <p:cxnSp>
        <p:nvCxnSpPr>
          <p:cNvPr id="79" name="Elbow Connector 78"/>
          <p:cNvCxnSpPr>
            <a:stCxn id="14" idx="3"/>
            <a:endCxn id="78" idx="1"/>
          </p:cNvCxnSpPr>
          <p:nvPr/>
        </p:nvCxnSpPr>
        <p:spPr>
          <a:xfrm>
            <a:off x="6732240" y="2312876"/>
            <a:ext cx="648072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7" idx="3"/>
            <a:endCxn id="78" idx="1"/>
          </p:cNvCxnSpPr>
          <p:nvPr/>
        </p:nvCxnSpPr>
        <p:spPr>
          <a:xfrm flipV="1">
            <a:off x="6732240" y="2672916"/>
            <a:ext cx="648072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16" idx="3"/>
            <a:endCxn id="78" idx="1"/>
          </p:cNvCxnSpPr>
          <p:nvPr/>
        </p:nvCxnSpPr>
        <p:spPr>
          <a:xfrm flipV="1">
            <a:off x="6732240" y="2672916"/>
            <a:ext cx="648072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7668344" y="3140968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to</a:t>
            </a:r>
          </a:p>
          <a:p>
            <a:pPr algn="ctr"/>
            <a:r>
              <a:rPr lang="en-US" sz="1400" dirty="0" smtClean="0"/>
              <a:t>Public</a:t>
            </a:r>
            <a:endParaRPr lang="en-US" sz="1400" dirty="0"/>
          </a:p>
        </p:txBody>
      </p:sp>
      <p:cxnSp>
        <p:nvCxnSpPr>
          <p:cNvPr id="99" name="Elbow Connector 98"/>
          <p:cNvCxnSpPr>
            <a:stCxn id="14" idx="3"/>
            <a:endCxn id="95" idx="1"/>
          </p:cNvCxnSpPr>
          <p:nvPr/>
        </p:nvCxnSpPr>
        <p:spPr>
          <a:xfrm>
            <a:off x="6732240" y="2312876"/>
            <a:ext cx="936104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16" idx="3"/>
            <a:endCxn id="95" idx="1"/>
          </p:cNvCxnSpPr>
          <p:nvPr/>
        </p:nvCxnSpPr>
        <p:spPr>
          <a:xfrm>
            <a:off x="6732240" y="3176972"/>
            <a:ext cx="936104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17" idx="3"/>
            <a:endCxn id="95" idx="1"/>
          </p:cNvCxnSpPr>
          <p:nvPr/>
        </p:nvCxnSpPr>
        <p:spPr>
          <a:xfrm flipV="1">
            <a:off x="6732240" y="3465004"/>
            <a:ext cx="93610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1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539552" y="407707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H2 limits:</a:t>
            </a:r>
            <a:br>
              <a:rPr lang="en-US" dirty="0" smtClean="0">
                <a:solidFill>
                  <a:srgbClr val="2E9BE3"/>
                </a:solidFill>
              </a:rPr>
            </a:br>
            <a:endParaRPr lang="en-US" dirty="0" smtClean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Rad. Worker		20 </a:t>
            </a:r>
            <a:r>
              <a:rPr lang="en-US" dirty="0" err="1" smtClean="0">
                <a:solidFill>
                  <a:srgbClr val="2E9BE3"/>
                </a:solidFill>
              </a:rPr>
              <a:t>mSv</a:t>
            </a:r>
            <a:r>
              <a:rPr lang="en-US" dirty="0">
                <a:solidFill>
                  <a:srgbClr val="2E9BE3"/>
                </a:solidFill>
              </a:rPr>
              <a:t>		</a:t>
            </a:r>
            <a:r>
              <a:rPr lang="en-US" dirty="0" smtClean="0">
                <a:solidFill>
                  <a:srgbClr val="2E9BE3"/>
                </a:solidFill>
              </a:rPr>
              <a:t>Public</a:t>
            </a:r>
            <a:r>
              <a:rPr lang="en-US" dirty="0">
                <a:solidFill>
                  <a:srgbClr val="2E9BE3"/>
                </a:solidFill>
              </a:rPr>
              <a:t>	</a:t>
            </a:r>
            <a:r>
              <a:rPr lang="en-US" dirty="0" smtClean="0">
                <a:solidFill>
                  <a:srgbClr val="2E9BE3"/>
                </a:solidFill>
              </a:rPr>
              <a:t>		0.1 </a:t>
            </a:r>
            <a:r>
              <a:rPr lang="en-US" dirty="0" err="1" smtClean="0">
                <a:solidFill>
                  <a:srgbClr val="2E9BE3"/>
                </a:solidFill>
              </a:rPr>
              <a:t>mSv</a:t>
            </a:r>
            <a:endParaRPr lang="en-US" dirty="0" smtClean="0">
              <a:solidFill>
                <a:srgbClr val="2E9BE3"/>
              </a:solidFill>
            </a:endParaRPr>
          </a:p>
          <a:p>
            <a:endParaRPr lang="en-US" dirty="0" smtClean="0">
              <a:solidFill>
                <a:srgbClr val="2E9BE3"/>
              </a:solidFill>
            </a:endParaRPr>
          </a:p>
          <a:p>
            <a:endParaRPr lang="en-US" dirty="0">
              <a:solidFill>
                <a:srgbClr val="2E9BE3"/>
              </a:solidFill>
            </a:endParaRPr>
          </a:p>
          <a:p>
            <a:endParaRPr lang="en-US" dirty="0" smtClean="0">
              <a:solidFill>
                <a:srgbClr val="2E9BE3"/>
              </a:solidFill>
            </a:endParaRPr>
          </a:p>
          <a:p>
            <a:r>
              <a:rPr lang="en-US" b="1" dirty="0" smtClean="0">
                <a:solidFill>
                  <a:srgbClr val="2E9BE3"/>
                </a:solidFill>
              </a:rPr>
              <a:t>Unacceptable!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148064" y="1988840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E9BE3"/>
                </a:solidFill>
              </a:rPr>
              <a:t>Public:</a:t>
            </a:r>
          </a:p>
          <a:p>
            <a:endParaRPr lang="en-US" dirty="0" smtClean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Gas + He-filter inv.		0.3 </a:t>
            </a:r>
            <a:r>
              <a:rPr lang="en-US" dirty="0" err="1" smtClean="0">
                <a:solidFill>
                  <a:srgbClr val="2E9BE3"/>
                </a:solidFill>
              </a:rPr>
              <a:t>mSv</a:t>
            </a:r>
            <a:r>
              <a:rPr lang="en-US" dirty="0" smtClean="0">
                <a:solidFill>
                  <a:srgbClr val="2E9BE3"/>
                </a:solidFill>
              </a:rPr>
              <a:t/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Stack w/o HVAC filters </a:t>
            </a:r>
            <a:endParaRPr lang="en-US" dirty="0">
              <a:solidFill>
                <a:srgbClr val="2E9BE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988840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E9BE3"/>
                </a:solidFill>
              </a:rPr>
              <a:t>Worker dose in 4h:</a:t>
            </a:r>
          </a:p>
          <a:p>
            <a:endParaRPr lang="en-US" dirty="0" smtClean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Gas + He-filter inv.		7 </a:t>
            </a:r>
            <a:r>
              <a:rPr lang="en-US" dirty="0" err="1" smtClean="0">
                <a:solidFill>
                  <a:srgbClr val="2E9BE3"/>
                </a:solidFill>
              </a:rPr>
              <a:t>Sv</a:t>
            </a:r>
            <a:endParaRPr lang="en-US" dirty="0" smtClean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(Gas w</a:t>
            </a:r>
            <a:r>
              <a:rPr lang="en-US" dirty="0">
                <a:solidFill>
                  <a:srgbClr val="2E9BE3"/>
                </a:solidFill>
              </a:rPr>
              <a:t>/o filter inv.</a:t>
            </a:r>
            <a:r>
              <a:rPr lang="en-US" dirty="0" smtClean="0">
                <a:solidFill>
                  <a:srgbClr val="2E9BE3"/>
                </a:solidFill>
              </a:rPr>
              <a:t>)		(</a:t>
            </a:r>
            <a:r>
              <a:rPr lang="en-US" dirty="0">
                <a:solidFill>
                  <a:srgbClr val="2E9BE3"/>
                </a:solidFill>
              </a:rPr>
              <a:t>0.14 </a:t>
            </a:r>
            <a:r>
              <a:rPr lang="en-US" dirty="0" err="1">
                <a:solidFill>
                  <a:srgbClr val="2E9BE3"/>
                </a:solidFill>
              </a:rPr>
              <a:t>Sv</a:t>
            </a:r>
            <a:r>
              <a:rPr lang="en-US" dirty="0">
                <a:solidFill>
                  <a:srgbClr val="2E9BE3"/>
                </a:solidFill>
              </a:rPr>
              <a:t>)</a:t>
            </a:r>
            <a:endParaRPr lang="en-US" dirty="0" smtClean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Tungsten			1352 </a:t>
            </a:r>
            <a:r>
              <a:rPr lang="en-US" dirty="0" err="1" smtClean="0">
                <a:solidFill>
                  <a:srgbClr val="2E9BE3"/>
                </a:solidFill>
              </a:rPr>
              <a:t>Sv</a:t>
            </a:r>
            <a:endParaRPr lang="en-US" dirty="0">
              <a:solidFill>
                <a:srgbClr val="2E9B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3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S_ICANS_Sept2014_Con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TSS_ICANS_Sept2014_Coney</Template>
  <TotalTime>13103</TotalTime>
  <Words>262</Words>
  <Application>Microsoft Macintosh PowerPoint</Application>
  <PresentationFormat>On-screen Show (4:3)</PresentationFormat>
  <Paragraphs>146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TSS_ICANS_Sept2014_Coney</vt:lpstr>
      <vt:lpstr>Document</vt:lpstr>
      <vt:lpstr>Bounding Event: Stopped Wheel </vt:lpstr>
      <vt:lpstr>Outline</vt:lpstr>
      <vt:lpstr>Previous tTAC: AA1. Wheel Stop With Beam</vt:lpstr>
      <vt:lpstr>PowerPoint Presentation</vt:lpstr>
      <vt:lpstr>Cooling system</vt:lpstr>
      <vt:lpstr>Filters and location</vt:lpstr>
      <vt:lpstr>Unmitigated scenarios</vt:lpstr>
      <vt:lpstr>Unmitigated Scenarios</vt:lpstr>
      <vt:lpstr>Doses</vt:lpstr>
      <vt:lpstr>Mitigations – Safety functions</vt:lpstr>
      <vt:lpstr>Safety functions, one chosen,many options</vt:lpstr>
      <vt:lpstr>Mitigated Scenarios</vt:lpstr>
      <vt:lpstr>Additional mitigations</vt:lpstr>
      <vt:lpstr>Safety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control</dc:title>
  <dc:creator>Mikael Olsson</dc:creator>
  <cp:lastModifiedBy>ESS User</cp:lastModifiedBy>
  <cp:revision>448</cp:revision>
  <cp:lastPrinted>2015-01-19T09:49:55Z</cp:lastPrinted>
  <dcterms:created xsi:type="dcterms:W3CDTF">2014-11-12T12:11:19Z</dcterms:created>
  <dcterms:modified xsi:type="dcterms:W3CDTF">2016-03-31T13:28:31Z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6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Mar 31, 2015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Olsson, Mikael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/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Presentation of workflow between ICS and Target regarding process control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May 20, 2015</vt:lpwstr>
  </property>
  <property fmtid="{D5CDD505-2E9C-101B-9397-08002B2CF9AE}" pid="19" name="MXEmail">
    <vt:lpwstr>Mikael.Olsson@esss.se</vt:lpwstr>
  </property>
  <property fmtid="{D5CDD505-2E9C-101B-9397-08002B2CF9AE}" pid="20" name="MXFirstName">
    <vt:lpwstr>Olsson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Mikael</vt:lpwstr>
  </property>
  <property fmtid="{D5CDD505-2E9C-101B-9397-08002B2CF9AE}" pid="24" name="MXLatestVersion">
    <vt:lpwstr>6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>Unknown</vt:lpwstr>
  </property>
  <property fmtid="{D5CDD505-2E9C-101B-9397-08002B2CF9AE}" pid="28" name="MXMove Files To Version">
    <vt:lpwstr>False</vt:lpwstr>
  </property>
  <property fmtid="{D5CDD505-2E9C-101B-9397-08002B2CF9AE}" pid="29" name="MXName">
    <vt:lpwstr>ESS-0029973</vt:lpwstr>
  </property>
  <property fmtid="{D5CDD505-2E9C-101B-9397-08002B2CF9AE}" pid="30" name="MXOriginator">
    <vt:lpwstr>atefehsadeghzadeh</vt:lpwstr>
  </property>
  <property fmtid="{D5CDD505-2E9C-101B-9397-08002B2CF9AE}" pid="31" name="MXPhase">
    <vt:lpwstr/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Mar 31, 2015</vt:lpwstr>
  </property>
  <property fmtid="{D5CDD505-2E9C-101B-9397-08002B2CF9AE}" pid="35" name="MXPrinted Version">
    <vt:lpwstr>(6)</vt:lpwstr>
  </property>
  <property fmtid="{D5CDD505-2E9C-101B-9397-08002B2CF9AE}" pid="36" name="MXReference">
    <vt:lpwstr/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Sadeghzadeh, Atefeh</vt:lpwstr>
  </property>
  <property fmtid="{D5CDD505-2E9C-101B-9397-08002B2CF9AE}" pid="42" name="MXSuspend Versioning">
    <vt:lpwstr>False</vt:lpwstr>
  </property>
  <property fmtid="{D5CDD505-2E9C-101B-9397-08002B2CF9AE}" pid="43" name="MXTitle">
    <vt:lpwstr>Workflow for Process Control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.Localized">
    <vt:lpwstr>Presentation</vt:lpwstr>
  </property>
  <property fmtid="{D5CDD505-2E9C-101B-9397-08002B2CF9AE}" pid="49" name="MXUser">
    <vt:lpwstr>mikaelolsson</vt:lpwstr>
  </property>
  <property fmtid="{D5CDD505-2E9C-101B-9397-08002B2CF9AE}" pid="50" name="MXVersion">
    <vt:lpwstr>6</vt:lpwstr>
  </property>
</Properties>
</file>