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98" r:id="rId4"/>
    <p:sldId id="354" r:id="rId5"/>
    <p:sldId id="355" r:id="rId6"/>
    <p:sldId id="356" r:id="rId7"/>
    <p:sldId id="359" r:id="rId8"/>
    <p:sldId id="358" r:id="rId9"/>
    <p:sldId id="357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Polato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9ED6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69" autoAdjust="0"/>
    <p:restoredTop sz="99460" autoAdjust="0"/>
  </p:normalViewPr>
  <p:slideViewPr>
    <p:cSldViewPr>
      <p:cViewPr varScale="1">
        <p:scale>
          <a:sx n="207" d="100"/>
          <a:sy n="207" d="100"/>
        </p:scale>
        <p:origin x="-30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F1B7B-A5F3-46A0-B5FB-7A02B70494BC}" type="datetimeFigureOut">
              <a:rPr lang="sv-SE" smtClean="0"/>
              <a:pPr/>
              <a:t>31/03/16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78225-E276-4BC7-92B4-6E8FF122265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2666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pPr/>
              <a:t>31/03/16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pPr/>
              <a:t>31/03/16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pPr/>
              <a:t>31/03/16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pPr/>
              <a:t>31/03/16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pPr/>
              <a:t>31/03/16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pPr/>
              <a:t>31/03/16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package" Target="../embeddings/Microsoft_Word_Document7.docx"/><Relationship Id="rId13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4" Type="http://schemas.openxmlformats.org/officeDocument/2006/relationships/oleObject" Target="../embeddings/oleObject5.bin"/><Relationship Id="rId5" Type="http://schemas.openxmlformats.org/officeDocument/2006/relationships/package" Target="../embeddings/Microsoft_Word_Document5.docx"/><Relationship Id="rId6" Type="http://schemas.openxmlformats.org/officeDocument/2006/relationships/image" Target="../media/image20.emf"/><Relationship Id="rId7" Type="http://schemas.openxmlformats.org/officeDocument/2006/relationships/oleObject" Target="../embeddings/oleObject6.bin"/><Relationship Id="rId8" Type="http://schemas.openxmlformats.org/officeDocument/2006/relationships/package" Target="../embeddings/Microsoft_Word_Document6.docx"/><Relationship Id="rId9" Type="http://schemas.openxmlformats.org/officeDocument/2006/relationships/image" Target="../media/image21.emf"/><Relationship Id="rId10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package" Target="../embeddings/Microsoft_Word_Document8.docx"/><Relationship Id="rId5" Type="http://schemas.openxmlformats.org/officeDocument/2006/relationships/image" Target="../media/image24.emf"/><Relationship Id="rId6" Type="http://schemas.openxmlformats.org/officeDocument/2006/relationships/oleObject" Target="../embeddings/oleObject9.bin"/><Relationship Id="rId7" Type="http://schemas.openxmlformats.org/officeDocument/2006/relationships/package" Target="../embeddings/Microsoft_Word_Document9.docx"/><Relationship Id="rId8" Type="http://schemas.openxmlformats.org/officeDocument/2006/relationships/image" Target="../media/image2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gif"/><Relationship Id="rId5" Type="http://schemas.openxmlformats.org/officeDocument/2006/relationships/oleObject" Target="../embeddings/oleObject10.bin"/><Relationship Id="rId6" Type="http://schemas.openxmlformats.org/officeDocument/2006/relationships/package" Target="../embeddings/Microsoft_Word_Document10.docx"/><Relationship Id="rId7" Type="http://schemas.openxmlformats.org/officeDocument/2006/relationships/image" Target="../media/image26.emf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package" Target="../embeddings/Microsoft_Word_Document11.docx"/><Relationship Id="rId5" Type="http://schemas.openxmlformats.org/officeDocument/2006/relationships/image" Target="../media/image2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gif"/><Relationship Id="rId6" Type="http://schemas.openxmlformats.org/officeDocument/2006/relationships/image" Target="../media/image34.jpg"/><Relationship Id="rId7" Type="http://schemas.openxmlformats.org/officeDocument/2006/relationships/oleObject" Target="../embeddings/oleObject12.bin"/><Relationship Id="rId8" Type="http://schemas.openxmlformats.org/officeDocument/2006/relationships/package" Target="../embeddings/Microsoft_Word_Document12.docx"/><Relationship Id="rId9" Type="http://schemas.openxmlformats.org/officeDocument/2006/relationships/image" Target="../media/image3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package" Target="../embeddings/Microsoft_Word_Document13.docx"/><Relationship Id="rId5" Type="http://schemas.openxmlformats.org/officeDocument/2006/relationships/image" Target="../media/image3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oleObject" Target="../embeddings/oleObject1.bin"/><Relationship Id="rId7" Type="http://schemas.openxmlformats.org/officeDocument/2006/relationships/package" Target="../embeddings/Microsoft_Word_Document1.docx"/><Relationship Id="rId8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8" Type="http://schemas.openxmlformats.org/officeDocument/2006/relationships/image" Target="../media/image14.gif"/><Relationship Id="rId9" Type="http://schemas.openxmlformats.org/officeDocument/2006/relationships/oleObject" Target="../embeddings/oleObject2.bin"/><Relationship Id="rId10" Type="http://schemas.openxmlformats.org/officeDocument/2006/relationships/package" Target="../embeddings/Microsoft_Word_Document2.docx"/><Relationship Id="rId11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microsoft.com/office/2007/relationships/media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15.em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oleObject" Target="../embeddings/oleObject4.bin"/><Relationship Id="rId10" Type="http://schemas.openxmlformats.org/officeDocument/2006/relationships/package" Target="../embeddings/Microsoft_Word_Document4.docx"/><Relationship Id="rId11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8688"/>
            <a:ext cx="6400800" cy="1752600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Per Nilsson, CFD specialist</a:t>
            </a:r>
          </a:p>
          <a:p>
            <a:r>
              <a:rPr lang="sv-SE" sz="2000" dirty="0" smtClean="0">
                <a:solidFill>
                  <a:schemeClr val="bg1"/>
                </a:solidFill>
              </a:rPr>
              <a:t>Andrea Polato, </a:t>
            </a:r>
            <a:r>
              <a:rPr lang="en-GB" sz="2000" dirty="0" smtClean="0">
                <a:solidFill>
                  <a:srgbClr val="FFFFFF"/>
                </a:solidFill>
              </a:rPr>
              <a:t>WU </a:t>
            </a:r>
            <a:r>
              <a:rPr lang="en-GB" sz="2000" dirty="0">
                <a:solidFill>
                  <a:srgbClr val="FFFFFF"/>
                </a:solidFill>
              </a:rPr>
              <a:t>Leader, TS </a:t>
            </a:r>
            <a:r>
              <a:rPr lang="en-GB" sz="2000" dirty="0" smtClean="0">
                <a:solidFill>
                  <a:srgbClr val="FFFFFF"/>
                </a:solidFill>
              </a:rPr>
              <a:t>HVAC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6 april 2016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412777"/>
            <a:ext cx="9144000" cy="2187674"/>
          </a:xfrm>
        </p:spPr>
        <p:txBody>
          <a:bodyPr>
            <a:normAutofit/>
          </a:bodyPr>
          <a:lstStyle/>
          <a:p>
            <a:pPr algn="ctr"/>
            <a:r>
              <a:rPr lang="en-GB" sz="2400" dirty="0" smtClean="0"/>
              <a:t>Target Station Heating Ventilation Air Conditioning System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Bounding Event:</a:t>
            </a:r>
            <a:br>
              <a:rPr lang="en-GB" dirty="0" smtClean="0"/>
            </a:br>
            <a:r>
              <a:rPr lang="en-GB" dirty="0" smtClean="0"/>
              <a:t>Loss of Dynamic Confinement in the Active Cell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140968"/>
            <a:ext cx="7139136" cy="1143000"/>
          </a:xfrm>
        </p:spPr>
        <p:txBody>
          <a:bodyPr>
            <a:no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Radiological inventory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&amp;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Release fraction from the source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867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Radiological Inventory</a:t>
            </a:r>
            <a:endParaRPr lang="en-GB" dirty="0"/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A97551-655E-4243-AF44-754CE67D42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21" y="1412776"/>
            <a:ext cx="4464496" cy="544522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67725" y="1124744"/>
            <a:ext cx="2736304" cy="5760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Airborne contamination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inside the Active Cell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3629" y="2348880"/>
            <a:ext cx="3913222" cy="1793790"/>
            <a:chOff x="4525392" y="2060848"/>
            <a:chExt cx="3913222" cy="1793790"/>
          </a:xfrm>
        </p:grpSpPr>
        <p:pic>
          <p:nvPicPr>
            <p:cNvPr id="5" name="Picture 4" descr="Screen Shot 2016-03-20 at 09.38.1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060848"/>
              <a:ext cx="3866614" cy="179379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72000" y="2420888"/>
              <a:ext cx="360040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25392" y="3356992"/>
              <a:ext cx="360040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04248" y="3429000"/>
              <a:ext cx="360040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80312" y="3140968"/>
              <a:ext cx="360040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28184" y="2060848"/>
              <a:ext cx="360040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5637" y="1916832"/>
            <a:ext cx="40240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Preliminary classification according to ISO 17873:</a:t>
            </a:r>
            <a:endParaRPr lang="en-GB" sz="15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615474"/>
              </p:ext>
            </p:extLst>
          </p:nvPr>
        </p:nvGraphicFramePr>
        <p:xfrm>
          <a:off x="107503" y="4149080"/>
          <a:ext cx="4397201" cy="1278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Document" r:id="rId5" imgW="5727700" imgH="1625600" progId="Word.Document.12">
                  <p:embed/>
                </p:oleObj>
              </mc:Choice>
              <mc:Fallback>
                <p:oleObj name="Document" r:id="rId5" imgW="5727700" imgH="162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3" y="4149080"/>
                        <a:ext cx="4397201" cy="1278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351293"/>
              </p:ext>
            </p:extLst>
          </p:nvPr>
        </p:nvGraphicFramePr>
        <p:xfrm>
          <a:off x="505197" y="5733256"/>
          <a:ext cx="6299051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Document" r:id="rId8" imgW="5727700" imgH="1244600" progId="Word.Document.12">
                  <p:embed/>
                </p:oleObj>
              </mc:Choice>
              <mc:Fallback>
                <p:oleObj name="Document" r:id="rId8" imgW="5727700" imgH="124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197" y="5733256"/>
                        <a:ext cx="6299051" cy="136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3241501" y="4869160"/>
            <a:ext cx="1224136" cy="288032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369293" y="6309320"/>
            <a:ext cx="2304256" cy="432048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Elbow Connector 24"/>
          <p:cNvCxnSpPr>
            <a:endCxn id="23" idx="3"/>
          </p:cNvCxnSpPr>
          <p:nvPr/>
        </p:nvCxnSpPr>
        <p:spPr>
          <a:xfrm rot="5400000">
            <a:off x="3078660" y="5752084"/>
            <a:ext cx="1368150" cy="178371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65931" y="1412776"/>
            <a:ext cx="4470565" cy="544522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580112" y="1124744"/>
            <a:ext cx="2570679" cy="5760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Release fraction from the source</a:t>
            </a:r>
          </a:p>
        </p:txBody>
      </p:sp>
      <p:pic>
        <p:nvPicPr>
          <p:cNvPr id="38" name="Picture 37" descr="inside active cells.bmp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2037" r="4927" b="3796"/>
          <a:stretch/>
        </p:blipFill>
        <p:spPr>
          <a:xfrm>
            <a:off x="5868144" y="1844824"/>
            <a:ext cx="1960393" cy="1755034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</p:pic>
      <p:sp>
        <p:nvSpPr>
          <p:cNvPr id="39" name="Freeform 38"/>
          <p:cNvSpPr/>
          <p:nvPr/>
        </p:nvSpPr>
        <p:spPr>
          <a:xfrm>
            <a:off x="6120676" y="1886987"/>
            <a:ext cx="1500495" cy="1032978"/>
          </a:xfrm>
          <a:custGeom>
            <a:avLst/>
            <a:gdLst>
              <a:gd name="connsiteX0" fmla="*/ 0 w 3470555"/>
              <a:gd name="connsiteY0" fmla="*/ 660179 h 2389218"/>
              <a:gd name="connsiteX1" fmla="*/ 974522 w 3470555"/>
              <a:gd name="connsiteY1" fmla="*/ 0 h 2389218"/>
              <a:gd name="connsiteX2" fmla="*/ 3470555 w 3470555"/>
              <a:gd name="connsiteY2" fmla="*/ 1521555 h 2389218"/>
              <a:gd name="connsiteX3" fmla="*/ 2470884 w 3470555"/>
              <a:gd name="connsiteY3" fmla="*/ 2389218 h 2389218"/>
              <a:gd name="connsiteX4" fmla="*/ 0 w 3470555"/>
              <a:gd name="connsiteY4" fmla="*/ 660179 h 238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0555" h="2389218">
                <a:moveTo>
                  <a:pt x="0" y="660179"/>
                </a:moveTo>
                <a:lnTo>
                  <a:pt x="974522" y="0"/>
                </a:lnTo>
                <a:lnTo>
                  <a:pt x="3470555" y="1521555"/>
                </a:lnTo>
                <a:lnTo>
                  <a:pt x="2470884" y="2389218"/>
                </a:lnTo>
                <a:lnTo>
                  <a:pt x="0" y="660179"/>
                </a:lnTo>
                <a:close/>
              </a:path>
            </a:pathLst>
          </a:cu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366267" y="2654273"/>
            <a:ext cx="124531" cy="93398"/>
          </a:xfrm>
          <a:prstGeom prst="straightConnector1">
            <a:avLst/>
          </a:prstGeom>
          <a:ln>
            <a:solidFill>
              <a:srgbClr val="008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490797" y="2778804"/>
            <a:ext cx="124531" cy="93398"/>
          </a:xfrm>
          <a:prstGeom prst="straightConnector1">
            <a:avLst/>
          </a:prstGeom>
          <a:ln>
            <a:solidFill>
              <a:srgbClr val="008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6646461" y="2872202"/>
            <a:ext cx="124531" cy="93398"/>
          </a:xfrm>
          <a:prstGeom prst="straightConnector1">
            <a:avLst/>
          </a:prstGeom>
          <a:ln>
            <a:solidFill>
              <a:srgbClr val="008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210603" y="2560875"/>
            <a:ext cx="124531" cy="93398"/>
          </a:xfrm>
          <a:prstGeom prst="straightConnector1">
            <a:avLst/>
          </a:prstGeom>
          <a:ln>
            <a:solidFill>
              <a:srgbClr val="008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023807" y="2436345"/>
            <a:ext cx="124531" cy="93398"/>
          </a:xfrm>
          <a:prstGeom prst="straightConnector1">
            <a:avLst/>
          </a:prstGeom>
          <a:ln>
            <a:solidFill>
              <a:srgbClr val="008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2164353">
            <a:off x="6375876" y="2238753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8000 DAC</a:t>
            </a:r>
            <a:endParaRPr lang="en-GB" sz="1500" dirty="0"/>
          </a:p>
        </p:txBody>
      </p:sp>
      <p:sp>
        <p:nvSpPr>
          <p:cNvPr id="46" name="TextBox 45"/>
          <p:cNvSpPr txBox="1"/>
          <p:nvPr/>
        </p:nvSpPr>
        <p:spPr>
          <a:xfrm>
            <a:off x="4860032" y="3717032"/>
            <a:ext cx="35416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Design value for the Active Cell’s Leak rate:</a:t>
            </a:r>
            <a:endParaRPr lang="en-GB" sz="1500" dirty="0"/>
          </a:p>
        </p:txBody>
      </p:sp>
      <p:sp>
        <p:nvSpPr>
          <p:cNvPr id="47" name="TextBox 46"/>
          <p:cNvSpPr txBox="1"/>
          <p:nvPr/>
        </p:nvSpPr>
        <p:spPr>
          <a:xfrm>
            <a:off x="5953551" y="4149080"/>
            <a:ext cx="13450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500" dirty="0" smtClean="0"/>
              <a:t>9 m</a:t>
            </a:r>
            <a:r>
              <a:rPr lang="en-GB" sz="1500" baseline="30000" dirty="0" smtClean="0"/>
              <a:t>3</a:t>
            </a:r>
            <a:r>
              <a:rPr lang="en-GB" sz="1500" dirty="0" smtClean="0"/>
              <a:t>/h</a:t>
            </a:r>
          </a:p>
          <a:p>
            <a:pPr algn="ctr"/>
            <a:r>
              <a:rPr lang="en-GB" sz="1500" dirty="0"/>
              <a:t>=</a:t>
            </a:r>
            <a:endParaRPr lang="en-GB" sz="1500" dirty="0" smtClean="0"/>
          </a:p>
          <a:p>
            <a:pPr algn="ctr"/>
            <a:r>
              <a:rPr lang="en-GB" sz="1500" dirty="0" smtClean="0"/>
              <a:t>2.55x10</a:t>
            </a:r>
            <a:r>
              <a:rPr lang="en-GB" sz="1500" baseline="30000" dirty="0" smtClean="0"/>
              <a:t>-3 </a:t>
            </a:r>
            <a:r>
              <a:rPr lang="en-GB" sz="1500" dirty="0" err="1" smtClean="0"/>
              <a:t>vol</a:t>
            </a:r>
            <a:r>
              <a:rPr lang="en-GB" sz="1500" dirty="0" smtClean="0"/>
              <a:t>/h</a:t>
            </a:r>
            <a:endParaRPr lang="en-GB" sz="15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037436"/>
              </p:ext>
            </p:extLst>
          </p:nvPr>
        </p:nvGraphicFramePr>
        <p:xfrm>
          <a:off x="5148064" y="5589240"/>
          <a:ext cx="57150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Document" r:id="rId12" imgW="5715000" imgH="1435100" progId="Word.Document.12">
                  <p:embed/>
                </p:oleObj>
              </mc:Choice>
              <mc:Fallback>
                <p:oleObj name="Document" r:id="rId12" imgW="5715000" imgH="143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48064" y="5589240"/>
                        <a:ext cx="5715000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6012160" y="4149080"/>
            <a:ext cx="1224136" cy="288032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6444208" y="6309320"/>
            <a:ext cx="2160240" cy="360040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Elbow Connector 49"/>
          <p:cNvCxnSpPr>
            <a:stCxn id="48" idx="3"/>
            <a:endCxn id="49" idx="3"/>
          </p:cNvCxnSpPr>
          <p:nvPr/>
        </p:nvCxnSpPr>
        <p:spPr>
          <a:xfrm>
            <a:off x="7236296" y="4293096"/>
            <a:ext cx="1368152" cy="2196244"/>
          </a:xfrm>
          <a:prstGeom prst="bentConnector3">
            <a:avLst>
              <a:gd name="adj1" fmla="val 116709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51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1" grpId="0" animBg="1"/>
      <p:bldP spid="22" grpId="0" animBg="1"/>
      <p:bldP spid="39" grpId="0" animBg="1"/>
      <p:bldP spid="45" grpId="0"/>
      <p:bldP spid="46" grpId="0"/>
      <p:bldP spid="47" grpId="0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Radiological Inventory</a:t>
            </a:r>
            <a:endParaRPr lang="en-GB" dirty="0"/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A97551-655E-4243-AF44-754CE67D42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8480" y="1832595"/>
            <a:ext cx="4321869" cy="3612629"/>
            <a:chOff x="107504" y="1832595"/>
            <a:chExt cx="3201987" cy="2676525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7295811"/>
                </p:ext>
              </p:extLst>
            </p:nvPr>
          </p:nvGraphicFramePr>
          <p:xfrm>
            <a:off x="107504" y="1832595"/>
            <a:ext cx="3201987" cy="2676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4" name="Document" r:id="rId4" imgW="5727700" imgH="4787900" progId="Word.Document.12">
                    <p:embed/>
                  </p:oleObj>
                </mc:Choice>
                <mc:Fallback>
                  <p:oleObj name="Document" r:id="rId4" imgW="5727700" imgH="47879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7504" y="1832595"/>
                          <a:ext cx="3201987" cy="267652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 rot="18980912">
              <a:off x="270610" y="2963082"/>
              <a:ext cx="2583692" cy="273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DETAILED EVALUATIONS ONGOING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58429" y="3456774"/>
            <a:ext cx="3946019" cy="3296823"/>
            <a:chOff x="3635896" y="2204864"/>
            <a:chExt cx="3203575" cy="2676525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0056307"/>
                </p:ext>
              </p:extLst>
            </p:nvPr>
          </p:nvGraphicFramePr>
          <p:xfrm>
            <a:off x="3635896" y="2204864"/>
            <a:ext cx="3203575" cy="2676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5" name="Document" r:id="rId7" imgW="5727700" imgH="4787900" progId="Word.Document.12">
                    <p:embed/>
                  </p:oleObj>
                </mc:Choice>
                <mc:Fallback>
                  <p:oleObj name="Document" r:id="rId7" imgW="5727700" imgH="47879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35896" y="2204864"/>
                          <a:ext cx="3203575" cy="2676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 rot="18980912">
              <a:off x="3847124" y="3310099"/>
              <a:ext cx="2710218" cy="299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DETAILED EVALUATIONS OGOING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9427" y="1412776"/>
            <a:ext cx="8791045" cy="544522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39752" y="1124744"/>
            <a:ext cx="4248472" cy="5760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Airborne contamination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inside the Active Cell</a:t>
            </a:r>
          </a:p>
        </p:txBody>
      </p:sp>
    </p:spTree>
    <p:extLst>
      <p:ext uri="{BB962C8B-B14F-4D97-AF65-F5344CB8AC3E}">
        <p14:creationId xmlns:p14="http://schemas.microsoft.com/office/powerpoint/2010/main" val="265659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140968"/>
            <a:ext cx="7139136" cy="1143000"/>
          </a:xfrm>
        </p:spPr>
        <p:txBody>
          <a:bodyPr>
            <a:no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Unmitigated accident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780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Unmitigated scenario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5" name="Picture 4" descr="New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3635896" cy="2454230"/>
          </a:xfrm>
          <a:prstGeom prst="rect">
            <a:avLst/>
          </a:prstGeom>
        </p:spPr>
      </p:pic>
      <p:pic>
        <p:nvPicPr>
          <p:cNvPr id="6" name="Picture 5" descr="anim_smoke.gif"/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3856">
            <a:off x="872475" y="1745700"/>
            <a:ext cx="915677" cy="915677"/>
          </a:xfrm>
          <a:prstGeom prst="rect">
            <a:avLst/>
          </a:prstGeom>
        </p:spPr>
      </p:pic>
      <p:pic>
        <p:nvPicPr>
          <p:cNvPr id="7" name="Picture 6" descr="anim_smoke.gif"/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3856">
            <a:off x="526264" y="1671959"/>
            <a:ext cx="765210" cy="765210"/>
          </a:xfrm>
          <a:prstGeom prst="rect">
            <a:avLst/>
          </a:prstGeom>
        </p:spPr>
      </p:pic>
      <p:pic>
        <p:nvPicPr>
          <p:cNvPr id="8" name="Picture 7" descr="anim_smoke.gif"/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3856">
            <a:off x="1353991" y="2430239"/>
            <a:ext cx="1486307" cy="148630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532196"/>
              </p:ext>
            </p:extLst>
          </p:nvPr>
        </p:nvGraphicFramePr>
        <p:xfrm>
          <a:off x="5004048" y="1916832"/>
          <a:ext cx="57150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Document" r:id="rId6" imgW="5715000" imgH="1397000" progId="Word.Document.12">
                  <p:embed/>
                </p:oleObj>
              </mc:Choice>
              <mc:Fallback>
                <p:oleObj name="Document" r:id="rId6" imgW="5715000" imgH="1397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04048" y="1916832"/>
                        <a:ext cx="5715000" cy="139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556792"/>
            <a:ext cx="25820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No detection of the HVAC stop</a:t>
            </a:r>
            <a:endParaRPr lang="en-GB" sz="1500" dirty="0"/>
          </a:p>
        </p:txBody>
      </p:sp>
      <p:pic>
        <p:nvPicPr>
          <p:cNvPr id="11" name="Picture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3750940" cy="2444957"/>
          </a:xfrm>
          <a:prstGeom prst="rect">
            <a:avLst/>
          </a:prstGeom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Picture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1048"/>
            <a:ext cx="3787532" cy="2846951"/>
          </a:xfrm>
          <a:prstGeom prst="rect">
            <a:avLst/>
          </a:prstGeom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TextBox 12"/>
          <p:cNvSpPr txBox="1"/>
          <p:nvPr/>
        </p:nvSpPr>
        <p:spPr>
          <a:xfrm>
            <a:off x="4139952" y="3068960"/>
            <a:ext cx="40645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Worker stays in the control volume for half a shift</a:t>
            </a:r>
            <a:endParaRPr lang="en-GB" sz="1500" dirty="0"/>
          </a:p>
        </p:txBody>
      </p:sp>
      <p:sp>
        <p:nvSpPr>
          <p:cNvPr id="14" name="TextBox 13"/>
          <p:cNvSpPr txBox="1"/>
          <p:nvPr/>
        </p:nvSpPr>
        <p:spPr>
          <a:xfrm rot="19228505">
            <a:off x="6388140" y="4501705"/>
            <a:ext cx="8692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9000 m</a:t>
            </a:r>
            <a:r>
              <a:rPr lang="en-GB" sz="1500" baseline="30000" dirty="0" smtClean="0"/>
              <a:t>3</a:t>
            </a:r>
            <a:endParaRPr lang="en-GB" sz="1500" baseline="30000" dirty="0"/>
          </a:p>
        </p:txBody>
      </p:sp>
      <p:sp>
        <p:nvSpPr>
          <p:cNvPr id="15" name="TextBox 14"/>
          <p:cNvSpPr txBox="1"/>
          <p:nvPr/>
        </p:nvSpPr>
        <p:spPr>
          <a:xfrm rot="19548805">
            <a:off x="2358504" y="5684892"/>
            <a:ext cx="8386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3300 m</a:t>
            </a:r>
            <a:r>
              <a:rPr lang="en-GB" sz="1500" baseline="30000" dirty="0" smtClean="0"/>
              <a:t>3</a:t>
            </a:r>
            <a:endParaRPr lang="en-GB" sz="1500" baseline="30000" dirty="0"/>
          </a:p>
        </p:txBody>
      </p:sp>
    </p:spTree>
    <p:extLst>
      <p:ext uri="{BB962C8B-B14F-4D97-AF65-F5344CB8AC3E}">
        <p14:creationId xmlns:p14="http://schemas.microsoft.com/office/powerpoint/2010/main" val="37949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Unmitigated scenario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15</a:t>
            </a:fld>
            <a:endParaRPr lang="sv-S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874468"/>
              </p:ext>
            </p:extLst>
          </p:nvPr>
        </p:nvGraphicFramePr>
        <p:xfrm>
          <a:off x="18182" y="1166"/>
          <a:ext cx="5727700" cy="4343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Document" r:id="rId4" imgW="5727700" imgH="4343400" progId="Word.Document.12">
                  <p:embed/>
                </p:oleObj>
              </mc:Choice>
              <mc:Fallback>
                <p:oleObj name="Document" r:id="rId4" imgW="5727700" imgH="4343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82" y="1166"/>
                        <a:ext cx="5727700" cy="434340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79367"/>
              </p:ext>
            </p:extLst>
          </p:nvPr>
        </p:nvGraphicFramePr>
        <p:xfrm>
          <a:off x="1907704" y="4149080"/>
          <a:ext cx="5688631" cy="20633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19136"/>
                <a:gridCol w="778249"/>
                <a:gridCol w="778249"/>
                <a:gridCol w="778249"/>
                <a:gridCol w="832092"/>
                <a:gridCol w="724407"/>
                <a:gridCol w="778249"/>
              </a:tblGrid>
              <a:tr h="681487">
                <a:tc>
                  <a:txBody>
                    <a:bodyPr/>
                    <a:lstStyle/>
                    <a:p>
                      <a:pPr algn="r"/>
                      <a:r>
                        <a:rPr lang="sv-SE" sz="1300" dirty="0" err="1" smtClean="0"/>
                        <a:t>Severity</a:t>
                      </a:r>
                      <a:endParaRPr lang="sv-SE" sz="1300" dirty="0" smtClean="0"/>
                    </a:p>
                    <a:p>
                      <a:pPr algn="r"/>
                      <a:r>
                        <a:rPr lang="sv-SE" sz="1300" dirty="0" smtClean="0"/>
                        <a:t>(</a:t>
                      </a:r>
                      <a:r>
                        <a:rPr lang="sv-SE" sz="1300" dirty="0" err="1" smtClean="0"/>
                        <a:t>mSv</a:t>
                      </a:r>
                      <a:r>
                        <a:rPr lang="sv-SE" sz="1300" dirty="0" smtClean="0"/>
                        <a:t>)</a:t>
                      </a:r>
                    </a:p>
                    <a:p>
                      <a:r>
                        <a:rPr lang="sv-SE" sz="1300" dirty="0" err="1" smtClean="0"/>
                        <a:t>Probability</a:t>
                      </a:r>
                      <a:endParaRPr lang="en-US" sz="1300" dirty="0"/>
                    </a:p>
                  </a:txBody>
                  <a:tcPr marL="68149" marR="68149" marT="34074" marB="34074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0-1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1-10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10-20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20</a:t>
                      </a:r>
                      <a:r>
                        <a:rPr lang="sv-SE" sz="1300" baseline="0" dirty="0" smtClean="0"/>
                        <a:t> </a:t>
                      </a:r>
                      <a:r>
                        <a:rPr lang="sv-SE" sz="1300" baseline="0" dirty="0" err="1" smtClean="0"/>
                        <a:t>to</a:t>
                      </a:r>
                      <a:r>
                        <a:rPr lang="sv-SE" sz="1300" baseline="0" dirty="0" smtClean="0"/>
                        <a:t> ≤ </a:t>
                      </a:r>
                      <a:r>
                        <a:rPr lang="sv-SE" sz="1300" dirty="0" smtClean="0"/>
                        <a:t>50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50-100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&gt;100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H1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pattFill prst="pct20">
                      <a:fgClr>
                        <a:srgbClr val="00B05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pattFill prst="pct20">
                      <a:fgClr>
                        <a:srgbClr val="FFFF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pattFill prst="pct20">
                      <a:fgClr>
                        <a:srgbClr val="FF00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pattFill prst="pct20">
                      <a:fgClr>
                        <a:srgbClr val="FF00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pattFill prst="pct20">
                      <a:fgClr>
                        <a:srgbClr val="FF00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pattFill prst="pct20">
                      <a:fgClr>
                        <a:srgbClr val="FF00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H2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68149" marR="68149" marT="34074" marB="3407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H3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68149" marR="68149" marT="34074" marB="3407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H4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H5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03848" y="6453336"/>
            <a:ext cx="3022263" cy="3231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500" dirty="0" smtClean="0"/>
              <a:t>MITIGATION MEASURES NECESSARY</a:t>
            </a:r>
            <a:endParaRPr lang="en-GB" sz="1500" dirty="0"/>
          </a:p>
        </p:txBody>
      </p:sp>
      <p:sp>
        <p:nvSpPr>
          <p:cNvPr id="27" name="Oval 26"/>
          <p:cNvSpPr/>
          <p:nvPr/>
        </p:nvSpPr>
        <p:spPr>
          <a:xfrm>
            <a:off x="4788024" y="5157192"/>
            <a:ext cx="180000" cy="180000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5580112" y="5157192"/>
            <a:ext cx="180000" cy="180000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4788024" y="5445224"/>
            <a:ext cx="180000" cy="180000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5580112" y="5445224"/>
            <a:ext cx="180000" cy="180000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/>
          <p:cNvCxnSpPr>
            <a:stCxn id="27" idx="4"/>
          </p:cNvCxnSpPr>
          <p:nvPr/>
        </p:nvCxnSpPr>
        <p:spPr>
          <a:xfrm flipH="1">
            <a:off x="4860032" y="5337192"/>
            <a:ext cx="17992" cy="828112"/>
          </a:xfrm>
          <a:prstGeom prst="straightConnector1">
            <a:avLst/>
          </a:prstGeom>
          <a:ln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8" idx="4"/>
          </p:cNvCxnSpPr>
          <p:nvPr/>
        </p:nvCxnSpPr>
        <p:spPr>
          <a:xfrm flipH="1">
            <a:off x="5652120" y="5337192"/>
            <a:ext cx="17992" cy="828112"/>
          </a:xfrm>
          <a:prstGeom prst="straightConnector1">
            <a:avLst/>
          </a:prstGeom>
          <a:ln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8" idx="2"/>
          </p:cNvCxnSpPr>
          <p:nvPr/>
        </p:nvCxnSpPr>
        <p:spPr>
          <a:xfrm flipH="1" flipV="1">
            <a:off x="3131840" y="5229200"/>
            <a:ext cx="2448272" cy="17992"/>
          </a:xfrm>
          <a:prstGeom prst="straightConnector1">
            <a:avLst/>
          </a:prstGeom>
          <a:ln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22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140968"/>
            <a:ext cx="7139136" cy="1143000"/>
          </a:xfrm>
        </p:spPr>
        <p:txBody>
          <a:bodyPr>
            <a:no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Mitigated Accident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030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Unmitigated scenario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17</a:t>
            </a:fld>
            <a:endParaRPr lang="sv-SE" dirty="0"/>
          </a:p>
        </p:txBody>
      </p:sp>
      <p:pic>
        <p:nvPicPr>
          <p:cNvPr id="9" name="Picture 8" descr="Screen Shot 2015-06-17 at 9.11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5" y="3284984"/>
            <a:ext cx="2056325" cy="1328702"/>
          </a:xfrm>
          <a:prstGeom prst="rect">
            <a:avLst/>
          </a:prstGeom>
        </p:spPr>
      </p:pic>
      <p:pic>
        <p:nvPicPr>
          <p:cNvPr id="10" name="Picture 9" descr="Screen Shot 2015-06-17 at 9.11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4" y="1911221"/>
            <a:ext cx="1672026" cy="10857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058" y="1593667"/>
            <a:ext cx="25827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Dynamic confinement monitor</a:t>
            </a:r>
            <a:endParaRPr lang="en-GB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1052565" y="2996952"/>
            <a:ext cx="11437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Alarm signal</a:t>
            </a:r>
            <a:endParaRPr lang="en-GB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634423" y="4581128"/>
            <a:ext cx="1980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/>
              <a:t>Evacuation procedures</a:t>
            </a:r>
            <a:endParaRPr lang="en-GB" sz="1500" dirty="0"/>
          </a:p>
        </p:txBody>
      </p:sp>
      <p:pic>
        <p:nvPicPr>
          <p:cNvPr id="3" name="Picture 2" descr="Evacuate-Area-Warning-Sign-S-1543G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48"/>
          <a:stretch/>
        </p:blipFill>
        <p:spPr>
          <a:xfrm>
            <a:off x="539552" y="5229200"/>
            <a:ext cx="2123728" cy="9367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621" y="1412776"/>
            <a:ext cx="3100219" cy="544522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9512" y="1219386"/>
            <a:ext cx="2736304" cy="3570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Mitigation measure</a:t>
            </a:r>
          </a:p>
        </p:txBody>
      </p:sp>
      <p:pic>
        <p:nvPicPr>
          <p:cNvPr id="14" name="Picture 13" descr="Makinin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8825" r="13972" b="14360"/>
          <a:stretch/>
        </p:blipFill>
        <p:spPr>
          <a:xfrm>
            <a:off x="6084168" y="4797152"/>
            <a:ext cx="2800350" cy="1930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75857" y="4797152"/>
            <a:ext cx="25922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smtClean="0"/>
              <a:t>Reduced control volume: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Control volume located next to the active cell wall;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Operator remaining in the control volume for the given time;</a:t>
            </a:r>
          </a:p>
          <a:p>
            <a:pPr marL="285750" indent="-285750">
              <a:buFont typeface="Arial"/>
              <a:buChar char="•"/>
            </a:pPr>
            <a:endParaRPr lang="en-GB" sz="15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000783"/>
              </p:ext>
            </p:extLst>
          </p:nvPr>
        </p:nvGraphicFramePr>
        <p:xfrm>
          <a:off x="5076056" y="2348880"/>
          <a:ext cx="57277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Document" r:id="rId8" imgW="5727700" imgH="1409700" progId="Word.Document.12">
                  <p:embed/>
                </p:oleObj>
              </mc:Choice>
              <mc:Fallback>
                <p:oleObj name="Document" r:id="rId8" imgW="5727700" imgH="1409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76056" y="2348880"/>
                        <a:ext cx="57277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995936" y="1628800"/>
            <a:ext cx="42755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500" dirty="0" smtClean="0"/>
              <a:t>At the alarm reception worker leaves the space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Limited permanence of the operator in the areas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43366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Unmitigated scenario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18</a:t>
            </a:fld>
            <a:endParaRPr lang="sv-S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572342"/>
              </p:ext>
            </p:extLst>
          </p:nvPr>
        </p:nvGraphicFramePr>
        <p:xfrm>
          <a:off x="107950" y="184150"/>
          <a:ext cx="57277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Document" r:id="rId4" imgW="5727700" imgH="4165600" progId="Word.Document.12">
                  <p:embed/>
                </p:oleObj>
              </mc:Choice>
              <mc:Fallback>
                <p:oleObj name="Document" r:id="rId4" imgW="5727700" imgH="416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950" y="184150"/>
                        <a:ext cx="5727700" cy="4165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014423"/>
              </p:ext>
            </p:extLst>
          </p:nvPr>
        </p:nvGraphicFramePr>
        <p:xfrm>
          <a:off x="1907704" y="4221088"/>
          <a:ext cx="5688631" cy="20633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19136"/>
                <a:gridCol w="778249"/>
                <a:gridCol w="778249"/>
                <a:gridCol w="778249"/>
                <a:gridCol w="832092"/>
                <a:gridCol w="724407"/>
                <a:gridCol w="778249"/>
              </a:tblGrid>
              <a:tr h="681487">
                <a:tc>
                  <a:txBody>
                    <a:bodyPr/>
                    <a:lstStyle/>
                    <a:p>
                      <a:pPr algn="r"/>
                      <a:r>
                        <a:rPr lang="sv-SE" sz="1300" dirty="0" err="1" smtClean="0"/>
                        <a:t>Severity</a:t>
                      </a:r>
                      <a:endParaRPr lang="sv-SE" sz="1300" dirty="0" smtClean="0"/>
                    </a:p>
                    <a:p>
                      <a:pPr algn="r"/>
                      <a:r>
                        <a:rPr lang="sv-SE" sz="1300" dirty="0" smtClean="0"/>
                        <a:t>(</a:t>
                      </a:r>
                      <a:r>
                        <a:rPr lang="sv-SE" sz="1300" dirty="0" err="1" smtClean="0"/>
                        <a:t>mSv</a:t>
                      </a:r>
                      <a:r>
                        <a:rPr lang="sv-SE" sz="1300" dirty="0" smtClean="0"/>
                        <a:t>)</a:t>
                      </a:r>
                    </a:p>
                    <a:p>
                      <a:r>
                        <a:rPr lang="sv-SE" sz="1300" dirty="0" err="1" smtClean="0"/>
                        <a:t>Probability</a:t>
                      </a:r>
                      <a:endParaRPr lang="en-US" sz="1300" dirty="0"/>
                    </a:p>
                  </a:txBody>
                  <a:tcPr marL="68149" marR="68149" marT="34074" marB="34074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0-1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1-10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10-20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20</a:t>
                      </a:r>
                      <a:r>
                        <a:rPr lang="sv-SE" sz="1300" baseline="0" dirty="0" smtClean="0"/>
                        <a:t> </a:t>
                      </a:r>
                      <a:r>
                        <a:rPr lang="sv-SE" sz="1300" baseline="0" dirty="0" err="1" smtClean="0"/>
                        <a:t>to</a:t>
                      </a:r>
                      <a:r>
                        <a:rPr lang="sv-SE" sz="1300" baseline="0" dirty="0" smtClean="0"/>
                        <a:t> ≤ </a:t>
                      </a:r>
                      <a:r>
                        <a:rPr lang="sv-SE" sz="1300" dirty="0" smtClean="0"/>
                        <a:t>50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50-100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/>
                        <a:t>&gt;100</a:t>
                      </a:r>
                      <a:endParaRPr lang="en-US" sz="1300" dirty="0"/>
                    </a:p>
                  </a:txBody>
                  <a:tcPr marL="68149" marR="68149" marT="34074" marB="34074" anchor="b"/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H1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pattFill prst="pct20">
                      <a:fgClr>
                        <a:srgbClr val="00B05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pattFill prst="pct20">
                      <a:fgClr>
                        <a:srgbClr val="FFFF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pattFill prst="pct20">
                      <a:fgClr>
                        <a:srgbClr val="FF00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pattFill prst="pct20">
                      <a:fgClr>
                        <a:srgbClr val="FF00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pattFill prst="pct20">
                      <a:fgClr>
                        <a:srgbClr val="FF00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pattFill prst="pct20">
                      <a:fgClr>
                        <a:srgbClr val="FF0000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H2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68149" marR="68149" marT="34074" marB="3407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H3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68149" marR="68149" marT="34074" marB="3407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H4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</a:tr>
              <a:tr h="276381">
                <a:tc>
                  <a:txBody>
                    <a:bodyPr/>
                    <a:lstStyle/>
                    <a:p>
                      <a:r>
                        <a:rPr lang="sv-SE" sz="1300" dirty="0" smtClean="0"/>
                        <a:t>H5</a:t>
                      </a:r>
                      <a:endParaRPr lang="en-US" sz="1300" dirty="0"/>
                    </a:p>
                  </a:txBody>
                  <a:tcPr marL="68149" marR="68149" marT="34074" marB="34074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/>
                    </a:p>
                  </a:txBody>
                  <a:tcPr marL="68149" marR="68149" marT="34074" marB="3407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8149" marR="68149" marT="34074" marB="34074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5580112" y="5227124"/>
            <a:ext cx="180000" cy="180000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275856" y="5229200"/>
            <a:ext cx="180000" cy="180000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044918" y="6453336"/>
            <a:ext cx="1463186" cy="3231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500" dirty="0" smtClean="0"/>
              <a:t>RISK MITIGATED</a:t>
            </a:r>
            <a:endParaRPr lang="en-GB" sz="1500" dirty="0"/>
          </a:p>
        </p:txBody>
      </p:sp>
      <p:cxnSp>
        <p:nvCxnSpPr>
          <p:cNvPr id="9" name="Straight Arrow Connector 8"/>
          <p:cNvCxnSpPr>
            <a:stCxn id="15" idx="2"/>
            <a:endCxn id="17" idx="6"/>
          </p:cNvCxnSpPr>
          <p:nvPr/>
        </p:nvCxnSpPr>
        <p:spPr>
          <a:xfrm flipH="1">
            <a:off x="3455856" y="5317124"/>
            <a:ext cx="2124256" cy="2076"/>
          </a:xfrm>
          <a:prstGeom prst="straightConnector1">
            <a:avLst/>
          </a:prstGeom>
          <a:ln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01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140968"/>
            <a:ext cx="7139136" cy="1143000"/>
          </a:xfrm>
        </p:spPr>
        <p:txBody>
          <a:bodyPr>
            <a:no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Conclusions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575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140968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Introduction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79928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smtClean="0"/>
              <a:t>During </a:t>
            </a:r>
            <a:r>
              <a:rPr lang="en-GB" sz="1500" u="sng" dirty="0" smtClean="0"/>
              <a:t>normal operations </a:t>
            </a:r>
            <a:r>
              <a:rPr lang="en-GB" sz="1500" dirty="0" smtClean="0"/>
              <a:t>the confinement of the contamination is ensured by: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Active Cell Structure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Active Cell HVAC</a:t>
            </a:r>
          </a:p>
          <a:p>
            <a:endParaRPr lang="en-GB" sz="1500" dirty="0" smtClean="0"/>
          </a:p>
          <a:p>
            <a:r>
              <a:rPr lang="en-GB" sz="1500" dirty="0" smtClean="0"/>
              <a:t>In case of HVAC stop (</a:t>
            </a:r>
            <a:r>
              <a:rPr lang="en-GB" sz="1500" u="sng" dirty="0" smtClean="0"/>
              <a:t>off normal operations</a:t>
            </a:r>
            <a:r>
              <a:rPr lang="en-GB" sz="1500" dirty="0" smtClean="0"/>
              <a:t>) the and no mitigation are foreseen: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Consequences for operators are NOT ACCEPTABLE</a:t>
            </a:r>
          </a:p>
          <a:p>
            <a:pPr marL="285750" indent="-285750">
              <a:buFont typeface="Arial"/>
              <a:buChar char="•"/>
            </a:pPr>
            <a:endParaRPr lang="en-GB" sz="1500" dirty="0"/>
          </a:p>
          <a:p>
            <a:r>
              <a:rPr lang="en-GB" sz="1500" dirty="0" smtClean="0"/>
              <a:t>Mitigation: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Monitoring ( example: differential pressure monitor)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alarm 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evacuation procedures</a:t>
            </a:r>
          </a:p>
          <a:p>
            <a:endParaRPr lang="en-GB" sz="1500" dirty="0" smtClean="0"/>
          </a:p>
          <a:p>
            <a:r>
              <a:rPr lang="en-GB" sz="1500" dirty="0" smtClean="0"/>
              <a:t>Limit to the exposure time </a:t>
            </a:r>
            <a:r>
              <a:rPr lang="en-GB" sz="15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500" dirty="0" smtClean="0"/>
              <a:t> limit to the dose received</a:t>
            </a:r>
          </a:p>
          <a:p>
            <a:pPr marL="285750" indent="-285750">
              <a:buFont typeface="Arial"/>
              <a:buChar char="•"/>
            </a:pPr>
            <a:r>
              <a:rPr lang="en-GB" sz="1500" dirty="0" smtClean="0"/>
              <a:t>Consequences for operators are ACCEPTABLE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1844824"/>
            <a:ext cx="8064896" cy="504056"/>
          </a:xfrm>
          <a:prstGeom prst="rect">
            <a:avLst/>
          </a:prstGeom>
          <a:solidFill>
            <a:srgbClr val="008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Operational Group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3476033"/>
            <a:ext cx="8064896" cy="649208"/>
          </a:xfrm>
          <a:prstGeom prst="rect">
            <a:avLst/>
          </a:prstGeom>
          <a:solidFill>
            <a:srgbClr val="008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dirty="0" smtClean="0"/>
              <a:t>Safety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51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A97551-655E-4243-AF44-754CE67D42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TS_HVAC_FLOWCHAR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" y="382290"/>
            <a:ext cx="9144000" cy="6447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987824" y="3284984"/>
            <a:ext cx="936104" cy="576064"/>
          </a:xfrm>
          <a:prstGeom prst="rect">
            <a:avLst/>
          </a:prstGeom>
          <a:solidFill>
            <a:srgbClr val="008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07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Cell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A97551-655E-4243-AF44-754CE67D42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8" name="Picture 17" descr="3.bmp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736"/>
            <a:ext cx="5148064" cy="31792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9" name="Straight Arrow Connector 18"/>
          <p:cNvCxnSpPr>
            <a:stCxn id="25" idx="2"/>
          </p:cNvCxnSpPr>
          <p:nvPr/>
        </p:nvCxnSpPr>
        <p:spPr>
          <a:xfrm>
            <a:off x="899592" y="1988840"/>
            <a:ext cx="576064" cy="10081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6" idx="2"/>
          </p:cNvCxnSpPr>
          <p:nvPr/>
        </p:nvCxnSpPr>
        <p:spPr>
          <a:xfrm>
            <a:off x="3059832" y="1988840"/>
            <a:ext cx="72008" cy="93610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7504" y="1484784"/>
            <a:ext cx="1584176" cy="5040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Maintenance Cell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2267744" y="1484784"/>
            <a:ext cx="1584176" cy="50405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Process </a:t>
            </a:r>
          </a:p>
          <a:p>
            <a:pPr algn="ctr"/>
            <a:r>
              <a:rPr lang="en-GB" dirty="0" smtClean="0"/>
              <a:t>Cell</a:t>
            </a:r>
            <a:endParaRPr lang="en-GB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07504" y="5436723"/>
            <a:ext cx="3528392" cy="11902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From target dismantling operations: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Dusts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+ gases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AIRBORNE CONTAMINATION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39952" y="5615255"/>
            <a:ext cx="1584176" cy="8331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GB" dirty="0"/>
              <a:t>Confinement of the contamination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3707904" y="5978568"/>
            <a:ext cx="360040" cy="1785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588224" y="5374237"/>
            <a:ext cx="1584176" cy="595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GB" dirty="0" smtClean="0"/>
              <a:t>Active Cell structure</a:t>
            </a:r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6588224" y="6238333"/>
            <a:ext cx="1584176" cy="595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GB" dirty="0" smtClean="0"/>
              <a:t>Active Cell HVAC</a:t>
            </a:r>
            <a:endParaRPr lang="en-GB" dirty="0"/>
          </a:p>
        </p:txBody>
      </p:sp>
      <p:sp>
        <p:nvSpPr>
          <p:cNvPr id="41" name="Right Arrow 40"/>
          <p:cNvSpPr/>
          <p:nvPr/>
        </p:nvSpPr>
        <p:spPr>
          <a:xfrm rot="20549215">
            <a:off x="5790184" y="5789653"/>
            <a:ext cx="702315" cy="1785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ight Arrow 41"/>
          <p:cNvSpPr/>
          <p:nvPr/>
        </p:nvSpPr>
        <p:spPr>
          <a:xfrm rot="1565623">
            <a:off x="5758400" y="6347953"/>
            <a:ext cx="720080" cy="1785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32656"/>
            <a:ext cx="3401620" cy="2016224"/>
          </a:xfrm>
          <a:prstGeom prst="rect">
            <a:avLst/>
          </a:prstGeom>
        </p:spPr>
      </p:pic>
      <p:pic>
        <p:nvPicPr>
          <p:cNvPr id="23" name="Content Placeholder 3" descr="1.bm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7391" r="13998" b="11084"/>
          <a:stretch/>
        </p:blipFill>
        <p:spPr>
          <a:xfrm>
            <a:off x="5580112" y="2564904"/>
            <a:ext cx="3312368" cy="2355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" name="Freeform 23"/>
          <p:cNvSpPr/>
          <p:nvPr/>
        </p:nvSpPr>
        <p:spPr>
          <a:xfrm>
            <a:off x="6012160" y="3356992"/>
            <a:ext cx="2387051" cy="1390211"/>
          </a:xfrm>
          <a:custGeom>
            <a:avLst/>
            <a:gdLst>
              <a:gd name="connsiteX0" fmla="*/ 0 w 3390900"/>
              <a:gd name="connsiteY0" fmla="*/ 273050 h 1974850"/>
              <a:gd name="connsiteX1" fmla="*/ 3390900 w 3390900"/>
              <a:gd name="connsiteY1" fmla="*/ 0 h 1974850"/>
              <a:gd name="connsiteX2" fmla="*/ 3371850 w 3390900"/>
              <a:gd name="connsiteY2" fmla="*/ 1536700 h 1974850"/>
              <a:gd name="connsiteX3" fmla="*/ 101600 w 3390900"/>
              <a:gd name="connsiteY3" fmla="*/ 1974850 h 1974850"/>
              <a:gd name="connsiteX4" fmla="*/ 0 w 3390900"/>
              <a:gd name="connsiteY4" fmla="*/ 2730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900" h="1974850">
                <a:moveTo>
                  <a:pt x="0" y="273050"/>
                </a:moveTo>
                <a:lnTo>
                  <a:pt x="3390900" y="0"/>
                </a:lnTo>
                <a:lnTo>
                  <a:pt x="3371850" y="1536700"/>
                </a:lnTo>
                <a:lnTo>
                  <a:pt x="101600" y="1974850"/>
                </a:lnTo>
                <a:lnTo>
                  <a:pt x="0" y="273050"/>
                </a:lnTo>
                <a:close/>
              </a:path>
            </a:pathLst>
          </a:custGeom>
          <a:solidFill>
            <a:srgbClr val="FF6600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6300192" y="3041940"/>
            <a:ext cx="242660" cy="68597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38" h="756558">
                <a:moveTo>
                  <a:pt x="216187" y="0"/>
                </a:moveTo>
                <a:lnTo>
                  <a:pt x="0" y="405299"/>
                </a:lnTo>
                <a:lnTo>
                  <a:pt x="391838" y="405299"/>
                </a:lnTo>
                <a:lnTo>
                  <a:pt x="162140" y="756558"/>
                </a:ln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7065644" y="2996952"/>
            <a:ext cx="242660" cy="68597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38" h="756558">
                <a:moveTo>
                  <a:pt x="216187" y="0"/>
                </a:moveTo>
                <a:lnTo>
                  <a:pt x="0" y="405299"/>
                </a:lnTo>
                <a:lnTo>
                  <a:pt x="391838" y="405299"/>
                </a:lnTo>
                <a:lnTo>
                  <a:pt x="162140" y="756558"/>
                </a:ln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7713716" y="2924944"/>
            <a:ext cx="242660" cy="68597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38" h="756558">
                <a:moveTo>
                  <a:pt x="216187" y="0"/>
                </a:moveTo>
                <a:lnTo>
                  <a:pt x="0" y="405299"/>
                </a:lnTo>
                <a:lnTo>
                  <a:pt x="391838" y="405299"/>
                </a:lnTo>
                <a:lnTo>
                  <a:pt x="162140" y="756558"/>
                </a:ln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45"/>
          <p:cNvSpPr/>
          <p:nvPr/>
        </p:nvSpPr>
        <p:spPr>
          <a:xfrm rot="3754932">
            <a:off x="8339389" y="3207636"/>
            <a:ext cx="242660" cy="68597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38" h="756558">
                <a:moveTo>
                  <a:pt x="216187" y="0"/>
                </a:moveTo>
                <a:lnTo>
                  <a:pt x="0" y="405299"/>
                </a:lnTo>
                <a:lnTo>
                  <a:pt x="391838" y="405299"/>
                </a:lnTo>
                <a:lnTo>
                  <a:pt x="162140" y="756558"/>
                </a:ln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 46"/>
          <p:cNvSpPr/>
          <p:nvPr/>
        </p:nvSpPr>
        <p:spPr>
          <a:xfrm rot="3754932">
            <a:off x="8339390" y="3783701"/>
            <a:ext cx="242660" cy="68597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38" h="756558">
                <a:moveTo>
                  <a:pt x="216187" y="0"/>
                </a:moveTo>
                <a:lnTo>
                  <a:pt x="0" y="405299"/>
                </a:lnTo>
                <a:lnTo>
                  <a:pt x="391838" y="405299"/>
                </a:lnTo>
                <a:lnTo>
                  <a:pt x="162140" y="756558"/>
                </a:ln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47"/>
          <p:cNvSpPr/>
          <p:nvPr/>
        </p:nvSpPr>
        <p:spPr>
          <a:xfrm rot="16727748">
            <a:off x="5816286" y="3546397"/>
            <a:ext cx="242660" cy="68597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38" h="756558">
                <a:moveTo>
                  <a:pt x="216187" y="0"/>
                </a:moveTo>
                <a:lnTo>
                  <a:pt x="0" y="405299"/>
                </a:lnTo>
                <a:lnTo>
                  <a:pt x="391838" y="405299"/>
                </a:lnTo>
                <a:lnTo>
                  <a:pt x="162140" y="756558"/>
                </a:ln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4067944" y="5229200"/>
            <a:ext cx="17493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i="1" dirty="0" smtClean="0">
                <a:solidFill>
                  <a:srgbClr val="008000"/>
                </a:solidFill>
              </a:rPr>
              <a:t>SAFETY FUNCTION</a:t>
            </a:r>
            <a:endParaRPr lang="en-GB" sz="1500" i="1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72200" y="5013176"/>
            <a:ext cx="19679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500" i="1" dirty="0" smtClean="0">
                <a:solidFill>
                  <a:srgbClr val="008000"/>
                </a:solidFill>
              </a:rPr>
              <a:t>OPERATIONAL GROUP</a:t>
            </a:r>
            <a:endParaRPr lang="en-GB" sz="1500" i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3928" y="5157192"/>
            <a:ext cx="2016224" cy="1584176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372200" y="5013176"/>
            <a:ext cx="2016224" cy="1844824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23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8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Cell and Adjacent Rooms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23" name="Picture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0" t="18843" b="6349"/>
          <a:stretch/>
        </p:blipFill>
        <p:spPr bwMode="auto">
          <a:xfrm>
            <a:off x="107504" y="1124745"/>
            <a:ext cx="4589222" cy="30243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98251" y="2127438"/>
            <a:ext cx="596003" cy="357602"/>
          </a:xfrm>
          <a:prstGeom prst="rect">
            <a:avLst/>
          </a:prstGeom>
          <a:solidFill>
            <a:srgbClr val="008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692995" y="3698069"/>
            <a:ext cx="596003" cy="357602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Macintosh HD:Users:andreapolato:Desktop:Screen Shot 2015-09-23 at 12.28.16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14328" r="3496" b="1099"/>
          <a:stretch/>
        </p:blipFill>
        <p:spPr bwMode="auto">
          <a:xfrm>
            <a:off x="107504" y="4077072"/>
            <a:ext cx="5240020" cy="26460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eeform 4"/>
          <p:cNvSpPr/>
          <p:nvPr/>
        </p:nvSpPr>
        <p:spPr>
          <a:xfrm>
            <a:off x="1258590" y="4343400"/>
            <a:ext cx="3651250" cy="495300"/>
          </a:xfrm>
          <a:custGeom>
            <a:avLst/>
            <a:gdLst>
              <a:gd name="connsiteX0" fmla="*/ 0 w 3651250"/>
              <a:gd name="connsiteY0" fmla="*/ 158750 h 457200"/>
              <a:gd name="connsiteX1" fmla="*/ 203200 w 3651250"/>
              <a:gd name="connsiteY1" fmla="*/ 0 h 457200"/>
              <a:gd name="connsiteX2" fmla="*/ 3651250 w 3651250"/>
              <a:gd name="connsiteY2" fmla="*/ 342900 h 457200"/>
              <a:gd name="connsiteX3" fmla="*/ 3524250 w 3651250"/>
              <a:gd name="connsiteY3" fmla="*/ 457200 h 457200"/>
              <a:gd name="connsiteX4" fmla="*/ 0 w 3651250"/>
              <a:gd name="connsiteY4" fmla="*/ 158750 h 457200"/>
              <a:gd name="connsiteX0" fmla="*/ 0 w 3651250"/>
              <a:gd name="connsiteY0" fmla="*/ 158750 h 495300"/>
              <a:gd name="connsiteX1" fmla="*/ 203200 w 3651250"/>
              <a:gd name="connsiteY1" fmla="*/ 0 h 495300"/>
              <a:gd name="connsiteX2" fmla="*/ 3651250 w 3651250"/>
              <a:gd name="connsiteY2" fmla="*/ 342900 h 495300"/>
              <a:gd name="connsiteX3" fmla="*/ 3517900 w 3651250"/>
              <a:gd name="connsiteY3" fmla="*/ 495300 h 495300"/>
              <a:gd name="connsiteX4" fmla="*/ 0 w 3651250"/>
              <a:gd name="connsiteY4" fmla="*/ 15875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1250" h="495300">
                <a:moveTo>
                  <a:pt x="0" y="158750"/>
                </a:moveTo>
                <a:lnTo>
                  <a:pt x="203200" y="0"/>
                </a:lnTo>
                <a:lnTo>
                  <a:pt x="3651250" y="342900"/>
                </a:lnTo>
                <a:lnTo>
                  <a:pt x="3517900" y="495300"/>
                </a:lnTo>
                <a:lnTo>
                  <a:pt x="0" y="158750"/>
                </a:lnTo>
                <a:close/>
              </a:path>
            </a:pathLst>
          </a:custGeom>
          <a:solidFill>
            <a:srgbClr val="008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1252240" y="4508500"/>
            <a:ext cx="3505200" cy="1225550"/>
          </a:xfrm>
          <a:custGeom>
            <a:avLst/>
            <a:gdLst>
              <a:gd name="connsiteX0" fmla="*/ 0 w 3498850"/>
              <a:gd name="connsiteY0" fmla="*/ 0 h 1219200"/>
              <a:gd name="connsiteX1" fmla="*/ 3498850 w 3498850"/>
              <a:gd name="connsiteY1" fmla="*/ 311150 h 1219200"/>
              <a:gd name="connsiteX2" fmla="*/ 3473450 w 3498850"/>
              <a:gd name="connsiteY2" fmla="*/ 1219200 h 1219200"/>
              <a:gd name="connsiteX3" fmla="*/ 3073400 w 3498850"/>
              <a:gd name="connsiteY3" fmla="*/ 1168400 h 1219200"/>
              <a:gd name="connsiteX4" fmla="*/ 3035300 w 3498850"/>
              <a:gd name="connsiteY4" fmla="*/ 850900 h 1219200"/>
              <a:gd name="connsiteX5" fmla="*/ 44450 w 3498850"/>
              <a:gd name="connsiteY5" fmla="*/ 495300 h 1219200"/>
              <a:gd name="connsiteX6" fmla="*/ 0 w 3498850"/>
              <a:gd name="connsiteY6" fmla="*/ 0 h 1219200"/>
              <a:gd name="connsiteX0" fmla="*/ 0 w 3505200"/>
              <a:gd name="connsiteY0" fmla="*/ 0 h 1225550"/>
              <a:gd name="connsiteX1" fmla="*/ 3498850 w 3505200"/>
              <a:gd name="connsiteY1" fmla="*/ 311150 h 1225550"/>
              <a:gd name="connsiteX2" fmla="*/ 3505200 w 3505200"/>
              <a:gd name="connsiteY2" fmla="*/ 1225550 h 1225550"/>
              <a:gd name="connsiteX3" fmla="*/ 3073400 w 3505200"/>
              <a:gd name="connsiteY3" fmla="*/ 1168400 h 1225550"/>
              <a:gd name="connsiteX4" fmla="*/ 3035300 w 3505200"/>
              <a:gd name="connsiteY4" fmla="*/ 850900 h 1225550"/>
              <a:gd name="connsiteX5" fmla="*/ 44450 w 3505200"/>
              <a:gd name="connsiteY5" fmla="*/ 495300 h 1225550"/>
              <a:gd name="connsiteX6" fmla="*/ 0 w 3505200"/>
              <a:gd name="connsiteY6" fmla="*/ 0 h 1225550"/>
              <a:gd name="connsiteX0" fmla="*/ 0 w 3505200"/>
              <a:gd name="connsiteY0" fmla="*/ 0 h 1225550"/>
              <a:gd name="connsiteX1" fmla="*/ 3498850 w 3505200"/>
              <a:gd name="connsiteY1" fmla="*/ 311150 h 1225550"/>
              <a:gd name="connsiteX2" fmla="*/ 3505200 w 3505200"/>
              <a:gd name="connsiteY2" fmla="*/ 1225550 h 1225550"/>
              <a:gd name="connsiteX3" fmla="*/ 3073400 w 3505200"/>
              <a:gd name="connsiteY3" fmla="*/ 1168400 h 1225550"/>
              <a:gd name="connsiteX4" fmla="*/ 3073400 w 3505200"/>
              <a:gd name="connsiteY4" fmla="*/ 844550 h 1225550"/>
              <a:gd name="connsiteX5" fmla="*/ 44450 w 3505200"/>
              <a:gd name="connsiteY5" fmla="*/ 495300 h 1225550"/>
              <a:gd name="connsiteX6" fmla="*/ 0 w 3505200"/>
              <a:gd name="connsiteY6" fmla="*/ 0 h 1225550"/>
              <a:gd name="connsiteX0" fmla="*/ 0 w 3505200"/>
              <a:gd name="connsiteY0" fmla="*/ 0 h 1225550"/>
              <a:gd name="connsiteX1" fmla="*/ 3498850 w 3505200"/>
              <a:gd name="connsiteY1" fmla="*/ 311150 h 1225550"/>
              <a:gd name="connsiteX2" fmla="*/ 3505200 w 3505200"/>
              <a:gd name="connsiteY2" fmla="*/ 1225550 h 1225550"/>
              <a:gd name="connsiteX3" fmla="*/ 3073400 w 3505200"/>
              <a:gd name="connsiteY3" fmla="*/ 1168400 h 1225550"/>
              <a:gd name="connsiteX4" fmla="*/ 3060700 w 3505200"/>
              <a:gd name="connsiteY4" fmla="*/ 863600 h 1225550"/>
              <a:gd name="connsiteX5" fmla="*/ 44450 w 3505200"/>
              <a:gd name="connsiteY5" fmla="*/ 495300 h 1225550"/>
              <a:gd name="connsiteX6" fmla="*/ 0 w 3505200"/>
              <a:gd name="connsiteY6" fmla="*/ 0 h 1225550"/>
              <a:gd name="connsiteX0" fmla="*/ 0 w 3505200"/>
              <a:gd name="connsiteY0" fmla="*/ 0 h 1225550"/>
              <a:gd name="connsiteX1" fmla="*/ 3498850 w 3505200"/>
              <a:gd name="connsiteY1" fmla="*/ 311150 h 1225550"/>
              <a:gd name="connsiteX2" fmla="*/ 3505200 w 3505200"/>
              <a:gd name="connsiteY2" fmla="*/ 1225550 h 1225550"/>
              <a:gd name="connsiteX3" fmla="*/ 3048000 w 3505200"/>
              <a:gd name="connsiteY3" fmla="*/ 1168400 h 1225550"/>
              <a:gd name="connsiteX4" fmla="*/ 3060700 w 3505200"/>
              <a:gd name="connsiteY4" fmla="*/ 863600 h 1225550"/>
              <a:gd name="connsiteX5" fmla="*/ 44450 w 3505200"/>
              <a:gd name="connsiteY5" fmla="*/ 495300 h 1225550"/>
              <a:gd name="connsiteX6" fmla="*/ 0 w 3505200"/>
              <a:gd name="connsiteY6" fmla="*/ 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5200" h="1225550">
                <a:moveTo>
                  <a:pt x="0" y="0"/>
                </a:moveTo>
                <a:lnTo>
                  <a:pt x="3498850" y="311150"/>
                </a:lnTo>
                <a:cubicBezTo>
                  <a:pt x="3500967" y="615950"/>
                  <a:pt x="3503083" y="920750"/>
                  <a:pt x="3505200" y="1225550"/>
                </a:cubicBezTo>
                <a:lnTo>
                  <a:pt x="3048000" y="1168400"/>
                </a:lnTo>
                <a:lnTo>
                  <a:pt x="3060700" y="863600"/>
                </a:lnTo>
                <a:lnTo>
                  <a:pt x="4445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 descr="inside active cells.bmp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90" t="2037" r="4927" b="3796"/>
          <a:stretch/>
        </p:blipFill>
        <p:spPr>
          <a:xfrm>
            <a:off x="5877024" y="4213746"/>
            <a:ext cx="2751679" cy="24634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Freeform 11"/>
          <p:cNvSpPr/>
          <p:nvPr/>
        </p:nvSpPr>
        <p:spPr>
          <a:xfrm>
            <a:off x="5724128" y="4653136"/>
            <a:ext cx="2012950" cy="2063750"/>
          </a:xfrm>
          <a:custGeom>
            <a:avLst/>
            <a:gdLst>
              <a:gd name="connsiteX0" fmla="*/ 450850 w 2095500"/>
              <a:gd name="connsiteY0" fmla="*/ 0 h 2025650"/>
              <a:gd name="connsiteX1" fmla="*/ 0 w 2095500"/>
              <a:gd name="connsiteY1" fmla="*/ 298450 h 2025650"/>
              <a:gd name="connsiteX2" fmla="*/ 0 w 2095500"/>
              <a:gd name="connsiteY2" fmla="*/ 692150 h 2025650"/>
              <a:gd name="connsiteX3" fmla="*/ 1771650 w 2095500"/>
              <a:gd name="connsiteY3" fmla="*/ 2025650 h 2025650"/>
              <a:gd name="connsiteX4" fmla="*/ 2057400 w 2095500"/>
              <a:gd name="connsiteY4" fmla="*/ 1758950 h 2025650"/>
              <a:gd name="connsiteX5" fmla="*/ 2095500 w 2095500"/>
              <a:gd name="connsiteY5" fmla="*/ 1174750 h 2025650"/>
              <a:gd name="connsiteX6" fmla="*/ 450850 w 2095500"/>
              <a:gd name="connsiteY6" fmla="*/ 0 h 2025650"/>
              <a:gd name="connsiteX0" fmla="*/ 450850 w 2095500"/>
              <a:gd name="connsiteY0" fmla="*/ 0 h 2063750"/>
              <a:gd name="connsiteX1" fmla="*/ 0 w 2095500"/>
              <a:gd name="connsiteY1" fmla="*/ 298450 h 2063750"/>
              <a:gd name="connsiteX2" fmla="*/ 0 w 2095500"/>
              <a:gd name="connsiteY2" fmla="*/ 692150 h 2063750"/>
              <a:gd name="connsiteX3" fmla="*/ 1739900 w 2095500"/>
              <a:gd name="connsiteY3" fmla="*/ 2063750 h 2063750"/>
              <a:gd name="connsiteX4" fmla="*/ 2057400 w 2095500"/>
              <a:gd name="connsiteY4" fmla="*/ 1758950 h 2063750"/>
              <a:gd name="connsiteX5" fmla="*/ 2095500 w 2095500"/>
              <a:gd name="connsiteY5" fmla="*/ 1174750 h 2063750"/>
              <a:gd name="connsiteX6" fmla="*/ 450850 w 2095500"/>
              <a:gd name="connsiteY6" fmla="*/ 0 h 2063750"/>
              <a:gd name="connsiteX0" fmla="*/ 450850 w 2095500"/>
              <a:gd name="connsiteY0" fmla="*/ 0 h 2063750"/>
              <a:gd name="connsiteX1" fmla="*/ 0 w 2095500"/>
              <a:gd name="connsiteY1" fmla="*/ 298450 h 2063750"/>
              <a:gd name="connsiteX2" fmla="*/ 88900 w 2095500"/>
              <a:gd name="connsiteY2" fmla="*/ 679450 h 2063750"/>
              <a:gd name="connsiteX3" fmla="*/ 1739900 w 2095500"/>
              <a:gd name="connsiteY3" fmla="*/ 2063750 h 2063750"/>
              <a:gd name="connsiteX4" fmla="*/ 2057400 w 2095500"/>
              <a:gd name="connsiteY4" fmla="*/ 1758950 h 2063750"/>
              <a:gd name="connsiteX5" fmla="*/ 2095500 w 2095500"/>
              <a:gd name="connsiteY5" fmla="*/ 1174750 h 2063750"/>
              <a:gd name="connsiteX6" fmla="*/ 450850 w 2095500"/>
              <a:gd name="connsiteY6" fmla="*/ 0 h 2063750"/>
              <a:gd name="connsiteX0" fmla="*/ 361950 w 2006600"/>
              <a:gd name="connsiteY0" fmla="*/ 0 h 2063750"/>
              <a:gd name="connsiteX1" fmla="*/ 0 w 2006600"/>
              <a:gd name="connsiteY1" fmla="*/ 279400 h 2063750"/>
              <a:gd name="connsiteX2" fmla="*/ 0 w 2006600"/>
              <a:gd name="connsiteY2" fmla="*/ 679450 h 2063750"/>
              <a:gd name="connsiteX3" fmla="*/ 1651000 w 2006600"/>
              <a:gd name="connsiteY3" fmla="*/ 2063750 h 2063750"/>
              <a:gd name="connsiteX4" fmla="*/ 1968500 w 2006600"/>
              <a:gd name="connsiteY4" fmla="*/ 1758950 h 2063750"/>
              <a:gd name="connsiteX5" fmla="*/ 2006600 w 2006600"/>
              <a:gd name="connsiteY5" fmla="*/ 1174750 h 2063750"/>
              <a:gd name="connsiteX6" fmla="*/ 361950 w 2006600"/>
              <a:gd name="connsiteY6" fmla="*/ 0 h 2063750"/>
              <a:gd name="connsiteX0" fmla="*/ 368300 w 2012950"/>
              <a:gd name="connsiteY0" fmla="*/ 0 h 2063750"/>
              <a:gd name="connsiteX1" fmla="*/ 0 w 2012950"/>
              <a:gd name="connsiteY1" fmla="*/ 215900 h 2063750"/>
              <a:gd name="connsiteX2" fmla="*/ 6350 w 2012950"/>
              <a:gd name="connsiteY2" fmla="*/ 679450 h 2063750"/>
              <a:gd name="connsiteX3" fmla="*/ 1657350 w 2012950"/>
              <a:gd name="connsiteY3" fmla="*/ 2063750 h 2063750"/>
              <a:gd name="connsiteX4" fmla="*/ 1974850 w 2012950"/>
              <a:gd name="connsiteY4" fmla="*/ 1758950 h 2063750"/>
              <a:gd name="connsiteX5" fmla="*/ 2012950 w 2012950"/>
              <a:gd name="connsiteY5" fmla="*/ 1174750 h 2063750"/>
              <a:gd name="connsiteX6" fmla="*/ 368300 w 2012950"/>
              <a:gd name="connsiteY6" fmla="*/ 0 h 206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2950" h="2063750">
                <a:moveTo>
                  <a:pt x="368300" y="0"/>
                </a:moveTo>
                <a:lnTo>
                  <a:pt x="0" y="215900"/>
                </a:lnTo>
                <a:cubicBezTo>
                  <a:pt x="2117" y="370417"/>
                  <a:pt x="4233" y="524933"/>
                  <a:pt x="6350" y="679450"/>
                </a:cubicBezTo>
                <a:lnTo>
                  <a:pt x="1657350" y="2063750"/>
                </a:lnTo>
                <a:lnTo>
                  <a:pt x="1974850" y="1758950"/>
                </a:lnTo>
                <a:lnTo>
                  <a:pt x="2012950" y="1174750"/>
                </a:lnTo>
                <a:lnTo>
                  <a:pt x="368300" y="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6844902" y="4056236"/>
            <a:ext cx="1825625" cy="1771650"/>
          </a:xfrm>
          <a:custGeom>
            <a:avLst/>
            <a:gdLst>
              <a:gd name="connsiteX0" fmla="*/ 1708150 w 1816100"/>
              <a:gd name="connsiteY0" fmla="*/ 1504950 h 1758950"/>
              <a:gd name="connsiteX1" fmla="*/ 1485900 w 1816100"/>
              <a:gd name="connsiteY1" fmla="*/ 1758950 h 1758950"/>
              <a:gd name="connsiteX2" fmla="*/ 1587500 w 1816100"/>
              <a:gd name="connsiteY2" fmla="*/ 1092200 h 1758950"/>
              <a:gd name="connsiteX3" fmla="*/ 0 w 1816100"/>
              <a:gd name="connsiteY3" fmla="*/ 146050 h 1758950"/>
              <a:gd name="connsiteX4" fmla="*/ 234950 w 1816100"/>
              <a:gd name="connsiteY4" fmla="*/ 0 h 1758950"/>
              <a:gd name="connsiteX5" fmla="*/ 1816100 w 1816100"/>
              <a:gd name="connsiteY5" fmla="*/ 952500 h 1758950"/>
              <a:gd name="connsiteX6" fmla="*/ 1708150 w 1816100"/>
              <a:gd name="connsiteY6" fmla="*/ 1504950 h 1758950"/>
              <a:gd name="connsiteX0" fmla="*/ 1717675 w 1825625"/>
              <a:gd name="connsiteY0" fmla="*/ 1504950 h 1758950"/>
              <a:gd name="connsiteX1" fmla="*/ 1495425 w 1825625"/>
              <a:gd name="connsiteY1" fmla="*/ 1758950 h 1758950"/>
              <a:gd name="connsiteX2" fmla="*/ 1597025 w 1825625"/>
              <a:gd name="connsiteY2" fmla="*/ 1092200 h 1758950"/>
              <a:gd name="connsiteX3" fmla="*/ 0 w 1825625"/>
              <a:gd name="connsiteY3" fmla="*/ 139700 h 1758950"/>
              <a:gd name="connsiteX4" fmla="*/ 244475 w 1825625"/>
              <a:gd name="connsiteY4" fmla="*/ 0 h 1758950"/>
              <a:gd name="connsiteX5" fmla="*/ 1825625 w 1825625"/>
              <a:gd name="connsiteY5" fmla="*/ 952500 h 1758950"/>
              <a:gd name="connsiteX6" fmla="*/ 1717675 w 1825625"/>
              <a:gd name="connsiteY6" fmla="*/ 1504950 h 1758950"/>
              <a:gd name="connsiteX0" fmla="*/ 1717675 w 1825625"/>
              <a:gd name="connsiteY0" fmla="*/ 1517650 h 1771650"/>
              <a:gd name="connsiteX1" fmla="*/ 1495425 w 1825625"/>
              <a:gd name="connsiteY1" fmla="*/ 1771650 h 1771650"/>
              <a:gd name="connsiteX2" fmla="*/ 1597025 w 1825625"/>
              <a:gd name="connsiteY2" fmla="*/ 1104900 h 1771650"/>
              <a:gd name="connsiteX3" fmla="*/ 0 w 1825625"/>
              <a:gd name="connsiteY3" fmla="*/ 152400 h 1771650"/>
              <a:gd name="connsiteX4" fmla="*/ 225425 w 1825625"/>
              <a:gd name="connsiteY4" fmla="*/ 0 h 1771650"/>
              <a:gd name="connsiteX5" fmla="*/ 1825625 w 1825625"/>
              <a:gd name="connsiteY5" fmla="*/ 965200 h 1771650"/>
              <a:gd name="connsiteX6" fmla="*/ 1717675 w 1825625"/>
              <a:gd name="connsiteY6" fmla="*/ 1517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625" h="1771650">
                <a:moveTo>
                  <a:pt x="1717675" y="1517650"/>
                </a:moveTo>
                <a:lnTo>
                  <a:pt x="1495425" y="1771650"/>
                </a:lnTo>
                <a:lnTo>
                  <a:pt x="1597025" y="1104900"/>
                </a:lnTo>
                <a:lnTo>
                  <a:pt x="0" y="152400"/>
                </a:lnTo>
                <a:lnTo>
                  <a:pt x="225425" y="0"/>
                </a:lnTo>
                <a:lnTo>
                  <a:pt x="1825625" y="965200"/>
                </a:lnTo>
                <a:lnTo>
                  <a:pt x="1717675" y="15176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5523443" y="3852333"/>
            <a:ext cx="1559983" cy="1496484"/>
          </a:xfrm>
          <a:custGeom>
            <a:avLst/>
            <a:gdLst>
              <a:gd name="connsiteX0" fmla="*/ 1540933 w 1540933"/>
              <a:gd name="connsiteY0" fmla="*/ 177800 h 1490134"/>
              <a:gd name="connsiteX1" fmla="*/ 1253066 w 1540933"/>
              <a:gd name="connsiteY1" fmla="*/ 0 h 1490134"/>
              <a:gd name="connsiteX2" fmla="*/ 8466 w 1540933"/>
              <a:gd name="connsiteY2" fmla="*/ 821267 h 1490134"/>
              <a:gd name="connsiteX3" fmla="*/ 0 w 1540933"/>
              <a:gd name="connsiteY3" fmla="*/ 1397000 h 1490134"/>
              <a:gd name="connsiteX4" fmla="*/ 169333 w 1540933"/>
              <a:gd name="connsiteY4" fmla="*/ 1490134 h 1490134"/>
              <a:gd name="connsiteX5" fmla="*/ 220133 w 1540933"/>
              <a:gd name="connsiteY5" fmla="*/ 1049867 h 1490134"/>
              <a:gd name="connsiteX6" fmla="*/ 1540933 w 1540933"/>
              <a:gd name="connsiteY6" fmla="*/ 177800 h 1490134"/>
              <a:gd name="connsiteX0" fmla="*/ 1540933 w 1540933"/>
              <a:gd name="connsiteY0" fmla="*/ 177800 h 1496484"/>
              <a:gd name="connsiteX1" fmla="*/ 1253066 w 1540933"/>
              <a:gd name="connsiteY1" fmla="*/ 0 h 1496484"/>
              <a:gd name="connsiteX2" fmla="*/ 8466 w 1540933"/>
              <a:gd name="connsiteY2" fmla="*/ 821267 h 1496484"/>
              <a:gd name="connsiteX3" fmla="*/ 0 w 1540933"/>
              <a:gd name="connsiteY3" fmla="*/ 1397000 h 1496484"/>
              <a:gd name="connsiteX4" fmla="*/ 220133 w 1540933"/>
              <a:gd name="connsiteY4" fmla="*/ 1496484 h 1496484"/>
              <a:gd name="connsiteX5" fmla="*/ 220133 w 1540933"/>
              <a:gd name="connsiteY5" fmla="*/ 1049867 h 1496484"/>
              <a:gd name="connsiteX6" fmla="*/ 1540933 w 1540933"/>
              <a:gd name="connsiteY6" fmla="*/ 177800 h 1496484"/>
              <a:gd name="connsiteX0" fmla="*/ 1559983 w 1559983"/>
              <a:gd name="connsiteY0" fmla="*/ 190500 h 1496484"/>
              <a:gd name="connsiteX1" fmla="*/ 1253066 w 1559983"/>
              <a:gd name="connsiteY1" fmla="*/ 0 h 1496484"/>
              <a:gd name="connsiteX2" fmla="*/ 8466 w 1559983"/>
              <a:gd name="connsiteY2" fmla="*/ 821267 h 1496484"/>
              <a:gd name="connsiteX3" fmla="*/ 0 w 1559983"/>
              <a:gd name="connsiteY3" fmla="*/ 1397000 h 1496484"/>
              <a:gd name="connsiteX4" fmla="*/ 220133 w 1559983"/>
              <a:gd name="connsiteY4" fmla="*/ 1496484 h 1496484"/>
              <a:gd name="connsiteX5" fmla="*/ 220133 w 1559983"/>
              <a:gd name="connsiteY5" fmla="*/ 1049867 h 1496484"/>
              <a:gd name="connsiteX6" fmla="*/ 1559983 w 1559983"/>
              <a:gd name="connsiteY6" fmla="*/ 190500 h 1496484"/>
              <a:gd name="connsiteX0" fmla="*/ 1559983 w 1559983"/>
              <a:gd name="connsiteY0" fmla="*/ 190500 h 1496484"/>
              <a:gd name="connsiteX1" fmla="*/ 1253066 w 1559983"/>
              <a:gd name="connsiteY1" fmla="*/ 0 h 1496484"/>
              <a:gd name="connsiteX2" fmla="*/ 8466 w 1559983"/>
              <a:gd name="connsiteY2" fmla="*/ 821267 h 1496484"/>
              <a:gd name="connsiteX3" fmla="*/ 0 w 1559983"/>
              <a:gd name="connsiteY3" fmla="*/ 1397000 h 1496484"/>
              <a:gd name="connsiteX4" fmla="*/ 220133 w 1559983"/>
              <a:gd name="connsiteY4" fmla="*/ 1496484 h 1496484"/>
              <a:gd name="connsiteX5" fmla="*/ 239183 w 1559983"/>
              <a:gd name="connsiteY5" fmla="*/ 1018117 h 1496484"/>
              <a:gd name="connsiteX6" fmla="*/ 1559983 w 1559983"/>
              <a:gd name="connsiteY6" fmla="*/ 190500 h 1496484"/>
              <a:gd name="connsiteX0" fmla="*/ 1556808 w 1556808"/>
              <a:gd name="connsiteY0" fmla="*/ 190500 h 1496484"/>
              <a:gd name="connsiteX1" fmla="*/ 1249891 w 1556808"/>
              <a:gd name="connsiteY1" fmla="*/ 0 h 1496484"/>
              <a:gd name="connsiteX2" fmla="*/ 5291 w 1556808"/>
              <a:gd name="connsiteY2" fmla="*/ 821267 h 1496484"/>
              <a:gd name="connsiteX3" fmla="*/ 0 w 1556808"/>
              <a:gd name="connsiteY3" fmla="*/ 1336675 h 1496484"/>
              <a:gd name="connsiteX4" fmla="*/ 216958 w 1556808"/>
              <a:gd name="connsiteY4" fmla="*/ 1496484 h 1496484"/>
              <a:gd name="connsiteX5" fmla="*/ 236008 w 1556808"/>
              <a:gd name="connsiteY5" fmla="*/ 1018117 h 1496484"/>
              <a:gd name="connsiteX6" fmla="*/ 1556808 w 1556808"/>
              <a:gd name="connsiteY6" fmla="*/ 190500 h 1496484"/>
              <a:gd name="connsiteX0" fmla="*/ 1559983 w 1559983"/>
              <a:gd name="connsiteY0" fmla="*/ 209550 h 1496484"/>
              <a:gd name="connsiteX1" fmla="*/ 1249891 w 1559983"/>
              <a:gd name="connsiteY1" fmla="*/ 0 h 1496484"/>
              <a:gd name="connsiteX2" fmla="*/ 5291 w 1559983"/>
              <a:gd name="connsiteY2" fmla="*/ 821267 h 1496484"/>
              <a:gd name="connsiteX3" fmla="*/ 0 w 1559983"/>
              <a:gd name="connsiteY3" fmla="*/ 1336675 h 1496484"/>
              <a:gd name="connsiteX4" fmla="*/ 216958 w 1559983"/>
              <a:gd name="connsiteY4" fmla="*/ 1496484 h 1496484"/>
              <a:gd name="connsiteX5" fmla="*/ 236008 w 1559983"/>
              <a:gd name="connsiteY5" fmla="*/ 1018117 h 1496484"/>
              <a:gd name="connsiteX6" fmla="*/ 1559983 w 1559983"/>
              <a:gd name="connsiteY6" fmla="*/ 209550 h 149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9983" h="1496484">
                <a:moveTo>
                  <a:pt x="1559983" y="209550"/>
                </a:moveTo>
                <a:lnTo>
                  <a:pt x="1249891" y="0"/>
                </a:lnTo>
                <a:lnTo>
                  <a:pt x="5291" y="821267"/>
                </a:lnTo>
                <a:cubicBezTo>
                  <a:pt x="3527" y="993070"/>
                  <a:pt x="1764" y="1164872"/>
                  <a:pt x="0" y="1336675"/>
                </a:cubicBezTo>
                <a:lnTo>
                  <a:pt x="216958" y="1496484"/>
                </a:lnTo>
                <a:lnTo>
                  <a:pt x="236008" y="1018117"/>
                </a:lnTo>
                <a:lnTo>
                  <a:pt x="1559983" y="2095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362610"/>
              </p:ext>
            </p:extLst>
          </p:nvPr>
        </p:nvGraphicFramePr>
        <p:xfrm>
          <a:off x="4819650" y="1647825"/>
          <a:ext cx="5795963" cy="232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Document" r:id="rId7" imgW="5727700" imgH="2184400" progId="Word.Document.12">
                  <p:embed/>
                </p:oleObj>
              </mc:Choice>
              <mc:Fallback>
                <p:oleObj name="Document" r:id="rId7" imgW="5727700" imgH="218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19650" y="1647825"/>
                        <a:ext cx="5795963" cy="2328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834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5" grpId="0" animBg="1"/>
      <p:bldP spid="6" grpId="0" animBg="1"/>
      <p:bldP spid="12" grpId="0" animBg="1"/>
      <p:bldP spid="1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140968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Accident Description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359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Accident Description</a:t>
            </a:r>
            <a:endParaRPr lang="en-GB" dirty="0"/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A97551-655E-4243-AF44-754CE67D42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39552" y="1052736"/>
            <a:ext cx="3528392" cy="4320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Target dismantling ongoing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28" name="01_AC_Dismantling Draf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1"/>
            <a:ext cx="4158206" cy="31186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 descr="Screen Shot 2016-03-17 at 22.07.3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4"/>
          <a:stretch/>
        </p:blipFill>
        <p:spPr>
          <a:xfrm>
            <a:off x="1475656" y="3429000"/>
            <a:ext cx="7619164" cy="30689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539552" y="1628800"/>
            <a:ext cx="3528392" cy="4320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Active Cell HVAC  OFF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5" name="&quot;No&quot; Symbol 4"/>
          <p:cNvSpPr/>
          <p:nvPr/>
        </p:nvSpPr>
        <p:spPr>
          <a:xfrm>
            <a:off x="8172400" y="4869160"/>
            <a:ext cx="432048" cy="360040"/>
          </a:xfrm>
          <a:prstGeom prst="noSmoking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031072" y="4275128"/>
            <a:ext cx="242660" cy="68597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38" h="756558">
                <a:moveTo>
                  <a:pt x="216187" y="0"/>
                </a:moveTo>
                <a:lnTo>
                  <a:pt x="0" y="405299"/>
                </a:lnTo>
                <a:lnTo>
                  <a:pt x="391838" y="405299"/>
                </a:lnTo>
                <a:lnTo>
                  <a:pt x="162140" y="756558"/>
                </a:ln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/>
        </p:nvSpPr>
        <p:spPr>
          <a:xfrm rot="10800000">
            <a:off x="4848160" y="5246216"/>
            <a:ext cx="293821" cy="89552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  <a:gd name="connsiteX0" fmla="*/ 279629 w 455280"/>
              <a:gd name="connsiteY0" fmla="*/ 0 h 896627"/>
              <a:gd name="connsiteX1" fmla="*/ 63442 w 455280"/>
              <a:gd name="connsiteY1" fmla="*/ 405299 h 896627"/>
              <a:gd name="connsiteX2" fmla="*/ 455280 w 455280"/>
              <a:gd name="connsiteY2" fmla="*/ 405299 h 896627"/>
              <a:gd name="connsiteX3" fmla="*/ 0 w 455280"/>
              <a:gd name="connsiteY3" fmla="*/ 896627 h 896627"/>
              <a:gd name="connsiteX0" fmla="*/ 474450 w 474450"/>
              <a:gd name="connsiteY0" fmla="*/ 0 h 987672"/>
              <a:gd name="connsiteX1" fmla="*/ 63442 w 474450"/>
              <a:gd name="connsiteY1" fmla="*/ 496344 h 987672"/>
              <a:gd name="connsiteX2" fmla="*/ 455280 w 474450"/>
              <a:gd name="connsiteY2" fmla="*/ 496344 h 987672"/>
              <a:gd name="connsiteX3" fmla="*/ 0 w 474450"/>
              <a:gd name="connsiteY3" fmla="*/ 987672 h 98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50" h="987672">
                <a:moveTo>
                  <a:pt x="474450" y="0"/>
                </a:moveTo>
                <a:lnTo>
                  <a:pt x="63442" y="496344"/>
                </a:lnTo>
                <a:lnTo>
                  <a:pt x="455280" y="496344"/>
                </a:lnTo>
                <a:lnTo>
                  <a:pt x="0" y="987672"/>
                </a:ln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5042944" y="4258112"/>
            <a:ext cx="242660" cy="68597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38" h="756558">
                <a:moveTo>
                  <a:pt x="216187" y="0"/>
                </a:moveTo>
                <a:lnTo>
                  <a:pt x="0" y="405299"/>
                </a:lnTo>
                <a:lnTo>
                  <a:pt x="391838" y="405299"/>
                </a:lnTo>
                <a:lnTo>
                  <a:pt x="162140" y="756558"/>
                </a:lnTo>
              </a:path>
            </a:pathLst>
          </a:cu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 43"/>
          <p:cNvSpPr/>
          <p:nvPr/>
        </p:nvSpPr>
        <p:spPr>
          <a:xfrm rot="10800000">
            <a:off x="4860032" y="5229200"/>
            <a:ext cx="293821" cy="895520"/>
          </a:xfrm>
          <a:custGeom>
            <a:avLst/>
            <a:gdLst>
              <a:gd name="connsiteX0" fmla="*/ 216187 w 391838"/>
              <a:gd name="connsiteY0" fmla="*/ 0 h 756558"/>
              <a:gd name="connsiteX1" fmla="*/ 0 w 391838"/>
              <a:gd name="connsiteY1" fmla="*/ 405299 h 756558"/>
              <a:gd name="connsiteX2" fmla="*/ 391838 w 391838"/>
              <a:gd name="connsiteY2" fmla="*/ 405299 h 756558"/>
              <a:gd name="connsiteX3" fmla="*/ 162140 w 391838"/>
              <a:gd name="connsiteY3" fmla="*/ 756558 h 756558"/>
              <a:gd name="connsiteX0" fmla="*/ 279629 w 455280"/>
              <a:gd name="connsiteY0" fmla="*/ 0 h 896627"/>
              <a:gd name="connsiteX1" fmla="*/ 63442 w 455280"/>
              <a:gd name="connsiteY1" fmla="*/ 405299 h 896627"/>
              <a:gd name="connsiteX2" fmla="*/ 455280 w 455280"/>
              <a:gd name="connsiteY2" fmla="*/ 405299 h 896627"/>
              <a:gd name="connsiteX3" fmla="*/ 0 w 455280"/>
              <a:gd name="connsiteY3" fmla="*/ 896627 h 896627"/>
              <a:gd name="connsiteX0" fmla="*/ 474450 w 474450"/>
              <a:gd name="connsiteY0" fmla="*/ 0 h 987672"/>
              <a:gd name="connsiteX1" fmla="*/ 63442 w 474450"/>
              <a:gd name="connsiteY1" fmla="*/ 496344 h 987672"/>
              <a:gd name="connsiteX2" fmla="*/ 455280 w 474450"/>
              <a:gd name="connsiteY2" fmla="*/ 496344 h 987672"/>
              <a:gd name="connsiteX3" fmla="*/ 0 w 474450"/>
              <a:gd name="connsiteY3" fmla="*/ 987672 h 98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50" h="987672">
                <a:moveTo>
                  <a:pt x="474450" y="0"/>
                </a:moveTo>
                <a:lnTo>
                  <a:pt x="63442" y="496344"/>
                </a:lnTo>
                <a:lnTo>
                  <a:pt x="455280" y="496344"/>
                </a:lnTo>
                <a:lnTo>
                  <a:pt x="0" y="987672"/>
                </a:lnTo>
              </a:path>
            </a:pathLst>
          </a:cu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539552" y="2276872"/>
            <a:ext cx="3528392" cy="4320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Pressure inversion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539552" y="2924944"/>
            <a:ext cx="3528392" cy="4320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Dose to operators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New 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3635896" cy="2454230"/>
          </a:xfrm>
          <a:prstGeom prst="rect">
            <a:avLst/>
          </a:prstGeom>
        </p:spPr>
      </p:pic>
      <p:pic>
        <p:nvPicPr>
          <p:cNvPr id="6" name="Picture 5" descr="anim_smoke.gif"/>
          <p:cNvPicPr>
            <a:picLocks noChangeAspect="1"/>
          </p:cNvPicPr>
          <p:nvPr/>
        </p:nvPicPr>
        <p:blipFill>
          <a:blip r:embed="rId8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3856">
            <a:off x="1520547" y="4121964"/>
            <a:ext cx="915677" cy="915677"/>
          </a:xfrm>
          <a:prstGeom prst="rect">
            <a:avLst/>
          </a:prstGeom>
        </p:spPr>
      </p:pic>
      <p:pic>
        <p:nvPicPr>
          <p:cNvPr id="18" name="Picture 17" descr="anim_smoke.gif"/>
          <p:cNvPicPr>
            <a:picLocks noChangeAspect="1"/>
          </p:cNvPicPr>
          <p:nvPr/>
        </p:nvPicPr>
        <p:blipFill>
          <a:blip r:embed="rId8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3856">
            <a:off x="1174336" y="4048223"/>
            <a:ext cx="765210" cy="765210"/>
          </a:xfrm>
          <a:prstGeom prst="rect">
            <a:avLst/>
          </a:prstGeom>
        </p:spPr>
      </p:pic>
      <p:pic>
        <p:nvPicPr>
          <p:cNvPr id="19" name="Picture 18" descr="anim_smoke.gif"/>
          <p:cNvPicPr>
            <a:picLocks noChangeAspect="1"/>
          </p:cNvPicPr>
          <p:nvPr/>
        </p:nvPicPr>
        <p:blipFill>
          <a:blip r:embed="rId8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3856">
            <a:off x="2002063" y="4806503"/>
            <a:ext cx="1486307" cy="1486307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38964"/>
              </p:ext>
            </p:extLst>
          </p:nvPr>
        </p:nvGraphicFramePr>
        <p:xfrm>
          <a:off x="4788024" y="4221088"/>
          <a:ext cx="5795963" cy="232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Document" r:id="rId10" imgW="5727700" imgH="2184400" progId="Word.Document.12">
                  <p:embed/>
                </p:oleObj>
              </mc:Choice>
              <mc:Fallback>
                <p:oleObj name="Document" r:id="rId10" imgW="5727700" imgH="218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88024" y="4221088"/>
                        <a:ext cx="5795963" cy="2328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460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4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7" grpId="0" animBg="1"/>
      <p:bldP spid="31" grpId="0" animBg="1"/>
      <p:bldP spid="5" grpId="0" animBg="1"/>
      <p:bldP spid="32" grpId="1" animBg="1"/>
      <p:bldP spid="33" grpId="1" animBg="1"/>
      <p:bldP spid="34" grpId="0" animBg="1"/>
      <p:bldP spid="44" grpId="0" animBg="1"/>
      <p:bldP spid="45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140968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Accident Probability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050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Accident Probability</a:t>
            </a:r>
            <a:endParaRPr lang="en-GB" dirty="0"/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A97551-655E-4243-AF44-754CE67D42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427" y="1107810"/>
            <a:ext cx="3966509" cy="3675668"/>
            <a:chOff x="29427" y="1107810"/>
            <a:chExt cx="3966509" cy="3675668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8014834"/>
                </p:ext>
              </p:extLst>
            </p:nvPr>
          </p:nvGraphicFramePr>
          <p:xfrm>
            <a:off x="179512" y="1772816"/>
            <a:ext cx="3600400" cy="3010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6" name="Document" r:id="rId4" imgW="5727700" imgH="4787900" progId="Word.Document.12">
                    <p:embed/>
                  </p:oleObj>
                </mc:Choice>
                <mc:Fallback>
                  <p:oleObj name="Document" r:id="rId4" imgW="5727700" imgH="47879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79512" y="1772816"/>
                          <a:ext cx="3600400" cy="30106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29427" y="1412776"/>
              <a:ext cx="3966509" cy="33123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865724" y="1107810"/>
              <a:ext cx="2376264" cy="5760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Postulated initiating events occurrence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69987" y="1107810"/>
            <a:ext cx="3966509" cy="3617334"/>
            <a:chOff x="5069987" y="1107810"/>
            <a:chExt cx="3966509" cy="3617334"/>
          </a:xfrm>
        </p:grpSpPr>
        <p:sp>
          <p:nvSpPr>
            <p:cNvPr id="19" name="Rectangle 18"/>
            <p:cNvSpPr/>
            <p:nvPr/>
          </p:nvSpPr>
          <p:spPr>
            <a:xfrm>
              <a:off x="5069987" y="1412776"/>
              <a:ext cx="3966509" cy="33123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5906284" y="1107810"/>
              <a:ext cx="2376264" cy="5760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Target wheel Dismantling operations occurrence</a:t>
              </a:r>
            </a:p>
          </p:txBody>
        </p:sp>
        <p:pic>
          <p:nvPicPr>
            <p:cNvPr id="8" name="Picture 7" descr="Screen Shot 2016-03-18 at 15.09.5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8099" y="4077072"/>
              <a:ext cx="1952760" cy="526678"/>
            </a:xfrm>
            <a:prstGeom prst="rect">
              <a:avLst/>
            </a:prstGeom>
          </p:spPr>
        </p:pic>
        <p:pic>
          <p:nvPicPr>
            <p:cNvPr id="9" name="Picture 8" descr="Screen Shot 2016-03-18 at 15.09.4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123" y="3140968"/>
              <a:ext cx="1871734" cy="567192"/>
            </a:xfrm>
            <a:prstGeom prst="rect">
              <a:avLst/>
            </a:prstGeom>
          </p:spPr>
        </p:pic>
        <p:pic>
          <p:nvPicPr>
            <p:cNvPr id="11" name="Picture 10" descr="Screen Shot 2016-03-18 at 15.09.37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8099" y="2204864"/>
              <a:ext cx="2017581" cy="58339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41086" y="1955800"/>
              <a:ext cx="12234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 smtClean="0"/>
                <a:t>Every 5 years</a:t>
              </a:r>
              <a:endParaRPr lang="en-GB" sz="15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28346" y="2810601"/>
              <a:ext cx="26867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 smtClean="0"/>
                <a:t>For a total duration of 3 months</a:t>
              </a:r>
              <a:endParaRPr lang="en-GB" sz="15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27089" y="3645024"/>
              <a:ext cx="55125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" dirty="0" smtClean="0"/>
                <a:t>total</a:t>
              </a:r>
              <a:endParaRPr lang="en-GB" sz="1500" dirty="0"/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431072"/>
              </p:ext>
            </p:extLst>
          </p:nvPr>
        </p:nvGraphicFramePr>
        <p:xfrm>
          <a:off x="1035893" y="3613091"/>
          <a:ext cx="6920483" cy="343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Document" r:id="rId10" imgW="5727700" imgH="2844800" progId="Word.Document.12">
                  <p:embed/>
                </p:oleObj>
              </mc:Choice>
              <mc:Fallback>
                <p:oleObj name="Document" r:id="rId10" imgW="5727700" imgH="284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35893" y="3613091"/>
                        <a:ext cx="6920483" cy="3437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us 2"/>
          <p:cNvSpPr>
            <a:spLocks/>
          </p:cNvSpPr>
          <p:nvPr/>
        </p:nvSpPr>
        <p:spPr>
          <a:xfrm>
            <a:off x="4139952" y="2708920"/>
            <a:ext cx="720000" cy="7200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012160" y="4869160"/>
            <a:ext cx="1944216" cy="504056"/>
          </a:xfrm>
          <a:prstGeom prst="rect">
            <a:avLst/>
          </a:prstGeom>
          <a:solidFill>
            <a:srgbClr val="008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012160" y="6165304"/>
            <a:ext cx="1944216" cy="504056"/>
          </a:xfrm>
          <a:prstGeom prst="rect">
            <a:avLst/>
          </a:prstGeom>
          <a:solidFill>
            <a:srgbClr val="00800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28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5083</TotalTime>
  <Words>402</Words>
  <Application>Microsoft Macintosh PowerPoint</Application>
  <PresentationFormat>On-screen Show (4:3)</PresentationFormat>
  <Paragraphs>140</Paragraphs>
  <Slides>20</Slides>
  <Notes>0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Document</vt:lpstr>
      <vt:lpstr>Target Station Heating Ventilation Air Conditioning System  Bounding Event: Loss of Dynamic Confinement in the Active Cell</vt:lpstr>
      <vt:lpstr>Introduction</vt:lpstr>
      <vt:lpstr>Introduction</vt:lpstr>
      <vt:lpstr>Active Cell</vt:lpstr>
      <vt:lpstr>Active Cell and Adjacent Rooms</vt:lpstr>
      <vt:lpstr>Accident Description</vt:lpstr>
      <vt:lpstr>Accident Description</vt:lpstr>
      <vt:lpstr>Accident Probability</vt:lpstr>
      <vt:lpstr>Accident Probability</vt:lpstr>
      <vt:lpstr>Radiological inventory &amp; Release fraction from the source</vt:lpstr>
      <vt:lpstr>Radiological Inventory</vt:lpstr>
      <vt:lpstr>Radiological Inventory</vt:lpstr>
      <vt:lpstr>Unmitigated accident</vt:lpstr>
      <vt:lpstr>Unmitigated scenario</vt:lpstr>
      <vt:lpstr>Unmitigated scenario</vt:lpstr>
      <vt:lpstr>Mitigated Accident</vt:lpstr>
      <vt:lpstr>Unmitigated scenario</vt:lpstr>
      <vt:lpstr>Unmitigated scenario</vt:lpstr>
      <vt:lpstr>Conclusions</vt:lpstr>
      <vt:lpstr>Conclusions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Helen Fröderberg</cp:lastModifiedBy>
  <cp:revision>314</cp:revision>
  <cp:lastPrinted>2015-04-28T06:00:07Z</cp:lastPrinted>
  <dcterms:created xsi:type="dcterms:W3CDTF">2013-10-29T16:05:10Z</dcterms:created>
  <dcterms:modified xsi:type="dcterms:W3CDTF">2016-03-31T11:53:35Z</dcterms:modified>
</cp:coreProperties>
</file>