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93" r:id="rId4"/>
    <p:sldId id="284" r:id="rId5"/>
    <p:sldId id="285" r:id="rId6"/>
    <p:sldId id="286" r:id="rId7"/>
    <p:sldId id="283" r:id="rId8"/>
    <p:sldId id="275" r:id="rId9"/>
    <p:sldId id="276" r:id="rId10"/>
    <p:sldId id="277" r:id="rId11"/>
    <p:sldId id="278" r:id="rId12"/>
    <p:sldId id="279" r:id="rId13"/>
    <p:sldId id="281" r:id="rId14"/>
    <p:sldId id="295" r:id="rId15"/>
    <p:sldId id="296" r:id="rId16"/>
    <p:sldId id="297" r:id="rId17"/>
    <p:sldId id="290" r:id="rId18"/>
    <p:sldId id="287" r:id="rId19"/>
    <p:sldId id="292" r:id="rId20"/>
    <p:sldId id="291" r:id="rId21"/>
    <p:sldId id="282" r:id="rId22"/>
    <p:sldId id="274" r:id="rId23"/>
    <p:sldId id="294" r:id="rId24"/>
    <p:sldId id="289" r:id="rId2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353"/>
    <a:srgbClr val="0B1929"/>
    <a:srgbClr val="1C3D6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6984" autoAdjust="0"/>
  </p:normalViewPr>
  <p:slideViewPr>
    <p:cSldViewPr>
      <p:cViewPr>
        <p:scale>
          <a:sx n="125" d="100"/>
          <a:sy n="125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30/03/16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mtClean="0"/>
              <a:t>WP2,</a:t>
            </a:r>
            <a:r>
              <a:rPr lang="sv-SE" baseline="0" smtClean="0"/>
              <a:t> </a:t>
            </a:r>
            <a:r>
              <a:rPr lang="sv-SE" smtClean="0"/>
              <a:t>Target </a:t>
            </a:r>
            <a:r>
              <a:rPr lang="sv-SE" dirty="0" err="1" smtClean="0"/>
              <a:t>wheel</a:t>
            </a:r>
            <a:r>
              <a:rPr lang="sv-SE" dirty="0" smtClean="0"/>
              <a:t> and Drive + </a:t>
            </a:r>
            <a:r>
              <a:rPr lang="sv-SE" dirty="0" err="1" smtClean="0"/>
              <a:t>Cooling</a:t>
            </a:r>
            <a:endParaRPr lang="sv-SE" dirty="0" smtClean="0"/>
          </a:p>
          <a:p>
            <a:r>
              <a:rPr lang="sv-SE" dirty="0" smtClean="0"/>
              <a:t>WP3,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67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0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57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4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67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8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26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41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81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30/03/16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30/03/16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30/03/16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30/03/16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30/03/16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INSTALLATION </a:t>
            </a:r>
            <a:br>
              <a:rPr lang="sv-SE" sz="4000" dirty="0" smtClean="0"/>
            </a:br>
            <a:r>
              <a:rPr lang="sv-SE" sz="4000" dirty="0" smtClean="0"/>
              <a:t>Target Division</a:t>
            </a:r>
            <a:r>
              <a:rPr lang="sv-SE" sz="40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Tobias Lexholm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	Installation </a:t>
            </a:r>
            <a:r>
              <a:rPr lang="sv-SE" sz="1400" dirty="0" err="1" smtClean="0">
                <a:solidFill>
                  <a:schemeClr val="bg1"/>
                </a:solidFill>
              </a:rPr>
              <a:t>Coordinator</a:t>
            </a:r>
            <a:r>
              <a:rPr lang="sv-SE" sz="1400" dirty="0" smtClean="0">
                <a:solidFill>
                  <a:schemeClr val="bg1"/>
                </a:solidFill>
              </a:rPr>
              <a:t>, Target Division</a:t>
            </a:r>
            <a:r>
              <a:rPr lang="sv-SE" sz="2000" dirty="0" smtClean="0">
                <a:solidFill>
                  <a:schemeClr val="bg1"/>
                </a:solidFill>
              </a:rPr>
              <a:t>	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March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</a:t>
            </a:r>
            <a:r>
              <a:rPr lang="en-US" dirty="0" smtClean="0"/>
              <a:t>block lifted in place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77" y="2498495"/>
            <a:ext cx="3455504" cy="3229161"/>
          </a:xfrm>
          <a:prstGeom prst="rect">
            <a:avLst/>
          </a:prstGeom>
        </p:spPr>
      </p:pic>
      <p:sp>
        <p:nvSpPr>
          <p:cNvPr id="12" name="Line Callout 2 (No Border) 11"/>
          <p:cNvSpPr/>
          <p:nvPr/>
        </p:nvSpPr>
        <p:spPr>
          <a:xfrm>
            <a:off x="6372200" y="1781730"/>
            <a:ext cx="2232248" cy="999198"/>
          </a:xfrm>
          <a:prstGeom prst="callout2">
            <a:avLst>
              <a:gd name="adj1" fmla="val 50117"/>
              <a:gd name="adj2" fmla="val -1521"/>
              <a:gd name="adj3" fmla="val 7727"/>
              <a:gd name="adj4" fmla="val -60488"/>
              <a:gd name="adj5" fmla="val 123475"/>
              <a:gd name="adj6" fmla="val -63960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The blocks are all bolted together and seal welded together before lifted in place. </a:t>
            </a:r>
            <a:endParaRPr lang="en-US" sz="1400" dirty="0"/>
          </a:p>
        </p:txBody>
      </p:sp>
      <p:sp>
        <p:nvSpPr>
          <p:cNvPr id="14" name="Line Callout 2 (No Border) 13"/>
          <p:cNvSpPr/>
          <p:nvPr/>
        </p:nvSpPr>
        <p:spPr>
          <a:xfrm>
            <a:off x="6084168" y="4293096"/>
            <a:ext cx="2232248" cy="720080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-76294"/>
              <a:gd name="adj6" fmla="val -26895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NNBAR port block </a:t>
            </a:r>
          </a:p>
          <a:p>
            <a:pPr algn="ctr"/>
            <a:r>
              <a:rPr lang="en-US" sz="1400" dirty="0" smtClean="0"/>
              <a:t>Seal welded before installation.</a:t>
            </a:r>
          </a:p>
          <a:p>
            <a:pPr algn="ctr"/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539552" y="1921290"/>
            <a:ext cx="2232248" cy="715622"/>
          </a:xfrm>
          <a:prstGeom prst="callout2">
            <a:avLst>
              <a:gd name="adj1" fmla="val 47308"/>
              <a:gd name="adj2" fmla="val 99256"/>
              <a:gd name="adj3" fmla="val 85755"/>
              <a:gd name="adj4" fmla="val 129103"/>
              <a:gd name="adj5" fmla="val 178529"/>
              <a:gd name="adj6" fmla="val 140131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Edges on vessel prepared for </a:t>
            </a:r>
          </a:p>
          <a:p>
            <a:pPr algn="ctr"/>
            <a:r>
              <a:rPr lang="en-US" sz="1400" dirty="0" smtClean="0"/>
              <a:t>seal welding on site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55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</a:t>
            </a:r>
            <a:r>
              <a:rPr lang="en-US" dirty="0" smtClean="0"/>
              <a:t>vessel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22" y="2498495"/>
            <a:ext cx="3543981" cy="3713052"/>
          </a:xfrm>
          <a:prstGeom prst="rect">
            <a:avLst/>
          </a:prstGeom>
        </p:spPr>
      </p:pic>
      <p:sp>
        <p:nvSpPr>
          <p:cNvPr id="12" name="Line Callout 2 (No Border) 11"/>
          <p:cNvSpPr/>
          <p:nvPr/>
        </p:nvSpPr>
        <p:spPr>
          <a:xfrm>
            <a:off x="5727548" y="5229200"/>
            <a:ext cx="2232248" cy="716766"/>
          </a:xfrm>
          <a:prstGeom prst="callout2">
            <a:avLst>
              <a:gd name="adj1" fmla="val 50117"/>
              <a:gd name="adj2" fmla="val -1521"/>
              <a:gd name="adj3" fmla="val 30306"/>
              <a:gd name="adj4" fmla="val -52875"/>
              <a:gd name="adj5" fmla="val -26999"/>
              <a:gd name="adj6" fmla="val -52723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PBW block welded to vessel sleeve and plug shaft installed on top</a:t>
            </a:r>
            <a:endParaRPr lang="en-US" sz="1400" dirty="0"/>
          </a:p>
        </p:txBody>
      </p:sp>
      <p:sp>
        <p:nvSpPr>
          <p:cNvPr id="14" name="Line Callout 2 (No Border) 13"/>
          <p:cNvSpPr/>
          <p:nvPr/>
        </p:nvSpPr>
        <p:spPr>
          <a:xfrm>
            <a:off x="6084168" y="4293096"/>
            <a:ext cx="2602632" cy="525720"/>
          </a:xfrm>
          <a:prstGeom prst="callout2">
            <a:avLst>
              <a:gd name="adj1" fmla="val 50117"/>
              <a:gd name="adj2" fmla="val -1521"/>
              <a:gd name="adj3" fmla="val -62152"/>
              <a:gd name="adj4" fmla="val -69188"/>
              <a:gd name="adj5" fmla="val -149880"/>
              <a:gd name="adj6" fmla="val -63903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Seal weld port-blocks </a:t>
            </a:r>
            <a:r>
              <a:rPr lang="en-US" sz="1400" dirty="0" err="1" smtClean="0"/>
              <a:t>toVessel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On site.</a:t>
            </a:r>
          </a:p>
          <a:p>
            <a:pPr algn="ctr"/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539552" y="1921290"/>
            <a:ext cx="2232248" cy="715622"/>
          </a:xfrm>
          <a:prstGeom prst="callout2">
            <a:avLst>
              <a:gd name="adj1" fmla="val 47308"/>
              <a:gd name="adj2" fmla="val 99256"/>
              <a:gd name="adj3" fmla="val 85755"/>
              <a:gd name="adj4" fmla="val 129103"/>
              <a:gd name="adj5" fmla="val 192098"/>
              <a:gd name="adj6" fmla="val 154268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Lower and upper vessel welded together. </a:t>
            </a:r>
          </a:p>
          <a:p>
            <a:pPr algn="ctr"/>
            <a:r>
              <a:rPr lang="en-US" sz="1400" dirty="0" smtClean="0"/>
              <a:t>Butt weld on site.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33" y="6402"/>
            <a:ext cx="1928039" cy="17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</a:t>
            </a:r>
            <a:r>
              <a:rPr lang="en-US" dirty="0" smtClean="0"/>
              <a:t>outer shielding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3" y="2132856"/>
            <a:ext cx="3325716" cy="3801791"/>
          </a:xfrm>
          <a:prstGeom prst="rect">
            <a:avLst/>
          </a:prstGeom>
        </p:spPr>
      </p:pic>
      <p:sp>
        <p:nvSpPr>
          <p:cNvPr id="8" name="Line Callout 2 (No Border) 7"/>
          <p:cNvSpPr/>
          <p:nvPr/>
        </p:nvSpPr>
        <p:spPr>
          <a:xfrm>
            <a:off x="323528" y="1775044"/>
            <a:ext cx="2232248" cy="933875"/>
          </a:xfrm>
          <a:prstGeom prst="callout2">
            <a:avLst>
              <a:gd name="adj1" fmla="val 47308"/>
              <a:gd name="adj2" fmla="val 99256"/>
              <a:gd name="adj3" fmla="val 85755"/>
              <a:gd name="adj4" fmla="val 129103"/>
              <a:gd name="adj5" fmla="val 226384"/>
              <a:gd name="adj6" fmla="val 142669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Cast iron shielding blocks installed. Aligned and fixed radially using two guide pins for each block.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50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</a:t>
            </a:r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19"/>
            <a:ext cx="3950651" cy="4077072"/>
          </a:xfrm>
          <a:prstGeom prst="rect">
            <a:avLst/>
          </a:prstGeom>
        </p:spPr>
      </p:pic>
      <p:sp>
        <p:nvSpPr>
          <p:cNvPr id="8" name="Line Callout 2 (No Border) 7"/>
          <p:cNvSpPr/>
          <p:nvPr/>
        </p:nvSpPr>
        <p:spPr>
          <a:xfrm>
            <a:off x="323528" y="1775045"/>
            <a:ext cx="2232248" cy="789860"/>
          </a:xfrm>
          <a:prstGeom prst="callout2">
            <a:avLst>
              <a:gd name="adj1" fmla="val 47308"/>
              <a:gd name="adj2" fmla="val 99256"/>
              <a:gd name="adj3" fmla="val 175005"/>
              <a:gd name="adj4" fmla="val 121490"/>
              <a:gd name="adj5" fmla="val 230422"/>
              <a:gd name="adj6" fmla="val 163470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Connection ring for cooling media, power and signal cables on top flange.</a:t>
            </a:r>
            <a:endParaRPr lang="en-US" sz="1400" dirty="0"/>
          </a:p>
        </p:txBody>
      </p:sp>
      <p:sp>
        <p:nvSpPr>
          <p:cNvPr id="9" name="Line Callout 2 (No Border) 8"/>
          <p:cNvSpPr/>
          <p:nvPr/>
        </p:nvSpPr>
        <p:spPr>
          <a:xfrm>
            <a:off x="6762410" y="1844824"/>
            <a:ext cx="2232248" cy="1368152"/>
          </a:xfrm>
          <a:prstGeom prst="callout2">
            <a:avLst>
              <a:gd name="adj1" fmla="val 49415"/>
              <a:gd name="adj2" fmla="val 654"/>
              <a:gd name="adj3" fmla="val 62577"/>
              <a:gd name="adj4" fmla="val -18799"/>
              <a:gd name="adj5" fmla="val 93879"/>
              <a:gd name="adj6" fmla="val -54172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Top cover is bolted on top of connection ring. </a:t>
            </a:r>
          </a:p>
          <a:p>
            <a:pPr algn="ctr"/>
            <a:r>
              <a:rPr lang="en-US" sz="1400" dirty="0" smtClean="0"/>
              <a:t>Penetration holes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Moderator &amp; Reflector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Target wheel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Instrumentation plug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2702"/>
            <a:ext cx="2152330" cy="1243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8514"/>
            <a:ext cx="2152330" cy="11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smtClean="0"/>
              <a:t>Active Cell</a:t>
            </a:r>
            <a:br>
              <a:rPr lang="en-US" dirty="0" smtClean="0"/>
            </a:br>
            <a:r>
              <a:rPr lang="en-US" dirty="0" smtClean="0"/>
              <a:t>Parallel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pSp>
        <p:nvGrpSpPr>
          <p:cNvPr id="20" name="Group 19"/>
          <p:cNvGrpSpPr/>
          <p:nvPr/>
        </p:nvGrpSpPr>
        <p:grpSpPr>
          <a:xfrm>
            <a:off x="175127" y="2924944"/>
            <a:ext cx="8645345" cy="3762248"/>
            <a:chOff x="251520" y="2132856"/>
            <a:chExt cx="8645345" cy="3762248"/>
          </a:xfrm>
        </p:grpSpPr>
        <p:pic>
          <p:nvPicPr>
            <p:cNvPr id="6" name="Picture 5" descr="Top assy Liner2015082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5" r="22392"/>
            <a:stretch/>
          </p:blipFill>
          <p:spPr>
            <a:xfrm>
              <a:off x="2784776" y="2308650"/>
              <a:ext cx="3731577" cy="35864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2752353"/>
              <a:ext cx="23558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Maintenance Cell Floor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6985" y="4239479"/>
              <a:ext cx="13003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Storage Pits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6980" y="4994625"/>
              <a:ext cx="183036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Process Cell Floor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2607341" y="4994625"/>
              <a:ext cx="2355821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>
              <a:off x="2607341" y="2937019"/>
              <a:ext cx="740445" cy="76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>
              <a:off x="2607341" y="4424145"/>
              <a:ext cx="1627657" cy="286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78206" y="3521453"/>
              <a:ext cx="132913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Liner Beams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2607341" y="3706119"/>
              <a:ext cx="2517998" cy="53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pic>
          <p:nvPicPr>
            <p:cNvPr id="15" name="Picture 14" descr="PC view 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6"/>
            <a:stretch/>
          </p:blipFill>
          <p:spPr>
            <a:xfrm>
              <a:off x="6657250" y="2132856"/>
              <a:ext cx="2134200" cy="2777194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4668564" y="5137003"/>
              <a:ext cx="589196" cy="453907"/>
            </a:xfrm>
            <a:prstGeom prst="donut">
              <a:avLst>
                <a:gd name="adj" fmla="val 1050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7"/>
            </p:cNvCxnSpPr>
            <p:nvPr/>
          </p:nvCxnSpPr>
          <p:spPr>
            <a:xfrm flipV="1">
              <a:off x="5171474" y="4424145"/>
              <a:ext cx="1957133" cy="7793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7250" y="5179291"/>
              <a:ext cx="223961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Anchor Plates in Floor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7777058" y="4239479"/>
              <a:ext cx="595408" cy="9398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45683" y="1508591"/>
            <a:ext cx="631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Liner Beams 120x70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Plates 4 mm on floor 2 mm on wall and roof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Anchor plates combined with liner beams to ensure alignment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Storage pits – prefabricated </a:t>
            </a:r>
          </a:p>
        </p:txBody>
      </p:sp>
    </p:spTree>
    <p:extLst>
      <p:ext uri="{BB962C8B-B14F-4D97-AF65-F5344CB8AC3E}">
        <p14:creationId xmlns:p14="http://schemas.microsoft.com/office/powerpoint/2010/main" val="82897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39136" cy="1143000"/>
          </a:xfrm>
        </p:spPr>
        <p:txBody>
          <a:bodyPr/>
          <a:lstStyle/>
          <a:p>
            <a:r>
              <a:rPr lang="en-US" dirty="0" smtClean="0"/>
              <a:t>Electrical </a:t>
            </a:r>
            <a:r>
              <a:rPr lang="en-US" dirty="0" smtClean="0"/>
              <a:t>Conduits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3528" y="1700808"/>
            <a:ext cx="5731127" cy="3481168"/>
            <a:chOff x="786406" y="1916115"/>
            <a:chExt cx="5731127" cy="3481168"/>
          </a:xfrm>
        </p:grpSpPr>
        <p:pic>
          <p:nvPicPr>
            <p:cNvPr id="6" name="Picture 5" descr="Unknow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05" y="2326840"/>
              <a:ext cx="5051200" cy="27014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4392" y="1921182"/>
              <a:ext cx="18206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Maintenance Cell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2324" y="1916115"/>
              <a:ext cx="129520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Process Cell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5328" y="5027575"/>
              <a:ext cx="145717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Transfer Area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2828" y="5027951"/>
              <a:ext cx="19340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Technical Galleries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2054726" y="4338323"/>
              <a:ext cx="1659190" cy="6892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7" idx="2"/>
            </p:cNvCxnSpPr>
            <p:nvPr/>
          </p:nvCxnSpPr>
          <p:spPr>
            <a:xfrm>
              <a:off x="2054726" y="2290514"/>
              <a:ext cx="400154" cy="4858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>
              <a:stCxn id="8" idx="2"/>
            </p:cNvCxnSpPr>
            <p:nvPr/>
          </p:nvCxnSpPr>
          <p:spPr>
            <a:xfrm flipH="1">
              <a:off x="5009226" y="2285447"/>
              <a:ext cx="860703" cy="1519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>
              <a:stCxn id="10" idx="0"/>
            </p:cNvCxnSpPr>
            <p:nvPr/>
          </p:nvCxnSpPr>
          <p:spPr>
            <a:xfrm flipV="1">
              <a:off x="5519856" y="4338323"/>
              <a:ext cx="199672" cy="689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29215" y="1921182"/>
              <a:ext cx="213344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Cold side connection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3239077" y="2290514"/>
              <a:ext cx="856859" cy="1519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6406" y="5027575"/>
              <a:ext cx="213344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Cold side connection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1466109" y="3954776"/>
              <a:ext cx="387018" cy="1072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58497" y="5514620"/>
            <a:ext cx="5545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Diameter 114 mm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Pipe routing from cold to hot side to avoid weak spots</a:t>
            </a:r>
            <a:br>
              <a:rPr lang="en-US" dirty="0" smtClean="0"/>
            </a:br>
            <a:r>
              <a:rPr lang="en-US" dirty="0" smtClean="0"/>
              <a:t>in the walls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meter bend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Penetrations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88432" cy="307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74441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5585" y="1627266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Stainless Steel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Straight pipe, without step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Oversized flanges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254 mm diameter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total 40-50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628800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Evenly distributed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size – increase flexibility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Min. 2,7 meters from floor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Tight tolerances between tube and plug</a:t>
            </a:r>
          </a:p>
        </p:txBody>
      </p:sp>
    </p:spTree>
    <p:extLst>
      <p:ext uri="{BB962C8B-B14F-4D97-AF65-F5344CB8AC3E}">
        <p14:creationId xmlns:p14="http://schemas.microsoft.com/office/powerpoint/2010/main" val="8338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</a:t>
            </a:r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Description of Early Access 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8397"/>
            <a:ext cx="7658578" cy="48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Access 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92236"/>
            <a:ext cx="8435280" cy="4665764"/>
          </a:xfrm>
        </p:spPr>
      </p:pic>
      <p:sp>
        <p:nvSpPr>
          <p:cNvPr id="6" name="textruta 5"/>
          <p:cNvSpPr txBox="1"/>
          <p:nvPr/>
        </p:nvSpPr>
        <p:spPr>
          <a:xfrm>
            <a:off x="100540" y="1497650"/>
            <a:ext cx="43994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/>
              <a:t>Previously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only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one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Early</a:t>
            </a:r>
            <a:r>
              <a:rPr lang="sv-SE" sz="1200" b="1" dirty="0" smtClean="0"/>
              <a:t> access date </a:t>
            </a:r>
            <a:r>
              <a:rPr lang="sv-SE" sz="1200" dirty="0" smtClean="0"/>
              <a:t>	</a:t>
            </a:r>
            <a:r>
              <a:rPr lang="sv-SE" sz="1200" dirty="0" err="1" smtClean="0"/>
              <a:t>Oct</a:t>
            </a:r>
            <a:r>
              <a:rPr lang="sv-SE" sz="1200" dirty="0" smtClean="0"/>
              <a:t> -17</a:t>
            </a:r>
          </a:p>
          <a:p>
            <a:endParaRPr lang="sv-SE" sz="1200" dirty="0"/>
          </a:p>
          <a:p>
            <a:r>
              <a:rPr lang="sv-SE" sz="1200" b="1" dirty="0" smtClean="0"/>
              <a:t>New </a:t>
            </a:r>
            <a:r>
              <a:rPr lang="sv-SE" sz="1200" b="1" dirty="0" err="1" smtClean="0"/>
              <a:t>Key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Milestone</a:t>
            </a:r>
            <a:r>
              <a:rPr lang="sv-SE" sz="1200" b="1" dirty="0" smtClean="0"/>
              <a:t> </a:t>
            </a:r>
            <a:r>
              <a:rPr lang="sv-SE" sz="1200" b="1" dirty="0" smtClean="0"/>
              <a:t>dates </a:t>
            </a:r>
            <a:r>
              <a:rPr lang="sv-SE" sz="1200" b="1" dirty="0" err="1" smtClean="0"/>
              <a:t>proposed</a:t>
            </a:r>
            <a:r>
              <a:rPr lang="sv-SE" sz="1200" b="1" dirty="0" smtClean="0"/>
              <a:t> by </a:t>
            </a:r>
            <a:r>
              <a:rPr lang="sv-SE" sz="1200" b="1" dirty="0" err="1" smtClean="0"/>
              <a:t>Conv</a:t>
            </a:r>
            <a:r>
              <a:rPr lang="sv-SE" sz="1200" b="1" dirty="0" smtClean="0"/>
              <a:t>. </a:t>
            </a:r>
            <a:r>
              <a:rPr lang="sv-SE" sz="1200" b="1" dirty="0" err="1" smtClean="0"/>
              <a:t>Facilities</a:t>
            </a:r>
            <a:r>
              <a:rPr lang="sv-SE" sz="1200" b="1" dirty="0" smtClean="0"/>
              <a:t>:</a:t>
            </a:r>
            <a:endParaRPr lang="sv-SE" sz="1200" b="1" dirty="0" smtClean="0"/>
          </a:p>
          <a:p>
            <a:r>
              <a:rPr lang="sv-SE" sz="1200" dirty="0" err="1" smtClean="0"/>
              <a:t>Early</a:t>
            </a:r>
            <a:r>
              <a:rPr lang="sv-SE" sz="1200" dirty="0" smtClean="0"/>
              <a:t> Access </a:t>
            </a:r>
            <a:r>
              <a:rPr lang="sv-SE" sz="1200" dirty="0" err="1" smtClean="0"/>
              <a:t>Monolith</a:t>
            </a:r>
            <a:r>
              <a:rPr lang="sv-SE" sz="1200" dirty="0" smtClean="0"/>
              <a:t> Puck		June -17</a:t>
            </a:r>
          </a:p>
          <a:p>
            <a:r>
              <a:rPr lang="sv-SE" sz="1200" dirty="0" err="1" smtClean="0"/>
              <a:t>Early</a:t>
            </a:r>
            <a:r>
              <a:rPr lang="sv-SE" sz="1200" dirty="0" smtClean="0"/>
              <a:t> Access Active Cell (inside)	</a:t>
            </a:r>
            <a:r>
              <a:rPr lang="sv-SE" sz="1200" dirty="0" smtClean="0"/>
              <a:t>Nov </a:t>
            </a:r>
            <a:r>
              <a:rPr lang="sv-SE" sz="1200" dirty="0" smtClean="0"/>
              <a:t>-17</a:t>
            </a:r>
          </a:p>
          <a:p>
            <a:r>
              <a:rPr lang="sv-SE" sz="1200" dirty="0" err="1"/>
              <a:t>Early</a:t>
            </a:r>
            <a:r>
              <a:rPr lang="sv-SE" sz="1200" dirty="0"/>
              <a:t> Access </a:t>
            </a:r>
            <a:r>
              <a:rPr lang="sv-SE" sz="1200" dirty="0" err="1"/>
              <a:t>Triangular</a:t>
            </a:r>
            <a:r>
              <a:rPr lang="sv-SE" sz="1200" dirty="0"/>
              <a:t> </a:t>
            </a:r>
            <a:r>
              <a:rPr lang="sv-SE" sz="1200" dirty="0" err="1"/>
              <a:t>Rooms</a:t>
            </a:r>
            <a:r>
              <a:rPr lang="sv-SE" sz="1200" dirty="0"/>
              <a:t> </a:t>
            </a:r>
            <a:r>
              <a:rPr lang="sv-SE" sz="1200" dirty="0" err="1"/>
              <a:t>Utility</a:t>
            </a:r>
            <a:r>
              <a:rPr lang="sv-SE" sz="1200" dirty="0"/>
              <a:t>	April-18</a:t>
            </a:r>
          </a:p>
          <a:p>
            <a:r>
              <a:rPr lang="sv-SE" sz="1200" dirty="0" err="1" smtClean="0"/>
              <a:t>Early</a:t>
            </a:r>
            <a:r>
              <a:rPr lang="sv-SE" sz="1200" dirty="0" smtClean="0"/>
              <a:t> Access HVAC Room A2T		Aug -18</a:t>
            </a:r>
          </a:p>
          <a:p>
            <a:r>
              <a:rPr lang="sv-SE" sz="1200" dirty="0" err="1"/>
              <a:t>Early</a:t>
            </a:r>
            <a:r>
              <a:rPr lang="sv-SE" sz="1200" dirty="0"/>
              <a:t> Access </a:t>
            </a:r>
            <a:r>
              <a:rPr lang="sv-SE" sz="1200" dirty="0" err="1"/>
              <a:t>Utility</a:t>
            </a:r>
            <a:r>
              <a:rPr lang="sv-SE" sz="1200" dirty="0"/>
              <a:t>		</a:t>
            </a:r>
            <a:r>
              <a:rPr lang="sv-SE" sz="1200" dirty="0" err="1"/>
              <a:t>Sept</a:t>
            </a:r>
            <a:r>
              <a:rPr lang="sv-SE" sz="1200" dirty="0"/>
              <a:t> -18</a:t>
            </a:r>
          </a:p>
          <a:p>
            <a:r>
              <a:rPr lang="sv-SE" sz="1200" dirty="0" err="1" smtClean="0"/>
              <a:t>Early</a:t>
            </a:r>
            <a:r>
              <a:rPr lang="sv-SE" sz="1200" dirty="0" smtClean="0"/>
              <a:t> Access </a:t>
            </a:r>
            <a:r>
              <a:rPr lang="sv-SE" sz="1200" dirty="0" err="1" smtClean="0"/>
              <a:t>High</a:t>
            </a:r>
            <a:r>
              <a:rPr lang="sv-SE" sz="1200" dirty="0" smtClean="0"/>
              <a:t> Bay </a:t>
            </a:r>
            <a:r>
              <a:rPr lang="sv-SE" sz="1200" dirty="0" err="1" smtClean="0"/>
              <a:t>Crane</a:t>
            </a:r>
            <a:r>
              <a:rPr lang="sv-SE" sz="1200" dirty="0" smtClean="0"/>
              <a:t>		</a:t>
            </a:r>
            <a:r>
              <a:rPr lang="sv-SE" sz="1200" dirty="0" err="1" smtClean="0"/>
              <a:t>Oct</a:t>
            </a:r>
            <a:r>
              <a:rPr lang="sv-SE" sz="1200" dirty="0" smtClean="0"/>
              <a:t> -18</a:t>
            </a:r>
          </a:p>
          <a:p>
            <a:r>
              <a:rPr lang="sv-SE" sz="2800" dirty="0" smtClean="0"/>
              <a:t>		 </a:t>
            </a:r>
            <a:endParaRPr lang="sv-SE" sz="2800" dirty="0"/>
          </a:p>
        </p:txBody>
      </p:sp>
      <p:sp>
        <p:nvSpPr>
          <p:cNvPr id="9" name="TextBox 15"/>
          <p:cNvSpPr txBox="1"/>
          <p:nvPr/>
        </p:nvSpPr>
        <p:spPr>
          <a:xfrm>
            <a:off x="6444208" y="6136700"/>
            <a:ext cx="310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Monolith</a:t>
            </a:r>
            <a:r>
              <a:rPr lang="sv-SE" sz="1200" dirty="0" smtClean="0"/>
              <a:t> </a:t>
            </a:r>
            <a:r>
              <a:rPr lang="sv-SE" sz="1200" dirty="0"/>
              <a:t>Puck	</a:t>
            </a:r>
            <a:r>
              <a:rPr lang="sv-SE" sz="1200" dirty="0" smtClean="0"/>
              <a:t> - June </a:t>
            </a:r>
            <a:r>
              <a:rPr lang="sv-SE" sz="1200" dirty="0"/>
              <a:t>-17</a:t>
            </a:r>
          </a:p>
        </p:txBody>
      </p:sp>
      <p:cxnSp>
        <p:nvCxnSpPr>
          <p:cNvPr id="10" name="Straight Arrow Connector 16"/>
          <p:cNvCxnSpPr/>
          <p:nvPr/>
        </p:nvCxnSpPr>
        <p:spPr>
          <a:xfrm flipH="1" flipV="1">
            <a:off x="6156176" y="4797152"/>
            <a:ext cx="397024" cy="1339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3347864" y="624442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Active </a:t>
            </a:r>
            <a:r>
              <a:rPr lang="sv-SE" sz="1200" dirty="0"/>
              <a:t>Cell (</a:t>
            </a:r>
            <a:r>
              <a:rPr lang="sv-SE" sz="1200" dirty="0" smtClean="0"/>
              <a:t>inside) - Nov </a:t>
            </a:r>
            <a:r>
              <a:rPr lang="sv-SE" sz="1200" dirty="0"/>
              <a:t>-17</a:t>
            </a:r>
          </a:p>
        </p:txBody>
      </p:sp>
      <p:cxnSp>
        <p:nvCxnSpPr>
          <p:cNvPr id="14" name="Straight Arrow Connector 16"/>
          <p:cNvCxnSpPr/>
          <p:nvPr/>
        </p:nvCxnSpPr>
        <p:spPr>
          <a:xfrm flipH="1" flipV="1">
            <a:off x="3203848" y="4926526"/>
            <a:ext cx="397024" cy="1339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5752397" y="202493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Triangular</a:t>
            </a:r>
            <a:r>
              <a:rPr lang="sv-SE" sz="1200" dirty="0" smtClean="0"/>
              <a:t> </a:t>
            </a:r>
            <a:r>
              <a:rPr lang="sv-SE" sz="1200" dirty="0" err="1"/>
              <a:t>Rooms</a:t>
            </a:r>
            <a:r>
              <a:rPr lang="sv-SE" sz="1200" dirty="0"/>
              <a:t> </a:t>
            </a:r>
            <a:r>
              <a:rPr lang="sv-SE" sz="1200" dirty="0" err="1" smtClean="0"/>
              <a:t>Utility</a:t>
            </a:r>
            <a:r>
              <a:rPr lang="sv-SE" sz="1200" dirty="0" smtClean="0"/>
              <a:t> - April-18</a:t>
            </a:r>
            <a:endParaRPr lang="sv-SE" sz="1200" dirty="0"/>
          </a:p>
        </p:txBody>
      </p:sp>
      <p:cxnSp>
        <p:nvCxnSpPr>
          <p:cNvPr id="16" name="Straight Arrow Connector 16"/>
          <p:cNvCxnSpPr/>
          <p:nvPr/>
        </p:nvCxnSpPr>
        <p:spPr>
          <a:xfrm flipH="1">
            <a:off x="5436096" y="2301933"/>
            <a:ext cx="504056" cy="2015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5"/>
          <p:cNvSpPr txBox="1"/>
          <p:nvPr/>
        </p:nvSpPr>
        <p:spPr>
          <a:xfrm>
            <a:off x="7341745" y="2359538"/>
            <a:ext cx="1861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HVAC Room </a:t>
            </a:r>
            <a:r>
              <a:rPr lang="sv-SE" sz="1200" dirty="0" smtClean="0"/>
              <a:t>A2T - Aug </a:t>
            </a:r>
            <a:r>
              <a:rPr lang="sv-SE" sz="1200" dirty="0"/>
              <a:t>-18</a:t>
            </a:r>
          </a:p>
        </p:txBody>
      </p:sp>
      <p:cxnSp>
        <p:nvCxnSpPr>
          <p:cNvPr id="21" name="Straight Arrow Connector 16"/>
          <p:cNvCxnSpPr/>
          <p:nvPr/>
        </p:nvCxnSpPr>
        <p:spPr>
          <a:xfrm flipH="1">
            <a:off x="7596336" y="2632877"/>
            <a:ext cx="144016" cy="129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4676290" y="1721889"/>
            <a:ext cx="1231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Utility</a:t>
            </a:r>
            <a:r>
              <a:rPr lang="sv-SE" sz="1200" dirty="0" smtClean="0"/>
              <a:t> - </a:t>
            </a:r>
            <a:r>
              <a:rPr lang="sv-SE" sz="1200" dirty="0" err="1" smtClean="0"/>
              <a:t>Sept</a:t>
            </a:r>
            <a:r>
              <a:rPr lang="sv-SE" sz="1200" dirty="0" smtClean="0"/>
              <a:t> </a:t>
            </a:r>
            <a:r>
              <a:rPr lang="sv-SE" sz="1200" dirty="0"/>
              <a:t>-18</a:t>
            </a:r>
          </a:p>
        </p:txBody>
      </p:sp>
      <p:cxnSp>
        <p:nvCxnSpPr>
          <p:cNvPr id="25" name="Straight Arrow Connector 16"/>
          <p:cNvCxnSpPr/>
          <p:nvPr/>
        </p:nvCxnSpPr>
        <p:spPr>
          <a:xfrm flipH="1">
            <a:off x="4607994" y="2024934"/>
            <a:ext cx="423664" cy="26282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255533" y="3749576"/>
            <a:ext cx="123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High</a:t>
            </a:r>
            <a:r>
              <a:rPr lang="sv-SE" sz="1200" dirty="0" smtClean="0"/>
              <a:t> Bay </a:t>
            </a:r>
            <a:r>
              <a:rPr lang="sv-SE" sz="1200" dirty="0" err="1" smtClean="0"/>
              <a:t>Crane</a:t>
            </a:r>
            <a:r>
              <a:rPr lang="sv-SE" sz="1200" dirty="0" smtClean="0"/>
              <a:t> - </a:t>
            </a:r>
            <a:r>
              <a:rPr lang="sv-SE" sz="1200" dirty="0" err="1" smtClean="0"/>
              <a:t>Oct</a:t>
            </a:r>
            <a:r>
              <a:rPr lang="sv-SE" sz="1200" dirty="0" smtClean="0"/>
              <a:t> </a:t>
            </a:r>
            <a:r>
              <a:rPr lang="sv-SE" sz="1200" dirty="0"/>
              <a:t>-18</a:t>
            </a:r>
          </a:p>
        </p:txBody>
      </p:sp>
      <p:cxnSp>
        <p:nvCxnSpPr>
          <p:cNvPr id="32" name="Straight Arrow Connector 16"/>
          <p:cNvCxnSpPr/>
          <p:nvPr/>
        </p:nvCxnSpPr>
        <p:spPr>
          <a:xfrm flipV="1">
            <a:off x="1619672" y="3861049"/>
            <a:ext cx="1533481" cy="72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6"/>
          <p:cNvCxnSpPr/>
          <p:nvPr/>
        </p:nvCxnSpPr>
        <p:spPr>
          <a:xfrm flipH="1">
            <a:off x="7236296" y="2632877"/>
            <a:ext cx="504056" cy="69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Critical Activities for “Target ready for beam”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sv-SE" sz="2400" dirty="0" err="1" smtClean="0"/>
              <a:t>Baseline</a:t>
            </a:r>
            <a:r>
              <a:rPr lang="sv-SE" sz="2400" dirty="0" smtClean="0"/>
              <a:t> </a:t>
            </a:r>
            <a:r>
              <a:rPr lang="sv-SE" sz="2400" dirty="0"/>
              <a:t>date for </a:t>
            </a:r>
            <a:r>
              <a:rPr lang="sv-SE" sz="2400" dirty="0" err="1"/>
              <a:t>Beam</a:t>
            </a:r>
            <a:r>
              <a:rPr lang="sv-SE" sz="2400" dirty="0"/>
              <a:t> on </a:t>
            </a:r>
            <a:r>
              <a:rPr lang="sv-SE" sz="2400" dirty="0" smtClean="0"/>
              <a:t>Target:			</a:t>
            </a:r>
            <a:r>
              <a:rPr lang="sv-SE" sz="2400" dirty="0" smtClean="0">
                <a:solidFill>
                  <a:srgbClr val="FF0000"/>
                </a:solidFill>
              </a:rPr>
              <a:t>June </a:t>
            </a:r>
            <a:r>
              <a:rPr lang="sv-SE" sz="2400" dirty="0">
                <a:solidFill>
                  <a:srgbClr val="FF0000"/>
                </a:solidFill>
              </a:rPr>
              <a:t>-2019</a:t>
            </a:r>
          </a:p>
          <a:p>
            <a:r>
              <a:rPr lang="sv-SE" sz="2400" dirty="0" err="1" smtClean="0"/>
              <a:t>Current</a:t>
            </a:r>
            <a:r>
              <a:rPr lang="sv-SE" sz="2400" dirty="0" smtClean="0"/>
              <a:t> ”</a:t>
            </a:r>
            <a:r>
              <a:rPr lang="sv-SE" sz="2400" dirty="0" err="1" smtClean="0"/>
              <a:t>working</a:t>
            </a:r>
            <a:r>
              <a:rPr lang="sv-SE" sz="2400" dirty="0" smtClean="0"/>
              <a:t>” </a:t>
            </a:r>
            <a:r>
              <a:rPr lang="sv-SE" sz="2400" dirty="0"/>
              <a:t>date Target ready for </a:t>
            </a:r>
            <a:r>
              <a:rPr lang="sv-SE" sz="2400" dirty="0" err="1" smtClean="0"/>
              <a:t>beam</a:t>
            </a:r>
            <a:r>
              <a:rPr lang="sv-SE" sz="2400" dirty="0" smtClean="0"/>
              <a:t>:	</a:t>
            </a:r>
            <a:r>
              <a:rPr lang="sv-SE" sz="2400" dirty="0" err="1" smtClean="0">
                <a:solidFill>
                  <a:srgbClr val="FF0000"/>
                </a:solidFill>
              </a:rPr>
              <a:t>January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>
                <a:solidFill>
                  <a:srgbClr val="FF0000"/>
                </a:solidFill>
              </a:rPr>
              <a:t>-</a:t>
            </a:r>
            <a:r>
              <a:rPr lang="sv-SE" sz="2400" dirty="0" smtClean="0">
                <a:solidFill>
                  <a:srgbClr val="FF0000"/>
                </a:solidFill>
              </a:rPr>
              <a:t>2020</a:t>
            </a:r>
            <a:endParaRPr lang="sv-SE" sz="2400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sv-SE" sz="2400" dirty="0">
                <a:solidFill>
                  <a:srgbClr val="FF0000"/>
                </a:solidFill>
              </a:rPr>
              <a:t>7 </a:t>
            </a:r>
            <a:r>
              <a:rPr lang="sv-SE" sz="2400" dirty="0" err="1">
                <a:solidFill>
                  <a:srgbClr val="FF0000"/>
                </a:solidFill>
              </a:rPr>
              <a:t>month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delay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compared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with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Baseline</a:t>
            </a:r>
            <a:endParaRPr lang="sv-SE" sz="2400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sv-SE" sz="2400" dirty="0" err="1">
                <a:solidFill>
                  <a:srgbClr val="FF0000"/>
                </a:solidFill>
              </a:rPr>
              <a:t>Reason</a:t>
            </a:r>
            <a:r>
              <a:rPr lang="sv-SE" sz="2400" dirty="0">
                <a:solidFill>
                  <a:srgbClr val="FF0000"/>
                </a:solidFill>
              </a:rPr>
              <a:t> is </a:t>
            </a:r>
            <a:r>
              <a:rPr lang="sv-SE" sz="2400" dirty="0" err="1">
                <a:solidFill>
                  <a:srgbClr val="FF0000"/>
                </a:solidFill>
              </a:rPr>
              <a:t>delayed</a:t>
            </a:r>
            <a:r>
              <a:rPr lang="sv-SE" sz="2400" dirty="0">
                <a:solidFill>
                  <a:srgbClr val="FF0000"/>
                </a:solidFill>
              </a:rPr>
              <a:t> ”</a:t>
            </a:r>
            <a:r>
              <a:rPr lang="sv-SE" sz="2400" dirty="0" err="1">
                <a:solidFill>
                  <a:srgbClr val="FF0000"/>
                </a:solidFill>
              </a:rPr>
              <a:t>Early</a:t>
            </a:r>
            <a:r>
              <a:rPr lang="sv-SE" sz="2400" dirty="0">
                <a:solidFill>
                  <a:srgbClr val="FF0000"/>
                </a:solidFill>
              </a:rPr>
              <a:t> Access” </a:t>
            </a:r>
            <a:r>
              <a:rPr lang="sv-SE" sz="2400" dirty="0" smtClean="0">
                <a:solidFill>
                  <a:srgbClr val="FF0000"/>
                </a:solidFill>
              </a:rPr>
              <a:t>dates</a:t>
            </a:r>
            <a:endParaRPr lang="sv-SE" sz="2400" dirty="0">
              <a:solidFill>
                <a:srgbClr val="FF0000"/>
              </a:solidFill>
            </a:endParaRPr>
          </a:p>
          <a:p>
            <a:r>
              <a:rPr lang="sv-SE" sz="2400" b="1" dirty="0"/>
              <a:t>Target Division </a:t>
            </a:r>
            <a:r>
              <a:rPr lang="sv-SE" sz="2400" b="1" dirty="0" err="1"/>
              <a:t>Critical</a:t>
            </a:r>
            <a:r>
              <a:rPr lang="sv-SE" sz="2400" b="1" dirty="0"/>
              <a:t> </a:t>
            </a:r>
            <a:r>
              <a:rPr lang="sv-SE" sz="2400" b="1" dirty="0" err="1" smtClean="0"/>
              <a:t>Path</a:t>
            </a:r>
            <a:r>
              <a:rPr lang="sv-SE" sz="2400" dirty="0" smtClean="0"/>
              <a:t>:</a:t>
            </a:r>
            <a:br>
              <a:rPr lang="sv-SE" sz="2400" dirty="0" smtClean="0"/>
            </a:br>
            <a:r>
              <a:rPr lang="sv-SE" sz="2400" dirty="0" err="1" smtClean="0"/>
              <a:t>Piping</a:t>
            </a:r>
            <a:r>
              <a:rPr lang="sv-SE" sz="2400" dirty="0"/>
              <a:t>,  HVAC and  </a:t>
            </a:r>
            <a:r>
              <a:rPr lang="sv-SE" sz="2400" dirty="0" err="1"/>
              <a:t>Monolith</a:t>
            </a:r>
            <a:r>
              <a:rPr lang="sv-SE" sz="2400" dirty="0"/>
              <a:t> </a:t>
            </a:r>
            <a:r>
              <a:rPr lang="sv-SE" sz="2400" dirty="0" err="1"/>
              <a:t>Vessel</a:t>
            </a:r>
            <a:r>
              <a:rPr lang="sv-SE" sz="2400" dirty="0"/>
              <a:t> </a:t>
            </a:r>
            <a:r>
              <a:rPr lang="sv-SE" sz="2400" dirty="0" smtClean="0"/>
              <a:t>Installation</a:t>
            </a:r>
            <a:endParaRPr lang="sv-SE" sz="2400" dirty="0"/>
          </a:p>
          <a:p>
            <a:r>
              <a:rPr lang="sv-SE" sz="2400" b="1" dirty="0" err="1"/>
              <a:t>Mitigation</a:t>
            </a:r>
            <a:r>
              <a:rPr lang="sv-SE" sz="2400" b="1" dirty="0"/>
              <a:t> </a:t>
            </a:r>
            <a:r>
              <a:rPr lang="sv-SE" sz="2400" b="1" dirty="0" err="1" smtClean="0"/>
              <a:t>Strategy</a:t>
            </a:r>
            <a:r>
              <a:rPr lang="sv-SE" sz="2400" b="1" dirty="0" smtClean="0"/>
              <a:t>:</a:t>
            </a:r>
          </a:p>
          <a:p>
            <a:pPr lvl="1"/>
            <a:r>
              <a:rPr lang="sv-SE" sz="2000" dirty="0" err="1" smtClean="0"/>
              <a:t>Trying</a:t>
            </a:r>
            <a:r>
              <a:rPr lang="sv-SE" sz="2000" dirty="0" smtClean="0"/>
              <a:t> </a:t>
            </a:r>
            <a:r>
              <a:rPr lang="sv-SE" sz="2000" dirty="0" err="1"/>
              <a:t>to</a:t>
            </a:r>
            <a:r>
              <a:rPr lang="sv-SE" sz="2000" dirty="0"/>
              <a:t> </a:t>
            </a:r>
            <a:r>
              <a:rPr lang="sv-SE" sz="2000" dirty="0" err="1"/>
              <a:t>find</a:t>
            </a:r>
            <a:r>
              <a:rPr lang="sv-SE" sz="2000" dirty="0"/>
              <a:t> the </a:t>
            </a:r>
            <a:r>
              <a:rPr lang="sv-SE" sz="2000" dirty="0" err="1"/>
              <a:t>critical</a:t>
            </a:r>
            <a:r>
              <a:rPr lang="sv-SE" sz="2000" dirty="0"/>
              <a:t> </a:t>
            </a:r>
            <a:r>
              <a:rPr lang="sv-SE" sz="2000" dirty="0" err="1"/>
              <a:t>path</a:t>
            </a:r>
            <a:r>
              <a:rPr lang="sv-SE" sz="2000" dirty="0"/>
              <a:t> for ”</a:t>
            </a:r>
            <a:r>
              <a:rPr lang="sv-SE" sz="2000" dirty="0" err="1"/>
              <a:t>beam</a:t>
            </a:r>
            <a:r>
              <a:rPr lang="sv-SE" sz="2000" dirty="0"/>
              <a:t> on Target” and </a:t>
            </a:r>
            <a:r>
              <a:rPr lang="sv-SE" sz="2000" dirty="0" err="1"/>
              <a:t>together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CF </a:t>
            </a:r>
            <a:r>
              <a:rPr lang="sv-SE" sz="2000" dirty="0" err="1"/>
              <a:t>optimize</a:t>
            </a:r>
            <a:r>
              <a:rPr lang="sv-SE" sz="2000" dirty="0"/>
              <a:t> the </a:t>
            </a:r>
            <a:r>
              <a:rPr lang="sv-SE" sz="2000" dirty="0" err="1"/>
              <a:t>Building</a:t>
            </a:r>
            <a:r>
              <a:rPr lang="sv-SE" sz="2000" dirty="0"/>
              <a:t> </a:t>
            </a:r>
            <a:r>
              <a:rPr lang="sv-SE" sz="2000" dirty="0" err="1"/>
              <a:t>construction</a:t>
            </a:r>
            <a:r>
              <a:rPr lang="sv-SE" sz="2000" dirty="0"/>
              <a:t> </a:t>
            </a:r>
            <a:r>
              <a:rPr lang="sv-SE" sz="2000" dirty="0" err="1"/>
              <a:t>schedule</a:t>
            </a:r>
            <a:r>
              <a:rPr lang="sv-SE" sz="2000" dirty="0"/>
              <a:t> for Target Division ”</a:t>
            </a:r>
            <a:r>
              <a:rPr lang="sv-SE" sz="2000" dirty="0" err="1"/>
              <a:t>Early</a:t>
            </a:r>
            <a:r>
              <a:rPr lang="sv-SE" sz="2000" dirty="0"/>
              <a:t> Access Dates</a:t>
            </a:r>
            <a:r>
              <a:rPr lang="sv-SE" sz="2000" dirty="0" smtClean="0"/>
              <a:t>”</a:t>
            </a:r>
            <a:endParaRPr lang="sv-SE" sz="2000" dirty="0"/>
          </a:p>
          <a:p>
            <a:pPr lvl="1"/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 is </a:t>
            </a:r>
            <a:r>
              <a:rPr lang="sv-SE" sz="2000" dirty="0" err="1" smtClean="0"/>
              <a:t>ongoing</a:t>
            </a:r>
            <a:endParaRPr lang="sv-SE" sz="2000" dirty="0"/>
          </a:p>
          <a:p>
            <a:pPr lvl="1"/>
            <a:r>
              <a:rPr lang="sv-SE" sz="2000" dirty="0" err="1"/>
              <a:t>Rough</a:t>
            </a:r>
            <a:r>
              <a:rPr lang="sv-SE" sz="2000" dirty="0"/>
              <a:t> </a:t>
            </a:r>
            <a:r>
              <a:rPr lang="sv-SE" sz="2000" dirty="0" err="1" smtClean="0"/>
              <a:t>estimate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schedule</a:t>
            </a:r>
            <a:r>
              <a:rPr lang="sv-SE" sz="2000" dirty="0" smtClean="0"/>
              <a:t> </a:t>
            </a:r>
            <a:r>
              <a:rPr lang="sv-SE" sz="2000" dirty="0" err="1" smtClean="0"/>
              <a:t>reduction</a:t>
            </a:r>
            <a:r>
              <a:rPr lang="sv-SE" sz="2000" dirty="0" smtClean="0"/>
              <a:t> </a:t>
            </a:r>
            <a:r>
              <a:rPr lang="sv-SE" sz="2000" dirty="0" err="1"/>
              <a:t>after</a:t>
            </a:r>
            <a:r>
              <a:rPr lang="sv-SE" sz="2000" dirty="0"/>
              <a:t>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work</a:t>
            </a:r>
            <a:r>
              <a:rPr lang="sv-SE" sz="2000" dirty="0" smtClean="0"/>
              <a:t> is </a:t>
            </a:r>
            <a:r>
              <a:rPr lang="sv-SE" sz="2000" dirty="0"/>
              <a:t>1-2 </a:t>
            </a:r>
            <a:r>
              <a:rPr lang="sv-SE" sz="2000" dirty="0" err="1" smtClean="0"/>
              <a:t>months</a:t>
            </a:r>
            <a:endParaRPr lang="sv-SE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smtClean="0"/>
              <a:t>Work Package 2 - 7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79512" y="1628800"/>
            <a:ext cx="4752528" cy="332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WP 2 – Target Systems (XXXX </a:t>
            </a:r>
            <a:r>
              <a:rPr lang="sv-SE" sz="1400" dirty="0" err="1"/>
              <a:t>hours</a:t>
            </a:r>
            <a:r>
              <a:rPr lang="sv-SE" sz="14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Target </a:t>
            </a:r>
            <a:r>
              <a:rPr lang="sv-SE" sz="1200" dirty="0"/>
              <a:t>Wheel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Target Drive </a:t>
            </a:r>
            <a:r>
              <a:rPr lang="sv-SE" sz="1200" dirty="0" err="1" smtClean="0"/>
              <a:t>Unit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Target </a:t>
            </a:r>
            <a:r>
              <a:rPr lang="sv-SE" sz="1200" dirty="0" err="1"/>
              <a:t>C</a:t>
            </a:r>
            <a:r>
              <a:rPr lang="sv-SE" sz="1200" dirty="0" err="1" smtClean="0"/>
              <a:t>ooling</a:t>
            </a:r>
            <a:r>
              <a:rPr lang="sv-SE" sz="1200" dirty="0" smtClean="0"/>
              <a:t> system (Helium)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Etc.</a:t>
            </a:r>
            <a:endParaRPr lang="sv-SE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r>
              <a:rPr lang="sv-SE" sz="1400" dirty="0"/>
              <a:t>WP 3 – Moderator and </a:t>
            </a:r>
            <a:r>
              <a:rPr lang="sv-SE" sz="1400" dirty="0" err="1"/>
              <a:t>Reflector</a:t>
            </a:r>
            <a:r>
              <a:rPr lang="sv-SE" sz="1400" dirty="0"/>
              <a:t> </a:t>
            </a:r>
            <a:r>
              <a:rPr lang="sv-SE" sz="1400" dirty="0" smtClean="0"/>
              <a:t>Systems </a:t>
            </a:r>
            <a:r>
              <a:rPr lang="sv-SE" sz="1400" dirty="0"/>
              <a:t>(XXXX </a:t>
            </a:r>
            <a:r>
              <a:rPr lang="sv-SE" sz="1400" dirty="0" err="1" smtClean="0"/>
              <a:t>hours</a:t>
            </a:r>
            <a:r>
              <a:rPr lang="sv-SE" sz="1400" dirty="0" smtClean="0"/>
              <a:t>)</a:t>
            </a:r>
            <a:endParaRPr lang="sv-SE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Moderator and </a:t>
            </a:r>
            <a:r>
              <a:rPr lang="sv-SE" sz="1200" dirty="0" err="1" smtClean="0"/>
              <a:t>Reflector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Cryogenic</a:t>
            </a:r>
            <a:r>
              <a:rPr lang="sv-SE" sz="1200" dirty="0" smtClean="0"/>
              <a:t>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r>
              <a:rPr lang="sv-SE" sz="1400" dirty="0" smtClean="0"/>
              <a:t>WP 4 – </a:t>
            </a:r>
            <a:r>
              <a:rPr lang="sv-SE" sz="1400" dirty="0" err="1" smtClean="0"/>
              <a:t>Monolith</a:t>
            </a:r>
            <a:r>
              <a:rPr lang="sv-SE" sz="1400" dirty="0" smtClean="0"/>
              <a:t> </a:t>
            </a:r>
            <a:r>
              <a:rPr lang="sv-SE" sz="1400" dirty="0"/>
              <a:t>Systems (XXXX </a:t>
            </a:r>
            <a:r>
              <a:rPr lang="sv-SE" sz="1400" dirty="0" err="1"/>
              <a:t>hours</a:t>
            </a:r>
            <a:r>
              <a:rPr lang="sv-SE" sz="140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Monolith</a:t>
            </a:r>
            <a:r>
              <a:rPr lang="sv-SE" sz="1200" dirty="0" smtClean="0"/>
              <a:t> </a:t>
            </a:r>
            <a:r>
              <a:rPr lang="sv-SE" sz="1200" dirty="0" err="1" smtClean="0"/>
              <a:t>Vessel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Proton </a:t>
            </a:r>
            <a:r>
              <a:rPr lang="sv-SE" sz="1200" dirty="0" err="1" smtClean="0"/>
              <a:t>Beam</a:t>
            </a:r>
            <a:r>
              <a:rPr lang="sv-SE" sz="1200" dirty="0" smtClean="0"/>
              <a:t> </a:t>
            </a:r>
            <a:r>
              <a:rPr lang="sv-SE" sz="1200" dirty="0" err="1" smtClean="0"/>
              <a:t>Window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Inner/</a:t>
            </a:r>
            <a:r>
              <a:rPr lang="sv-SE" sz="1200" dirty="0" err="1" smtClean="0"/>
              <a:t>outer</a:t>
            </a:r>
            <a:r>
              <a:rPr lang="sv-SE" sz="1200" dirty="0" smtClean="0"/>
              <a:t> </a:t>
            </a:r>
            <a:r>
              <a:rPr lang="sv-SE" sz="1200" dirty="0" err="1" smtClean="0"/>
              <a:t>shielding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Neutron </a:t>
            </a:r>
            <a:r>
              <a:rPr lang="sv-SE" sz="1200" dirty="0" err="1"/>
              <a:t>E</a:t>
            </a:r>
            <a:r>
              <a:rPr lang="sv-SE" sz="1200" dirty="0" err="1" smtClean="0"/>
              <a:t>xtraction</a:t>
            </a:r>
            <a:r>
              <a:rPr lang="sv-SE" sz="1200" dirty="0" smtClean="0"/>
              <a:t>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Etc.</a:t>
            </a:r>
            <a:endParaRPr lang="sv-SE" sz="1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4355976" y="1628800"/>
            <a:ext cx="4618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WP </a:t>
            </a:r>
            <a:r>
              <a:rPr lang="sv-SE" sz="1400" dirty="0"/>
              <a:t>5 – Fluid </a:t>
            </a:r>
            <a:r>
              <a:rPr lang="sv-SE" sz="1400" dirty="0" smtClean="0"/>
              <a:t>Systems (38 000 </a:t>
            </a:r>
            <a:r>
              <a:rPr lang="sv-SE" sz="1400" dirty="0" err="1" smtClean="0"/>
              <a:t>hours</a:t>
            </a:r>
            <a:r>
              <a:rPr lang="sv-SE" sz="1400" dirty="0" smtClean="0"/>
              <a:t> on site)</a:t>
            </a:r>
            <a:endParaRPr lang="sv-SE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Primary</a:t>
            </a:r>
            <a:r>
              <a:rPr lang="sv-SE" sz="1200" dirty="0" smtClean="0"/>
              <a:t> </a:t>
            </a:r>
            <a:r>
              <a:rPr lang="sv-SE" sz="1200" dirty="0" err="1" smtClean="0"/>
              <a:t>water</a:t>
            </a:r>
            <a:r>
              <a:rPr lang="sv-SE" sz="1200" dirty="0" smtClean="0"/>
              <a:t> </a:t>
            </a:r>
            <a:r>
              <a:rPr lang="sv-SE" sz="1200" dirty="0" err="1" smtClean="0"/>
              <a:t>cooling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Intermediate</a:t>
            </a:r>
            <a:r>
              <a:rPr lang="sv-SE" sz="1200" dirty="0" smtClean="0"/>
              <a:t> </a:t>
            </a:r>
            <a:r>
              <a:rPr lang="sv-SE" sz="1200" dirty="0" err="1" smtClean="0"/>
              <a:t>water</a:t>
            </a:r>
            <a:r>
              <a:rPr lang="sv-SE" sz="1200" dirty="0" smtClean="0"/>
              <a:t> </a:t>
            </a:r>
            <a:r>
              <a:rPr lang="sv-SE" sz="1200" dirty="0" err="1" smtClean="0"/>
              <a:t>cooling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HVAC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Radiolysis</a:t>
            </a:r>
            <a:r>
              <a:rPr lang="sv-SE" sz="1200" dirty="0" smtClean="0"/>
              <a:t>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Off-Gas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Proton </a:t>
            </a:r>
            <a:r>
              <a:rPr lang="sv-SE" sz="1200" dirty="0" err="1" smtClean="0"/>
              <a:t>Beam</a:t>
            </a:r>
            <a:r>
              <a:rPr lang="sv-SE" sz="1200" dirty="0" smtClean="0"/>
              <a:t> </a:t>
            </a:r>
            <a:r>
              <a:rPr lang="sv-SE" sz="1200" dirty="0" err="1" smtClean="0"/>
              <a:t>Window</a:t>
            </a:r>
            <a:r>
              <a:rPr lang="sv-SE" sz="1200" dirty="0" smtClean="0"/>
              <a:t> </a:t>
            </a:r>
            <a:r>
              <a:rPr lang="sv-SE" sz="1200" dirty="0" err="1" smtClean="0"/>
              <a:t>cooling</a:t>
            </a:r>
            <a:endParaRPr lang="sv-S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Active </a:t>
            </a:r>
            <a:r>
              <a:rPr lang="sv-SE" sz="1200" dirty="0" err="1" smtClean="0"/>
              <a:t>Drainage</a:t>
            </a:r>
            <a:r>
              <a:rPr lang="sv-SE" sz="1200" dirty="0" smtClean="0"/>
              <a:t>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Water</a:t>
            </a:r>
            <a:r>
              <a:rPr lang="sv-SE" sz="1200" dirty="0" smtClean="0"/>
              <a:t> </a:t>
            </a:r>
            <a:r>
              <a:rPr lang="sv-SE" sz="1200" dirty="0" err="1" smtClean="0"/>
              <a:t>Purification</a:t>
            </a:r>
            <a:r>
              <a:rPr lang="sv-SE" sz="1200" dirty="0" smtClean="0"/>
              <a:t>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Etc.</a:t>
            </a:r>
          </a:p>
          <a:p>
            <a:pPr lvl="1"/>
            <a:endParaRPr lang="sv-SE" sz="1200" dirty="0"/>
          </a:p>
          <a:p>
            <a:r>
              <a:rPr lang="sv-SE" sz="1400" dirty="0" smtClean="0"/>
              <a:t>WP 6 </a:t>
            </a:r>
            <a:r>
              <a:rPr lang="sv-SE" sz="1400" dirty="0"/>
              <a:t>– </a:t>
            </a:r>
            <a:r>
              <a:rPr lang="sv-SE" sz="1400" dirty="0" err="1" smtClean="0"/>
              <a:t>Remote</a:t>
            </a:r>
            <a:r>
              <a:rPr lang="sv-SE" sz="1400" dirty="0" smtClean="0"/>
              <a:t> </a:t>
            </a:r>
            <a:r>
              <a:rPr lang="sv-SE" sz="1400" dirty="0"/>
              <a:t>H</a:t>
            </a:r>
            <a:r>
              <a:rPr lang="sv-SE" sz="1400" dirty="0" smtClean="0"/>
              <a:t>andling System (20 000 </a:t>
            </a:r>
            <a:r>
              <a:rPr lang="sv-SE" sz="1400" dirty="0" err="1" smtClean="0"/>
              <a:t>hours</a:t>
            </a:r>
            <a:r>
              <a:rPr lang="sv-SE" sz="1400" dirty="0" smtClean="0"/>
              <a:t> on site)</a:t>
            </a:r>
            <a:endParaRPr lang="sv-SE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Active Cells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Remote</a:t>
            </a:r>
            <a:r>
              <a:rPr lang="sv-SE" sz="1200" dirty="0" smtClean="0"/>
              <a:t> Handling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Mock-up</a:t>
            </a:r>
            <a:endParaRPr lang="sv-SE" sz="1200" dirty="0" smtClean="0"/>
          </a:p>
          <a:p>
            <a:pPr lvl="1"/>
            <a:endParaRPr lang="sv-SE" sz="1200" dirty="0" smtClean="0"/>
          </a:p>
          <a:p>
            <a:r>
              <a:rPr lang="sv-SE" sz="1400" dirty="0" smtClean="0"/>
              <a:t>WP 7 – </a:t>
            </a:r>
            <a:r>
              <a:rPr lang="sv-SE" sz="1400" dirty="0"/>
              <a:t>Target </a:t>
            </a:r>
            <a:r>
              <a:rPr lang="sv-SE" sz="1400" dirty="0" err="1"/>
              <a:t>safety</a:t>
            </a:r>
            <a:r>
              <a:rPr lang="sv-SE" sz="1400" dirty="0"/>
              <a:t> </a:t>
            </a:r>
            <a:r>
              <a:rPr lang="sv-SE" sz="1400" dirty="0" smtClean="0"/>
              <a:t>Systems (6 000 </a:t>
            </a:r>
            <a:r>
              <a:rPr lang="sv-SE" sz="1400" dirty="0" err="1" smtClean="0"/>
              <a:t>hours</a:t>
            </a:r>
            <a:r>
              <a:rPr lang="sv-SE" sz="1400" dirty="0" smtClean="0"/>
              <a:t> on site)</a:t>
            </a:r>
            <a:endParaRPr lang="sv-SE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Etc.</a:t>
            </a:r>
            <a:endParaRPr lang="sv-SE" sz="1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31097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err="1" smtClean="0"/>
              <a:t>Installation</a:t>
            </a:r>
            <a:r>
              <a:rPr lang="en-US" dirty="0" smtClean="0"/>
              <a:t> Time Schedule</a:t>
            </a:r>
            <a:br>
              <a:rPr lang="en-US" dirty="0" smtClean="0"/>
            </a:br>
            <a:r>
              <a:rPr lang="en-US" sz="2200" dirty="0" smtClean="0"/>
              <a:t>(After integration between CF &amp; Target Schedule)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6832" y="1438226"/>
            <a:ext cx="14314755" cy="12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5043"/>
            <a:ext cx="3484424" cy="4654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Vessel completed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sp>
        <p:nvSpPr>
          <p:cNvPr id="9" name="Line Callout 2 (No Border) 8"/>
          <p:cNvSpPr/>
          <p:nvPr/>
        </p:nvSpPr>
        <p:spPr>
          <a:xfrm>
            <a:off x="6804248" y="1916832"/>
            <a:ext cx="2232248" cy="504056"/>
          </a:xfrm>
          <a:prstGeom prst="callout2">
            <a:avLst>
              <a:gd name="adj1" fmla="val 49415"/>
              <a:gd name="adj2" fmla="val 654"/>
              <a:gd name="adj3" fmla="val 62577"/>
              <a:gd name="adj4" fmla="val -18799"/>
              <a:gd name="adj5" fmla="val 139753"/>
              <a:gd name="adj6" fmla="val -40034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Top cover</a:t>
            </a:r>
          </a:p>
          <a:p>
            <a:pPr algn="ctr"/>
            <a:r>
              <a:rPr lang="en-US" sz="1400" dirty="0" smtClean="0"/>
              <a:t>mass ≈ 20 tons</a:t>
            </a:r>
            <a:endParaRPr lang="en-US" sz="1400" dirty="0"/>
          </a:p>
        </p:txBody>
      </p:sp>
      <p:sp>
        <p:nvSpPr>
          <p:cNvPr id="10" name="Line Callout 2 (No Border) 9"/>
          <p:cNvSpPr/>
          <p:nvPr/>
        </p:nvSpPr>
        <p:spPr>
          <a:xfrm>
            <a:off x="6771435" y="2636912"/>
            <a:ext cx="2232248" cy="504056"/>
          </a:xfrm>
          <a:prstGeom prst="callout2">
            <a:avLst>
              <a:gd name="adj1" fmla="val 49415"/>
              <a:gd name="adj2" fmla="val 654"/>
              <a:gd name="adj3" fmla="val 129772"/>
              <a:gd name="adj4" fmla="val -6836"/>
              <a:gd name="adj5" fmla="val 66067"/>
              <a:gd name="adj6" fmla="val -38584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Connection ring</a:t>
            </a:r>
          </a:p>
          <a:p>
            <a:pPr algn="ctr"/>
            <a:r>
              <a:rPr lang="en-US" sz="1400" dirty="0"/>
              <a:t>mass ≈ </a:t>
            </a:r>
            <a:r>
              <a:rPr lang="en-US" sz="1400" dirty="0" smtClean="0"/>
              <a:t>5 </a:t>
            </a:r>
            <a:r>
              <a:rPr lang="en-US" sz="1400" dirty="0"/>
              <a:t>tons</a:t>
            </a:r>
          </a:p>
          <a:p>
            <a:pPr algn="ctr"/>
            <a:endParaRPr lang="en-US" sz="1400" dirty="0"/>
          </a:p>
        </p:txBody>
      </p:sp>
      <p:sp>
        <p:nvSpPr>
          <p:cNvPr id="11" name="Line Callout 2 (No Border) 10"/>
          <p:cNvSpPr/>
          <p:nvPr/>
        </p:nvSpPr>
        <p:spPr>
          <a:xfrm>
            <a:off x="6826439" y="3573014"/>
            <a:ext cx="2232248" cy="529067"/>
          </a:xfrm>
          <a:prstGeom prst="callout2">
            <a:avLst>
              <a:gd name="adj1" fmla="val 49415"/>
              <a:gd name="adj2" fmla="val 654"/>
              <a:gd name="adj3" fmla="val 129772"/>
              <a:gd name="adj4" fmla="val -6836"/>
              <a:gd name="adj5" fmla="val 111082"/>
              <a:gd name="adj6" fmla="val -41846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Upper vessel</a:t>
            </a:r>
          </a:p>
          <a:p>
            <a:pPr algn="ctr"/>
            <a:r>
              <a:rPr lang="en-US" sz="1400" dirty="0"/>
              <a:t>mass ≈ </a:t>
            </a:r>
            <a:r>
              <a:rPr lang="en-US" sz="1400" dirty="0" smtClean="0"/>
              <a:t>25 </a:t>
            </a:r>
            <a:r>
              <a:rPr lang="en-US" sz="1400" dirty="0"/>
              <a:t>tons</a:t>
            </a:r>
          </a:p>
          <a:p>
            <a:pPr algn="ctr"/>
            <a:endParaRPr lang="en-US" sz="1400" dirty="0"/>
          </a:p>
        </p:txBody>
      </p:sp>
      <p:sp>
        <p:nvSpPr>
          <p:cNvPr id="12" name="Line Callout 2 (No Border) 11"/>
          <p:cNvSpPr/>
          <p:nvPr/>
        </p:nvSpPr>
        <p:spPr>
          <a:xfrm>
            <a:off x="6827259" y="5301208"/>
            <a:ext cx="2232248" cy="504056"/>
          </a:xfrm>
          <a:prstGeom prst="callout2">
            <a:avLst>
              <a:gd name="adj1" fmla="val 49415"/>
              <a:gd name="adj2" fmla="val 654"/>
              <a:gd name="adj3" fmla="val 129772"/>
              <a:gd name="adj4" fmla="val -6836"/>
              <a:gd name="adj5" fmla="val 99780"/>
              <a:gd name="adj6" fmla="val -43296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Lower vessel</a:t>
            </a:r>
          </a:p>
          <a:p>
            <a:pPr algn="ctr"/>
            <a:r>
              <a:rPr lang="en-US" sz="1400" dirty="0"/>
              <a:t>mass ≈ </a:t>
            </a:r>
            <a:r>
              <a:rPr lang="en-US" sz="1400" dirty="0" smtClean="0"/>
              <a:t>25 </a:t>
            </a:r>
            <a:r>
              <a:rPr lang="en-US" sz="1400" dirty="0"/>
              <a:t>tons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522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and center pillar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353337"/>
            <a:ext cx="3851637" cy="3519477"/>
          </a:xfrm>
          <a:prstGeom prst="rect">
            <a:avLst/>
          </a:prstGeom>
        </p:spPr>
      </p:pic>
      <p:sp>
        <p:nvSpPr>
          <p:cNvPr id="12" name="Line Callout 2 (No Border) 11"/>
          <p:cNvSpPr/>
          <p:nvPr/>
        </p:nvSpPr>
        <p:spPr>
          <a:xfrm>
            <a:off x="6118886" y="2353337"/>
            <a:ext cx="901386" cy="427591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186729"/>
              <a:gd name="adj6" fmla="val -147404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Echir</a:t>
            </a:r>
            <a:endParaRPr lang="en-US" sz="1400" dirty="0"/>
          </a:p>
        </p:txBody>
      </p:sp>
      <p:sp>
        <p:nvSpPr>
          <p:cNvPr id="14" name="Line Callout 2 (No Border) 13"/>
          <p:cNvSpPr/>
          <p:nvPr/>
        </p:nvSpPr>
        <p:spPr>
          <a:xfrm>
            <a:off x="6084168" y="4293096"/>
            <a:ext cx="2232248" cy="864096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56399"/>
              <a:gd name="adj6" fmla="val -52359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3 rail rings to support  and fix the base plate and vessel.</a:t>
            </a:r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539552" y="1921289"/>
            <a:ext cx="2232248" cy="571607"/>
          </a:xfrm>
          <a:prstGeom prst="callout2">
            <a:avLst>
              <a:gd name="adj1" fmla="val 47308"/>
              <a:gd name="adj2" fmla="val 99256"/>
              <a:gd name="adj3" fmla="val 177773"/>
              <a:gd name="adj4" fmla="val 147228"/>
              <a:gd name="adj5" fmla="val 351786"/>
              <a:gd name="adj6" fmla="val 152457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Center pillar for vessel center location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447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tC top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2936"/>
            <a:ext cx="4644553" cy="242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smtClean="0"/>
              <a:t>The Active Cells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5102433" y="1556792"/>
            <a:ext cx="4041567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sz="1600" b="1" dirty="0"/>
              <a:t>Process cell</a:t>
            </a:r>
            <a:r>
              <a:rPr lang="en-GB" sz="1600" dirty="0"/>
              <a:t> – Introduction of radiated components from the high bay, processing of components and preparation for </a:t>
            </a:r>
            <a:r>
              <a:rPr lang="en-GB" sz="1600" dirty="0" smtClean="0"/>
              <a:t>interim </a:t>
            </a:r>
            <a:r>
              <a:rPr lang="en-GB" sz="1600" dirty="0"/>
              <a:t>storage and shipment as well as refurbishment in </a:t>
            </a:r>
            <a:r>
              <a:rPr lang="en-GB" sz="1600" dirty="0" smtClean="0"/>
              <a:t>specific </a:t>
            </a:r>
            <a:r>
              <a:rPr lang="en-GB" sz="1600" dirty="0"/>
              <a:t>cases.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 smtClean="0"/>
              <a:t>Maintenance </a:t>
            </a:r>
            <a:r>
              <a:rPr lang="en-GB" sz="1600" b="1" dirty="0"/>
              <a:t>cell</a:t>
            </a:r>
            <a:r>
              <a:rPr lang="en-GB" sz="1600" dirty="0"/>
              <a:t> – Maintenance of equipment and logistical hub for </a:t>
            </a:r>
            <a:r>
              <a:rPr lang="en-GB" sz="1600" dirty="0" smtClean="0"/>
              <a:t>transfer </a:t>
            </a:r>
            <a:r>
              <a:rPr lang="en-GB" sz="1600" dirty="0"/>
              <a:t>inside the active cells.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 smtClean="0"/>
              <a:t>Storage </a:t>
            </a:r>
            <a:r>
              <a:rPr lang="en-GB" sz="1600" b="1" dirty="0"/>
              <a:t>pits</a:t>
            </a:r>
            <a:r>
              <a:rPr lang="en-GB" sz="1600" dirty="0"/>
              <a:t> – Intermediate storage of vessels awaiting off-site shipment.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/>
              <a:t>Technical galleries</a:t>
            </a:r>
            <a:r>
              <a:rPr lang="en-GB" sz="1600" dirty="0"/>
              <a:t> – Contains the remote handling interfaces for active cell operations, component storage, PIE activities, human logistics around the cells and air locks for entrance into the </a:t>
            </a:r>
            <a:r>
              <a:rPr lang="en-GB" sz="1600" dirty="0" smtClean="0"/>
              <a:t>maintenance </a:t>
            </a:r>
            <a:r>
              <a:rPr lang="en-GB" sz="1600" dirty="0"/>
              <a:t>cells.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/>
              <a:t>Transfer area</a:t>
            </a:r>
            <a:r>
              <a:rPr lang="en-GB" sz="1600" dirty="0"/>
              <a:t> – For off-site shipment of casks, control and decontamination of shipment cask surfaces. </a:t>
            </a:r>
            <a:endParaRPr lang="en-US" sz="1600" dirty="0"/>
          </a:p>
        </p:txBody>
      </p:sp>
      <p:sp>
        <p:nvSpPr>
          <p:cNvPr id="39" name="Text Box 14"/>
          <p:cNvSpPr txBox="1"/>
          <p:nvPr/>
        </p:nvSpPr>
        <p:spPr>
          <a:xfrm>
            <a:off x="1907704" y="5517232"/>
            <a:ext cx="13567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Process Cell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1907704" y="3933056"/>
            <a:ext cx="678373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16"/>
          <p:cNvSpPr txBox="1"/>
          <p:nvPr/>
        </p:nvSpPr>
        <p:spPr>
          <a:xfrm>
            <a:off x="2267744" y="1988840"/>
            <a:ext cx="12619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Transfer  </a:t>
            </a: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Area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>
            <a:off x="2898720" y="2296617"/>
            <a:ext cx="89104" cy="12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18"/>
          <p:cNvSpPr txBox="1"/>
          <p:nvPr/>
        </p:nvSpPr>
        <p:spPr>
          <a:xfrm>
            <a:off x="3347864" y="5517232"/>
            <a:ext cx="146260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Maintenance</a:t>
            </a:r>
            <a:r>
              <a:rPr lang="en-GB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Cell</a:t>
            </a:r>
            <a:endParaRPr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H="1" flipV="1">
            <a:off x="3131840" y="3789040"/>
            <a:ext cx="947329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20"/>
          <p:cNvSpPr txBox="1"/>
          <p:nvPr/>
        </p:nvSpPr>
        <p:spPr>
          <a:xfrm>
            <a:off x="467544" y="1988840"/>
            <a:ext cx="13681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Storage Pits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>
            <a:off x="1151620" y="2296617"/>
            <a:ext cx="1404156" cy="149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107" y="5773301"/>
            <a:ext cx="1218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Size:</a:t>
            </a:r>
          </a:p>
          <a:p>
            <a:r>
              <a:rPr lang="en-US" sz="1600" dirty="0" smtClean="0"/>
              <a:t>Height 15 m</a:t>
            </a:r>
          </a:p>
          <a:p>
            <a:r>
              <a:rPr lang="en-US" sz="1600" dirty="0" smtClean="0"/>
              <a:t>Length 30 m</a:t>
            </a:r>
          </a:p>
          <a:p>
            <a:r>
              <a:rPr lang="en-US" sz="1600" dirty="0" smtClean="0"/>
              <a:t>Width 12 m</a:t>
            </a:r>
            <a:endParaRPr lang="en-US" sz="1600" dirty="0"/>
          </a:p>
        </p:txBody>
      </p:sp>
      <p:sp>
        <p:nvSpPr>
          <p:cNvPr id="27" name="Text Box 16"/>
          <p:cNvSpPr txBox="1"/>
          <p:nvPr/>
        </p:nvSpPr>
        <p:spPr>
          <a:xfrm>
            <a:off x="3779912" y="1988840"/>
            <a:ext cx="9361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Shipment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635896" y="2296617"/>
            <a:ext cx="612068" cy="185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14"/>
          <p:cNvSpPr txBox="1"/>
          <p:nvPr/>
        </p:nvSpPr>
        <p:spPr>
          <a:xfrm>
            <a:off x="107504" y="5517232"/>
            <a:ext cx="172819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Technical Galleries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V="1">
            <a:off x="971600" y="4437112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5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smtClean="0"/>
              <a:t>HVAC </a:t>
            </a:r>
            <a:r>
              <a:rPr lang="en-US" dirty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Supply Level 125 – Extraction Level 150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62" y="1700808"/>
            <a:ext cx="8414938" cy="19853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0" y="3832138"/>
            <a:ext cx="8414938" cy="24612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411760" y="22768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HVAC </a:t>
            </a:r>
            <a:r>
              <a:rPr lang="sv-SE" dirty="0" err="1" smtClean="0"/>
              <a:t>Extraction</a:t>
            </a:r>
            <a:r>
              <a:rPr lang="sv-SE" dirty="0" smtClean="0"/>
              <a:t> LEVEL 125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411760" y="47158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HVAC </a:t>
            </a:r>
            <a:r>
              <a:rPr lang="sv-SE" dirty="0" err="1" smtClean="0"/>
              <a:t>Supply</a:t>
            </a:r>
            <a:r>
              <a:rPr lang="sv-SE" dirty="0" smtClean="0"/>
              <a:t> LEVEL 150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04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</a:t>
            </a:r>
            <a:r>
              <a:rPr lang="en-US" dirty="0" smtClean="0"/>
              <a:t>5 - Fluid Systems,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 descr="Windows 7 x64 ESS printed document-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27536" r="10350" b="30552"/>
          <a:stretch/>
        </p:blipFill>
        <p:spPr>
          <a:xfrm>
            <a:off x="251520" y="1556792"/>
            <a:ext cx="7039388" cy="482453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402" y="4221088"/>
            <a:ext cx="3775333" cy="2088231"/>
          </a:xfrm>
        </p:spPr>
      </p:pic>
      <p:sp>
        <p:nvSpPr>
          <p:cNvPr id="7" name="TextBox 6"/>
          <p:cNvSpPr txBox="1"/>
          <p:nvPr/>
        </p:nvSpPr>
        <p:spPr>
          <a:xfrm>
            <a:off x="7812360" y="2348880"/>
            <a:ext cx="7232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2924944"/>
            <a:ext cx="16718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Primary Cooling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573016"/>
            <a:ext cx="21675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Intermediate Cooling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804248" y="2132856"/>
            <a:ext cx="1008112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932040" y="3109610"/>
            <a:ext cx="1944216" cy="75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4644008" y="3757682"/>
            <a:ext cx="1728192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2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</a:t>
            </a:r>
            <a:r>
              <a:rPr lang="en-US" dirty="0" smtClean="0"/>
              <a:t>– Level 90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50" y="2852936"/>
            <a:ext cx="4928646" cy="340891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3" y="1556792"/>
            <a:ext cx="4104456" cy="2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</a:t>
            </a:r>
            <a:r>
              <a:rPr lang="en-US" dirty="0"/>
              <a:t>– Level </a:t>
            </a: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89" y="2708920"/>
            <a:ext cx="5107211" cy="36474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4784"/>
            <a:ext cx="4355976" cy="27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br>
              <a:rPr lang="en-US" dirty="0" smtClean="0"/>
            </a:br>
            <a:r>
              <a:rPr lang="en-US" dirty="0" smtClean="0"/>
              <a:t>Utility </a:t>
            </a:r>
            <a:r>
              <a:rPr lang="en-US" dirty="0"/>
              <a:t>– Level </a:t>
            </a:r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13323"/>
            <a:ext cx="5223595" cy="35463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6552"/>
            <a:ext cx="4193312" cy="23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</a:t>
            </a:r>
            <a:r>
              <a:rPr lang="en-US" dirty="0" smtClean="0"/>
              <a:t>4 - Monolith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29" y="1916832"/>
            <a:ext cx="4786234" cy="422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2326372"/>
            <a:ext cx="3923928" cy="3527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992001" y="4031600"/>
            <a:ext cx="151886" cy="117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6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</a:t>
            </a:r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88" y="2353337"/>
            <a:ext cx="3847682" cy="3519477"/>
          </a:xfrm>
          <a:prstGeom prst="rect">
            <a:avLst/>
          </a:prstGeom>
        </p:spPr>
      </p:pic>
      <p:sp>
        <p:nvSpPr>
          <p:cNvPr id="12" name="Line Callout 2 (No Border) 11"/>
          <p:cNvSpPr/>
          <p:nvPr/>
        </p:nvSpPr>
        <p:spPr>
          <a:xfrm>
            <a:off x="6048164" y="2256756"/>
            <a:ext cx="2232248" cy="360040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197993"/>
              <a:gd name="adj6" fmla="val -58522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Total weight </a:t>
            </a:r>
            <a:r>
              <a:rPr lang="en-US" sz="1400" dirty="0" err="1" smtClean="0"/>
              <a:t>approx</a:t>
            </a:r>
            <a:r>
              <a:rPr lang="en-US" sz="1400" dirty="0" smtClean="0"/>
              <a:t> 95 tons</a:t>
            </a:r>
            <a:endParaRPr lang="en-US" sz="1400" dirty="0"/>
          </a:p>
        </p:txBody>
      </p:sp>
      <p:sp>
        <p:nvSpPr>
          <p:cNvPr id="14" name="Line Callout 2 (No Border) 13"/>
          <p:cNvSpPr/>
          <p:nvPr/>
        </p:nvSpPr>
        <p:spPr>
          <a:xfrm>
            <a:off x="6084168" y="4293096"/>
            <a:ext cx="2196244" cy="1152128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56399"/>
              <a:gd name="adj6" fmla="val -52359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12 unique pieces</a:t>
            </a:r>
          </a:p>
          <a:p>
            <a:pPr algn="ctr"/>
            <a:r>
              <a:rPr lang="en-US" sz="1400" dirty="0" smtClean="0"/>
              <a:t>Carbon steel possible.</a:t>
            </a:r>
          </a:p>
          <a:p>
            <a:pPr algn="ctr"/>
            <a:r>
              <a:rPr lang="en-US" sz="1400" dirty="0" smtClean="0"/>
              <a:t>Finished dimension thickness 195 mm</a:t>
            </a:r>
          </a:p>
          <a:p>
            <a:pPr algn="ctr"/>
            <a:r>
              <a:rPr lang="en-US" sz="1400" dirty="0" smtClean="0"/>
              <a:t>8 Tons/Piece</a:t>
            </a:r>
          </a:p>
          <a:p>
            <a:pPr algn="ctr"/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539552" y="1921290"/>
            <a:ext cx="2232248" cy="432048"/>
          </a:xfrm>
          <a:prstGeom prst="callout2">
            <a:avLst>
              <a:gd name="adj1" fmla="val 47308"/>
              <a:gd name="adj2" fmla="val 99256"/>
              <a:gd name="adj3" fmla="val 85755"/>
              <a:gd name="adj4" fmla="val 129103"/>
              <a:gd name="adj5" fmla="val 249270"/>
              <a:gd name="adj6" fmla="val 116931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Holes for under-grouting</a:t>
            </a:r>
            <a:endParaRPr lang="en-US" sz="1400" dirty="0"/>
          </a:p>
        </p:txBody>
      </p:sp>
      <p:sp>
        <p:nvSpPr>
          <p:cNvPr id="9" name="Line Callout 2 (No Border) 13"/>
          <p:cNvSpPr/>
          <p:nvPr/>
        </p:nvSpPr>
        <p:spPr>
          <a:xfrm>
            <a:off x="6048164" y="2914587"/>
            <a:ext cx="1152128" cy="407070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303664"/>
              <a:gd name="adj6" fmla="val -192167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Center Pillar </a:t>
            </a:r>
          </a:p>
          <a:p>
            <a:pPr algn="ctr"/>
            <a:endParaRPr lang="en-US" sz="1400" dirty="0"/>
          </a:p>
        </p:txBody>
      </p:sp>
      <p:sp>
        <p:nvSpPr>
          <p:cNvPr id="10" name="Line Callout 2 (No Border) 13"/>
          <p:cNvSpPr/>
          <p:nvPr/>
        </p:nvSpPr>
        <p:spPr>
          <a:xfrm>
            <a:off x="6065852" y="3592353"/>
            <a:ext cx="1962532" cy="407070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112729"/>
              <a:gd name="adj6" fmla="val -77119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Rail for Vessel support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0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</a:t>
            </a:r>
            <a:r>
              <a:rPr lang="en-US" dirty="0" smtClean="0"/>
              <a:t>vessel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88" y="2498495"/>
            <a:ext cx="3847682" cy="3229161"/>
          </a:xfrm>
          <a:prstGeom prst="rect">
            <a:avLst/>
          </a:prstGeom>
        </p:spPr>
      </p:pic>
      <p:sp>
        <p:nvSpPr>
          <p:cNvPr id="12" name="Line Callout 2 (No Border) 11"/>
          <p:cNvSpPr/>
          <p:nvPr/>
        </p:nvSpPr>
        <p:spPr>
          <a:xfrm>
            <a:off x="6372200" y="1781729"/>
            <a:ext cx="2232248" cy="571607"/>
          </a:xfrm>
          <a:prstGeom prst="callout2">
            <a:avLst>
              <a:gd name="adj1" fmla="val 50117"/>
              <a:gd name="adj2" fmla="val -1521"/>
              <a:gd name="adj3" fmla="val 116733"/>
              <a:gd name="adj4" fmla="val -31125"/>
              <a:gd name="adj5" fmla="val 331926"/>
              <a:gd name="adj6" fmla="val -85710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Machined contact surfaces for cooling “puck”</a:t>
            </a:r>
            <a:endParaRPr lang="en-US" sz="1400" dirty="0"/>
          </a:p>
        </p:txBody>
      </p:sp>
      <p:sp>
        <p:nvSpPr>
          <p:cNvPr id="14" name="Line Callout 2 (No Border) 13"/>
          <p:cNvSpPr/>
          <p:nvPr/>
        </p:nvSpPr>
        <p:spPr>
          <a:xfrm>
            <a:off x="6084168" y="4293096"/>
            <a:ext cx="2232248" cy="504056"/>
          </a:xfrm>
          <a:prstGeom prst="callout2">
            <a:avLst>
              <a:gd name="adj1" fmla="val 50117"/>
              <a:gd name="adj2" fmla="val -1521"/>
              <a:gd name="adj3" fmla="val 17636"/>
              <a:gd name="adj4" fmla="val -12275"/>
              <a:gd name="adj5" fmla="val -46747"/>
              <a:gd name="adj6" fmla="val -102022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Sleeve for proton beam block connection</a:t>
            </a:r>
          </a:p>
          <a:p>
            <a:pPr algn="ctr"/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539552" y="1921290"/>
            <a:ext cx="2232248" cy="510059"/>
          </a:xfrm>
          <a:prstGeom prst="callout2">
            <a:avLst>
              <a:gd name="adj1" fmla="val 47308"/>
              <a:gd name="adj2" fmla="val 99256"/>
              <a:gd name="adj3" fmla="val 85755"/>
              <a:gd name="adj4" fmla="val 129103"/>
              <a:gd name="adj5" fmla="val 184138"/>
              <a:gd name="adj6" fmla="val 157517"/>
            </a:avLst>
          </a:prstGeom>
          <a:ln w="3810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Edge prepared for welding on site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9" y="81152"/>
            <a:ext cx="1577805" cy="14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4768</TotalTime>
  <Words>760</Words>
  <Application>Microsoft Macintosh PowerPoint</Application>
  <PresentationFormat>On-screen Show (4:3)</PresentationFormat>
  <Paragraphs>209</Paragraphs>
  <Slides>24</Slides>
  <Notes>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 Core Powerpoint template</vt:lpstr>
      <vt:lpstr> INSTALLATION  Target Division </vt:lpstr>
      <vt:lpstr>Installation Work Package 2 - 7 </vt:lpstr>
      <vt:lpstr>WP 5 - Fluid Systems, Overview</vt:lpstr>
      <vt:lpstr>Utility – Level 90 </vt:lpstr>
      <vt:lpstr>Utility – Level 100</vt:lpstr>
      <vt:lpstr>Installation Utility – Level 110</vt:lpstr>
      <vt:lpstr>WP 4 - Monolith</vt:lpstr>
      <vt:lpstr>Base plates</vt:lpstr>
      <vt:lpstr>Lower vessel installation</vt:lpstr>
      <vt:lpstr>Port block lifted in place</vt:lpstr>
      <vt:lpstr>Upper vessel installation</vt:lpstr>
      <vt:lpstr>Upper outer shielding installation</vt:lpstr>
      <vt:lpstr>Vessel completed</vt:lpstr>
      <vt:lpstr>Installation Active Cell Parallel works</vt:lpstr>
      <vt:lpstr>Electrical Conduits </vt:lpstr>
      <vt:lpstr>Confinement Penetrations</vt:lpstr>
      <vt:lpstr>Time Schedule Description of Early Access Dates</vt:lpstr>
      <vt:lpstr>Early Access Dates</vt:lpstr>
      <vt:lpstr>Conclusion Critical Activities for “Target ready for beam” </vt:lpstr>
      <vt:lpstr>Installation Installation Time Schedule (After integration between CF &amp; Target Schedule)</vt:lpstr>
      <vt:lpstr>Installation  Vessel completed</vt:lpstr>
      <vt:lpstr>Rail and center pillar installation</vt:lpstr>
      <vt:lpstr>Installation The Active Cells Layout</vt:lpstr>
      <vt:lpstr>Installation HVAC –  Supply Level 125 – Extraction Level 150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Eric Pitcher</cp:lastModifiedBy>
  <cp:revision>141</cp:revision>
  <cp:lastPrinted>2014-06-13T11:48:48Z</cp:lastPrinted>
  <dcterms:created xsi:type="dcterms:W3CDTF">2013-10-29T16:05:10Z</dcterms:created>
  <dcterms:modified xsi:type="dcterms:W3CDTF">2016-03-30T19:23:00Z</dcterms:modified>
</cp:coreProperties>
</file>