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22" r:id="rId3"/>
    <p:sldId id="324" r:id="rId4"/>
    <p:sldId id="328" r:id="rId5"/>
    <p:sldId id="333" r:id="rId6"/>
    <p:sldId id="280" r:id="rId7"/>
    <p:sldId id="281" r:id="rId8"/>
    <p:sldId id="284" r:id="rId9"/>
    <p:sldId id="334" r:id="rId10"/>
    <p:sldId id="269" r:id="rId11"/>
    <p:sldId id="270" r:id="rId12"/>
    <p:sldId id="279" r:id="rId13"/>
    <p:sldId id="278" r:id="rId14"/>
    <p:sldId id="260" r:id="rId15"/>
    <p:sldId id="261" r:id="rId16"/>
    <p:sldId id="262" r:id="rId17"/>
    <p:sldId id="263" r:id="rId18"/>
    <p:sldId id="264" r:id="rId19"/>
    <p:sldId id="285" r:id="rId20"/>
    <p:sldId id="288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</p:sldIdLst>
  <p:sldSz cx="12801600" cy="9601200" type="A3"/>
  <p:notesSz cx="9144000" cy="6858000"/>
  <p:defaultTextStyle>
    <a:defPPr>
      <a:defRPr lang="sv-SE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4E99A7E-B8EC-1B41-A75E-D017C9A9E809}">
          <p14:sldIdLst>
            <p14:sldId id="256"/>
            <p14:sldId id="322"/>
          </p14:sldIdLst>
        </p14:section>
        <p14:section name="Bunker" id="{62F71493-2ADA-2843-88CB-4B4446058C0B}">
          <p14:sldIdLst>
            <p14:sldId id="324"/>
            <p14:sldId id="328"/>
          </p14:sldIdLst>
        </p14:section>
        <p14:section name="Neutron Beam Extraction System" id="{B54C73C5-CFFB-C14E-BC7F-FB85420D4246}">
          <p14:sldIdLst>
            <p14:sldId id="333"/>
          </p14:sldIdLst>
        </p14:section>
        <p14:section name="Replacement procedure - bunker preparations" id="{5CC4A71F-7C5F-7245-A32C-A052CBE880BA}">
          <p14:sldIdLst>
            <p14:sldId id="280"/>
            <p14:sldId id="281"/>
            <p14:sldId id="284"/>
            <p14:sldId id="334"/>
          </p14:sldIdLst>
        </p14:section>
        <p14:section name="Replacement procedure - Seal flange removal" id="{6D6FD0A7-B5C5-F54D-A67B-2D4B0205B83C}">
          <p14:sldIdLst>
            <p14:sldId id="269"/>
            <p14:sldId id="270"/>
            <p14:sldId id="279"/>
            <p14:sldId id="278"/>
          </p14:sldIdLst>
        </p14:section>
        <p14:section name="Replacement procedure - beam insert removal" id="{DFD1427E-94FC-074B-AA14-4CFB368ED489}">
          <p14:sldIdLst>
            <p14:sldId id="260"/>
            <p14:sldId id="261"/>
            <p14:sldId id="262"/>
            <p14:sldId id="263"/>
            <p14:sldId id="264"/>
          </p14:sldIdLst>
        </p14:section>
        <p14:section name="Insert design" id="{6B999975-B774-C244-81D9-1A208BF372DF}">
          <p14:sldIdLst>
            <p14:sldId id="285"/>
            <p14:sldId id="288"/>
          </p14:sldIdLst>
        </p14:section>
        <p14:section name="Alignment" id="{4859EBA3-3F24-824B-8D39-73276CCF35C9}">
          <p14:sldIdLst>
            <p14:sldId id="292"/>
            <p14:sldId id="293"/>
            <p14:sldId id="294"/>
            <p14:sldId id="295"/>
          </p14:sldIdLst>
        </p14:section>
        <p14:section name="Neutron Beam Port Insert Installation" id="{EBEC3C54-D040-C648-947C-64D67418262C}">
          <p14:sldIdLst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0" autoAdjust="0"/>
    <p:restoredTop sz="93251" autoAdjust="0"/>
  </p:normalViewPr>
  <p:slideViewPr>
    <p:cSldViewPr>
      <p:cViewPr varScale="1">
        <p:scale>
          <a:sx n="82" d="100"/>
          <a:sy n="82" d="100"/>
        </p:scale>
        <p:origin x="-1504" y="-11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75A2C-13BE-5D4F-BEEC-58159EFD4889}" type="datetimeFigureOut">
              <a:rPr lang="en-US" smtClean="0"/>
              <a:t>16-04-07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605B4-9B01-924C-85A7-E20A6F835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3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16-04-07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9009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8010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775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 smtClean="0"/>
              <a:t>Insert Guide: Bolted</a:t>
            </a:r>
            <a:r>
              <a:rPr lang="sv-SE" baseline="0" dirty="0" smtClean="0"/>
              <a:t> lid</a:t>
            </a:r>
          </a:p>
          <a:p>
            <a:pPr marL="171450" indent="-171450">
              <a:buFontTx/>
              <a:buChar char="-"/>
            </a:pPr>
            <a:r>
              <a:rPr lang="sv-SE" baseline="0" dirty="0" smtClean="0"/>
              <a:t>Feets, rear &amp; front</a:t>
            </a:r>
          </a:p>
          <a:p>
            <a:pPr marL="171450" indent="-171450">
              <a:buFontTx/>
              <a:buChar char="-"/>
            </a:pPr>
            <a:r>
              <a:rPr lang="sv-SE" baseline="0" dirty="0" smtClean="0"/>
              <a:t>Insert Shielding rolls on wheels</a:t>
            </a:r>
          </a:p>
          <a:p>
            <a:pPr marL="171450" indent="-171450">
              <a:buFontTx/>
              <a:buChar char="-"/>
            </a:pPr>
            <a:r>
              <a:rPr lang="sv-SE" baseline="0" dirty="0" smtClean="0"/>
              <a:t>No contact between Insert Guide &amp; Insert shielding in operational position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086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426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40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0418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407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782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63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788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16-04-07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25" y="364908"/>
            <a:ext cx="2318658" cy="12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801600" cy="20080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16-04-07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11" y="447342"/>
            <a:ext cx="1918672" cy="10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801600" cy="20080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>
                <a:solidFill>
                  <a:schemeClr val="tx1"/>
                </a:solidFill>
              </a:defRPr>
            </a:lvl1pPr>
            <a:lvl2pPr>
              <a:defRPr sz="34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500">
                <a:solidFill>
                  <a:schemeClr val="tx1"/>
                </a:solidFill>
              </a:defRPr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>
                <a:solidFill>
                  <a:schemeClr val="tx1"/>
                </a:solidFill>
              </a:defRPr>
            </a:lvl1pPr>
            <a:lvl2pPr>
              <a:defRPr sz="34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500">
                <a:solidFill>
                  <a:schemeClr val="tx1"/>
                </a:solidFill>
              </a:defRPr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16-04-07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27" y="364908"/>
            <a:ext cx="1903756" cy="10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16-04-07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801600" cy="20080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999479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16-04-07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1280160" rtl="0" eaLnBrk="1" latinLnBrk="0" hangingPunct="1">
        <a:spcBef>
          <a:spcPct val="0"/>
        </a:spcBef>
        <a:buNone/>
        <a:defRPr sz="45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751" y="2982596"/>
            <a:ext cx="11694099" cy="2058035"/>
          </a:xfrm>
        </p:spPr>
        <p:txBody>
          <a:bodyPr>
            <a:normAutofit/>
          </a:bodyPr>
          <a:lstStyle/>
          <a:p>
            <a:pPr algn="ctr"/>
            <a:r>
              <a:rPr lang="en-GB" sz="5600" dirty="0"/>
              <a:t>Target Monolith – Instrument Bunker</a:t>
            </a:r>
            <a:br>
              <a:rPr lang="en-GB" sz="5600" dirty="0"/>
            </a:br>
            <a:r>
              <a:rPr lang="en-GB" sz="5600" dirty="0"/>
              <a:t>Installation, handling, and more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Rikard Linander</a:t>
            </a:r>
          </a:p>
          <a:p>
            <a:r>
              <a:rPr lang="en-GB" sz="2800" dirty="0">
                <a:solidFill>
                  <a:schemeClr val="bg1"/>
                </a:solidFill>
              </a:rPr>
              <a:t>Manager WP 12.4 Monolith Systems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0" y="8328992"/>
            <a:ext cx="6400800" cy="844539"/>
          </a:xfrm>
          <a:prstGeom prst="rect">
            <a:avLst/>
          </a:prstGeom>
        </p:spPr>
        <p:txBody>
          <a:bodyPr lIns="128016" tIns="64008" rIns="128016" bIns="6400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00" dirty="0" err="1">
                <a:solidFill>
                  <a:srgbClr val="FFFFFF"/>
                </a:solidFill>
              </a:rPr>
              <a:t>www.europeanspallationsource.se</a:t>
            </a:r>
            <a:endParaRPr lang="en-GB" sz="2200" dirty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2000">
                <a:solidFill>
                  <a:srgbClr val="FFFFFF"/>
                </a:solidFill>
              </a:rPr>
              <a:t>7 April 2016</a:t>
            </a:fld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Beam port seal removal </a:t>
            </a:r>
            <a:r>
              <a:rPr lang="en-GB" dirty="0" smtClean="0"/>
              <a:t>sequence</a:t>
            </a:r>
            <a:br>
              <a:rPr lang="en-GB" dirty="0" smtClean="0"/>
            </a:br>
            <a:r>
              <a:rPr lang="en-GB" dirty="0" smtClean="0"/>
              <a:t>Unbolting compression spider from port block</a:t>
            </a:r>
            <a:endParaRPr lang="en-GB" dirty="0"/>
          </a:p>
        </p:txBody>
      </p:sp>
      <p:pic>
        <p:nvPicPr>
          <p:cNvPr id="5" name="Content Placeholder 4" descr="09b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5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318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port seal removal </a:t>
            </a:r>
            <a:r>
              <a:rPr lang="en-GB" dirty="0" smtClean="0"/>
              <a:t>sequence</a:t>
            </a:r>
            <a:br>
              <a:rPr lang="en-GB" dirty="0" smtClean="0"/>
            </a:br>
            <a:r>
              <a:rPr lang="en-GB" dirty="0" smtClean="0"/>
              <a:t>Unbolting outer flange from port block</a:t>
            </a:r>
            <a:endParaRPr lang="en-GB" dirty="0"/>
          </a:p>
        </p:txBody>
      </p:sp>
      <p:pic>
        <p:nvPicPr>
          <p:cNvPr id="5" name="Content Placeholder 4" descr="10b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5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460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port seal removal sequence</a:t>
            </a:r>
            <a:br>
              <a:rPr lang="en-GB" dirty="0"/>
            </a:br>
            <a:r>
              <a:rPr lang="en-GB" dirty="0"/>
              <a:t>Unbolting </a:t>
            </a:r>
            <a:r>
              <a:rPr lang="en-GB" dirty="0" smtClean="0"/>
              <a:t>inner flange from insert</a:t>
            </a:r>
            <a:endParaRPr lang="en-GB" dirty="0"/>
          </a:p>
        </p:txBody>
      </p:sp>
      <p:pic>
        <p:nvPicPr>
          <p:cNvPr id="5" name="Content Placeholder 4" descr="11b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5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631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Beam port seal removal </a:t>
            </a:r>
            <a:r>
              <a:rPr lang="en-GB" dirty="0" smtClean="0"/>
              <a:t>sequence</a:t>
            </a:r>
            <a:br>
              <a:rPr lang="en-GB" dirty="0" smtClean="0"/>
            </a:br>
            <a:r>
              <a:rPr lang="en-GB" dirty="0" smtClean="0"/>
              <a:t>Close gamma shutter, remove handling tool</a:t>
            </a:r>
            <a:endParaRPr lang="en-GB" dirty="0"/>
          </a:p>
        </p:txBody>
      </p:sp>
      <p:pic>
        <p:nvPicPr>
          <p:cNvPr id="5" name="Content Placeholder 4" descr="16b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5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664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12792" r="40428" b="65451"/>
          <a:stretch/>
        </p:blipFill>
        <p:spPr>
          <a:xfrm>
            <a:off x="352128" y="2078698"/>
            <a:ext cx="5342632" cy="2095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port insert removal sequence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0505" y="3893300"/>
            <a:ext cx="5342994" cy="468332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Placement of floor unit</a:t>
            </a:r>
          </a:p>
          <a:p>
            <a:pPr lvl="1"/>
            <a:r>
              <a:rPr lang="en-GB" dirty="0" smtClean="0"/>
              <a:t>Positioning on the same mounts as the beam line components</a:t>
            </a:r>
          </a:p>
          <a:p>
            <a:pPr lvl="1"/>
            <a:r>
              <a:rPr lang="en-GB" dirty="0" smtClean="0"/>
              <a:t>N.B. gamma shutter should be closed, not visible in picture</a:t>
            </a:r>
          </a:p>
          <a:p>
            <a:r>
              <a:rPr lang="en-GB" dirty="0" smtClean="0"/>
              <a:t>Placement of NBEX tool onto the floor unit</a:t>
            </a:r>
          </a:p>
          <a:p>
            <a:pPr lvl="1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b="11768"/>
          <a:stretch/>
        </p:blipFill>
        <p:spPr>
          <a:xfrm>
            <a:off x="6260716" y="2078697"/>
            <a:ext cx="6540885" cy="3113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00" y="5707902"/>
            <a:ext cx="7230945" cy="32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2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port insert removal sequence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0080" y="2078698"/>
            <a:ext cx="10801280" cy="7056784"/>
          </a:xfrm>
        </p:spPr>
        <p:txBody>
          <a:bodyPr/>
          <a:lstStyle/>
          <a:p>
            <a:r>
              <a:rPr lang="en-GB" dirty="0" smtClean="0"/>
              <a:t>Lowering draw bridge into position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Pushing NBEX tool 300 mm towards monolith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3" t="28241" r="5203" b="37518"/>
          <a:stretch/>
        </p:blipFill>
        <p:spPr>
          <a:xfrm>
            <a:off x="352128" y="2908751"/>
            <a:ext cx="12298966" cy="2597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t="23288" r="3729" b="37389"/>
          <a:stretch/>
        </p:blipFill>
        <p:spPr>
          <a:xfrm>
            <a:off x="373191" y="6399979"/>
            <a:ext cx="12249070" cy="26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7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port insert removal sequence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0080" y="2240280"/>
            <a:ext cx="4954230" cy="6794390"/>
          </a:xfrm>
        </p:spPr>
        <p:txBody>
          <a:bodyPr/>
          <a:lstStyle/>
          <a:p>
            <a:r>
              <a:rPr lang="en-GB" dirty="0" smtClean="0"/>
              <a:t>Docking NBEX tool to port block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Simultaneously docking rails on the draw bridge with rails internal to the port hole  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80" y="2179510"/>
            <a:ext cx="6869173" cy="3326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78" y="5650628"/>
            <a:ext cx="6972517" cy="33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8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port insert removal sequence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11607770" cy="6336348"/>
          </a:xfrm>
        </p:spPr>
        <p:txBody>
          <a:bodyPr/>
          <a:lstStyle/>
          <a:p>
            <a:r>
              <a:rPr lang="en-GB" dirty="0" smtClean="0"/>
              <a:t>Pushing carrier (green) up to insert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Docking carrier and </a:t>
            </a:r>
            <a:br>
              <a:rPr lang="en-GB" dirty="0" smtClean="0"/>
            </a:br>
            <a:r>
              <a:rPr lang="en-GB" dirty="0" smtClean="0"/>
              <a:t>engaging connection to</a:t>
            </a:r>
            <a:br>
              <a:rPr lang="en-GB" dirty="0" smtClean="0"/>
            </a:br>
            <a:r>
              <a:rPr lang="en-GB" dirty="0" smtClean="0"/>
              <a:t>insert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9610" r="4354" b="41479"/>
          <a:stretch/>
        </p:blipFill>
        <p:spPr>
          <a:xfrm>
            <a:off x="654562" y="2985999"/>
            <a:ext cx="11669434" cy="2745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9" y="6010334"/>
            <a:ext cx="6003364" cy="29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5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port insert removal sequence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0080" y="2496701"/>
            <a:ext cx="11910203" cy="694121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Pulling insert on the rails into the NBEX tool cask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Closing draw bridge</a:t>
            </a:r>
          </a:p>
          <a:p>
            <a:r>
              <a:rPr lang="en-GB" dirty="0" smtClean="0"/>
              <a:t>Pushing NBEX tool out </a:t>
            </a:r>
            <a:br>
              <a:rPr lang="en-GB" dirty="0" smtClean="0"/>
            </a:br>
            <a:r>
              <a:rPr lang="en-GB" dirty="0" smtClean="0"/>
              <a:t>300 mm from the monolith</a:t>
            </a:r>
          </a:p>
          <a:p>
            <a:r>
              <a:rPr lang="en-GB" dirty="0" smtClean="0"/>
              <a:t>Lifting NBEX tool including</a:t>
            </a:r>
            <a:br>
              <a:rPr lang="en-GB" dirty="0" smtClean="0"/>
            </a:br>
            <a:r>
              <a:rPr lang="en-GB" dirty="0" smtClean="0"/>
              <a:t>insert with bunker crane</a:t>
            </a:r>
          </a:p>
          <a:p>
            <a:r>
              <a:rPr lang="en-GB" dirty="0" smtClean="0"/>
              <a:t>Further transfer and handling</a:t>
            </a:r>
            <a:br>
              <a:rPr lang="en-GB" dirty="0" smtClean="0"/>
            </a:br>
            <a:r>
              <a:rPr lang="en-GB" dirty="0" smtClean="0"/>
              <a:t>of used insert for waste </a:t>
            </a:r>
            <a:br>
              <a:rPr lang="en-GB" dirty="0" smtClean="0"/>
            </a:br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5944" r="11422" b="22431"/>
          <a:stretch/>
        </p:blipFill>
        <p:spPr>
          <a:xfrm>
            <a:off x="626340" y="2985998"/>
            <a:ext cx="10008530" cy="2843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600" r="10113" b="34885"/>
          <a:stretch/>
        </p:blipFill>
        <p:spPr>
          <a:xfrm>
            <a:off x="6547654" y="6010335"/>
            <a:ext cx="5901819" cy="33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 smtClean="0"/>
              <a:t>2 in 1 Insert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t="4255" r="11500" b="11582"/>
          <a:stretch/>
        </p:blipFill>
        <p:spPr>
          <a:xfrm>
            <a:off x="5695024" y="2381131"/>
            <a:ext cx="7056882" cy="5824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2250" y="5304656"/>
            <a:ext cx="50315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sv-SE" dirty="0" smtClean="0"/>
              <a:t>1.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7056526" y="5304656"/>
            <a:ext cx="655725" cy="258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147039" y="3880290"/>
            <a:ext cx="604867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2.</a:t>
            </a:r>
            <a:endParaRPr lang="en-GB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11743794" y="2670556"/>
            <a:ext cx="403245" cy="1468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11945416" y="4138823"/>
            <a:ext cx="201622" cy="850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240282"/>
            <a:ext cx="4853419" cy="5965578"/>
          </a:xfrm>
        </p:spPr>
        <p:txBody>
          <a:bodyPr>
            <a:normAutofit fontScale="77500" lnSpcReduction="20000"/>
          </a:bodyPr>
          <a:lstStyle/>
          <a:p>
            <a:pPr marL="720090" indent="-720090">
              <a:buFont typeface="+mj-lt"/>
              <a:buAutoNum type="arabicPeriod"/>
            </a:pPr>
            <a:r>
              <a:rPr lang="sv-SE" dirty="0" smtClean="0"/>
              <a:t>Insert Guide [1]</a:t>
            </a:r>
          </a:p>
          <a:p>
            <a:pPr marL="720090" indent="-720090">
              <a:buFont typeface="+mj-lt"/>
              <a:buAutoNum type="arabicPeriod"/>
            </a:pPr>
            <a:r>
              <a:rPr lang="sv-SE" dirty="0" smtClean="0"/>
              <a:t>Insert Shielding (incl. </a:t>
            </a:r>
            <a:r>
              <a:rPr lang="sv-SE" dirty="0"/>
              <a:t>l</a:t>
            </a:r>
            <a:r>
              <a:rPr lang="sv-SE" dirty="0" smtClean="0"/>
              <a:t>id) [2]</a:t>
            </a:r>
          </a:p>
          <a:p>
            <a:pPr marL="720090" indent="-720090">
              <a:buFont typeface="+mj-lt"/>
              <a:buAutoNum type="arabicPeriod"/>
            </a:pPr>
            <a:r>
              <a:rPr lang="sv-SE" dirty="0" smtClean="0"/>
              <a:t>Neutron Beam Window (Al)</a:t>
            </a:r>
          </a:p>
          <a:p>
            <a:endParaRPr lang="sv-SE" dirty="0" smtClean="0"/>
          </a:p>
          <a:p>
            <a:r>
              <a:rPr lang="sv-SE" dirty="0" smtClean="0"/>
              <a:t>[2] works as a carrier for [1] when being pushed into monolith. Decouples from each other in operational position.</a:t>
            </a:r>
          </a:p>
          <a:p>
            <a:r>
              <a:rPr lang="sv-SE" dirty="0" smtClean="0"/>
              <a:t>Guides have monolith atmosphere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5291877" y="6413579"/>
            <a:ext cx="604867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3.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594310" y="5433923"/>
            <a:ext cx="504056" cy="979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2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Vertical section through a beam port /beam line within monolith and instrument bunker</a:t>
            </a:r>
            <a:endParaRPr lang="en-GB" dirty="0"/>
          </a:p>
        </p:txBody>
      </p:sp>
      <p:pic>
        <p:nvPicPr>
          <p:cNvPr id="5" name="Content Placeholder 4" descr="2016-04-05_1058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0082" b="23503"/>
          <a:stretch/>
        </p:blipFill>
        <p:spPr>
          <a:xfrm>
            <a:off x="73888" y="1997249"/>
            <a:ext cx="10056927" cy="75414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101" name="Rectangle 100"/>
          <p:cNvSpPr/>
          <p:nvPr/>
        </p:nvSpPr>
        <p:spPr>
          <a:xfrm>
            <a:off x="10332437" y="8429803"/>
            <a:ext cx="1512168" cy="604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7635230" y="7320880"/>
            <a:ext cx="0" cy="907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51200" y="7299440"/>
            <a:ext cx="12096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713738" y="6789181"/>
            <a:ext cx="3904908" cy="366254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1500" dirty="0"/>
              <a:t>Beam center upper moderator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738430" y="7494859"/>
            <a:ext cx="2700226" cy="366254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1500" dirty="0"/>
              <a:t>Beam center lower moderator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1239738" y="6917636"/>
            <a:ext cx="1206558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2000" dirty="0"/>
              <a:t>TCS = 0.0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293904" y="7724125"/>
            <a:ext cx="1341326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≈ -1.2 m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6249051" y="6111146"/>
            <a:ext cx="1159861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+2.0 m</a:t>
            </a:r>
            <a:endParaRPr lang="en-US" dirty="0"/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7403048" y="5703993"/>
            <a:ext cx="5865" cy="1580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3981331" y="4265956"/>
            <a:ext cx="6143402" cy="1466639"/>
            <a:chOff x="1079744" y="1772817"/>
            <a:chExt cx="6300632" cy="1047599"/>
          </a:xfrm>
        </p:grpSpPr>
        <p:grpSp>
          <p:nvGrpSpPr>
            <p:cNvPr id="132" name="Group 131"/>
            <p:cNvGrpSpPr/>
            <p:nvPr/>
          </p:nvGrpSpPr>
          <p:grpSpPr>
            <a:xfrm>
              <a:off x="1363432" y="2098608"/>
              <a:ext cx="6016568" cy="223200"/>
              <a:chOff x="1363432" y="3356992"/>
              <a:chExt cx="6016568" cy="223200"/>
            </a:xfrm>
            <a:solidFill>
              <a:srgbClr val="595959"/>
            </a:solidFill>
          </p:grpSpPr>
          <p:sp>
            <p:nvSpPr>
              <p:cNvPr id="163" name="Rectangle 162"/>
              <p:cNvSpPr/>
              <p:nvPr/>
            </p:nvSpPr>
            <p:spPr>
              <a:xfrm>
                <a:off x="1363432" y="3356992"/>
                <a:ext cx="1264568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5004000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816000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627912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6192000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1363432" y="1882584"/>
              <a:ext cx="6016944" cy="223200"/>
              <a:chOff x="1363432" y="3140968"/>
              <a:chExt cx="6016944" cy="223200"/>
            </a:xfrm>
            <a:solidFill>
              <a:srgbClr val="800000"/>
            </a:solidFill>
          </p:grpSpPr>
          <p:grpSp>
            <p:nvGrpSpPr>
              <p:cNvPr id="156" name="Group 155"/>
              <p:cNvGrpSpPr/>
              <p:nvPr/>
            </p:nvGrpSpPr>
            <p:grpSpPr>
              <a:xfrm>
                <a:off x="1363432" y="3140968"/>
                <a:ext cx="5404152" cy="223200"/>
                <a:chOff x="1975848" y="3356992"/>
                <a:chExt cx="5404152" cy="223200"/>
              </a:xfrm>
              <a:grpFill/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1975848" y="3356992"/>
                  <a:ext cx="652568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5004000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3816000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2627912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6192000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Rectangle 156"/>
              <p:cNvSpPr/>
              <p:nvPr/>
            </p:nvSpPr>
            <p:spPr>
              <a:xfrm>
                <a:off x="6768376" y="3140968"/>
                <a:ext cx="612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1080000" y="2327216"/>
              <a:ext cx="6300376" cy="288000"/>
              <a:chOff x="1080000" y="3140968"/>
              <a:chExt cx="6300376" cy="223200"/>
            </a:xfrm>
            <a:solidFill>
              <a:srgbClr val="800000"/>
            </a:solidFill>
          </p:grpSpPr>
          <p:grpSp>
            <p:nvGrpSpPr>
              <p:cNvPr id="149" name="Group 148"/>
              <p:cNvGrpSpPr/>
              <p:nvPr/>
            </p:nvGrpSpPr>
            <p:grpSpPr>
              <a:xfrm>
                <a:off x="1080000" y="3140968"/>
                <a:ext cx="5687584" cy="223200"/>
                <a:chOff x="1692416" y="3356992"/>
                <a:chExt cx="5687584" cy="223200"/>
              </a:xfrm>
              <a:grpFill/>
            </p:grpSpPr>
            <p:sp>
              <p:nvSpPr>
                <p:cNvPr id="151" name="Rectangle 150"/>
                <p:cNvSpPr/>
                <p:nvPr/>
              </p:nvSpPr>
              <p:spPr>
                <a:xfrm>
                  <a:off x="1692416" y="3356992"/>
                  <a:ext cx="936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5004000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3816000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2627912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192000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0" name="Rectangle 149"/>
              <p:cNvSpPr/>
              <p:nvPr/>
            </p:nvSpPr>
            <p:spPr>
              <a:xfrm>
                <a:off x="6768376" y="3140968"/>
                <a:ext cx="612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1363432" y="1772817"/>
              <a:ext cx="6016880" cy="110148"/>
              <a:chOff x="1363120" y="3356992"/>
              <a:chExt cx="6016880" cy="227639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44" name="Rectangle 143"/>
              <p:cNvSpPr/>
              <p:nvPr/>
            </p:nvSpPr>
            <p:spPr>
              <a:xfrm>
                <a:off x="1363120" y="3356992"/>
                <a:ext cx="1264880" cy="22763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5004000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3816000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2627912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6192000" y="3356992"/>
                <a:ext cx="1188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1079744" y="2615216"/>
              <a:ext cx="6300608" cy="205200"/>
              <a:chOff x="1079744" y="3861048"/>
              <a:chExt cx="6300608" cy="223200"/>
            </a:xfrm>
            <a:solidFill>
              <a:schemeClr val="tx1">
                <a:lumMod val="65000"/>
                <a:lumOff val="35000"/>
              </a:schemeClr>
            </a:solidFill>
          </p:grpSpPr>
          <p:grpSp>
            <p:nvGrpSpPr>
              <p:cNvPr id="137" name="Group 136"/>
              <p:cNvGrpSpPr/>
              <p:nvPr/>
            </p:nvGrpSpPr>
            <p:grpSpPr>
              <a:xfrm>
                <a:off x="1799824" y="3861048"/>
                <a:ext cx="5580528" cy="223200"/>
                <a:chOff x="1799512" y="3356992"/>
                <a:chExt cx="5580528" cy="223200"/>
              </a:xfrm>
              <a:grpFill/>
            </p:grpSpPr>
            <p:sp>
              <p:nvSpPr>
                <p:cNvPr id="139" name="Rectangle 138"/>
                <p:cNvSpPr/>
                <p:nvPr/>
              </p:nvSpPr>
              <p:spPr>
                <a:xfrm>
                  <a:off x="1799512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5363776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4175776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987512" y="3356992"/>
                  <a:ext cx="118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6552040" y="3356992"/>
                  <a:ext cx="828000" cy="223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8" name="Rectangle 137"/>
              <p:cNvSpPr/>
              <p:nvPr/>
            </p:nvSpPr>
            <p:spPr>
              <a:xfrm>
                <a:off x="1079744" y="3861048"/>
                <a:ext cx="720000" cy="22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0" name="TextBox 119"/>
          <p:cNvSpPr txBox="1"/>
          <p:nvPr/>
        </p:nvSpPr>
        <p:spPr>
          <a:xfrm>
            <a:off x="2469164" y="2381131"/>
            <a:ext cx="1497385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R = 5.5 m</a:t>
            </a:r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10351276" y="2078698"/>
            <a:ext cx="2463439" cy="1229943"/>
            <a:chOff x="7393768" y="1484784"/>
            <a:chExt cx="1759599" cy="878531"/>
          </a:xfrm>
        </p:grpSpPr>
        <p:sp>
          <p:nvSpPr>
            <p:cNvPr id="122" name="Rectangle 121"/>
            <p:cNvSpPr/>
            <p:nvPr/>
          </p:nvSpPr>
          <p:spPr>
            <a:xfrm>
              <a:off x="7393768" y="1591886"/>
              <a:ext cx="148543" cy="120880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rgbClr val="FF0000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393768" y="1873939"/>
              <a:ext cx="148543" cy="120880"/>
            </a:xfrm>
            <a:prstGeom prst="rect">
              <a:avLst/>
            </a:prstGeom>
            <a:solidFill>
              <a:srgbClr val="B90B2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393768" y="2155992"/>
              <a:ext cx="148543" cy="1208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24328" y="1484784"/>
              <a:ext cx="431255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Lead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24328" y="1772816"/>
              <a:ext cx="1629039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err="1"/>
                <a:t>Boronated</a:t>
              </a:r>
              <a:r>
                <a:rPr lang="en-US" sz="1700" dirty="0"/>
                <a:t>-PE-Concrete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06447" y="2110499"/>
              <a:ext cx="695250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Cast Iron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8077546" y="5741274"/>
            <a:ext cx="2053268" cy="2486907"/>
            <a:chOff x="3707904" y="2492896"/>
            <a:chExt cx="2232248" cy="2088232"/>
          </a:xfrm>
        </p:grpSpPr>
        <p:sp>
          <p:nvSpPr>
            <p:cNvPr id="172" name="Rectangle 171"/>
            <p:cNvSpPr/>
            <p:nvPr/>
          </p:nvSpPr>
          <p:spPr>
            <a:xfrm>
              <a:off x="3779912" y="2492896"/>
              <a:ext cx="2160240" cy="208823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rapezoid 172"/>
            <p:cNvSpPr/>
            <p:nvPr/>
          </p:nvSpPr>
          <p:spPr>
            <a:xfrm rot="5400000">
              <a:off x="3599892" y="3284984"/>
              <a:ext cx="1584176" cy="504056"/>
            </a:xfrm>
            <a:prstGeom prst="trapezoid">
              <a:avLst>
                <a:gd name="adj" fmla="val 76803"/>
              </a:avLst>
            </a:prstGeom>
            <a:solidFill>
              <a:srgbClr val="59595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rapezoid 173"/>
            <p:cNvSpPr/>
            <p:nvPr/>
          </p:nvSpPr>
          <p:spPr>
            <a:xfrm rot="5400000">
              <a:off x="4103948" y="3248980"/>
              <a:ext cx="2088232" cy="576064"/>
            </a:xfrm>
            <a:prstGeom prst="trapezoid">
              <a:avLst>
                <a:gd name="adj" fmla="val 76803"/>
              </a:avLst>
            </a:prstGeom>
            <a:solidFill>
              <a:srgbClr val="59595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724128" y="2492896"/>
              <a:ext cx="126109" cy="20882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707904" y="2492896"/>
              <a:ext cx="72008" cy="2088232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869827" y="2492896"/>
              <a:ext cx="126109" cy="20882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 flipV="1">
            <a:off x="4309390" y="7183030"/>
            <a:ext cx="6728726" cy="28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4283765" y="7411384"/>
            <a:ext cx="6754350" cy="10307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8114591" y="3187621"/>
            <a:ext cx="217338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R = 15 or 28 m</a:t>
            </a:r>
            <a:endParaRPr lang="en-US" dirty="0"/>
          </a:p>
        </p:txBody>
      </p:sp>
      <p:sp>
        <p:nvSpPr>
          <p:cNvPr id="185" name="Rectangle 184"/>
          <p:cNvSpPr/>
          <p:nvPr/>
        </p:nvSpPr>
        <p:spPr>
          <a:xfrm>
            <a:off x="4082143" y="2078698"/>
            <a:ext cx="1424984" cy="2156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sp>
        <p:nvSpPr>
          <p:cNvPr id="116" name="TextBox 115"/>
          <p:cNvSpPr txBox="1"/>
          <p:nvPr/>
        </p:nvSpPr>
        <p:spPr>
          <a:xfrm>
            <a:off x="6804045" y="4598978"/>
            <a:ext cx="99891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2.0 m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8013779" y="4195733"/>
            <a:ext cx="0" cy="15121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Rectangle 188"/>
          <p:cNvSpPr/>
          <p:nvPr/>
        </p:nvSpPr>
        <p:spPr>
          <a:xfrm>
            <a:off x="4449760" y="3689638"/>
            <a:ext cx="5734501" cy="555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3971993" y="1722202"/>
            <a:ext cx="3046022" cy="3280651"/>
            <a:chOff x="1078773" y="1256601"/>
            <a:chExt cx="2175730" cy="2343322"/>
          </a:xfrm>
        </p:grpSpPr>
        <p:sp>
          <p:nvSpPr>
            <p:cNvPr id="102" name="Rectangle 101"/>
            <p:cNvSpPr/>
            <p:nvPr/>
          </p:nvSpPr>
          <p:spPr>
            <a:xfrm>
              <a:off x="1078773" y="1256601"/>
              <a:ext cx="2175730" cy="398656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080000" y="1655257"/>
              <a:ext cx="293475" cy="1944666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9" name="Straight Arrow Connector 168"/>
          <p:cNvCxnSpPr/>
          <p:nvPr/>
        </p:nvCxnSpPr>
        <p:spPr>
          <a:xfrm>
            <a:off x="49694" y="3691677"/>
            <a:ext cx="10081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73926" y="2885187"/>
            <a:ext cx="43106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30815" y="4156870"/>
            <a:ext cx="761235" cy="34470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400" dirty="0"/>
              <a:t>0.20 m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130815" y="4397356"/>
            <a:ext cx="761235" cy="34470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400" dirty="0"/>
              <a:t>0.45 m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130815" y="4699790"/>
            <a:ext cx="761235" cy="34470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400" dirty="0"/>
              <a:t>0.45 m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130815" y="5060759"/>
            <a:ext cx="761235" cy="34470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400" dirty="0"/>
              <a:t>0.60 m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130815" y="5411772"/>
            <a:ext cx="761235" cy="34470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400" dirty="0"/>
              <a:t>0.30 m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30003" y="8687788"/>
            <a:ext cx="2771597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cxnSp>
        <p:nvCxnSpPr>
          <p:cNvPr id="86" name="Straight Arrow Connector 85"/>
          <p:cNvCxnSpPr>
            <a:endCxn id="7" idx="0"/>
          </p:cNvCxnSpPr>
          <p:nvPr/>
        </p:nvCxnSpPr>
        <p:spPr>
          <a:xfrm>
            <a:off x="11406572" y="7337132"/>
            <a:ext cx="9230" cy="1350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1542171" y="7522503"/>
            <a:ext cx="1310546" cy="90486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dirty="0" smtClean="0"/>
              <a:t>-2.5 m (North)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94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HiT\Projects\ESS 2016\work\Bridge\NBGI with BBGC single and sealing ass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2" y="7119258"/>
            <a:ext cx="5040000" cy="24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HiT\Projects\ESS 2016\work\Bridge\NBGI without BBGC singl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27797" r="58424" b="3046"/>
          <a:stretch/>
        </p:blipFill>
        <p:spPr bwMode="auto">
          <a:xfrm>
            <a:off x="7160509" y="3800412"/>
            <a:ext cx="5625344" cy="63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HiT\Projects\ESS 2016\work\Bridge\BBGC single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r="33447" b="30475"/>
          <a:stretch/>
        </p:blipFill>
        <p:spPr bwMode="auto">
          <a:xfrm>
            <a:off x="5397394" y="5385917"/>
            <a:ext cx="2726773" cy="25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Light Shutter [Jarich Koning]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240281"/>
            <a:ext cx="4550986" cy="6336348"/>
          </a:xfrm>
        </p:spPr>
        <p:txBody>
          <a:bodyPr>
            <a:normAutofit/>
          </a:bodyPr>
          <a:lstStyle/>
          <a:p>
            <a:r>
              <a:rPr lang="sv-SE" sz="2800" dirty="0"/>
              <a:t>Docked onto the Insert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sz="2500" dirty="0"/>
              <a:t>Aligned with kinematic mounts</a:t>
            </a:r>
          </a:p>
          <a:p>
            <a:pPr marL="720090" indent="-640080"/>
            <a:r>
              <a:rPr lang="sv-SE" sz="2800" dirty="0"/>
              <a:t>Guide internal atmosphere not supported by light shutter</a:t>
            </a:r>
          </a:p>
          <a:p>
            <a:pPr marL="720090" indent="-640080"/>
            <a:r>
              <a:rPr lang="sv-SE" sz="2800" dirty="0"/>
              <a:t>Three-balls-in-3-V-grooves concept</a:t>
            </a:r>
          </a:p>
          <a:p>
            <a:pPr marL="720090" indent="-640080"/>
            <a:r>
              <a:rPr lang="sv-SE" sz="2800" dirty="0"/>
              <a:t>Guide mounted in Cradle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8698798" y="4432982"/>
            <a:ext cx="50315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sv-SE" dirty="0" smtClean="0"/>
              <a:t>1.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698798" y="4924889"/>
            <a:ext cx="251576" cy="775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14853" y="4924888"/>
            <a:ext cx="1235521" cy="1551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698798" y="4924888"/>
            <a:ext cx="251576" cy="136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160509" y="4924888"/>
            <a:ext cx="1789865" cy="2021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</p:cNvCxnSpPr>
          <p:nvPr/>
        </p:nvCxnSpPr>
        <p:spPr>
          <a:xfrm flipH="1">
            <a:off x="7714853" y="4950047"/>
            <a:ext cx="1235521" cy="2169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950374" y="4924888"/>
            <a:ext cx="133619" cy="136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93" y="2483371"/>
            <a:ext cx="2390160" cy="249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03376" y="2010985"/>
            <a:ext cx="3312837" cy="437043"/>
          </a:xfrm>
          <a:prstGeom prst="rect">
            <a:avLst/>
          </a:prstGeom>
          <a:noFill/>
        </p:spPr>
        <p:txBody>
          <a:bodyPr wrap="square" lIns="128016" tIns="64008" rIns="128016" bIns="64008" rtlCol="0" anchor="ctr">
            <a:spAutoFit/>
          </a:bodyPr>
          <a:lstStyle/>
          <a:p>
            <a:pPr algn="ctr"/>
            <a:r>
              <a:rPr lang="sv-SE" sz="2000" dirty="0"/>
              <a:t>Functional principle of mount</a:t>
            </a:r>
            <a:endParaRPr lang="en-GB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644821" y="2294139"/>
            <a:ext cx="5300595" cy="1506274"/>
            <a:chOff x="5154127" y="6664179"/>
            <a:chExt cx="3786139" cy="1075910"/>
          </a:xfrm>
        </p:grpSpPr>
        <p:sp>
          <p:nvSpPr>
            <p:cNvPr id="21" name="TextBox 20"/>
            <p:cNvSpPr txBox="1"/>
            <p:nvPr/>
          </p:nvSpPr>
          <p:spPr>
            <a:xfrm>
              <a:off x="6896393" y="6664179"/>
              <a:ext cx="2043873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V-grooves define central axis which should be the thermal center of the guide</a:t>
              </a:r>
              <a:endParaRPr lang="en-GB" sz="2000" dirty="0"/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>
            <a:xfrm flipH="1">
              <a:off x="5154127" y="7141233"/>
              <a:ext cx="1742266" cy="5988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V="1">
            <a:off x="2469163" y="6476158"/>
            <a:ext cx="3125147" cy="6431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2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Insert alignment in Port Block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240281"/>
            <a:ext cx="4248552" cy="6336348"/>
          </a:xfrm>
        </p:spPr>
        <p:txBody>
          <a:bodyPr>
            <a:normAutofit fontScale="92500" lnSpcReduction="20000"/>
          </a:bodyPr>
          <a:lstStyle/>
          <a:p>
            <a:r>
              <a:rPr lang="sv-SE" dirty="0" smtClean="0"/>
              <a:t>Alignment features on Insert Guide (Red)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Feet, 2 rear &amp; 1 front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Side push</a:t>
            </a:r>
          </a:p>
          <a:p>
            <a:pPr marL="1840230" lvl="2" indent="-640080">
              <a:buFont typeface="+mj-lt"/>
              <a:buAutoNum type="alphaLcPeriod"/>
            </a:pPr>
            <a:r>
              <a:rPr lang="sv-SE" dirty="0" smtClean="0"/>
              <a:t>Passive</a:t>
            </a:r>
          </a:p>
          <a:p>
            <a:pPr marL="1840230" lvl="2" indent="-640080">
              <a:buFont typeface="+mj-lt"/>
              <a:buAutoNum type="alphaLcPeriod"/>
            </a:pPr>
            <a:r>
              <a:rPr lang="sv-SE" dirty="0" smtClean="0"/>
              <a:t>Active, spring loaded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Pivot shaft</a:t>
            </a:r>
          </a:p>
          <a:p>
            <a:pPr marL="720090" indent="-640080"/>
            <a:r>
              <a:rPr lang="sv-SE" dirty="0" smtClean="0"/>
              <a:t>Alignment feature Insert Shielding</a:t>
            </a:r>
          </a:p>
          <a:p>
            <a:pPr marL="1280160" lvl="1" indent="-640080">
              <a:buFont typeface="+mj-lt"/>
              <a:buAutoNum type="arabicPeriod" startAt="4"/>
            </a:pPr>
            <a:r>
              <a:rPr lang="sv-SE" dirty="0" smtClean="0"/>
              <a:t>T-guide opening</a:t>
            </a:r>
          </a:p>
          <a:p>
            <a:pPr marL="1280160" lvl="1" indent="-640080">
              <a:buFont typeface="+mj-lt"/>
              <a:buAutoNum type="arabicPeriod"/>
            </a:pPr>
            <a:endParaRPr lang="sv-SE" dirty="0" smtClean="0"/>
          </a:p>
          <a:p>
            <a:pPr marL="1280160" lvl="1" indent="-640080">
              <a:buFont typeface="+mj-lt"/>
              <a:buAutoNum type="arabicPeriod"/>
            </a:pPr>
            <a:endParaRPr lang="sv-SE" dirty="0" smtClean="0"/>
          </a:p>
          <a:p>
            <a:pPr marL="1840230" lvl="2" indent="-640080">
              <a:buFont typeface="+mj-lt"/>
              <a:buAutoNum type="alphaLcPeriod"/>
            </a:pPr>
            <a:endParaRPr lang="sv-SE" dirty="0" smtClean="0"/>
          </a:p>
          <a:p>
            <a:pPr marL="1280160" lvl="1" indent="-64008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3" t="16499" r="24938" b="16896"/>
          <a:stretch/>
        </p:blipFill>
        <p:spPr>
          <a:xfrm>
            <a:off x="6804045" y="6111146"/>
            <a:ext cx="2345832" cy="2304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6"/>
          <a:stretch/>
        </p:blipFill>
        <p:spPr>
          <a:xfrm>
            <a:off x="9791821" y="5918751"/>
            <a:ext cx="2859273" cy="2712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>
          <a:xfrm>
            <a:off x="8214570" y="3590865"/>
            <a:ext cx="4638147" cy="2318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t="30223" r="6002" b="33888"/>
          <a:stretch/>
        </p:blipFill>
        <p:spPr>
          <a:xfrm>
            <a:off x="5417711" y="2090175"/>
            <a:ext cx="3803143" cy="1722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6961" y="3691677"/>
            <a:ext cx="540875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1.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10" idx="0"/>
          </p:cNvCxnSpPr>
          <p:nvPr/>
        </p:nvCxnSpPr>
        <p:spPr>
          <a:xfrm flipH="1" flipV="1">
            <a:off x="8247398" y="2931048"/>
            <a:ext cx="1" cy="760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997555" y="3691677"/>
            <a:ext cx="22170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0"/>
          </p:cNvCxnSpPr>
          <p:nvPr/>
        </p:nvCxnSpPr>
        <p:spPr>
          <a:xfrm flipV="1">
            <a:off x="5323335" y="3490054"/>
            <a:ext cx="573409" cy="302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89443" y="3792488"/>
            <a:ext cx="667783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2.a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11" idx="0"/>
          </p:cNvCxnSpPr>
          <p:nvPr/>
        </p:nvCxnSpPr>
        <p:spPr>
          <a:xfrm flipV="1">
            <a:off x="11221458" y="4498167"/>
            <a:ext cx="1026392" cy="1420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433248" y="8328992"/>
            <a:ext cx="705678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2.b</a:t>
            </a:r>
            <a:endParaRPr lang="en-GB" dirty="0"/>
          </a:p>
        </p:txBody>
      </p:sp>
      <p:cxnSp>
        <p:nvCxnSpPr>
          <p:cNvPr id="30" name="Straight Arrow Connector 29"/>
          <p:cNvCxnSpPr>
            <a:stCxn id="8" idx="0"/>
          </p:cNvCxnSpPr>
          <p:nvPr/>
        </p:nvCxnSpPr>
        <p:spPr>
          <a:xfrm flipV="1">
            <a:off x="7976962" y="4649383"/>
            <a:ext cx="2456287" cy="1461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12157" y="8328992"/>
            <a:ext cx="50315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sv-SE" dirty="0" smtClean="0"/>
              <a:t>3.</a:t>
            </a:r>
            <a:endParaRPr lang="en-GB" dirty="0"/>
          </a:p>
        </p:txBody>
      </p:sp>
      <p:cxnSp>
        <p:nvCxnSpPr>
          <p:cNvPr id="33" name="Straight Arrow Connector 32"/>
          <p:cNvCxnSpPr>
            <a:stCxn id="36" idx="0"/>
          </p:cNvCxnSpPr>
          <p:nvPr/>
        </p:nvCxnSpPr>
        <p:spPr>
          <a:xfrm flipH="1" flipV="1">
            <a:off x="6907651" y="3389243"/>
            <a:ext cx="103607" cy="705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03233" y="4094922"/>
            <a:ext cx="616048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98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349248" y="1983972"/>
            <a:ext cx="10834242" cy="5416149"/>
            <a:chOff x="1619672" y="1391601"/>
            <a:chExt cx="7738744" cy="38686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31"/>
            <a:stretch/>
          </p:blipFill>
          <p:spPr>
            <a:xfrm>
              <a:off x="1619672" y="1391601"/>
              <a:ext cx="7738744" cy="3868678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>
              <a:stCxn id="50" idx="0"/>
            </p:cNvCxnSpPr>
            <p:nvPr/>
          </p:nvCxnSpPr>
          <p:spPr>
            <a:xfrm flipV="1">
              <a:off x="3132868" y="4411592"/>
              <a:ext cx="431020" cy="551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125785" y="4963494"/>
              <a:ext cx="2014167" cy="2857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One foot at the front</a:t>
              </a:r>
              <a:endParaRPr lang="en-GB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Insert alignment in Port Block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grpSp>
        <p:nvGrpSpPr>
          <p:cNvPr id="59" name="Group 58"/>
          <p:cNvGrpSpPr/>
          <p:nvPr/>
        </p:nvGrpSpPr>
        <p:grpSpPr>
          <a:xfrm>
            <a:off x="4784942" y="4062851"/>
            <a:ext cx="2345833" cy="4792141"/>
            <a:chOff x="4788024" y="2876514"/>
            <a:chExt cx="1675595" cy="342295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788024" y="2876514"/>
              <a:ext cx="360040" cy="17766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148064" y="2876514"/>
              <a:ext cx="576064" cy="55248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4788024" y="3419869"/>
              <a:ext cx="360040" cy="28796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724128" y="3429000"/>
              <a:ext cx="739491" cy="28704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24128" y="2879179"/>
              <a:ext cx="739490" cy="17739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3" t="16499" r="24938" b="16896"/>
            <a:stretch/>
          </p:blipFill>
          <p:spPr>
            <a:xfrm>
              <a:off x="4788024" y="4653136"/>
              <a:ext cx="1675594" cy="164633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7873529" y="3679841"/>
            <a:ext cx="2859273" cy="4987315"/>
            <a:chOff x="6994158" y="2602936"/>
            <a:chExt cx="2042338" cy="356236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994158" y="2602936"/>
              <a:ext cx="882269" cy="16247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876426" y="2602936"/>
              <a:ext cx="656013" cy="55248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994158" y="3146291"/>
              <a:ext cx="882269" cy="3019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8532439" y="3146292"/>
              <a:ext cx="504057" cy="30190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8532440" y="2602937"/>
              <a:ext cx="504056" cy="16247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6"/>
            <a:stretch/>
          </p:blipFill>
          <p:spPr>
            <a:xfrm>
              <a:off x="6994158" y="4227679"/>
              <a:ext cx="2042338" cy="19376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Freeform 44"/>
            <p:cNvSpPr/>
            <p:nvPr/>
          </p:nvSpPr>
          <p:spPr>
            <a:xfrm>
              <a:off x="7719060" y="5273040"/>
              <a:ext cx="457200" cy="320040"/>
            </a:xfrm>
            <a:custGeom>
              <a:avLst/>
              <a:gdLst>
                <a:gd name="connsiteX0" fmla="*/ 83820 w 457200"/>
                <a:gd name="connsiteY0" fmla="*/ 320040 h 320040"/>
                <a:gd name="connsiteX1" fmla="*/ 457200 w 457200"/>
                <a:gd name="connsiteY1" fmla="*/ 160020 h 320040"/>
                <a:gd name="connsiteX2" fmla="*/ 373380 w 457200"/>
                <a:gd name="connsiteY2" fmla="*/ 0 h 320040"/>
                <a:gd name="connsiteX3" fmla="*/ 0 w 457200"/>
                <a:gd name="connsiteY3" fmla="*/ 137160 h 320040"/>
                <a:gd name="connsiteX4" fmla="*/ 38100 w 457200"/>
                <a:gd name="connsiteY4" fmla="*/ 2057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320040">
                  <a:moveTo>
                    <a:pt x="83820" y="320040"/>
                  </a:moveTo>
                  <a:lnTo>
                    <a:pt x="457200" y="160020"/>
                  </a:lnTo>
                  <a:lnTo>
                    <a:pt x="373380" y="0"/>
                  </a:lnTo>
                  <a:lnTo>
                    <a:pt x="0" y="137160"/>
                  </a:lnTo>
                  <a:lnTo>
                    <a:pt x="38100" y="20574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261860" y="4335758"/>
              <a:ext cx="457200" cy="320040"/>
            </a:xfrm>
            <a:custGeom>
              <a:avLst/>
              <a:gdLst>
                <a:gd name="connsiteX0" fmla="*/ 83820 w 457200"/>
                <a:gd name="connsiteY0" fmla="*/ 320040 h 320040"/>
                <a:gd name="connsiteX1" fmla="*/ 457200 w 457200"/>
                <a:gd name="connsiteY1" fmla="*/ 160020 h 320040"/>
                <a:gd name="connsiteX2" fmla="*/ 373380 w 457200"/>
                <a:gd name="connsiteY2" fmla="*/ 0 h 320040"/>
                <a:gd name="connsiteX3" fmla="*/ 0 w 457200"/>
                <a:gd name="connsiteY3" fmla="*/ 137160 h 320040"/>
                <a:gd name="connsiteX4" fmla="*/ 38100 w 457200"/>
                <a:gd name="connsiteY4" fmla="*/ 2057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320040">
                  <a:moveTo>
                    <a:pt x="83820" y="320040"/>
                  </a:moveTo>
                  <a:lnTo>
                    <a:pt x="457200" y="160020"/>
                  </a:lnTo>
                  <a:lnTo>
                    <a:pt x="373380" y="0"/>
                  </a:lnTo>
                  <a:lnTo>
                    <a:pt x="0" y="137160"/>
                  </a:lnTo>
                  <a:lnTo>
                    <a:pt x="38100" y="20574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610645" y="6449310"/>
            <a:ext cx="2416478" cy="2821179"/>
            <a:chOff x="6806384" y="4581128"/>
            <a:chExt cx="1726056" cy="2015128"/>
          </a:xfrm>
        </p:grpSpPr>
        <p:sp>
          <p:nvSpPr>
            <p:cNvPr id="53" name="TextBox 52"/>
            <p:cNvSpPr txBox="1"/>
            <p:nvPr/>
          </p:nvSpPr>
          <p:spPr>
            <a:xfrm>
              <a:off x="6806384" y="6310463"/>
              <a:ext cx="1726056" cy="2857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Two feet at the back</a:t>
              </a:r>
              <a:endParaRPr lang="en-GB" sz="2000" dirty="0"/>
            </a:p>
          </p:txBody>
        </p:sp>
        <p:cxnSp>
          <p:nvCxnSpPr>
            <p:cNvPr id="54" name="Straight Arrow Connector 53"/>
            <p:cNvCxnSpPr>
              <a:stCxn id="53" idx="0"/>
            </p:cNvCxnSpPr>
            <p:nvPr/>
          </p:nvCxnSpPr>
          <p:spPr>
            <a:xfrm flipV="1">
              <a:off x="7669412" y="5476304"/>
              <a:ext cx="345915" cy="8341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490459" y="4581128"/>
              <a:ext cx="1" cy="17183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0027124" y="5328638"/>
            <a:ext cx="2747105" cy="2193864"/>
            <a:chOff x="6302328" y="6771900"/>
            <a:chExt cx="1962218" cy="1567046"/>
          </a:xfrm>
        </p:grpSpPr>
        <p:sp>
          <p:nvSpPr>
            <p:cNvPr id="67" name="TextBox 66"/>
            <p:cNvSpPr txBox="1"/>
            <p:nvPr/>
          </p:nvSpPr>
          <p:spPr>
            <a:xfrm>
              <a:off x="6896394" y="6771900"/>
              <a:ext cx="136815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Stack of disc springs for local pre-tension</a:t>
              </a:r>
              <a:endParaRPr lang="en-GB" sz="2000" dirty="0"/>
            </a:p>
          </p:txBody>
        </p:sp>
        <p:cxnSp>
          <p:nvCxnSpPr>
            <p:cNvPr id="68" name="Straight Arrow Connector 67"/>
            <p:cNvCxnSpPr>
              <a:stCxn id="67" idx="2"/>
            </p:cNvCxnSpPr>
            <p:nvPr/>
          </p:nvCxnSpPr>
          <p:spPr>
            <a:xfrm flipH="1">
              <a:off x="6302328" y="7510564"/>
              <a:ext cx="1278142" cy="8283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1057807" y="8113740"/>
            <a:ext cx="4634435" cy="1157911"/>
            <a:chOff x="6052357" y="5887891"/>
            <a:chExt cx="3310311" cy="827079"/>
          </a:xfrm>
        </p:grpSpPr>
        <p:sp>
          <p:nvSpPr>
            <p:cNvPr id="76" name="TextBox 75"/>
            <p:cNvSpPr txBox="1"/>
            <p:nvPr/>
          </p:nvSpPr>
          <p:spPr>
            <a:xfrm>
              <a:off x="6052357" y="6191750"/>
              <a:ext cx="2122179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Cylindrical contact to port midways, on the left</a:t>
              </a:r>
              <a:endParaRPr lang="en-GB" sz="2000" dirty="0"/>
            </a:p>
          </p:txBody>
        </p:sp>
        <p:cxnSp>
          <p:nvCxnSpPr>
            <p:cNvPr id="77" name="Straight Arrow Connector 76"/>
            <p:cNvCxnSpPr>
              <a:stCxn id="76" idx="0"/>
            </p:cNvCxnSpPr>
            <p:nvPr/>
          </p:nvCxnSpPr>
          <p:spPr>
            <a:xfrm flipV="1">
              <a:off x="7113447" y="5887891"/>
              <a:ext cx="2249221" cy="3038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 79"/>
          <p:cNvSpPr/>
          <p:nvPr/>
        </p:nvSpPr>
        <p:spPr>
          <a:xfrm>
            <a:off x="9303166" y="3389243"/>
            <a:ext cx="125349" cy="342174"/>
          </a:xfrm>
          <a:custGeom>
            <a:avLst/>
            <a:gdLst>
              <a:gd name="connsiteX0" fmla="*/ 83820 w 457200"/>
              <a:gd name="connsiteY0" fmla="*/ 320040 h 320040"/>
              <a:gd name="connsiteX1" fmla="*/ 457200 w 457200"/>
              <a:gd name="connsiteY1" fmla="*/ 160020 h 320040"/>
              <a:gd name="connsiteX2" fmla="*/ 373380 w 457200"/>
              <a:gd name="connsiteY2" fmla="*/ 0 h 320040"/>
              <a:gd name="connsiteX3" fmla="*/ 0 w 457200"/>
              <a:gd name="connsiteY3" fmla="*/ 137160 h 320040"/>
              <a:gd name="connsiteX4" fmla="*/ 38100 w 457200"/>
              <a:gd name="connsiteY4" fmla="*/ 205740 h 320040"/>
              <a:gd name="connsiteX0" fmla="*/ 83820 w 466248"/>
              <a:gd name="connsiteY0" fmla="*/ 296227 h 296227"/>
              <a:gd name="connsiteX1" fmla="*/ 457200 w 466248"/>
              <a:gd name="connsiteY1" fmla="*/ 136207 h 296227"/>
              <a:gd name="connsiteX2" fmla="*/ 466248 w 466248"/>
              <a:gd name="connsiteY2" fmla="*/ 0 h 296227"/>
              <a:gd name="connsiteX3" fmla="*/ 0 w 466248"/>
              <a:gd name="connsiteY3" fmla="*/ 113347 h 296227"/>
              <a:gd name="connsiteX4" fmla="*/ 38100 w 466248"/>
              <a:gd name="connsiteY4" fmla="*/ 181927 h 296227"/>
              <a:gd name="connsiteX0" fmla="*/ 388620 w 466248"/>
              <a:gd name="connsiteY0" fmla="*/ 160496 h 181927"/>
              <a:gd name="connsiteX1" fmla="*/ 457200 w 466248"/>
              <a:gd name="connsiteY1" fmla="*/ 136207 h 181927"/>
              <a:gd name="connsiteX2" fmla="*/ 466248 w 466248"/>
              <a:gd name="connsiteY2" fmla="*/ 0 h 181927"/>
              <a:gd name="connsiteX3" fmla="*/ 0 w 466248"/>
              <a:gd name="connsiteY3" fmla="*/ 113347 h 181927"/>
              <a:gd name="connsiteX4" fmla="*/ 38100 w 466248"/>
              <a:gd name="connsiteY4" fmla="*/ 181927 h 181927"/>
              <a:gd name="connsiteX0" fmla="*/ 350520 w 428148"/>
              <a:gd name="connsiteY0" fmla="*/ 160496 h 181927"/>
              <a:gd name="connsiteX1" fmla="*/ 419100 w 428148"/>
              <a:gd name="connsiteY1" fmla="*/ 136207 h 181927"/>
              <a:gd name="connsiteX2" fmla="*/ 428148 w 428148"/>
              <a:gd name="connsiteY2" fmla="*/ 0 h 181927"/>
              <a:gd name="connsiteX3" fmla="*/ 342900 w 428148"/>
              <a:gd name="connsiteY3" fmla="*/ 27622 h 181927"/>
              <a:gd name="connsiteX4" fmla="*/ 0 w 428148"/>
              <a:gd name="connsiteY4" fmla="*/ 181927 h 181927"/>
              <a:gd name="connsiteX0" fmla="*/ 19526 w 97154"/>
              <a:gd name="connsiteY0" fmla="*/ 160496 h 160496"/>
              <a:gd name="connsiteX1" fmla="*/ 88106 w 97154"/>
              <a:gd name="connsiteY1" fmla="*/ 136207 h 160496"/>
              <a:gd name="connsiteX2" fmla="*/ 97154 w 97154"/>
              <a:gd name="connsiteY2" fmla="*/ 0 h 160496"/>
              <a:gd name="connsiteX3" fmla="*/ 11906 w 97154"/>
              <a:gd name="connsiteY3" fmla="*/ 27622 h 160496"/>
              <a:gd name="connsiteX4" fmla="*/ 0 w 97154"/>
              <a:gd name="connsiteY4" fmla="*/ 158114 h 160496"/>
              <a:gd name="connsiteX0" fmla="*/ 19526 w 97154"/>
              <a:gd name="connsiteY0" fmla="*/ 160496 h 160496"/>
              <a:gd name="connsiteX1" fmla="*/ 88106 w 97154"/>
              <a:gd name="connsiteY1" fmla="*/ 136207 h 160496"/>
              <a:gd name="connsiteX2" fmla="*/ 97154 w 97154"/>
              <a:gd name="connsiteY2" fmla="*/ 0 h 160496"/>
              <a:gd name="connsiteX3" fmla="*/ 11906 w 97154"/>
              <a:gd name="connsiteY3" fmla="*/ 27622 h 160496"/>
              <a:gd name="connsiteX4" fmla="*/ 0 w 97154"/>
              <a:gd name="connsiteY4" fmla="*/ 158114 h 160496"/>
              <a:gd name="connsiteX5" fmla="*/ 19526 w 97154"/>
              <a:gd name="connsiteY5" fmla="*/ 160496 h 160496"/>
              <a:gd name="connsiteX0" fmla="*/ 7620 w 85248"/>
              <a:gd name="connsiteY0" fmla="*/ 160496 h 160496"/>
              <a:gd name="connsiteX1" fmla="*/ 76200 w 85248"/>
              <a:gd name="connsiteY1" fmla="*/ 136207 h 160496"/>
              <a:gd name="connsiteX2" fmla="*/ 85248 w 85248"/>
              <a:gd name="connsiteY2" fmla="*/ 0 h 160496"/>
              <a:gd name="connsiteX3" fmla="*/ 0 w 85248"/>
              <a:gd name="connsiteY3" fmla="*/ 27622 h 160496"/>
              <a:gd name="connsiteX4" fmla="*/ 7620 w 85248"/>
              <a:gd name="connsiteY4" fmla="*/ 160496 h 160496"/>
              <a:gd name="connsiteX0" fmla="*/ 0 w 89535"/>
              <a:gd name="connsiteY0" fmla="*/ 172402 h 172402"/>
              <a:gd name="connsiteX1" fmla="*/ 80487 w 89535"/>
              <a:gd name="connsiteY1" fmla="*/ 136207 h 172402"/>
              <a:gd name="connsiteX2" fmla="*/ 89535 w 89535"/>
              <a:gd name="connsiteY2" fmla="*/ 0 h 172402"/>
              <a:gd name="connsiteX3" fmla="*/ 4287 w 89535"/>
              <a:gd name="connsiteY3" fmla="*/ 27622 h 172402"/>
              <a:gd name="connsiteX4" fmla="*/ 0 w 89535"/>
              <a:gd name="connsiteY4" fmla="*/ 172402 h 172402"/>
              <a:gd name="connsiteX0" fmla="*/ 0 w 89535"/>
              <a:gd name="connsiteY0" fmla="*/ 172402 h 172402"/>
              <a:gd name="connsiteX1" fmla="*/ 82868 w 89535"/>
              <a:gd name="connsiteY1" fmla="*/ 140970 h 172402"/>
              <a:gd name="connsiteX2" fmla="*/ 89535 w 89535"/>
              <a:gd name="connsiteY2" fmla="*/ 0 h 172402"/>
              <a:gd name="connsiteX3" fmla="*/ 4287 w 89535"/>
              <a:gd name="connsiteY3" fmla="*/ 27622 h 172402"/>
              <a:gd name="connsiteX4" fmla="*/ 0 w 89535"/>
              <a:gd name="connsiteY4" fmla="*/ 172402 h 17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" h="172402">
                <a:moveTo>
                  <a:pt x="0" y="172402"/>
                </a:moveTo>
                <a:lnTo>
                  <a:pt x="82868" y="140970"/>
                </a:lnTo>
                <a:lnTo>
                  <a:pt x="89535" y="0"/>
                </a:lnTo>
                <a:lnTo>
                  <a:pt x="4287" y="27622"/>
                </a:lnTo>
                <a:lnTo>
                  <a:pt x="0" y="172402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grpSp>
        <p:nvGrpSpPr>
          <p:cNvPr id="81" name="Group 80"/>
          <p:cNvGrpSpPr/>
          <p:nvPr/>
        </p:nvGrpSpPr>
        <p:grpSpPr>
          <a:xfrm>
            <a:off x="5036971" y="2244890"/>
            <a:ext cx="4272197" cy="1199172"/>
            <a:chOff x="6302329" y="6998334"/>
            <a:chExt cx="3051569" cy="856552"/>
          </a:xfrm>
        </p:grpSpPr>
        <p:sp>
          <p:nvSpPr>
            <p:cNvPr id="82" name="TextBox 81"/>
            <p:cNvSpPr txBox="1"/>
            <p:nvPr/>
          </p:nvSpPr>
          <p:spPr>
            <a:xfrm>
              <a:off x="6302329" y="6998334"/>
              <a:ext cx="1406212" cy="2857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Side contact pad</a:t>
              </a:r>
              <a:endParaRPr lang="en-GB" sz="2000" dirty="0"/>
            </a:p>
          </p:txBody>
        </p:sp>
        <p:cxnSp>
          <p:nvCxnSpPr>
            <p:cNvPr id="83" name="Straight Arrow Connector 82"/>
            <p:cNvCxnSpPr>
              <a:stCxn id="82" idx="3"/>
              <a:endCxn id="80" idx="3"/>
            </p:cNvCxnSpPr>
            <p:nvPr/>
          </p:nvCxnSpPr>
          <p:spPr>
            <a:xfrm>
              <a:off x="7708541" y="7141230"/>
              <a:ext cx="1645357" cy="7136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10203637" y="1983973"/>
            <a:ext cx="2629964" cy="1938993"/>
            <a:chOff x="6386000" y="7555423"/>
            <a:chExt cx="1878546" cy="1384995"/>
          </a:xfrm>
        </p:grpSpPr>
        <p:sp>
          <p:nvSpPr>
            <p:cNvPr id="100" name="TextBox 99"/>
            <p:cNvSpPr txBox="1"/>
            <p:nvPr/>
          </p:nvSpPr>
          <p:spPr>
            <a:xfrm>
              <a:off x="6896394" y="7555423"/>
              <a:ext cx="1368152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sv-SE" sz="2000" dirty="0"/>
                <a:t>40kN of pre-tension to be delivered by the ’spider’ integrated with the sealing assy</a:t>
              </a:r>
              <a:endParaRPr lang="en-GB" sz="2000" dirty="0"/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H="1">
              <a:off x="6386000" y="7960297"/>
              <a:ext cx="551657" cy="21180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639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Insert alignment in Port Block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240281"/>
            <a:ext cx="5256664" cy="6336348"/>
          </a:xfrm>
        </p:spPr>
        <p:txBody>
          <a:bodyPr/>
          <a:lstStyle/>
          <a:p>
            <a:r>
              <a:rPr lang="sv-SE" dirty="0" smtClean="0"/>
              <a:t>Port block alignment features (blue)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Feet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Side push (passive)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Pivot point</a:t>
            </a:r>
          </a:p>
          <a:p>
            <a:pPr marL="1280160" lvl="1" indent="-640080">
              <a:buFont typeface="+mj-lt"/>
              <a:buAutoNum type="arabicPeriod"/>
            </a:pPr>
            <a:r>
              <a:rPr lang="sv-SE" dirty="0" smtClean="0"/>
              <a:t>T-guide</a:t>
            </a:r>
          </a:p>
          <a:p>
            <a:pPr marL="720090" indent="-640080"/>
            <a:r>
              <a:rPr lang="sv-SE" dirty="0" smtClean="0"/>
              <a:t>Corresponds to the Insert Guide features (red, previous slide)</a:t>
            </a:r>
          </a:p>
          <a:p>
            <a:pPr marL="1280160" lvl="1" indent="-640080">
              <a:buFont typeface="+mj-lt"/>
              <a:buAutoNum type="arabicPeriod"/>
            </a:pPr>
            <a:endParaRPr lang="sv-SE" dirty="0" smtClean="0"/>
          </a:p>
          <a:p>
            <a:pPr marL="1280160" lvl="1" indent="-640080">
              <a:buFont typeface="+mj-lt"/>
              <a:buAutoNum type="arabicPeriod"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7" b="8656"/>
          <a:stretch/>
        </p:blipFill>
        <p:spPr>
          <a:xfrm>
            <a:off x="6299990" y="4487131"/>
            <a:ext cx="3623665" cy="404348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 b="26137"/>
          <a:stretch/>
        </p:blipFill>
        <p:spPr>
          <a:xfrm>
            <a:off x="5594311" y="2080808"/>
            <a:ext cx="4280186" cy="1812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37" y="2784377"/>
            <a:ext cx="2522369" cy="2642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0" y="6019789"/>
            <a:ext cx="2589285" cy="27124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7812157" y="7220070"/>
            <a:ext cx="3326770" cy="8064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618646" y="4296546"/>
            <a:ext cx="2419469" cy="171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23513" y="3893299"/>
            <a:ext cx="50315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sv-SE" dirty="0" smtClean="0"/>
              <a:t>1.</a:t>
            </a:r>
            <a:endParaRPr lang="en-GB" dirty="0"/>
          </a:p>
        </p:txBody>
      </p:sp>
      <p:cxnSp>
        <p:nvCxnSpPr>
          <p:cNvPr id="20" name="Straight Arrow Connector 19"/>
          <p:cNvCxnSpPr>
            <a:stCxn id="16" idx="2"/>
          </p:cNvCxnSpPr>
          <p:nvPr/>
        </p:nvCxnSpPr>
        <p:spPr>
          <a:xfrm flipH="1">
            <a:off x="9425137" y="4410364"/>
            <a:ext cx="49953" cy="692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06478" y="8416794"/>
            <a:ext cx="604867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1.</a:t>
            </a:r>
            <a:endParaRPr lang="en-GB" dirty="0"/>
          </a:p>
        </p:txBody>
      </p:sp>
      <p:cxnSp>
        <p:nvCxnSpPr>
          <p:cNvPr id="23" name="Straight Arrow Connector 22"/>
          <p:cNvCxnSpPr>
            <a:stCxn id="21" idx="0"/>
          </p:cNvCxnSpPr>
          <p:nvPr/>
        </p:nvCxnSpPr>
        <p:spPr>
          <a:xfrm flipV="1">
            <a:off x="7408912" y="8127370"/>
            <a:ext cx="504056" cy="289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</p:cNvCxnSpPr>
          <p:nvPr/>
        </p:nvCxnSpPr>
        <p:spPr>
          <a:xfrm flipV="1">
            <a:off x="7408912" y="8026560"/>
            <a:ext cx="252028" cy="390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316213" y="3994110"/>
            <a:ext cx="504056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2.</a:t>
            </a:r>
            <a:endParaRPr lang="en-GB" dirty="0"/>
          </a:p>
        </p:txBody>
      </p:sp>
      <p:cxnSp>
        <p:nvCxnSpPr>
          <p:cNvPr id="29" name="Straight Arrow Connector 28"/>
          <p:cNvCxnSpPr>
            <a:stCxn id="27" idx="0"/>
          </p:cNvCxnSpPr>
          <p:nvPr/>
        </p:nvCxnSpPr>
        <p:spPr>
          <a:xfrm flipV="1">
            <a:off x="8568241" y="3389243"/>
            <a:ext cx="756084" cy="604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2" idx="3"/>
          </p:cNvCxnSpPr>
          <p:nvPr/>
        </p:nvCxnSpPr>
        <p:spPr>
          <a:xfrm flipV="1">
            <a:off x="6703234" y="7824936"/>
            <a:ext cx="831692" cy="661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98367" y="8228181"/>
            <a:ext cx="604867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2.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0733593" y="5203845"/>
            <a:ext cx="506145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3.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10326901" y="8328992"/>
            <a:ext cx="711215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86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Kinematic support of Insert in port block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 total of 6 Degrees-of-Freedom to be </a:t>
            </a:r>
            <a:r>
              <a:rPr lang="en-US" dirty="0" smtClean="0"/>
              <a:t>constrained:</a:t>
            </a:r>
            <a:endParaRPr lang="en-GB" dirty="0" smtClean="0"/>
          </a:p>
          <a:p>
            <a:r>
              <a:rPr lang="en-GB" dirty="0" smtClean="0"/>
              <a:t>Three feet -&gt; </a:t>
            </a:r>
            <a:r>
              <a:rPr lang="en-GB" dirty="0" err="1" smtClean="0"/>
              <a:t>3DoFs</a:t>
            </a:r>
            <a:endParaRPr lang="en-GB" dirty="0" smtClean="0"/>
          </a:p>
          <a:p>
            <a:pPr lvl="1"/>
            <a:r>
              <a:rPr lang="en-GB" dirty="0" smtClean="0"/>
              <a:t>Theoretical point contacts are </a:t>
            </a:r>
            <a:r>
              <a:rPr lang="en-GB" dirty="0" err="1" smtClean="0"/>
              <a:t>50x50mm</a:t>
            </a:r>
            <a:r>
              <a:rPr lang="en-GB" dirty="0" smtClean="0"/>
              <a:t> pads</a:t>
            </a:r>
          </a:p>
          <a:p>
            <a:pPr lvl="1"/>
            <a:r>
              <a:rPr lang="en-GB" dirty="0" smtClean="0"/>
              <a:t>At insertion, these pads engage only the last </a:t>
            </a:r>
            <a:r>
              <a:rPr lang="en-GB" dirty="0" err="1" smtClean="0"/>
              <a:t>50mm</a:t>
            </a:r>
            <a:endParaRPr lang="en-GB" dirty="0" smtClean="0"/>
          </a:p>
          <a:p>
            <a:pPr lvl="1"/>
            <a:r>
              <a:rPr lang="en-GB" dirty="0" smtClean="0"/>
              <a:t>These are engaged by gravity</a:t>
            </a:r>
          </a:p>
          <a:p>
            <a:r>
              <a:rPr lang="en-GB" dirty="0" smtClean="0"/>
              <a:t>One cylindrical forward end stop -&gt; </a:t>
            </a:r>
            <a:r>
              <a:rPr lang="en-GB" dirty="0" err="1" smtClean="0"/>
              <a:t>2DoFs</a:t>
            </a:r>
            <a:endParaRPr lang="en-GB" dirty="0" smtClean="0"/>
          </a:p>
          <a:p>
            <a:pPr lvl="1"/>
            <a:r>
              <a:rPr lang="en-GB" dirty="0" smtClean="0"/>
              <a:t>The cylindrical surface on the port block sits at half of the port depth, at its width recession, on the left side</a:t>
            </a:r>
          </a:p>
          <a:p>
            <a:pPr lvl="1"/>
            <a:r>
              <a:rPr lang="en-GB" dirty="0" smtClean="0"/>
              <a:t>It is full height, to accommodate later design changes</a:t>
            </a:r>
          </a:p>
          <a:p>
            <a:pPr lvl="1"/>
            <a:r>
              <a:rPr lang="en-GB" dirty="0" smtClean="0"/>
              <a:t>Engaged by the forward pushing force delivered by the </a:t>
            </a:r>
            <a:r>
              <a:rPr lang="en-US" dirty="0" smtClean="0"/>
              <a:t>‘Spider’ which is integrated with the port flange</a:t>
            </a:r>
            <a:endParaRPr lang="en-GB" dirty="0" smtClean="0"/>
          </a:p>
          <a:p>
            <a:r>
              <a:rPr lang="en-GB" dirty="0" smtClean="0"/>
              <a:t>One landing pad at the right side -&gt; </a:t>
            </a:r>
            <a:r>
              <a:rPr lang="en-GB" dirty="0" err="1" smtClean="0"/>
              <a:t>1DoF</a:t>
            </a:r>
            <a:endParaRPr lang="en-GB" dirty="0"/>
          </a:p>
          <a:p>
            <a:pPr lvl="1"/>
            <a:r>
              <a:rPr lang="en-GB" dirty="0" smtClean="0"/>
              <a:t>Pad is close to the outside of the vessel.</a:t>
            </a:r>
          </a:p>
          <a:p>
            <a:pPr lvl="1"/>
            <a:r>
              <a:rPr lang="en-GB" dirty="0" smtClean="0"/>
              <a:t>Somewhat engaged by the central pushing force</a:t>
            </a:r>
          </a:p>
          <a:p>
            <a:pPr lvl="1"/>
            <a:r>
              <a:rPr lang="en-US" dirty="0" smtClean="0"/>
              <a:t>To ascertain positive contact, on the left a stack of disc springs yields a direct pushing force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597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Monolith insert installation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352" y="2186017"/>
            <a:ext cx="4673295" cy="1821107"/>
          </a:xfrm>
        </p:spPr>
        <p:txBody>
          <a:bodyPr/>
          <a:lstStyle/>
          <a:p>
            <a:r>
              <a:rPr lang="sv-SE" sz="2500" dirty="0"/>
              <a:t>[2] aligned on Bunker Floor</a:t>
            </a:r>
          </a:p>
          <a:p>
            <a:pPr lvl="1"/>
            <a:r>
              <a:rPr lang="sv-SE" sz="2500" dirty="0"/>
              <a:t>Outer position</a:t>
            </a:r>
          </a:p>
          <a:p>
            <a:r>
              <a:rPr lang="sv-SE" sz="2500" dirty="0"/>
              <a:t>[1] being lifted onto [2] by Crane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t="4598" b="21379"/>
          <a:stretch/>
        </p:blipFill>
        <p:spPr>
          <a:xfrm>
            <a:off x="6804045" y="2078698"/>
            <a:ext cx="4475195" cy="3856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13563" b="23448"/>
          <a:stretch/>
        </p:blipFill>
        <p:spPr>
          <a:xfrm>
            <a:off x="7869556" y="5607089"/>
            <a:ext cx="4107403" cy="315578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16033" y="6211958"/>
            <a:ext cx="3442062" cy="2602366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dirty="0"/>
              <a:t>[1] pulled itself into position, carried by wagon unit in [2]</a:t>
            </a:r>
            <a:endParaRPr lang="en-GB" sz="2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1317" y="4277195"/>
            <a:ext cx="5364716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90" indent="-720090">
              <a:buFont typeface="+mj-lt"/>
              <a:buAutoNum type="arabicPeriod"/>
            </a:pPr>
            <a:r>
              <a:rPr lang="sv-SE" dirty="0" smtClean="0"/>
              <a:t>Insert Exchange 8.1, ESS-0049491 [1]</a:t>
            </a:r>
          </a:p>
          <a:p>
            <a:pPr marL="720090" indent="-720090">
              <a:buFont typeface="+mj-lt"/>
              <a:buAutoNum type="arabicPeriod"/>
            </a:pPr>
            <a:r>
              <a:rPr lang="sv-SE" dirty="0" smtClean="0"/>
              <a:t>Floor Unit, ESS-0048727 [2]</a:t>
            </a:r>
          </a:p>
          <a:p>
            <a:pPr marL="720090" indent="-720090">
              <a:buFont typeface="+mj-lt"/>
              <a:buAutoNum type="arabicPeriod"/>
            </a:pPr>
            <a:r>
              <a:rPr lang="sv-SE" dirty="0" smtClean="0"/>
              <a:t>Port Block, East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750407" y="2569745"/>
            <a:ext cx="699065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1.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549" y="4296544"/>
            <a:ext cx="504056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2.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2099940" y="3490055"/>
            <a:ext cx="551155" cy="51706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3.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317711" y="2828277"/>
            <a:ext cx="2224460" cy="258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10477040" y="3748590"/>
            <a:ext cx="1622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>
            <a:off x="9620145" y="4555076"/>
            <a:ext cx="1720404" cy="346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0800000" flipV="1">
            <a:off x="5616034" y="5365359"/>
            <a:ext cx="6759484" cy="60486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4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82" y="6604870"/>
            <a:ext cx="3122500" cy="27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Monolith insert installation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240282"/>
            <a:ext cx="11305336" cy="2157075"/>
          </a:xfrm>
        </p:spPr>
        <p:txBody>
          <a:bodyPr/>
          <a:lstStyle/>
          <a:p>
            <a:r>
              <a:rPr lang="sv-SE" dirty="0" smtClean="0"/>
              <a:t>Insert pushed 4400 mm into monolith, 100mm from final position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21666"/>
          <a:stretch/>
        </p:blipFill>
        <p:spPr>
          <a:xfrm>
            <a:off x="7912969" y="5216215"/>
            <a:ext cx="2540567" cy="1535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3611" b="18334"/>
          <a:stretch/>
        </p:blipFill>
        <p:spPr>
          <a:xfrm>
            <a:off x="0" y="3490055"/>
            <a:ext cx="4525959" cy="2473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0" y="4598978"/>
            <a:ext cx="2713281" cy="2419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50" y="6917636"/>
            <a:ext cx="2200048" cy="196181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074031" y="4726996"/>
            <a:ext cx="1088020" cy="489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678898" y="6064747"/>
            <a:ext cx="1416247" cy="1256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5095143" y="7072858"/>
            <a:ext cx="3422692" cy="1659379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500" dirty="0"/>
              <a:t>Feets about to get into contact with their corresponding port block surfaces</a:t>
            </a:r>
            <a:endParaRPr lang="en-GB" sz="25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07311" y="3187621"/>
            <a:ext cx="3422692" cy="1411357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500" dirty="0"/>
              <a:t>Insert Beam Guide holder resting in Insert Shielding</a:t>
            </a:r>
            <a:endParaRPr lang="en-GB" sz="25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621" y="3086809"/>
            <a:ext cx="2065417" cy="18417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9488332" y="6064747"/>
            <a:ext cx="1247350" cy="5401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1008231" y="4007690"/>
            <a:ext cx="231507" cy="3414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1"/>
          </p:cNvCxnSpPr>
          <p:nvPr/>
        </p:nvCxnSpPr>
        <p:spPr>
          <a:xfrm flipH="1" flipV="1">
            <a:off x="2872408" y="7623314"/>
            <a:ext cx="2222735" cy="279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912968" y="7762930"/>
            <a:ext cx="3326770" cy="969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22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/>
          <a:stretch/>
        </p:blipFill>
        <p:spPr>
          <a:xfrm>
            <a:off x="8618647" y="6961021"/>
            <a:ext cx="2925658" cy="1972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Monolith insert installation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240281"/>
            <a:ext cx="6768832" cy="6336348"/>
          </a:xfrm>
        </p:spPr>
        <p:txBody>
          <a:bodyPr/>
          <a:lstStyle/>
          <a:p>
            <a:r>
              <a:rPr lang="sv-SE" dirty="0" smtClean="0"/>
              <a:t>Insert pushed 4470 mm into monolith, 30 mm from final position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25926"/>
          <a:stretch/>
        </p:blipFill>
        <p:spPr>
          <a:xfrm>
            <a:off x="4142381" y="4397356"/>
            <a:ext cx="2964098" cy="1644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77" y="6312768"/>
            <a:ext cx="2374119" cy="2117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6" y="7925748"/>
            <a:ext cx="1769727" cy="1578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8" y="4094922"/>
            <a:ext cx="2231349" cy="198972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2128" y="5909524"/>
            <a:ext cx="3422692" cy="1961813"/>
          </a:xfrm>
          <a:prstGeom prst="rect">
            <a:avLst/>
          </a:prstGeom>
        </p:spPr>
        <p:txBody>
          <a:bodyPr vert="horz" lIns="128016" tIns="64008" rIns="128016" bIns="64008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dirty="0"/>
              <a:t>Feets slided up on their corresponding port block surfaces</a:t>
            </a:r>
          </a:p>
          <a:p>
            <a:r>
              <a:rPr lang="sv-SE" sz="2500" dirty="0"/>
              <a:t>Insert Beam Guide holder lifted 5mm versus Insert shielding</a:t>
            </a:r>
            <a:endParaRPr lang="en-GB" sz="25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130814" y="5734437"/>
            <a:ext cx="0" cy="981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425136" y="4809551"/>
            <a:ext cx="1612979" cy="90486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Push direction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610534" y="5237175"/>
            <a:ext cx="2217848" cy="1680461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Active side push (Spring pretension 4.2mm =&gt;6kN)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0759191" y="6012773"/>
            <a:ext cx="1965107" cy="90486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Passive side push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8865170" y="7522502"/>
            <a:ext cx="862400" cy="806490"/>
            <a:chOff x="5959724" y="5720899"/>
            <a:chExt cx="616000" cy="57606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503716" y="5720899"/>
              <a:ext cx="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431708" y="5720899"/>
              <a:ext cx="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71668" y="6224955"/>
              <a:ext cx="5040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959724" y="6024425"/>
              <a:ext cx="504056" cy="186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/>
                <a:t>4.2mm</a:t>
              </a:r>
              <a:endParaRPr lang="en-GB" sz="1100" dirty="0"/>
            </a:p>
          </p:txBody>
        </p:sp>
      </p:grpSp>
      <p:cxnSp>
        <p:nvCxnSpPr>
          <p:cNvPr id="30" name="Elbow Connector 29"/>
          <p:cNvCxnSpPr/>
          <p:nvPr/>
        </p:nvCxnSpPr>
        <p:spPr>
          <a:xfrm rot="16200000" flipH="1">
            <a:off x="4315365" y="5520434"/>
            <a:ext cx="6187093" cy="20162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9" t="21615" r="13877" b="39193"/>
          <a:stretch/>
        </p:blipFill>
        <p:spPr>
          <a:xfrm>
            <a:off x="8280563" y="3120388"/>
            <a:ext cx="2227418" cy="1689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4591" y="2381131"/>
            <a:ext cx="2217846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Pivot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50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Monolith insert installation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3" y="2481942"/>
            <a:ext cx="7258406" cy="1713792"/>
          </a:xfrm>
        </p:spPr>
        <p:txBody>
          <a:bodyPr>
            <a:normAutofit fontScale="70000" lnSpcReduction="20000"/>
          </a:bodyPr>
          <a:lstStyle/>
          <a:p>
            <a:r>
              <a:rPr lang="sv-SE" dirty="0" smtClean="0"/>
              <a:t>Insert pushed 4500 mm into monolith, final position</a:t>
            </a:r>
          </a:p>
          <a:p>
            <a:r>
              <a:rPr lang="sv-SE" dirty="0" smtClean="0"/>
              <a:t>Mounting of Double Seal Flange to [1]</a:t>
            </a:r>
          </a:p>
          <a:p>
            <a:r>
              <a:rPr lang="sv-SE" dirty="0" smtClean="0"/>
              <a:t>Mounting of Spring compression unit [2]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Update on engineering design of monolith insert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25899" r="-4162" b="-66"/>
          <a:stretch/>
        </p:blipFill>
        <p:spPr>
          <a:xfrm>
            <a:off x="9442297" y="6855161"/>
            <a:ext cx="2805552" cy="2078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1345" y="5524162"/>
            <a:ext cx="2822715" cy="1292662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Active side push (Spring pretension 6.2mm =&gt;7.5kN)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030003" y="7421691"/>
            <a:ext cx="0" cy="1713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29192" y="7421691"/>
            <a:ext cx="0" cy="1713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25136" y="9034670"/>
            <a:ext cx="7056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24325" y="8704594"/>
            <a:ext cx="705678" cy="43704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sz="2000" dirty="0"/>
              <a:t>6.2</a:t>
            </a:r>
            <a:endParaRPr lang="en-GB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1089232" y="5710339"/>
            <a:ext cx="1965107" cy="90486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Passive side push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0836493" y="5506279"/>
            <a:ext cx="0" cy="1209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030003" y="4699790"/>
            <a:ext cx="1612979" cy="90486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Push direction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34524" r="16433" b="20714"/>
          <a:stretch/>
        </p:blipFill>
        <p:spPr>
          <a:xfrm>
            <a:off x="9437287" y="3086810"/>
            <a:ext cx="2608941" cy="15867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36960" y="2481942"/>
            <a:ext cx="1806022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Pivot point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" y="4687721"/>
            <a:ext cx="3947664" cy="39437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3220" y="7894510"/>
            <a:ext cx="993472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[1]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065919" y="8315983"/>
            <a:ext cx="993472" cy="5170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sv-SE" dirty="0" smtClean="0"/>
              <a:t>[2]</a:t>
            </a:r>
            <a:endParaRPr lang="en-GB" dirty="0"/>
          </a:p>
        </p:txBody>
      </p:sp>
      <p:cxnSp>
        <p:nvCxnSpPr>
          <p:cNvPr id="29" name="Straight Arrow Connector 28"/>
          <p:cNvCxnSpPr>
            <a:stCxn id="26" idx="1"/>
          </p:cNvCxnSpPr>
          <p:nvPr/>
        </p:nvCxnSpPr>
        <p:spPr>
          <a:xfrm flipH="1" flipV="1">
            <a:off x="2065918" y="7421691"/>
            <a:ext cx="907301" cy="731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1"/>
          </p:cNvCxnSpPr>
          <p:nvPr/>
        </p:nvCxnSpPr>
        <p:spPr>
          <a:xfrm flipH="1" flipV="1">
            <a:off x="1057806" y="7894511"/>
            <a:ext cx="1008112" cy="680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806" y="264096"/>
            <a:ext cx="7964085" cy="1600200"/>
          </a:xfrm>
        </p:spPr>
        <p:txBody>
          <a:bodyPr/>
          <a:lstStyle/>
          <a:p>
            <a:pPr algn="ctr"/>
            <a:r>
              <a:rPr lang="en-GB" dirty="0" smtClean="0"/>
              <a:t>Developing a baseline for the Neutron Guide Bunker</a:t>
            </a:r>
            <a:endParaRPr lang="en-GB" noProof="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662674" y="2078698"/>
            <a:ext cx="9073008" cy="2419469"/>
          </a:xfrm>
        </p:spPr>
        <p:txBody>
          <a:bodyPr>
            <a:normAutofit/>
          </a:bodyPr>
          <a:lstStyle/>
          <a:p>
            <a:pPr marL="375603" indent="-375603">
              <a:spcBef>
                <a:spcPts val="2520"/>
              </a:spcBef>
            </a:pPr>
            <a:r>
              <a:rPr lang="en-US" sz="2200" dirty="0" err="1"/>
              <a:t>Neutronics</a:t>
            </a:r>
            <a:r>
              <a:rPr lang="en-US" sz="2200" dirty="0"/>
              <a:t> simulations have taken into account: Started Aug</a:t>
            </a:r>
          </a:p>
          <a:p>
            <a:pPr marL="751205" lvl="1" indent="-375603">
              <a:buFont typeface="Wingdings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Dose levels outside the Bunker must be &lt; 3 </a:t>
            </a:r>
            <a:r>
              <a:rPr lang="en-US" sz="20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solidFill>
                  <a:prstClr val="black"/>
                </a:solidFill>
              </a:rPr>
              <a:t>Sv</a:t>
            </a:r>
            <a:r>
              <a:rPr lang="en-US" sz="2000" dirty="0">
                <a:solidFill>
                  <a:prstClr val="black"/>
                </a:solidFill>
              </a:rPr>
              <a:t>/h -&gt; simulate &lt; 1.5 </a:t>
            </a:r>
            <a:r>
              <a:rPr lang="en-US" sz="20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solidFill>
                  <a:prstClr val="black"/>
                </a:solidFill>
              </a:rPr>
              <a:t>Sv</a:t>
            </a:r>
            <a:r>
              <a:rPr lang="en-US" sz="2000" dirty="0">
                <a:solidFill>
                  <a:prstClr val="black"/>
                </a:solidFill>
              </a:rPr>
              <a:t>/h.</a:t>
            </a:r>
            <a:endParaRPr lang="en-US" sz="2000" dirty="0"/>
          </a:p>
          <a:p>
            <a:pPr marL="751205" lvl="1" indent="-375603">
              <a:buFont typeface="Wingdings" charset="2"/>
              <a:buChar char="Ø"/>
            </a:pPr>
            <a:r>
              <a:rPr lang="en-US" sz="2000" dirty="0"/>
              <a:t>Floor loading in the Bunker: 30 </a:t>
            </a:r>
            <a:r>
              <a:rPr lang="en-US" sz="2000" dirty="0" err="1"/>
              <a:t>tonnes</a:t>
            </a:r>
            <a:r>
              <a:rPr lang="en-US" sz="2000" dirty="0"/>
              <a:t>/m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  <a:p>
            <a:pPr marL="751205" lvl="1" indent="-375603">
              <a:buFont typeface="Wingdings" charset="2"/>
              <a:buChar char="Ø"/>
            </a:pPr>
            <a:r>
              <a:rPr lang="en-US" sz="2000" dirty="0"/>
              <a:t>Floor loading in the experimental halls: 20 </a:t>
            </a:r>
            <a:r>
              <a:rPr lang="en-US" sz="2000" dirty="0" err="1"/>
              <a:t>tonnes</a:t>
            </a:r>
            <a:r>
              <a:rPr lang="en-US" sz="2000" dirty="0"/>
              <a:t>/m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  <a:p>
            <a:pPr marL="375603" indent="-375603">
              <a:spcBef>
                <a:spcPts val="2520"/>
              </a:spcBef>
            </a:pPr>
            <a:r>
              <a:rPr lang="en-US" sz="2200" dirty="0"/>
              <a:t>Engineering design is ongoing to optimize on safety, performance &amp; cost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05599" y="4500720"/>
            <a:ext cx="11441216" cy="5040630"/>
            <a:chOff x="648072" y="1583398"/>
            <a:chExt cx="8172400" cy="4365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72" y="1583398"/>
              <a:ext cx="8172400" cy="436588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755284" y="2279718"/>
              <a:ext cx="5057224" cy="2822406"/>
              <a:chOff x="2755284" y="2279718"/>
              <a:chExt cx="5057224" cy="282240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545020" y="4568970"/>
                <a:ext cx="1387132" cy="53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Bunker end wall, 3.5 m thick.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59392" y="2279718"/>
                <a:ext cx="1053116" cy="53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Bunker roof, 2 m thick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755284" y="2320485"/>
                <a:ext cx="2014532" cy="306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/>
                  <a:t>Monolith shield wall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478405" y="3211475"/>
                <a:ext cx="1237720" cy="306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FFFFFF"/>
                    </a:solidFill>
                  </a:rPr>
                  <a:t>R = 15 m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68144" y="3140969"/>
                <a:ext cx="720080" cy="306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FFFFFF"/>
                    </a:solidFill>
                  </a:rPr>
                  <a:t>R = 28 m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707904" y="2780928"/>
                <a:ext cx="864096" cy="9361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3707904" y="2780928"/>
                <a:ext cx="3672408" cy="50405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804248" y="3861048"/>
                <a:ext cx="0" cy="7920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804248" y="4077072"/>
                <a:ext cx="504056" cy="306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FFFFFF"/>
                    </a:solidFill>
                  </a:rPr>
                  <a:t>6 m</a:t>
                </a: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SGN 20/04/16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417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The Neutron Bunker mechanical design</a:t>
            </a:r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" y="2217327"/>
            <a:ext cx="11391666" cy="69166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SGN 20/04/16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019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0404_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6570" r="10317" b="24286"/>
          <a:stretch/>
        </p:blipFill>
        <p:spPr>
          <a:xfrm>
            <a:off x="49695" y="2010103"/>
            <a:ext cx="5746238" cy="2932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Neutron beam extraction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grpSp>
        <p:nvGrpSpPr>
          <p:cNvPr id="36" name="Group 35"/>
          <p:cNvGrpSpPr/>
          <p:nvPr/>
        </p:nvGrpSpPr>
        <p:grpSpPr>
          <a:xfrm>
            <a:off x="49697" y="4841239"/>
            <a:ext cx="7363580" cy="4617407"/>
            <a:chOff x="35498" y="3458028"/>
            <a:chExt cx="5259700" cy="3298148"/>
          </a:xfrm>
        </p:grpSpPr>
        <p:pic>
          <p:nvPicPr>
            <p:cNvPr id="35" name="Picture 34" descr="160404_0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0" t="3193" r="18731" b="14451"/>
            <a:stretch/>
          </p:blipFill>
          <p:spPr>
            <a:xfrm>
              <a:off x="35498" y="3458028"/>
              <a:ext cx="2586168" cy="3067316"/>
            </a:xfrm>
            <a:prstGeom prst="rect">
              <a:avLst/>
            </a:prstGeom>
          </p:spPr>
        </p:pic>
        <p:pic>
          <p:nvPicPr>
            <p:cNvPr id="15" name="Picture 14" descr="2016-04-04_10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052" y="3645024"/>
              <a:ext cx="2444482" cy="309634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1835696" y="5566229"/>
              <a:ext cx="1292133" cy="829907"/>
              <a:chOff x="261252" y="3477997"/>
              <a:chExt cx="1292133" cy="82990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61252" y="4077072"/>
                <a:ext cx="73182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err="1"/>
                  <a:t>nnbar</a:t>
                </a:r>
                <a:r>
                  <a:rPr lang="en-GB" sz="1500" dirty="0"/>
                  <a:t> port</a:t>
                </a:r>
              </a:p>
            </p:txBody>
          </p:sp>
          <p:cxnSp>
            <p:nvCxnSpPr>
              <p:cNvPr id="18" name="Straight Arrow Connector 17"/>
              <p:cNvCxnSpPr>
                <a:stCxn id="16" idx="3"/>
              </p:cNvCxnSpPr>
              <p:nvPr/>
            </p:nvCxnSpPr>
            <p:spPr>
              <a:xfrm flipV="1">
                <a:off x="993075" y="3477997"/>
                <a:ext cx="560310" cy="7144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1619672" y="5696858"/>
              <a:ext cx="2095985" cy="987310"/>
              <a:chOff x="409058" y="3176579"/>
              <a:chExt cx="2095985" cy="98731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09058" y="3933057"/>
                <a:ext cx="12702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/>
                  <a:t>Neutron beam ports</a:t>
                </a:r>
              </a:p>
            </p:txBody>
          </p:sp>
          <p:cxnSp>
            <p:nvCxnSpPr>
              <p:cNvPr id="22" name="Straight Arrow Connector 21"/>
              <p:cNvCxnSpPr>
                <a:stCxn id="21" idx="3"/>
              </p:cNvCxnSpPr>
              <p:nvPr/>
            </p:nvCxnSpPr>
            <p:spPr>
              <a:xfrm flipV="1">
                <a:off x="1679344" y="3176579"/>
                <a:ext cx="825699" cy="8718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180114" y="6154058"/>
              <a:ext cx="1115084" cy="602118"/>
              <a:chOff x="1169300" y="2985708"/>
              <a:chExt cx="1115084" cy="60211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547664" y="3356994"/>
                <a:ext cx="73672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/>
                  <a:t>ECHIR port</a:t>
                </a:r>
              </a:p>
            </p:txBody>
          </p:sp>
          <p:cxnSp>
            <p:nvCxnSpPr>
              <p:cNvPr id="27" name="Straight Arrow Connector 26"/>
              <p:cNvCxnSpPr>
                <a:stCxn id="26" idx="1"/>
              </p:cNvCxnSpPr>
              <p:nvPr/>
            </p:nvCxnSpPr>
            <p:spPr>
              <a:xfrm flipH="1" flipV="1">
                <a:off x="1169300" y="2985708"/>
                <a:ext cx="378364" cy="4867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 Placeholder 3"/>
          <p:cNvSpPr txBox="1">
            <a:spLocks/>
          </p:cNvSpPr>
          <p:nvPr/>
        </p:nvSpPr>
        <p:spPr>
          <a:xfrm>
            <a:off x="6501611" y="5002223"/>
            <a:ext cx="6177682" cy="4268202"/>
          </a:xfrm>
          <a:prstGeom prst="rect">
            <a:avLst/>
          </a:prstGeom>
        </p:spPr>
        <p:txBody>
          <a:bodyPr vert="horz" lIns="128005" tIns="64002" rIns="128005" bIns="64002" rtlCol="0">
            <a:normAutofit fontScale="92500" lnSpcReduction="10000"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463223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1950964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700" baseline="30000" dirty="0"/>
          </a:p>
          <a:p>
            <a:r>
              <a:rPr lang="en-GB" dirty="0"/>
              <a:t>Neutron beam extraction system (12.4.2.4)</a:t>
            </a:r>
          </a:p>
          <a:p>
            <a:pPr lvl="1"/>
            <a:r>
              <a:rPr lang="en-GB" dirty="0"/>
              <a:t>42 neutron beam ports, whereof </a:t>
            </a:r>
          </a:p>
          <a:p>
            <a:pPr lvl="2"/>
            <a:r>
              <a:rPr lang="en-GB" sz="1400" dirty="0"/>
              <a:t>39 normal modular beam ports</a:t>
            </a:r>
          </a:p>
          <a:p>
            <a:pPr lvl="2"/>
            <a:r>
              <a:rPr lang="en-GB" sz="1400" dirty="0"/>
              <a:t>3 beam ports within the superstructure of the </a:t>
            </a:r>
            <a:r>
              <a:rPr lang="en-GB" sz="1400" dirty="0" err="1"/>
              <a:t>nnbar</a:t>
            </a:r>
            <a:r>
              <a:rPr lang="en-GB" sz="1400" dirty="0"/>
              <a:t> port</a:t>
            </a:r>
          </a:p>
          <a:p>
            <a:pPr lvl="1"/>
            <a:r>
              <a:rPr lang="en-GB" dirty="0"/>
              <a:t>One fast neutron beam port for </a:t>
            </a:r>
            <a:r>
              <a:rPr lang="en-GB" u="sng" dirty="0"/>
              <a:t>E</a:t>
            </a:r>
            <a:r>
              <a:rPr lang="en-GB" dirty="0"/>
              <a:t>SS </a:t>
            </a:r>
            <a:r>
              <a:rPr lang="en-GB" u="sng" dirty="0"/>
              <a:t>ch</a:t>
            </a:r>
            <a:r>
              <a:rPr lang="en-GB" dirty="0"/>
              <a:t>ip </a:t>
            </a:r>
            <a:r>
              <a:rPr lang="en-GB" u="sng" dirty="0"/>
              <a:t>ir</a:t>
            </a:r>
            <a:r>
              <a:rPr lang="en-GB" dirty="0"/>
              <a:t>radiation (ECHIR) station</a:t>
            </a:r>
          </a:p>
          <a:p>
            <a:pPr lvl="1"/>
            <a:r>
              <a:rPr lang="en-GB" dirty="0"/>
              <a:t>Double decker neutron beam port inserts with capability to view either the upper or the lower moderators</a:t>
            </a:r>
          </a:p>
          <a:p>
            <a:pPr lvl="1"/>
            <a:r>
              <a:rPr lang="en-GB" dirty="0"/>
              <a:t>Light shutters with drive and handling mechanisms in the basement rooms</a:t>
            </a:r>
          </a:p>
          <a:p>
            <a:pPr lvl="1"/>
            <a:r>
              <a:rPr lang="en-GB" dirty="0"/>
              <a:t>Handling tool for neutron beam port inserts replacement</a:t>
            </a:r>
          </a:p>
          <a:p>
            <a:pPr lvl="1"/>
            <a:endParaRPr lang="en-GB" dirty="0"/>
          </a:p>
          <a:p>
            <a:pPr lvl="2"/>
            <a:endParaRPr lang="en-GB" sz="2400" dirty="0"/>
          </a:p>
        </p:txBody>
      </p:sp>
      <p:sp>
        <p:nvSpPr>
          <p:cNvPr id="42" name="TextBox 41"/>
          <p:cNvSpPr txBox="1"/>
          <p:nvPr/>
        </p:nvSpPr>
        <p:spPr>
          <a:xfrm rot="19364118">
            <a:off x="1183328" y="7623013"/>
            <a:ext cx="2321763" cy="366254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500" dirty="0"/>
              <a:t>Neutron beam port insert</a:t>
            </a:r>
          </a:p>
        </p:txBody>
      </p:sp>
      <p:sp>
        <p:nvSpPr>
          <p:cNvPr id="44" name="TextBox 43"/>
          <p:cNvSpPr txBox="1"/>
          <p:nvPr/>
        </p:nvSpPr>
        <p:spPr>
          <a:xfrm rot="756962">
            <a:off x="1888174" y="4166014"/>
            <a:ext cx="1335470" cy="366254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500" dirty="0"/>
              <a:t>Handling tool</a:t>
            </a:r>
          </a:p>
        </p:txBody>
      </p:sp>
      <p:pic>
        <p:nvPicPr>
          <p:cNvPr id="45" name="Picture 44" descr="D:\HiT\Projects\ESS 2016\work\Bridge\ESS-0044607 pics\019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5" r="32885" b="45165"/>
          <a:stretch/>
        </p:blipFill>
        <p:spPr bwMode="auto">
          <a:xfrm>
            <a:off x="6199178" y="2423975"/>
            <a:ext cx="4115588" cy="2880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 descr="D:\HiT\Projects\ESS 2016\work\Bridge\ESS-0044607 pics\01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t="25233" r="311" b="5771"/>
          <a:stretch/>
        </p:blipFill>
        <p:spPr bwMode="auto">
          <a:xfrm rot="16200000">
            <a:off x="9197410" y="1399436"/>
            <a:ext cx="5010867" cy="2194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6083879" y="2078698"/>
            <a:ext cx="4450180" cy="366254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500" dirty="0"/>
              <a:t>Examples of possible configurations of light shutters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534059" y="4938402"/>
            <a:ext cx="2337384" cy="366254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GB" sz="1500" dirty="0"/>
              <a:t>Shutter drive in basement</a:t>
            </a:r>
          </a:p>
        </p:txBody>
      </p:sp>
    </p:spTree>
    <p:extLst>
      <p:ext uri="{BB962C8B-B14F-4D97-AF65-F5344CB8AC3E}">
        <p14:creationId xmlns:p14="http://schemas.microsoft.com/office/powerpoint/2010/main" val="14738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Dismantling of bunker roof</a:t>
            </a:r>
            <a:endParaRPr lang="en-GB" dirty="0"/>
          </a:p>
        </p:txBody>
      </p:sp>
      <p:pic>
        <p:nvPicPr>
          <p:cNvPr id="5" name="Content Placeholder 4" descr="160405_0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 r="4735" b="11132"/>
          <a:stretch/>
        </p:blipFill>
        <p:spPr>
          <a:xfrm>
            <a:off x="4422403" y="2240279"/>
            <a:ext cx="8329503" cy="72514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434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Instrument line dismantling sequence </a:t>
            </a:r>
            <a:endParaRPr lang="en-GB" dirty="0"/>
          </a:p>
        </p:txBody>
      </p:sp>
      <p:pic>
        <p:nvPicPr>
          <p:cNvPr id="5" name="Content Placeholder 4" descr="160405_04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6" r="19064" b="10070"/>
          <a:stretch/>
        </p:blipFill>
        <p:spPr>
          <a:xfrm>
            <a:off x="5166932" y="2078698"/>
            <a:ext cx="7634668" cy="74293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40080" y="2240281"/>
            <a:ext cx="4853419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Removal of instrument line components, either as </a:t>
            </a:r>
          </a:p>
          <a:p>
            <a:pPr lvl="1"/>
            <a:r>
              <a:rPr lang="en-GB" dirty="0" smtClean="0"/>
              <a:t>Individual components, or</a:t>
            </a:r>
          </a:p>
          <a:p>
            <a:pPr lvl="1"/>
            <a:r>
              <a:rPr lang="en-GB" dirty="0" smtClean="0"/>
              <a:t>Assembly of components sitting on a common strong-back</a:t>
            </a:r>
          </a:p>
          <a:p>
            <a:r>
              <a:rPr lang="en-GB" dirty="0" smtClean="0"/>
              <a:t>See also examples of technical solutions for LOKI in presentation by David Turner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33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Instrument line dismantling sequence </a:t>
            </a:r>
          </a:p>
        </p:txBody>
      </p:sp>
      <p:pic>
        <p:nvPicPr>
          <p:cNvPr id="5" name="Content Placeholder 4" descr="160405_06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24826"/>
          <a:stretch/>
        </p:blipFill>
        <p:spPr>
          <a:xfrm>
            <a:off x="5795933" y="2078698"/>
            <a:ext cx="6351106" cy="73203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40080" y="2240281"/>
            <a:ext cx="5055042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Gamma shutters in place in front of beam ports</a:t>
            </a:r>
          </a:p>
          <a:p>
            <a:r>
              <a:rPr lang="en-GB" dirty="0" smtClean="0"/>
              <a:t>Bunker area cleared and ready for monolith opening and port operations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98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port seal handling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45" name="Picture 44" descr="D:\HiT\Projects\ESS 2016\work\Bridge\ESS-0044607 pics\019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5" r="32885" b="45165"/>
          <a:stretch/>
        </p:blipFill>
        <p:spPr bwMode="auto">
          <a:xfrm>
            <a:off x="4742561" y="3932634"/>
            <a:ext cx="8009345" cy="5606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160404_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0" t="3193" r="18731" b="14451"/>
          <a:stretch/>
        </p:blipFill>
        <p:spPr>
          <a:xfrm>
            <a:off x="49697" y="2007152"/>
            <a:ext cx="6351103" cy="75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6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3679</TotalTime>
  <Words>1266</Words>
  <Application>Microsoft Macintosh PowerPoint</Application>
  <PresentationFormat>A3 Paper (297x420 mm)</PresentationFormat>
  <Paragraphs>259</Paragraphs>
  <Slides>28</Slides>
  <Notes>11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ESS Core Powerpoint</vt:lpstr>
      <vt:lpstr>Target Monolith – Instrument Bunker Installation, handling, and more</vt:lpstr>
      <vt:lpstr>Vertical section through a beam port /beam line within monolith and instrument bunker</vt:lpstr>
      <vt:lpstr>Developing a baseline for the Neutron Guide Bunker</vt:lpstr>
      <vt:lpstr>The Neutron Bunker mechanical design</vt:lpstr>
      <vt:lpstr>Neutron beam extraction system</vt:lpstr>
      <vt:lpstr>Dismantling of bunker roof</vt:lpstr>
      <vt:lpstr>Instrument line dismantling sequence </vt:lpstr>
      <vt:lpstr>Instrument line dismantling sequence </vt:lpstr>
      <vt:lpstr>Beam port seal handling</vt:lpstr>
      <vt:lpstr>Beam port seal removal sequence Unbolting compression spider from port block</vt:lpstr>
      <vt:lpstr>Beam port seal removal sequence Unbolting outer flange from port block</vt:lpstr>
      <vt:lpstr>Beam port seal removal sequence Unbolting inner flange from insert</vt:lpstr>
      <vt:lpstr>Beam port seal removal sequence Close gamma shutter, remove handling tool</vt:lpstr>
      <vt:lpstr>Beam port insert removal sequence</vt:lpstr>
      <vt:lpstr>Beam port insert removal sequence</vt:lpstr>
      <vt:lpstr>Beam port insert removal sequence</vt:lpstr>
      <vt:lpstr>Beam port insert removal sequence</vt:lpstr>
      <vt:lpstr>Beam port insert removal sequence</vt:lpstr>
      <vt:lpstr>2 in 1 Insert</vt:lpstr>
      <vt:lpstr>Light Shutter [Jarich Koning]</vt:lpstr>
      <vt:lpstr>Insert alignment in Port Block</vt:lpstr>
      <vt:lpstr>Insert alignment in Port Block</vt:lpstr>
      <vt:lpstr>Insert alignment in Port Block</vt:lpstr>
      <vt:lpstr>Kinematic support of Insert in port block</vt:lpstr>
      <vt:lpstr>Monolith insert installation</vt:lpstr>
      <vt:lpstr>Monolith insert installation</vt:lpstr>
      <vt:lpstr>Monolith insert installation</vt:lpstr>
      <vt:lpstr>Monolith insert installation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Rikard Linander</dc:creator>
  <cp:keywords/>
  <dc:description/>
  <cp:lastModifiedBy>Rikard Linander</cp:lastModifiedBy>
  <cp:revision>59</cp:revision>
  <cp:lastPrinted>2016-04-07T20:03:00Z</cp:lastPrinted>
  <dcterms:created xsi:type="dcterms:W3CDTF">2013-10-29T16:05:10Z</dcterms:created>
  <dcterms:modified xsi:type="dcterms:W3CDTF">2016-04-07T20:22:03Z</dcterms:modified>
  <cp:category/>
</cp:coreProperties>
</file>