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2" r:id="rId3"/>
    <p:sldId id="292" r:id="rId4"/>
    <p:sldId id="268" r:id="rId5"/>
    <p:sldId id="258" r:id="rId6"/>
    <p:sldId id="269" r:id="rId7"/>
    <p:sldId id="288" r:id="rId8"/>
    <p:sldId id="289" r:id="rId9"/>
    <p:sldId id="291" r:id="rId10"/>
    <p:sldId id="270" r:id="rId11"/>
    <p:sldId id="271" r:id="rId12"/>
    <p:sldId id="293" r:id="rId13"/>
    <p:sldId id="272" r:id="rId1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3E6AA0"/>
    <a:srgbClr val="4574AB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5" autoAdjust="0"/>
    <p:restoredTop sz="95484" autoAdjust="0"/>
  </p:normalViewPr>
  <p:slideViewPr>
    <p:cSldViewPr>
      <p:cViewPr varScale="1">
        <p:scale>
          <a:sx n="107" d="100"/>
          <a:sy n="107" d="100"/>
        </p:scale>
        <p:origin x="-16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64976-A79B-9B46-A271-2C27A08FF4D1}" type="datetimeFigureOut">
              <a:t>06/04/16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E92F2-FE3D-0B4B-888E-189259A626C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03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06/04/16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H. Danared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PSI 6 July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H. Danared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PSI 6 July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Click to edit Master text styles</a:t>
            </a:r>
          </a:p>
          <a:p>
            <a:pPr lvl="1"/>
            <a:r>
              <a:rPr lang="sv-SE" dirty="0" smtClean="0"/>
              <a:t>Second level</a:t>
            </a:r>
          </a:p>
          <a:p>
            <a:pPr lvl="2"/>
            <a:r>
              <a:rPr lang="sv-SE" dirty="0" smtClean="0"/>
              <a:t>Third level</a:t>
            </a:r>
          </a:p>
          <a:p>
            <a:pPr lvl="3"/>
            <a:r>
              <a:rPr lang="sv-SE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Click to edit Master text styles</a:t>
            </a:r>
          </a:p>
          <a:p>
            <a:pPr lvl="1"/>
            <a:r>
              <a:rPr lang="sv-SE" dirty="0" smtClean="0"/>
              <a:t>Second level</a:t>
            </a:r>
          </a:p>
          <a:p>
            <a:pPr lvl="2"/>
            <a:r>
              <a:rPr lang="sv-SE" dirty="0" smtClean="0"/>
              <a:t>Third level</a:t>
            </a:r>
          </a:p>
          <a:p>
            <a:pPr lvl="3"/>
            <a:r>
              <a:rPr lang="sv-SE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H. Danared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PSI 6 July 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H. Danared</a:t>
            </a:r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PSI 6 July 2015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H. Danared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PSI 6 July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emf"/><Relationship Id="rId5" Type="http://schemas.openxmlformats.org/officeDocument/2006/relationships/image" Target="../media/image35.gif"/><Relationship Id="rId6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7" Type="http://schemas.microsoft.com/office/2007/relationships/hdphoto" Target="../media/hdphoto2.wdp"/><Relationship Id="rId8" Type="http://schemas.openxmlformats.org/officeDocument/2006/relationships/image" Target="../media/image12.jpeg"/><Relationship Id="rId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dirty="0" smtClean="0"/>
              <a:t>Linac Design Overview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417712"/>
          </a:xfrm>
        </p:spPr>
        <p:txBody>
          <a:bodyPr>
            <a:noAutofit/>
          </a:bodyPr>
          <a:lstStyle/>
          <a:p>
            <a:r>
              <a:rPr lang="sv-SE" sz="2000" dirty="0" smtClean="0">
                <a:solidFill>
                  <a:schemeClr val="bg1"/>
                </a:solidFill>
              </a:rPr>
              <a:t>Håkan Danared</a:t>
            </a:r>
          </a:p>
          <a:p>
            <a:r>
              <a:rPr lang="sv-SE" sz="2000" dirty="0">
                <a:solidFill>
                  <a:schemeClr val="bg1"/>
                </a:solidFill>
              </a:rPr>
              <a:t>Deputy Head Accelerator Division</a:t>
            </a:r>
            <a:endParaRPr lang="sv-SE" sz="200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7 April 2016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217067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Spoke Cavities and Cryomodules (IPNO)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H. Danared</a:t>
            </a:r>
            <a:endParaRPr lang="sv-SE"/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907704" y="3717032"/>
            <a:ext cx="1944216" cy="43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1" tIns="34291" rIns="68581" bIns="34291">
            <a:spAutoFit/>
          </a:bodyPr>
          <a:lstStyle>
            <a:lvl1pPr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sv-SE" sz="1200">
                <a:solidFill>
                  <a:schemeClr val="tx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Cryomodule with two double-spoke cavities 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1403648" y="6021288"/>
            <a:ext cx="2232248" cy="43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1" tIns="34291" rIns="68581" bIns="34291">
            <a:spAutoFit/>
          </a:bodyPr>
          <a:lstStyle>
            <a:lvl1pPr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sv-SE" sz="1200">
                <a:solidFill>
                  <a:schemeClr val="tx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Prototype cavity at IPNO set up for surface treatment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4788024" y="5373216"/>
            <a:ext cx="3816424" cy="43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1" tIns="34291" rIns="68581" bIns="34291">
            <a:spAutoFit/>
          </a:bodyPr>
          <a:lstStyle>
            <a:lvl1pPr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sv-SE" sz="1200">
                <a:solidFill>
                  <a:schemeClr val="tx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Tests of the three prototype cavities, exceeding ESS requirements in accelerating gradient and Q</a:t>
            </a:r>
            <a:r>
              <a:rPr lang="sv-SE" sz="1200" baseline="-25000">
                <a:solidFill>
                  <a:schemeClr val="tx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843808" y="2132856"/>
            <a:ext cx="864096" cy="62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1" tIns="34291" rIns="68581" bIns="34291">
            <a:spAutoFit/>
          </a:bodyPr>
          <a:lstStyle>
            <a:lvl1pPr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sv-SE" sz="1200">
                <a:solidFill>
                  <a:schemeClr val="tx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Output energy 216 MeV 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699792" y="2924944"/>
            <a:ext cx="1584176" cy="25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1" tIns="34291" rIns="68581" bIns="34291">
            <a:spAutoFit/>
          </a:bodyPr>
          <a:lstStyle>
            <a:lvl1pPr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sv-SE" sz="1200">
                <a:solidFill>
                  <a:schemeClr val="tx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Length 2.9 m</a:t>
            </a:r>
          </a:p>
        </p:txBody>
      </p:sp>
      <p:pic>
        <p:nvPicPr>
          <p:cNvPr id="17" name="Image 19" descr="F:\DCIM\100_FUJI\DSCF0003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5656" y="4471226"/>
            <a:ext cx="2088232" cy="150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4032448" cy="2713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sv-SE"/>
              <a:t>TAC   7 April 2016</a:t>
            </a:r>
          </a:p>
        </p:txBody>
      </p:sp>
    </p:spTree>
    <p:extLst>
      <p:ext uri="{BB962C8B-B14F-4D97-AF65-F5344CB8AC3E}">
        <p14:creationId xmlns:p14="http://schemas.microsoft.com/office/powerpoint/2010/main" val="75601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143000"/>
          </a:xfrm>
        </p:spPr>
        <p:txBody>
          <a:bodyPr/>
          <a:lstStyle/>
          <a:p>
            <a:r>
              <a:rPr lang="sv-SE"/>
              <a:t>Elliptical Cavities and Cryomodules (Saclay)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H. Danared</a:t>
            </a:r>
            <a:endParaRPr lang="sv-SE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75" y="1628800"/>
            <a:ext cx="7659449" cy="4680520"/>
          </a:xfrm>
          <a:prstGeom prst="rect">
            <a:avLst/>
          </a:prstGeom>
        </p:spPr>
      </p:pic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sv-SE"/>
              <a:t>TAC   7 April 2016</a:t>
            </a:r>
          </a:p>
        </p:txBody>
      </p:sp>
    </p:spTree>
    <p:extLst>
      <p:ext uri="{BB962C8B-B14F-4D97-AF65-F5344CB8AC3E}">
        <p14:creationId xmlns:p14="http://schemas.microsoft.com/office/powerpoint/2010/main" val="219246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143000"/>
          </a:xfrm>
        </p:spPr>
        <p:txBody>
          <a:bodyPr/>
          <a:lstStyle/>
          <a:p>
            <a:r>
              <a:rPr lang="sv-SE"/>
              <a:t>Elliptical Cavities (Milan, Daresbury)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H. Danared</a:t>
            </a:r>
            <a:endParaRPr lang="sv-SE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sv-SE"/>
              <a:t>TAC   7 April 2016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99592" y="1844824"/>
            <a:ext cx="7200800" cy="330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1" tIns="34291" rIns="68581" bIns="34291">
            <a:spAutoFit/>
          </a:bodyPr>
          <a:lstStyle>
            <a:lvl1pPr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sv-SE" sz="1500">
                <a:solidFill>
                  <a:schemeClr val="tx1"/>
                </a:solidFill>
                <a:latin typeface="Lucida Sans Unicode"/>
                <a:ea typeface="ＭＳ Ｐゴシック" charset="0"/>
                <a:cs typeface="Lucida Sans Unicode"/>
              </a:rPr>
              <a:t>Elliptical cavities are delivered from LASA, Milan (medium beta) and from STFC Daresbury Laboratory (high beta) to Saclay for assembly into cryomodules.</a:t>
            </a:r>
          </a:p>
          <a:p>
            <a:pPr algn="l" eaLnBrk="1" hangingPunct="1"/>
            <a:endParaRPr lang="sv-SE" sz="1500">
              <a:solidFill>
                <a:schemeClr val="tx1"/>
              </a:solidFill>
              <a:latin typeface="Lucida Sans Unicode"/>
              <a:ea typeface="ＭＳ Ｐゴシック" charset="0"/>
              <a:cs typeface="Lucida Sans Unicode"/>
            </a:endParaRPr>
          </a:p>
          <a:p>
            <a:pPr algn="l" eaLnBrk="1" hangingPunct="1">
              <a:tabLst>
                <a:tab pos="1428750" algn="l"/>
              </a:tabLst>
            </a:pPr>
            <a:r>
              <a:rPr lang="sv-SE" sz="1500">
                <a:solidFill>
                  <a:schemeClr val="tx1"/>
                </a:solidFill>
                <a:latin typeface="Lucida Sans Unicode"/>
                <a:ea typeface="ＭＳ Ｐゴシック" charset="0"/>
                <a:cs typeface="Lucida Sans Unicode"/>
              </a:rPr>
              <a:t>Medium beta:	36 cavities plus spares, 45 MV/m surface field, 16.7 MV/m</a:t>
            </a:r>
          </a:p>
          <a:p>
            <a:pPr algn="l" eaLnBrk="1" hangingPunct="1">
              <a:tabLst>
                <a:tab pos="1428750" algn="l"/>
              </a:tabLst>
            </a:pPr>
            <a:r>
              <a:rPr lang="sv-SE" sz="1500">
                <a:solidFill>
                  <a:schemeClr val="tx1"/>
                </a:solidFill>
                <a:latin typeface="Lucida Sans Unicode"/>
                <a:ea typeface="ＭＳ Ｐゴシック" charset="0"/>
                <a:cs typeface="Lucida Sans Unicode"/>
              </a:rPr>
              <a:t>High beta	84 cavities plus spares, 45 MV/m surface field, 19.9 MV/m</a:t>
            </a:r>
          </a:p>
          <a:p>
            <a:pPr algn="l" eaLnBrk="1" hangingPunct="1"/>
            <a:endParaRPr lang="sv-SE" sz="1500">
              <a:solidFill>
                <a:schemeClr val="tx1"/>
              </a:solidFill>
              <a:latin typeface="Lucida Sans Unicode"/>
              <a:ea typeface="ＭＳ Ｐゴシック" charset="0"/>
              <a:cs typeface="Lucida Sans Unicode"/>
            </a:endParaRPr>
          </a:p>
          <a:p>
            <a:pPr algn="l" eaLnBrk="1" hangingPunct="1"/>
            <a:r>
              <a:rPr lang="sv-SE" sz="1500">
                <a:solidFill>
                  <a:schemeClr val="tx1"/>
                </a:solidFill>
                <a:latin typeface="Lucida Sans Unicode"/>
                <a:ea typeface="ＭＳ Ｐゴシック" charset="0"/>
                <a:cs typeface="Lucida Sans Unicode"/>
              </a:rPr>
              <a:t>The delivery includes procurement, manufacturing and testing in vertical test stand. Although tested cavities will be shipped directly to Saclay, these are in-kind contracts between the Milan/Daresbury and ESS.</a:t>
            </a:r>
          </a:p>
          <a:p>
            <a:pPr algn="l" eaLnBrk="1" hangingPunct="1"/>
            <a:endParaRPr lang="sv-SE" sz="1500">
              <a:solidFill>
                <a:schemeClr val="tx1"/>
              </a:solidFill>
              <a:latin typeface="Lucida Sans Unicode"/>
              <a:ea typeface="ＭＳ Ｐゴシック" charset="0"/>
              <a:cs typeface="Lucida Sans Unicode"/>
            </a:endParaRPr>
          </a:p>
          <a:p>
            <a:pPr algn="l" eaLnBrk="1" hangingPunct="1"/>
            <a:r>
              <a:rPr lang="sv-SE" sz="1500">
                <a:solidFill>
                  <a:schemeClr val="tx1"/>
                </a:solidFill>
                <a:latin typeface="Lucida Sans Unicode"/>
                <a:ea typeface="ＭＳ Ｐゴシック" charset="0"/>
                <a:cs typeface="Lucida Sans Unicode"/>
              </a:rPr>
              <a:t>An SRF collaboration within the collaboration has been established, and a Collaboration Agreement is signed by all partners of the Accelerator Project to regulate IP, publications and other issues between partners.</a:t>
            </a:r>
          </a:p>
        </p:txBody>
      </p:sp>
    </p:spTree>
    <p:extLst>
      <p:ext uri="{BB962C8B-B14F-4D97-AF65-F5344CB8AC3E}">
        <p14:creationId xmlns:p14="http://schemas.microsoft.com/office/powerpoint/2010/main" val="340740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Beam Delivery System (Aarhus)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H. Danared</a:t>
            </a:r>
            <a:endParaRPr lang="sv-SE"/>
          </a:p>
        </p:txBody>
      </p:sp>
      <p:pic>
        <p:nvPicPr>
          <p:cNvPr id="12" name="Picture 2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077072"/>
            <a:ext cx="3384376" cy="152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092280" y="1916832"/>
            <a:ext cx="1584325" cy="154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1" tIns="34291" rIns="68581" bIns="34291">
            <a:spAutoFit/>
          </a:bodyPr>
          <a:lstStyle>
            <a:lvl1pPr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sv-SE" sz="1200">
                <a:solidFill>
                  <a:schemeClr val="tx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Fast rastering magnets expands the beam onto the proton beam window and the beam entrance window of the target wheel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004048" y="5589240"/>
            <a:ext cx="3599864" cy="56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1" tIns="34291" rIns="68581" bIns="34291">
            <a:spAutoFit/>
          </a:bodyPr>
          <a:lstStyle>
            <a:lvl1pPr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endParaRPr lang="sv-SE" sz="1200" baseline="30000">
              <a:solidFill>
                <a:schemeClr val="tx1"/>
              </a:solidFill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pPr algn="l" eaLnBrk="1" hangingPunct="1"/>
            <a:r>
              <a:rPr lang="sv-SE" sz="1200">
                <a:solidFill>
                  <a:schemeClr val="tx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The HEBT design and beam-delivery system are contributions from ISA, Århus.</a:t>
            </a:r>
            <a:endParaRPr lang="sv-SE" sz="1200" baseline="30000">
              <a:solidFill>
                <a:schemeClr val="tx1"/>
              </a:solidFill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sv-SE"/>
              <a:t>TAC   7 April 2016</a:t>
            </a:r>
          </a:p>
        </p:txBody>
      </p:sp>
      <p:pic>
        <p:nvPicPr>
          <p:cNvPr id="18" name="Picture 17" descr="out_THA_nom_59.5_20_13.5_5.0499999999999998_fpprof_BEW_200kHz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700808"/>
            <a:ext cx="2016224" cy="1946703"/>
          </a:xfrm>
          <a:prstGeom prst="rect">
            <a:avLst/>
          </a:prstGeom>
        </p:spPr>
      </p:pic>
      <p:pic>
        <p:nvPicPr>
          <p:cNvPr id="19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51" r="-2851"/>
          <a:stretch>
            <a:fillRect/>
          </a:stretch>
        </p:blipFill>
        <p:spPr>
          <a:xfrm>
            <a:off x="1979712" y="4581128"/>
            <a:ext cx="2746648" cy="1510550"/>
          </a:xfrm>
        </p:spPr>
      </p:pic>
      <p:pic>
        <p:nvPicPr>
          <p:cNvPr id="20" name="Content Placeholder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700808"/>
            <a:ext cx="3827009" cy="2030108"/>
          </a:xfrm>
          <a:prstGeom prst="rect">
            <a:avLst/>
          </a:prstGeom>
        </p:spPr>
      </p:pic>
      <p:pic>
        <p:nvPicPr>
          <p:cNvPr id="21" name="Picture 20" descr="RSM assem.pdf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48" t="11595" r="6018" b="55788"/>
          <a:stretch/>
        </p:blipFill>
        <p:spPr>
          <a:xfrm>
            <a:off x="395536" y="3861048"/>
            <a:ext cx="2880320" cy="74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3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Top-Level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H. Danared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IKRC, 10 Jun 2015</a:t>
            </a:r>
          </a:p>
        </p:txBody>
      </p:sp>
      <p:pic>
        <p:nvPicPr>
          <p:cNvPr id="20" name="image4.jpg" descr="ESS_site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7"/>
          <a:stretch/>
        </p:blipFill>
        <p:spPr>
          <a:xfrm>
            <a:off x="-7200" y="1432800"/>
            <a:ext cx="9176400" cy="543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48"/>
          <p:cNvSpPr/>
          <p:nvPr/>
        </p:nvSpPr>
        <p:spPr>
          <a:xfrm>
            <a:off x="539552" y="2636912"/>
            <a:ext cx="2400176" cy="1107996"/>
          </a:xfrm>
          <a:prstGeom prst="rect">
            <a:avLst/>
          </a:prstGeom>
          <a:ln w="12700">
            <a:miter lim="400000"/>
          </a:ln>
          <a:effectLst>
            <a:outerShdw blurRad="114300" dist="508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411403"/>
            <a:r>
              <a:rPr lang="sv-SE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Proton </a:t>
            </a:r>
            <a:r>
              <a:rPr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Accelerator</a:t>
            </a:r>
          </a:p>
          <a:p>
            <a:pPr lvl="0" defTabSz="411403"/>
            <a:r>
              <a: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Energy:</a:t>
            </a:r>
            <a:r>
              <a:rPr lang="sv-S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		</a:t>
            </a:r>
            <a:r>
              <a: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2 GeV</a:t>
            </a:r>
          </a:p>
          <a:p>
            <a:pPr lvl="0" defTabSz="411403"/>
            <a:r>
              <a: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Rep. </a:t>
            </a:r>
            <a:r>
              <a:rPr lang="sv-S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r</a:t>
            </a:r>
            <a:r>
              <a: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ate:</a:t>
            </a:r>
            <a:r>
              <a:rPr lang="sv-S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	</a:t>
            </a:r>
            <a:r>
              <a: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14 Hz</a:t>
            </a:r>
          </a:p>
          <a:p>
            <a:pPr lvl="0" defTabSz="411403"/>
            <a:r>
              <a: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Current:</a:t>
            </a:r>
            <a:r>
              <a:rPr lang="sv-S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		</a:t>
            </a:r>
            <a:r>
              <a: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62.5 mA</a:t>
            </a:r>
          </a:p>
        </p:txBody>
      </p:sp>
      <p:sp>
        <p:nvSpPr>
          <p:cNvPr id="23" name="Shape 52"/>
          <p:cNvSpPr/>
          <p:nvPr/>
        </p:nvSpPr>
        <p:spPr>
          <a:xfrm>
            <a:off x="6516216" y="4077072"/>
            <a:ext cx="2448272" cy="1384995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114300" dist="508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lvl="0" defTabSz="411403"/>
            <a:r>
              <a:rPr lang="sv-SE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Neutron Instruments</a:t>
            </a:r>
          </a:p>
          <a:p>
            <a:pPr lvl="0" defTabSz="411403"/>
            <a:r>
              <a:rPr lang="sv-SE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Construction budget</a:t>
            </a:r>
            <a:br>
              <a:rPr lang="sv-SE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sv-SE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 contains </a:t>
            </a:r>
            <a:r>
              <a:rPr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16 </a:t>
            </a:r>
            <a:r>
              <a:rPr lang="sv-SE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i</a:t>
            </a:r>
            <a:r>
              <a:rPr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nstruments</a:t>
            </a:r>
          </a:p>
          <a:p>
            <a:pPr lvl="0" defTabSz="411403"/>
            <a:r>
              <a:rPr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Committed to deliver 22</a:t>
            </a:r>
            <a:r>
              <a:rPr lang="sv-SE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/>
            </a:r>
            <a:br>
              <a:rPr lang="sv-SE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sv-SE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instruments by 2028</a:t>
            </a:r>
          </a:p>
        </p:txBody>
      </p:sp>
      <p:sp>
        <p:nvSpPr>
          <p:cNvPr id="48" name="Shape 77"/>
          <p:cNvSpPr/>
          <p:nvPr/>
        </p:nvSpPr>
        <p:spPr>
          <a:xfrm>
            <a:off x="3563888" y="1628800"/>
            <a:ext cx="2279758" cy="1384995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114300" dist="508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lvl="0" defTabSz="411403"/>
            <a:r>
              <a:rPr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Target Station</a:t>
            </a:r>
          </a:p>
          <a:p>
            <a:pPr lvl="0" defTabSz="411403"/>
            <a:r>
              <a:rPr lang="en-US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Rotating W target </a:t>
            </a:r>
          </a:p>
          <a:p>
            <a:pPr lvl="0" defTabSz="411403"/>
            <a:r>
              <a:rPr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He-gas cooled </a:t>
            </a:r>
            <a:endParaRPr lang="en-US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0" defTabSz="411403"/>
            <a:r>
              <a:rPr lang="en-US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5 MW average power</a:t>
            </a:r>
          </a:p>
          <a:p>
            <a:pPr lvl="0" defTabSz="411403"/>
            <a:r>
              <a:rPr lang="en-US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42 beam ports</a:t>
            </a:r>
            <a:endParaRPr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915816" y="5805264"/>
            <a:ext cx="3230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Total cost: 1,843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M€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2013</a:t>
            </a:r>
            <a:endParaRPr lang="en-US" sz="2400" baseline="-2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0670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Linac Design Principles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H. Danared</a:t>
            </a:r>
            <a:endParaRPr lang="sv-SE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827584" y="1844824"/>
            <a:ext cx="6984776" cy="90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88" rIns="91376" bIns="45688">
            <a:spAutoFit/>
          </a:bodyPr>
          <a:lstStyle/>
          <a:p>
            <a:pPr algn="l" eaLnBrk="1" hangingPunct="1"/>
            <a:r>
              <a:rPr lang="sv-SE" sz="1500">
                <a:solidFill>
                  <a:schemeClr val="accent4">
                    <a:lumMod val="75000"/>
                  </a:schemeClr>
                </a:solidFill>
                <a:latin typeface="Lucida Sans Unicode"/>
                <a:ea typeface="ＭＳ Ｐゴシック" charset="0"/>
                <a:cs typeface="Lucida Sans Unicode"/>
              </a:rPr>
              <a:t>Design goals:</a:t>
            </a:r>
          </a:p>
          <a:p>
            <a:pPr algn="l" eaLnBrk="1" hangingPunct="1"/>
            <a:endParaRPr lang="sv-SE" sz="800">
              <a:solidFill>
                <a:schemeClr val="accent4">
                  <a:lumMod val="75000"/>
                </a:schemeClr>
              </a:solidFill>
              <a:latin typeface="Lucida Sans Unicode"/>
              <a:ea typeface="ＭＳ Ｐゴシック" charset="0"/>
              <a:cs typeface="Lucida Sans Unicode"/>
            </a:endParaRPr>
          </a:p>
          <a:p>
            <a:pPr marL="285750" indent="-285750" algn="l" eaLnBrk="1" hangingPunct="1">
              <a:buFontTx/>
              <a:buChar char="-"/>
            </a:pPr>
            <a:r>
              <a:rPr lang="sv-SE" sz="1500">
                <a:solidFill>
                  <a:schemeClr val="accent4">
                    <a:lumMod val="75000"/>
                  </a:schemeClr>
                </a:solidFill>
                <a:latin typeface="Lucida Sans Unicode"/>
                <a:ea typeface="ＭＳ Ｐゴシック" charset="0"/>
                <a:cs typeface="Lucida Sans Unicode"/>
              </a:rPr>
              <a:t>Deliver as much power as possible to the beam as cheaply as possible</a:t>
            </a:r>
          </a:p>
          <a:p>
            <a:pPr marL="285750" indent="-285750" algn="l" eaLnBrk="1" hangingPunct="1">
              <a:buFontTx/>
              <a:buChar char="-"/>
            </a:pPr>
            <a:r>
              <a:rPr lang="sv-SE" sz="1500">
                <a:solidFill>
                  <a:schemeClr val="accent4">
                    <a:lumMod val="75000"/>
                  </a:schemeClr>
                </a:solidFill>
                <a:latin typeface="Lucida Sans Unicode"/>
                <a:ea typeface="ＭＳ Ｐゴシック" charset="0"/>
                <a:cs typeface="Lucida Sans Unicode"/>
              </a:rPr>
              <a:t>Ensure small losses and high reliability</a:t>
            </a: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sv-SE"/>
              <a:t>TAC   7 April 2016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827584" y="3068960"/>
            <a:ext cx="4464496" cy="113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88" rIns="91376" bIns="45688">
            <a:spAutoFit/>
          </a:bodyPr>
          <a:lstStyle/>
          <a:p>
            <a:pPr algn="l" eaLnBrk="1" hangingPunct="1"/>
            <a:r>
              <a:rPr lang="sv-SE" sz="1500">
                <a:solidFill>
                  <a:schemeClr val="accent4">
                    <a:lumMod val="75000"/>
                  </a:schemeClr>
                </a:solidFill>
                <a:latin typeface="Lucida Sans Unicode"/>
                <a:ea typeface="ＭＳ Ｐゴシック" charset="0"/>
                <a:cs typeface="Lucida Sans Unicode"/>
              </a:rPr>
              <a:t>Beam physics rules-of-thumb:</a:t>
            </a:r>
          </a:p>
          <a:p>
            <a:pPr algn="l" eaLnBrk="1" hangingPunct="1"/>
            <a:endParaRPr lang="sv-SE" sz="800">
              <a:solidFill>
                <a:schemeClr val="accent4">
                  <a:lumMod val="75000"/>
                </a:schemeClr>
              </a:solidFill>
              <a:latin typeface="Lucida Sans Unicode"/>
              <a:ea typeface="ＭＳ Ｐゴシック" charset="0"/>
              <a:cs typeface="Lucida Sans Unicode"/>
            </a:endParaRPr>
          </a:p>
          <a:p>
            <a:pPr marL="285750" indent="-285750" algn="l" eaLnBrk="1" hangingPunct="1">
              <a:buFontTx/>
              <a:buChar char="-"/>
            </a:pPr>
            <a:r>
              <a:rPr lang="sv-SE" sz="1500">
                <a:solidFill>
                  <a:schemeClr val="accent4">
                    <a:lumMod val="75000"/>
                  </a:schemeClr>
                </a:solidFill>
                <a:latin typeface="Lucida Sans Unicode"/>
                <a:ea typeface="ＭＳ Ｐゴシック" charset="0"/>
                <a:cs typeface="Lucida Sans Unicode"/>
              </a:rPr>
              <a:t>Phase advance in each plane &lt; 90°</a:t>
            </a:r>
          </a:p>
          <a:p>
            <a:pPr marL="285750" indent="-285750" algn="l" eaLnBrk="1" hangingPunct="1">
              <a:buFontTx/>
              <a:buChar char="-"/>
            </a:pPr>
            <a:r>
              <a:rPr lang="sv-SE" sz="1500">
                <a:solidFill>
                  <a:schemeClr val="accent4">
                    <a:lumMod val="75000"/>
                  </a:schemeClr>
                </a:solidFill>
                <a:latin typeface="Lucida Sans Unicode"/>
                <a:ea typeface="ＭＳ Ｐゴシック" charset="0"/>
                <a:cs typeface="Lucida Sans Unicode"/>
              </a:rPr>
              <a:t>Smooth average phase advance</a:t>
            </a:r>
          </a:p>
          <a:p>
            <a:pPr marL="285750" indent="-285750" algn="l" eaLnBrk="1" hangingPunct="1">
              <a:buFontTx/>
              <a:buChar char="-"/>
            </a:pPr>
            <a:r>
              <a:rPr lang="sv-SE" sz="1500">
                <a:solidFill>
                  <a:schemeClr val="accent4">
                    <a:lumMod val="75000"/>
                  </a:schemeClr>
                </a:solidFill>
                <a:latin typeface="Lucida Sans Unicode"/>
                <a:ea typeface="ＭＳ Ｐゴシック" charset="0"/>
                <a:cs typeface="Lucida Sans Unicode"/>
              </a:rPr>
              <a:t>Tune depression &gt; 0.4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27584" y="4509120"/>
            <a:ext cx="4032448" cy="113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88" rIns="91376" bIns="45688">
            <a:spAutoFit/>
          </a:bodyPr>
          <a:lstStyle/>
          <a:p>
            <a:pPr algn="l" eaLnBrk="1" hangingPunct="1"/>
            <a:r>
              <a:rPr lang="sv-SE" sz="1500">
                <a:solidFill>
                  <a:schemeClr val="accent4">
                    <a:lumMod val="75000"/>
                  </a:schemeClr>
                </a:solidFill>
                <a:latin typeface="Lucida Sans Unicode"/>
                <a:ea typeface="ＭＳ Ｐゴシック" charset="0"/>
                <a:cs typeface="Lucida Sans Unicode"/>
              </a:rPr>
              <a:t>Limits to gradients and power couplers:</a:t>
            </a:r>
          </a:p>
          <a:p>
            <a:pPr algn="l" eaLnBrk="1" hangingPunct="1"/>
            <a:endParaRPr lang="sv-SE" sz="800">
              <a:solidFill>
                <a:schemeClr val="accent4">
                  <a:lumMod val="75000"/>
                </a:schemeClr>
              </a:solidFill>
              <a:latin typeface="Lucida Sans Unicode"/>
              <a:ea typeface="ＭＳ Ｐゴシック" charset="0"/>
              <a:cs typeface="Lucida Sans Unicode"/>
            </a:endParaRPr>
          </a:p>
          <a:p>
            <a:pPr marL="285750" indent="-285750" algn="l" eaLnBrk="1" hangingPunct="1">
              <a:buFontTx/>
              <a:buChar char="-"/>
            </a:pPr>
            <a:r>
              <a:rPr lang="sv-SE" sz="1500">
                <a:solidFill>
                  <a:schemeClr val="accent4">
                    <a:lumMod val="75000"/>
                  </a:schemeClr>
                </a:solidFill>
                <a:latin typeface="Lucida Sans Unicode"/>
                <a:ea typeface="ＭＳ Ｐゴシック" charset="0"/>
                <a:cs typeface="Lucida Sans Unicode"/>
              </a:rPr>
              <a:t>Spoke cavities max gradient: 9 MV/m</a:t>
            </a:r>
          </a:p>
          <a:p>
            <a:pPr marL="285750" indent="-285750" algn="l" eaLnBrk="1" hangingPunct="1">
              <a:buFontTx/>
              <a:buChar char="-"/>
            </a:pPr>
            <a:r>
              <a:rPr lang="sv-SE" sz="1500">
                <a:solidFill>
                  <a:schemeClr val="accent4">
                    <a:lumMod val="75000"/>
                  </a:schemeClr>
                </a:solidFill>
                <a:latin typeface="Lucida Sans Unicode"/>
                <a:ea typeface="ＭＳ Ｐゴシック" charset="0"/>
                <a:cs typeface="Lucida Sans Unicode"/>
              </a:rPr>
              <a:t>Elliptical max surface field: 45 MV/m </a:t>
            </a:r>
          </a:p>
          <a:p>
            <a:pPr marL="285750" indent="-285750" algn="l" eaLnBrk="1" hangingPunct="1">
              <a:buFontTx/>
              <a:buChar char="-"/>
            </a:pPr>
            <a:r>
              <a:rPr lang="sv-SE" sz="1500">
                <a:solidFill>
                  <a:schemeClr val="accent4">
                    <a:lumMod val="75000"/>
                  </a:schemeClr>
                </a:solidFill>
                <a:latin typeface="Lucida Sans Unicode"/>
                <a:ea typeface="ＭＳ Ｐゴシック" charset="0"/>
                <a:cs typeface="Lucida Sans Unicode"/>
              </a:rPr>
              <a:t>Coupler max power: 1.1 MW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852936"/>
            <a:ext cx="3456385" cy="261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8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852936"/>
            <a:ext cx="4093129" cy="3356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Linear Accelerator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H. Danared</a:t>
            </a:r>
            <a:endParaRPr lang="sv-SE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11560" y="3645024"/>
            <a:ext cx="396044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1" tIns="34291" rIns="68581" bIns="34291">
            <a:spAutoFit/>
          </a:bodyPr>
          <a:lstStyle>
            <a:lvl1pPr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sv-SE" sz="1500">
                <a:solidFill>
                  <a:schemeClr val="tx1"/>
                </a:solidFill>
                <a:latin typeface="Lucida Sans Unicode"/>
                <a:ea typeface="ＭＳ Ｐゴシック" charset="0"/>
                <a:cs typeface="Lucida Sans Unicode"/>
              </a:rPr>
              <a:t>Particle species	p</a:t>
            </a:r>
          </a:p>
          <a:p>
            <a:pPr algn="l" eaLnBrk="1" hangingPunct="1"/>
            <a:r>
              <a:rPr lang="sv-SE" sz="1500">
                <a:solidFill>
                  <a:schemeClr val="tx1"/>
                </a:solidFill>
                <a:latin typeface="Lucida Sans Unicode"/>
                <a:ea typeface="ＭＳ Ｐゴシック" charset="0"/>
                <a:cs typeface="Lucida Sans Unicode"/>
              </a:rPr>
              <a:t>Energy	2.0 GeV</a:t>
            </a:r>
          </a:p>
          <a:p>
            <a:pPr algn="l" eaLnBrk="1" hangingPunct="1"/>
            <a:r>
              <a:rPr lang="sv-SE" sz="1500">
                <a:solidFill>
                  <a:schemeClr val="tx1"/>
                </a:solidFill>
                <a:latin typeface="Lucida Sans Unicode"/>
                <a:ea typeface="ＭＳ Ｐゴシック" charset="0"/>
                <a:cs typeface="Lucida Sans Unicode"/>
              </a:rPr>
              <a:t>Current	62.5 mA</a:t>
            </a:r>
          </a:p>
          <a:p>
            <a:pPr algn="l" eaLnBrk="1" hangingPunct="1"/>
            <a:r>
              <a:rPr lang="sv-SE" sz="1500">
                <a:solidFill>
                  <a:schemeClr val="tx1"/>
                </a:solidFill>
                <a:latin typeface="Lucida Sans Unicode"/>
                <a:ea typeface="ＭＳ Ｐゴシック" charset="0"/>
                <a:cs typeface="Lucida Sans Unicode"/>
              </a:rPr>
              <a:t>Average power	5 MW</a:t>
            </a:r>
          </a:p>
          <a:p>
            <a:pPr algn="l" eaLnBrk="1" hangingPunct="1"/>
            <a:r>
              <a:rPr lang="sv-SE" sz="1500">
                <a:solidFill>
                  <a:schemeClr val="tx1"/>
                </a:solidFill>
                <a:latin typeface="Lucida Sans Unicode"/>
                <a:ea typeface="ＭＳ Ｐゴシック" charset="0"/>
                <a:cs typeface="Lucida Sans Unicode"/>
              </a:rPr>
              <a:t>Peak power	125 MW</a:t>
            </a:r>
          </a:p>
          <a:p>
            <a:pPr algn="l" eaLnBrk="1" hangingPunct="1"/>
            <a:r>
              <a:rPr lang="sv-SE" sz="1500">
                <a:solidFill>
                  <a:schemeClr val="tx1"/>
                </a:solidFill>
                <a:latin typeface="Lucida Sans Unicode"/>
                <a:ea typeface="ＭＳ Ｐゴシック" charset="0"/>
                <a:cs typeface="Lucida Sans Unicode"/>
              </a:rPr>
              <a:t>Pulse length	2.86 ms</a:t>
            </a:r>
          </a:p>
          <a:p>
            <a:pPr algn="l" eaLnBrk="1" hangingPunct="1"/>
            <a:r>
              <a:rPr lang="sv-SE" sz="1500">
                <a:solidFill>
                  <a:schemeClr val="tx1"/>
                </a:solidFill>
                <a:latin typeface="Lucida Sans Unicode"/>
                <a:ea typeface="ＭＳ Ｐゴシック" charset="0"/>
                <a:cs typeface="Lucida Sans Unicode"/>
              </a:rPr>
              <a:t>Repetition rate	14 Hz</a:t>
            </a:r>
            <a:endParaRPr lang="en-US" sz="1500">
              <a:solidFill>
                <a:schemeClr val="tx1"/>
              </a:solidFill>
              <a:latin typeface="Lucida Sans Unicode"/>
              <a:ea typeface="ＭＳ Ｐゴシック" charset="0"/>
              <a:cs typeface="Lucida Sans Unicode"/>
            </a:endParaRPr>
          </a:p>
          <a:p>
            <a:pPr algn="l" eaLnBrk="1" hangingPunct="1"/>
            <a:r>
              <a:rPr lang="sv-SE" sz="1500">
                <a:solidFill>
                  <a:schemeClr val="tx1"/>
                </a:solidFill>
                <a:latin typeface="Lucida Sans Unicode"/>
                <a:ea typeface="ＭＳ Ｐゴシック" charset="0"/>
                <a:cs typeface="Lucida Sans Unicode"/>
              </a:rPr>
              <a:t>Operating time	5200 h/year</a:t>
            </a:r>
          </a:p>
          <a:p>
            <a:pPr algn="l" eaLnBrk="1" hangingPunct="1"/>
            <a:r>
              <a:rPr lang="sv-SE" sz="1500">
                <a:solidFill>
                  <a:schemeClr val="tx1"/>
                </a:solidFill>
                <a:latin typeface="Lucida Sans Unicode"/>
                <a:ea typeface="ＭＳ Ｐゴシック" charset="0"/>
                <a:cs typeface="Lucida Sans Unicode"/>
              </a:rPr>
              <a:t>Reliability (all facility)	95%</a:t>
            </a:r>
          </a:p>
        </p:txBody>
      </p:sp>
      <p:pic>
        <p:nvPicPr>
          <p:cNvPr id="21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254701" cy="148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sv-SE"/>
              <a:t>TAC   7 April 2016</a:t>
            </a:r>
          </a:p>
        </p:txBody>
      </p:sp>
    </p:spTree>
    <p:extLst>
      <p:ext uri="{BB962C8B-B14F-4D97-AF65-F5344CB8AC3E}">
        <p14:creationId xmlns:p14="http://schemas.microsoft.com/office/powerpoint/2010/main" val="1860976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Partner Institutions for In-Kind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H. Danared</a:t>
            </a:r>
            <a:endParaRPr lang="sv-S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516392"/>
            <a:ext cx="4849356" cy="4864936"/>
          </a:xfrm>
          <a:prstGeom prst="rect">
            <a:avLst/>
          </a:prstGeom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899592" y="1628800"/>
            <a:ext cx="2448272" cy="3600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88" rIns="91376" bIns="45688">
            <a:spAutoFit/>
          </a:bodyPr>
          <a:lstStyle/>
          <a:p>
            <a:pPr algn="l" eaLnBrk="1" hangingPunct="1"/>
            <a:r>
              <a:rPr lang="sv-SE" sz="1100" u="sng">
                <a:solidFill>
                  <a:schemeClr val="accent4">
                    <a:lumMod val="75000"/>
                  </a:schemeClr>
                </a:solidFill>
                <a:latin typeface="Lucida Sans Unicode"/>
                <a:ea typeface="ＭＳ Ｐゴシック" charset="0"/>
                <a:cs typeface="Lucida Sans Unicode"/>
              </a:rPr>
              <a:t>In-kind (main contributions)</a:t>
            </a:r>
          </a:p>
          <a:p>
            <a:pPr algn="l" eaLnBrk="1" hangingPunct="1"/>
            <a:endParaRPr lang="sv-SE" sz="800">
              <a:solidFill>
                <a:schemeClr val="accent4">
                  <a:lumMod val="75000"/>
                </a:schemeClr>
              </a:solidFill>
              <a:latin typeface="Lucida Sans Unicode"/>
              <a:ea typeface="ＭＳ Ｐゴシック" charset="0"/>
              <a:cs typeface="Lucida Sans Unicode"/>
            </a:endParaRPr>
          </a:p>
          <a:p>
            <a:pPr algn="l" eaLnBrk="1" hangingPunct="1"/>
            <a:r>
              <a:rPr lang="sv-SE" sz="1100">
                <a:solidFill>
                  <a:schemeClr val="accent4">
                    <a:lumMod val="75000"/>
                  </a:schemeClr>
                </a:solidFill>
                <a:latin typeface="Lucida Sans Unicode"/>
                <a:ea typeface="ＭＳ Ｐゴシック" charset="0"/>
                <a:cs typeface="Lucida Sans Unicode"/>
              </a:rPr>
              <a:t>ATOMKI (RF-LPS)</a:t>
            </a:r>
          </a:p>
          <a:p>
            <a:pPr algn="l" eaLnBrk="1" hangingPunct="1"/>
            <a:r>
              <a:rPr lang="sv-SE" sz="1100">
                <a:solidFill>
                  <a:schemeClr val="accent4">
                    <a:lumMod val="75000"/>
                  </a:schemeClr>
                </a:solidFill>
                <a:latin typeface="Lucida Sans Unicode"/>
                <a:ea typeface="ＭＳ Ｐゴシック" charset="0"/>
                <a:cs typeface="Lucida Sans Unicode"/>
              </a:rPr>
              <a:t>CEA (RFQ, SRF, Diagn)</a:t>
            </a:r>
          </a:p>
          <a:p>
            <a:pPr algn="l" eaLnBrk="1" hangingPunct="1"/>
            <a:r>
              <a:rPr lang="sv-SE" sz="1100">
                <a:solidFill>
                  <a:schemeClr val="accent4">
                    <a:lumMod val="75000"/>
                  </a:schemeClr>
                </a:solidFill>
                <a:latin typeface="Lucida Sans Unicode"/>
                <a:ea typeface="ＭＳ Ｐゴシック" charset="0"/>
                <a:cs typeface="Lucida Sans Unicode"/>
              </a:rPr>
              <a:t>CNRS (SRF, Cryo distrib)</a:t>
            </a:r>
          </a:p>
          <a:p>
            <a:pPr algn="l" eaLnBrk="1" hangingPunct="1"/>
            <a:r>
              <a:rPr lang="sv-SE" sz="1100">
                <a:solidFill>
                  <a:schemeClr val="accent4">
                    <a:lumMod val="75000"/>
                  </a:schemeClr>
                </a:solidFill>
                <a:latin typeface="Lucida Sans Unicode"/>
                <a:ea typeface="ＭＳ Ｐゴシック" charset="0"/>
                <a:cs typeface="Lucida Sans Unicode"/>
              </a:rPr>
              <a:t>Daresbury Lab (SRF, Vacuum)</a:t>
            </a:r>
          </a:p>
          <a:p>
            <a:pPr algn="l" eaLnBrk="1" hangingPunct="1"/>
            <a:r>
              <a:rPr lang="sv-SE" sz="1100">
                <a:solidFill>
                  <a:schemeClr val="accent4">
                    <a:lumMod val="75000"/>
                  </a:schemeClr>
                </a:solidFill>
                <a:latin typeface="Lucida Sans Unicode"/>
                <a:ea typeface="ＭＳ Ｐゴシック" charset="0"/>
                <a:cs typeface="Lucida Sans Unicode"/>
              </a:rPr>
              <a:t>Elettra (RF, Magn, PS, Diagn)</a:t>
            </a:r>
          </a:p>
          <a:p>
            <a:pPr algn="l" eaLnBrk="1" hangingPunct="1"/>
            <a:r>
              <a:rPr lang="sv-SE" sz="1100">
                <a:solidFill>
                  <a:schemeClr val="accent4">
                    <a:lumMod val="75000"/>
                  </a:schemeClr>
                </a:solidFill>
                <a:latin typeface="Lucida Sans Unicode"/>
                <a:ea typeface="ＭＳ Ｐゴシック" charset="0"/>
                <a:cs typeface="Lucida Sans Unicode"/>
              </a:rPr>
              <a:t>EPFL (Modulators)</a:t>
            </a:r>
          </a:p>
          <a:p>
            <a:pPr algn="l" eaLnBrk="1" hangingPunct="1"/>
            <a:r>
              <a:rPr lang="sv-SE" sz="1100">
                <a:solidFill>
                  <a:schemeClr val="accent4">
                    <a:lumMod val="75000"/>
                  </a:schemeClr>
                </a:solidFill>
                <a:latin typeface="Lucida Sans Unicode"/>
                <a:ea typeface="ＭＳ Ｐゴシック" charset="0"/>
                <a:cs typeface="Lucida Sans Unicode"/>
              </a:rPr>
              <a:t>ESS-Bilbao (MEBT, RF)</a:t>
            </a:r>
          </a:p>
          <a:p>
            <a:pPr algn="l" eaLnBrk="1" hangingPunct="1"/>
            <a:r>
              <a:rPr lang="sv-SE" sz="1100">
                <a:solidFill>
                  <a:schemeClr val="accent4">
                    <a:lumMod val="75000"/>
                  </a:schemeClr>
                </a:solidFill>
                <a:latin typeface="Lucida Sans Unicode"/>
                <a:ea typeface="ＭＳ Ｐゴシック" charset="0"/>
                <a:cs typeface="Lucida Sans Unicode"/>
              </a:rPr>
              <a:t>Huddersfield Univ (RF distrib)</a:t>
            </a:r>
          </a:p>
          <a:p>
            <a:pPr algn="l" eaLnBrk="1" hangingPunct="1"/>
            <a:r>
              <a:rPr lang="sv-SE" sz="1100">
                <a:solidFill>
                  <a:schemeClr val="accent4">
                    <a:lumMod val="75000"/>
                  </a:schemeClr>
                </a:solidFill>
                <a:latin typeface="Lucida Sans Unicode"/>
                <a:ea typeface="ＭＳ Ｐゴシック" charset="0"/>
                <a:cs typeface="Lucida Sans Unicode"/>
              </a:rPr>
              <a:t>IFJ PAN (Installations)</a:t>
            </a:r>
          </a:p>
          <a:p>
            <a:pPr algn="l" eaLnBrk="1" hangingPunct="1"/>
            <a:r>
              <a:rPr lang="sv-SE" sz="1100">
                <a:solidFill>
                  <a:schemeClr val="accent4">
                    <a:lumMod val="75000"/>
                  </a:schemeClr>
                </a:solidFill>
                <a:latin typeface="Lucida Sans Unicode"/>
                <a:ea typeface="ＭＳ Ｐゴシック" charset="0"/>
                <a:cs typeface="Lucida Sans Unicode"/>
              </a:rPr>
              <a:t>INFN Catania (Source, LEBT)</a:t>
            </a:r>
          </a:p>
          <a:p>
            <a:pPr algn="l" eaLnBrk="1" hangingPunct="1"/>
            <a:r>
              <a:rPr lang="sv-SE" sz="1100">
                <a:solidFill>
                  <a:schemeClr val="accent4">
                    <a:lumMod val="75000"/>
                  </a:schemeClr>
                </a:solidFill>
                <a:latin typeface="Lucida Sans Unicode"/>
                <a:ea typeface="ＭＳ Ｐゴシック" charset="0"/>
                <a:cs typeface="Lucida Sans Unicode"/>
              </a:rPr>
              <a:t>INFN Legnaro (DTL)</a:t>
            </a:r>
          </a:p>
          <a:p>
            <a:pPr algn="l" eaLnBrk="1" hangingPunct="1"/>
            <a:r>
              <a:rPr lang="sv-SE" sz="1100">
                <a:solidFill>
                  <a:schemeClr val="accent4">
                    <a:lumMod val="75000"/>
                  </a:schemeClr>
                </a:solidFill>
                <a:latin typeface="Lucida Sans Unicode"/>
                <a:ea typeface="ＭＳ Ｐゴシック" charset="0"/>
                <a:cs typeface="Lucida Sans Unicode"/>
              </a:rPr>
              <a:t>INFN Milan (SRF)</a:t>
            </a:r>
          </a:p>
          <a:p>
            <a:r>
              <a:rPr lang="sv-SE" sz="1100">
                <a:solidFill>
                  <a:schemeClr val="accent4">
                    <a:lumMod val="75000"/>
                  </a:schemeClr>
                </a:solidFill>
                <a:latin typeface="Lucida Sans Unicode"/>
                <a:ea typeface="ＭＳ Ｐゴシック" charset="0"/>
                <a:cs typeface="Lucida Sans Unicode"/>
              </a:rPr>
              <a:t>Lodz UT (LLRF)</a:t>
            </a:r>
          </a:p>
          <a:p>
            <a:pPr algn="l" eaLnBrk="1" hangingPunct="1"/>
            <a:r>
              <a:rPr lang="sv-SE" sz="1100">
                <a:solidFill>
                  <a:schemeClr val="accent4">
                    <a:lumMod val="75000"/>
                  </a:schemeClr>
                </a:solidFill>
                <a:latin typeface="Lucida Sans Unicode"/>
                <a:ea typeface="ＭＳ Ｐゴシック" charset="0"/>
                <a:cs typeface="Lucida Sans Unicode"/>
              </a:rPr>
              <a:t>NCBJ (LLRF, gamma blockers)</a:t>
            </a:r>
          </a:p>
          <a:p>
            <a:pPr algn="l" eaLnBrk="1" hangingPunct="1"/>
            <a:r>
              <a:rPr lang="sv-SE" sz="1100">
                <a:solidFill>
                  <a:schemeClr val="accent4">
                    <a:lumMod val="75000"/>
                  </a:schemeClr>
                </a:solidFill>
                <a:latin typeface="Lucida Sans Unicode"/>
                <a:ea typeface="ＭＳ Ｐゴシック" charset="0"/>
                <a:cs typeface="Lucida Sans Unicode"/>
              </a:rPr>
              <a:t>Tallinn UT (RF)</a:t>
            </a:r>
          </a:p>
          <a:p>
            <a:r>
              <a:rPr lang="sv-SE" sz="1100">
                <a:solidFill>
                  <a:schemeClr val="accent4">
                    <a:lumMod val="75000"/>
                  </a:schemeClr>
                </a:solidFill>
                <a:latin typeface="Lucida Sans Unicode"/>
                <a:ea typeface="ＭＳ Ｐゴシック" charset="0"/>
                <a:cs typeface="Lucida Sans Unicode"/>
              </a:rPr>
              <a:t>Univ Bergen (Seconded staff)</a:t>
            </a:r>
          </a:p>
          <a:p>
            <a:pPr algn="l" eaLnBrk="1" hangingPunct="1"/>
            <a:r>
              <a:rPr lang="sv-SE" sz="1100">
                <a:solidFill>
                  <a:schemeClr val="accent4">
                    <a:lumMod val="75000"/>
                  </a:schemeClr>
                </a:solidFill>
                <a:latin typeface="Lucida Sans Unicode"/>
                <a:ea typeface="ＭＳ Ｐゴシック" charset="0"/>
                <a:cs typeface="Lucida Sans Unicode"/>
              </a:rPr>
              <a:t>Univ Oslo (Diagn)</a:t>
            </a:r>
          </a:p>
          <a:p>
            <a:pPr algn="l" eaLnBrk="1" hangingPunct="1"/>
            <a:r>
              <a:rPr lang="sv-SE" sz="1100">
                <a:solidFill>
                  <a:schemeClr val="accent4">
                    <a:lumMod val="75000"/>
                  </a:schemeClr>
                </a:solidFill>
                <a:latin typeface="Lucida Sans Unicode"/>
                <a:ea typeface="ＭＳ Ｐゴシック" charset="0"/>
                <a:cs typeface="Lucida Sans Unicode"/>
              </a:rPr>
              <a:t>Warsaw UT (LLRF)</a:t>
            </a:r>
          </a:p>
          <a:p>
            <a:pPr algn="l" eaLnBrk="1" hangingPunct="1"/>
            <a:r>
              <a:rPr lang="sv-SE" sz="1100">
                <a:solidFill>
                  <a:schemeClr val="accent4">
                    <a:lumMod val="75000"/>
                  </a:schemeClr>
                </a:solidFill>
                <a:latin typeface="Lucida Sans Unicode"/>
                <a:ea typeface="ＭＳ Ｐゴシック" charset="0"/>
                <a:cs typeface="Lucida Sans Unicode"/>
              </a:rPr>
              <a:t>Wroclaw UT (Cryo distrib)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99592" y="5301208"/>
            <a:ext cx="2304256" cy="106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88" rIns="91376" bIns="45688">
            <a:spAutoFit/>
          </a:bodyPr>
          <a:lstStyle/>
          <a:p>
            <a:pPr algn="l" eaLnBrk="1" hangingPunct="1"/>
            <a:r>
              <a:rPr lang="sv-SE" sz="1100" u="sng">
                <a:solidFill>
                  <a:srgbClr val="604A7B"/>
                </a:solidFill>
                <a:latin typeface="Lucida Sans Unicode"/>
                <a:ea typeface="ＭＳ Ｐゴシック" charset="0"/>
                <a:cs typeface="Lucida Sans Unicode"/>
              </a:rPr>
              <a:t>Paid contracts</a:t>
            </a:r>
          </a:p>
          <a:p>
            <a:pPr algn="l" eaLnBrk="1" hangingPunct="1"/>
            <a:endParaRPr lang="sv-SE" sz="800">
              <a:solidFill>
                <a:srgbClr val="604A7B"/>
              </a:solidFill>
              <a:latin typeface="Lucida Sans Unicode"/>
              <a:ea typeface="ＭＳ Ｐゴシック" charset="0"/>
              <a:cs typeface="Lucida Sans Unicode"/>
            </a:endParaRPr>
          </a:p>
          <a:p>
            <a:pPr algn="l" eaLnBrk="1" hangingPunct="1"/>
            <a:r>
              <a:rPr lang="sv-SE" sz="1100">
                <a:solidFill>
                  <a:srgbClr val="604A7B"/>
                </a:solidFill>
                <a:latin typeface="Lucida Sans Unicode"/>
                <a:ea typeface="ＭＳ Ｐゴシック" charset="0"/>
                <a:cs typeface="Lucida Sans Unicode"/>
              </a:rPr>
              <a:t>Aarhus Univ (Beam delivery)</a:t>
            </a:r>
          </a:p>
          <a:p>
            <a:pPr algn="l" eaLnBrk="1" hangingPunct="1"/>
            <a:r>
              <a:rPr lang="sv-SE" sz="1100">
                <a:solidFill>
                  <a:srgbClr val="604A7B"/>
                </a:solidFill>
                <a:latin typeface="Lucida Sans Unicode"/>
                <a:ea typeface="ＭＳ Ｐゴシック" charset="0"/>
                <a:cs typeface="Lucida Sans Unicode"/>
              </a:rPr>
              <a:t>DESY (Diagn)</a:t>
            </a:r>
          </a:p>
          <a:p>
            <a:pPr algn="l" eaLnBrk="1" hangingPunct="1"/>
            <a:r>
              <a:rPr lang="sv-SE" sz="1100">
                <a:solidFill>
                  <a:srgbClr val="604A7B"/>
                </a:solidFill>
                <a:latin typeface="Lucida Sans Unicode"/>
                <a:ea typeface="ＭＳ Ｐゴシック" charset="0"/>
                <a:cs typeface="Lucida Sans Unicode"/>
              </a:rPr>
              <a:t>Lund Univ (LLRF, RF)</a:t>
            </a:r>
          </a:p>
          <a:p>
            <a:pPr algn="l" eaLnBrk="1" hangingPunct="1"/>
            <a:r>
              <a:rPr lang="sv-SE" sz="1100">
                <a:solidFill>
                  <a:srgbClr val="604A7B"/>
                </a:solidFill>
                <a:latin typeface="Lucida Sans Unicode"/>
                <a:ea typeface="ＭＳ Ｐゴシック" charset="0"/>
                <a:cs typeface="Lucida Sans Unicode"/>
              </a:rPr>
              <a:t>Uppsala Univ (Tests)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923928" y="2420888"/>
            <a:ext cx="1728192" cy="82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88" rIns="91376" bIns="45688">
            <a:spAutoFit/>
          </a:bodyPr>
          <a:lstStyle/>
          <a:p>
            <a:pPr algn="l" eaLnBrk="1" hangingPunct="1">
              <a:spcAft>
                <a:spcPts val="150"/>
              </a:spcAft>
            </a:pPr>
            <a:r>
              <a:rPr lang="sv-SE" sz="1100">
                <a:solidFill>
                  <a:srgbClr val="604A7B"/>
                </a:solidFill>
                <a:latin typeface="Lucida Sans Unicode"/>
                <a:ea typeface="ＭＳ Ｐゴシック" charset="0"/>
                <a:cs typeface="Lucida Sans Unicode"/>
              </a:rPr>
              <a:t>Not yet signed</a:t>
            </a:r>
          </a:p>
          <a:p>
            <a:pPr algn="l" eaLnBrk="1" hangingPunct="1">
              <a:spcAft>
                <a:spcPts val="150"/>
              </a:spcAft>
            </a:pPr>
            <a:r>
              <a:rPr lang="sv-SE" sz="1100">
                <a:solidFill>
                  <a:srgbClr val="604A7B"/>
                </a:solidFill>
                <a:latin typeface="Lucida Sans Unicode"/>
                <a:ea typeface="ＭＳ Ｐゴシック" charset="0"/>
                <a:cs typeface="Lucida Sans Unicode"/>
              </a:rPr>
              <a:t>Contract</a:t>
            </a:r>
          </a:p>
          <a:p>
            <a:pPr algn="l" eaLnBrk="1" hangingPunct="1">
              <a:spcAft>
                <a:spcPts val="150"/>
              </a:spcAft>
            </a:pPr>
            <a:r>
              <a:rPr lang="sv-SE" sz="1100">
                <a:solidFill>
                  <a:srgbClr val="604A7B"/>
                </a:solidFill>
                <a:latin typeface="Lucida Sans Unicode"/>
                <a:ea typeface="ＭＳ Ｐゴシック" charset="0"/>
                <a:cs typeface="Lucida Sans Unicode"/>
              </a:rPr>
              <a:t>HoA/Cover page</a:t>
            </a:r>
          </a:p>
          <a:p>
            <a:pPr algn="l" eaLnBrk="1" hangingPunct="1">
              <a:spcAft>
                <a:spcPts val="150"/>
              </a:spcAft>
            </a:pPr>
            <a:r>
              <a:rPr lang="sv-SE" sz="1100">
                <a:solidFill>
                  <a:srgbClr val="604A7B"/>
                </a:solidFill>
                <a:latin typeface="Lucida Sans Unicode"/>
                <a:ea typeface="ＭＳ Ｐゴシック" charset="0"/>
                <a:cs typeface="Lucida Sans Unicode"/>
              </a:rPr>
              <a:t>IKC</a:t>
            </a: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sv-SE"/>
              <a:t>TAC   7 April 2016</a:t>
            </a:r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Ion Source and LEBT (INFN Catania)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H. Danared</a:t>
            </a:r>
            <a:endParaRPr lang="sv-SE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83568" y="2420888"/>
            <a:ext cx="792088" cy="62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1" tIns="34291" rIns="68581" bIns="34291">
            <a:spAutoFit/>
          </a:bodyPr>
          <a:lstStyle>
            <a:lvl1pPr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sv-SE" sz="1200">
                <a:solidFill>
                  <a:schemeClr val="tx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Output energy 75 keV</a:t>
            </a:r>
          </a:p>
        </p:txBody>
      </p:sp>
      <p:pic>
        <p:nvPicPr>
          <p:cNvPr id="21" name="Immagine 7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475656" y="1916832"/>
            <a:ext cx="6408712" cy="1698292"/>
          </a:xfrm>
          <a:prstGeom prst="rect">
            <a:avLst/>
          </a:prstGeom>
        </p:spPr>
      </p:pic>
      <p:pic>
        <p:nvPicPr>
          <p:cNvPr id="22" name="Immagin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9380" y="4222453"/>
            <a:ext cx="2493198" cy="1405479"/>
          </a:xfrm>
          <a:prstGeom prst="rect">
            <a:avLst/>
          </a:prstGeom>
        </p:spPr>
      </p:pic>
      <p:pic>
        <p:nvPicPr>
          <p:cNvPr id="23" name="Immagin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4221088"/>
            <a:ext cx="1882066" cy="1407579"/>
          </a:xfrm>
          <a:prstGeom prst="rect">
            <a:avLst/>
          </a:prstGeom>
        </p:spPr>
      </p:pic>
      <p:pic>
        <p:nvPicPr>
          <p:cNvPr id="24" name="Immagine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1685" y="4221088"/>
            <a:ext cx="1375892" cy="1403991"/>
          </a:xfrm>
          <a:prstGeom prst="rect">
            <a:avLst/>
          </a:prstGeom>
        </p:spPr>
      </p:pic>
      <p:pic>
        <p:nvPicPr>
          <p:cNvPr id="25" name="Picture 3" descr="C:\Users\Lorenzo\Desktop\chopper_1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99826" y="4221088"/>
            <a:ext cx="1068117" cy="140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Connector 25"/>
          <p:cNvCxnSpPr/>
          <p:nvPr/>
        </p:nvCxnSpPr>
        <p:spPr bwMode="auto">
          <a:xfrm flipH="1" flipV="1">
            <a:off x="7452320" y="3717032"/>
            <a:ext cx="151818" cy="302982"/>
          </a:xfrm>
          <a:prstGeom prst="line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25400" cap="flat" cmpd="sng" algn="ctr">
            <a:solidFill>
              <a:srgbClr val="A20300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H="1" flipV="1">
            <a:off x="4788024" y="3717032"/>
            <a:ext cx="50339" cy="303108"/>
          </a:xfrm>
          <a:prstGeom prst="line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25400" cap="flat" cmpd="sng" algn="ctr">
            <a:solidFill>
              <a:srgbClr val="A20300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3491880" y="3717032"/>
            <a:ext cx="136214" cy="302982"/>
          </a:xfrm>
          <a:prstGeom prst="line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25400" cap="flat" cmpd="sng" algn="ctr">
            <a:solidFill>
              <a:srgbClr val="A20300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1763688" y="3717032"/>
            <a:ext cx="568262" cy="302982"/>
          </a:xfrm>
          <a:prstGeom prst="line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25400" cap="flat" cmpd="sng" algn="ctr">
            <a:solidFill>
              <a:srgbClr val="A20300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899592" y="5733256"/>
            <a:ext cx="1728192" cy="25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1" tIns="34291" rIns="68581" bIns="34291">
            <a:spAutoFit/>
          </a:bodyPr>
          <a:lstStyle>
            <a:lvl1pPr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sv-SE" sz="1200">
                <a:solidFill>
                  <a:schemeClr val="tx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Solenoid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2699792" y="5733256"/>
            <a:ext cx="1728192" cy="25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1" tIns="34291" rIns="68581" bIns="34291">
            <a:spAutoFit/>
          </a:bodyPr>
          <a:lstStyle>
            <a:lvl1pPr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sv-SE" sz="1200">
                <a:solidFill>
                  <a:schemeClr val="tx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Chopper</a:t>
            </a: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4211960" y="5733256"/>
            <a:ext cx="1728192" cy="25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1" tIns="34291" rIns="68581" bIns="34291">
            <a:spAutoFit/>
          </a:bodyPr>
          <a:lstStyle>
            <a:lvl1pPr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sv-SE" sz="1200">
                <a:solidFill>
                  <a:schemeClr val="tx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Iris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6012160" y="5733256"/>
            <a:ext cx="2592288" cy="25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1" tIns="34291" rIns="68581" bIns="34291">
            <a:spAutoFit/>
          </a:bodyPr>
          <a:lstStyle>
            <a:lvl1pPr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sv-SE" sz="1200">
                <a:solidFill>
                  <a:schemeClr val="tx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Microwave Discharge Ion Source</a:t>
            </a:r>
          </a:p>
        </p:txBody>
      </p:sp>
      <p:sp>
        <p:nvSpPr>
          <p:cNvPr id="3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sv-SE"/>
              <a:t>TAC   7 April 2016</a:t>
            </a:r>
          </a:p>
        </p:txBody>
      </p:sp>
    </p:spTree>
    <p:extLst>
      <p:ext uri="{BB962C8B-B14F-4D97-AF65-F5344CB8AC3E}">
        <p14:creationId xmlns:p14="http://schemas.microsoft.com/office/powerpoint/2010/main" val="58967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RFQ (CEA Saclay)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H. Danared</a:t>
            </a:r>
            <a:endParaRPr lang="sv-SE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2214563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856" y="1844824"/>
            <a:ext cx="4622380" cy="1848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Imag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6216" y="3789040"/>
            <a:ext cx="1115144" cy="2040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Image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5976" y="3917686"/>
            <a:ext cx="1018156" cy="1788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 descr="IMG_037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4039178"/>
            <a:ext cx="12414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4355976" y="1772816"/>
            <a:ext cx="2095202" cy="25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1" tIns="34291" rIns="68581" bIns="34291">
            <a:spAutoFit/>
          </a:bodyPr>
          <a:lstStyle>
            <a:lvl1pPr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sv-SE" sz="1200">
                <a:solidFill>
                  <a:schemeClr val="tx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Complete assembly</a:t>
            </a: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3851920" y="5733256"/>
            <a:ext cx="2095202" cy="25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1" tIns="34291" rIns="68581" bIns="34291">
            <a:spAutoFit/>
          </a:bodyPr>
          <a:lstStyle>
            <a:lvl1pPr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sv-SE" sz="1200">
                <a:solidFill>
                  <a:schemeClr val="tx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Tuner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5940152" y="5805264"/>
            <a:ext cx="2095202" cy="25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1" tIns="34291" rIns="68581" bIns="34291">
            <a:spAutoFit/>
          </a:bodyPr>
          <a:lstStyle>
            <a:lvl1pPr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sv-SE" sz="1200">
                <a:solidFill>
                  <a:schemeClr val="tx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Power coupler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611560" y="2060848"/>
            <a:ext cx="2095202" cy="25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1" tIns="34291" rIns="68581" bIns="34291">
            <a:spAutoFit/>
          </a:bodyPr>
          <a:lstStyle>
            <a:lvl1pPr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sv-SE" sz="1200">
                <a:solidFill>
                  <a:schemeClr val="tx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4-vane RFQ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1403648" y="5767370"/>
            <a:ext cx="2095202" cy="25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1" tIns="34291" rIns="68581" bIns="34291">
            <a:spAutoFit/>
          </a:bodyPr>
          <a:lstStyle>
            <a:lvl1pPr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sv-SE" sz="1200">
                <a:solidFill>
                  <a:schemeClr val="tx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IPHI RFQ section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7956376" y="2060848"/>
            <a:ext cx="871066" cy="62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1" tIns="34291" rIns="68581" bIns="34291">
            <a:spAutoFit/>
          </a:bodyPr>
          <a:lstStyle>
            <a:lvl1pPr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sv-SE" sz="1200">
                <a:solidFill>
                  <a:schemeClr val="tx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Output energy 3.6 MeV</a:t>
            </a:r>
          </a:p>
        </p:txBody>
      </p:sp>
      <p:sp>
        <p:nvSpPr>
          <p:cNvPr id="3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sv-SE"/>
              <a:t>TAC   7 April 2016</a:t>
            </a:r>
          </a:p>
        </p:txBody>
      </p:sp>
    </p:spTree>
    <p:extLst>
      <p:ext uri="{BB962C8B-B14F-4D97-AF65-F5344CB8AC3E}">
        <p14:creationId xmlns:p14="http://schemas.microsoft.com/office/powerpoint/2010/main" val="92024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MEBT (ESS-Bilbao)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H. Danared</a:t>
            </a:r>
            <a:endParaRPr lang="sv-SE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475656" y="4653136"/>
            <a:ext cx="2520280" cy="130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1" tIns="34291" rIns="68581" bIns="34291">
            <a:spAutoFit/>
          </a:bodyPr>
          <a:lstStyle>
            <a:lvl1pPr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sv-SE" sz="1200">
                <a:solidFill>
                  <a:schemeClr val="tx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Many functions in 3.9 m:</a:t>
            </a:r>
          </a:p>
          <a:p>
            <a:pPr algn="l" eaLnBrk="1" hangingPunct="1"/>
            <a:endParaRPr lang="sv-SE" sz="800">
              <a:solidFill>
                <a:schemeClr val="tx1"/>
              </a:solidFill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pPr marL="171450" indent="-171450" algn="l" eaLnBrk="1" hangingPunct="1">
              <a:buFontTx/>
              <a:buChar char="-"/>
            </a:pPr>
            <a:r>
              <a:rPr lang="sv-SE" sz="1200">
                <a:solidFill>
                  <a:schemeClr val="tx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Beam shaping</a:t>
            </a:r>
          </a:p>
          <a:p>
            <a:pPr marL="171450" indent="-171450" algn="l" eaLnBrk="1" hangingPunct="1">
              <a:buFontTx/>
              <a:buChar char="-"/>
            </a:pPr>
            <a:r>
              <a:rPr lang="sv-SE" sz="1200">
                <a:solidFill>
                  <a:schemeClr val="tx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Chopping</a:t>
            </a:r>
          </a:p>
          <a:p>
            <a:pPr marL="171450" indent="-171450" algn="l" eaLnBrk="1" hangingPunct="1">
              <a:buFontTx/>
              <a:buChar char="-"/>
            </a:pPr>
            <a:r>
              <a:rPr lang="sv-SE" sz="1200">
                <a:solidFill>
                  <a:schemeClr val="tx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Collimation</a:t>
            </a:r>
          </a:p>
          <a:p>
            <a:pPr marL="171450" indent="-171450" algn="l" eaLnBrk="1" hangingPunct="1">
              <a:buFontTx/>
              <a:buChar char="-"/>
            </a:pPr>
            <a:r>
              <a:rPr lang="sv-SE" sz="1200">
                <a:solidFill>
                  <a:schemeClr val="tx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Instrumentation</a:t>
            </a:r>
          </a:p>
          <a:p>
            <a:pPr algn="l" eaLnBrk="1" hangingPunct="1"/>
            <a:endParaRPr lang="sv-SE" sz="1200">
              <a:solidFill>
                <a:schemeClr val="tx1"/>
              </a:solidFill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sv-SE"/>
              <a:t>TAC   7 April 2016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2924944"/>
            <a:ext cx="5302207" cy="151216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1772816"/>
            <a:ext cx="5247929" cy="10801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4581128"/>
            <a:ext cx="1489806" cy="119549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4581128"/>
            <a:ext cx="936104" cy="1341749"/>
          </a:xfrm>
          <a:prstGeom prst="rect">
            <a:avLst/>
          </a:prstGeom>
        </p:spPr>
      </p:pic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3635896" y="5949280"/>
            <a:ext cx="1728192" cy="25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1" tIns="34291" rIns="68581" bIns="34291">
            <a:spAutoFit/>
          </a:bodyPr>
          <a:lstStyle>
            <a:lvl1pPr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sv-SE" sz="1200">
                <a:solidFill>
                  <a:schemeClr val="tx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Prototype cavity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5868144" y="5805264"/>
            <a:ext cx="1728192" cy="25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1" tIns="34291" rIns="68581" bIns="34291">
            <a:spAutoFit/>
          </a:bodyPr>
          <a:lstStyle>
            <a:lvl1pPr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sv-SE" sz="1200">
                <a:solidFill>
                  <a:schemeClr val="tx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Quadrupole model</a:t>
            </a:r>
          </a:p>
        </p:txBody>
      </p:sp>
    </p:spTree>
    <p:extLst>
      <p:ext uri="{BB962C8B-B14F-4D97-AF65-F5344CB8AC3E}">
        <p14:creationId xmlns:p14="http://schemas.microsoft.com/office/powerpoint/2010/main" val="302649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772816"/>
            <a:ext cx="5750982" cy="27397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DTL (INFN Legnaro)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H. Danared</a:t>
            </a:r>
            <a:endParaRPr lang="sv-SE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83568" y="1988840"/>
            <a:ext cx="1944216" cy="80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1" tIns="34291" rIns="68581" bIns="34291">
            <a:spAutoFit/>
          </a:bodyPr>
          <a:lstStyle>
            <a:lvl1pPr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>
              <a:tabLst>
                <a:tab pos="1168400" algn="l"/>
              </a:tabLst>
            </a:pPr>
            <a:r>
              <a:rPr lang="sv-SE" sz="1200">
                <a:solidFill>
                  <a:schemeClr val="tx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Tanks: 	5</a:t>
            </a:r>
          </a:p>
          <a:p>
            <a:pPr algn="l" eaLnBrk="1" hangingPunct="1">
              <a:tabLst>
                <a:tab pos="1168400" algn="l"/>
              </a:tabLst>
            </a:pPr>
            <a:r>
              <a:rPr lang="sv-SE" sz="1200">
                <a:solidFill>
                  <a:schemeClr val="tx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Sections/tank: 	4</a:t>
            </a:r>
          </a:p>
          <a:p>
            <a:pPr algn="l" eaLnBrk="1" hangingPunct="1">
              <a:tabLst>
                <a:tab pos="1168400" algn="l"/>
              </a:tabLst>
            </a:pPr>
            <a:r>
              <a:rPr lang="sv-SE" sz="1200">
                <a:solidFill>
                  <a:schemeClr val="tx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Length: 	39 m</a:t>
            </a:r>
          </a:p>
          <a:p>
            <a:pPr algn="l" eaLnBrk="1" hangingPunct="1">
              <a:tabLst>
                <a:tab pos="1168400" algn="l"/>
              </a:tabLst>
            </a:pPr>
            <a:r>
              <a:rPr lang="sv-SE" sz="1200">
                <a:solidFill>
                  <a:schemeClr val="tx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Weight: 	34 tons</a:t>
            </a:r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sv-SE"/>
              <a:t>TAC   7 April 2016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76290" y="3001396"/>
            <a:ext cx="750432" cy="12241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3212976"/>
            <a:ext cx="673285" cy="652515"/>
          </a:xfrm>
          <a:prstGeom prst="rect">
            <a:avLst/>
          </a:prstGeom>
        </p:spPr>
      </p:pic>
      <p:pic>
        <p:nvPicPr>
          <p:cNvPr id="24" name="Immagin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4509120"/>
            <a:ext cx="1656184" cy="1242138"/>
          </a:xfrm>
          <a:prstGeom prst="rect">
            <a:avLst/>
          </a:prstGeom>
        </p:spPr>
      </p:pic>
      <p:pic>
        <p:nvPicPr>
          <p:cNvPr id="25" name="Picture 2" descr="C:\Users\comunian\Desktop\grespan\ESS-DTL\Prototyping\PMQ\WP_20150324_002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202690" y="4396649"/>
            <a:ext cx="1236561" cy="146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Connector 25"/>
          <p:cNvCxnSpPr/>
          <p:nvPr/>
        </p:nvCxnSpPr>
        <p:spPr bwMode="auto">
          <a:xfrm flipV="1">
            <a:off x="4932040" y="4149080"/>
            <a:ext cx="0" cy="216024"/>
          </a:xfrm>
          <a:prstGeom prst="line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25400" cap="flat" cmpd="sng" algn="ctr">
            <a:solidFill>
              <a:srgbClr val="A20300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H="1" flipV="1">
            <a:off x="1547664" y="4149080"/>
            <a:ext cx="144016" cy="216024"/>
          </a:xfrm>
          <a:prstGeom prst="line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25400" cap="flat" cmpd="sng" algn="ctr">
            <a:solidFill>
              <a:srgbClr val="A20300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7884368" y="2996952"/>
            <a:ext cx="792088" cy="62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1" tIns="34291" rIns="68581" bIns="34291">
            <a:spAutoFit/>
          </a:bodyPr>
          <a:lstStyle>
            <a:lvl1pPr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sv-SE" sz="1200">
                <a:solidFill>
                  <a:schemeClr val="tx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Output energy 90 MeV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1331639" y="5823266"/>
            <a:ext cx="1296144" cy="25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1" tIns="34291" rIns="68581" bIns="34291">
            <a:spAutoFit/>
          </a:bodyPr>
          <a:lstStyle>
            <a:lvl1pPr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sv-SE" sz="1200">
                <a:solidFill>
                  <a:schemeClr val="tx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PMQ prototype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3419871" y="5823266"/>
            <a:ext cx="2232248" cy="25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1" tIns="34291" rIns="68581" bIns="34291">
            <a:spAutoFit/>
          </a:bodyPr>
          <a:lstStyle>
            <a:lvl1pPr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sv-SE" sz="1200">
                <a:solidFill>
                  <a:schemeClr val="tx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Stem &amp; drift tube prototype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4509120"/>
            <a:ext cx="2201699" cy="1238456"/>
          </a:xfrm>
          <a:prstGeom prst="rect">
            <a:avLst/>
          </a:prstGeom>
        </p:spPr>
      </p:pic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5940152" y="5820845"/>
            <a:ext cx="2232248" cy="25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1" tIns="34291" rIns="68581" bIns="34291">
            <a:spAutoFit/>
          </a:bodyPr>
          <a:lstStyle>
            <a:lvl1pPr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</a:tabLs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sv-SE" sz="1200">
                <a:solidFill>
                  <a:schemeClr val="tx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Section prototype</a:t>
            </a:r>
          </a:p>
        </p:txBody>
      </p:sp>
      <p:cxnSp>
        <p:nvCxnSpPr>
          <p:cNvPr id="34" name="Straight Connector 33"/>
          <p:cNvCxnSpPr/>
          <p:nvPr/>
        </p:nvCxnSpPr>
        <p:spPr bwMode="auto">
          <a:xfrm flipV="1">
            <a:off x="7308304" y="4149080"/>
            <a:ext cx="0" cy="216024"/>
          </a:xfrm>
          <a:prstGeom prst="line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25400" cap="flat" cmpd="sng" algn="ctr">
            <a:solidFill>
              <a:srgbClr val="A20300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538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 template.potx</Template>
  <TotalTime>35630</TotalTime>
  <Words>604</Words>
  <Application>Microsoft Macintosh PowerPoint</Application>
  <PresentationFormat>On-screen Show (4:3)</PresentationFormat>
  <Paragraphs>163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ESS Core Powerpoint template</vt:lpstr>
      <vt:lpstr>Linac Design Overview</vt:lpstr>
      <vt:lpstr>Top-Level Parameters</vt:lpstr>
      <vt:lpstr>Linac Design Principles</vt:lpstr>
      <vt:lpstr>Linear Accelerator</vt:lpstr>
      <vt:lpstr>Partner Institutions for In-Kind</vt:lpstr>
      <vt:lpstr>Ion Source and LEBT (INFN Catania)</vt:lpstr>
      <vt:lpstr>RFQ (CEA Saclay)</vt:lpstr>
      <vt:lpstr>MEBT (ESS-Bilbao)</vt:lpstr>
      <vt:lpstr>DTL (INFN Legnaro)</vt:lpstr>
      <vt:lpstr>Spoke Cavities and Cryomodules (IPNO)</vt:lpstr>
      <vt:lpstr>Elliptical Cavities and Cryomodules (Saclay)</vt:lpstr>
      <vt:lpstr>Elliptical Cavities (Milan, Daresbury)</vt:lpstr>
      <vt:lpstr>Beam Delivery System (Aarhus)</vt:lpstr>
    </vt:vector>
  </TitlesOfParts>
  <Manager/>
  <Company>ESS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Helen Fröderberg</cp:lastModifiedBy>
  <cp:revision>140</cp:revision>
  <cp:lastPrinted>2016-03-15T12:54:16Z</cp:lastPrinted>
  <dcterms:created xsi:type="dcterms:W3CDTF">2013-10-29T16:05:10Z</dcterms:created>
  <dcterms:modified xsi:type="dcterms:W3CDTF">2016-04-06T16:09:39Z</dcterms:modified>
  <cp:category/>
</cp:coreProperties>
</file>