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5" r:id="rId3"/>
    <p:sldId id="270" r:id="rId4"/>
    <p:sldId id="271" r:id="rId5"/>
    <p:sldId id="276" r:id="rId6"/>
    <p:sldId id="267" r:id="rId7"/>
    <p:sldId id="273" r:id="rId8"/>
    <p:sldId id="264" r:id="rId9"/>
    <p:sldId id="265" r:id="rId1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ini, Paolo" initials="P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 showGuides="1">
      <p:cViewPr>
        <p:scale>
          <a:sx n="143" d="100"/>
          <a:sy n="143" d="100"/>
        </p:scale>
        <p:origin x="-6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gnami\Desktop\Cavity_3\4_LFD\frequency-sensitivity-LF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 dirty="0" err="1" smtClean="0"/>
              <a:t>Lorentz</a:t>
            </a:r>
            <a:r>
              <a:rPr lang="it-IT" sz="1600" dirty="0" smtClean="0"/>
              <a:t> Force </a:t>
            </a:r>
            <a:r>
              <a:rPr lang="it-IT" sz="1600" dirty="0" err="1" smtClean="0"/>
              <a:t>Detuning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dirty="0" err="1" smtClean="0"/>
              <a:t>Sensitivity</a:t>
            </a:r>
            <a:r>
              <a:rPr lang="it-IT" sz="1600" dirty="0" smtClean="0"/>
              <a:t> Analysis</a:t>
            </a:r>
            <a:endParaRPr lang="it-IT" sz="160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Stiffening ring radius = 70</c:v>
          </c:tx>
          <c:marker>
            <c:symbol val="none"/>
          </c:marker>
          <c:xVal>
            <c:numRef>
              <c:f>summary!$J$3:$AH$3</c:f>
              <c:numCache>
                <c:formatCode>General</c:formatCode>
                <c:ptCount val="25"/>
                <c:pt idx="0">
                  <c:v>1E-4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0.01</c:v>
                </c:pt>
                <c:pt idx="5">
                  <c:v>0.05</c:v>
                </c:pt>
                <c:pt idx="6">
                  <c:v>0.1</c:v>
                </c:pt>
                <c:pt idx="7">
                  <c:v>0.5</c:v>
                </c:pt>
                <c:pt idx="8">
                  <c:v>1</c:v>
                </c:pt>
                <c:pt idx="9">
                  <c:v>5</c:v>
                </c:pt>
                <c:pt idx="10">
                  <c:v>10</c:v>
                </c:pt>
                <c:pt idx="11">
                  <c:v>50</c:v>
                </c:pt>
                <c:pt idx="12">
                  <c:v>100</c:v>
                </c:pt>
                <c:pt idx="13">
                  <c:v>200</c:v>
                </c:pt>
                <c:pt idx="14">
                  <c:v>300</c:v>
                </c:pt>
                <c:pt idx="15">
                  <c:v>500</c:v>
                </c:pt>
                <c:pt idx="16">
                  <c:v>1000</c:v>
                </c:pt>
                <c:pt idx="17">
                  <c:v>2000</c:v>
                </c:pt>
                <c:pt idx="18">
                  <c:v>3000</c:v>
                </c:pt>
                <c:pt idx="19">
                  <c:v>5000</c:v>
                </c:pt>
                <c:pt idx="20">
                  <c:v>10000</c:v>
                </c:pt>
                <c:pt idx="21">
                  <c:v>20000</c:v>
                </c:pt>
                <c:pt idx="22">
                  <c:v>30000</c:v>
                </c:pt>
                <c:pt idx="23">
                  <c:v>50000</c:v>
                </c:pt>
                <c:pt idx="24">
                  <c:v>100000</c:v>
                </c:pt>
              </c:numCache>
            </c:numRef>
          </c:xVal>
          <c:yVal>
            <c:numRef>
              <c:f>summary!$J$5:$AH$5</c:f>
              <c:numCache>
                <c:formatCode>0.00000000</c:formatCode>
                <c:ptCount val="25"/>
                <c:pt idx="0">
                  <c:v>-14.952323586356975</c:v>
                </c:pt>
                <c:pt idx="1">
                  <c:v>-14.948965179883084</c:v>
                </c:pt>
                <c:pt idx="2">
                  <c:v>-14.944769410852244</c:v>
                </c:pt>
                <c:pt idx="3">
                  <c:v>-14.911292561604297</c:v>
                </c:pt>
                <c:pt idx="4">
                  <c:v>-14.869668507283171</c:v>
                </c:pt>
                <c:pt idx="5">
                  <c:v>-14.545305767631488</c:v>
                </c:pt>
                <c:pt idx="6">
                  <c:v>-14.160279275767277</c:v>
                </c:pt>
                <c:pt idx="7">
                  <c:v>-11.714027806099505</c:v>
                </c:pt>
                <c:pt idx="8">
                  <c:v>-9.6806424822546617</c:v>
                </c:pt>
                <c:pt idx="9">
                  <c:v>-4.3614240582517638</c:v>
                </c:pt>
                <c:pt idx="10">
                  <c:v>-2.8329833520917518</c:v>
                </c:pt>
                <c:pt idx="11">
                  <c:v>-1.2511707633086069</c:v>
                </c:pt>
                <c:pt idx="12">
                  <c:v>-1.0239316249664019</c:v>
                </c:pt>
                <c:pt idx="13">
                  <c:v>-0.9074619559931929</c:v>
                </c:pt>
                <c:pt idx="14">
                  <c:v>-0.86820469461260796</c:v>
                </c:pt>
                <c:pt idx="15">
                  <c:v>-0.83664053071426658</c:v>
                </c:pt>
                <c:pt idx="16">
                  <c:v>-0.81287441209180211</c:v>
                </c:pt>
                <c:pt idx="17">
                  <c:v>-0.80096131860030129</c:v>
                </c:pt>
                <c:pt idx="18">
                  <c:v>-0.7969858254291724</c:v>
                </c:pt>
                <c:pt idx="19">
                  <c:v>-0.79380382240324321</c:v>
                </c:pt>
                <c:pt idx="20">
                  <c:v>-0.79141638121570557</c:v>
                </c:pt>
                <c:pt idx="21">
                  <c:v>-0.79022235868264601</c:v>
                </c:pt>
                <c:pt idx="22">
                  <c:v>-0.78982430642730739</c:v>
                </c:pt>
                <c:pt idx="23">
                  <c:v>-0.78950584851290873</c:v>
                </c:pt>
                <c:pt idx="24">
                  <c:v>-0.78926699567890124</c:v>
                </c:pt>
              </c:numCache>
            </c:numRef>
          </c:yVal>
          <c:smooth val="1"/>
        </c:ser>
        <c:ser>
          <c:idx val="2"/>
          <c:order val="1"/>
          <c:tx>
            <c:v>Stiffening ring radius = 95</c:v>
          </c:tx>
          <c:marker>
            <c:symbol val="none"/>
          </c:marker>
          <c:xVal>
            <c:numRef>
              <c:f>summary!$J$3:$AH$3</c:f>
              <c:numCache>
                <c:formatCode>General</c:formatCode>
                <c:ptCount val="25"/>
                <c:pt idx="0">
                  <c:v>1E-4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5.0000000000000001E-3</c:v>
                </c:pt>
                <c:pt idx="4">
                  <c:v>0.01</c:v>
                </c:pt>
                <c:pt idx="5">
                  <c:v>0.05</c:v>
                </c:pt>
                <c:pt idx="6">
                  <c:v>0.1</c:v>
                </c:pt>
                <c:pt idx="7">
                  <c:v>0.5</c:v>
                </c:pt>
                <c:pt idx="8">
                  <c:v>1</c:v>
                </c:pt>
                <c:pt idx="9">
                  <c:v>5</c:v>
                </c:pt>
                <c:pt idx="10">
                  <c:v>10</c:v>
                </c:pt>
                <c:pt idx="11">
                  <c:v>50</c:v>
                </c:pt>
                <c:pt idx="12">
                  <c:v>100</c:v>
                </c:pt>
                <c:pt idx="13">
                  <c:v>200</c:v>
                </c:pt>
                <c:pt idx="14">
                  <c:v>300</c:v>
                </c:pt>
                <c:pt idx="15">
                  <c:v>500</c:v>
                </c:pt>
                <c:pt idx="16">
                  <c:v>1000</c:v>
                </c:pt>
                <c:pt idx="17">
                  <c:v>2000</c:v>
                </c:pt>
                <c:pt idx="18">
                  <c:v>3000</c:v>
                </c:pt>
                <c:pt idx="19">
                  <c:v>5000</c:v>
                </c:pt>
                <c:pt idx="20">
                  <c:v>10000</c:v>
                </c:pt>
                <c:pt idx="21">
                  <c:v>20000</c:v>
                </c:pt>
                <c:pt idx="22">
                  <c:v>30000</c:v>
                </c:pt>
                <c:pt idx="23">
                  <c:v>50000</c:v>
                </c:pt>
                <c:pt idx="24">
                  <c:v>100000</c:v>
                </c:pt>
              </c:numCache>
            </c:numRef>
          </c:xVal>
          <c:yVal>
            <c:numRef>
              <c:f>summary!$J$10:$AH$10</c:f>
              <c:numCache>
                <c:formatCode>0.00000000</c:formatCode>
                <c:ptCount val="25"/>
                <c:pt idx="0">
                  <c:v>-8.9686514518803193</c:v>
                </c:pt>
                <c:pt idx="1">
                  <c:v>-8.9674476411238668</c:v>
                </c:pt>
                <c:pt idx="2">
                  <c:v>-8.9659433849989512</c:v>
                </c:pt>
                <c:pt idx="3">
                  <c:v>-8.9539295916326864</c:v>
                </c:pt>
                <c:pt idx="4">
                  <c:v>-8.9389628094020761</c:v>
                </c:pt>
                <c:pt idx="5">
                  <c:v>-8.8212105499358504</c:v>
                </c:pt>
                <c:pt idx="6">
                  <c:v>-8.6788051921418958</c:v>
                </c:pt>
                <c:pt idx="7">
                  <c:v>-7.7013616043721091</c:v>
                </c:pt>
                <c:pt idx="8">
                  <c:v>-6.7793055755893166</c:v>
                </c:pt>
                <c:pt idx="9">
                  <c:v>-3.7314826144568123</c:v>
                </c:pt>
                <c:pt idx="10">
                  <c:v>-2.6282624618193089</c:v>
                </c:pt>
                <c:pt idx="11">
                  <c:v>-1.3432387746515504</c:v>
                </c:pt>
                <c:pt idx="12">
                  <c:v>-1.1450364213049271</c:v>
                </c:pt>
                <c:pt idx="13">
                  <c:v>-1.0420207173969014</c:v>
                </c:pt>
                <c:pt idx="14">
                  <c:v>-1.0070766545829566</c:v>
                </c:pt>
                <c:pt idx="15">
                  <c:v>-0.9788987975119362</c:v>
                </c:pt>
                <c:pt idx="16">
                  <c:v>-0.95763416836338511</c:v>
                </c:pt>
                <c:pt idx="17">
                  <c:v>-0.9469593521684041</c:v>
                </c:pt>
                <c:pt idx="18">
                  <c:v>-0.9433947555881621</c:v>
                </c:pt>
                <c:pt idx="19">
                  <c:v>-0.94054079664052415</c:v>
                </c:pt>
                <c:pt idx="20">
                  <c:v>-0.93839899502748092</c:v>
                </c:pt>
                <c:pt idx="21">
                  <c:v>-0.93732766562502523</c:v>
                </c:pt>
                <c:pt idx="22">
                  <c:v>-0.93697049230027563</c:v>
                </c:pt>
                <c:pt idx="23">
                  <c:v>-0.93668473076697911</c:v>
                </c:pt>
                <c:pt idx="24">
                  <c:v>-0.93647039627270934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21184"/>
        <c:axId val="51421760"/>
      </c:scatterChart>
      <c:valAx>
        <c:axId val="51421184"/>
        <c:scaling>
          <c:logBase val="10"/>
          <c:orientation val="minMax"/>
          <c:max val="100000"/>
          <c:min val="1.0000000000000003E-4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it-IT" sz="1600"/>
                  <a:t>K</a:t>
                </a:r>
                <a:r>
                  <a:rPr lang="it-IT" sz="1600" baseline="-25000"/>
                  <a:t>ext</a:t>
                </a:r>
                <a:r>
                  <a:rPr lang="it-IT" sz="1600"/>
                  <a:t> (kN/mm)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it-IT"/>
          </a:p>
        </c:txPr>
        <c:crossAx val="51421760"/>
        <c:crossesAt val="-350"/>
        <c:crossBetween val="midCat"/>
        <c:majorUnit val="10"/>
        <c:minorUnit val="10"/>
      </c:valAx>
      <c:valAx>
        <c:axId val="51421760"/>
        <c:scaling>
          <c:orientation val="minMax"/>
          <c:max val="5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it-IT" sz="1600"/>
                  <a:t>K</a:t>
                </a:r>
                <a:r>
                  <a:rPr lang="it-IT" sz="1600" baseline="-25000"/>
                  <a:t>L</a:t>
                </a:r>
                <a:r>
                  <a:rPr lang="it-IT" sz="1600"/>
                  <a:t> (Hz/</a:t>
                </a:r>
                <a:r>
                  <a:rPr lang="it-IT" sz="1600" b="1" i="0" u="none" strike="noStrike" baseline="0">
                    <a:effectLst/>
                  </a:rPr>
                  <a:t>(MV/m)</a:t>
                </a:r>
                <a:r>
                  <a:rPr lang="it-IT" sz="1600" b="1" i="0" u="none" strike="noStrike" baseline="30000">
                    <a:effectLst/>
                  </a:rPr>
                  <a:t>2</a:t>
                </a:r>
                <a:r>
                  <a:rPr lang="it-IT" sz="1600"/>
                  <a:t>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1421184"/>
        <c:crossesAt val="1.0000000000000003E-4"/>
        <c:crossBetween val="midCat"/>
        <c:majorUnit val="5"/>
        <c:minorUnit val="2.5"/>
      </c:valAx>
    </c:plotArea>
    <c:legend>
      <c:legendPos val="r"/>
      <c:layout>
        <c:manualLayout>
          <c:xMode val="edge"/>
          <c:yMode val="edge"/>
          <c:x val="0.62237025549364988"/>
          <c:y val="0.65002875978146146"/>
          <c:w val="0.29188973504031779"/>
          <c:h val="0.10432149314334556"/>
        </c:manualLayout>
      </c:layout>
      <c:overlay val="1"/>
      <c:spPr>
        <a:solidFill>
          <a:srgbClr val="FFFFCC">
            <a:alpha val="80000"/>
          </a:srgbClr>
        </a:solidFill>
        <a:ln>
          <a:solidFill>
            <a:schemeClr val="tx1"/>
          </a:solidFill>
        </a:ln>
      </c:spPr>
      <c:txPr>
        <a:bodyPr/>
        <a:lstStyle/>
        <a:p>
          <a:pPr>
            <a:defRPr sz="80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0.62107</cdr:x>
      <cdr:y>0.26742</cdr:y>
    </cdr:from>
    <cdr:to>
      <cdr:x>0.62107</cdr:x>
      <cdr:y>0.78714</cdr:y>
    </cdr:to>
    <cdr:cxnSp macro="">
      <cdr:nvCxnSpPr>
        <cdr:cNvPr id="3" name="Connettore 1 2"/>
        <cdr:cNvCxnSpPr/>
      </cdr:nvCxnSpPr>
      <cdr:spPr>
        <a:xfrm xmlns:a="http://schemas.openxmlformats.org/drawingml/2006/main" flipH="1" flipV="1">
          <a:off x="2993129" y="746209"/>
          <a:ext cx="0" cy="1450181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0.16863</cdr:x>
      <cdr:y>0.40705</cdr:y>
    </cdr:from>
    <cdr:to>
      <cdr:x>0.93172</cdr:x>
      <cdr:y>0.40976</cdr:y>
    </cdr:to>
    <cdr:cxnSp macro="">
      <cdr:nvCxnSpPr>
        <cdr:cNvPr id="5" name="Connettore 1 4"/>
        <cdr:cNvCxnSpPr/>
      </cdr:nvCxnSpPr>
      <cdr:spPr>
        <a:xfrm xmlns:a="http://schemas.openxmlformats.org/drawingml/2006/main" flipV="1">
          <a:off x="812690" y="1135809"/>
          <a:ext cx="3677602" cy="7557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F437918-6974-43B8-BD45-E7AB7A4AFB51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D6A0FE4-9674-4A61-BB64-C13236142F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2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7A598EA-2D19-48EE-BBE1-3C3B71D95C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3582189-FBA0-45E5-8FB0-41C2285F6A6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90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1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17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TAC, Lund, 7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83" y="1521151"/>
            <a:ext cx="8857814" cy="411907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83521" y="58000"/>
            <a:ext cx="5802596" cy="129223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583" y="6490946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 dirty="0" smtClean="0"/>
              <a:t>TAC, Lund, 7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97" y="6492875"/>
            <a:ext cx="20574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3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TAC, Lund, 7 April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000"/>
            <a:ext cx="7886700" cy="54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6997"/>
            <a:ext cx="7886700" cy="491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pic>
        <p:nvPicPr>
          <p:cNvPr id="6" name="Bildobjekt 5" descr="ESS-vit-logg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792"/>
            <a:ext cx="1384368" cy="8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Medium Beta </a:t>
            </a:r>
            <a:br>
              <a:rPr lang="it-IT" dirty="0" smtClean="0"/>
            </a:br>
            <a:r>
              <a:rPr lang="it-IT" dirty="0" err="1" smtClean="0"/>
              <a:t>Elliptical</a:t>
            </a:r>
            <a:r>
              <a:rPr lang="it-IT" dirty="0" smtClean="0"/>
              <a:t> </a:t>
            </a:r>
            <a:r>
              <a:rPr lang="it-IT" dirty="0" err="1" smtClean="0"/>
              <a:t>Cavities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TAC, Lund, 7 April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4000" dirty="0" smtClean="0"/>
              <a:t>EM and </a:t>
            </a:r>
            <a:r>
              <a:rPr lang="it-IT" sz="4000" dirty="0" err="1" smtClean="0"/>
              <a:t>structural</a:t>
            </a:r>
            <a:r>
              <a:rPr lang="it-IT" sz="4000" dirty="0" smtClean="0"/>
              <a:t> design of INFN LASA </a:t>
            </a:r>
            <a:r>
              <a:rPr lang="it-IT" sz="4000" dirty="0" err="1" smtClean="0"/>
              <a:t>cavity</a:t>
            </a:r>
            <a:r>
              <a:rPr lang="it-IT" sz="4000" dirty="0" smtClean="0"/>
              <a:t> </a:t>
            </a:r>
            <a:r>
              <a:rPr lang="it-IT" sz="4000" dirty="0" err="1" smtClean="0"/>
              <a:t>completed</a:t>
            </a:r>
            <a:endParaRPr lang="it-IT" sz="4000" dirty="0" smtClean="0"/>
          </a:p>
          <a:p>
            <a:r>
              <a:rPr lang="it-IT" sz="4000" dirty="0" err="1" smtClean="0"/>
              <a:t>Prototypes</a:t>
            </a:r>
            <a:endParaRPr lang="it-IT" sz="4000" dirty="0"/>
          </a:p>
          <a:p>
            <a:pPr lvl="1"/>
            <a:r>
              <a:rPr lang="it-IT" sz="3600" dirty="0" smtClean="0"/>
              <a:t>Status and </a:t>
            </a:r>
            <a:r>
              <a:rPr lang="it-IT" sz="3600" dirty="0" err="1" smtClean="0"/>
              <a:t>plan</a:t>
            </a:r>
            <a:endParaRPr lang="it-IT" sz="3600" dirty="0" smtClean="0"/>
          </a:p>
          <a:p>
            <a:r>
              <a:rPr lang="it-IT" sz="4000" dirty="0" smtClean="0"/>
              <a:t>Series production</a:t>
            </a:r>
          </a:p>
          <a:p>
            <a:pPr lvl="1"/>
            <a:r>
              <a:rPr lang="it-IT" sz="3600" dirty="0" smtClean="0"/>
              <a:t>Status and </a:t>
            </a:r>
            <a:r>
              <a:rPr lang="it-IT" sz="3600" dirty="0" err="1" smtClean="0"/>
              <a:t>plan</a:t>
            </a:r>
            <a:endParaRPr lang="en-US" sz="3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Layout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698" b="30439"/>
          <a:stretch/>
        </p:blipFill>
        <p:spPr>
          <a:xfrm>
            <a:off x="579815" y="1745843"/>
            <a:ext cx="7395882" cy="32282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 err="1" smtClean="0"/>
              <a:t>Cavity</a:t>
            </a:r>
            <a:r>
              <a:rPr lang="it-IT" dirty="0" smtClean="0"/>
              <a:t> </a:t>
            </a:r>
            <a:r>
              <a:rPr lang="it-IT" dirty="0" err="1" smtClean="0"/>
              <a:t>Electromagnetic</a:t>
            </a:r>
            <a:r>
              <a:rPr lang="it-IT" dirty="0" smtClean="0"/>
              <a:t>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7099" y="3016422"/>
            <a:ext cx="3034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Optimum beta = 0.705 </a:t>
            </a:r>
            <a:r>
              <a:rPr lang="it-IT" sz="1000" dirty="0" smtClean="0"/>
              <a:t>(peak of read line in TTF curve)</a:t>
            </a:r>
            <a:endParaRPr lang="en-US" sz="1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3805" r="3981" b="9854"/>
          <a:stretch/>
        </p:blipFill>
        <p:spPr>
          <a:xfrm>
            <a:off x="4958062" y="5132475"/>
            <a:ext cx="3872754" cy="171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16" t="7982" r="18855" b="51992"/>
          <a:stretch/>
        </p:blipFill>
        <p:spPr>
          <a:xfrm>
            <a:off x="146583" y="5132476"/>
            <a:ext cx="4690334" cy="1655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19752762">
            <a:off x="1218381" y="2268070"/>
            <a:ext cx="157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</a:rPr>
              <a:t>BuildCavity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Output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2734" y="-1"/>
            <a:ext cx="6529892" cy="1450587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Cavity</a:t>
            </a:r>
            <a:r>
              <a:rPr lang="it-IT" sz="4000" dirty="0" smtClean="0"/>
              <a:t> RF </a:t>
            </a:r>
            <a:r>
              <a:rPr lang="it-IT" sz="4000" dirty="0" err="1" smtClean="0"/>
              <a:t>parameters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183520"/>
                  </p:ext>
                </p:extLst>
              </p:nvPr>
            </p:nvGraphicFramePr>
            <p:xfrm>
              <a:off x="457200" y="1454795"/>
              <a:ext cx="8229600" cy="5062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648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64022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024479">
                      <a:extLst>
                        <a:ext uri="{9D8B030D-6E8A-4147-A177-3AD203B41FA5}">
                          <a16:colId xmlns:a16="http://schemas.microsoft.com/office/drawing/2014/main" xmlns="" val="2666217318"/>
                        </a:ext>
                      </a:extLst>
                    </a:gridCol>
                  </a:tblGrid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Parameters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INFN LASA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CEA*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419862566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Geometrical beta,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err="1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geom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0.67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0.67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40450475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Frequency (MHz)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704.42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704.42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Optimum beta,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0.705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0.705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82999016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Eacc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 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 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(MV/m)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16.7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16.7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63046074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Acc. Length </a:t>
                          </a:r>
                          <a:r>
                            <a:rPr lang="en-US" sz="14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L</a:t>
                          </a:r>
                          <a:r>
                            <a:rPr lang="en-US" sz="1400" baseline="-250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acc</a:t>
                          </a:r>
                          <a:r>
                            <a:rPr lang="en-US" sz="1400" baseline="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(m)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0.855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0.855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651303200"/>
                      </a:ext>
                    </a:extLst>
                  </a:tr>
                  <a:tr h="41658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Q</a:t>
                          </a:r>
                          <a:r>
                            <a:rPr lang="en-US" sz="1400" baseline="-250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ext</a:t>
                          </a: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@distance axis-Antenna</a:t>
                          </a:r>
                          <a:r>
                            <a:rPr lang="en-US" sz="1400" baseline="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Tip, D=61.26mm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7.7×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7.5</a:t>
                          </a: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/>
                                      <a:cs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858642724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Cell to cell </a:t>
                          </a:r>
                          <a:r>
                            <a:rPr lang="en-US" sz="1400" dirty="0" smtClean="0">
                              <a:effectLst/>
                            </a:rPr>
                            <a:t>coupling, k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1.55</a:t>
                          </a:r>
                          <a:r>
                            <a:rPr lang="en-US" sz="1400" dirty="0" smtClean="0">
                              <a:effectLst/>
                            </a:rPr>
                            <a:t>% </a:t>
                          </a:r>
                          <a:r>
                            <a:rPr lang="en-US" sz="14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</a:rPr>
                            <a:t>↗ (+30%)</a:t>
                          </a:r>
                          <a:endParaRPr lang="en-US" sz="1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1.22%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55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 and 5pi/6 mode </a:t>
                          </a:r>
                          <a:r>
                            <a:rPr lang="en-US" sz="1400" dirty="0" err="1" smtClean="0">
                              <a:effectLst/>
                            </a:rPr>
                            <a:t>sep.</a:t>
                          </a:r>
                          <a:r>
                            <a:rPr lang="en-US" sz="1400" dirty="0" smtClean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0.70 </a:t>
                          </a:r>
                          <a:r>
                            <a:rPr lang="en-US" sz="14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</a:rPr>
                            <a:t>↗ (+30%)</a:t>
                          </a:r>
                          <a:endParaRPr lang="en-US" sz="1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0.54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1244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HOM-Most dangerous monopole frequency (MHz)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1742.6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572733706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 (</a:t>
                          </a:r>
                          <a:r>
                            <a:rPr lang="en-US" sz="1400" dirty="0" smtClean="0">
                              <a:effectLst/>
                            </a:rPr>
                            <a:t>Ohm)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198.8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196.6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r>
                            <a:rPr lang="en-US" sz="1400" dirty="0" smtClean="0">
                              <a:effectLst/>
                            </a:rPr>
                            <a:t>=0.705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r>
                            <a:rPr lang="en-US" sz="1400" dirty="0" smtClean="0">
                              <a:effectLst/>
                            </a:rPr>
                            <a:t>=0.705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Transit </a:t>
                          </a:r>
                          <a:r>
                            <a:rPr lang="en-US" sz="1400" dirty="0" smtClean="0">
                              <a:effectLst/>
                            </a:rPr>
                            <a:t>time factor, T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0.706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r/Q (Ohms)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374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394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peak</a:t>
                          </a:r>
                          <a:r>
                            <a:rPr lang="en-US" sz="1400" dirty="0" smtClean="0">
                              <a:effectLst/>
                            </a:rPr>
                            <a:t>/</a:t>
                          </a: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acc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2.55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↗ (+7%)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2.36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E</a:t>
                          </a:r>
                          <a:r>
                            <a:rPr lang="it-IT" sz="1400" baseline="-250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peak</a:t>
                          </a: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(MV/m) @ Design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42.6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3905368933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</a:rPr>
                            <a:t>B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peak</a:t>
                          </a:r>
                          <a:r>
                            <a:rPr lang="en-US" sz="1400" dirty="0" smtClean="0">
                              <a:effectLst/>
                            </a:rPr>
                            <a:t>/</a:t>
                          </a: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acc</a:t>
                          </a:r>
                          <a:r>
                            <a:rPr lang="en-US" sz="1400" dirty="0" smtClean="0">
                              <a:effectLst/>
                            </a:rPr>
                            <a:t>(</a:t>
                          </a:r>
                          <a:r>
                            <a:rPr lang="en-US" sz="1400" dirty="0" err="1" smtClean="0">
                              <a:effectLst/>
                            </a:rPr>
                            <a:t>mT</a:t>
                          </a:r>
                          <a:r>
                            <a:rPr lang="en-US" sz="1400" dirty="0" smtClean="0">
                              <a:effectLst/>
                            </a:rPr>
                            <a:t>/MV/m</a:t>
                          </a:r>
                          <a:r>
                            <a:rPr lang="en-US" sz="14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4.95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↗ (+3%)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4.79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183520"/>
                  </p:ext>
                </p:extLst>
              </p:nvPr>
            </p:nvGraphicFramePr>
            <p:xfrm>
              <a:off x="457200" y="1454795"/>
              <a:ext cx="8229600" cy="5062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648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64022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0244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66217318"/>
                        </a:ext>
                      </a:extLst>
                    </a:gridCol>
                  </a:tblGrid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Parameters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INFN LASA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CEA*</a:t>
                          </a:r>
                          <a:endParaRPr lang="en-US" sz="16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19862566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Geometrical beta,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err="1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geom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0.67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0.67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0450475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Frequency (MHz)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704.42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704.42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Optimum beta,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0.705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0.705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2999016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Eacc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 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 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(MV/m)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16.7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16.7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3046074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Acc. Length </a:t>
                          </a:r>
                          <a:r>
                            <a:rPr lang="en-US" sz="14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L</a:t>
                          </a:r>
                          <a:r>
                            <a:rPr lang="en-US" sz="1400" baseline="-250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acc</a:t>
                          </a:r>
                          <a:r>
                            <a:rPr lang="en-US" sz="1400" baseline="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(m)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0.855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0.855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1303200"/>
                      </a:ext>
                    </a:extLst>
                  </a:tr>
                  <a:tr h="49072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Q</a:t>
                          </a:r>
                          <a:r>
                            <a:rPr lang="en-US" sz="1400" baseline="-25000" dirty="0" err="1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ext</a:t>
                          </a: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@distance axis-Antenna</a:t>
                          </a:r>
                          <a:r>
                            <a:rPr lang="en-US" sz="1400" baseline="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Tip, D=61.26mm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7456" marR="67456" marT="0" marB="0">
                        <a:blipFill rotWithShape="1">
                          <a:blip r:embed="rId3"/>
                          <a:stretch>
                            <a:fillRect l="-70519" t="-346250" r="-55611" b="-6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7456" marR="67456" marT="0" marB="0">
                        <a:blipFill rotWithShape="1">
                          <a:blip r:embed="rId3"/>
                          <a:stretch>
                            <a:fillRect l="-306627" t="-346250" b="-61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58642724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Cell to cell </a:t>
                          </a:r>
                          <a:r>
                            <a:rPr lang="en-US" sz="1400" dirty="0" smtClean="0">
                              <a:effectLst/>
                            </a:rPr>
                            <a:t>coupling, k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1.55</a:t>
                          </a:r>
                          <a:r>
                            <a:rPr lang="en-US" sz="1400" dirty="0" smtClean="0">
                              <a:effectLst/>
                            </a:rPr>
                            <a:t>% </a:t>
                          </a:r>
                          <a:r>
                            <a:rPr lang="en-US" sz="14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</a:rPr>
                            <a:t>↗ (+30%)</a:t>
                          </a:r>
                          <a:endParaRPr lang="en-US" sz="1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1.22%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25557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Pi and 5pi/6 mode </a:t>
                          </a:r>
                          <a:r>
                            <a:rPr lang="en-US" sz="1400" dirty="0" err="1" smtClean="0">
                              <a:effectLst/>
                            </a:rPr>
                            <a:t>sep.</a:t>
                          </a:r>
                          <a:r>
                            <a:rPr lang="en-US" sz="1400" dirty="0" smtClean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0.70 </a:t>
                          </a:r>
                          <a:r>
                            <a:rPr lang="en-US" sz="1400" b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</a:rPr>
                            <a:t>↗ (+30%)</a:t>
                          </a:r>
                          <a:endParaRPr lang="en-US" sz="1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0.54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9072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HOM-Most dangerous monopole frequency (MHz)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1742.6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72733706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 (</a:t>
                          </a:r>
                          <a:r>
                            <a:rPr lang="en-US" sz="1400" dirty="0" smtClean="0">
                              <a:effectLst/>
                            </a:rPr>
                            <a:t>Ohm)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198.8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196.6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r>
                            <a:rPr lang="en-US" sz="1400" dirty="0" smtClean="0">
                              <a:effectLst/>
                            </a:rPr>
                            <a:t>=0.705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effectLst/>
                            </a:rPr>
                            <a:t>At </a:t>
                          </a:r>
                          <a:r>
                            <a:rPr lang="el-GR" sz="14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β</a:t>
                          </a:r>
                          <a:r>
                            <a:rPr lang="en-US" sz="1400" baseline="-25000" dirty="0" smtClean="0"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opt</a:t>
                          </a:r>
                          <a:r>
                            <a:rPr lang="en-US" sz="1400" dirty="0" smtClean="0">
                              <a:effectLst/>
                            </a:rPr>
                            <a:t>=0.705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Transit </a:t>
                          </a:r>
                          <a:r>
                            <a:rPr lang="en-US" sz="1400" dirty="0" smtClean="0">
                              <a:effectLst/>
                            </a:rPr>
                            <a:t>time factor, T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0.706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r/Q (Ohms)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374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394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peak</a:t>
                          </a:r>
                          <a:r>
                            <a:rPr lang="en-US" sz="1400" dirty="0" smtClean="0">
                              <a:effectLst/>
                            </a:rPr>
                            <a:t>/</a:t>
                          </a: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acc</a:t>
                          </a:r>
                          <a:endParaRPr lang="en-US" sz="1400" baseline="-250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2.55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↗ (+7%)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2.36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E</a:t>
                          </a:r>
                          <a:r>
                            <a:rPr lang="it-IT" sz="1400" baseline="-250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peak</a:t>
                          </a:r>
                          <a:r>
                            <a:rPr lang="it-IT" sz="14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 (MV/m) @ Design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t-IT" sz="14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42.6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D2DE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05368933"/>
                      </a:ext>
                    </a:extLst>
                  </a:tr>
                  <a:tr h="272712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 smtClean="0">
                              <a:effectLst/>
                            </a:rPr>
                            <a:t>B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peak</a:t>
                          </a:r>
                          <a:r>
                            <a:rPr lang="en-US" sz="1400" dirty="0" smtClean="0">
                              <a:effectLst/>
                            </a:rPr>
                            <a:t>/</a:t>
                          </a:r>
                          <a:r>
                            <a:rPr lang="en-US" sz="1400" dirty="0" err="1" smtClean="0">
                              <a:effectLst/>
                            </a:rPr>
                            <a:t>E</a:t>
                          </a:r>
                          <a:r>
                            <a:rPr lang="en-US" sz="1400" baseline="-25000" dirty="0" err="1" smtClean="0">
                              <a:effectLst/>
                            </a:rPr>
                            <a:t>acc</a:t>
                          </a:r>
                          <a:r>
                            <a:rPr lang="en-US" sz="1400" dirty="0" smtClean="0">
                              <a:effectLst/>
                            </a:rPr>
                            <a:t>(</a:t>
                          </a:r>
                          <a:r>
                            <a:rPr lang="en-US" sz="1400" dirty="0" err="1" smtClean="0">
                              <a:effectLst/>
                            </a:rPr>
                            <a:t>mT</a:t>
                          </a:r>
                          <a:r>
                            <a:rPr lang="en-US" sz="1400" dirty="0" smtClean="0">
                              <a:effectLst/>
                            </a:rPr>
                            <a:t>/MV/m</a:t>
                          </a:r>
                          <a:r>
                            <a:rPr lang="en-US" sz="1400" dirty="0">
                              <a:effectLst/>
                            </a:rPr>
                            <a:t>)</a:t>
                          </a:r>
                          <a:endParaRPr lang="en-US" sz="14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4.95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↗ (+3%)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>
                        <a:solidFill>
                          <a:srgbClr val="EAEFF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宋体"/>
                              <a:cs typeface="Times New Roman"/>
                            </a:rPr>
                            <a:t>4.79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7456" marR="67456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934721" y="6488667"/>
            <a:ext cx="5521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*Enrico </a:t>
            </a:r>
            <a:r>
              <a:rPr lang="en-US" sz="1200" dirty="0" err="1" smtClean="0"/>
              <a:t>Cenni</a:t>
            </a:r>
            <a:r>
              <a:rPr lang="en-US" sz="1200" dirty="0" smtClean="0"/>
              <a:t>, Production of the medium beta cavities at </a:t>
            </a:r>
            <a:r>
              <a:rPr lang="en-US" sz="1200" dirty="0" err="1" smtClean="0"/>
              <a:t>Zanon</a:t>
            </a:r>
            <a:r>
              <a:rPr lang="en-US" sz="1200" dirty="0" smtClean="0"/>
              <a:t>, 23/06/2015</a:t>
            </a:r>
            <a:endParaRPr lang="en-US" sz="12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Paolo Michelato, INFN LASA.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14" y="1060001"/>
            <a:ext cx="9079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GOAL:  Increased ~30% k &amp; mode </a:t>
            </a:r>
            <a:r>
              <a:rPr lang="en-US" sz="2000" dirty="0" err="1" smtClean="0"/>
              <a:t>sep</a:t>
            </a:r>
            <a:r>
              <a:rPr lang="en-US" sz="2000" dirty="0" smtClean="0"/>
              <a:t>, with modest increase of  peak fields (&lt;&lt;10%)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839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000"/>
            <a:ext cx="9144000" cy="13061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Cavity Mechanical</a:t>
            </a:r>
            <a:r>
              <a:rPr lang="it-IT" dirty="0">
                <a:solidFill>
                  <a:schemeClr val="bg1"/>
                </a:solidFill>
              </a:rPr>
              <a:t> Design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01581"/>
              </p:ext>
            </p:extLst>
          </p:nvPr>
        </p:nvGraphicFramePr>
        <p:xfrm>
          <a:off x="64143" y="1613076"/>
          <a:ext cx="3961376" cy="1810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3404"/>
                <a:gridCol w="677972"/>
              </a:tblGrid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Mechanical parameter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INFN</a:t>
                      </a:r>
                      <a:endParaRPr lang="it-IT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Design 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Cavity wall thickness (mm)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Stiffening ring radius (mm)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volume (l)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Cavity internal surface (m</a:t>
                      </a:r>
                      <a:r>
                        <a:rPr lang="en-US" sz="10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Stiffness (kN/mm)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1.69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Tuning sensitivity K</a:t>
                      </a:r>
                      <a:r>
                        <a:rPr lang="en-US" sz="1000" baseline="-25000">
                          <a:effectLst/>
                        </a:rPr>
                        <a:t>T</a:t>
                      </a:r>
                      <a:r>
                        <a:rPr lang="en-US" sz="1000">
                          <a:effectLst/>
                        </a:rPr>
                        <a:t> (kHz/mm)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-171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Vacuum sensitivity K</a:t>
                      </a:r>
                      <a:r>
                        <a:rPr lang="en-US" sz="1000" baseline="-25000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 for </a:t>
                      </a:r>
                      <a:r>
                        <a:rPr lang="en-US" sz="1000" dirty="0" err="1">
                          <a:effectLst/>
                        </a:rPr>
                        <a:t>K</a:t>
                      </a:r>
                      <a:r>
                        <a:rPr lang="en-US" sz="1000" baseline="-25000" dirty="0" err="1">
                          <a:effectLst/>
                        </a:rPr>
                        <a:t>ext</a:t>
                      </a:r>
                      <a:r>
                        <a:rPr lang="en-US" sz="1000" dirty="0">
                          <a:effectLst/>
                        </a:rPr>
                        <a:t> ~ 20 KN/mm (Hz/mbar)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30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LFD coefficient K</a:t>
                      </a:r>
                      <a:r>
                        <a:rPr lang="en-US" sz="1000" baseline="-25000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 for </a:t>
                      </a:r>
                      <a:r>
                        <a:rPr lang="en-US" sz="1000" dirty="0" err="1">
                          <a:effectLst/>
                        </a:rPr>
                        <a:t>K</a:t>
                      </a:r>
                      <a:r>
                        <a:rPr lang="en-US" sz="1000" baseline="-25000" dirty="0" err="1">
                          <a:effectLst/>
                        </a:rPr>
                        <a:t>ext</a:t>
                      </a:r>
                      <a:r>
                        <a:rPr lang="en-US" sz="1000" dirty="0">
                          <a:effectLst/>
                        </a:rPr>
                        <a:t> ~ 20 KN/mm (Hz/(MV/m)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-2.5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</a:tbl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199631978"/>
              </p:ext>
            </p:extLst>
          </p:nvPr>
        </p:nvGraphicFramePr>
        <p:xfrm>
          <a:off x="4152275" y="1546935"/>
          <a:ext cx="4819337" cy="279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79" y="4480583"/>
            <a:ext cx="3919977" cy="893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79" y="5767465"/>
            <a:ext cx="3904788" cy="8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44743" y="5505855"/>
            <a:ext cx="2706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First Natural Mode – </a:t>
            </a:r>
            <a:r>
              <a:rPr lang="it-IT" sz="1100" dirty="0" err="1" smtClean="0"/>
              <a:t>Fixed</a:t>
            </a:r>
            <a:r>
              <a:rPr lang="it-IT" sz="1100" dirty="0" smtClean="0"/>
              <a:t> </a:t>
            </a:r>
            <a:r>
              <a:rPr lang="it-IT" sz="1100" dirty="0" err="1" smtClean="0"/>
              <a:t>Cavity</a:t>
            </a:r>
            <a:r>
              <a:rPr lang="it-IT" sz="1100" dirty="0" smtClean="0"/>
              <a:t> = 86 Hz</a:t>
            </a:r>
            <a:endParaRPr lang="it-IT" sz="11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16270" y="4207016"/>
            <a:ext cx="2162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2D Model </a:t>
            </a:r>
            <a:r>
              <a:rPr lang="it-IT" sz="1100" dirty="0" err="1" smtClean="0"/>
              <a:t>Cavity</a:t>
            </a:r>
            <a:r>
              <a:rPr lang="it-IT" sz="1100" dirty="0" smtClean="0"/>
              <a:t> + He Tank</a:t>
            </a:r>
            <a:endParaRPr lang="it-IT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" y="3629200"/>
            <a:ext cx="1499762" cy="300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33866" y="6595672"/>
            <a:ext cx="177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Water </a:t>
            </a:r>
            <a:r>
              <a:rPr lang="it-IT" sz="1100" dirty="0" err="1" smtClean="0"/>
              <a:t>filled</a:t>
            </a:r>
            <a:r>
              <a:rPr lang="it-IT" sz="1100" dirty="0" smtClean="0"/>
              <a:t> - </a:t>
            </a:r>
            <a:r>
              <a:rPr lang="it-IT" sz="1100" dirty="0" err="1" smtClean="0"/>
              <a:t>Displacement</a:t>
            </a:r>
            <a:endParaRPr lang="it-IT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15" y="3629200"/>
            <a:ext cx="1535983" cy="300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" t="32814" r="62574"/>
          <a:stretch/>
        </p:blipFill>
        <p:spPr bwMode="auto">
          <a:xfrm>
            <a:off x="3489787" y="4995193"/>
            <a:ext cx="686312" cy="15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896509" y="6595672"/>
            <a:ext cx="2312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Water </a:t>
            </a:r>
            <a:r>
              <a:rPr lang="it-IT" sz="1100" dirty="0" err="1" smtClean="0"/>
              <a:t>filled</a:t>
            </a:r>
            <a:r>
              <a:rPr lang="it-IT" sz="1100" dirty="0" smtClean="0"/>
              <a:t> – von-</a:t>
            </a:r>
            <a:r>
              <a:rPr lang="it-IT" sz="1100" dirty="0" err="1" smtClean="0"/>
              <a:t>Mises</a:t>
            </a:r>
            <a:r>
              <a:rPr lang="it-IT" sz="1100" dirty="0" smtClean="0"/>
              <a:t> Stress (</a:t>
            </a:r>
            <a:r>
              <a:rPr lang="it-IT" sz="1100" dirty="0" err="1" smtClean="0"/>
              <a:t>Mpa</a:t>
            </a:r>
            <a:r>
              <a:rPr lang="it-IT" sz="1100" dirty="0" smtClean="0"/>
              <a:t>)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69675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21151"/>
            <a:ext cx="9143999" cy="4119073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 medium beta prototypes cavities are under construction with the INFN design, fully plug compatible with CEA design.</a:t>
            </a:r>
          </a:p>
          <a:p>
            <a:pPr lvl="1"/>
            <a:r>
              <a:rPr lang="en-US" b="1" dirty="0" smtClean="0"/>
              <a:t>All treatments at the vendor</a:t>
            </a:r>
            <a:endParaRPr lang="en-US" sz="2000" b="1" dirty="0" smtClean="0"/>
          </a:p>
          <a:p>
            <a:r>
              <a:rPr lang="en-US" sz="2400" dirty="0" smtClean="0"/>
              <a:t>Material:</a:t>
            </a:r>
          </a:p>
          <a:p>
            <a:pPr lvl="1"/>
            <a:r>
              <a:rPr lang="en-US" sz="2000" dirty="0" err="1" smtClean="0"/>
              <a:t>Nb</a:t>
            </a:r>
            <a:r>
              <a:rPr lang="en-US" sz="2000" dirty="0" smtClean="0"/>
              <a:t> Large Grain: already in house, chemistry on disks done, </a:t>
            </a:r>
            <a:br>
              <a:rPr lang="en-US" sz="2000" dirty="0" smtClean="0"/>
            </a:br>
            <a:r>
              <a:rPr lang="en-US" sz="2000" dirty="0" smtClean="0"/>
              <a:t>heat treatment under way </a:t>
            </a:r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 FG: in house, now at Zanon. </a:t>
            </a:r>
          </a:p>
          <a:p>
            <a:r>
              <a:rPr lang="en-US" sz="2400" dirty="0" smtClean="0"/>
              <a:t>Deep drawing tool: 2 are ready, the third one</a:t>
            </a:r>
            <a:br>
              <a:rPr lang="en-US" sz="2400" dirty="0" smtClean="0"/>
            </a:br>
            <a:r>
              <a:rPr lang="en-US" sz="2400" dirty="0" smtClean="0"/>
              <a:t> in completion.</a:t>
            </a:r>
          </a:p>
          <a:p>
            <a:pPr lvl="1"/>
            <a:r>
              <a:rPr lang="en-US" sz="2000" dirty="0" smtClean="0"/>
              <a:t>Deep drawing test on copper </a:t>
            </a:r>
            <a:r>
              <a:rPr lang="en-US" dirty="0" smtClean="0"/>
              <a:t>in progress</a:t>
            </a:r>
            <a:endParaRPr lang="en-US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Medium beta cavities prototypes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21" y="2038937"/>
            <a:ext cx="1866876" cy="175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9624" r="31698" b="3505"/>
          <a:stretch/>
        </p:blipFill>
        <p:spPr bwMode="auto">
          <a:xfrm>
            <a:off x="7029695" y="3468431"/>
            <a:ext cx="1866876" cy="21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40" y="5199545"/>
            <a:ext cx="2858700" cy="161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4" y="5170759"/>
            <a:ext cx="1866875" cy="140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2154" r="7873" b="-2154"/>
          <a:stretch/>
        </p:blipFill>
        <p:spPr>
          <a:xfrm>
            <a:off x="2306060" y="5214382"/>
            <a:ext cx="2179881" cy="1642280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8794" y="-1"/>
            <a:ext cx="6443831" cy="1385445"/>
          </a:xfrm>
        </p:spPr>
        <p:txBody>
          <a:bodyPr/>
          <a:lstStyle/>
          <a:p>
            <a:r>
              <a:rPr lang="en-US" b="1" dirty="0" smtClean="0"/>
              <a:t>Medium beta cavities prototypes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3218" y="1484555"/>
            <a:ext cx="8700868" cy="49092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Cavities delivery</a:t>
            </a:r>
          </a:p>
          <a:p>
            <a:pPr lvl="1"/>
            <a:r>
              <a:rPr lang="en-US" sz="2000" dirty="0" smtClean="0"/>
              <a:t>first prototype by the end of August,</a:t>
            </a:r>
          </a:p>
          <a:p>
            <a:pPr lvl="1"/>
            <a:r>
              <a:rPr lang="en-US" sz="2000" dirty="0" smtClean="0"/>
              <a:t>second one begin of September.</a:t>
            </a:r>
          </a:p>
          <a:p>
            <a:r>
              <a:rPr lang="en-US" sz="2400" dirty="0" smtClean="0"/>
              <a:t>Upgrade of E. Zanon infrastructure in progress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Cavity handling in the clean room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BCP</a:t>
            </a:r>
            <a:r>
              <a:rPr lang="en-US" dirty="0" smtClean="0"/>
              <a:t> and acid plant cooling power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UPW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HPR mechanical and hydraulic</a:t>
            </a:r>
          </a:p>
          <a:p>
            <a:pPr lvl="1"/>
            <a:r>
              <a:rPr lang="en-US" dirty="0"/>
              <a:t>Cleaning and </a:t>
            </a:r>
            <a:r>
              <a:rPr lang="en-US" dirty="0" smtClean="0"/>
              <a:t>rinsing</a:t>
            </a:r>
            <a:endParaRPr lang="en-US" sz="2000" dirty="0" smtClean="0"/>
          </a:p>
          <a:p>
            <a:r>
              <a:rPr lang="en-US" dirty="0"/>
              <a:t>Cold test at LASA scheduled </a:t>
            </a:r>
            <a:r>
              <a:rPr lang="en-US" dirty="0" smtClean="0"/>
              <a:t>beginning </a:t>
            </a:r>
            <a:r>
              <a:rPr lang="en-US" dirty="0"/>
              <a:t>of </a:t>
            </a:r>
            <a:r>
              <a:rPr lang="en-US" dirty="0" smtClean="0"/>
              <a:t>September</a:t>
            </a:r>
          </a:p>
          <a:p>
            <a:pPr lvl="1"/>
            <a:r>
              <a:rPr lang="en-US" sz="2000" dirty="0" smtClean="0"/>
              <a:t>Cold insert at LASA: delivery foreseen in </a:t>
            </a:r>
            <a:r>
              <a:rPr lang="en-US" dirty="0" smtClean="0"/>
              <a:t>June. </a:t>
            </a:r>
          </a:p>
          <a:p>
            <a:pPr lvl="1"/>
            <a:r>
              <a:rPr lang="en-US" dirty="0" smtClean="0"/>
              <a:t>Main accessories already in house</a:t>
            </a:r>
          </a:p>
          <a:p>
            <a:endParaRPr lang="en-US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7" r="34416"/>
          <a:stretch/>
        </p:blipFill>
        <p:spPr bwMode="auto">
          <a:xfrm>
            <a:off x="6946997" y="1865797"/>
            <a:ext cx="2133578" cy="4295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7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4975" y="58000"/>
            <a:ext cx="5811141" cy="1283690"/>
          </a:xfrm>
        </p:spPr>
        <p:txBody>
          <a:bodyPr>
            <a:normAutofit/>
          </a:bodyPr>
          <a:lstStyle/>
          <a:p>
            <a:r>
              <a:rPr lang="it-IT" b="1" dirty="0" smtClean="0"/>
              <a:t>Medium Beta </a:t>
            </a:r>
            <a:r>
              <a:rPr lang="it-IT" b="1" dirty="0" err="1" smtClean="0"/>
              <a:t>series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err="1" smtClean="0"/>
              <a:t>Cavity</a:t>
            </a:r>
            <a:r>
              <a:rPr lang="it-IT" b="1" dirty="0" smtClean="0"/>
              <a:t> Status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419" y="1521151"/>
            <a:ext cx="8997162" cy="49697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INFN </a:t>
            </a:r>
            <a:r>
              <a:rPr lang="en-US" dirty="0" smtClean="0">
                <a:solidFill>
                  <a:srgbClr val="002060"/>
                </a:solidFill>
              </a:rPr>
              <a:t>on the basis of its experience and what has been done so far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ready to start the procurement process for Niobium and Cavities.</a:t>
            </a:r>
          </a:p>
          <a:p>
            <a:r>
              <a:rPr lang="en-US" dirty="0"/>
              <a:t>Cold test for series under definition with DESY. It will be finalized once the schedule is </a:t>
            </a:r>
            <a:r>
              <a:rPr lang="en-US" dirty="0" smtClean="0"/>
              <a:t>fixed.</a:t>
            </a:r>
            <a:endParaRPr lang="en-US" strike="sngStrike" dirty="0"/>
          </a:p>
          <a:p>
            <a:pPr lvl="1"/>
            <a:r>
              <a:rPr lang="en-US" dirty="0"/>
              <a:t>2 cavities will be tested in one cooldown.</a:t>
            </a:r>
          </a:p>
          <a:p>
            <a:pPr lvl="1"/>
            <a:r>
              <a:rPr lang="en-US" dirty="0"/>
              <a:t>Insert design in progress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But </a:t>
            </a:r>
          </a:p>
          <a:p>
            <a:r>
              <a:rPr lang="en-US" dirty="0" smtClean="0"/>
              <a:t>Interface </a:t>
            </a:r>
            <a:r>
              <a:rPr lang="en-US" dirty="0" smtClean="0"/>
              <a:t>document is still missing.</a:t>
            </a:r>
            <a:br>
              <a:rPr lang="en-US" dirty="0" smtClean="0"/>
            </a:br>
            <a:r>
              <a:rPr lang="en-US" dirty="0" smtClean="0"/>
              <a:t>In our opinion documentation is still </a:t>
            </a:r>
            <a:r>
              <a:rPr lang="en-US" dirty="0" smtClean="0"/>
              <a:t>far to be sufficient for </a:t>
            </a:r>
            <a:r>
              <a:rPr lang="en-US" dirty="0" smtClean="0"/>
              <a:t>a safe cavity </a:t>
            </a:r>
            <a:r>
              <a:rPr lang="en-US" dirty="0" smtClean="0"/>
              <a:t>procurement. </a:t>
            </a:r>
          </a:p>
          <a:p>
            <a:r>
              <a:rPr lang="en-US" dirty="0" smtClean="0"/>
              <a:t>Up </a:t>
            </a:r>
            <a:r>
              <a:rPr lang="en-US" dirty="0" smtClean="0"/>
              <a:t>to now no data on assembly and debugging of the cryomodule package (cold mass + cavities + ancillaries) </a:t>
            </a:r>
            <a:r>
              <a:rPr lang="en-US" dirty="0" smtClean="0"/>
              <a:t>are</a:t>
            </a:r>
            <a:r>
              <a:rPr lang="en-US" dirty="0" smtClean="0"/>
              <a:t> available.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6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74975" y="58000"/>
            <a:ext cx="5811141" cy="1283690"/>
          </a:xfrm>
        </p:spPr>
        <p:txBody>
          <a:bodyPr>
            <a:normAutofit/>
          </a:bodyPr>
          <a:lstStyle/>
          <a:p>
            <a:r>
              <a:rPr lang="it-IT" dirty="0" smtClean="0"/>
              <a:t>Medium Beta Series</a:t>
            </a:r>
            <a:br>
              <a:rPr lang="it-IT" dirty="0" smtClean="0"/>
            </a:br>
            <a:r>
              <a:rPr lang="it-IT" dirty="0" err="1" smtClean="0"/>
              <a:t>Procurement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6583" y="1521151"/>
            <a:ext cx="8857814" cy="4847376"/>
          </a:xfrm>
        </p:spPr>
        <p:txBody>
          <a:bodyPr>
            <a:normAutofit/>
          </a:bodyPr>
          <a:lstStyle/>
          <a:p>
            <a:r>
              <a:rPr lang="en-US" dirty="0" smtClean="0"/>
              <a:t>Procurement </a:t>
            </a:r>
            <a:r>
              <a:rPr lang="en-US" dirty="0" smtClean="0"/>
              <a:t>procedures </a:t>
            </a:r>
            <a:r>
              <a:rPr lang="en-US" dirty="0" smtClean="0"/>
              <a:t>require </a:t>
            </a:r>
            <a:r>
              <a:rPr lang="en-US" dirty="0" smtClean="0"/>
              <a:t>binding technical documentation with the proper finalization for the call for tender. 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changes </a:t>
            </a:r>
            <a:r>
              <a:rPr lang="en-US" dirty="0" smtClean="0"/>
              <a:t>on the interface specs are needed </a:t>
            </a:r>
            <a:r>
              <a:rPr lang="en-US" dirty="0" smtClean="0"/>
              <a:t>after the cryomodule demonstrator assembly and test, </a:t>
            </a:r>
            <a:r>
              <a:rPr lang="en-US" dirty="0"/>
              <a:t>it will be a source of delays, addendum to contracts, legal </a:t>
            </a:r>
            <a:r>
              <a:rPr lang="en-US" dirty="0" smtClean="0"/>
              <a:t>implications </a:t>
            </a:r>
            <a:r>
              <a:rPr lang="en-US" dirty="0"/>
              <a:t>and extra costs.</a:t>
            </a:r>
          </a:p>
          <a:p>
            <a:r>
              <a:rPr lang="it-IT" dirty="0" smtClean="0"/>
              <a:t>INFN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pay</a:t>
            </a:r>
            <a:r>
              <a:rPr lang="it-IT" dirty="0" smtClean="0"/>
              <a:t> for </a:t>
            </a:r>
            <a:r>
              <a:rPr lang="it-IT" dirty="0" err="1" smtClean="0"/>
              <a:t>these</a:t>
            </a:r>
            <a:r>
              <a:rPr lang="it-IT" dirty="0" smtClean="0"/>
              <a:t> and </a:t>
            </a:r>
            <a:r>
              <a:rPr lang="it-IT" dirty="0" err="1" smtClean="0"/>
              <a:t>strongly</a:t>
            </a:r>
            <a:r>
              <a:rPr lang="it-IT" dirty="0" smtClean="0"/>
              <a:t> </a:t>
            </a:r>
            <a:r>
              <a:rPr lang="it-IT" dirty="0" err="1" smtClean="0"/>
              <a:t>discourages</a:t>
            </a:r>
            <a:r>
              <a:rPr lang="it-IT" dirty="0" smtClean="0"/>
              <a:t> Call for Tender </a:t>
            </a:r>
            <a:r>
              <a:rPr lang="it-IT" dirty="0" err="1" smtClean="0"/>
              <a:t>issued</a:t>
            </a:r>
            <a:r>
              <a:rPr lang="it-IT" dirty="0" smtClean="0"/>
              <a:t> with «</a:t>
            </a:r>
            <a:r>
              <a:rPr lang="it-IT" dirty="0" err="1" smtClean="0"/>
              <a:t>provisional</a:t>
            </a:r>
            <a:r>
              <a:rPr lang="it-IT" dirty="0" smtClean="0"/>
              <a:t>» </a:t>
            </a:r>
            <a:r>
              <a:rPr lang="it-IT" dirty="0" err="1" smtClean="0"/>
              <a:t>documentation</a:t>
            </a:r>
            <a:r>
              <a:rPr lang="it-IT" dirty="0" smtClean="0"/>
              <a:t>, </a:t>
            </a:r>
            <a:r>
              <a:rPr lang="it-IT" dirty="0" err="1" smtClean="0"/>
              <a:t>subject</a:t>
            </a:r>
            <a:r>
              <a:rPr lang="it-IT" dirty="0" smtClean="0"/>
              <a:t> to </a:t>
            </a:r>
            <a:r>
              <a:rPr lang="it-IT" dirty="0" err="1" smtClean="0"/>
              <a:t>change</a:t>
            </a:r>
            <a:r>
              <a:rPr lang="it-IT" dirty="0" smtClean="0"/>
              <a:t>!!</a:t>
            </a:r>
          </a:p>
          <a:p>
            <a:endParaRPr lang="it-IT" dirty="0"/>
          </a:p>
          <a:p>
            <a:r>
              <a:rPr lang="it-IT" sz="2600" dirty="0" err="1" smtClean="0">
                <a:solidFill>
                  <a:srgbClr val="FF0000"/>
                </a:solidFill>
              </a:rPr>
              <a:t>We</a:t>
            </a:r>
            <a:r>
              <a:rPr lang="it-IT" sz="2600" dirty="0" smtClean="0">
                <a:solidFill>
                  <a:srgbClr val="FF0000"/>
                </a:solidFill>
              </a:rPr>
              <a:t> can start the </a:t>
            </a:r>
            <a:r>
              <a:rPr lang="it-IT" sz="2600" dirty="0" err="1" smtClean="0">
                <a:solidFill>
                  <a:srgbClr val="FF0000"/>
                </a:solidFill>
              </a:rPr>
              <a:t>process</a:t>
            </a:r>
            <a:r>
              <a:rPr lang="it-IT" sz="2600" dirty="0" smtClean="0">
                <a:solidFill>
                  <a:srgbClr val="FF0000"/>
                </a:solidFill>
              </a:rPr>
              <a:t> for </a:t>
            </a:r>
            <a:r>
              <a:rPr lang="it-IT" sz="2600" dirty="0" err="1" smtClean="0">
                <a:solidFill>
                  <a:srgbClr val="FF0000"/>
                </a:solidFill>
              </a:rPr>
              <a:t>cavity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procurement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now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smtClean="0">
                <a:solidFill>
                  <a:srgbClr val="FF0000"/>
                </a:solidFill>
              </a:rPr>
              <a:t>and </a:t>
            </a:r>
            <a:r>
              <a:rPr lang="it-IT" sz="2600" dirty="0" err="1" smtClean="0">
                <a:solidFill>
                  <a:srgbClr val="FF0000"/>
                </a:solidFill>
              </a:rPr>
              <a:t>fully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respect</a:t>
            </a:r>
            <a:r>
              <a:rPr lang="it-IT" sz="2600" dirty="0" smtClean="0">
                <a:solidFill>
                  <a:srgbClr val="FF0000"/>
                </a:solidFill>
              </a:rPr>
              <a:t> the </a:t>
            </a:r>
            <a:r>
              <a:rPr lang="it-IT" sz="2600" dirty="0" err="1" smtClean="0">
                <a:solidFill>
                  <a:srgbClr val="FF0000"/>
                </a:solidFill>
              </a:rPr>
              <a:t>original</a:t>
            </a:r>
            <a:r>
              <a:rPr lang="it-IT" sz="2600" dirty="0" smtClean="0">
                <a:solidFill>
                  <a:srgbClr val="FF0000"/>
                </a:solidFill>
              </a:rPr>
              <a:t> time schedule, </a:t>
            </a:r>
            <a:r>
              <a:rPr lang="it-IT" sz="2600" dirty="0" err="1" smtClean="0">
                <a:solidFill>
                  <a:srgbClr val="FF0000"/>
                </a:solidFill>
              </a:rPr>
              <a:t>but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we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strongly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suggest</a:t>
            </a:r>
            <a:r>
              <a:rPr lang="it-IT" sz="2600" dirty="0" smtClean="0">
                <a:solidFill>
                  <a:srgbClr val="FF0000"/>
                </a:solidFill>
              </a:rPr>
              <a:t> to </a:t>
            </a:r>
            <a:r>
              <a:rPr lang="it-IT" sz="2600" dirty="0" err="1" smtClean="0">
                <a:solidFill>
                  <a:srgbClr val="FF0000"/>
                </a:solidFill>
              </a:rPr>
              <a:t>postpone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this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action</a:t>
            </a:r>
            <a:r>
              <a:rPr lang="it-IT" sz="2600" dirty="0" smtClean="0">
                <a:solidFill>
                  <a:srgbClr val="FF0000"/>
                </a:solidFill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</a:rPr>
              <a:t>after</a:t>
            </a:r>
            <a:r>
              <a:rPr lang="it-IT" sz="2600" dirty="0" smtClean="0">
                <a:solidFill>
                  <a:srgbClr val="FF0000"/>
                </a:solidFill>
              </a:rPr>
              <a:t> the </a:t>
            </a:r>
            <a:r>
              <a:rPr lang="it-IT" sz="2600" dirty="0" err="1" smtClean="0">
                <a:solidFill>
                  <a:srgbClr val="FF0000"/>
                </a:solidFill>
              </a:rPr>
              <a:t>demonstration</a:t>
            </a:r>
            <a:r>
              <a:rPr lang="it-IT" sz="2600" dirty="0" smtClean="0">
                <a:solidFill>
                  <a:srgbClr val="FF0000"/>
                </a:solidFill>
              </a:rPr>
              <a:t> of the cryomodule.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TAC, Lund, 7 April 2016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Paolo Michelato,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84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680</Words>
  <Application>Microsoft Office PowerPoint</Application>
  <PresentationFormat>Presentazione su schermo (4:3)</PresentationFormat>
  <Paragraphs>140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Medium Beta  Elliptical Cavities</vt:lpstr>
      <vt:lpstr>Layout</vt:lpstr>
      <vt:lpstr>Cavity Electromagnetic Design</vt:lpstr>
      <vt:lpstr>Cavity RF parameters</vt:lpstr>
      <vt:lpstr>Cavity Mechanical Design</vt:lpstr>
      <vt:lpstr>Medium beta cavities prototypes </vt:lpstr>
      <vt:lpstr>Medium beta cavities prototypes</vt:lpstr>
      <vt:lpstr>Medium Beta series  Cavity Status</vt:lpstr>
      <vt:lpstr>Medium Beta Series Procurement</vt:lpstr>
    </vt:vector>
  </TitlesOfParts>
  <Company>INFN Milano - 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 Wait for Demonstrator Results</dc:title>
  <dc:creator>Daniele Sertore</dc:creator>
  <cp:lastModifiedBy>Paolo Michelato</cp:lastModifiedBy>
  <cp:revision>54</cp:revision>
  <cp:lastPrinted>2016-04-04T15:47:59Z</cp:lastPrinted>
  <dcterms:created xsi:type="dcterms:W3CDTF">2016-03-31T15:19:13Z</dcterms:created>
  <dcterms:modified xsi:type="dcterms:W3CDTF">2016-04-05T12:47:47Z</dcterms:modified>
</cp:coreProperties>
</file>