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4"/>
  </p:sldMasterIdLst>
  <p:notesMasterIdLst>
    <p:notesMasterId r:id="rId9"/>
  </p:notesMasterIdLst>
  <p:handoutMasterIdLst>
    <p:handoutMasterId r:id="rId10"/>
  </p:handoutMasterIdLst>
  <p:sldIdLst>
    <p:sldId id="257" r:id="rId5"/>
    <p:sldId id="256" r:id="rId6"/>
    <p:sldId id="258" r:id="rId7"/>
    <p:sldId id="260" r:id="rId8"/>
  </p:sldIdLst>
  <p:sldSz cx="13682663" cy="7696200"/>
  <p:notesSz cx="15227300" cy="7696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9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A12807-68C8-CCC6-B944-79D5CEA85083}" name="Ana Godinho" initials="AG" userId="S::ana.godinho@ess.eu::9b0dd8e6-7646-4987-9800-f70048f6d9c2" providerId="AD"/>
  <p188:author id="{4CF98B18-820E-EF45-6D2B-AFFDCF2DB1A5}" name="Ulrika Hammarlund" initials="UH" userId="S::ulrika.hammarlund@ess.eu::ee049dfe-bcb1-4cfc-b5df-04c1b56782e8" providerId="AD"/>
  <p188:author id="{BC4AE464-8CF4-3635-749C-BF9B68D0DDC1}" name="Lina Andersson" initials="LA" userId="S::lina.andersson@ess.eu::25cbe4a1-2e2d-4dd3-a5e7-b7ca21af43e0" providerId="AD"/>
  <p188:author id="{5550FACF-CC5F-C0B7-7374-5AE4B1DA58AB}" name="Kate Hickey" initials="KH" userId="S::kate.hickey@ess.eu::f85f439f-a5ab-4d3d-9eaf-2e1a1db38f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00"/>
    <a:srgbClr val="F2F2F2"/>
    <a:srgbClr val="0066FF"/>
    <a:srgbClr val="D9D9D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42" autoAdjust="0"/>
    <p:restoredTop sz="80505" autoAdjust="0"/>
  </p:normalViewPr>
  <p:slideViewPr>
    <p:cSldViewPr>
      <p:cViewPr varScale="1">
        <p:scale>
          <a:sx n="90" d="100"/>
          <a:sy n="90" d="100"/>
        </p:scale>
        <p:origin x="1032" y="96"/>
      </p:cViewPr>
      <p:guideLst>
        <p:guide orient="horz" pos="2880"/>
        <p:guide pos="194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5" d="100"/>
        <a:sy n="65" d="100"/>
      </p:scale>
      <p:origin x="0" y="-900"/>
    </p:cViewPr>
  </p:sorterViewPr>
  <p:notesViewPr>
    <p:cSldViewPr>
      <p:cViewPr varScale="1">
        <p:scale>
          <a:sx n="107" d="100"/>
          <a:sy n="107" d="100"/>
        </p:scale>
        <p:origin x="90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Håkansson" userId="406eb36a-e848-45ca-973a-5cfd3e105667" providerId="ADAL" clId="{16FE04BF-1480-4A62-A55D-66BE8E1349C5}"/>
    <pc:docChg chg="modSld">
      <pc:chgData name="Fredrik Håkansson" userId="406eb36a-e848-45ca-973a-5cfd3e105667" providerId="ADAL" clId="{16FE04BF-1480-4A62-A55D-66BE8E1349C5}" dt="2026-08-27T06:25:53.960" v="127" actId="20577"/>
      <pc:docMkLst>
        <pc:docMk/>
      </pc:docMkLst>
      <pc:sldChg chg="modSp mod">
        <pc:chgData name="Fredrik Håkansson" userId="406eb36a-e848-45ca-973a-5cfd3e105667" providerId="ADAL" clId="{16FE04BF-1480-4A62-A55D-66BE8E1349C5}" dt="2026-08-27T06:25:53.960" v="127" actId="20577"/>
        <pc:sldMkLst>
          <pc:docMk/>
          <pc:sldMk cId="2368379284" sldId="256"/>
        </pc:sldMkLst>
        <pc:spChg chg="mod">
          <ac:chgData name="Fredrik Håkansson" userId="406eb36a-e848-45ca-973a-5cfd3e105667" providerId="ADAL" clId="{16FE04BF-1480-4A62-A55D-66BE8E1349C5}" dt="2026-08-27T06:25:53.960" v="127" actId="20577"/>
          <ac:spMkLst>
            <pc:docMk/>
            <pc:sldMk cId="2368379284" sldId="256"/>
            <ac:spMk id="61" creationId="{95766C06-AA00-8C6D-CCE0-6D75E360F059}"/>
          </ac:spMkLst>
        </pc:spChg>
      </pc:sldChg>
    </pc:docChg>
  </pc:docChgLst>
  <pc:docChgLst>
    <pc:chgData name="My Thorström" userId="60552adb-cfbb-4cd8-ac3b-7b82fba8483f" providerId="ADAL" clId="{4739BBD4-86BE-59CB-8764-C0CB04B88833}"/>
    <pc:docChg chg="custSel modSld">
      <pc:chgData name="My Thorström" userId="60552adb-cfbb-4cd8-ac3b-7b82fba8483f" providerId="ADAL" clId="{4739BBD4-86BE-59CB-8764-C0CB04B88833}" dt="2026-08-26T08:14:46.434" v="34"/>
      <pc:docMkLst>
        <pc:docMk/>
      </pc:docMkLst>
      <pc:sldChg chg="modSp mod">
        <pc:chgData name="My Thorström" userId="60552adb-cfbb-4cd8-ac3b-7b82fba8483f" providerId="ADAL" clId="{4739BBD4-86BE-59CB-8764-C0CB04B88833}" dt="2026-08-26T08:14:34.236" v="30" actId="20577"/>
        <pc:sldMkLst>
          <pc:docMk/>
          <pc:sldMk cId="2368379284" sldId="256"/>
        </pc:sldMkLst>
        <pc:spChg chg="mod">
          <ac:chgData name="My Thorström" userId="60552adb-cfbb-4cd8-ac3b-7b82fba8483f" providerId="ADAL" clId="{4739BBD4-86BE-59CB-8764-C0CB04B88833}" dt="2026-08-26T08:14:34.236" v="30" actId="20577"/>
          <ac:spMkLst>
            <pc:docMk/>
            <pc:sldMk cId="2368379284" sldId="256"/>
            <ac:spMk id="5" creationId="{5CCFA69C-2E3A-C3A9-5957-649D5BE06A26}"/>
          </ac:spMkLst>
        </pc:spChg>
        <pc:spChg chg="mod">
          <ac:chgData name="My Thorström" userId="60552adb-cfbb-4cd8-ac3b-7b82fba8483f" providerId="ADAL" clId="{4739BBD4-86BE-59CB-8764-C0CB04B88833}" dt="2026-08-26T08:14:27.291" v="19"/>
          <ac:spMkLst>
            <pc:docMk/>
            <pc:sldMk cId="2368379284" sldId="256"/>
            <ac:spMk id="6" creationId="{7AA9F68C-6BBA-9602-2108-902B2E7F7357}"/>
          </ac:spMkLst>
        </pc:spChg>
        <pc:spChg chg="mod">
          <ac:chgData name="My Thorström" userId="60552adb-cfbb-4cd8-ac3b-7b82fba8483f" providerId="ADAL" clId="{4739BBD4-86BE-59CB-8764-C0CB04B88833}" dt="2026-08-26T08:09:41.642" v="0" actId="20577"/>
          <ac:spMkLst>
            <pc:docMk/>
            <pc:sldMk cId="2368379284" sldId="256"/>
            <ac:spMk id="61" creationId="{95766C06-AA00-8C6D-CCE0-6D75E360F059}"/>
          </ac:spMkLst>
        </pc:spChg>
      </pc:sldChg>
      <pc:sldChg chg="modSp mod">
        <pc:chgData name="My Thorström" userId="60552adb-cfbb-4cd8-ac3b-7b82fba8483f" providerId="ADAL" clId="{4739BBD4-86BE-59CB-8764-C0CB04B88833}" dt="2026-08-26T08:14:02.475" v="18" actId="20577"/>
        <pc:sldMkLst>
          <pc:docMk/>
          <pc:sldMk cId="3180763460" sldId="257"/>
        </pc:sldMkLst>
        <pc:spChg chg="mod">
          <ac:chgData name="My Thorström" userId="60552adb-cfbb-4cd8-ac3b-7b82fba8483f" providerId="ADAL" clId="{4739BBD4-86BE-59CB-8764-C0CB04B88833}" dt="2026-08-26T08:14:02.475" v="18" actId="20577"/>
          <ac:spMkLst>
            <pc:docMk/>
            <pc:sldMk cId="3180763460" sldId="257"/>
            <ac:spMk id="5" creationId="{D980025A-C9F4-B878-0C7F-8633FB885E38}"/>
          </ac:spMkLst>
        </pc:spChg>
      </pc:sldChg>
      <pc:sldChg chg="addSp delSp modSp mod">
        <pc:chgData name="My Thorström" userId="60552adb-cfbb-4cd8-ac3b-7b82fba8483f" providerId="ADAL" clId="{4739BBD4-86BE-59CB-8764-C0CB04B88833}" dt="2026-08-26T08:14:42.280" v="32"/>
        <pc:sldMkLst>
          <pc:docMk/>
          <pc:sldMk cId="4011583567" sldId="258"/>
        </pc:sldMkLst>
        <pc:spChg chg="add mod">
          <ac:chgData name="My Thorström" userId="60552adb-cfbb-4cd8-ac3b-7b82fba8483f" providerId="ADAL" clId="{4739BBD4-86BE-59CB-8764-C0CB04B88833}" dt="2026-08-26T08:14:42.280" v="32"/>
          <ac:spMkLst>
            <pc:docMk/>
            <pc:sldMk cId="4011583567" sldId="258"/>
            <ac:spMk id="4" creationId="{5D45DBA0-365E-DFDA-AA6B-6B5DEDA4B3CA}"/>
          </ac:spMkLst>
        </pc:spChg>
        <pc:spChg chg="del">
          <ac:chgData name="My Thorström" userId="60552adb-cfbb-4cd8-ac3b-7b82fba8483f" providerId="ADAL" clId="{4739BBD4-86BE-59CB-8764-C0CB04B88833}" dt="2026-08-26T08:14:41.505" v="31" actId="478"/>
          <ac:spMkLst>
            <pc:docMk/>
            <pc:sldMk cId="4011583567" sldId="258"/>
            <ac:spMk id="5" creationId="{6F613886-684B-7007-D966-2EADAD485641}"/>
          </ac:spMkLst>
        </pc:spChg>
        <pc:spChg chg="del">
          <ac:chgData name="My Thorström" userId="60552adb-cfbb-4cd8-ac3b-7b82fba8483f" providerId="ADAL" clId="{4739BBD4-86BE-59CB-8764-C0CB04B88833}" dt="2026-08-26T08:14:41.505" v="31" actId="478"/>
          <ac:spMkLst>
            <pc:docMk/>
            <pc:sldMk cId="4011583567" sldId="258"/>
            <ac:spMk id="6" creationId="{3CA31662-2A94-40C8-3854-36F7524969DA}"/>
          </ac:spMkLst>
        </pc:spChg>
        <pc:spChg chg="add mod">
          <ac:chgData name="My Thorström" userId="60552adb-cfbb-4cd8-ac3b-7b82fba8483f" providerId="ADAL" clId="{4739BBD4-86BE-59CB-8764-C0CB04B88833}" dt="2026-08-26T08:14:42.280" v="32"/>
          <ac:spMkLst>
            <pc:docMk/>
            <pc:sldMk cId="4011583567" sldId="258"/>
            <ac:spMk id="8" creationId="{7C4DB657-F412-ED98-05F1-38B75909748D}"/>
          </ac:spMkLst>
        </pc:spChg>
        <pc:graphicFrameChg chg="modGraphic">
          <ac:chgData name="My Thorström" userId="60552adb-cfbb-4cd8-ac3b-7b82fba8483f" providerId="ADAL" clId="{4739BBD4-86BE-59CB-8764-C0CB04B88833}" dt="2026-08-26T08:10:43.234" v="1" actId="20577"/>
          <ac:graphicFrameMkLst>
            <pc:docMk/>
            <pc:sldMk cId="4011583567" sldId="258"/>
            <ac:graphicFrameMk id="7" creationId="{DC902955-BF43-16A5-4A3C-5FDED85F8DE9}"/>
          </ac:graphicFrameMkLst>
        </pc:graphicFrameChg>
      </pc:sldChg>
      <pc:sldChg chg="addSp delSp modSp mod">
        <pc:chgData name="My Thorström" userId="60552adb-cfbb-4cd8-ac3b-7b82fba8483f" providerId="ADAL" clId="{4739BBD4-86BE-59CB-8764-C0CB04B88833}" dt="2026-08-26T08:14:46.434" v="34"/>
        <pc:sldMkLst>
          <pc:docMk/>
          <pc:sldMk cId="3335869320" sldId="260"/>
        </pc:sldMkLst>
        <pc:spChg chg="add mod">
          <ac:chgData name="My Thorström" userId="60552adb-cfbb-4cd8-ac3b-7b82fba8483f" providerId="ADAL" clId="{4739BBD4-86BE-59CB-8764-C0CB04B88833}" dt="2026-08-26T08:14:46.434" v="34"/>
          <ac:spMkLst>
            <pc:docMk/>
            <pc:sldMk cId="3335869320" sldId="260"/>
            <ac:spMk id="4" creationId="{E1478A4D-DA52-B407-A99F-B9C0B5979B46}"/>
          </ac:spMkLst>
        </pc:spChg>
        <pc:spChg chg="del">
          <ac:chgData name="My Thorström" userId="60552adb-cfbb-4cd8-ac3b-7b82fba8483f" providerId="ADAL" clId="{4739BBD4-86BE-59CB-8764-C0CB04B88833}" dt="2026-08-26T08:14:45.996" v="33" actId="478"/>
          <ac:spMkLst>
            <pc:docMk/>
            <pc:sldMk cId="3335869320" sldId="260"/>
            <ac:spMk id="5" creationId="{E65E401A-D237-E28D-752A-58F6B9B35F25}"/>
          </ac:spMkLst>
        </pc:spChg>
        <pc:spChg chg="del">
          <ac:chgData name="My Thorström" userId="60552adb-cfbb-4cd8-ac3b-7b82fba8483f" providerId="ADAL" clId="{4739BBD4-86BE-59CB-8764-C0CB04B88833}" dt="2026-08-26T08:14:45.996" v="33" actId="478"/>
          <ac:spMkLst>
            <pc:docMk/>
            <pc:sldMk cId="3335869320" sldId="260"/>
            <ac:spMk id="6" creationId="{7BADA73B-1EE8-09CD-FFED-A583B57D9F98}"/>
          </ac:spMkLst>
        </pc:spChg>
        <pc:spChg chg="add mod">
          <ac:chgData name="My Thorström" userId="60552adb-cfbb-4cd8-ac3b-7b82fba8483f" providerId="ADAL" clId="{4739BBD4-86BE-59CB-8764-C0CB04B88833}" dt="2026-08-26T08:14:46.434" v="34"/>
          <ac:spMkLst>
            <pc:docMk/>
            <pc:sldMk cId="3335869320" sldId="260"/>
            <ac:spMk id="8" creationId="{8C524079-1054-FF2E-9E4A-3F27AA7BBCE8}"/>
          </ac:spMkLst>
        </pc:spChg>
        <pc:graphicFrameChg chg="modGraphic">
          <ac:chgData name="My Thorström" userId="60552adb-cfbb-4cd8-ac3b-7b82fba8483f" providerId="ADAL" clId="{4739BBD4-86BE-59CB-8764-C0CB04B88833}" dt="2026-08-26T08:12:39.275" v="5" actId="20577"/>
          <ac:graphicFrameMkLst>
            <pc:docMk/>
            <pc:sldMk cId="3335869320" sldId="260"/>
            <ac:graphicFrameMk id="7" creationId="{1E628264-E1F9-D573-2188-ACC32CA92B5F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5BD0A-0678-F76B-6820-83208F0C4D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A8CF0C-7C7E-3BDD-1665-6D9717D0AF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88B49-5164-4701-BCC3-9BF20534E026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4E2D2-F160-FD7E-0747-DE711ACC8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B8204-A707-C256-D3AC-AD15A2F022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E6796-D599-49BD-BCDA-91C4A5E372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777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05058-F5BA-4C08-A779-DEC929E6E0BA}" type="datetimeFigureOut">
              <a:rPr lang="sv-SE" smtClean="0"/>
              <a:t>2026-08-27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05425" y="962025"/>
            <a:ext cx="4616450" cy="2597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2413" y="3703638"/>
            <a:ext cx="12182475" cy="30305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2B55F-E669-4D1E-902A-C6D51B8BF67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080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bg1"/>
                </a:solidFill>
              </a:rPr>
              <a:t>Keep it high-level and make actions / decisions easy to identify.</a:t>
            </a:r>
          </a:p>
          <a:p>
            <a:r>
              <a:rPr lang="en-US" i="1" dirty="0">
                <a:solidFill>
                  <a:schemeClr val="bg1"/>
                </a:solidFill>
              </a:rPr>
              <a:t>15 min total presentation and discussion (10+5).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2B55F-E669-4D1E-902A-C6D51B8BF67E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9289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CONCERN  →  SCHEDULE IMPACT  →  ACTION / DECISION NEEDED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Bring forward issues requiring investigation, </a:t>
            </a:r>
            <a:r>
              <a:rPr lang="en-US" i="1" dirty="0" err="1"/>
              <a:t>prioritisation</a:t>
            </a:r>
            <a:r>
              <a:rPr lang="en-US" i="1" dirty="0"/>
              <a:t> or cross-organizational action. We will not solve detailed technical problems in the room.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2B55F-E669-4D1E-902A-C6D51B8BF67E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1788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-16669" y="0"/>
            <a:ext cx="13682663" cy="7696200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1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1531" y="0"/>
            <a:ext cx="90511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6AE1553-25EB-9B2E-78D6-177DF8D58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3E292E-BB4E-9E15-D55E-58C8A9D01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5471D45A-667F-3E0C-4AA2-FB6F01750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846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7077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7731" y="0"/>
            <a:ext cx="89749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1DC53C5B-9DC3-4646-B6B3-DD59404D4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D747A8CD-BDB8-B53A-23F3-BA0D0AE4E0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F490FAF-D0E5-787F-6C2B-B4E5B67AE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0DE4F1A-F05D-7E29-E65B-7D93DF00C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0CC65F5-A907-446D-17DA-DC0433CA6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36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6D4B2C13-D1A4-E48A-2D62-667FEB02E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1094DE6-CEDA-B3AE-CC60-B67393319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DB87666C-E8F8-AAFC-05BB-2EC920D34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2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8F0B2F64-B8D1-BE20-EC3B-314476123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D306A5E-81C9-ECBD-A5A5-0B563E6B0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0FB918A-9BF2-A883-7694-E8CAC5DAA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859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BF7DC84-A445-2627-7934-A3A83EB51C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90700"/>
            <a:ext cx="10895012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3BB851-8008-A378-C71B-7823AC8B8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49762BB6-099B-FD8F-0502-3895D9493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1FCA546F-EEC3-2B1A-96F8-752773BC7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57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A21051E-3C35-41FB-8E6B-797DB8F269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47733" y="1753361"/>
            <a:ext cx="5878446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5471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7B98440F-C37E-51E9-D8E1-762C411B7B95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CFB268A-D099-675B-D290-109C1F1884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53361"/>
            <a:ext cx="5839618" cy="5350825"/>
          </a:xfrm>
        </p:spPr>
        <p:txBody>
          <a:bodyPr/>
          <a:lstStyle>
            <a:lvl2pPr marL="444500" indent="-177800">
              <a:defRPr/>
            </a:lvl2pPr>
            <a:lvl3pPr marL="652463" indent="-207963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ECCADB5-EE03-0CDC-ED9E-383135225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62CB1B4F-A7B6-B390-7332-F1EB01CD2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1A35CE6-8DD9-4F8D-5389-79D282992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98F5E909-C8E5-7A77-A800-0EDB1ACFD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FFDB9217-BC4C-2A0B-D7D5-D9E9F3C2F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526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172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163" indent="-220905">
              <a:lnSpc>
                <a:spcPct val="100000"/>
              </a:lnSpc>
              <a:tabLst/>
              <a:defRPr/>
            </a:lvl3pPr>
            <a:lvl4pPr marL="607490" indent="-203090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45916" y="468464"/>
            <a:ext cx="927434" cy="897890"/>
          </a:xfrm>
          <a:prstGeom prst="rect">
            <a:avLst/>
          </a:prstGeom>
        </p:spPr>
      </p:pic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B2D0E559-A900-41F3-93C5-387A7764A15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935634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707" indent="-220905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E4E99B3B-ADB3-4D1A-9A7F-AA1B8528E6C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875793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0C9E0897-D990-25EC-5080-B238D33F7892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D0AAA9A-0FC1-39F6-E27B-AD87D4BE4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8705F00B-C13F-759C-08E1-7F1E93312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32F8A0CE-5717-0F1A-1821-41935CB4B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EA7CCAC3-1981-D0F8-6AC1-9CC091C0FF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1" name="Platshållare för text 13">
            <a:extLst>
              <a:ext uri="{FF2B5EF4-FFF2-40B4-BE49-F238E27FC236}">
                <a16:creationId xmlns:a16="http://schemas.microsoft.com/office/drawing/2014/main" id="{F843370A-C30F-861F-A640-542CDEC17B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117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112" y="1753025"/>
            <a:ext cx="5838840" cy="5351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98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124" y="1753361"/>
            <a:ext cx="5838267" cy="5350825"/>
          </a:xfrm>
        </p:spPr>
        <p:txBody>
          <a:bodyPr lIns="0" rIns="18000"/>
          <a:lstStyle>
            <a:lvl1pPr>
              <a:lnSpc>
                <a:spcPct val="100000"/>
              </a:lnSpc>
              <a:buFontTx/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506E76ED-0FF0-4A03-8EB9-06B57B12EC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4" name="Rak 71">
            <a:extLst>
              <a:ext uri="{FF2B5EF4-FFF2-40B4-BE49-F238E27FC236}">
                <a16:creationId xmlns:a16="http://schemas.microsoft.com/office/drawing/2014/main" id="{3AE18C13-D5A1-70F7-E0F6-D97FC5D5A2EF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291C225-59BC-EA83-5E46-4CD8CAE1E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C7AEF7D2-F978-0C4D-4DAD-B12F437BD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A22948E8-9AEE-9262-FADA-EAD80C683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54B5912B-1EA3-EF14-8B94-741A307FD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5" name="Platshållare för text 13">
            <a:extLst>
              <a:ext uri="{FF2B5EF4-FFF2-40B4-BE49-F238E27FC236}">
                <a16:creationId xmlns:a16="http://schemas.microsoft.com/office/drawing/2014/main" id="{397014F6-AEEF-6A0C-8DD9-5D19DF7729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679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3682663" cy="76962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ctr">
              <a:defRPr sz="898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F5BB748-C0D0-CB4F-BA93-7488E4BA7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887" y="297808"/>
            <a:ext cx="10888702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Image </a:t>
            </a:r>
            <a:r>
              <a:rPr lang="sv-SE" err="1"/>
              <a:t>title</a:t>
            </a:r>
            <a:endParaRPr lang="sv-SE"/>
          </a:p>
        </p:txBody>
      </p:sp>
      <p:cxnSp>
        <p:nvCxnSpPr>
          <p:cNvPr id="2" name="Rak 71">
            <a:extLst>
              <a:ext uri="{FF2B5EF4-FFF2-40B4-BE49-F238E27FC236}">
                <a16:creationId xmlns:a16="http://schemas.microsoft.com/office/drawing/2014/main" id="{820F6F9F-EB2F-29CB-23EC-F542085C030B}"/>
              </a:ext>
            </a:extLst>
          </p:cNvPr>
          <p:cNvCxnSpPr>
            <a:cxnSpLocks/>
          </p:cNvCxnSpPr>
          <p:nvPr userDrawn="1"/>
        </p:nvCxnSpPr>
        <p:spPr>
          <a:xfrm>
            <a:off x="546333" y="297808"/>
            <a:ext cx="10372" cy="94858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71">
            <a:extLst>
              <a:ext uri="{FF2B5EF4-FFF2-40B4-BE49-F238E27FC236}">
                <a16:creationId xmlns:a16="http://schemas.microsoft.com/office/drawing/2014/main" id="{83DCAE1B-7D89-79F7-0F41-5607193324D7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72720F-C6A3-F386-B348-649C331B9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73AB7D98-EB0A-2BAD-E200-6F780CF5C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76DE6AD2-58BF-AE7F-2505-EC8BE1691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716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FA784AEE-BB11-4271-AB33-DE07741056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043212" y="1859915"/>
            <a:ext cx="8912352" cy="4988278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chart</a:t>
            </a:r>
            <a:endParaRPr lang="sv-SE"/>
          </a:p>
        </p:txBody>
      </p:sp>
      <p:cxnSp>
        <p:nvCxnSpPr>
          <p:cNvPr id="8" name="Rak 71">
            <a:extLst>
              <a:ext uri="{FF2B5EF4-FFF2-40B4-BE49-F238E27FC236}">
                <a16:creationId xmlns:a16="http://schemas.microsoft.com/office/drawing/2014/main" id="{82E47360-544B-C9FB-A573-E410AE7A7280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20B36EC-41AD-5CA2-7BB8-E541ACFB8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2036E3A6-AE2B-07D8-51B1-595C35BBB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CB58F05-9F8C-D749-D541-31CD33B6B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E4F4184C-D034-28C4-7B5A-B94A3B472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C584B543-8E23-B884-89C1-D5224CF752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784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489D1BD7-202A-4115-BE6C-1B053CFFDE1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050131" y="1811815"/>
            <a:ext cx="10504294" cy="4945521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table</a:t>
            </a:r>
            <a:endParaRPr lang="sv-SE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27BDAC8B-EDA0-1809-9F80-AD03229C2164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49F05A21-1459-500E-506B-40F58D950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9A23740A-B559-E53C-BF54-7D7ED572A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5A12C6CC-CF35-37DA-77A7-2A11C644E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2F75135B-345A-A833-44F7-39D73FC057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6" name="Platshållare för text 13">
            <a:extLst>
              <a:ext uri="{FF2B5EF4-FFF2-40B4-BE49-F238E27FC236}">
                <a16:creationId xmlns:a16="http://schemas.microsoft.com/office/drawing/2014/main" id="{5A7B2DD7-1776-886F-1404-B3AC11A4A5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434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9908" y="1878240"/>
            <a:ext cx="7604321" cy="407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6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287640" y="3674353"/>
            <a:ext cx="7107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Follow the ESS Road to Science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D9AE7C-09EE-89F4-8213-8A9C83AE3410}"/>
              </a:ext>
            </a:extLst>
          </p:cNvPr>
          <p:cNvSpPr txBox="1"/>
          <p:nvPr userDrawn="1"/>
        </p:nvSpPr>
        <p:spPr>
          <a:xfrm>
            <a:off x="4951898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DB020-658D-254E-D0EE-069F44085045}"/>
              </a:ext>
            </a:extLst>
          </p:cNvPr>
          <p:cNvSpPr txBox="1"/>
          <p:nvPr userDrawn="1"/>
        </p:nvSpPr>
        <p:spPr>
          <a:xfrm>
            <a:off x="7000894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699CF6-F60F-8C8A-C751-7217DF3414B5}"/>
              </a:ext>
            </a:extLst>
          </p:cNvPr>
          <p:cNvSpPr txBox="1"/>
          <p:nvPr userDrawn="1"/>
        </p:nvSpPr>
        <p:spPr>
          <a:xfrm>
            <a:off x="9181114" y="6321644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47DC1F-B3B6-1BD1-9BB0-E6D09CF85109}"/>
              </a:ext>
            </a:extLst>
          </p:cNvPr>
          <p:cNvSpPr txBox="1"/>
          <p:nvPr userDrawn="1"/>
        </p:nvSpPr>
        <p:spPr>
          <a:xfrm>
            <a:off x="2870399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029DFA-11DD-C752-7073-B1C281EB52C9}"/>
              </a:ext>
            </a:extLst>
          </p:cNvPr>
          <p:cNvGrpSpPr/>
          <p:nvPr userDrawn="1"/>
        </p:nvGrpSpPr>
        <p:grpSpPr>
          <a:xfrm>
            <a:off x="3465434" y="5753100"/>
            <a:ext cx="6831268" cy="568544"/>
            <a:chOff x="3058063" y="5909223"/>
            <a:chExt cx="7947465" cy="661441"/>
          </a:xfrm>
        </p:grpSpPr>
        <p:cxnSp>
          <p:nvCxnSpPr>
            <p:cNvPr id="21" name="Rak 32">
              <a:extLst>
                <a:ext uri="{FF2B5EF4-FFF2-40B4-BE49-F238E27FC236}">
                  <a16:creationId xmlns:a16="http://schemas.microsoft.com/office/drawing/2014/main" id="{2E3D1B9A-0294-9068-FAA1-068190307B1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 descr="A logo of a camera&#10;&#10;AI-generated content may be incorrect.">
              <a:extLst>
                <a:ext uri="{FF2B5EF4-FFF2-40B4-BE49-F238E27FC236}">
                  <a16:creationId xmlns:a16="http://schemas.microsoft.com/office/drawing/2014/main" id="{80D35CDD-754B-0933-2D15-56D0FB5E30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23" name="Picture 22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1BBC71C6-C6FE-8B9F-EB60-51FBC3743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24" name="Picture 23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9FDE6606-EECF-0155-CDB6-7F505CC478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25" name="Picture 24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F38709C-3039-D08F-1E9A-C7E23B68B3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26" name="Rak 32">
              <a:extLst>
                <a:ext uri="{FF2B5EF4-FFF2-40B4-BE49-F238E27FC236}">
                  <a16:creationId xmlns:a16="http://schemas.microsoft.com/office/drawing/2014/main" id="{A45A97AA-5CF6-62A7-7EBB-076AE5BE3BD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ak 32">
              <a:extLst>
                <a:ext uri="{FF2B5EF4-FFF2-40B4-BE49-F238E27FC236}">
                  <a16:creationId xmlns:a16="http://schemas.microsoft.com/office/drawing/2014/main" id="{4BE06801-5F07-81E9-8877-13A8B2750DD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189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Contac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183731" y="2792106"/>
            <a:ext cx="7107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+mj-lt"/>
                <a:cs typeface="Segoe UI Semilight" panose="020B0402040204020203" pitchFamily="34" charset="0"/>
              </a:rPr>
              <a:t>Thank you!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0D4F84-3F24-CDD7-F74A-BEF89DAE95A3}"/>
              </a:ext>
            </a:extLst>
          </p:cNvPr>
          <p:cNvSpPr txBox="1"/>
          <p:nvPr userDrawn="1"/>
        </p:nvSpPr>
        <p:spPr>
          <a:xfrm>
            <a:off x="5060812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642D61-7DEE-4566-BFA9-CEE80123E6AD}"/>
              </a:ext>
            </a:extLst>
          </p:cNvPr>
          <p:cNvSpPr txBox="1"/>
          <p:nvPr userDrawn="1"/>
        </p:nvSpPr>
        <p:spPr>
          <a:xfrm>
            <a:off x="7109808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16EB55-566B-D0F3-3E90-54435BCEBE3C}"/>
              </a:ext>
            </a:extLst>
          </p:cNvPr>
          <p:cNvSpPr txBox="1"/>
          <p:nvPr userDrawn="1"/>
        </p:nvSpPr>
        <p:spPr>
          <a:xfrm>
            <a:off x="9290028" y="6550173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941255-773E-0B77-54B4-34FCC6EED600}"/>
              </a:ext>
            </a:extLst>
          </p:cNvPr>
          <p:cNvSpPr txBox="1"/>
          <p:nvPr userDrawn="1"/>
        </p:nvSpPr>
        <p:spPr>
          <a:xfrm>
            <a:off x="2979313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A2F09D-84C2-AAAB-6DB4-4DDFA946AA29}"/>
              </a:ext>
            </a:extLst>
          </p:cNvPr>
          <p:cNvGrpSpPr/>
          <p:nvPr userDrawn="1"/>
        </p:nvGrpSpPr>
        <p:grpSpPr>
          <a:xfrm>
            <a:off x="3574348" y="5981629"/>
            <a:ext cx="6831268" cy="568544"/>
            <a:chOff x="3058063" y="5909223"/>
            <a:chExt cx="7947465" cy="661441"/>
          </a:xfrm>
        </p:grpSpPr>
        <p:cxnSp>
          <p:nvCxnSpPr>
            <p:cNvPr id="7" name="Rak 32">
              <a:extLst>
                <a:ext uri="{FF2B5EF4-FFF2-40B4-BE49-F238E27FC236}">
                  <a16:creationId xmlns:a16="http://schemas.microsoft.com/office/drawing/2014/main" id="{820E8651-43BF-9D64-4CB7-C443EF0479D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 descr="A logo of a camera&#10;&#10;AI-generated content may be incorrect.">
              <a:extLst>
                <a:ext uri="{FF2B5EF4-FFF2-40B4-BE49-F238E27FC236}">
                  <a16:creationId xmlns:a16="http://schemas.microsoft.com/office/drawing/2014/main" id="{E93E9591-7776-681D-D7FF-8ABC802BE2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9" name="Picture 8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784AD9DD-932E-09CE-C4A2-78812350E4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10" name="Picture 9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22143757-6BFB-7439-F88D-168DD61DD1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11" name="Picture 10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90EACD3-FC35-85B6-4594-11B4B7FC76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16" name="Rak 32">
              <a:extLst>
                <a:ext uri="{FF2B5EF4-FFF2-40B4-BE49-F238E27FC236}">
                  <a16:creationId xmlns:a16="http://schemas.microsoft.com/office/drawing/2014/main" id="{A9815C64-C00B-8526-5C09-50B8BD47D89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k 32">
              <a:extLst>
                <a:ext uri="{FF2B5EF4-FFF2-40B4-BE49-F238E27FC236}">
                  <a16:creationId xmlns:a16="http://schemas.microsoft.com/office/drawing/2014/main" id="{00ECF8CC-782D-EDE7-0BC7-6A66D631435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0FDB40A-DCCF-86B3-24A3-CEA2B16213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2531" y="4013471"/>
            <a:ext cx="4495800" cy="1328738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</a:t>
            </a:r>
            <a:r>
              <a:rPr lang="en-US" dirty="0" err="1"/>
              <a:t>Namesson</a:t>
            </a:r>
            <a:endParaRPr lang="en-US" dirty="0"/>
          </a:p>
          <a:p>
            <a:pPr lvl="0"/>
            <a:r>
              <a:rPr lang="en-US" dirty="0"/>
              <a:t>Name.Namesson@ess.eu</a:t>
            </a:r>
          </a:p>
          <a:p>
            <a:pPr lvl="0"/>
            <a:r>
              <a:rPr lang="en-US" dirty="0"/>
              <a:t>+46 124 456 789</a:t>
            </a:r>
            <a:endParaRPr lang="en-GB" dirty="0"/>
          </a:p>
        </p:txBody>
      </p:sp>
      <p:pic>
        <p:nvPicPr>
          <p:cNvPr id="5" name="Bildobjekt 3">
            <a:extLst>
              <a:ext uri="{FF2B5EF4-FFF2-40B4-BE49-F238E27FC236}">
                <a16:creationId xmlns:a16="http://schemas.microsoft.com/office/drawing/2014/main" id="{64917496-9F31-CF49-AF5F-2A5C366D565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6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0" y="-2005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181A3A1A-09D5-425C-A4A1-E6840A0B935D}" type="datetime1">
              <a:rPr lang="sv-SE" smtClean="0"/>
              <a:t>2026-08-27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17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85D08D58-8F81-4B6C-BF35-8E965A64FDA5}" type="datetime1">
              <a:rPr lang="sv-SE" smtClean="0"/>
              <a:t>2026-08-27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3B2578-FEC8-BAB4-F9DC-49CC18969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/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/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/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F504A2-4239-FA5D-097B-F97EC35FA8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E2702A81-D3D0-6401-FA5F-6B593EA9F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AE6606ED-5F14-0437-CB2C-160976376A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D9C4B76E-7F6C-5B90-9E7D-4C15992AA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822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ESS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0A9DEE3-9A96-C4F2-9EA3-9D664C79B8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bg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bg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CB0A0C-47C8-D23D-39D7-F89E7A75411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6" name="Platshållare för datum 3">
            <a:extLst>
              <a:ext uri="{FF2B5EF4-FFF2-40B4-BE49-F238E27FC236}">
                <a16:creationId xmlns:a16="http://schemas.microsoft.com/office/drawing/2014/main" id="{0BEE0BB4-C0BA-5C9C-8B6D-1335EE05C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17" name="Platshållare för sidfot 4">
            <a:extLst>
              <a:ext uri="{FF2B5EF4-FFF2-40B4-BE49-F238E27FC236}">
                <a16:creationId xmlns:a16="http://schemas.microsoft.com/office/drawing/2014/main" id="{E7EC205A-ECBE-7A50-899E-7A9D32BFF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8" name="Platshållare för bildnummer 5">
            <a:extLst>
              <a:ext uri="{FF2B5EF4-FFF2-40B4-BE49-F238E27FC236}">
                <a16:creationId xmlns:a16="http://schemas.microsoft.com/office/drawing/2014/main" id="{8353395A-5944-78F9-5164-17276A5FD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8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Navy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C8CB4FB-F8CF-CF9E-E9E5-8B3A51BAA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3FFD5C-31BB-3CF8-DC4B-8B35FE2D20D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B156C18D-B463-F048-E521-CA35A9198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C100331D-14FD-64A5-B79F-BC78AE665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69DAB2F2-9A91-022C-E9FC-8220537DD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48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Transpar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3692" y="312623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3692" y="387324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414C8B0-FEF7-D89C-BDE4-1BF0DC6115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FDEEB33F-F5C9-BEFA-B55D-9AC27B5B3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2590F81-5324-9BB8-D196-E37B67D95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C40B4681-2E04-8FCD-8F06-F1DFEDC3F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275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Nav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4572" y="306611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4572" y="381312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B78A51-1879-CD4D-93B7-3F056C434E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CC94C008-BAFA-B905-7F69-F445582D89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A36CE74-F19C-6857-EF0D-B595D48FA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7C0E822-8653-EFD0-7750-8A3A74BCD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67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1532B06-EA3A-AA45-A1FA-C8E1873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655" y="316465"/>
            <a:ext cx="10637275" cy="737682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4D6F2-5CFB-9D4E-AED8-120937FE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5FD9D7-4C35-3343-B008-A413FF500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6B396D-270A-E047-8DAD-6D51B53CA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D0A89FF-22DC-4B6A-B9ED-60B2F32E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8655" y="1752760"/>
            <a:ext cx="10730007" cy="512339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6387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  <p:sldLayoutId id="2147483688" r:id="rId3"/>
    <p:sldLayoutId id="2147483672" r:id="rId4"/>
    <p:sldLayoutId id="2147483699" r:id="rId5"/>
    <p:sldLayoutId id="2147483692" r:id="rId6"/>
    <p:sldLayoutId id="2147483693" r:id="rId7"/>
    <p:sldLayoutId id="2147483676" r:id="rId8"/>
    <p:sldLayoutId id="2147483678" r:id="rId9"/>
    <p:sldLayoutId id="2147483673" r:id="rId10"/>
    <p:sldLayoutId id="2147483674" r:id="rId11"/>
    <p:sldLayoutId id="2147483695" r:id="rId12"/>
    <p:sldLayoutId id="2147483698" r:id="rId13"/>
    <p:sldLayoutId id="2147483700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7" r:id="rId21"/>
    <p:sldLayoutId id="2147483689" r:id="rId22"/>
    <p:sldLayoutId id="2147483690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102614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666666"/>
          </a:solidFill>
          <a:latin typeface="Segoe UI Light" panose="020B0502040204020203" pitchFamily="34" charset="0"/>
          <a:ea typeface="+mj-ea"/>
          <a:cs typeface="Segoe UI Light" panose="020B0502040204020203" pitchFamily="34" charset="0"/>
        </a:defRPr>
      </a:lvl1pPr>
    </p:titleStyle>
    <p:bodyStyle>
      <a:lvl1pPr marL="88900" indent="-63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Tx/>
        <a:buNone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534988" indent="-261938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•"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808038" indent="-2730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2020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9858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796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11636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571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82188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33495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84802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36109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307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614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921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7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534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841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148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455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87DDB-C1B4-2FA3-2AF7-55268DA398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Workshop for reaching </a:t>
            </a:r>
            <a:r>
              <a:rPr lang="en-US" dirty="0" err="1"/>
              <a:t>BoT</a:t>
            </a:r>
            <a:r>
              <a:rPr lang="en-US" dirty="0"/>
              <a:t> and first commissioning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8958C6-D778-85F8-CAB6-3F5FDF795B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Target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91DB3A-000D-2495-CA4D-D58EF18454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3679" y="6290837"/>
            <a:ext cx="7060052" cy="516091"/>
          </a:xfrm>
        </p:spPr>
        <p:txBody>
          <a:bodyPr/>
          <a:lstStyle/>
          <a:p>
            <a:r>
              <a:rPr lang="en-GB" dirty="0"/>
              <a:t>Fredrik </a:t>
            </a:r>
            <a:r>
              <a:rPr lang="en-GB" dirty="0" err="1"/>
              <a:t>håkansson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80025A-C9F4-B878-0C7F-8633FB885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2026-08-28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224E3D3-B65E-4599-C130-6FD3D927B810}"/>
              </a:ext>
            </a:extLst>
          </p:cNvPr>
          <p:cNvSpPr txBox="1">
            <a:spLocks/>
          </p:cNvSpPr>
          <p:nvPr/>
        </p:nvSpPr>
        <p:spPr>
          <a:xfrm>
            <a:off x="5317331" y="4914900"/>
            <a:ext cx="7950994" cy="1143000"/>
          </a:xfrm>
          <a:prstGeom prst="rect">
            <a:avLst/>
          </a:prstGeom>
        </p:spPr>
        <p:txBody>
          <a:bodyPr/>
          <a:lstStyle>
            <a:lvl1pPr marL="88900" indent="-635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Tx/>
              <a:buNone/>
              <a:defRPr sz="2244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534988" indent="-261938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•"/>
              <a:defRPr sz="2244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808038" indent="-27305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2020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985838" indent="-17780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1796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1163638" indent="-17780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1571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82188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3495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802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09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76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18062-13F9-A5DC-7BFF-7963965D5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High-Level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EBA56-EC50-876D-92B1-48CC2D11E0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Key milestones / activities leading to BoT and during commissioning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CFA69C-2E3A-C3A9-5957-649D5BE06A2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sv-SE" dirty="0"/>
              <a:t>2026-08-28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9F68C-6BBA-9602-2108-902B2E7F7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Workshop for reaching </a:t>
            </a:r>
            <a:r>
              <a:rPr lang="en-US" dirty="0" err="1"/>
              <a:t>BoT</a:t>
            </a:r>
            <a:r>
              <a:rPr lang="en-US" dirty="0"/>
              <a:t> and first commissioning</a:t>
            </a:r>
            <a:endParaRPr lang="sv-SE" dirty="0"/>
          </a:p>
        </p:txBody>
      </p:sp>
      <p:grpSp>
        <p:nvGrpSpPr>
          <p:cNvPr id="56" name="Grupp 55">
            <a:extLst>
              <a:ext uri="{FF2B5EF4-FFF2-40B4-BE49-F238E27FC236}">
                <a16:creationId xmlns:a16="http://schemas.microsoft.com/office/drawing/2014/main" id="{E04BC4F5-F170-3CC9-6BDC-FB6DBB976292}"/>
              </a:ext>
            </a:extLst>
          </p:cNvPr>
          <p:cNvGrpSpPr/>
          <p:nvPr/>
        </p:nvGrpSpPr>
        <p:grpSpPr>
          <a:xfrm>
            <a:off x="559931" y="1657888"/>
            <a:ext cx="6277851" cy="1537951"/>
            <a:chOff x="559931" y="1657888"/>
            <a:chExt cx="6277851" cy="1537951"/>
          </a:xfrm>
        </p:grpSpPr>
        <p:pic>
          <p:nvPicPr>
            <p:cNvPr id="53" name="Bildobjekt 52">
              <a:extLst>
                <a:ext uri="{FF2B5EF4-FFF2-40B4-BE49-F238E27FC236}">
                  <a16:creationId xmlns:a16="http://schemas.microsoft.com/office/drawing/2014/main" id="{ED69064E-8E81-7A39-9938-9DEC26E41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26008"/>
            <a:stretch>
              <a:fillRect/>
            </a:stretch>
          </p:blipFill>
          <p:spPr>
            <a:xfrm>
              <a:off x="559931" y="1657888"/>
              <a:ext cx="6277851" cy="1275812"/>
            </a:xfrm>
            <a:prstGeom prst="rect">
              <a:avLst/>
            </a:prstGeom>
          </p:spPr>
        </p:pic>
        <p:pic>
          <p:nvPicPr>
            <p:cNvPr id="55" name="Bildobjekt 54">
              <a:extLst>
                <a:ext uri="{FF2B5EF4-FFF2-40B4-BE49-F238E27FC236}">
                  <a16:creationId xmlns:a16="http://schemas.microsoft.com/office/drawing/2014/main" id="{F5691871-162D-9BEC-BAD7-7817DCA3F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80935"/>
            <a:stretch>
              <a:fillRect/>
            </a:stretch>
          </p:blipFill>
          <p:spPr>
            <a:xfrm>
              <a:off x="559931" y="2867106"/>
              <a:ext cx="6277851" cy="328733"/>
            </a:xfrm>
            <a:prstGeom prst="rect">
              <a:avLst/>
            </a:prstGeom>
          </p:spPr>
        </p:pic>
      </p:grpSp>
      <p:pic>
        <p:nvPicPr>
          <p:cNvPr id="58" name="Bildobjekt 57">
            <a:extLst>
              <a:ext uri="{FF2B5EF4-FFF2-40B4-BE49-F238E27FC236}">
                <a16:creationId xmlns:a16="http://schemas.microsoft.com/office/drawing/2014/main" id="{0C4FBC7E-B155-781F-A24A-B790056327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4881" r="11781"/>
          <a:stretch>
            <a:fillRect/>
          </a:stretch>
        </p:blipFill>
        <p:spPr>
          <a:xfrm>
            <a:off x="559931" y="3391384"/>
            <a:ext cx="6277851" cy="642413"/>
          </a:xfrm>
          <a:prstGeom prst="rect">
            <a:avLst/>
          </a:prstGeom>
        </p:spPr>
      </p:pic>
      <p:pic>
        <p:nvPicPr>
          <p:cNvPr id="60" name="Bildobjekt 59">
            <a:extLst>
              <a:ext uri="{FF2B5EF4-FFF2-40B4-BE49-F238E27FC236}">
                <a16:creationId xmlns:a16="http://schemas.microsoft.com/office/drawing/2014/main" id="{7EAF4BA2-EA33-E466-E003-A2F8E61B3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84" y="4359704"/>
            <a:ext cx="6277851" cy="1066949"/>
          </a:xfrm>
          <a:prstGeom prst="rect">
            <a:avLst/>
          </a:prstGeom>
        </p:spPr>
      </p:pic>
      <p:sp>
        <p:nvSpPr>
          <p:cNvPr id="61" name="textruta 60">
            <a:extLst>
              <a:ext uri="{FF2B5EF4-FFF2-40B4-BE49-F238E27FC236}">
                <a16:creationId xmlns:a16="http://schemas.microsoft.com/office/drawing/2014/main" id="{95766C06-AA00-8C6D-CCE0-6D75E360F059}"/>
              </a:ext>
            </a:extLst>
          </p:cNvPr>
          <p:cNvSpPr txBox="1"/>
          <p:nvPr/>
        </p:nvSpPr>
        <p:spPr>
          <a:xfrm>
            <a:off x="6993731" y="1866900"/>
            <a:ext cx="5867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noProof="0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l"/>
            <a:r>
              <a:rPr lang="en-US" noProof="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MRP2 delivery &amp; installation</a:t>
            </a:r>
          </a:p>
          <a:p>
            <a:pPr algn="l"/>
            <a:endParaRPr lang="en-US" noProof="0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l"/>
            <a:endParaRPr lang="en-US" noProof="0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l"/>
            <a:endParaRPr lang="en-US" noProof="0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l"/>
            <a:endParaRPr lang="en-US" noProof="0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l"/>
            <a:r>
              <a:rPr lang="en-US" noProof="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MRP2 testing incl associated mitigations</a:t>
            </a:r>
          </a:p>
          <a:p>
            <a:pPr algn="l"/>
            <a:endParaRPr lang="en-US" noProof="0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l"/>
            <a:endParaRPr lang="en-US" noProof="0" dirty="0">
              <a:solidFill>
                <a:srgbClr val="66666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l"/>
            <a:r>
              <a:rPr lang="en-US" noProof="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Neutron factory test (all target systems running) incl. SAR.</a:t>
            </a:r>
          </a:p>
          <a:p>
            <a:pPr algn="l"/>
            <a:r>
              <a:rPr lang="en-US" noProof="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According to MBL negotiation, the NF teste need to stop Dec 18</a:t>
            </a:r>
            <a:r>
              <a:rPr lang="en-US" baseline="30000" noProof="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th</a:t>
            </a:r>
            <a:r>
              <a:rPr lang="en-US" noProof="0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837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122BE-934C-DF07-3D47-600B002C2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6CFEA-6C0C-7884-B0DA-73C93B47D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Schedule Risks / Concerns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34E78B-7E77-145D-28E9-35EA21D8BC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Describe the issue and its schedule consequence. Consider resources, technical uncertainty, duration estimates, readiness, and important dependencies.</a:t>
            </a: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C902955-BF43-16A5-4A3C-5FDED85F8D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72007"/>
              </p:ext>
            </p:extLst>
          </p:nvPr>
        </p:nvGraphicFramePr>
        <p:xfrm>
          <a:off x="484557" y="2004643"/>
          <a:ext cx="12300373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017">
                  <a:extLst>
                    <a:ext uri="{9D8B030D-6E8A-4147-A177-3AD203B41FA5}">
                      <a16:colId xmlns:a16="http://schemas.microsoft.com/office/drawing/2014/main" val="1881294897"/>
                    </a:ext>
                  </a:extLst>
                </a:gridCol>
                <a:gridCol w="4346132">
                  <a:extLst>
                    <a:ext uri="{9D8B030D-6E8A-4147-A177-3AD203B41FA5}">
                      <a16:colId xmlns:a16="http://schemas.microsoft.com/office/drawing/2014/main" val="1914156344"/>
                    </a:ext>
                  </a:extLst>
                </a:gridCol>
                <a:gridCol w="2542077">
                  <a:extLst>
                    <a:ext uri="{9D8B030D-6E8A-4147-A177-3AD203B41FA5}">
                      <a16:colId xmlns:a16="http://schemas.microsoft.com/office/drawing/2014/main" val="4163302310"/>
                    </a:ext>
                  </a:extLst>
                </a:gridCol>
                <a:gridCol w="4838147">
                  <a:extLst>
                    <a:ext uri="{9D8B030D-6E8A-4147-A177-3AD203B41FA5}">
                      <a16:colId xmlns:a16="http://schemas.microsoft.com/office/drawing/2014/main" val="38289628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Risk / Concern</a:t>
                      </a:r>
                    </a:p>
                    <a:p>
                      <a:r>
                        <a:rPr lang="en-US" sz="1600" dirty="0"/>
                        <a:t>(Resources, Technical, Duration, Readiness, Dependencies)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Schedule impact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Proposed action / decision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80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Unforeseen NF </a:t>
                      </a:r>
                      <a:r>
                        <a:rPr lang="en-GB" sz="1600"/>
                        <a:t>test (system) failure </a:t>
                      </a:r>
                      <a:r>
                        <a:rPr lang="en-GB" sz="1600" dirty="0"/>
                        <a:t>due to damaged component </a:t>
                      </a:r>
                      <a:r>
                        <a:rPr lang="en-GB" sz="1600"/>
                        <a:t>or similar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MRP2, mitigation and system tests before NF test.</a:t>
                      </a:r>
                    </a:p>
                    <a:p>
                      <a:r>
                        <a:rPr lang="en-GB" sz="1600" dirty="0"/>
                        <a:t>Add only essential and not additional “nice to have” features before BOT.</a:t>
                      </a:r>
                    </a:p>
                    <a:p>
                      <a:r>
                        <a:rPr lang="en-GB" sz="1600" dirty="0"/>
                        <a:t>Important to have focus also from MCR, ICS and other stakeholders during the test.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877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HRU2 limited life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2w change of sealing cartridge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Use the best available cartridge for BOT. Have spare in stock.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05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Late MRP2 delivery if deviations discovered at FAT or after transport to ESS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1-4w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Target QC participating at FAT. Leakage test at ESS after transport.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791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Documentation, release of NF test documents incl. CIDL enabling beam permit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1-2w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Prepare as far as possible before NF test.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125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No CAT at BOT notification to SSM, close to critical path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Focus and prioritization needed resources.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857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Finalizing remaining critical and high GRTs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1-4w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Prioritization from associated stakeholders.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554076"/>
                  </a:ext>
                </a:extLst>
              </a:tr>
            </a:tbl>
          </a:graphicData>
        </a:graphic>
      </p:graphicFrame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5D45DBA0-365E-DFDA-AA6B-6B5DEDA4B3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</p:spPr>
        <p:txBody>
          <a:bodyPr/>
          <a:lstStyle/>
          <a:p>
            <a:r>
              <a:rPr lang="sv-SE" dirty="0"/>
              <a:t>2026-08-28</a:t>
            </a:r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7C4DB657-F412-ED98-05F1-38B7590974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</p:spPr>
        <p:txBody>
          <a:bodyPr/>
          <a:lstStyle/>
          <a:p>
            <a:r>
              <a:rPr lang="en-US" dirty="0"/>
              <a:t>Workshop for reaching </a:t>
            </a:r>
            <a:r>
              <a:rPr lang="en-US" dirty="0" err="1"/>
              <a:t>BoT</a:t>
            </a:r>
            <a:r>
              <a:rPr lang="en-US" dirty="0"/>
              <a:t> and first commissioning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158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E3EF-405B-7729-0AB4-27F0B920C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BoT</a:t>
            </a:r>
            <a:r>
              <a:rPr lang="en-GB" dirty="0"/>
              <a:t> Scope Not covered by SAR5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134B6-491E-638C-7121-D692AADF0E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Identify </a:t>
            </a:r>
            <a:r>
              <a:rPr lang="en-US" dirty="0" err="1"/>
              <a:t>BoT</a:t>
            </a:r>
            <a:r>
              <a:rPr lang="en-US" dirty="0"/>
              <a:t> activities or deliverables not covered by SAR5</a:t>
            </a:r>
          </a:p>
          <a:p>
            <a:endParaRPr lang="en-GB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E628264-E1F9-D573-2188-ACC32CA92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420035"/>
              </p:ext>
            </p:extLst>
          </p:nvPr>
        </p:nvGraphicFramePr>
        <p:xfrm>
          <a:off x="973931" y="1790700"/>
          <a:ext cx="11887201" cy="4367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502">
                  <a:extLst>
                    <a:ext uri="{9D8B030D-6E8A-4147-A177-3AD203B41FA5}">
                      <a16:colId xmlns:a16="http://schemas.microsoft.com/office/drawing/2014/main" val="3528759923"/>
                    </a:ext>
                  </a:extLst>
                </a:gridCol>
                <a:gridCol w="4210379">
                  <a:extLst>
                    <a:ext uri="{9D8B030D-6E8A-4147-A177-3AD203B41FA5}">
                      <a16:colId xmlns:a16="http://schemas.microsoft.com/office/drawing/2014/main" val="4237740139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1638016983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1534846379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4214986670"/>
                    </a:ext>
                  </a:extLst>
                </a:gridCol>
              </a:tblGrid>
              <a:tr h="690564"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Activity / deliverable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Action or decision needed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645380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See first slide, installation, testing and NF SAR activities after MRP2 delivery incl. associated documentation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Ongoing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Tobias L, Jaime A, Rikard 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311811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Soak 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To be started if available time between NF test and BOT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Jaime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582025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Possible remaining GRTs/SARs after SAR5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Ongoing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Assignees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Assignees to prioritise or delegate tasks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55261"/>
                  </a:ext>
                </a:extLst>
              </a:tr>
            </a:tbl>
          </a:graphicData>
        </a:graphic>
      </p:graphicFrame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E1478A4D-DA52-B407-A99F-B9C0B5979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</p:spPr>
        <p:txBody>
          <a:bodyPr/>
          <a:lstStyle/>
          <a:p>
            <a:r>
              <a:rPr lang="sv-SE" dirty="0"/>
              <a:t>2026-08-28</a:t>
            </a:r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8C524079-1054-FF2E-9E4A-3F27AA7BB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</p:spPr>
        <p:txBody>
          <a:bodyPr/>
          <a:lstStyle/>
          <a:p>
            <a:r>
              <a:rPr lang="en-US" dirty="0"/>
              <a:t>Workshop for reaching </a:t>
            </a:r>
            <a:r>
              <a:rPr lang="en-US" dirty="0" err="1"/>
              <a:t>BoT</a:t>
            </a:r>
            <a:r>
              <a:rPr lang="en-US" dirty="0"/>
              <a:t> and first commissioning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586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ESS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9DC"/>
      </a:accent1>
      <a:accent2>
        <a:srgbClr val="003366"/>
      </a:accent2>
      <a:accent3>
        <a:srgbClr val="99BE00"/>
      </a:accent3>
      <a:accent4>
        <a:srgbClr val="006646"/>
      </a:accent4>
      <a:accent5>
        <a:srgbClr val="FF7D00"/>
      </a:accent5>
      <a:accent6>
        <a:srgbClr val="821482"/>
      </a:accent6>
      <a:hlink>
        <a:srgbClr val="0099DC"/>
      </a:hlink>
      <a:folHlink>
        <a:srgbClr val="0099DC"/>
      </a:folHlink>
    </a:clrScheme>
    <a:fontScheme name="Custom 3">
      <a:majorFont>
        <a:latin typeface="Segoe UI 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666666"/>
            </a:solidFill>
            <a:latin typeface="Segoe UI Semilight" panose="020B0402040204020203" pitchFamily="34" charset="0"/>
            <a:cs typeface="Segoe UI Semilight" panose="020B04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36833BEE-5B6B-4908-BF19-3B0ADBD5C841}" vid="{14E41410-AFBD-4A65-8490-18B1A9C8EA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a944a36-8bfa-4b35-a138-bed6663b866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534A46E002C9469961BAC535126DC0" ma:contentTypeVersion="12" ma:contentTypeDescription="Create a new document." ma:contentTypeScope="" ma:versionID="dde7dcfcce21efeb5b0bdc4cd5ba3f32">
  <xsd:schema xmlns:xsd="http://www.w3.org/2001/XMLSchema" xmlns:xs="http://www.w3.org/2001/XMLSchema" xmlns:p="http://schemas.microsoft.com/office/2006/metadata/properties" xmlns:ns3="6a944a36-8bfa-4b35-a138-bed6663b8660" targetNamespace="http://schemas.microsoft.com/office/2006/metadata/properties" ma:root="true" ma:fieldsID="8b835e4ab94c26c00fee311fcb26f0bf" ns3:_="">
    <xsd:import namespace="6a944a36-8bfa-4b35-a138-bed6663b866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44a36-8bfa-4b35-a138-bed6663b866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939606-C3AA-47B8-83FF-54237B8E3677}">
  <ds:schemaRefs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6a944a36-8bfa-4b35-a138-bed6663b8660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040DA26-566D-4F35-B829-6C6C203F43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944a36-8bfa-4b35-a138-bed6663b86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6F6571-3255-4F06-A97F-CDB632525E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ESS-0060907 - Chess Core Powerpoint (without background)</Template>
  <TotalTime>0</TotalTime>
  <Words>439</Words>
  <Application>Microsoft Office PowerPoint</Application>
  <PresentationFormat>Anpassad</PresentationFormat>
  <Paragraphs>82</Paragraphs>
  <Slides>4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Arial</vt:lpstr>
      <vt:lpstr>Calibri</vt:lpstr>
      <vt:lpstr>Segoe UI Light</vt:lpstr>
      <vt:lpstr>Segoe UI Semilight</vt:lpstr>
      <vt:lpstr>Office-tema</vt:lpstr>
      <vt:lpstr>Workshop for reaching BoT and first commissioning</vt:lpstr>
      <vt:lpstr>High-Level Plan</vt:lpstr>
      <vt:lpstr>Main Schedule Risks / Concerns</vt:lpstr>
      <vt:lpstr>BoT Scope Not covered by SAR5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Inigo Alonso</dc:creator>
  <cp:lastModifiedBy>Fredrik Håkansson</cp:lastModifiedBy>
  <cp:revision>6</cp:revision>
  <cp:lastPrinted>2025-07-18T07:14:59Z</cp:lastPrinted>
  <dcterms:created xsi:type="dcterms:W3CDTF">2026-08-24T12:53:32Z</dcterms:created>
  <dcterms:modified xsi:type="dcterms:W3CDTF">2026-08-27T06:25:59Z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2024-11-12T00:00:00Z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2024-11-12T00:00:00Z</vt:filetime>
  </property>
  <property fmtid="{D5CDD505-2E9C-101B-9397-08002B2CF9AE}" pid="5" name="Producer">
    <vt:lpwstr>pdf-merger-js</vt:lpwstr>
  </property>
  <property fmtid="{D5CDD505-2E9C-101B-9397-08002B2CF9AE}" pid="6" name="ContentTypeId">
    <vt:lpwstr>0x01010038534A46E002C9469961BAC535126DC0</vt:lpwstr>
  </property>
</Properties>
</file>