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11"/>
  </p:notesMasterIdLst>
  <p:handoutMasterIdLst>
    <p:handoutMasterId r:id="rId12"/>
  </p:handoutMasterIdLst>
  <p:sldIdLst>
    <p:sldId id="257" r:id="rId5"/>
    <p:sldId id="256" r:id="rId6"/>
    <p:sldId id="267" r:id="rId7"/>
    <p:sldId id="269" r:id="rId8"/>
    <p:sldId id="258" r:id="rId9"/>
    <p:sldId id="260" r:id="rId10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 autoAdjust="0"/>
    <p:restoredTop sz="93562" autoAdjust="0"/>
  </p:normalViewPr>
  <p:slideViewPr>
    <p:cSldViewPr>
      <p:cViewPr varScale="1">
        <p:scale>
          <a:sx n="106" d="100"/>
          <a:sy n="106" d="100"/>
        </p:scale>
        <p:origin x="1960" y="368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2026-08-27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78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7DDB-C1B4-2FA3-2AF7-55268DA39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58C6-D778-85F8-CAB6-3F5FDF795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Global </a:t>
            </a:r>
            <a:r>
              <a:rPr lang="sv-SE" dirty="0" err="1"/>
              <a:t>view</a:t>
            </a:r>
            <a:r>
              <a:rPr lang="sv-SE" dirty="0"/>
              <a:t> (+ ESH)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DB3A-000D-2495-CA4D-D58EF1845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679" y="6290837"/>
            <a:ext cx="7060052" cy="516091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0025A-C9F4-B878-0C7F-8633FB8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24E3D3-B65E-4599-C130-6FD3D927B810}"/>
              </a:ext>
            </a:extLst>
          </p:cNvPr>
          <p:cNvSpPr txBox="1">
            <a:spLocks/>
          </p:cNvSpPr>
          <p:nvPr/>
        </p:nvSpPr>
        <p:spPr>
          <a:xfrm>
            <a:off x="5317331" y="4914900"/>
            <a:ext cx="7950994" cy="1143000"/>
          </a:xfrm>
          <a:prstGeom prst="rect">
            <a:avLst/>
          </a:prstGeom>
        </p:spPr>
        <p:txBody>
          <a:bodyPr/>
          <a:lstStyle>
            <a:lvl1pPr marL="88900" indent="-63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Tx/>
              <a:buNone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534988" indent="-261938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•"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808038" indent="-2730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2020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9858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796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1636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571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82188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495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802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09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6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8062-13F9-A5DC-7BFF-7963965D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EBA56-EC50-876D-92B1-48CC2D11E0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Dates from P6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FA69C-2E3A-C3A9-5957-649D5BE06A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9F68C-6BBA-9602-2108-902B2E7F7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862DF-43B0-FCD6-4D7F-5408385C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731" y="1606250"/>
            <a:ext cx="9811238" cy="552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7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E8D8C-5F74-5A79-C290-FD8AB4BA6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4BD47-6848-B8F1-EF73-59CB5070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0400B-04CD-D885-4D4D-B0DAF7224E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More details, based on mix of inputs + my own thought 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72288-40BE-D91A-211C-DCE909C0DEE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859FB-5013-C4AB-5182-21153D01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03D816-CFCC-CD71-14CF-A6C35DEE7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31" y="1943100"/>
            <a:ext cx="11229836" cy="519305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78D580-71B9-C2DF-97DB-37A44C01E2C4}"/>
              </a:ext>
            </a:extLst>
          </p:cNvPr>
          <p:cNvCxnSpPr>
            <a:cxnSpLocks/>
          </p:cNvCxnSpPr>
          <p:nvPr/>
        </p:nvCxnSpPr>
        <p:spPr>
          <a:xfrm flipH="1">
            <a:off x="7908131" y="1866900"/>
            <a:ext cx="2514600" cy="1676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4CE6B5A-DFE9-C77D-E051-DB8DA51EA720}"/>
              </a:ext>
            </a:extLst>
          </p:cNvPr>
          <p:cNvSpPr txBox="1"/>
          <p:nvPr/>
        </p:nvSpPr>
        <p:spPr>
          <a:xfrm>
            <a:off x="10436542" y="1387578"/>
            <a:ext cx="24913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Possibility to ach</a:t>
            </a:r>
            <a:r>
              <a:rPr lang="en-GB" dirty="0" err="1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ei</a:t>
            </a:r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ve </a:t>
            </a:r>
          </a:p>
          <a:p>
            <a:pPr algn="l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BOT here, if imaging is</a:t>
            </a:r>
          </a:p>
          <a:p>
            <a:pPr algn="l"/>
            <a:r>
              <a:rPr lang="en-GB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able to measure probe.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82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9207D-2CA4-0D6D-F5FD-0B2EA1A00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CECA6-7561-9EA4-0C14-03A504FC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POT before Christmas?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6DF4B5-3820-989F-3B66-BE721E0F04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More details, based on mix of inputs, not all in P6.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DF488-58FE-1A61-56AC-C337C72CEF3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2026-08-28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08904-8848-9300-FA1E-C8D84C79E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E63CF6-FCAC-11B7-E4F8-859554F77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31" y="1943100"/>
            <a:ext cx="11229836" cy="519305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2D3EAA-E41A-35C8-29B1-EAEB9B788D29}"/>
              </a:ext>
            </a:extLst>
          </p:cNvPr>
          <p:cNvCxnSpPr>
            <a:cxnSpLocks/>
          </p:cNvCxnSpPr>
          <p:nvPr/>
        </p:nvCxnSpPr>
        <p:spPr>
          <a:xfrm flipH="1">
            <a:off x="5241131" y="1866900"/>
            <a:ext cx="5181600" cy="444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53ABFC5-FB66-E51C-1125-E44B8FC2301C}"/>
              </a:ext>
            </a:extLst>
          </p:cNvPr>
          <p:cNvSpPr txBox="1"/>
          <p:nvPr/>
        </p:nvSpPr>
        <p:spPr>
          <a:xfrm>
            <a:off x="10575131" y="999172"/>
            <a:ext cx="297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Would need to cancel the </a:t>
            </a:r>
          </a:p>
          <a:p>
            <a:pPr algn="l"/>
            <a:r>
              <a:rPr lang="en-US" dirty="0" err="1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Cryo</a:t>
            </a:r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maintenance or start </a:t>
            </a:r>
          </a:p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it earlier (with risk to BOT3 </a:t>
            </a:r>
          </a:p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goals, and impact on future shutdown planning)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EA0AD93-7C50-A46C-970E-1505E9616773}"/>
              </a:ext>
            </a:extLst>
          </p:cNvPr>
          <p:cNvCxnSpPr>
            <a:cxnSpLocks/>
          </p:cNvCxnSpPr>
          <p:nvPr/>
        </p:nvCxnSpPr>
        <p:spPr>
          <a:xfrm flipH="1">
            <a:off x="8593931" y="3097677"/>
            <a:ext cx="1975871" cy="1208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C2823F3-FBE0-A72D-554C-D9CC80874AF0}"/>
              </a:ext>
            </a:extLst>
          </p:cNvPr>
          <p:cNvSpPr txBox="1"/>
          <p:nvPr/>
        </p:nvSpPr>
        <p:spPr>
          <a:xfrm>
            <a:off x="10569802" y="2571571"/>
            <a:ext cx="3112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Accelerator would be ready directly from BOT3 if shutdown cancelled and no 4K warmup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513C49A-8BC8-7218-1460-6B9AEC4E6E05}"/>
              </a:ext>
            </a:extLst>
          </p:cNvPr>
          <p:cNvCxnSpPr>
            <a:cxnSpLocks/>
          </p:cNvCxnSpPr>
          <p:nvPr/>
        </p:nvCxnSpPr>
        <p:spPr>
          <a:xfrm flipH="1">
            <a:off x="8060531" y="4394339"/>
            <a:ext cx="2509271" cy="1327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73A5647-4C8A-5B33-B411-AE2362087A73}"/>
              </a:ext>
            </a:extLst>
          </p:cNvPr>
          <p:cNvSpPr txBox="1"/>
          <p:nvPr/>
        </p:nvSpPr>
        <p:spPr>
          <a:xfrm>
            <a:off x="10569802" y="3771900"/>
            <a:ext cx="29771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NF test would need to be shortened (test only Option B and focus on MRP?). POT would be a direct continuation of NF test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E4F99D2-AB2F-2D74-F928-8C41555A7477}"/>
              </a:ext>
            </a:extLst>
          </p:cNvPr>
          <p:cNvCxnSpPr>
            <a:cxnSpLocks/>
          </p:cNvCxnSpPr>
          <p:nvPr/>
        </p:nvCxnSpPr>
        <p:spPr>
          <a:xfrm flipH="1" flipV="1">
            <a:off x="4250531" y="5301459"/>
            <a:ext cx="6319271" cy="2992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D751D35-5E97-C1FC-CEFC-A31FBEBFB2F3}"/>
              </a:ext>
            </a:extLst>
          </p:cNvPr>
          <p:cNvSpPr txBox="1"/>
          <p:nvPr/>
        </p:nvSpPr>
        <p:spPr>
          <a:xfrm>
            <a:off x="10569802" y="5219700"/>
            <a:ext cx="2977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Bunker closing probably OK, but float gone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97C3A2E-28FA-1E3F-FBAE-07A6C9D7755A}"/>
              </a:ext>
            </a:extLst>
          </p:cNvPr>
          <p:cNvCxnSpPr>
            <a:cxnSpLocks/>
          </p:cNvCxnSpPr>
          <p:nvPr/>
        </p:nvCxnSpPr>
        <p:spPr>
          <a:xfrm flipH="1" flipV="1">
            <a:off x="5351096" y="6129301"/>
            <a:ext cx="5218706" cy="190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D21F03C-4020-2EA3-101C-A96E63C52BA9}"/>
              </a:ext>
            </a:extLst>
          </p:cNvPr>
          <p:cNvSpPr txBox="1"/>
          <p:nvPr/>
        </p:nvSpPr>
        <p:spPr>
          <a:xfrm>
            <a:off x="10598853" y="5996153"/>
            <a:ext cx="3112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System permit will be VERY tight for target and Science!!!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EEA0D7-BB22-E15C-B825-B93F5E02D06A}"/>
              </a:ext>
            </a:extLst>
          </p:cNvPr>
          <p:cNvSpPr txBox="1"/>
          <p:nvPr/>
        </p:nvSpPr>
        <p:spPr>
          <a:xfrm>
            <a:off x="7755731" y="7048500"/>
            <a:ext cx="311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BOT would likely later</a:t>
            </a:r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385F6C-CA28-537E-4847-E44EE1AA1D0B}"/>
              </a:ext>
            </a:extLst>
          </p:cNvPr>
          <p:cNvSpPr txBox="1"/>
          <p:nvPr/>
        </p:nvSpPr>
        <p:spPr>
          <a:xfrm>
            <a:off x="1056213" y="3201769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Focus NF test on MRP/Safety only</a:t>
            </a:r>
          </a:p>
          <a:p>
            <a:pPr algn="l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Stability test after POT?</a:t>
            </a:r>
          </a:p>
        </p:txBody>
      </p:sp>
    </p:spTree>
    <p:extLst>
      <p:ext uri="{BB962C8B-B14F-4D97-AF65-F5344CB8AC3E}">
        <p14:creationId xmlns:p14="http://schemas.microsoft.com/office/powerpoint/2010/main" val="296693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122BE-934C-DF07-3D47-600B002C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CFEA-6C0C-7884-B0DA-73C93B4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4E78B-7E77-145D-28E9-35EA21D8B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13886-684B-7007-D966-2EADAD4856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31662-2A94-40C8-3854-36F752496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902955-BF43-16A5-4A3C-5FDED85F8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416509"/>
              </p:ext>
            </p:extLst>
          </p:nvPr>
        </p:nvGraphicFramePr>
        <p:xfrm>
          <a:off x="197453" y="1917192"/>
          <a:ext cx="13349477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976">
                  <a:extLst>
                    <a:ext uri="{9D8B030D-6E8A-4147-A177-3AD203B41FA5}">
                      <a16:colId xmlns:a16="http://schemas.microsoft.com/office/drawing/2014/main" val="1881294897"/>
                    </a:ext>
                  </a:extLst>
                </a:gridCol>
                <a:gridCol w="6051763">
                  <a:extLst>
                    <a:ext uri="{9D8B030D-6E8A-4147-A177-3AD203B41FA5}">
                      <a16:colId xmlns:a16="http://schemas.microsoft.com/office/drawing/2014/main" val="1914156344"/>
                    </a:ext>
                  </a:extLst>
                </a:gridCol>
                <a:gridCol w="3337369">
                  <a:extLst>
                    <a:ext uri="{9D8B030D-6E8A-4147-A177-3AD203B41FA5}">
                      <a16:colId xmlns:a16="http://schemas.microsoft.com/office/drawing/2014/main" val="4163302310"/>
                    </a:ext>
                  </a:extLst>
                </a:gridCol>
                <a:gridCol w="3337369">
                  <a:extLst>
                    <a:ext uri="{9D8B030D-6E8A-4147-A177-3AD203B41FA5}">
                      <a16:colId xmlns:a16="http://schemas.microsoft.com/office/drawing/2014/main" val="3828962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Risk / Concern</a:t>
                      </a:r>
                    </a:p>
                    <a:p>
                      <a:r>
                        <a:rPr lang="en-US" sz="1600" dirty="0"/>
                        <a:t>(Resources, Technical, Duration, Readiness, Dependencies)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Schedule impact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Proposed action / decision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0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Resulting technical actions from SAR or SRR pushes schedule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Delay to system permit, pushing 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Review and Prioritize, Close as many as possible, Defer to DEBT if possible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87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TSS and CAT plan delay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Delay to system permit, pushing 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Management oversight. Add resources?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62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Documentation not complete when expected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Actions from reviews, delay in system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Accept some gaps in documentation?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293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strike="noStrik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strike="noStrike" dirty="0"/>
                        <a:t>System permit process for the entire facility may take longer that expected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/>
                        <a:t>Day to Day push on 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strike="noStrike" dirty="0"/>
                        <a:t>Start early. Have draft at SAR 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 parallel process of adding an instrument have not been tested before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Delay in later instrument start of 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Be ready to not include in BoT if 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2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Both grid and imaging fails, underperforms with beam or takes a long time to commission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Delay to BOT, or impossible to achieve </a:t>
                      </a:r>
                      <a:r>
                        <a:rPr lang="en-GB" sz="1600" dirty="0" err="1"/>
                        <a:t>BoT</a:t>
                      </a:r>
                      <a:r>
                        <a:rPr lang="en-GB" sz="1600" dirty="0"/>
                        <a:t> goals as defined. Day to Day push on 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Management oversight. Possible mini-review of status and plans.</a:t>
                      </a:r>
                    </a:p>
                    <a:p>
                      <a:r>
                        <a:rPr lang="en-GB" sz="1600" dirty="0"/>
                        <a:t>Be ready to redefine </a:t>
                      </a:r>
                      <a:r>
                        <a:rPr lang="en-GB" sz="1600" dirty="0" err="1"/>
                        <a:t>BoT</a:t>
                      </a:r>
                      <a:r>
                        <a:rPr lang="en-GB" sz="1600" dirty="0"/>
                        <a:t> goal.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49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Bottlenecks in central functions or resources (e.g. 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Delay in system permit and slow commissioning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More detailed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841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Undefined initial thresholds for protection functions, or missing/unavailable parts of </a:t>
                      </a:r>
                      <a:r>
                        <a:rPr lang="en-GB" sz="1600" dirty="0" err="1"/>
                        <a:t>MPSoS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Stuck at probe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BDT to work proactively. Focus on </a:t>
                      </a:r>
                      <a:r>
                        <a:rPr lang="en-GB" sz="1600" dirty="0" err="1"/>
                        <a:t>MPSoS</a:t>
                      </a:r>
                      <a:r>
                        <a:rPr lang="en-GB" sz="1600" dirty="0"/>
                        <a:t> subsystem readiness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87839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4D1CC19-8083-0B5D-FF8A-50C414CFC465}"/>
              </a:ext>
            </a:extLst>
          </p:cNvPr>
          <p:cNvSpPr txBox="1"/>
          <p:nvPr/>
        </p:nvSpPr>
        <p:spPr>
          <a:xfrm>
            <a:off x="-2634916" y="360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SE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E3EF-405B-7729-0AB4-27F0B920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34B6-491E-638C-7121-D692AADF0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ready for or not in scope of SAR5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E401A-D237-E28D-752A-58F6B9B35F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DA73B-1EE8-09CD-FFED-A583B57D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E628264-E1F9-D573-2188-ACC32CA92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462781"/>
              </p:ext>
            </p:extLst>
          </p:nvPr>
        </p:nvGraphicFramePr>
        <p:xfrm>
          <a:off x="973931" y="1790700"/>
          <a:ext cx="11887201" cy="3619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02">
                  <a:extLst>
                    <a:ext uri="{9D8B030D-6E8A-4147-A177-3AD203B41FA5}">
                      <a16:colId xmlns:a16="http://schemas.microsoft.com/office/drawing/2014/main" val="3528759923"/>
                    </a:ext>
                  </a:extLst>
                </a:gridCol>
                <a:gridCol w="4210379">
                  <a:extLst>
                    <a:ext uri="{9D8B030D-6E8A-4147-A177-3AD203B41FA5}">
                      <a16:colId xmlns:a16="http://schemas.microsoft.com/office/drawing/2014/main" val="423774013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63801698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53484637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214986670"/>
                    </a:ext>
                  </a:extLst>
                </a:gridCol>
              </a:tblGrid>
              <a:tr h="6905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Activity / deliverable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 or decision needed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45380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H09 full scope (Spent ion resin)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Deferred to later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Ongoing</a:t>
                      </a:r>
                    </a:p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(expected by SRR5)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311811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Full body counting (both temporary and permanent solution)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Ongoing</a:t>
                      </a:r>
                    </a:p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(expected by SRR5)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582025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5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8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1013</TotalTime>
  <Words>539</Words>
  <Application>Microsoft Macintosh PowerPoint</Application>
  <PresentationFormat>Custom</PresentationFormat>
  <Paragraphs>90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 Light</vt:lpstr>
      <vt:lpstr>Segoe UI Semilight</vt:lpstr>
      <vt:lpstr>Office-tema</vt:lpstr>
      <vt:lpstr>Workshop for reaching BoT and first commissioning</vt:lpstr>
      <vt:lpstr>High-Level Plan</vt:lpstr>
      <vt:lpstr>High-Level Plan</vt:lpstr>
      <vt:lpstr>POT before Christmas?</vt:lpstr>
      <vt:lpstr>Main Schedule Risks / Concerns</vt:lpstr>
      <vt:lpstr>BoT Scope Not covered by SAR5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Andreas Jansson</cp:lastModifiedBy>
  <cp:revision>29</cp:revision>
  <cp:lastPrinted>2025-07-18T07:14:59Z</cp:lastPrinted>
  <dcterms:created xsi:type="dcterms:W3CDTF">2026-08-24T12:53:32Z</dcterms:created>
  <dcterms:modified xsi:type="dcterms:W3CDTF">2026-08-28T10:38:18Z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