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7" r:id="rId4"/>
  </p:sldMasterIdLst>
  <p:notesMasterIdLst>
    <p:notesMasterId r:id="rId16"/>
  </p:notesMasterIdLst>
  <p:handoutMasterIdLst>
    <p:handoutMasterId r:id="rId17"/>
  </p:handoutMasterIdLst>
  <p:sldIdLst>
    <p:sldId id="257" r:id="rId5"/>
    <p:sldId id="256" r:id="rId6"/>
    <p:sldId id="265" r:id="rId7"/>
    <p:sldId id="266" r:id="rId8"/>
    <p:sldId id="267" r:id="rId9"/>
    <p:sldId id="258" r:id="rId10"/>
    <p:sldId id="260" r:id="rId11"/>
    <p:sldId id="264" r:id="rId12"/>
    <p:sldId id="261" r:id="rId13"/>
    <p:sldId id="262" r:id="rId14"/>
    <p:sldId id="263" r:id="rId15"/>
  </p:sldIdLst>
  <p:sldSz cx="13682663" cy="7696200"/>
  <p:notesSz cx="15227300" cy="7696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9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A12807-68C8-CCC6-B944-79D5CEA85083}" name="Ana Godinho" initials="AG" userId="S::ana.godinho@ess.eu::9b0dd8e6-7646-4987-9800-f70048f6d9c2" providerId="AD"/>
  <p188:author id="{4CF98B18-820E-EF45-6D2B-AFFDCF2DB1A5}" name="Ulrika Hammarlund" initials="UH" userId="S::ulrika.hammarlund@ess.eu::ee049dfe-bcb1-4cfc-b5df-04c1b56782e8" providerId="AD"/>
  <p188:author id="{BC4AE464-8CF4-3635-749C-BF9B68D0DDC1}" name="Lina Andersson" initials="LA" userId="S::lina.andersson@ess.eu::25cbe4a1-2e2d-4dd3-a5e7-b7ca21af43e0" providerId="AD"/>
  <p188:author id="{5550FACF-CC5F-C0B7-7374-5AE4B1DA58AB}" name="Kate Hickey" initials="KH" userId="S::kate.hickey@ess.eu::f85f439f-a5ab-4d3d-9eaf-2e1a1db38f7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0000"/>
    <a:srgbClr val="F2F2F2"/>
    <a:srgbClr val="0066FF"/>
    <a:srgbClr val="D9D9D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12" autoAdjust="0"/>
    <p:restoredTop sz="93527" autoAdjust="0"/>
  </p:normalViewPr>
  <p:slideViewPr>
    <p:cSldViewPr>
      <p:cViewPr varScale="1">
        <p:scale>
          <a:sx n="97" d="100"/>
          <a:sy n="97" d="100"/>
        </p:scale>
        <p:origin x="400" y="192"/>
      </p:cViewPr>
      <p:guideLst>
        <p:guide orient="horz" pos="2880"/>
        <p:guide pos="194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5" d="100"/>
        <a:sy n="65" d="100"/>
      </p:scale>
      <p:origin x="0" y="-900"/>
    </p:cViewPr>
  </p:sorterViewPr>
  <p:notesViewPr>
    <p:cSldViewPr>
      <p:cViewPr varScale="1">
        <p:scale>
          <a:sx n="107" d="100"/>
          <a:sy n="107" d="100"/>
        </p:scale>
        <p:origin x="90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35BD0A-0678-F76B-6820-83208F0C4D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A8CF0C-7C7E-3BDD-1665-6D9717D0AF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88B49-5164-4701-BCC3-9BF20534E026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4E2D2-F160-FD7E-0747-DE711ACC85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B8204-A707-C256-D3AC-AD15A2F022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E6796-D599-49BD-BCDA-91C4A5E372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777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99238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624888" y="0"/>
            <a:ext cx="6599237" cy="385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05058-F5BA-4C08-A779-DEC929E6E0BA}" type="datetimeFigureOut">
              <a:rPr lang="sv-SE" smtClean="0"/>
              <a:t>2026-08-27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05425" y="962025"/>
            <a:ext cx="4616450" cy="2597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22413" y="3703638"/>
            <a:ext cx="12182475" cy="30305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10438"/>
            <a:ext cx="6599238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624888" y="7310438"/>
            <a:ext cx="6599237" cy="38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2B55F-E669-4D1E-902A-C6D51B8BF67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080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CONCERN  →  SCHEDULE IMPACT  →  ACTION / DECISION NEEDED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22B55F-E669-4D1E-902A-C6D51B8BF67E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1788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66AFE-EBE2-3CF7-E182-1A1A994AA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261C41-D907-9FD5-D9A3-7900C0F2FB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8A970A-45DD-9856-1059-0DF7C7FAF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CONCERN  →  SCHEDULE IMPACT  →  ACTION / DECISION NEEDED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0892CB-1FF9-B583-FB90-D073779856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22B55F-E669-4D1E-902A-C6D51B8BF67E}" type="slidenum">
              <a:rPr lang="sv-SE" smtClean="0"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770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Transpar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-16669" y="0"/>
            <a:ext cx="13682663" cy="7696200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1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1531" y="0"/>
            <a:ext cx="90511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16AE1553-25EB-9B2E-78D6-177DF8D58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3E292E-BB4E-9E15-D55E-58C8A9D01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5471D45A-667F-3E0C-4AA2-FB6F01750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846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7077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07731" y="0"/>
            <a:ext cx="8974932" cy="76962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98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1DC53C5B-9DC3-4646-B6B3-DD59404D4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D747A8CD-BDB8-B53A-23F3-BA0D0AE4E0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F490FAF-D0E5-787F-6C2B-B4E5B67AE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4" name="Platshållare för sidfot 4">
            <a:extLst>
              <a:ext uri="{FF2B5EF4-FFF2-40B4-BE49-F238E27FC236}">
                <a16:creationId xmlns:a16="http://schemas.microsoft.com/office/drawing/2014/main" id="{F0DE4F1A-F05D-7E29-E65B-7D93DF00C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5" name="Platshållare för bildnummer 5">
            <a:extLst>
              <a:ext uri="{FF2B5EF4-FFF2-40B4-BE49-F238E27FC236}">
                <a16:creationId xmlns:a16="http://schemas.microsoft.com/office/drawing/2014/main" id="{C0CC65F5-A907-446D-17DA-DC0433CA6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36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6D4B2C13-D1A4-E48A-2D62-667FEB02E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1094DE6-CEDA-B3AE-CC60-B67393319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DB87666C-E8F8-AAFC-05BB-2EC920D34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2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Image 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4631531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46BE4F0F-1DAE-41D7-46F6-8FB7D27ABB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3165" y="890346"/>
            <a:ext cx="3581400" cy="949996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Headline</a:t>
            </a:r>
            <a:endParaRPr lang="sv-SE"/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914309EC-D15D-9899-86E5-48B2D057AF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6328" y="2324100"/>
            <a:ext cx="3581400" cy="46482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text style</a:t>
            </a:r>
            <a:endParaRPr lang="sv-SE"/>
          </a:p>
        </p:txBody>
      </p:sp>
      <p:pic>
        <p:nvPicPr>
          <p:cNvPr id="3" name="Bildobjekt 10">
            <a:extLst>
              <a:ext uri="{FF2B5EF4-FFF2-40B4-BE49-F238E27FC236}">
                <a16:creationId xmlns:a16="http://schemas.microsoft.com/office/drawing/2014/main" id="{C081CD65-CA2D-AB0B-154B-3F0F15A41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44D58B-510E-0D60-F11B-4CC76285DB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36331" y="1181100"/>
            <a:ext cx="7239000" cy="648058"/>
          </a:xfrm>
        </p:spPr>
        <p:txBody>
          <a:bodyPr/>
          <a:lstStyle>
            <a:lvl1pPr algn="l">
              <a:defRPr sz="2800"/>
            </a:lvl1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009B9B-3622-D88A-0906-18460DA1795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935538" y="2324100"/>
            <a:ext cx="72390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Platshållare för datum 3">
            <a:extLst>
              <a:ext uri="{FF2B5EF4-FFF2-40B4-BE49-F238E27FC236}">
                <a16:creationId xmlns:a16="http://schemas.microsoft.com/office/drawing/2014/main" id="{8F0B2F64-B8D1-BE20-EC3B-314476123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3D306A5E-81C9-ECBD-A5A5-0B563E6B04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10FB918A-9BF2-A883-7694-E8CAC5DAA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859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column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BF7DC84-A445-2627-7934-A3A83EB51C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90700"/>
            <a:ext cx="10895012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3BB851-8008-A378-C71B-7823AC8B8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49762BB6-099B-FD8F-0502-3895D9493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1FCA546F-EEC3-2B1A-96F8-752773BC7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457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BA21051E-3C35-41FB-8E6B-797DB8F269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047733" y="1753361"/>
            <a:ext cx="5878446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5471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7B98440F-C37E-51E9-D8E1-762C411B7B95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CFB268A-D099-675B-D290-109C1F1884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1753361"/>
            <a:ext cx="5839618" cy="5350825"/>
          </a:xfrm>
        </p:spPr>
        <p:txBody>
          <a:bodyPr/>
          <a:lstStyle>
            <a:lvl2pPr marL="444500" indent="-177800">
              <a:defRPr/>
            </a:lvl2pPr>
            <a:lvl3pPr marL="652463" indent="-207963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ECCADB5-EE03-0CDC-ED9E-383135225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62CB1B4F-A7B6-B390-7332-F1EB01CD2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1A35CE6-8DD9-4F8D-5389-79D282992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98F5E909-C8E5-7A77-A800-0EDB1ACFD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FFDB9217-BC4C-2A0B-D7D5-D9E9F3C2FA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526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172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163" indent="-220905">
              <a:lnSpc>
                <a:spcPct val="100000"/>
              </a:lnSpc>
              <a:tabLst/>
              <a:defRPr/>
            </a:lvl3pPr>
            <a:lvl4pPr marL="607490" indent="-203090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45916" y="468464"/>
            <a:ext cx="927434" cy="897890"/>
          </a:xfrm>
          <a:prstGeom prst="rect">
            <a:avLst/>
          </a:prstGeom>
        </p:spPr>
      </p:pic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B2D0E559-A900-41F3-93C5-387A7764A15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935634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707" indent="-220905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17" name="Platshållare för innehåll 2">
            <a:extLst>
              <a:ext uri="{FF2B5EF4-FFF2-40B4-BE49-F238E27FC236}">
                <a16:creationId xmlns:a16="http://schemas.microsoft.com/office/drawing/2014/main" id="{E4E99B3B-ADB3-4D1A-9A7F-AA1B8528E6C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875793" y="1753361"/>
            <a:ext cx="3653434" cy="5350825"/>
          </a:xfrm>
        </p:spPr>
        <p:txBody>
          <a:bodyPr lIns="0" rIns="18000"/>
          <a:lstStyle>
            <a:lvl1pPr>
              <a:lnSpc>
                <a:spcPct val="100000"/>
              </a:lnSpc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0C9E0897-D990-25EC-5080-B238D33F7892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D0AAA9A-0FC1-39F6-E27B-AD87D4BE4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8705F00B-C13F-759C-08E1-7F1E93312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32F8A0CE-5717-0F1A-1821-41935CB4B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EA7CCAC3-1981-D0F8-6AC1-9CC091C0FF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1" name="Platshållare för text 13">
            <a:extLst>
              <a:ext uri="{FF2B5EF4-FFF2-40B4-BE49-F238E27FC236}">
                <a16:creationId xmlns:a16="http://schemas.microsoft.com/office/drawing/2014/main" id="{F843370A-C30F-861F-A640-542CDEC17B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117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6B191E2-1C71-4B4C-B562-DD793673C2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112" y="1753025"/>
            <a:ext cx="5838840" cy="5351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898">
                <a:solidFill>
                  <a:srgbClr val="666666"/>
                </a:solidFill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124" y="1753361"/>
            <a:ext cx="5838267" cy="5350825"/>
          </a:xfrm>
        </p:spPr>
        <p:txBody>
          <a:bodyPr lIns="0" rIns="18000"/>
          <a:lstStyle>
            <a:lvl1pPr>
              <a:lnSpc>
                <a:spcPct val="100000"/>
              </a:lnSpc>
              <a:buFontTx/>
              <a:buNone/>
              <a:defRPr/>
            </a:lvl1pPr>
            <a:lvl2pPr marL="403992" indent="-242395">
              <a:lnSpc>
                <a:spcPct val="100000"/>
              </a:lnSpc>
              <a:tabLst/>
              <a:defRPr/>
            </a:lvl2pPr>
            <a:lvl3pPr marL="504990" indent="-222196">
              <a:lnSpc>
                <a:spcPct val="100000"/>
              </a:lnSpc>
              <a:tabLst/>
              <a:defRPr/>
            </a:lvl3pPr>
            <a:lvl4pPr marL="605988" indent="-201996">
              <a:lnSpc>
                <a:spcPct val="100000"/>
              </a:lnSpc>
              <a:tabLst/>
              <a:defRPr/>
            </a:lvl4pPr>
            <a:lvl5pPr marL="706986" indent="-181796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506E76ED-0FF0-4A03-8EB9-06B57B12EC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4" name="Rak 71">
            <a:extLst>
              <a:ext uri="{FF2B5EF4-FFF2-40B4-BE49-F238E27FC236}">
                <a16:creationId xmlns:a16="http://schemas.microsoft.com/office/drawing/2014/main" id="{3AE18C13-D5A1-70F7-E0F6-D97FC5D5A2EF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C291C225-59BC-EA83-5E46-4CD8CAE1E5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C7AEF7D2-F978-0C4D-4DAD-B12F437BD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A22948E8-9AEE-9262-FADA-EAD80C683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54B5912B-1EA3-EF14-8B94-741A307FD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5" name="Platshållare för text 13">
            <a:extLst>
              <a:ext uri="{FF2B5EF4-FFF2-40B4-BE49-F238E27FC236}">
                <a16:creationId xmlns:a16="http://schemas.microsoft.com/office/drawing/2014/main" id="{397014F6-AEEF-6A0C-8DD9-5D19DF7729B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679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3682663" cy="76962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algn="ctr">
              <a:defRPr sz="898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F5BB748-C0D0-CB4F-BA93-7488E4BA7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887" y="297808"/>
            <a:ext cx="10888702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Image </a:t>
            </a:r>
            <a:r>
              <a:rPr lang="sv-SE" err="1"/>
              <a:t>title</a:t>
            </a:r>
            <a:endParaRPr lang="sv-SE"/>
          </a:p>
        </p:txBody>
      </p:sp>
      <p:cxnSp>
        <p:nvCxnSpPr>
          <p:cNvPr id="2" name="Rak 71">
            <a:extLst>
              <a:ext uri="{FF2B5EF4-FFF2-40B4-BE49-F238E27FC236}">
                <a16:creationId xmlns:a16="http://schemas.microsoft.com/office/drawing/2014/main" id="{820F6F9F-EB2F-29CB-23EC-F542085C030B}"/>
              </a:ext>
            </a:extLst>
          </p:cNvPr>
          <p:cNvCxnSpPr>
            <a:cxnSpLocks/>
          </p:cNvCxnSpPr>
          <p:nvPr userDrawn="1"/>
        </p:nvCxnSpPr>
        <p:spPr>
          <a:xfrm>
            <a:off x="546333" y="297808"/>
            <a:ext cx="10372" cy="94858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71">
            <a:extLst>
              <a:ext uri="{FF2B5EF4-FFF2-40B4-BE49-F238E27FC236}">
                <a16:creationId xmlns:a16="http://schemas.microsoft.com/office/drawing/2014/main" id="{83DCAE1B-7D89-79F7-0F41-5607193324D7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72720F-C6A3-F386-B348-649C331B94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73AB7D98-EB0A-2BAD-E200-6F780CF5C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76DE6AD2-58BF-AE7F-2505-EC8BE1691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716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FA784AEE-BB11-4271-AB33-DE077410560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043212" y="1859915"/>
            <a:ext cx="8912352" cy="4988278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chart</a:t>
            </a:r>
            <a:endParaRPr lang="sv-SE"/>
          </a:p>
        </p:txBody>
      </p:sp>
      <p:cxnSp>
        <p:nvCxnSpPr>
          <p:cNvPr id="8" name="Rak 71">
            <a:extLst>
              <a:ext uri="{FF2B5EF4-FFF2-40B4-BE49-F238E27FC236}">
                <a16:creationId xmlns:a16="http://schemas.microsoft.com/office/drawing/2014/main" id="{82E47360-544B-C9FB-A573-E410AE7A7280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720B36EC-41AD-5CA2-7BB8-E541ACFB8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2036E3A6-AE2B-07D8-51B1-595C35BBB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CB58F05-9F8C-D749-D541-31CD33B6B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E4F4184C-D034-28C4-7B5A-B94A3B472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3" name="Platshållare för text 13">
            <a:extLst>
              <a:ext uri="{FF2B5EF4-FFF2-40B4-BE49-F238E27FC236}">
                <a16:creationId xmlns:a16="http://schemas.microsoft.com/office/drawing/2014/main" id="{C584B543-8E23-B884-89C1-D5224CF752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784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_Intro_Navy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1296" y="1177140"/>
            <a:ext cx="9956926" cy="534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0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489D1BD7-202A-4115-BE6C-1B053CFFDE1E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1050131" y="1811815"/>
            <a:ext cx="10504294" cy="4945521"/>
          </a:xfrm>
        </p:spPr>
        <p:txBody>
          <a:bodyPr/>
          <a:lstStyle>
            <a:lvl1pPr algn="ctr">
              <a:defRPr sz="898" cap="all" baseline="0"/>
            </a:lvl1pPr>
          </a:lstStyle>
          <a:p>
            <a:r>
              <a:rPr lang="en-US"/>
              <a:t>Click icon to add table</a:t>
            </a:r>
            <a:endParaRPr lang="sv-SE"/>
          </a:p>
        </p:txBody>
      </p:sp>
      <p:cxnSp>
        <p:nvCxnSpPr>
          <p:cNvPr id="4" name="Rak 71">
            <a:extLst>
              <a:ext uri="{FF2B5EF4-FFF2-40B4-BE49-F238E27FC236}">
                <a16:creationId xmlns:a16="http://schemas.microsoft.com/office/drawing/2014/main" id="{27BDAC8B-EDA0-1809-9F80-AD03229C2164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49F05A21-1459-500E-506B-40F58D9509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9A23740A-B559-E53C-BF54-7D7ED572A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5A12C6CC-CF35-37DA-77A7-2A11C644E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2F75135B-345A-A833-44F7-39D73FC057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297808"/>
            <a:ext cx="10895279" cy="737680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 dirty="0" err="1"/>
              <a:t>Headline</a:t>
            </a:r>
            <a:endParaRPr lang="sv-SE" dirty="0"/>
          </a:p>
        </p:txBody>
      </p:sp>
      <p:sp>
        <p:nvSpPr>
          <p:cNvPr id="16" name="Platshållare för text 13">
            <a:extLst>
              <a:ext uri="{FF2B5EF4-FFF2-40B4-BE49-F238E27FC236}">
                <a16:creationId xmlns:a16="http://schemas.microsoft.com/office/drawing/2014/main" id="{5A7B2DD7-1776-886F-1404-B3AC11A4A5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829" y="1044818"/>
            <a:ext cx="10895279" cy="569052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469">
                <a:solidFill>
                  <a:schemeClr val="accent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dirty="0" err="1"/>
              <a:t>Sub-headline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434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9908" y="1878240"/>
            <a:ext cx="7604321" cy="407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6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2C713E2-4917-AAB9-E6AF-E09218A6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287640" y="3674353"/>
            <a:ext cx="7107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Follow the ESS Road to Science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D9AE7C-09EE-89F4-8213-8A9C83AE3410}"/>
              </a:ext>
            </a:extLst>
          </p:cNvPr>
          <p:cNvSpPr txBox="1"/>
          <p:nvPr userDrawn="1"/>
        </p:nvSpPr>
        <p:spPr>
          <a:xfrm>
            <a:off x="4951898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BDB020-658D-254E-D0EE-069F44085045}"/>
              </a:ext>
            </a:extLst>
          </p:cNvPr>
          <p:cNvSpPr txBox="1"/>
          <p:nvPr userDrawn="1"/>
        </p:nvSpPr>
        <p:spPr>
          <a:xfrm>
            <a:off x="7000894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699CF6-F60F-8C8A-C751-7217DF3414B5}"/>
              </a:ext>
            </a:extLst>
          </p:cNvPr>
          <p:cNvSpPr txBox="1"/>
          <p:nvPr userDrawn="1"/>
        </p:nvSpPr>
        <p:spPr>
          <a:xfrm>
            <a:off x="9181114" y="6321644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47DC1F-B3B6-1BD1-9BB0-E6D09CF85109}"/>
              </a:ext>
            </a:extLst>
          </p:cNvPr>
          <p:cNvSpPr txBox="1"/>
          <p:nvPr userDrawn="1"/>
        </p:nvSpPr>
        <p:spPr>
          <a:xfrm>
            <a:off x="2870399" y="6338778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029DFA-11DD-C752-7073-B1C281EB52C9}"/>
              </a:ext>
            </a:extLst>
          </p:cNvPr>
          <p:cNvGrpSpPr/>
          <p:nvPr userDrawn="1"/>
        </p:nvGrpSpPr>
        <p:grpSpPr>
          <a:xfrm>
            <a:off x="3465434" y="5753100"/>
            <a:ext cx="6831268" cy="568544"/>
            <a:chOff x="3058063" y="5909223"/>
            <a:chExt cx="7947465" cy="661441"/>
          </a:xfrm>
        </p:grpSpPr>
        <p:cxnSp>
          <p:nvCxnSpPr>
            <p:cNvPr id="21" name="Rak 32">
              <a:extLst>
                <a:ext uri="{FF2B5EF4-FFF2-40B4-BE49-F238E27FC236}">
                  <a16:creationId xmlns:a16="http://schemas.microsoft.com/office/drawing/2014/main" id="{2E3D1B9A-0294-9068-FAA1-068190307B1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 descr="A logo of a camera&#10;&#10;AI-generated content may be incorrect.">
              <a:extLst>
                <a:ext uri="{FF2B5EF4-FFF2-40B4-BE49-F238E27FC236}">
                  <a16:creationId xmlns:a16="http://schemas.microsoft.com/office/drawing/2014/main" id="{80D35CDD-754B-0933-2D15-56D0FB5E30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23" name="Picture 22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1BBC71C6-C6FE-8B9F-EB60-51FBC3743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24" name="Picture 23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9FDE6606-EECF-0155-CDB6-7F505CC478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25" name="Picture 24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F38709C-3039-D08F-1E9A-C7E23B68B3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26" name="Rak 32">
              <a:extLst>
                <a:ext uri="{FF2B5EF4-FFF2-40B4-BE49-F238E27FC236}">
                  <a16:creationId xmlns:a16="http://schemas.microsoft.com/office/drawing/2014/main" id="{A45A97AA-5CF6-62A7-7EBB-076AE5BE3BD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ak 32">
              <a:extLst>
                <a:ext uri="{FF2B5EF4-FFF2-40B4-BE49-F238E27FC236}">
                  <a16:creationId xmlns:a16="http://schemas.microsoft.com/office/drawing/2014/main" id="{4BE06801-5F07-81E9-8877-13A8B2750DD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189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_End w Contac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9F8F26B-766E-DD1D-5306-E0873E1859CC}"/>
              </a:ext>
            </a:extLst>
          </p:cNvPr>
          <p:cNvSpPr/>
          <p:nvPr userDrawn="1"/>
        </p:nvSpPr>
        <p:spPr>
          <a:xfrm>
            <a:off x="-1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B42C81-5464-AA87-4B6C-12FECC3380C2}"/>
              </a:ext>
            </a:extLst>
          </p:cNvPr>
          <p:cNvSpPr txBox="1"/>
          <p:nvPr userDrawn="1"/>
        </p:nvSpPr>
        <p:spPr>
          <a:xfrm>
            <a:off x="3183731" y="2792106"/>
            <a:ext cx="71073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+mj-lt"/>
                <a:cs typeface="Segoe UI Semilight" panose="020B0402040204020203" pitchFamily="34" charset="0"/>
              </a:rPr>
              <a:t>Thank you!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0D4F84-3F24-CDD7-F74A-BEF89DAE95A3}"/>
              </a:ext>
            </a:extLst>
          </p:cNvPr>
          <p:cNvSpPr txBox="1"/>
          <p:nvPr userDrawn="1"/>
        </p:nvSpPr>
        <p:spPr>
          <a:xfrm>
            <a:off x="5060812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@ess.neutron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642D61-7DEE-4566-BFA9-CEE80123E6AD}"/>
              </a:ext>
            </a:extLst>
          </p:cNvPr>
          <p:cNvSpPr txBox="1"/>
          <p:nvPr userDrawn="1"/>
        </p:nvSpPr>
        <p:spPr>
          <a:xfrm>
            <a:off x="7109808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@ess-neutron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16EB55-566B-D0F3-3E90-54435BCEBE3C}"/>
              </a:ext>
            </a:extLst>
          </p:cNvPr>
          <p:cNvSpPr txBox="1"/>
          <p:nvPr userDrawn="1"/>
        </p:nvSpPr>
        <p:spPr>
          <a:xfrm>
            <a:off x="9290028" y="6550173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@essneutron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941255-773E-0B77-54B4-34FCC6EED600}"/>
              </a:ext>
            </a:extLst>
          </p:cNvPr>
          <p:cNvSpPr txBox="1"/>
          <p:nvPr userDrawn="1"/>
        </p:nvSpPr>
        <p:spPr>
          <a:xfrm>
            <a:off x="2979313" y="6567307"/>
            <a:ext cx="1731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</a:t>
            </a:r>
            <a:r>
              <a:rPr lang="en-GB" sz="1600" dirty="0">
                <a:solidFill>
                  <a:schemeClr val="bg1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ss.eu</a:t>
            </a:r>
          </a:p>
          <a:p>
            <a:pPr algn="l"/>
            <a:endParaRPr lang="en-GB" sz="1600" dirty="0">
              <a:solidFill>
                <a:srgbClr val="666666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A2F09D-84C2-AAAB-6DB4-4DDFA946AA29}"/>
              </a:ext>
            </a:extLst>
          </p:cNvPr>
          <p:cNvGrpSpPr/>
          <p:nvPr userDrawn="1"/>
        </p:nvGrpSpPr>
        <p:grpSpPr>
          <a:xfrm>
            <a:off x="3574348" y="5981629"/>
            <a:ext cx="6831268" cy="568544"/>
            <a:chOff x="3058063" y="5909223"/>
            <a:chExt cx="7947465" cy="661441"/>
          </a:xfrm>
        </p:grpSpPr>
        <p:cxnSp>
          <p:nvCxnSpPr>
            <p:cNvPr id="7" name="Rak 32">
              <a:extLst>
                <a:ext uri="{FF2B5EF4-FFF2-40B4-BE49-F238E27FC236}">
                  <a16:creationId xmlns:a16="http://schemas.microsoft.com/office/drawing/2014/main" id="{820E8651-43BF-9D64-4CB7-C443EF0479D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4611836" y="5940396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7" descr="A logo of a camera&#10;&#10;AI-generated content may be incorrect.">
              <a:extLst>
                <a:ext uri="{FF2B5EF4-FFF2-40B4-BE49-F238E27FC236}">
                  <a16:creationId xmlns:a16="http://schemas.microsoft.com/office/drawing/2014/main" id="{E93E9591-7776-681D-D7FF-8ABC802BE2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174" y="5984127"/>
              <a:ext cx="411642" cy="411642"/>
            </a:xfrm>
            <a:prstGeom prst="rect">
              <a:avLst/>
            </a:prstGeom>
          </p:spPr>
        </p:pic>
        <p:pic>
          <p:nvPicPr>
            <p:cNvPr id="9" name="Picture 8" descr="A black arrow on a white background&#10;&#10;AI-generated content may be incorrect.">
              <a:extLst>
                <a:ext uri="{FF2B5EF4-FFF2-40B4-BE49-F238E27FC236}">
                  <a16:creationId xmlns:a16="http://schemas.microsoft.com/office/drawing/2014/main" id="{784AD9DD-932E-09CE-C4A2-78812350E4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4579" y="6020034"/>
              <a:ext cx="580949" cy="411643"/>
            </a:xfrm>
            <a:prstGeom prst="rect">
              <a:avLst/>
            </a:prstGeom>
          </p:spPr>
        </p:pic>
        <p:pic>
          <p:nvPicPr>
            <p:cNvPr id="10" name="Picture 9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22143757-6BFB-7439-F88D-168DD61DD1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63" y="5940396"/>
              <a:ext cx="630268" cy="630268"/>
            </a:xfrm>
            <a:prstGeom prst="rect">
              <a:avLst/>
            </a:prstGeom>
          </p:spPr>
        </p:pic>
        <p:pic>
          <p:nvPicPr>
            <p:cNvPr id="11" name="Picture 10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590EACD3-FC35-85B6-4594-11B4B7FC76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0228" y="5984129"/>
              <a:ext cx="468816" cy="411643"/>
            </a:xfrm>
            <a:prstGeom prst="rect">
              <a:avLst/>
            </a:prstGeom>
          </p:spPr>
        </p:pic>
        <p:cxnSp>
          <p:nvCxnSpPr>
            <p:cNvPr id="16" name="Rak 32">
              <a:extLst>
                <a:ext uri="{FF2B5EF4-FFF2-40B4-BE49-F238E27FC236}">
                  <a16:creationId xmlns:a16="http://schemas.microsoft.com/office/drawing/2014/main" id="{A9815C64-C00B-8526-5C09-50B8BD47D89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6818191" y="5915944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k 32">
              <a:extLst>
                <a:ext uri="{FF2B5EF4-FFF2-40B4-BE49-F238E27FC236}">
                  <a16:creationId xmlns:a16="http://schemas.microsoft.com/office/drawing/2014/main" id="{00ECF8CC-782D-EDE7-0BC7-6A66D6314358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33268" y="5909223"/>
              <a:ext cx="1" cy="63026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0FDB40A-DCCF-86B3-24A3-CEA2B16213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12531" y="4013471"/>
            <a:ext cx="4495800" cy="1328738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</a:t>
            </a:r>
            <a:r>
              <a:rPr lang="en-US" dirty="0" err="1"/>
              <a:t>Namesson</a:t>
            </a:r>
            <a:endParaRPr lang="en-US" dirty="0"/>
          </a:p>
          <a:p>
            <a:pPr lvl="0"/>
            <a:r>
              <a:rPr lang="en-US" dirty="0"/>
              <a:t>Name.Namesson@ess.eu</a:t>
            </a:r>
          </a:p>
          <a:p>
            <a:pPr lvl="0"/>
            <a:r>
              <a:rPr lang="en-US" dirty="0"/>
              <a:t>+46 124 456 789</a:t>
            </a:r>
            <a:endParaRPr lang="en-GB" dirty="0"/>
          </a:p>
        </p:txBody>
      </p:sp>
      <p:pic>
        <p:nvPicPr>
          <p:cNvPr id="5" name="Bildobjekt 3">
            <a:extLst>
              <a:ext uri="{FF2B5EF4-FFF2-40B4-BE49-F238E27FC236}">
                <a16:creationId xmlns:a16="http://schemas.microsoft.com/office/drawing/2014/main" id="{64917496-9F31-CF49-AF5F-2A5C366D565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64931" y="647700"/>
            <a:ext cx="3352799" cy="179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6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Transpar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0" y="-2005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181A3A1A-09D5-425C-A4A1-E6840A0B935D}" type="datetime1">
              <a:rPr lang="sv-SE" smtClean="0"/>
              <a:t>2026-08-27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178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ESS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-2" y="0"/>
            <a:ext cx="13682663" cy="769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416" y="1294619"/>
            <a:ext cx="9696375" cy="26794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713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416" y="4358031"/>
            <a:ext cx="9696375" cy="1033974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42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513070" indent="0" algn="ctr">
              <a:buNone/>
              <a:defRPr sz="2244"/>
            </a:lvl2pPr>
            <a:lvl3pPr marL="1026140" indent="0" algn="ctr">
              <a:buNone/>
              <a:defRPr sz="2020"/>
            </a:lvl3pPr>
            <a:lvl4pPr marL="1539210" indent="0" algn="ctr">
              <a:buNone/>
              <a:defRPr sz="1796"/>
            </a:lvl4pPr>
            <a:lvl5pPr marL="2052279" indent="0" algn="ctr">
              <a:buNone/>
              <a:defRPr sz="1796"/>
            </a:lvl5pPr>
            <a:lvl6pPr marL="2565349" indent="0" algn="ctr">
              <a:buNone/>
              <a:defRPr sz="1796"/>
            </a:lvl6pPr>
            <a:lvl7pPr marL="3078419" indent="0" algn="ctr">
              <a:buNone/>
              <a:defRPr sz="1796"/>
            </a:lvl7pPr>
            <a:lvl8pPr marL="3591489" indent="0" algn="ctr">
              <a:buNone/>
              <a:defRPr sz="1796"/>
            </a:lvl8pPr>
            <a:lvl9pPr marL="4104559" indent="0" algn="ctr">
              <a:buNone/>
              <a:defRPr sz="1796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66416" y="6290837"/>
            <a:ext cx="7060052" cy="516091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47" b="1" strike="noStrike" cap="all" spc="135" baseline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66416" y="6841812"/>
            <a:ext cx="1392808" cy="409751"/>
          </a:xfrm>
        </p:spPr>
        <p:txBody>
          <a:bodyPr/>
          <a:lstStyle>
            <a:lvl1pPr>
              <a:defRPr sz="1347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fld id="{85D08D58-8F81-4B6C-BF35-8E965A64FDA5}" type="datetime1">
              <a:rPr lang="sv-SE" smtClean="0"/>
              <a:t>2026-08-27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58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60316" y="468464"/>
            <a:ext cx="927434" cy="897890"/>
          </a:xfrm>
          <a:prstGeom prst="rect">
            <a:avLst/>
          </a:prstGeom>
        </p:spPr>
      </p:pic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3B2578-FEC8-BAB4-F9DC-49CC18969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/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/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/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F504A2-4239-FA5D-097B-F97EC35FA8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E2702A81-D3D0-6401-FA5F-6B593EA9F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AE6606ED-5F14-0437-CB2C-160976376A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D9C4B76E-7F6C-5B90-9E7D-4C15992AA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822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ESS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0A9DEE3-9A96-C4F2-9EA3-9D664C79B8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bg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bg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CB0A0C-47C8-D23D-39D7-F89E7A75411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16" name="Platshållare för datum 3">
            <a:extLst>
              <a:ext uri="{FF2B5EF4-FFF2-40B4-BE49-F238E27FC236}">
                <a16:creationId xmlns:a16="http://schemas.microsoft.com/office/drawing/2014/main" id="{0BEE0BB4-C0BA-5C9C-8B6D-1335EE05C9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17" name="Platshållare för sidfot 4">
            <a:extLst>
              <a:ext uri="{FF2B5EF4-FFF2-40B4-BE49-F238E27FC236}">
                <a16:creationId xmlns:a16="http://schemas.microsoft.com/office/drawing/2014/main" id="{E7EC205A-ECBE-7A50-899E-7A9D32BFF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8" name="Platshållare för bildnummer 5">
            <a:extLst>
              <a:ext uri="{FF2B5EF4-FFF2-40B4-BE49-F238E27FC236}">
                <a16:creationId xmlns:a16="http://schemas.microsoft.com/office/drawing/2014/main" id="{8353395A-5944-78F9-5164-17276A5FD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85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Navy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829" y="595820"/>
            <a:ext cx="10895279" cy="737680"/>
          </a:xfrm>
        </p:spPr>
        <p:txBody>
          <a:bodyPr lIns="90000" bIns="1800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Agenda</a:t>
            </a:r>
          </a:p>
        </p:txBody>
      </p:sp>
      <p:cxnSp>
        <p:nvCxnSpPr>
          <p:cNvPr id="3" name="Rak 71">
            <a:extLst>
              <a:ext uri="{FF2B5EF4-FFF2-40B4-BE49-F238E27FC236}">
                <a16:creationId xmlns:a16="http://schemas.microsoft.com/office/drawing/2014/main" id="{E3CBC960-FADE-0D41-28AA-57AA0B80832D}"/>
              </a:ext>
            </a:extLst>
          </p:cNvPr>
          <p:cNvCxnSpPr>
            <a:cxnSpLocks/>
          </p:cNvCxnSpPr>
          <p:nvPr userDrawn="1"/>
        </p:nvCxnSpPr>
        <p:spPr>
          <a:xfrm>
            <a:off x="546332" y="309084"/>
            <a:ext cx="0" cy="124003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latshållare för text 8">
            <a:extLst>
              <a:ext uri="{FF2B5EF4-FFF2-40B4-BE49-F238E27FC236}">
                <a16:creationId xmlns:a16="http://schemas.microsoft.com/office/drawing/2014/main" id="{4CFACB35-321D-D1CD-5CE6-EDCF7465E2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260316" y="468464"/>
            <a:ext cx="929236" cy="89688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12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C8CB4FB-F8CF-CF9E-E9E5-8B3A51BAA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713" y="1943100"/>
            <a:ext cx="5839618" cy="4495800"/>
          </a:xfrm>
        </p:spPr>
        <p:txBody>
          <a:bodyPr/>
          <a:lstStyle>
            <a:lvl1pPr marL="355600" indent="-273050">
              <a:buClr>
                <a:schemeClr val="accent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28650" indent="-273050" defTabSz="4489450">
              <a:buClr>
                <a:schemeClr val="accent1"/>
              </a:buClr>
              <a:buFont typeface="Segoe UI Semilight" panose="020B0402040204020203" pitchFamily="34" charset="0"/>
              <a:buChar char="−"/>
              <a:defRPr sz="2000">
                <a:solidFill>
                  <a:schemeClr val="bg1"/>
                </a:solidFill>
              </a:defRPr>
            </a:lvl2pPr>
            <a:lvl3pPr marL="985838" indent="-273050" defTabSz="628650">
              <a:buClr>
                <a:schemeClr val="accent1"/>
              </a:buClr>
              <a:buFont typeface="Segoe UI Semilight" panose="020B0402040204020203" pitchFamily="34" charset="0"/>
              <a:buChar char="−"/>
              <a:defRPr sz="1800">
                <a:solidFill>
                  <a:schemeClr val="bg1"/>
                </a:solidFill>
              </a:defRPr>
            </a:lvl3pPr>
          </a:lstStyle>
          <a:p>
            <a:pPr lvl="0"/>
            <a:r>
              <a:rPr lang="en-GB" dirty="0"/>
              <a:t>Topic one</a:t>
            </a:r>
          </a:p>
          <a:p>
            <a:pPr lvl="1"/>
            <a:r>
              <a:rPr lang="en-GB" dirty="0"/>
              <a:t>Level 2</a:t>
            </a:r>
          </a:p>
          <a:p>
            <a:pPr lvl="2"/>
            <a:r>
              <a:rPr lang="en-GB" dirty="0"/>
              <a:t>Level 3	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3FFD5C-31BB-3CF8-DC4B-8B35FE2D20D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52976" y="1943100"/>
            <a:ext cx="4743749" cy="449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image, graphics, table or other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B156C18D-B463-F048-E521-CA35A91981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C100331D-14FD-64A5-B79F-BC78AE665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69DAB2F2-9A91-022C-E9FC-8220537DD3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483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Transpar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3692" y="312623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3692" y="387324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414C8B0-FEF7-D89C-BDE4-1BF0DC6115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3" name="Platshållare för datum 3">
            <a:extLst>
              <a:ext uri="{FF2B5EF4-FFF2-40B4-BE49-F238E27FC236}">
                <a16:creationId xmlns:a16="http://schemas.microsoft.com/office/drawing/2014/main" id="{FDEEB33F-F5C9-BEFA-B55D-9AC27B5B33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chemeClr val="bg1"/>
                </a:solidFill>
              </a:defRPr>
            </a:lvl1pPr>
          </a:lstStyle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2590F81-5324-9BB8-D196-E37B67D95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C40B4681-2E04-8FCD-8F06-F1DFEDC3F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275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Nav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1179FEA-4A38-F1AD-B13B-DE581CA89895}"/>
              </a:ext>
            </a:extLst>
          </p:cNvPr>
          <p:cNvSpPr/>
          <p:nvPr userDrawn="1"/>
        </p:nvSpPr>
        <p:spPr>
          <a:xfrm>
            <a:off x="0" y="0"/>
            <a:ext cx="13682663" cy="7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4572" y="3066116"/>
            <a:ext cx="10895279" cy="737680"/>
          </a:xfrm>
        </p:spPr>
        <p:txBody>
          <a:bodyPr lIns="90000" bIns="180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err="1"/>
              <a:t>Breaker</a:t>
            </a:r>
            <a:r>
              <a:rPr lang="sv-SE"/>
              <a:t> </a:t>
            </a:r>
            <a:r>
              <a:rPr lang="sv-SE" err="1"/>
              <a:t>headline</a:t>
            </a:r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54572" y="3813126"/>
            <a:ext cx="10895279" cy="569052"/>
          </a:xfrm>
        </p:spPr>
        <p:txBody>
          <a:bodyPr lIns="90000" tIns="18000"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469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92638" indent="0">
              <a:buNone/>
              <a:defRPr/>
            </a:lvl2pPr>
          </a:lstStyle>
          <a:p>
            <a:pPr lvl="0"/>
            <a:r>
              <a:rPr lang="sv-SE" err="1"/>
              <a:t>Sub-headline</a:t>
            </a:r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5B78A51-1879-CD4D-93B7-3F056C434E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317" y="468464"/>
            <a:ext cx="927435" cy="897890"/>
          </a:xfrm>
          <a:prstGeom prst="rect">
            <a:avLst/>
          </a:prstGeom>
        </p:spPr>
      </p:pic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CC94C008-BAFA-B905-7F69-F445582D89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A36CE74-F19C-6857-EF0D-B595D48FA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47C0E822-8653-EFD0-7750-8A3A74BCD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5167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1532B06-EA3A-AA45-A1FA-C8E1873F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655" y="316465"/>
            <a:ext cx="10637275" cy="737682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E4D6F2-5CFB-9D4E-AED8-120937FE25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9931" y="7244045"/>
            <a:ext cx="934463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spc="90" baseline="0">
                <a:solidFill>
                  <a:srgbClr val="CCCCCC"/>
                </a:solidFill>
              </a:defRPr>
            </a:lvl1pPr>
          </a:lstStyle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5FD9D7-4C35-3343-B008-A413FF500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7561" y="7244046"/>
            <a:ext cx="4617899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 cap="all" spc="90" baseline="0">
                <a:solidFill>
                  <a:srgbClr val="CCCCCC"/>
                </a:solidFill>
              </a:defRPr>
            </a:lvl1pPr>
          </a:lstStyle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6B396D-270A-E047-8DAD-6D51B53CA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4362" y="7244045"/>
            <a:ext cx="3078600" cy="4097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D0A89FF-22DC-4B6A-B9ED-60B2F32ED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8655" y="1752760"/>
            <a:ext cx="10730007" cy="512339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76387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  <p:sldLayoutId id="2147483688" r:id="rId3"/>
    <p:sldLayoutId id="2147483672" r:id="rId4"/>
    <p:sldLayoutId id="2147483699" r:id="rId5"/>
    <p:sldLayoutId id="2147483692" r:id="rId6"/>
    <p:sldLayoutId id="2147483693" r:id="rId7"/>
    <p:sldLayoutId id="2147483676" r:id="rId8"/>
    <p:sldLayoutId id="2147483678" r:id="rId9"/>
    <p:sldLayoutId id="2147483673" r:id="rId10"/>
    <p:sldLayoutId id="2147483674" r:id="rId11"/>
    <p:sldLayoutId id="2147483695" r:id="rId12"/>
    <p:sldLayoutId id="2147483698" r:id="rId13"/>
    <p:sldLayoutId id="2147483700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7" r:id="rId21"/>
    <p:sldLayoutId id="2147483689" r:id="rId22"/>
    <p:sldLayoutId id="2147483690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/>
  <p:txStyles>
    <p:titleStyle>
      <a:lvl1pPr algn="l" defTabSz="102614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666666"/>
          </a:solidFill>
          <a:latin typeface="Segoe UI Light" panose="020B0502040204020203" pitchFamily="34" charset="0"/>
          <a:ea typeface="+mj-ea"/>
          <a:cs typeface="Segoe UI Light" panose="020B0502040204020203" pitchFamily="34" charset="0"/>
        </a:defRPr>
      </a:lvl1pPr>
    </p:titleStyle>
    <p:bodyStyle>
      <a:lvl1pPr marL="88900" indent="-63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Tx/>
        <a:buNone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534988" indent="-261938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•"/>
        <a:defRPr sz="2244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808038" indent="-27305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2020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9858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796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1163638" indent="-177800" algn="l" defTabSz="1026140" rtl="0" eaLnBrk="1" latinLnBrk="0" hangingPunct="1">
        <a:lnSpc>
          <a:spcPct val="100000"/>
        </a:lnSpc>
        <a:spcBef>
          <a:spcPts val="1122"/>
        </a:spcBef>
        <a:buClr>
          <a:srgbClr val="666666"/>
        </a:buClr>
        <a:buFont typeface="Arial" panose="020B0604020202020204" pitchFamily="34" charset="0"/>
        <a:buChar char="−"/>
        <a:defRPr sz="1571" kern="1200">
          <a:solidFill>
            <a:srgbClr val="666666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82188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33495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84802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361094" indent="-256535" algn="l" defTabSz="1026140" rtl="0" eaLnBrk="1" latinLnBrk="0" hangingPunct="1">
        <a:lnSpc>
          <a:spcPct val="90000"/>
        </a:lnSpc>
        <a:spcBef>
          <a:spcPts val="561"/>
        </a:spcBef>
        <a:buFont typeface="Arial" panose="020B0604020202020204" pitchFamily="34" charset="0"/>
        <a:buChar char="•"/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307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614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9210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227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534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841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148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4559" algn="l" defTabSz="1026140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87DDB-C1B4-2FA3-2AF7-55268DA398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Workshop for reaching </a:t>
            </a:r>
            <a:r>
              <a:rPr lang="en-US" dirty="0" err="1"/>
              <a:t>BoT</a:t>
            </a:r>
            <a:r>
              <a:rPr lang="en-US" dirty="0"/>
              <a:t> and first commissioning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8958C6-D778-85F8-CAB6-3F5FDF795B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NSS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91DB3A-000D-2495-CA4D-D58EF18454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43679" y="6290837"/>
            <a:ext cx="7060052" cy="516091"/>
          </a:xfrm>
        </p:spPr>
        <p:txBody>
          <a:bodyPr/>
          <a:lstStyle/>
          <a:p>
            <a:r>
              <a:rPr lang="en-GB" dirty="0"/>
              <a:t>Rob, SOFIE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80025A-C9F4-B878-0C7F-8633FB885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A3A1A-09D5-425C-A4A1-E6840A0B935D}" type="datetime1">
              <a:rPr lang="sv-SE" smtClean="0"/>
              <a:t>2026-08-27</a:t>
            </a:fld>
            <a:r>
              <a:rPr lang="sv-SE" dirty="0"/>
              <a:t>       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224E3D3-B65E-4599-C130-6FD3D927B810}"/>
              </a:ext>
            </a:extLst>
          </p:cNvPr>
          <p:cNvSpPr txBox="1">
            <a:spLocks/>
          </p:cNvSpPr>
          <p:nvPr/>
        </p:nvSpPr>
        <p:spPr>
          <a:xfrm>
            <a:off x="5317331" y="4914900"/>
            <a:ext cx="7950994" cy="1143000"/>
          </a:xfrm>
          <a:prstGeom prst="rect">
            <a:avLst/>
          </a:prstGeom>
        </p:spPr>
        <p:txBody>
          <a:bodyPr/>
          <a:lstStyle>
            <a:lvl1pPr marL="88900" indent="-635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Tx/>
              <a:buNone/>
              <a:defRPr sz="2244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534988" indent="-261938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•"/>
              <a:defRPr sz="2244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808038" indent="-27305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2020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985838" indent="-17780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1796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1163638" indent="-17780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1571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82188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3495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802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109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>
                <a:solidFill>
                  <a:schemeClr val="bg1"/>
                </a:solidFill>
              </a:rPr>
              <a:t>Keep it high-level and make actions / decisions easy to identify.</a:t>
            </a:r>
          </a:p>
          <a:p>
            <a:r>
              <a:rPr lang="en-US" i="1">
                <a:solidFill>
                  <a:schemeClr val="bg1"/>
                </a:solidFill>
              </a:rPr>
              <a:t>15 min total presentation and discussion (10+5).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76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0103F-DBF0-EB49-1B25-D1C9847AB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93468-22C6-AD13-BBFC-E6D0ACAEB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Main Schedule Risks / Concerns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A43646-4CC8-26CC-E2DB-983F535791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Describe the issue and its schedule consequence. Consider resources, technical uncertainty, duration estimates, readiness, and important dependencies.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7D66F5-8C73-6792-67C0-765BE738E3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6210300"/>
            <a:ext cx="10895012" cy="838200"/>
          </a:xfrm>
        </p:spPr>
        <p:txBody>
          <a:bodyPr/>
          <a:lstStyle/>
          <a:p>
            <a:r>
              <a:rPr lang="en-US" i="1" dirty="0"/>
              <a:t>Bring forward issues requiring investigation, </a:t>
            </a:r>
            <a:r>
              <a:rPr lang="en-US" i="1" dirty="0" err="1"/>
              <a:t>prioritisation</a:t>
            </a:r>
            <a:r>
              <a:rPr lang="en-US" i="1" dirty="0"/>
              <a:t> or cross-organizational action. We will not solve detailed technical problems in the room.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26011A-B723-E6B1-9EFE-83AB733218D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E3DF45-F94F-B3E2-5F4E-16D5ED8467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B7FFD87-2707-7FA2-867F-4743795D939D}"/>
              </a:ext>
            </a:extLst>
          </p:cNvPr>
          <p:cNvGraphicFramePr>
            <a:graphicFrameLocks noGrp="1"/>
          </p:cNvGraphicFramePr>
          <p:nvPr/>
        </p:nvGraphicFramePr>
        <p:xfrm>
          <a:off x="1050131" y="2019300"/>
          <a:ext cx="11430000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1881294897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1914156344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416330231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38289628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Risk / Concern</a:t>
                      </a:r>
                    </a:p>
                    <a:p>
                      <a:r>
                        <a:rPr lang="en-US" sz="1400" dirty="0"/>
                        <a:t>(Resources, Technical, Duration, Readiness, Dependencies)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Schedule impact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Proposed action / decision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80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877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05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125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857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36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81528-3D3D-2DF4-5EE1-680132561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6C1FB-EC82-DB34-D659-138569442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BoT</a:t>
            </a:r>
            <a:r>
              <a:rPr lang="en-GB" dirty="0"/>
              <a:t> Scope Not covered by SAR5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E89F67-C422-B788-A9CE-A80908ECE1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Identify </a:t>
            </a:r>
            <a:r>
              <a:rPr lang="en-US" dirty="0" err="1"/>
              <a:t>BoT</a:t>
            </a:r>
            <a:r>
              <a:rPr lang="en-US" dirty="0"/>
              <a:t> activities or deliverables not covered by SAR5</a:t>
            </a:r>
          </a:p>
          <a:p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5EBE6A-87E8-B78C-491A-91F33646DB5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7508D5-6488-305F-059D-9220FF8457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F6022A3-B6AD-911C-4E5A-A7D71EADF232}"/>
              </a:ext>
            </a:extLst>
          </p:cNvPr>
          <p:cNvGraphicFramePr>
            <a:graphicFrameLocks noGrp="1"/>
          </p:cNvGraphicFramePr>
          <p:nvPr/>
        </p:nvGraphicFramePr>
        <p:xfrm>
          <a:off x="973931" y="1790700"/>
          <a:ext cx="11887201" cy="3553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502">
                  <a:extLst>
                    <a:ext uri="{9D8B030D-6E8A-4147-A177-3AD203B41FA5}">
                      <a16:colId xmlns:a16="http://schemas.microsoft.com/office/drawing/2014/main" val="3528759923"/>
                    </a:ext>
                  </a:extLst>
                </a:gridCol>
                <a:gridCol w="4210379">
                  <a:extLst>
                    <a:ext uri="{9D8B030D-6E8A-4147-A177-3AD203B41FA5}">
                      <a16:colId xmlns:a16="http://schemas.microsoft.com/office/drawing/2014/main" val="4237740139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1638016983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1534846379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4214986670"/>
                    </a:ext>
                  </a:extLst>
                </a:gridCol>
              </a:tblGrid>
              <a:tr h="69056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Activity / deliverable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Owner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 or decision needed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645380"/>
                  </a:ext>
                </a:extLst>
              </a:tr>
              <a:tr h="94872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311811"/>
                  </a:ext>
                </a:extLst>
              </a:tr>
              <a:tr h="94872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582025"/>
                  </a:ext>
                </a:extLst>
              </a:tr>
              <a:tr h="94872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55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637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18062-13F9-A5DC-7BFF-7963965D5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High-Level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EBA56-EC50-876D-92B1-48CC2D11E0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Key milestones / activities leading to BoT and during commissioning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98AA4-4ABB-200F-6990-A45B2F8229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75869" y="7238593"/>
            <a:ext cx="10895012" cy="990600"/>
          </a:xfrm>
        </p:spPr>
        <p:txBody>
          <a:bodyPr/>
          <a:lstStyle/>
          <a:p>
            <a:r>
              <a:rPr lang="en-US" sz="1200" i="1" dirty="0"/>
              <a:t>Show only the milestones and activities needed to understand your path to </a:t>
            </a:r>
            <a:r>
              <a:rPr lang="en-US" sz="1200" i="1" dirty="0" err="1"/>
              <a:t>BoT.</a:t>
            </a:r>
            <a:r>
              <a:rPr lang="en-US" sz="1200" i="1" dirty="0"/>
              <a:t> Avoid detailed task lists.</a:t>
            </a:r>
          </a:p>
          <a:p>
            <a:endParaRPr lang="en-GB" sz="12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CFA69C-2E3A-C3A9-5957-649D5BE06A2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9F68C-6BBA-9602-2108-902B2E7F7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78AD9C34-13FE-3AAE-284E-61CC1DE14A94}"/>
              </a:ext>
            </a:extLst>
          </p:cNvPr>
          <p:cNvSpPr txBox="1">
            <a:spLocks/>
          </p:cNvSpPr>
          <p:nvPr/>
        </p:nvSpPr>
        <p:spPr>
          <a:xfrm>
            <a:off x="1001829" y="1892149"/>
            <a:ext cx="12062569" cy="4768062"/>
          </a:xfrm>
          <a:prstGeom prst="rect">
            <a:avLst/>
          </a:prstGeom>
        </p:spPr>
        <p:txBody>
          <a:bodyPr/>
          <a:lstStyle>
            <a:lvl1pPr marL="88900" indent="-635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Tx/>
              <a:buNone/>
              <a:defRPr sz="2244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534988" indent="-261938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•"/>
              <a:defRPr sz="2244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808038" indent="-27305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2020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985838" indent="-17780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1796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1163638" indent="-177800" algn="l" defTabSz="1026140" rtl="0" eaLnBrk="1" latinLnBrk="0" hangingPunct="1">
              <a:lnSpc>
                <a:spcPct val="100000"/>
              </a:lnSpc>
              <a:spcBef>
                <a:spcPts val="1122"/>
              </a:spcBef>
              <a:buClr>
                <a:srgbClr val="666666"/>
              </a:buClr>
              <a:buFont typeface="Arial" panose="020B0604020202020204" pitchFamily="34" charset="0"/>
              <a:buChar char="−"/>
              <a:defRPr sz="1571" kern="1200">
                <a:solidFill>
                  <a:srgbClr val="666666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82188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3495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802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61094" indent="-256535" algn="l" defTabSz="1026140" rtl="0" eaLnBrk="1" latinLnBrk="0" hangingPunct="1">
              <a:lnSpc>
                <a:spcPct val="90000"/>
              </a:lnSpc>
              <a:spcBef>
                <a:spcPts val="561"/>
              </a:spcBef>
              <a:buFont typeface="Arial" panose="020B0604020202020204" pitchFamily="34" charset="0"/>
              <a:buChar char="•"/>
              <a:defRPr sz="2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5450" indent="-342900">
              <a:buAutoNum type="arabicPeriod"/>
            </a:pPr>
            <a:r>
              <a:rPr lang="en-SE" sz="1800" dirty="0"/>
              <a:t>Close out GRTs for SAR5 &amp; SRR5 </a:t>
            </a:r>
            <a:r>
              <a:rPr lang="en-SE" sz="1800" b="1" dirty="0"/>
              <a:t>– </a:t>
            </a:r>
            <a:r>
              <a:rPr lang="en-SE" sz="1800" i="1" dirty="0"/>
              <a:t>ongoing. No major issues (but still a lot to do in short time) </a:t>
            </a:r>
          </a:p>
          <a:p>
            <a:pPr marL="871538" lvl="1" indent="-342900">
              <a:buAutoNum type="arabicPeriod"/>
            </a:pPr>
            <a:r>
              <a:rPr lang="en-SE" sz="1800" i="1" dirty="0"/>
              <a:t>Building access and zones; GRT/etc.</a:t>
            </a:r>
          </a:p>
          <a:p>
            <a:pPr marL="871538" lvl="1" indent="-342900">
              <a:buAutoNum type="arabicPeriod"/>
            </a:pPr>
            <a:r>
              <a:rPr lang="en-SE" sz="1800" i="1" dirty="0"/>
              <a:t>Several actions noted in GRTs for SAR5 are not high or critical, we are aiming for completion by December.</a:t>
            </a:r>
            <a:br>
              <a:rPr lang="en-SE" sz="1800" i="1" dirty="0"/>
            </a:br>
            <a:endParaRPr lang="en-SE" sz="1800" i="1" dirty="0"/>
          </a:p>
          <a:p>
            <a:r>
              <a:rPr lang="en-SE" sz="1800" b="1" dirty="0"/>
              <a:t>2.  SaSS</a:t>
            </a:r>
            <a:r>
              <a:rPr lang="en-SE" sz="1800" dirty="0"/>
              <a:t>: </a:t>
            </a:r>
            <a:r>
              <a:rPr lang="en-SE" sz="1800" b="1" dirty="0"/>
              <a:t>Finalise the additional work, including; </a:t>
            </a:r>
            <a:br>
              <a:rPr lang="en-SE" sz="1800" dirty="0"/>
            </a:br>
            <a:endParaRPr lang="en-SE" sz="1800" dirty="0"/>
          </a:p>
          <a:p>
            <a:r>
              <a:rPr lang="en-SE" sz="1800" dirty="0"/>
              <a:t>        </a:t>
            </a:r>
            <a:r>
              <a:rPr lang="en-GB" sz="1800" dirty="0"/>
              <a:t>A</a:t>
            </a:r>
            <a:r>
              <a:rPr lang="en-SE" sz="1800" dirty="0"/>
              <a:t>) </a:t>
            </a:r>
            <a:r>
              <a:rPr lang="en-SE" sz="1800" b="1" dirty="0"/>
              <a:t>Finalise</a:t>
            </a:r>
            <a:r>
              <a:rPr lang="en-SE" sz="1800" dirty="0"/>
              <a:t> the SaSS installations that we have started </a:t>
            </a:r>
            <a:r>
              <a:rPr lang="en-SE" sz="1800" i="1" dirty="0"/>
              <a:t>(5 CCRs on this topic.) – </a:t>
            </a:r>
            <a:r>
              <a:rPr lang="en-SE" sz="1800" i="1" dirty="0">
                <a:solidFill>
                  <a:srgbClr val="FF0000"/>
                </a:solidFill>
              </a:rPr>
              <a:t>P6 details on next slides</a:t>
            </a:r>
          </a:p>
          <a:p>
            <a:r>
              <a:rPr lang="en-SE" sz="1800" dirty="0"/>
              <a:t>        B) </a:t>
            </a:r>
            <a:r>
              <a:rPr lang="en-SE" sz="1800" b="1" dirty="0"/>
              <a:t>Close</a:t>
            </a:r>
            <a:r>
              <a:rPr lang="en-SE" sz="1800" dirty="0"/>
              <a:t> the bunker, and do all safety checks etc </a:t>
            </a:r>
            <a:r>
              <a:rPr lang="en-SE" sz="1800" i="1" dirty="0"/>
              <a:t>(closing starts mid November)</a:t>
            </a:r>
          </a:p>
          <a:p>
            <a:r>
              <a:rPr lang="en-SE" sz="1800" dirty="0"/>
              <a:t>        C) </a:t>
            </a:r>
            <a:r>
              <a:rPr lang="en-SE" sz="1800" b="1" dirty="0"/>
              <a:t>Update</a:t>
            </a:r>
            <a:r>
              <a:rPr lang="en-SE" sz="1800" dirty="0"/>
              <a:t> relevant documents (work starting in parallell to A&amp;B above) </a:t>
            </a:r>
          </a:p>
          <a:p>
            <a:r>
              <a:rPr lang="en-SE" sz="1800" dirty="0"/>
              <a:t>	</a:t>
            </a:r>
          </a:p>
          <a:p>
            <a:r>
              <a:rPr lang="en-SE" sz="1800" b="1" dirty="0"/>
              <a:t>3. Get DREAM, ESTIA and NMX ready </a:t>
            </a:r>
            <a:r>
              <a:rPr lang="en-SE" sz="1800" b="1" i="1" dirty="0">
                <a:solidFill>
                  <a:srgbClr val="FF0000"/>
                </a:solidFill>
              </a:rPr>
              <a:t>(ESS goal to have ready for BOT, but wouldn’t push out BOT)</a:t>
            </a:r>
          </a:p>
          <a:p>
            <a:r>
              <a:rPr lang="en-SE" sz="1800" dirty="0"/>
              <a:t>       A) Approval of TG5/SAR &amp; iSRR -&gt; Dream and Estia reviews held, approval in September. NMX review November</a:t>
            </a:r>
          </a:p>
          <a:p>
            <a:r>
              <a:rPr lang="en-SE" sz="1800" dirty="0"/>
              <a:t>       B) Get Beam authorisation -&gt; Initiate process first time after SRR5 approval </a:t>
            </a:r>
          </a:p>
        </p:txBody>
      </p:sp>
    </p:spTree>
    <p:extLst>
      <p:ext uri="{BB962C8B-B14F-4D97-AF65-F5344CB8AC3E}">
        <p14:creationId xmlns:p14="http://schemas.microsoft.com/office/powerpoint/2010/main" val="236837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4A421-DA1C-56AE-27AD-702382330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5098B-030A-8B9E-227C-EAAAFA73E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412" y="129180"/>
            <a:ext cx="10895279" cy="737680"/>
          </a:xfrm>
        </p:spPr>
        <p:txBody>
          <a:bodyPr/>
          <a:lstStyle/>
          <a:p>
            <a:r>
              <a:rPr lang="en-GB" dirty="0"/>
              <a:t>High-Level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273884-4D23-3797-C6E3-297F3AC1BA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64931" y="292838"/>
            <a:ext cx="10895279" cy="569052"/>
          </a:xfrm>
        </p:spPr>
        <p:txBody>
          <a:bodyPr/>
          <a:lstStyle/>
          <a:p>
            <a:r>
              <a:rPr lang="en-US" dirty="0"/>
              <a:t>NSS S&amp;SS CCRs – needed for BOT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D628E8-E899-19DD-8F0E-E07F403493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75869" y="7238593"/>
            <a:ext cx="10895012" cy="990600"/>
          </a:xfrm>
        </p:spPr>
        <p:txBody>
          <a:bodyPr/>
          <a:lstStyle/>
          <a:p>
            <a:r>
              <a:rPr lang="en-US" sz="1200" i="1" dirty="0"/>
              <a:t>Show only the milestones and activities needed to understand your path to </a:t>
            </a:r>
            <a:r>
              <a:rPr lang="en-US" sz="1200" i="1" dirty="0" err="1"/>
              <a:t>BoT.</a:t>
            </a:r>
            <a:r>
              <a:rPr lang="en-US" sz="1200" i="1" dirty="0"/>
              <a:t> Avoid detailed task lists.</a:t>
            </a:r>
          </a:p>
          <a:p>
            <a:endParaRPr lang="en-GB" sz="12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B1AC63-7553-21AA-05A0-89688FEBA23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CCCDF0-42B1-1AFB-478F-94C7CE769E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115900-5639-543B-2822-D40BC66BC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0" y="1037819"/>
            <a:ext cx="13683161" cy="620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73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6107A-FDA0-D28D-9909-5EA39FC2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D5A6B-2DC4-21CD-F891-22FA3E735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High-Level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EFA0AA-5AA2-161B-16BE-3A40BEA390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Key milestones / activities leading to BoT and during commissioning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8BF066-1739-4984-4CA6-C720F1FC88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75869" y="7238593"/>
            <a:ext cx="10895012" cy="990600"/>
          </a:xfrm>
        </p:spPr>
        <p:txBody>
          <a:bodyPr/>
          <a:lstStyle/>
          <a:p>
            <a:r>
              <a:rPr lang="en-US" sz="1200" i="1" dirty="0"/>
              <a:t>Show only the milestones and activities needed to understand your path to </a:t>
            </a:r>
            <a:r>
              <a:rPr lang="en-US" sz="1200" i="1" dirty="0" err="1"/>
              <a:t>BoT.</a:t>
            </a:r>
            <a:r>
              <a:rPr lang="en-US" sz="1200" i="1" dirty="0"/>
              <a:t> Avoid detailed task lists.</a:t>
            </a:r>
          </a:p>
          <a:p>
            <a:endParaRPr lang="en-GB" sz="12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7C4B14-13FC-743C-64E4-C075105B220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C5764E-3ACE-A1E5-246B-9A8E206A8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29247F-5DB8-16ED-7AA2-15044C2D7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403"/>
            <a:ext cx="13682663" cy="7518263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727688A7-6E11-17DB-2B06-7891FED33D19}"/>
              </a:ext>
            </a:extLst>
          </p:cNvPr>
          <p:cNvSpPr/>
          <p:nvPr/>
        </p:nvSpPr>
        <p:spPr>
          <a:xfrm>
            <a:off x="10475575" y="57312"/>
            <a:ext cx="3207088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98519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2869E-C1B2-B502-C1D6-B880ED04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0C229-2762-23AE-1A09-8299068A9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412" y="129180"/>
            <a:ext cx="10895279" cy="737680"/>
          </a:xfrm>
        </p:spPr>
        <p:txBody>
          <a:bodyPr/>
          <a:lstStyle/>
          <a:p>
            <a:r>
              <a:rPr lang="en-GB" dirty="0"/>
              <a:t>High-Level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D626D-B3C3-C92A-49EB-44990C1211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6331" y="956861"/>
            <a:ext cx="10895279" cy="569052"/>
          </a:xfrm>
        </p:spPr>
        <p:txBody>
          <a:bodyPr/>
          <a:lstStyle/>
          <a:p>
            <a:r>
              <a:rPr lang="en-US" dirty="0"/>
              <a:t>NSS Bunker closing for BOT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3FA41-0428-245B-BFD2-AC86EE927F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75869" y="7238593"/>
            <a:ext cx="10895012" cy="990600"/>
          </a:xfrm>
        </p:spPr>
        <p:txBody>
          <a:bodyPr/>
          <a:lstStyle/>
          <a:p>
            <a:r>
              <a:rPr lang="en-US" sz="1200" i="1" dirty="0"/>
              <a:t>Show only the milestones and activities needed to understand your path to </a:t>
            </a:r>
            <a:r>
              <a:rPr lang="en-US" sz="1200" i="1" dirty="0" err="1"/>
              <a:t>BoT.</a:t>
            </a:r>
            <a:r>
              <a:rPr lang="en-US" sz="1200" i="1" dirty="0"/>
              <a:t> Avoid detailed task lists.</a:t>
            </a:r>
          </a:p>
          <a:p>
            <a:endParaRPr lang="en-GB" sz="12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8D428D-BFF5-9280-8EF2-3E1DE9D318C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840BCD-3493-581C-0891-013B573EC4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6D6A6-096C-86E0-5536-ABE3F98F2F1E}"/>
              </a:ext>
            </a:extLst>
          </p:cNvPr>
          <p:cNvSpPr txBox="1"/>
          <p:nvPr/>
        </p:nvSpPr>
        <p:spPr>
          <a:xfrm>
            <a:off x="12023234" y="6064769"/>
            <a:ext cx="16594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SE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Links to </a:t>
            </a:r>
          </a:p>
          <a:p>
            <a:pPr algn="r"/>
            <a:r>
              <a:rPr lang="en-SE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System Permit </a:t>
            </a:r>
          </a:p>
          <a:p>
            <a:pPr algn="r"/>
            <a:r>
              <a:rPr lang="en-SE" dirty="0">
                <a:solidFill>
                  <a:srgbClr val="66666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(B&amp;F)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EE2854-6AFE-9090-5124-63D3703E1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0"/>
          <a:stretch>
            <a:fillRect/>
          </a:stretch>
        </p:blipFill>
        <p:spPr>
          <a:xfrm>
            <a:off x="172079" y="1858310"/>
            <a:ext cx="13510584" cy="3925414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ADCF759-F0E9-C070-8284-E5AEF131CF73}"/>
              </a:ext>
            </a:extLst>
          </p:cNvPr>
          <p:cNvCxnSpPr/>
          <p:nvPr/>
        </p:nvCxnSpPr>
        <p:spPr>
          <a:xfrm>
            <a:off x="13470731" y="5600700"/>
            <a:ext cx="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250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122BE-934C-DF07-3D47-600B002C2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6CFEA-6C0C-7884-B0DA-73C93B47D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Main Schedule Risks / Concerns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34E78B-7E77-145D-28E9-35EA21D8BC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Describe the issue and its schedule consequence. Consider resources, technical uncertainty, duration estimates, readiness, and important dependencies.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A2CAE-BBDF-DC01-DC49-55FAB9E5F9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50131" y="6413465"/>
            <a:ext cx="10895012" cy="838200"/>
          </a:xfrm>
        </p:spPr>
        <p:txBody>
          <a:bodyPr/>
          <a:lstStyle/>
          <a:p>
            <a:r>
              <a:rPr lang="en-US" sz="1600" i="1" dirty="0"/>
              <a:t>Bring forward issues requiring investigation, </a:t>
            </a:r>
            <a:r>
              <a:rPr lang="en-US" sz="1600" i="1" dirty="0" err="1"/>
              <a:t>prioritisation</a:t>
            </a:r>
            <a:r>
              <a:rPr lang="en-US" sz="1600" i="1" dirty="0"/>
              <a:t> or cross-organizational action. </a:t>
            </a:r>
            <a:br>
              <a:rPr lang="en-US" sz="1600" i="1" dirty="0"/>
            </a:br>
            <a:r>
              <a:rPr lang="en-US" sz="1600" i="1" dirty="0"/>
              <a:t>We will not solve detailed technical problems in the room.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613886-684B-7007-D966-2EADAD48564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31662-2A94-40C8-3854-36F7524969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C902955-BF43-16A5-4A3C-5FDED85F8D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8064700"/>
              </p:ext>
            </p:extLst>
          </p:nvPr>
        </p:nvGraphicFramePr>
        <p:xfrm>
          <a:off x="1050131" y="2019300"/>
          <a:ext cx="11430000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1881294897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191415634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416330231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8289628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Risk / Concern</a:t>
                      </a:r>
                    </a:p>
                    <a:p>
                      <a:r>
                        <a:rPr lang="en-US" sz="1400" dirty="0"/>
                        <a:t>(Resources, Technical, Duration, Readiness, Dependencies)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Schedule impact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Proposed action / decision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80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All S&amp;SS SAR actions identified for SAR5 will not be ready for SAR5.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none, will be completed in November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staff are assigned and prioritized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877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Building access changes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must be done before </a:t>
                      </a:r>
                      <a:r>
                        <a:rPr lang="en-GB" sz="1600" dirty="0" err="1"/>
                        <a:t>BoT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WIP, assigning staff to work on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05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125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857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158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8E3EF-405B-7729-0AB4-27F0B920C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BoT</a:t>
            </a:r>
            <a:r>
              <a:rPr lang="en-GB" dirty="0"/>
              <a:t> Scope Not covered by SAR5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134B6-491E-638C-7121-D692AADF0E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Identify </a:t>
            </a:r>
            <a:r>
              <a:rPr lang="en-US" dirty="0" err="1"/>
              <a:t>BoT</a:t>
            </a:r>
            <a:r>
              <a:rPr lang="en-US" dirty="0"/>
              <a:t> activities or deliverables not covered by SAR5</a:t>
            </a:r>
          </a:p>
          <a:p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E401A-D237-E28D-752A-58F6B9B35F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ADA73B-1EE8-09CD-FFED-A583B57D9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E628264-E1F9-D573-2188-ACC32CA92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395651"/>
              </p:ext>
            </p:extLst>
          </p:nvPr>
        </p:nvGraphicFramePr>
        <p:xfrm>
          <a:off x="1027162" y="1661300"/>
          <a:ext cx="11550979" cy="4185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769">
                  <a:extLst>
                    <a:ext uri="{9D8B030D-6E8A-4147-A177-3AD203B41FA5}">
                      <a16:colId xmlns:a16="http://schemas.microsoft.com/office/drawing/2014/main" val="3528759923"/>
                    </a:ext>
                  </a:extLst>
                </a:gridCol>
                <a:gridCol w="5082431">
                  <a:extLst>
                    <a:ext uri="{9D8B030D-6E8A-4147-A177-3AD203B41FA5}">
                      <a16:colId xmlns:a16="http://schemas.microsoft.com/office/drawing/2014/main" val="4237740139"/>
                    </a:ext>
                  </a:extLst>
                </a:gridCol>
                <a:gridCol w="1385899">
                  <a:extLst>
                    <a:ext uri="{9D8B030D-6E8A-4147-A177-3AD203B41FA5}">
                      <a16:colId xmlns:a16="http://schemas.microsoft.com/office/drawing/2014/main" val="1638016983"/>
                    </a:ext>
                  </a:extLst>
                </a:gridCol>
                <a:gridCol w="1907581">
                  <a:extLst>
                    <a:ext uri="{9D8B030D-6E8A-4147-A177-3AD203B41FA5}">
                      <a16:colId xmlns:a16="http://schemas.microsoft.com/office/drawing/2014/main" val="1534846379"/>
                    </a:ext>
                  </a:extLst>
                </a:gridCol>
                <a:gridCol w="2847299">
                  <a:extLst>
                    <a:ext uri="{9D8B030D-6E8A-4147-A177-3AD203B41FA5}">
                      <a16:colId xmlns:a16="http://schemas.microsoft.com/office/drawing/2014/main" val="4214986670"/>
                    </a:ext>
                  </a:extLst>
                </a:gridCol>
              </a:tblGrid>
              <a:tr h="69056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Activity / deliverable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Owner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 or decision needed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645380"/>
                  </a:ext>
                </a:extLst>
              </a:tr>
              <a:tr h="948721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/>
                        <a:t>The changes to S&amp;S System (Bunker plus) </a:t>
                      </a:r>
                      <a:br>
                        <a:rPr lang="en-GB" sz="1600" b="1" dirty="0"/>
                      </a:br>
                      <a:r>
                        <a:rPr lang="en-GB" sz="1600" dirty="0"/>
                        <a:t>that we are doing AFTER the S&amp;SS SAR.</a:t>
                      </a:r>
                    </a:p>
                    <a:p>
                      <a:r>
                        <a:rPr lang="en-GB" sz="1600" dirty="0"/>
                        <a:t>Covered in CCRs: 113, 137, 139, 140, 141</a:t>
                      </a:r>
                      <a:br>
                        <a:rPr lang="en-GB" sz="1600" dirty="0"/>
                      </a:br>
                      <a:endParaRPr lang="en-GB" sz="1600" dirty="0"/>
                    </a:p>
                    <a:p>
                      <a:r>
                        <a:rPr lang="en-GB" sz="1600" dirty="0"/>
                        <a:t>113: Heimdal </a:t>
                      </a:r>
                      <a:r>
                        <a:rPr lang="en-GB" sz="1600" dirty="0" err="1"/>
                        <a:t>Beamstop</a:t>
                      </a:r>
                      <a:r>
                        <a:rPr lang="en-GB" sz="1600" dirty="0"/>
                        <a:t> -&gt; Shutter</a:t>
                      </a:r>
                    </a:p>
                    <a:p>
                      <a:r>
                        <a:rPr lang="en-GB" sz="1600" dirty="0"/>
                        <a:t>137: Vespa &amp; E5 </a:t>
                      </a:r>
                      <a:r>
                        <a:rPr lang="en-GB" sz="1600" dirty="0" err="1"/>
                        <a:t>beamstop</a:t>
                      </a:r>
                      <a:r>
                        <a:rPr lang="en-GB" sz="1600" dirty="0"/>
                        <a:t> reinforcement up to 2MW</a:t>
                      </a:r>
                    </a:p>
                    <a:p>
                      <a:r>
                        <a:rPr lang="en-GB" sz="1600" dirty="0"/>
                        <a:t>139: Miracles </a:t>
                      </a:r>
                      <a:r>
                        <a:rPr lang="en-GB" sz="1600" dirty="0" err="1"/>
                        <a:t>Beamstop</a:t>
                      </a:r>
                      <a:r>
                        <a:rPr lang="en-GB" sz="1600" dirty="0"/>
                        <a:t> -&gt; shutter</a:t>
                      </a:r>
                    </a:p>
                    <a:p>
                      <a:r>
                        <a:rPr lang="en-GB" sz="1600" dirty="0"/>
                        <a:t>140: MAGIC </a:t>
                      </a:r>
                      <a:r>
                        <a:rPr lang="en-GB" sz="1600" dirty="0" err="1"/>
                        <a:t>beamstop</a:t>
                      </a:r>
                      <a:r>
                        <a:rPr lang="en-GB" sz="1600" dirty="0"/>
                        <a:t> -&gt; BWI </a:t>
                      </a:r>
                    </a:p>
                    <a:p>
                      <a:r>
                        <a:rPr lang="en-GB" sz="1600" dirty="0"/>
                        <a:t>141: MAGIC installation of Utilities feedthrough and bagged shielding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 ongoing </a:t>
                      </a:r>
                    </a:p>
                    <a:p>
                      <a:r>
                        <a:rPr lang="en-GB" sz="1600" dirty="0"/>
                        <a:t>(all have started)</a:t>
                      </a:r>
                    </a:p>
                    <a:p>
                      <a:endParaRPr lang="en-GB" sz="1600" dirty="0"/>
                    </a:p>
                    <a:p>
                      <a:r>
                        <a:rPr lang="en-GB" sz="1600" dirty="0"/>
                        <a:t>Should be complete by December.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NSS (Rob, Iain)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Assigning internal NSS resources to help with both installations and documentation. Aligning with instruments and partners.</a:t>
                      </a:r>
                    </a:p>
                    <a:p>
                      <a:pPr marL="0" marR="0" lvl="0" indent="0" algn="l" defTabSz="10261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4311811"/>
                  </a:ext>
                </a:extLst>
              </a:tr>
              <a:tr h="948721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582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86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0DC69-0FB7-6096-25DC-68CD266A3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</a:t>
            </a:r>
            <a:r>
              <a:rPr lang="en-SE" dirty="0"/>
              <a:t>emplate slides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AA077-914B-2318-BC14-B25B8167E5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EEB3E-A151-C6D9-F16F-0EEE7220A06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pPr/>
              <a:t>2026-08-27</a:t>
            </a:fld>
            <a:endParaRPr lang="sv-S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16E21-7F06-4CF5-27C8-915EA8984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9127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092B7-E0EC-7F57-BDFA-FCBC80C99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FF371-7D06-C0CC-1A01-4DE598D5A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High-Level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28A986-4DA9-DB39-748B-26F9CA19A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Key milestones / activities leading to BoT and during commissioning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F4EAD5-F661-049C-A5AE-510C60FAA1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1713" y="6057900"/>
            <a:ext cx="10895012" cy="990600"/>
          </a:xfrm>
        </p:spPr>
        <p:txBody>
          <a:bodyPr/>
          <a:lstStyle/>
          <a:p>
            <a:r>
              <a:rPr lang="en-US" i="1" dirty="0"/>
              <a:t>Show only the milestones and activities needed to understand your path to BoT. </a:t>
            </a:r>
          </a:p>
          <a:p>
            <a:r>
              <a:rPr lang="en-US" i="1" dirty="0"/>
              <a:t>Avoid detailed task lists.</a:t>
            </a:r>
          </a:p>
          <a:p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2F961A-A578-1CC2-33C9-AC4E6E41475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5854AB-8405-4C7F-BFBA-2BB773616EB3}" type="datetime1">
              <a:rPr lang="sv-SE" smtClean="0"/>
              <a:t>2026-08-27</a:t>
            </a:fld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335132-D206-6727-35D3-438D582495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FOOTER INFORMATION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570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ESS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9DC"/>
      </a:accent1>
      <a:accent2>
        <a:srgbClr val="003366"/>
      </a:accent2>
      <a:accent3>
        <a:srgbClr val="99BE00"/>
      </a:accent3>
      <a:accent4>
        <a:srgbClr val="006646"/>
      </a:accent4>
      <a:accent5>
        <a:srgbClr val="FF7D00"/>
      </a:accent5>
      <a:accent6>
        <a:srgbClr val="821482"/>
      </a:accent6>
      <a:hlink>
        <a:srgbClr val="0099DC"/>
      </a:hlink>
      <a:folHlink>
        <a:srgbClr val="0099DC"/>
      </a:folHlink>
    </a:clrScheme>
    <a:fontScheme name="Custom 3">
      <a:majorFont>
        <a:latin typeface="Segoe UI Light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rgbClr val="666666"/>
            </a:solidFill>
            <a:latin typeface="Segoe UI Semilight" panose="020B0402040204020203" pitchFamily="34" charset="0"/>
            <a:cs typeface="Segoe UI Semilight" panose="020B04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5" id="{36833BEE-5B6B-4908-BF19-3B0ADBD5C841}" vid="{14E41410-AFBD-4A65-8490-18B1A9C8EA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a944a36-8bfa-4b35-a138-bed6663b866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534A46E002C9469961BAC535126DC0" ma:contentTypeVersion="12" ma:contentTypeDescription="Create a new document." ma:contentTypeScope="" ma:versionID="dde7dcfcce21efeb5b0bdc4cd5ba3f32">
  <xsd:schema xmlns:xsd="http://www.w3.org/2001/XMLSchema" xmlns:xs="http://www.w3.org/2001/XMLSchema" xmlns:p="http://schemas.microsoft.com/office/2006/metadata/properties" xmlns:ns3="6a944a36-8bfa-4b35-a138-bed6663b8660" targetNamespace="http://schemas.microsoft.com/office/2006/metadata/properties" ma:root="true" ma:fieldsID="8b835e4ab94c26c00fee311fcb26f0bf" ns3:_="">
    <xsd:import namespace="6a944a36-8bfa-4b35-a138-bed6663b866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944a36-8bfa-4b35-a138-bed6663b866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6F6571-3255-4F06-A97F-CDB632525E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939606-C3AA-47B8-83FF-54237B8E3677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6a944a36-8bfa-4b35-a138-bed6663b8660"/>
    <ds:schemaRef ds:uri="http://www.w3.org/XML/1998/namespace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040DA26-566D-4F35-B829-6C6C203F43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944a36-8bfa-4b35-a138-bed6663b86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ESS-0060907 - Chess Core Powerpoint (without background)</Template>
  <TotalTime>2036</TotalTime>
  <Words>791</Words>
  <Application>Microsoft Macintosh PowerPoint</Application>
  <PresentationFormat>Custom</PresentationFormat>
  <Paragraphs>118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Segoe UI Light</vt:lpstr>
      <vt:lpstr>Segoe UI Semilight</vt:lpstr>
      <vt:lpstr>Office-tema</vt:lpstr>
      <vt:lpstr>Workshop for reaching BoT and first commissioning</vt:lpstr>
      <vt:lpstr>High-Level Plan</vt:lpstr>
      <vt:lpstr>High-Level Plan</vt:lpstr>
      <vt:lpstr>High-Level Plan</vt:lpstr>
      <vt:lpstr>High-Level Plan</vt:lpstr>
      <vt:lpstr>Main Schedule Risks / Concerns</vt:lpstr>
      <vt:lpstr>BoT Scope Not covered by SAR5</vt:lpstr>
      <vt:lpstr>Template slides</vt:lpstr>
      <vt:lpstr>High-Level Plan</vt:lpstr>
      <vt:lpstr>Main Schedule Risks / Concerns</vt:lpstr>
      <vt:lpstr>BoT Scope Not covered by SAR5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Inigo Alonso</dc:creator>
  <cp:lastModifiedBy>Sofie Ossowski</cp:lastModifiedBy>
  <cp:revision>13</cp:revision>
  <cp:lastPrinted>2025-07-18T07:14:59Z</cp:lastPrinted>
  <dcterms:created xsi:type="dcterms:W3CDTF">2026-08-24T12:53:32Z</dcterms:created>
  <dcterms:modified xsi:type="dcterms:W3CDTF">2026-08-27T11:07:27Z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2024-11-12T00:00:00Z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2024-11-12T00:00:00Z</vt:filetime>
  </property>
  <property fmtid="{D5CDD505-2E9C-101B-9397-08002B2CF9AE}" pid="5" name="Producer">
    <vt:lpwstr>pdf-merger-js</vt:lpwstr>
  </property>
  <property fmtid="{D5CDD505-2E9C-101B-9397-08002B2CF9AE}" pid="6" name="ContentTypeId">
    <vt:lpwstr>0x01010038534A46E002C9469961BAC535126DC0</vt:lpwstr>
  </property>
</Properties>
</file>