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7" r:id="rId2"/>
  </p:sldMasterIdLst>
  <p:notesMasterIdLst>
    <p:notesMasterId r:id="rId36"/>
  </p:notesMasterIdLst>
  <p:sldIdLst>
    <p:sldId id="259" r:id="rId3"/>
    <p:sldId id="824" r:id="rId4"/>
    <p:sldId id="537" r:id="rId5"/>
    <p:sldId id="825" r:id="rId6"/>
    <p:sldId id="533" r:id="rId7"/>
    <p:sldId id="512" r:id="rId8"/>
    <p:sldId id="584" r:id="rId9"/>
    <p:sldId id="837" r:id="rId10"/>
    <p:sldId id="1010" r:id="rId11"/>
    <p:sldId id="838" r:id="rId12"/>
    <p:sldId id="839" r:id="rId13"/>
    <p:sldId id="954" r:id="rId14"/>
    <p:sldId id="921" r:id="rId15"/>
    <p:sldId id="1011" r:id="rId16"/>
    <p:sldId id="1021" r:id="rId17"/>
    <p:sldId id="1012" r:id="rId18"/>
    <p:sldId id="1018" r:id="rId19"/>
    <p:sldId id="1019" r:id="rId20"/>
    <p:sldId id="1020" r:id="rId21"/>
    <p:sldId id="1013" r:id="rId22"/>
    <p:sldId id="1016" r:id="rId23"/>
    <p:sldId id="1017" r:id="rId24"/>
    <p:sldId id="1014" r:id="rId25"/>
    <p:sldId id="841" r:id="rId26"/>
    <p:sldId id="843" r:id="rId27"/>
    <p:sldId id="842" r:id="rId28"/>
    <p:sldId id="1022" r:id="rId29"/>
    <p:sldId id="315" r:id="rId30"/>
    <p:sldId id="826" r:id="rId31"/>
    <p:sldId id="832" r:id="rId32"/>
    <p:sldId id="811" r:id="rId33"/>
    <p:sldId id="594" r:id="rId34"/>
    <p:sldId id="834"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4" d="100"/>
          <a:sy n="74" d="100"/>
        </p:scale>
        <p:origin x="376" y="84"/>
      </p:cViewPr>
      <p:guideLst/>
    </p:cSldViewPr>
  </p:slideViewPr>
  <p:notesTextViewPr>
    <p:cViewPr>
      <p:scale>
        <a:sx n="1" d="1"/>
        <a:sy n="1" d="1"/>
      </p:scale>
      <p:origin x="0" y="0"/>
    </p:cViewPr>
  </p:notesTextViewPr>
  <p:sorterViewPr>
    <p:cViewPr>
      <p:scale>
        <a:sx n="60" d="100"/>
        <a:sy n="60" d="100"/>
      </p:scale>
      <p:origin x="0" y="-635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660506-7A65-4D9F-9018-8A509603BCDC}" type="datetimeFigureOut">
              <a:rPr lang="en-GB" smtClean="0"/>
              <a:t>25/08/2026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BFEFBF-FE79-4C1D-8523-02B8CAFFBDD1}" type="slidenum">
              <a:rPr lang="en-GB" smtClean="0"/>
              <a:t>‹#›</a:t>
            </a:fld>
            <a:endParaRPr lang="en-GB"/>
          </a:p>
        </p:txBody>
      </p:sp>
    </p:spTree>
    <p:extLst>
      <p:ext uri="{BB962C8B-B14F-4D97-AF65-F5344CB8AC3E}">
        <p14:creationId xmlns:p14="http://schemas.microsoft.com/office/powerpoint/2010/main" val="947499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B0EE9E-52B8-AA4F-8DD5-ED0FB4E5CBC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7814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normAutofit/>
          </a:bodyPr>
          <a:lstStyle/>
          <a:p>
            <a:r>
              <a:rPr lang="en-US" dirty="0"/>
              <a:t>Excellent playground</a:t>
            </a:r>
          </a:p>
        </p:txBody>
      </p:sp>
      <p:sp>
        <p:nvSpPr>
          <p:cNvPr id="4" name="Slide Number Placeholder 3"/>
          <p:cNvSpPr>
            <a:spLocks noGrp="1"/>
          </p:cNvSpPr>
          <p:nvPr>
            <p:ph type="sldNum" sz="quarter" idx="10"/>
          </p:nvPr>
        </p:nvSpPr>
        <p:spPr/>
        <p:txBody>
          <a:bodyPr/>
          <a:lstStyle/>
          <a:p>
            <a:fld id="{CDB6B913-EDB6-49CB-A6D9-A41AA22AF8CA}" type="slidenum">
              <a:rPr lang="en-US" smtClean="0"/>
              <a:pPr/>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41537" y="1651246"/>
            <a:ext cx="11073409" cy="2673865"/>
          </a:xfrm>
        </p:spPr>
        <p:txBody>
          <a:bodyPr anchor="ctr">
            <a:normAutofit/>
          </a:bodyPr>
          <a:lstStyle>
            <a:lvl1pPr algn="l">
              <a:lnSpc>
                <a:spcPct val="85000"/>
              </a:lnSpc>
              <a:defRPr sz="4000" b="1" spc="-50" baseline="0">
                <a:solidFill>
                  <a:schemeClr val="tx1">
                    <a:lumMod val="85000"/>
                    <a:lumOff val="15000"/>
                  </a:schemeClr>
                </a:solidFill>
                <a:latin typeface="Arial" panose="020B0604020202020204" pitchFamily="34" charset="0"/>
                <a:cs typeface="Arial" panose="020B0604020202020204" pitchFamily="34" charset="0"/>
              </a:defRPr>
            </a:lvl1pPr>
          </a:lstStyle>
          <a:p>
            <a:r>
              <a:rPr lang="it-IT" dirty="0"/>
              <a:t>TITLE</a:t>
            </a:r>
            <a:endParaRPr lang="en-US" dirty="0"/>
          </a:p>
        </p:txBody>
      </p:sp>
      <p:sp>
        <p:nvSpPr>
          <p:cNvPr id="3" name="Subtitle 2"/>
          <p:cNvSpPr>
            <a:spLocks noGrp="1"/>
          </p:cNvSpPr>
          <p:nvPr>
            <p:ph type="subTitle" idx="1" hasCustomPrompt="1"/>
          </p:nvPr>
        </p:nvSpPr>
        <p:spPr>
          <a:xfrm>
            <a:off x="541538" y="4455620"/>
            <a:ext cx="11073408"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dirty="0"/>
              <a:t>AUTHOR NAME</a:t>
            </a:r>
            <a:endParaRPr lang="en-US" dirty="0"/>
          </a:p>
        </p:txBody>
      </p:sp>
      <p:sp>
        <p:nvSpPr>
          <p:cNvPr id="18" name="Rectangle 6"/>
          <p:cNvSpPr/>
          <p:nvPr userDrawn="1"/>
        </p:nvSpPr>
        <p:spPr>
          <a:xfrm>
            <a:off x="1" y="6400800"/>
            <a:ext cx="12192000" cy="457200"/>
          </a:xfrm>
          <a:prstGeom prst="rect">
            <a:avLst/>
          </a:prstGeom>
          <a:solidFill>
            <a:srgbClr val="67C9FA"/>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19" name="Rectangle 8"/>
          <p:cNvSpPr/>
          <p:nvPr userDrawn="1"/>
        </p:nvSpPr>
        <p:spPr>
          <a:xfrm>
            <a:off x="0" y="6334316"/>
            <a:ext cx="12192001" cy="65998"/>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0"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BE1BC7D-DDBF-4ECD-9465-702FF7643EEF}" type="datetime1">
              <a:rPr lang="it-IT" smtClean="0"/>
              <a:t>25/08/2026</a:t>
            </a:fld>
            <a:endParaRPr lang="it-IT" dirty="0"/>
          </a:p>
        </p:txBody>
      </p:sp>
      <p:sp>
        <p:nvSpPr>
          <p:cNvPr id="21"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it-IT"/>
          </a:p>
        </p:txBody>
      </p:sp>
      <p:sp>
        <p:nvSpPr>
          <p:cNvPr id="22" name="Rectangle 8"/>
          <p:cNvSpPr/>
          <p:nvPr userDrawn="1"/>
        </p:nvSpPr>
        <p:spPr>
          <a:xfrm>
            <a:off x="-1" y="6305866"/>
            <a:ext cx="12192001"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pic>
        <p:nvPicPr>
          <p:cNvPr id="23" name="Immagine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81022" y="-51247"/>
            <a:ext cx="2229954" cy="1115334"/>
          </a:xfrm>
          <a:prstGeom prst="rect">
            <a:avLst/>
          </a:prstGeom>
        </p:spPr>
      </p:pic>
      <p:cxnSp>
        <p:nvCxnSpPr>
          <p:cNvPr id="30" name="Straight Connector 9"/>
          <p:cNvCxnSpPr/>
          <p:nvPr userDrawn="1"/>
        </p:nvCxnSpPr>
        <p:spPr>
          <a:xfrm>
            <a:off x="1193532" y="4392271"/>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1" name="Slide Number Placeholder 4"/>
          <p:cNvSpPr>
            <a:spLocks noGrp="1"/>
          </p:cNvSpPr>
          <p:nvPr>
            <p:ph type="sldNum" sz="quarter" idx="12"/>
          </p:nvPr>
        </p:nvSpPr>
        <p:spPr>
          <a:xfrm>
            <a:off x="9927091" y="6459785"/>
            <a:ext cx="1312025" cy="365125"/>
          </a:xfrm>
          <a:prstGeom prst="rect">
            <a:avLst/>
          </a:prstGeom>
        </p:spPr>
        <p:txBody>
          <a:bodyPr anchor="ctr"/>
          <a:lstStyle>
            <a:lvl1pPr marL="0" algn="ctr" defTabSz="914400" rtl="0" eaLnBrk="1" latinLnBrk="0" hangingPunct="1">
              <a:defRPr lang="it-IT" sz="900" kern="1200" cap="all" baseline="0" smtClean="0">
                <a:solidFill>
                  <a:srgbClr val="FFFFFF"/>
                </a:solidFill>
                <a:latin typeface="Arial" panose="020B0604020202020204" pitchFamily="34" charset="0"/>
                <a:ea typeface="+mn-ea"/>
                <a:cs typeface="Arial" panose="020B0604020202020204" pitchFamily="34" charset="0"/>
              </a:defRPr>
            </a:lvl1pPr>
          </a:lstStyle>
          <a:p>
            <a:fld id="{57A0FA2E-2223-4FE8-9E15-7906F6757A08}" type="slidenum">
              <a:rPr lang="it-IT" smtClean="0"/>
              <a:pPr/>
              <a:t>‹#›</a:t>
            </a:fld>
            <a:endParaRPr lang="it-IT" dirty="0"/>
          </a:p>
        </p:txBody>
      </p:sp>
      <p:pic>
        <p:nvPicPr>
          <p:cNvPr id="6" name="Immagine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55803" y="5650938"/>
            <a:ext cx="5042417" cy="586217"/>
          </a:xfrm>
          <a:prstGeom prst="rect">
            <a:avLst/>
          </a:prstGeom>
        </p:spPr>
      </p:pic>
    </p:spTree>
    <p:extLst>
      <p:ext uri="{BB962C8B-B14F-4D97-AF65-F5344CB8AC3E}">
        <p14:creationId xmlns:p14="http://schemas.microsoft.com/office/powerpoint/2010/main" val="4082933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solidFill>
                  <a:schemeClr val="tx2"/>
                </a:solidFill>
              </a:defRPr>
            </a:lvl1pPr>
            <a:lvl2pPr marL="324000" indent="-324000">
              <a:buFont typeface="Arial" charset="0"/>
              <a:buChar char="•"/>
              <a:tabLst/>
              <a:defRPr sz="1800">
                <a:solidFill>
                  <a:schemeClr val="tx2"/>
                </a:solidFill>
              </a:defRPr>
            </a:lvl2pPr>
            <a:lvl3pPr marL="648000" indent="-324000">
              <a:buSzPct val="100000"/>
              <a:buFont typeface="Arial" panose="020B0604020202020204" pitchFamily="34" charset="0"/>
              <a:buChar char="•"/>
              <a:tabLst/>
              <a:defRPr>
                <a:solidFill>
                  <a:schemeClr val="tx2"/>
                </a:solidFill>
              </a:defRPr>
            </a:lvl3pPr>
            <a:lvl4pPr marL="972000" indent="-324000">
              <a:buSzPct val="100000"/>
              <a:buFont typeface="Arial" charset="0"/>
              <a:buChar char="•"/>
              <a:tabLst/>
              <a:defRPr>
                <a:solidFill>
                  <a:schemeClr val="tx2"/>
                </a:solidFill>
              </a:defRPr>
            </a:lvl4pPr>
            <a:lvl5pPr marL="2057400" indent="-228600">
              <a:buSzPct val="100000"/>
              <a:buFont typeface="Arial" charset="0"/>
              <a:buChar char="•"/>
              <a:defRPr>
                <a:solidFill>
                  <a:schemeClr val="tx2">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Title 6">
            <a:extLst>
              <a:ext uri="{FF2B5EF4-FFF2-40B4-BE49-F238E27FC236}">
                <a16:creationId xmlns:a16="http://schemas.microsoft.com/office/drawing/2014/main" id="{2ED6D585-D452-F44C-919B-4BD50B663172}"/>
              </a:ext>
            </a:extLst>
          </p:cNvPr>
          <p:cNvSpPr>
            <a:spLocks noGrp="1"/>
          </p:cNvSpPr>
          <p:nvPr>
            <p:ph type="title"/>
          </p:nvPr>
        </p:nvSpPr>
        <p:spPr/>
        <p:txBody>
          <a:bodyPr/>
          <a:lstStyle/>
          <a:p>
            <a:r>
              <a:rPr lang="en-US"/>
              <a:t>Click to edit Master title style</a:t>
            </a:r>
            <a:endParaRPr lang="en-US" dirty="0"/>
          </a:p>
        </p:txBody>
      </p:sp>
      <p:sp>
        <p:nvSpPr>
          <p:cNvPr id="11" name="Date Placeholder 10">
            <a:extLst>
              <a:ext uri="{FF2B5EF4-FFF2-40B4-BE49-F238E27FC236}">
                <a16:creationId xmlns:a16="http://schemas.microsoft.com/office/drawing/2014/main" id="{1B478EFE-6141-4244-92ED-79EEE9222B1A}"/>
              </a:ext>
            </a:extLst>
          </p:cNvPr>
          <p:cNvSpPr>
            <a:spLocks noGrp="1"/>
          </p:cNvSpPr>
          <p:nvPr>
            <p:ph type="dt" sz="half" idx="10"/>
          </p:nvPr>
        </p:nvSpPr>
        <p:spPr/>
        <p:txBody>
          <a:bodyPr/>
          <a:lstStyle/>
          <a:p>
            <a:fld id="{23793A62-AA7E-5A4D-A43E-DF1B3593C4E5}" type="datetime1">
              <a:rPr lang="en-US" smtClean="0"/>
              <a:t>8/25/2026</a:t>
            </a:fld>
            <a:endParaRPr lang="en-US" dirty="0"/>
          </a:p>
        </p:txBody>
      </p:sp>
      <p:sp>
        <p:nvSpPr>
          <p:cNvPr id="12" name="Footer Placeholder 11">
            <a:extLst>
              <a:ext uri="{FF2B5EF4-FFF2-40B4-BE49-F238E27FC236}">
                <a16:creationId xmlns:a16="http://schemas.microsoft.com/office/drawing/2014/main" id="{8FF044A7-6055-B744-AD25-E9D675BBE602}"/>
              </a:ext>
            </a:extLst>
          </p:cNvPr>
          <p:cNvSpPr>
            <a:spLocks noGrp="1"/>
          </p:cNvSpPr>
          <p:nvPr>
            <p:ph type="ftr" sz="quarter" idx="11"/>
          </p:nvPr>
        </p:nvSpPr>
        <p:spPr/>
        <p:txBody>
          <a:bodyPr/>
          <a:lstStyle/>
          <a:p>
            <a:r>
              <a:rPr lang="en-US" dirty="0"/>
              <a:t>M. Vretenar | NIMMS</a:t>
            </a:r>
          </a:p>
        </p:txBody>
      </p:sp>
      <p:sp>
        <p:nvSpPr>
          <p:cNvPr id="13" name="Slide Number Placeholder 12">
            <a:extLst>
              <a:ext uri="{FF2B5EF4-FFF2-40B4-BE49-F238E27FC236}">
                <a16:creationId xmlns:a16="http://schemas.microsoft.com/office/drawing/2014/main" id="{372E3875-F7E3-A247-8E75-A4EC4E79429B}"/>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4196853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ullete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marL="342900" indent="-342900">
              <a:buFont typeface="Arial" panose="020B0604020202020204" pitchFamily="34" charset="0"/>
              <a:buChar char="•"/>
              <a:defRPr>
                <a:solidFill>
                  <a:schemeClr val="tx2">
                    <a:lumMod val="50000"/>
                  </a:schemeClr>
                </a:solidFill>
              </a:defRPr>
            </a:lvl1pPr>
            <a:lvl2pPr marL="628650" indent="-261938">
              <a:buFont typeface="Arial" panose="020B0604020202020204" pitchFamily="34" charset="0"/>
              <a:buChar char="•"/>
              <a:tabLst/>
              <a:defRPr sz="1800">
                <a:solidFill>
                  <a:schemeClr val="tx2">
                    <a:lumMod val="50000"/>
                  </a:schemeClr>
                </a:solidFill>
              </a:defRPr>
            </a:lvl2pPr>
            <a:lvl3pPr marL="889000" indent="-260350">
              <a:buSzPct val="100000"/>
              <a:buFont typeface="Arial" panose="020B0604020202020204" pitchFamily="34" charset="0"/>
              <a:buChar char="•"/>
              <a:tabLst/>
              <a:defRPr sz="1800">
                <a:solidFill>
                  <a:schemeClr val="tx2">
                    <a:lumMod val="50000"/>
                  </a:schemeClr>
                </a:solidFill>
              </a:defRPr>
            </a:lvl3pPr>
            <a:lvl4pPr marL="1209675" indent="-269875">
              <a:buSzPct val="100000"/>
              <a:buFont typeface="Arial" panose="020B0604020202020204" pitchFamily="34" charset="0"/>
              <a:buChar char="•"/>
              <a:tabLst/>
              <a:defRPr sz="1600">
                <a:solidFill>
                  <a:schemeClr val="tx2">
                    <a:lumMod val="50000"/>
                  </a:schemeClr>
                </a:solidFill>
              </a:defRPr>
            </a:lvl4pPr>
            <a:lvl5pPr marL="2057400" indent="-228600">
              <a:buSzPct val="100000"/>
              <a:buFont typeface="Arial" charset="0"/>
              <a:buChar char="•"/>
              <a:defRPr>
                <a:solidFill>
                  <a:schemeClr val="tx2">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0"/>
            <a:endParaRPr lang="en-US" dirty="0"/>
          </a:p>
        </p:txBody>
      </p:sp>
      <p:sp>
        <p:nvSpPr>
          <p:cNvPr id="7" name="Title 6">
            <a:extLst>
              <a:ext uri="{FF2B5EF4-FFF2-40B4-BE49-F238E27FC236}">
                <a16:creationId xmlns:a16="http://schemas.microsoft.com/office/drawing/2014/main" id="{2ED6D585-D452-F44C-919B-4BD50B663172}"/>
              </a:ext>
            </a:extLst>
          </p:cNvPr>
          <p:cNvSpPr>
            <a:spLocks noGrp="1"/>
          </p:cNvSpPr>
          <p:nvPr>
            <p:ph type="title"/>
          </p:nvPr>
        </p:nvSpPr>
        <p:spPr/>
        <p:txBody>
          <a:bodyPr/>
          <a:lstStyle/>
          <a:p>
            <a:r>
              <a:rPr lang="en-US"/>
              <a:t>Click to edit Master title style</a:t>
            </a:r>
            <a:endParaRPr lang="en-US" dirty="0"/>
          </a:p>
        </p:txBody>
      </p:sp>
      <p:sp>
        <p:nvSpPr>
          <p:cNvPr id="11" name="Date Placeholder 10">
            <a:extLst>
              <a:ext uri="{FF2B5EF4-FFF2-40B4-BE49-F238E27FC236}">
                <a16:creationId xmlns:a16="http://schemas.microsoft.com/office/drawing/2014/main" id="{1B478EFE-6141-4244-92ED-79EEE9222B1A}"/>
              </a:ext>
            </a:extLst>
          </p:cNvPr>
          <p:cNvSpPr>
            <a:spLocks noGrp="1"/>
          </p:cNvSpPr>
          <p:nvPr>
            <p:ph type="dt" sz="half" idx="10"/>
          </p:nvPr>
        </p:nvSpPr>
        <p:spPr/>
        <p:txBody>
          <a:bodyPr/>
          <a:lstStyle/>
          <a:p>
            <a:fld id="{23793A62-AA7E-5A4D-A43E-DF1B3593C4E5}" type="datetime1">
              <a:rPr lang="en-US" smtClean="0"/>
              <a:t>8/25/2026</a:t>
            </a:fld>
            <a:endParaRPr lang="en-US" dirty="0"/>
          </a:p>
        </p:txBody>
      </p:sp>
      <p:sp>
        <p:nvSpPr>
          <p:cNvPr id="12" name="Footer Placeholder 11">
            <a:extLst>
              <a:ext uri="{FF2B5EF4-FFF2-40B4-BE49-F238E27FC236}">
                <a16:creationId xmlns:a16="http://schemas.microsoft.com/office/drawing/2014/main" id="{8FF044A7-6055-B744-AD25-E9D675BBE602}"/>
              </a:ext>
            </a:extLst>
          </p:cNvPr>
          <p:cNvSpPr>
            <a:spLocks noGrp="1"/>
          </p:cNvSpPr>
          <p:nvPr>
            <p:ph type="ftr" sz="quarter" idx="11"/>
          </p:nvPr>
        </p:nvSpPr>
        <p:spPr/>
        <p:txBody>
          <a:bodyPr/>
          <a:lstStyle/>
          <a:p>
            <a:r>
              <a:rPr lang="en-US" dirty="0"/>
              <a:t>M. Vretenar | NIMMS</a:t>
            </a:r>
          </a:p>
        </p:txBody>
      </p:sp>
      <p:sp>
        <p:nvSpPr>
          <p:cNvPr id="13" name="Slide Number Placeholder 12">
            <a:extLst>
              <a:ext uri="{FF2B5EF4-FFF2-40B4-BE49-F238E27FC236}">
                <a16:creationId xmlns:a16="http://schemas.microsoft.com/office/drawing/2014/main" id="{372E3875-F7E3-A247-8E75-A4EC4E79429B}"/>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3313389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g Pictur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ED6D585-D452-F44C-919B-4BD50B663172}"/>
              </a:ext>
            </a:extLst>
          </p:cNvPr>
          <p:cNvSpPr>
            <a:spLocks noGrp="1"/>
          </p:cNvSpPr>
          <p:nvPr>
            <p:ph type="title"/>
          </p:nvPr>
        </p:nvSpPr>
        <p:spPr/>
        <p:txBody>
          <a:bodyPr/>
          <a:lstStyle/>
          <a:p>
            <a:r>
              <a:rPr lang="en-US"/>
              <a:t>Click to edit Master title style</a:t>
            </a:r>
            <a:endParaRPr lang="en-US" dirty="0"/>
          </a:p>
        </p:txBody>
      </p:sp>
      <p:sp>
        <p:nvSpPr>
          <p:cNvPr id="11" name="Date Placeholder 10">
            <a:extLst>
              <a:ext uri="{FF2B5EF4-FFF2-40B4-BE49-F238E27FC236}">
                <a16:creationId xmlns:a16="http://schemas.microsoft.com/office/drawing/2014/main" id="{1B478EFE-6141-4244-92ED-79EEE9222B1A}"/>
              </a:ext>
            </a:extLst>
          </p:cNvPr>
          <p:cNvSpPr>
            <a:spLocks noGrp="1"/>
          </p:cNvSpPr>
          <p:nvPr>
            <p:ph type="dt" sz="half" idx="10"/>
          </p:nvPr>
        </p:nvSpPr>
        <p:spPr/>
        <p:txBody>
          <a:bodyPr/>
          <a:lstStyle/>
          <a:p>
            <a:fld id="{23793A62-AA7E-5A4D-A43E-DF1B3593C4E5}" type="datetime1">
              <a:rPr lang="en-US" smtClean="0"/>
              <a:t>8/25/2026</a:t>
            </a:fld>
            <a:endParaRPr lang="en-US" dirty="0"/>
          </a:p>
        </p:txBody>
      </p:sp>
      <p:sp>
        <p:nvSpPr>
          <p:cNvPr id="12" name="Footer Placeholder 11">
            <a:extLst>
              <a:ext uri="{FF2B5EF4-FFF2-40B4-BE49-F238E27FC236}">
                <a16:creationId xmlns:a16="http://schemas.microsoft.com/office/drawing/2014/main" id="{8FF044A7-6055-B744-AD25-E9D675BBE602}"/>
              </a:ext>
            </a:extLst>
          </p:cNvPr>
          <p:cNvSpPr>
            <a:spLocks noGrp="1"/>
          </p:cNvSpPr>
          <p:nvPr>
            <p:ph type="ftr" sz="quarter" idx="11"/>
          </p:nvPr>
        </p:nvSpPr>
        <p:spPr/>
        <p:txBody>
          <a:bodyPr/>
          <a:lstStyle/>
          <a:p>
            <a:r>
              <a:rPr lang="en-US"/>
              <a:t>Presenter | Presentation Title</a:t>
            </a:r>
            <a:endParaRPr lang="en-US" dirty="0"/>
          </a:p>
        </p:txBody>
      </p:sp>
      <p:sp>
        <p:nvSpPr>
          <p:cNvPr id="13" name="Slide Number Placeholder 12">
            <a:extLst>
              <a:ext uri="{FF2B5EF4-FFF2-40B4-BE49-F238E27FC236}">
                <a16:creationId xmlns:a16="http://schemas.microsoft.com/office/drawing/2014/main" id="{372E3875-F7E3-A247-8E75-A4EC4E79429B}"/>
              </a:ext>
            </a:extLst>
          </p:cNvPr>
          <p:cNvSpPr>
            <a:spLocks noGrp="1"/>
          </p:cNvSpPr>
          <p:nvPr>
            <p:ph type="sldNum" sz="quarter" idx="12"/>
          </p:nvPr>
        </p:nvSpPr>
        <p:spPr/>
        <p:txBody>
          <a:bodyPr/>
          <a:lstStyle/>
          <a:p>
            <a:fld id="{36B5EA5A-BC32-A742-B11B-8E7414D5B535}" type="slidenum">
              <a:rPr lang="en-US" smtClean="0"/>
              <a:pPr/>
              <a:t>‹#›</a:t>
            </a:fld>
            <a:endParaRPr lang="en-US" dirty="0"/>
          </a:p>
        </p:txBody>
      </p:sp>
      <p:sp>
        <p:nvSpPr>
          <p:cNvPr id="4" name="Picture Placeholder 3">
            <a:extLst>
              <a:ext uri="{FF2B5EF4-FFF2-40B4-BE49-F238E27FC236}">
                <a16:creationId xmlns:a16="http://schemas.microsoft.com/office/drawing/2014/main" id="{1CBAAC3B-64E8-6A4D-B184-3057E6D0D079}"/>
              </a:ext>
            </a:extLst>
          </p:cNvPr>
          <p:cNvSpPr>
            <a:spLocks noGrp="1"/>
          </p:cNvSpPr>
          <p:nvPr>
            <p:ph type="pic" sz="quarter" idx="13" hasCustomPrompt="1"/>
          </p:nvPr>
        </p:nvSpPr>
        <p:spPr>
          <a:xfrm>
            <a:off x="407988" y="1439863"/>
            <a:ext cx="11376025" cy="4760912"/>
          </a:xfrm>
          <a:pattFill prst="lgCheck">
            <a:fgClr>
              <a:schemeClr val="accent4"/>
            </a:fgClr>
            <a:bgClr>
              <a:schemeClr val="bg1"/>
            </a:bgClr>
          </a:pattFill>
        </p:spPr>
        <p:txBody>
          <a:bodyPr anchor="ctr"/>
          <a:lstStyle>
            <a:lvl1pPr algn="ctr">
              <a:defRPr/>
            </a:lvl1pPr>
          </a:lstStyle>
          <a:p>
            <a:r>
              <a:rPr lang="en-US" dirty="0"/>
              <a:t>Drag and drop picture</a:t>
            </a:r>
          </a:p>
        </p:txBody>
      </p:sp>
    </p:spTree>
    <p:extLst>
      <p:ext uri="{BB962C8B-B14F-4D97-AF65-F5344CB8AC3E}">
        <p14:creationId xmlns:p14="http://schemas.microsoft.com/office/powerpoint/2010/main" val="1935186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Picture">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01A8103C-80BA-7941-AEF5-FB81302B57A9}"/>
              </a:ext>
            </a:extLst>
          </p:cNvPr>
          <p:cNvSpPr>
            <a:spLocks noGrp="1"/>
          </p:cNvSpPr>
          <p:nvPr>
            <p:ph type="pic" sz="quarter" idx="13" hasCustomPrompt="1"/>
          </p:nvPr>
        </p:nvSpPr>
        <p:spPr>
          <a:xfrm>
            <a:off x="0" y="-29980"/>
            <a:ext cx="12192000" cy="6351588"/>
          </a:xfrm>
          <a:pattFill prst="lgCheck">
            <a:fgClr>
              <a:schemeClr val="accent4"/>
            </a:fgClr>
            <a:bgClr>
              <a:schemeClr val="bg1"/>
            </a:bgClr>
          </a:pattFill>
        </p:spPr>
        <p:txBody>
          <a:bodyPr anchor="ctr" anchorCtr="0"/>
          <a:lstStyle>
            <a:lvl1pPr algn="ctr">
              <a:defRPr/>
            </a:lvl1pPr>
          </a:lstStyle>
          <a:p>
            <a:r>
              <a:rPr lang="en-US" dirty="0"/>
              <a:t>Drag and drop picture</a:t>
            </a:r>
          </a:p>
        </p:txBody>
      </p:sp>
      <p:sp>
        <p:nvSpPr>
          <p:cNvPr id="3" name="Content Placeholder 2"/>
          <p:cNvSpPr>
            <a:spLocks noGrp="1"/>
          </p:cNvSpPr>
          <p:nvPr>
            <p:ph idx="1"/>
          </p:nvPr>
        </p:nvSpPr>
        <p:spPr>
          <a:xfrm>
            <a:off x="8075612" y="-52466"/>
            <a:ext cx="4116387" cy="6370820"/>
          </a:xfrm>
          <a:solidFill>
            <a:schemeClr val="tx1">
              <a:alpha val="80000"/>
            </a:schemeClr>
          </a:solidFill>
        </p:spPr>
        <p:txBody>
          <a:bodyPr lIns="180000" tIns="180000" rIns="180000" bIns="180000"/>
          <a:lstStyle>
            <a:lvl1pPr>
              <a:defRPr sz="2800">
                <a:solidFill>
                  <a:schemeClr val="bg1"/>
                </a:solidFill>
              </a:defRPr>
            </a:lvl1pPr>
            <a:lvl2pPr marL="324000" indent="-324000">
              <a:buFont typeface="Arial" charset="0"/>
              <a:buChar char="•"/>
              <a:tabLst/>
              <a:defRPr sz="2100">
                <a:solidFill>
                  <a:schemeClr val="bg1"/>
                </a:solidFill>
              </a:defRPr>
            </a:lvl2pPr>
            <a:lvl3pPr marL="648000" indent="-324000">
              <a:buSzPct val="100000"/>
              <a:buFont typeface="Arial" panose="020B0604020202020204" pitchFamily="34" charset="0"/>
              <a:buChar char="•"/>
              <a:tabLst/>
              <a:defRPr sz="1800">
                <a:solidFill>
                  <a:schemeClr val="bg1"/>
                </a:solidFill>
              </a:defRPr>
            </a:lvl3pPr>
            <a:lvl4pPr marL="972000" indent="-324000">
              <a:buSzPct val="100000"/>
              <a:buFont typeface="Arial" charset="0"/>
              <a:buChar char="•"/>
              <a:tabLst/>
              <a:defRPr>
                <a:solidFill>
                  <a:schemeClr val="bg1"/>
                </a:solidFill>
              </a:defRPr>
            </a:lvl4pPr>
            <a:lvl5pPr marL="2057400" indent="-228600">
              <a:buSzPct val="100000"/>
              <a:buFont typeface="Arial" charset="0"/>
              <a:buChar char="•"/>
              <a:defRPr>
                <a:solidFill>
                  <a:schemeClr val="tx2">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Date Placeholder 10">
            <a:extLst>
              <a:ext uri="{FF2B5EF4-FFF2-40B4-BE49-F238E27FC236}">
                <a16:creationId xmlns:a16="http://schemas.microsoft.com/office/drawing/2014/main" id="{1B478EFE-6141-4244-92ED-79EEE9222B1A}"/>
              </a:ext>
            </a:extLst>
          </p:cNvPr>
          <p:cNvSpPr>
            <a:spLocks noGrp="1"/>
          </p:cNvSpPr>
          <p:nvPr>
            <p:ph type="dt" sz="half" idx="10"/>
          </p:nvPr>
        </p:nvSpPr>
        <p:spPr/>
        <p:txBody>
          <a:bodyPr/>
          <a:lstStyle/>
          <a:p>
            <a:fld id="{23793A62-AA7E-5A4D-A43E-DF1B3593C4E5}" type="datetime1">
              <a:rPr lang="en-US" smtClean="0"/>
              <a:t>8/25/2026</a:t>
            </a:fld>
            <a:endParaRPr lang="en-US" dirty="0"/>
          </a:p>
        </p:txBody>
      </p:sp>
      <p:sp>
        <p:nvSpPr>
          <p:cNvPr id="12" name="Footer Placeholder 11">
            <a:extLst>
              <a:ext uri="{FF2B5EF4-FFF2-40B4-BE49-F238E27FC236}">
                <a16:creationId xmlns:a16="http://schemas.microsoft.com/office/drawing/2014/main" id="{8FF044A7-6055-B744-AD25-E9D675BBE602}"/>
              </a:ext>
            </a:extLst>
          </p:cNvPr>
          <p:cNvSpPr>
            <a:spLocks noGrp="1"/>
          </p:cNvSpPr>
          <p:nvPr>
            <p:ph type="ftr" sz="quarter" idx="11"/>
          </p:nvPr>
        </p:nvSpPr>
        <p:spPr/>
        <p:txBody>
          <a:bodyPr/>
          <a:lstStyle/>
          <a:p>
            <a:r>
              <a:rPr lang="en-US"/>
              <a:t>Presenter | Presentation Title</a:t>
            </a:r>
            <a:endParaRPr lang="en-US" dirty="0"/>
          </a:p>
        </p:txBody>
      </p:sp>
      <p:sp>
        <p:nvSpPr>
          <p:cNvPr id="13" name="Slide Number Placeholder 12">
            <a:extLst>
              <a:ext uri="{FF2B5EF4-FFF2-40B4-BE49-F238E27FC236}">
                <a16:creationId xmlns:a16="http://schemas.microsoft.com/office/drawing/2014/main" id="{372E3875-F7E3-A247-8E75-A4EC4E79429B}"/>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687264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Conte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07987" y="1592264"/>
            <a:ext cx="5616575" cy="4608512"/>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6172199" y="1592264"/>
            <a:ext cx="5611813" cy="4608511"/>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Date Placeholder 7">
            <a:extLst>
              <a:ext uri="{FF2B5EF4-FFF2-40B4-BE49-F238E27FC236}">
                <a16:creationId xmlns:a16="http://schemas.microsoft.com/office/drawing/2014/main" id="{E3A8A69A-7619-C44B-A930-6AC38A3F8BC7}"/>
              </a:ext>
            </a:extLst>
          </p:cNvPr>
          <p:cNvSpPr>
            <a:spLocks noGrp="1"/>
          </p:cNvSpPr>
          <p:nvPr>
            <p:ph type="dt" sz="half" idx="10"/>
          </p:nvPr>
        </p:nvSpPr>
        <p:spPr/>
        <p:txBody>
          <a:bodyPr/>
          <a:lstStyle/>
          <a:p>
            <a:fld id="{23793A62-AA7E-5A4D-A43E-DF1B3593C4E5}" type="datetime1">
              <a:rPr lang="en-US" smtClean="0"/>
              <a:t>8/25/2026</a:t>
            </a:fld>
            <a:endParaRPr lang="en-US" dirty="0"/>
          </a:p>
        </p:txBody>
      </p:sp>
      <p:sp>
        <p:nvSpPr>
          <p:cNvPr id="9" name="Footer Placeholder 8">
            <a:extLst>
              <a:ext uri="{FF2B5EF4-FFF2-40B4-BE49-F238E27FC236}">
                <a16:creationId xmlns:a16="http://schemas.microsoft.com/office/drawing/2014/main" id="{9B55D6E3-4871-704B-B795-99BD30EABFEE}"/>
              </a:ext>
            </a:extLst>
          </p:cNvPr>
          <p:cNvSpPr>
            <a:spLocks noGrp="1"/>
          </p:cNvSpPr>
          <p:nvPr>
            <p:ph type="ftr" sz="quarter" idx="11"/>
          </p:nvPr>
        </p:nvSpPr>
        <p:spPr/>
        <p:txBody>
          <a:bodyPr/>
          <a:lstStyle/>
          <a:p>
            <a:r>
              <a:rPr lang="en-US"/>
              <a:t>Presenter | Presentation Title</a:t>
            </a:r>
            <a:endParaRPr lang="en-US" dirty="0"/>
          </a:p>
        </p:txBody>
      </p:sp>
      <p:sp>
        <p:nvSpPr>
          <p:cNvPr id="10" name="Slide Number Placeholder 9">
            <a:extLst>
              <a:ext uri="{FF2B5EF4-FFF2-40B4-BE49-F238E27FC236}">
                <a16:creationId xmlns:a16="http://schemas.microsoft.com/office/drawing/2014/main" id="{BEE4B464-E744-A34F-B223-6B554979B8EC}"/>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292035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ubtitle 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407988" y="365125"/>
            <a:ext cx="11380812" cy="10842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407987" y="1592263"/>
            <a:ext cx="5616575" cy="668337"/>
          </a:xfrm>
        </p:spPr>
        <p:txBody>
          <a:bodyPr anchor="t" anchorCtr="0"/>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07987" y="2427287"/>
            <a:ext cx="5616575" cy="3762376"/>
          </a:xfrm>
        </p:spPr>
        <p:txBody>
          <a:bodyPr/>
          <a:lstStyle>
            <a:lvl1pPr marL="324000" indent="-32400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p:cNvSpPr>
            <a:spLocks noGrp="1"/>
          </p:cNvSpPr>
          <p:nvPr>
            <p:ph type="body" sz="quarter" idx="3"/>
          </p:nvPr>
        </p:nvSpPr>
        <p:spPr>
          <a:xfrm>
            <a:off x="6172200" y="1604966"/>
            <a:ext cx="5616600" cy="655634"/>
          </a:xfrm>
        </p:spPr>
        <p:txBody>
          <a:bodyPr anchor="t" anchorCtr="0"/>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427287"/>
            <a:ext cx="5611813" cy="3762376"/>
          </a:xfrm>
        </p:spPr>
        <p:txBody>
          <a:bodyPr/>
          <a:lstStyle>
            <a:lvl1pPr marL="324000" indent="-32400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Date Placeholder 9">
            <a:extLst>
              <a:ext uri="{FF2B5EF4-FFF2-40B4-BE49-F238E27FC236}">
                <a16:creationId xmlns:a16="http://schemas.microsoft.com/office/drawing/2014/main" id="{0B511762-E0C9-6C4A-9015-D9D3D4FF97C2}"/>
              </a:ext>
            </a:extLst>
          </p:cNvPr>
          <p:cNvSpPr>
            <a:spLocks noGrp="1"/>
          </p:cNvSpPr>
          <p:nvPr>
            <p:ph type="dt" sz="half" idx="10"/>
          </p:nvPr>
        </p:nvSpPr>
        <p:spPr/>
        <p:txBody>
          <a:bodyPr/>
          <a:lstStyle/>
          <a:p>
            <a:fld id="{23793A62-AA7E-5A4D-A43E-DF1B3593C4E5}" type="datetime1">
              <a:rPr lang="en-US" smtClean="0"/>
              <a:t>8/25/2026</a:t>
            </a:fld>
            <a:endParaRPr lang="en-US" dirty="0"/>
          </a:p>
        </p:txBody>
      </p:sp>
      <p:sp>
        <p:nvSpPr>
          <p:cNvPr id="11" name="Footer Placeholder 10">
            <a:extLst>
              <a:ext uri="{FF2B5EF4-FFF2-40B4-BE49-F238E27FC236}">
                <a16:creationId xmlns:a16="http://schemas.microsoft.com/office/drawing/2014/main" id="{E2689900-D127-9840-8E06-B694B9FE1267}"/>
              </a:ext>
            </a:extLst>
          </p:cNvPr>
          <p:cNvSpPr>
            <a:spLocks noGrp="1"/>
          </p:cNvSpPr>
          <p:nvPr>
            <p:ph type="ftr" sz="quarter" idx="11"/>
          </p:nvPr>
        </p:nvSpPr>
        <p:spPr/>
        <p:txBody>
          <a:bodyPr/>
          <a:lstStyle/>
          <a:p>
            <a:r>
              <a:rPr lang="en-US"/>
              <a:t>Presenter | Presentation Title</a:t>
            </a:r>
            <a:endParaRPr lang="en-US" dirty="0"/>
          </a:p>
        </p:txBody>
      </p:sp>
      <p:sp>
        <p:nvSpPr>
          <p:cNvPr id="12" name="Slide Number Placeholder 11">
            <a:extLst>
              <a:ext uri="{FF2B5EF4-FFF2-40B4-BE49-F238E27FC236}">
                <a16:creationId xmlns:a16="http://schemas.microsoft.com/office/drawing/2014/main" id="{7B398DFD-572D-D549-8BBF-A86A1DFF026F}"/>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624914115"/>
      </p:ext>
    </p:extLst>
  </p:cSld>
  <p:clrMapOvr>
    <a:masterClrMapping/>
  </p:clrMapOvr>
  <p:extLst>
    <p:ext uri="{DCECCB84-F9BA-43D5-87BE-67443E8EF086}">
      <p15:sldGuideLst xmlns:p15="http://schemas.microsoft.com/office/powerpoint/2012/main">
        <p15:guide id="1" orient="horz" pos="1434">
          <p15:clr>
            <a:srgbClr val="FBAE40"/>
          </p15:clr>
        </p15:guide>
        <p15:guide id="2" orient="horz" pos="1525">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2" name="Title 1"/>
          <p:cNvSpPr>
            <a:spLocks noGrp="1"/>
          </p:cNvSpPr>
          <p:nvPr>
            <p:ph type="title"/>
          </p:nvPr>
        </p:nvSpPr>
        <p:spPr>
          <a:xfrm>
            <a:off x="407989" y="373593"/>
            <a:ext cx="5616574" cy="106574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07987" y="1598658"/>
            <a:ext cx="5616575" cy="4608512"/>
          </a:xfrm>
        </p:spPr>
        <p:txBody>
          <a:bodyPr/>
          <a:lstStyle>
            <a:lvl1pPr>
              <a:defRPr>
                <a:solidFill>
                  <a:schemeClr val="tx2">
                    <a:lumMod val="50000"/>
                  </a:schemeClr>
                </a:solidFill>
              </a:defRPr>
            </a:lvl1pPr>
            <a:lvl2pPr>
              <a:lnSpc>
                <a:spcPct val="100000"/>
              </a:lnSpc>
              <a:defRPr/>
            </a:lvl2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Picture Placeholder 8">
            <a:extLst>
              <a:ext uri="{FF2B5EF4-FFF2-40B4-BE49-F238E27FC236}">
                <a16:creationId xmlns:a16="http://schemas.microsoft.com/office/drawing/2014/main" id="{94588863-2E7B-784C-BD2D-8C3D0E7E1D84}"/>
              </a:ext>
            </a:extLst>
          </p:cNvPr>
          <p:cNvSpPr>
            <a:spLocks noGrp="1"/>
          </p:cNvSpPr>
          <p:nvPr>
            <p:ph type="pic" sz="quarter" idx="13" hasCustomPrompt="1"/>
          </p:nvPr>
        </p:nvSpPr>
        <p:spPr>
          <a:xfrm>
            <a:off x="6167438" y="0"/>
            <a:ext cx="6024562" cy="6317986"/>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4" name="Date Placeholder 3">
            <a:extLst>
              <a:ext uri="{FF2B5EF4-FFF2-40B4-BE49-F238E27FC236}">
                <a16:creationId xmlns:a16="http://schemas.microsoft.com/office/drawing/2014/main" id="{0B2981A2-06D5-5F4B-9504-4CD77560E607}"/>
              </a:ext>
            </a:extLst>
          </p:cNvPr>
          <p:cNvSpPr>
            <a:spLocks noGrp="1"/>
          </p:cNvSpPr>
          <p:nvPr>
            <p:ph type="dt" sz="half" idx="14"/>
          </p:nvPr>
        </p:nvSpPr>
        <p:spPr/>
        <p:txBody>
          <a:bodyPr/>
          <a:lstStyle/>
          <a:p>
            <a:fld id="{23793A62-AA7E-5A4D-A43E-DF1B3593C4E5}" type="datetime1">
              <a:rPr lang="en-US" smtClean="0"/>
              <a:t>8/25/2026</a:t>
            </a:fld>
            <a:endParaRPr lang="en-US" dirty="0"/>
          </a:p>
        </p:txBody>
      </p:sp>
      <p:sp>
        <p:nvSpPr>
          <p:cNvPr id="8" name="Footer Placeholder 7">
            <a:extLst>
              <a:ext uri="{FF2B5EF4-FFF2-40B4-BE49-F238E27FC236}">
                <a16:creationId xmlns:a16="http://schemas.microsoft.com/office/drawing/2014/main" id="{70F37B2A-B53F-3C4D-BD2B-2DAF3F47C071}"/>
              </a:ext>
            </a:extLst>
          </p:cNvPr>
          <p:cNvSpPr>
            <a:spLocks noGrp="1"/>
          </p:cNvSpPr>
          <p:nvPr>
            <p:ph type="ftr" sz="quarter" idx="15"/>
          </p:nvPr>
        </p:nvSpPr>
        <p:spPr/>
        <p:txBody>
          <a:bodyPr/>
          <a:lstStyle/>
          <a:p>
            <a:r>
              <a:rPr lang="en-US"/>
              <a:t>Presenter | Presentation Title</a:t>
            </a:r>
            <a:endParaRPr lang="en-US" dirty="0"/>
          </a:p>
        </p:txBody>
      </p:sp>
      <p:sp>
        <p:nvSpPr>
          <p:cNvPr id="10" name="Slide Number Placeholder 9">
            <a:extLst>
              <a:ext uri="{FF2B5EF4-FFF2-40B4-BE49-F238E27FC236}">
                <a16:creationId xmlns:a16="http://schemas.microsoft.com/office/drawing/2014/main" id="{8DD1311B-199C-CA4B-81C4-F7ADC1D9977D}"/>
              </a:ext>
            </a:extLst>
          </p:cNvPr>
          <p:cNvSpPr>
            <a:spLocks noGrp="1"/>
          </p:cNvSpPr>
          <p:nvPr>
            <p:ph type="sldNum" sz="quarter" idx="16"/>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35879456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and 2 Pictures horizontal">
    <p:spTree>
      <p:nvGrpSpPr>
        <p:cNvPr id="1" name=""/>
        <p:cNvGrpSpPr/>
        <p:nvPr/>
      </p:nvGrpSpPr>
      <p:grpSpPr>
        <a:xfrm>
          <a:off x="0" y="0"/>
          <a:ext cx="0" cy="0"/>
          <a:chOff x="0" y="0"/>
          <a:chExt cx="0" cy="0"/>
        </a:xfrm>
      </p:grpSpPr>
      <p:sp>
        <p:nvSpPr>
          <p:cNvPr id="2" name="Title 1"/>
          <p:cNvSpPr>
            <a:spLocks noGrp="1"/>
          </p:cNvSpPr>
          <p:nvPr>
            <p:ph type="title"/>
          </p:nvPr>
        </p:nvSpPr>
        <p:spPr>
          <a:xfrm>
            <a:off x="407989" y="373593"/>
            <a:ext cx="11376024" cy="106574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07987" y="1598658"/>
            <a:ext cx="5616575" cy="4608512"/>
          </a:xfrm>
        </p:spPr>
        <p:txBody>
          <a:bodyPr/>
          <a:lstStyle>
            <a:lvl1pPr>
              <a:defRPr>
                <a:solidFill>
                  <a:schemeClr val="tx2">
                    <a:lumMod val="50000"/>
                  </a:schemeClr>
                </a:solidFill>
              </a:defRPr>
            </a:lvl1pPr>
            <a:lvl2pPr>
              <a:lnSpc>
                <a:spcPct val="100000"/>
              </a:lnSpc>
              <a:defRPr/>
            </a:lvl2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0B2981A2-06D5-5F4B-9504-4CD77560E607}"/>
              </a:ext>
            </a:extLst>
          </p:cNvPr>
          <p:cNvSpPr>
            <a:spLocks noGrp="1"/>
          </p:cNvSpPr>
          <p:nvPr>
            <p:ph type="dt" sz="half" idx="14"/>
          </p:nvPr>
        </p:nvSpPr>
        <p:spPr/>
        <p:txBody>
          <a:bodyPr/>
          <a:lstStyle/>
          <a:p>
            <a:fld id="{23793A62-AA7E-5A4D-A43E-DF1B3593C4E5}" type="datetime1">
              <a:rPr lang="en-US" smtClean="0"/>
              <a:t>8/25/2026</a:t>
            </a:fld>
            <a:endParaRPr lang="en-US" dirty="0"/>
          </a:p>
        </p:txBody>
      </p:sp>
      <p:sp>
        <p:nvSpPr>
          <p:cNvPr id="8" name="Footer Placeholder 7">
            <a:extLst>
              <a:ext uri="{FF2B5EF4-FFF2-40B4-BE49-F238E27FC236}">
                <a16:creationId xmlns:a16="http://schemas.microsoft.com/office/drawing/2014/main" id="{70F37B2A-B53F-3C4D-BD2B-2DAF3F47C071}"/>
              </a:ext>
            </a:extLst>
          </p:cNvPr>
          <p:cNvSpPr>
            <a:spLocks noGrp="1"/>
          </p:cNvSpPr>
          <p:nvPr>
            <p:ph type="ftr" sz="quarter" idx="15"/>
          </p:nvPr>
        </p:nvSpPr>
        <p:spPr/>
        <p:txBody>
          <a:bodyPr/>
          <a:lstStyle/>
          <a:p>
            <a:r>
              <a:rPr lang="en-US"/>
              <a:t>Presenter | Presentation Title</a:t>
            </a:r>
            <a:endParaRPr lang="en-US" dirty="0"/>
          </a:p>
        </p:txBody>
      </p:sp>
      <p:sp>
        <p:nvSpPr>
          <p:cNvPr id="10" name="Slide Number Placeholder 9">
            <a:extLst>
              <a:ext uri="{FF2B5EF4-FFF2-40B4-BE49-F238E27FC236}">
                <a16:creationId xmlns:a16="http://schemas.microsoft.com/office/drawing/2014/main" id="{8DD1311B-199C-CA4B-81C4-F7ADC1D9977D}"/>
              </a:ext>
            </a:extLst>
          </p:cNvPr>
          <p:cNvSpPr>
            <a:spLocks noGrp="1"/>
          </p:cNvSpPr>
          <p:nvPr>
            <p:ph type="sldNum" sz="quarter" idx="16"/>
          </p:nvPr>
        </p:nvSpPr>
        <p:spPr/>
        <p:txBody>
          <a:bodyPr/>
          <a:lstStyle/>
          <a:p>
            <a:fld id="{36B5EA5A-BC32-A742-B11B-8E7414D5B535}" type="slidenum">
              <a:rPr lang="en-US" smtClean="0"/>
              <a:pPr/>
              <a:t>‹#›</a:t>
            </a:fld>
            <a:endParaRPr lang="en-US" dirty="0"/>
          </a:p>
        </p:txBody>
      </p:sp>
      <p:sp>
        <p:nvSpPr>
          <p:cNvPr id="11" name="Picture Placeholder 5">
            <a:extLst>
              <a:ext uri="{FF2B5EF4-FFF2-40B4-BE49-F238E27FC236}">
                <a16:creationId xmlns:a16="http://schemas.microsoft.com/office/drawing/2014/main" id="{47B07ADD-2F17-5640-985B-72FA646913F0}"/>
              </a:ext>
            </a:extLst>
          </p:cNvPr>
          <p:cNvSpPr>
            <a:spLocks noGrp="1"/>
          </p:cNvSpPr>
          <p:nvPr>
            <p:ph type="pic" sz="quarter" idx="13" hasCustomPrompt="1"/>
          </p:nvPr>
        </p:nvSpPr>
        <p:spPr>
          <a:xfrm>
            <a:off x="6167438" y="1592263"/>
            <a:ext cx="5616575" cy="2232025"/>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12" name="Picture Placeholder 5">
            <a:extLst>
              <a:ext uri="{FF2B5EF4-FFF2-40B4-BE49-F238E27FC236}">
                <a16:creationId xmlns:a16="http://schemas.microsoft.com/office/drawing/2014/main" id="{AB41C95B-0CD0-B44F-9130-66CCD53B86BB}"/>
              </a:ext>
            </a:extLst>
          </p:cNvPr>
          <p:cNvSpPr>
            <a:spLocks noGrp="1"/>
          </p:cNvSpPr>
          <p:nvPr>
            <p:ph type="pic" sz="quarter" idx="17" hasCustomPrompt="1"/>
          </p:nvPr>
        </p:nvSpPr>
        <p:spPr>
          <a:xfrm>
            <a:off x="6167438" y="3969703"/>
            <a:ext cx="5616575" cy="2232025"/>
          </a:xfrm>
          <a:pattFill prst="lgCheck">
            <a:fgClr>
              <a:schemeClr val="accent4"/>
            </a:fgClr>
            <a:bgClr>
              <a:schemeClr val="bg1"/>
            </a:bgClr>
          </a:pattFill>
        </p:spPr>
        <p:txBody>
          <a:bodyPr anchor="ctr"/>
          <a:lstStyle>
            <a:lvl1pPr algn="ctr">
              <a:defRPr/>
            </a:lvl1pPr>
          </a:lstStyle>
          <a:p>
            <a:r>
              <a:rPr lang="en-US" dirty="0"/>
              <a:t>Drag and drop picture</a:t>
            </a:r>
          </a:p>
        </p:txBody>
      </p:sp>
    </p:spTree>
    <p:extLst>
      <p:ext uri="{BB962C8B-B14F-4D97-AF65-F5344CB8AC3E}">
        <p14:creationId xmlns:p14="http://schemas.microsoft.com/office/powerpoint/2010/main" val="26947506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and 4 Pictures">
    <p:spTree>
      <p:nvGrpSpPr>
        <p:cNvPr id="1" name=""/>
        <p:cNvGrpSpPr/>
        <p:nvPr/>
      </p:nvGrpSpPr>
      <p:grpSpPr>
        <a:xfrm>
          <a:off x="0" y="0"/>
          <a:ext cx="0" cy="0"/>
          <a:chOff x="0" y="0"/>
          <a:chExt cx="0" cy="0"/>
        </a:xfrm>
      </p:grpSpPr>
      <p:sp>
        <p:nvSpPr>
          <p:cNvPr id="2" name="Title 1"/>
          <p:cNvSpPr>
            <a:spLocks noGrp="1"/>
          </p:cNvSpPr>
          <p:nvPr>
            <p:ph type="title"/>
          </p:nvPr>
        </p:nvSpPr>
        <p:spPr>
          <a:xfrm>
            <a:off x="407989" y="373593"/>
            <a:ext cx="11376024" cy="106574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07987" y="1598658"/>
            <a:ext cx="3708401" cy="4608512"/>
          </a:xfrm>
        </p:spPr>
        <p:txBody>
          <a:bodyPr/>
          <a:lstStyle>
            <a:lvl1pPr>
              <a:defRPr>
                <a:solidFill>
                  <a:schemeClr val="tx2">
                    <a:lumMod val="50000"/>
                  </a:schemeClr>
                </a:solidFill>
              </a:defRPr>
            </a:lvl1pPr>
            <a:lvl2pPr>
              <a:lnSpc>
                <a:spcPct val="120000"/>
              </a:lnSpc>
              <a:defRPr/>
            </a:lvl2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0B2981A2-06D5-5F4B-9504-4CD77560E607}"/>
              </a:ext>
            </a:extLst>
          </p:cNvPr>
          <p:cNvSpPr>
            <a:spLocks noGrp="1"/>
          </p:cNvSpPr>
          <p:nvPr>
            <p:ph type="dt" sz="half" idx="14"/>
          </p:nvPr>
        </p:nvSpPr>
        <p:spPr/>
        <p:txBody>
          <a:bodyPr/>
          <a:lstStyle/>
          <a:p>
            <a:fld id="{23793A62-AA7E-5A4D-A43E-DF1B3593C4E5}" type="datetime1">
              <a:rPr lang="en-US" smtClean="0"/>
              <a:t>8/25/2026</a:t>
            </a:fld>
            <a:endParaRPr lang="en-US" dirty="0"/>
          </a:p>
        </p:txBody>
      </p:sp>
      <p:sp>
        <p:nvSpPr>
          <p:cNvPr id="8" name="Footer Placeholder 7">
            <a:extLst>
              <a:ext uri="{FF2B5EF4-FFF2-40B4-BE49-F238E27FC236}">
                <a16:creationId xmlns:a16="http://schemas.microsoft.com/office/drawing/2014/main" id="{70F37B2A-B53F-3C4D-BD2B-2DAF3F47C071}"/>
              </a:ext>
            </a:extLst>
          </p:cNvPr>
          <p:cNvSpPr>
            <a:spLocks noGrp="1"/>
          </p:cNvSpPr>
          <p:nvPr>
            <p:ph type="ftr" sz="quarter" idx="15"/>
          </p:nvPr>
        </p:nvSpPr>
        <p:spPr/>
        <p:txBody>
          <a:bodyPr/>
          <a:lstStyle/>
          <a:p>
            <a:r>
              <a:rPr lang="en-US"/>
              <a:t>Presenter | Presentation Title</a:t>
            </a:r>
            <a:endParaRPr lang="en-US" dirty="0"/>
          </a:p>
        </p:txBody>
      </p:sp>
      <p:sp>
        <p:nvSpPr>
          <p:cNvPr id="10" name="Slide Number Placeholder 9">
            <a:extLst>
              <a:ext uri="{FF2B5EF4-FFF2-40B4-BE49-F238E27FC236}">
                <a16:creationId xmlns:a16="http://schemas.microsoft.com/office/drawing/2014/main" id="{8DD1311B-199C-CA4B-81C4-F7ADC1D9977D}"/>
              </a:ext>
            </a:extLst>
          </p:cNvPr>
          <p:cNvSpPr>
            <a:spLocks noGrp="1"/>
          </p:cNvSpPr>
          <p:nvPr>
            <p:ph type="sldNum" sz="quarter" idx="16"/>
          </p:nvPr>
        </p:nvSpPr>
        <p:spPr/>
        <p:txBody>
          <a:bodyPr/>
          <a:lstStyle/>
          <a:p>
            <a:fld id="{36B5EA5A-BC32-A742-B11B-8E7414D5B535}" type="slidenum">
              <a:rPr lang="en-US" smtClean="0"/>
              <a:pPr/>
              <a:t>‹#›</a:t>
            </a:fld>
            <a:endParaRPr lang="en-US" dirty="0"/>
          </a:p>
        </p:txBody>
      </p:sp>
      <p:sp>
        <p:nvSpPr>
          <p:cNvPr id="9" name="Picture Placeholder 5">
            <a:extLst>
              <a:ext uri="{FF2B5EF4-FFF2-40B4-BE49-F238E27FC236}">
                <a16:creationId xmlns:a16="http://schemas.microsoft.com/office/drawing/2014/main" id="{255B7D9F-7313-2F46-8079-FEA6DAA0CF20}"/>
              </a:ext>
            </a:extLst>
          </p:cNvPr>
          <p:cNvSpPr>
            <a:spLocks noGrp="1"/>
          </p:cNvSpPr>
          <p:nvPr>
            <p:ph type="pic" sz="quarter" idx="13" hasCustomPrompt="1"/>
          </p:nvPr>
        </p:nvSpPr>
        <p:spPr>
          <a:xfrm>
            <a:off x="8075613" y="1592263"/>
            <a:ext cx="3708400" cy="2232025"/>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13" name="Picture Placeholder 5">
            <a:extLst>
              <a:ext uri="{FF2B5EF4-FFF2-40B4-BE49-F238E27FC236}">
                <a16:creationId xmlns:a16="http://schemas.microsoft.com/office/drawing/2014/main" id="{AECDCA30-A5C6-3549-9DAD-01819664F157}"/>
              </a:ext>
            </a:extLst>
          </p:cNvPr>
          <p:cNvSpPr>
            <a:spLocks noGrp="1"/>
          </p:cNvSpPr>
          <p:nvPr>
            <p:ph type="pic" sz="quarter" idx="17" hasCustomPrompt="1"/>
          </p:nvPr>
        </p:nvSpPr>
        <p:spPr>
          <a:xfrm>
            <a:off x="8124681" y="3969703"/>
            <a:ext cx="3659332" cy="2232025"/>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14" name="Picture Placeholder 5">
            <a:extLst>
              <a:ext uri="{FF2B5EF4-FFF2-40B4-BE49-F238E27FC236}">
                <a16:creationId xmlns:a16="http://schemas.microsoft.com/office/drawing/2014/main" id="{0332EED6-F049-354D-90C1-2CDBDFEB153D}"/>
              </a:ext>
            </a:extLst>
          </p:cNvPr>
          <p:cNvSpPr>
            <a:spLocks noGrp="1"/>
          </p:cNvSpPr>
          <p:nvPr>
            <p:ph type="pic" sz="quarter" idx="18" hasCustomPrompt="1"/>
          </p:nvPr>
        </p:nvSpPr>
        <p:spPr>
          <a:xfrm>
            <a:off x="4259263" y="1592263"/>
            <a:ext cx="3659332" cy="2232025"/>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15" name="Picture Placeholder 5">
            <a:extLst>
              <a:ext uri="{FF2B5EF4-FFF2-40B4-BE49-F238E27FC236}">
                <a16:creationId xmlns:a16="http://schemas.microsoft.com/office/drawing/2014/main" id="{A46E76A3-B525-534D-9396-8E4D08F06F6A}"/>
              </a:ext>
            </a:extLst>
          </p:cNvPr>
          <p:cNvSpPr>
            <a:spLocks noGrp="1"/>
          </p:cNvSpPr>
          <p:nvPr>
            <p:ph type="pic" sz="quarter" idx="19" hasCustomPrompt="1"/>
          </p:nvPr>
        </p:nvSpPr>
        <p:spPr>
          <a:xfrm>
            <a:off x="4259263" y="3978015"/>
            <a:ext cx="3659332" cy="2232025"/>
          </a:xfrm>
          <a:pattFill prst="lgCheck">
            <a:fgClr>
              <a:schemeClr val="accent4"/>
            </a:fgClr>
            <a:bgClr>
              <a:schemeClr val="bg1"/>
            </a:bgClr>
          </a:pattFill>
        </p:spPr>
        <p:txBody>
          <a:bodyPr anchor="ctr"/>
          <a:lstStyle>
            <a:lvl1pPr algn="ctr">
              <a:defRPr/>
            </a:lvl1pPr>
          </a:lstStyle>
          <a:p>
            <a:r>
              <a:rPr lang="en-US" dirty="0"/>
              <a:t>Drag and drop picture</a:t>
            </a:r>
          </a:p>
        </p:txBody>
      </p:sp>
    </p:spTree>
    <p:extLst>
      <p:ext uri="{BB962C8B-B14F-4D97-AF65-F5344CB8AC3E}">
        <p14:creationId xmlns:p14="http://schemas.microsoft.com/office/powerpoint/2010/main" val="9052968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ubtitles and 2 Pictures ">
    <p:spTree>
      <p:nvGrpSpPr>
        <p:cNvPr id="1" name=""/>
        <p:cNvGrpSpPr/>
        <p:nvPr/>
      </p:nvGrpSpPr>
      <p:grpSpPr>
        <a:xfrm>
          <a:off x="0" y="0"/>
          <a:ext cx="0" cy="0"/>
          <a:chOff x="0" y="0"/>
          <a:chExt cx="0" cy="0"/>
        </a:xfrm>
      </p:grpSpPr>
      <p:sp>
        <p:nvSpPr>
          <p:cNvPr id="2" name="Title 1"/>
          <p:cNvSpPr>
            <a:spLocks noGrp="1"/>
          </p:cNvSpPr>
          <p:nvPr>
            <p:ph type="title"/>
          </p:nvPr>
        </p:nvSpPr>
        <p:spPr>
          <a:xfrm>
            <a:off x="407988" y="365125"/>
            <a:ext cx="11380812" cy="10842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407987" y="1592263"/>
            <a:ext cx="5616575" cy="668337"/>
          </a:xfrm>
        </p:spPr>
        <p:txBody>
          <a:bodyPr anchor="t" anchorCtr="0"/>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6172200" y="1604966"/>
            <a:ext cx="5616600" cy="655634"/>
          </a:xfrm>
        </p:spPr>
        <p:txBody>
          <a:bodyPr anchor="t" anchorCtr="0"/>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Picture Placeholder 10">
            <a:extLst>
              <a:ext uri="{FF2B5EF4-FFF2-40B4-BE49-F238E27FC236}">
                <a16:creationId xmlns:a16="http://schemas.microsoft.com/office/drawing/2014/main" id="{8C125C7E-94FD-9B43-A74A-5A12DA74F2D5}"/>
              </a:ext>
            </a:extLst>
          </p:cNvPr>
          <p:cNvSpPr>
            <a:spLocks noGrp="1"/>
          </p:cNvSpPr>
          <p:nvPr>
            <p:ph type="pic" sz="quarter" idx="13" hasCustomPrompt="1"/>
          </p:nvPr>
        </p:nvSpPr>
        <p:spPr>
          <a:xfrm>
            <a:off x="407988" y="2420938"/>
            <a:ext cx="5616575" cy="3779837"/>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4" name="Date Placeholder 3">
            <a:extLst>
              <a:ext uri="{FF2B5EF4-FFF2-40B4-BE49-F238E27FC236}">
                <a16:creationId xmlns:a16="http://schemas.microsoft.com/office/drawing/2014/main" id="{ED4B0609-1753-094D-A27B-B1604B6E44F9}"/>
              </a:ext>
            </a:extLst>
          </p:cNvPr>
          <p:cNvSpPr>
            <a:spLocks noGrp="1"/>
          </p:cNvSpPr>
          <p:nvPr>
            <p:ph type="dt" sz="half" idx="15"/>
          </p:nvPr>
        </p:nvSpPr>
        <p:spPr/>
        <p:txBody>
          <a:bodyPr/>
          <a:lstStyle/>
          <a:p>
            <a:fld id="{23793A62-AA7E-5A4D-A43E-DF1B3593C4E5}" type="datetime1">
              <a:rPr lang="en-US" smtClean="0"/>
              <a:t>8/25/2026</a:t>
            </a:fld>
            <a:endParaRPr lang="en-US" dirty="0"/>
          </a:p>
        </p:txBody>
      </p:sp>
      <p:sp>
        <p:nvSpPr>
          <p:cNvPr id="6" name="Footer Placeholder 5">
            <a:extLst>
              <a:ext uri="{FF2B5EF4-FFF2-40B4-BE49-F238E27FC236}">
                <a16:creationId xmlns:a16="http://schemas.microsoft.com/office/drawing/2014/main" id="{D3380C24-4584-494A-B2E2-7C02911E02E7}"/>
              </a:ext>
            </a:extLst>
          </p:cNvPr>
          <p:cNvSpPr>
            <a:spLocks noGrp="1"/>
          </p:cNvSpPr>
          <p:nvPr>
            <p:ph type="ftr" sz="quarter" idx="16"/>
          </p:nvPr>
        </p:nvSpPr>
        <p:spPr/>
        <p:txBody>
          <a:bodyPr/>
          <a:lstStyle/>
          <a:p>
            <a:r>
              <a:rPr lang="en-US"/>
              <a:t>Presenter | Presentation Title</a:t>
            </a:r>
            <a:endParaRPr lang="en-US" dirty="0"/>
          </a:p>
        </p:txBody>
      </p:sp>
      <p:sp>
        <p:nvSpPr>
          <p:cNvPr id="10" name="Slide Number Placeholder 9">
            <a:extLst>
              <a:ext uri="{FF2B5EF4-FFF2-40B4-BE49-F238E27FC236}">
                <a16:creationId xmlns:a16="http://schemas.microsoft.com/office/drawing/2014/main" id="{89BEDBAA-E014-4E48-AA09-5D0DC18C0C76}"/>
              </a:ext>
            </a:extLst>
          </p:cNvPr>
          <p:cNvSpPr>
            <a:spLocks noGrp="1"/>
          </p:cNvSpPr>
          <p:nvPr>
            <p:ph type="sldNum" sz="quarter" idx="17"/>
          </p:nvPr>
        </p:nvSpPr>
        <p:spPr/>
        <p:txBody>
          <a:bodyPr/>
          <a:lstStyle/>
          <a:p>
            <a:fld id="{36B5EA5A-BC32-A742-B11B-8E7414D5B535}" type="slidenum">
              <a:rPr lang="en-US" smtClean="0"/>
              <a:pPr/>
              <a:t>‹#›</a:t>
            </a:fld>
            <a:endParaRPr lang="en-US" dirty="0"/>
          </a:p>
        </p:txBody>
      </p:sp>
      <p:sp>
        <p:nvSpPr>
          <p:cNvPr id="8" name="Picture Placeholder 7">
            <a:extLst>
              <a:ext uri="{FF2B5EF4-FFF2-40B4-BE49-F238E27FC236}">
                <a16:creationId xmlns:a16="http://schemas.microsoft.com/office/drawing/2014/main" id="{D35BE112-10C7-F548-91D2-DD3128654F33}"/>
              </a:ext>
            </a:extLst>
          </p:cNvPr>
          <p:cNvSpPr>
            <a:spLocks noGrp="1"/>
          </p:cNvSpPr>
          <p:nvPr>
            <p:ph type="pic" sz="quarter" idx="18" hasCustomPrompt="1"/>
          </p:nvPr>
        </p:nvSpPr>
        <p:spPr>
          <a:xfrm>
            <a:off x="6172200" y="2420938"/>
            <a:ext cx="5616575" cy="3779837"/>
          </a:xfrm>
          <a:pattFill prst="lgCheck">
            <a:fgClr>
              <a:schemeClr val="accent4"/>
            </a:fgClr>
            <a:bgClr>
              <a:schemeClr val="bg1"/>
            </a:bgClr>
          </a:pattFill>
        </p:spPr>
        <p:txBody>
          <a:bodyPr anchor="ctr" anchorCtr="0"/>
          <a:lstStyle>
            <a:lvl1pPr algn="ctr">
              <a:defRPr/>
            </a:lvl1pPr>
          </a:lstStyle>
          <a:p>
            <a:r>
              <a:rPr lang="en-GB" dirty="0"/>
              <a:t>Drag and Drop picture</a:t>
            </a:r>
          </a:p>
        </p:txBody>
      </p:sp>
    </p:spTree>
    <p:extLst>
      <p:ext uri="{BB962C8B-B14F-4D97-AF65-F5344CB8AC3E}">
        <p14:creationId xmlns:p14="http://schemas.microsoft.com/office/powerpoint/2010/main" val="2615827124"/>
      </p:ext>
    </p:extLst>
  </p:cSld>
  <p:clrMapOvr>
    <a:masterClrMapping/>
  </p:clrMapOvr>
  <p:extLst>
    <p:ext uri="{DCECCB84-F9BA-43D5-87BE-67443E8EF086}">
      <p15:sldGuideLst xmlns:p15="http://schemas.microsoft.com/office/powerpoint/2012/main">
        <p15:guide id="1" orient="horz" pos="1434">
          <p15:clr>
            <a:srgbClr val="FBAE40"/>
          </p15:clr>
        </p15:guide>
        <p15:guide id="2" orient="horz" pos="1525">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41539" y="286603"/>
            <a:ext cx="11073408" cy="1450757"/>
          </a:xfrm>
        </p:spPr>
        <p:txBody>
          <a:bodyPr anchor="ctr">
            <a:normAutofit/>
          </a:bodyPr>
          <a:lstStyle>
            <a:lvl1pPr>
              <a:defRPr sz="3000">
                <a:latin typeface="Arial" panose="020B0604020202020204" pitchFamily="34" charset="0"/>
                <a:cs typeface="Arial" panose="020B0604020202020204" pitchFamily="34" charset="0"/>
              </a:defRPr>
            </a:lvl1pPr>
          </a:lstStyle>
          <a:p>
            <a:r>
              <a:rPr lang="it-IT" dirty="0"/>
              <a:t>FARE CLIC PER MODIFICARE LO STILE DEL TITOLO</a:t>
            </a:r>
            <a:endParaRPr lang="en-US" dirty="0"/>
          </a:p>
        </p:txBody>
      </p:sp>
      <p:sp>
        <p:nvSpPr>
          <p:cNvPr id="3" name="Date Placeholder 2"/>
          <p:cNvSpPr>
            <a:spLocks noGrp="1"/>
          </p:cNvSpPr>
          <p:nvPr>
            <p:ph type="dt" sz="half" idx="10"/>
          </p:nvPr>
        </p:nvSpPr>
        <p:spPr/>
        <p:txBody>
          <a:bodyPr/>
          <a:lstStyle/>
          <a:p>
            <a:fld id="{C2493A9E-C768-4E41-B3A1-AD51A73D1C5A}" type="datetime1">
              <a:rPr lang="it-IT" smtClean="0"/>
              <a:t>25/08/2026</a:t>
            </a:fld>
            <a:endParaRPr lang="it-IT"/>
          </a:p>
        </p:txBody>
      </p:sp>
      <p:sp>
        <p:nvSpPr>
          <p:cNvPr id="4" name="Footer Placeholder 3"/>
          <p:cNvSpPr>
            <a:spLocks noGrp="1"/>
          </p:cNvSpPr>
          <p:nvPr>
            <p:ph type="ftr" sz="quarter" idx="11"/>
          </p:nvPr>
        </p:nvSpPr>
        <p:spPr/>
        <p:txBody>
          <a:bodyPr/>
          <a:lstStyle/>
          <a:p>
            <a:endParaRPr lang="it-IT" dirty="0"/>
          </a:p>
        </p:txBody>
      </p:sp>
      <p:sp>
        <p:nvSpPr>
          <p:cNvPr id="5" name="Slide Number Placeholder 4"/>
          <p:cNvSpPr>
            <a:spLocks noGrp="1"/>
          </p:cNvSpPr>
          <p:nvPr>
            <p:ph type="sldNum" sz="quarter" idx="12"/>
          </p:nvPr>
        </p:nvSpPr>
        <p:spPr>
          <a:xfrm>
            <a:off x="9927091" y="6459785"/>
            <a:ext cx="1312025" cy="365125"/>
          </a:xfrm>
          <a:prstGeom prst="rect">
            <a:avLst/>
          </a:prstGeom>
        </p:spPr>
        <p:txBody>
          <a:bodyPr anchor="ctr"/>
          <a:lstStyle>
            <a:lvl1pPr marL="0" algn="ctr" defTabSz="914400" rtl="0" eaLnBrk="1" latinLnBrk="0" hangingPunct="1">
              <a:defRPr lang="it-IT" sz="900" kern="1200" cap="all" baseline="0" smtClean="0">
                <a:solidFill>
                  <a:srgbClr val="FFFFFF"/>
                </a:solidFill>
                <a:latin typeface="Arial" panose="020B0604020202020204" pitchFamily="34" charset="0"/>
                <a:ea typeface="+mn-ea"/>
                <a:cs typeface="Arial" panose="020B0604020202020204" pitchFamily="34" charset="0"/>
              </a:defRPr>
            </a:lvl1pPr>
          </a:lstStyle>
          <a:p>
            <a:fld id="{57A0FA2E-2223-4FE8-9E15-7906F6757A08}" type="slidenum">
              <a:rPr lang="it-IT" smtClean="0"/>
              <a:pPr/>
              <a:t>‹#›</a:t>
            </a:fld>
            <a:endParaRPr lang="it-IT" dirty="0"/>
          </a:p>
        </p:txBody>
      </p:sp>
      <p:pic>
        <p:nvPicPr>
          <p:cNvPr id="6" name="Immagine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41538" y="5598725"/>
            <a:ext cx="1384915" cy="749879"/>
          </a:xfrm>
          <a:prstGeom prst="rect">
            <a:avLst/>
          </a:prstGeom>
        </p:spPr>
      </p:pic>
      <p:pic>
        <p:nvPicPr>
          <p:cNvPr id="8" name="Immagine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03472" y="5788112"/>
            <a:ext cx="4108465" cy="477638"/>
          </a:xfrm>
          <a:prstGeom prst="rect">
            <a:avLst/>
          </a:prstGeom>
        </p:spPr>
      </p:pic>
    </p:spTree>
    <p:extLst>
      <p:ext uri="{BB962C8B-B14F-4D97-AF65-F5344CB8AC3E}">
        <p14:creationId xmlns:p14="http://schemas.microsoft.com/office/powerpoint/2010/main" val="26541703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ubtitle and 3 Pictures">
    <p:spTree>
      <p:nvGrpSpPr>
        <p:cNvPr id="1" name=""/>
        <p:cNvGrpSpPr/>
        <p:nvPr/>
      </p:nvGrpSpPr>
      <p:grpSpPr>
        <a:xfrm>
          <a:off x="0" y="0"/>
          <a:ext cx="0" cy="0"/>
          <a:chOff x="0" y="0"/>
          <a:chExt cx="0" cy="0"/>
        </a:xfrm>
      </p:grpSpPr>
      <p:sp>
        <p:nvSpPr>
          <p:cNvPr id="2" name="Title 1"/>
          <p:cNvSpPr>
            <a:spLocks noGrp="1"/>
          </p:cNvSpPr>
          <p:nvPr>
            <p:ph type="title"/>
          </p:nvPr>
        </p:nvSpPr>
        <p:spPr>
          <a:xfrm>
            <a:off x="407988" y="365125"/>
            <a:ext cx="11380812" cy="10842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407987" y="1592263"/>
            <a:ext cx="3708401" cy="668337"/>
          </a:xfrm>
        </p:spPr>
        <p:txBody>
          <a:bodyPr anchor="t" anchorCtr="0"/>
          <a:lstStyle>
            <a:lvl1pPr marL="0" indent="0">
              <a:lnSpc>
                <a:spcPct val="100000"/>
              </a:lnSpc>
              <a:spcBef>
                <a:spcPts val="400"/>
              </a:spcBef>
              <a:spcAft>
                <a:spcPts val="0"/>
              </a:spcAft>
              <a:buNone/>
              <a:defRPr sz="21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8075612" y="1604966"/>
            <a:ext cx="3713187" cy="655634"/>
          </a:xfrm>
        </p:spPr>
        <p:txBody>
          <a:bodyPr anchor="t" anchorCtr="0"/>
          <a:lstStyle>
            <a:lvl1pPr marL="0" indent="0">
              <a:spcBef>
                <a:spcPts val="400"/>
              </a:spcBef>
              <a:spcAft>
                <a:spcPts val="0"/>
              </a:spcAft>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Picture Placeholder 10">
            <a:extLst>
              <a:ext uri="{FF2B5EF4-FFF2-40B4-BE49-F238E27FC236}">
                <a16:creationId xmlns:a16="http://schemas.microsoft.com/office/drawing/2014/main" id="{8C125C7E-94FD-9B43-A74A-5A12DA74F2D5}"/>
              </a:ext>
            </a:extLst>
          </p:cNvPr>
          <p:cNvSpPr>
            <a:spLocks noGrp="1"/>
          </p:cNvSpPr>
          <p:nvPr>
            <p:ph type="pic" sz="quarter" idx="13" hasCustomPrompt="1"/>
          </p:nvPr>
        </p:nvSpPr>
        <p:spPr>
          <a:xfrm>
            <a:off x="407989" y="2420938"/>
            <a:ext cx="3708400" cy="3779837"/>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13" name="Picture Placeholder 12">
            <a:extLst>
              <a:ext uri="{FF2B5EF4-FFF2-40B4-BE49-F238E27FC236}">
                <a16:creationId xmlns:a16="http://schemas.microsoft.com/office/drawing/2014/main" id="{EC779F7E-9707-2542-A19F-DD09A53038A7}"/>
              </a:ext>
            </a:extLst>
          </p:cNvPr>
          <p:cNvSpPr>
            <a:spLocks noGrp="1"/>
          </p:cNvSpPr>
          <p:nvPr>
            <p:ph type="pic" sz="quarter" idx="14" hasCustomPrompt="1"/>
          </p:nvPr>
        </p:nvSpPr>
        <p:spPr>
          <a:xfrm>
            <a:off x="8075613" y="2416175"/>
            <a:ext cx="3713187" cy="3779837"/>
          </a:xfrm>
          <a:pattFill prst="lgCheck">
            <a:fgClr>
              <a:schemeClr val="accent4"/>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a:buNone/>
              <a:tabLst/>
              <a:defRPr b="1"/>
            </a:lvl1pPr>
          </a:lstStyle>
          <a:p>
            <a:r>
              <a:rPr lang="en-US"/>
              <a:t>Drag and Drop picture</a:t>
            </a:r>
            <a:endParaRPr lang="en-US" dirty="0"/>
          </a:p>
        </p:txBody>
      </p:sp>
      <p:sp>
        <p:nvSpPr>
          <p:cNvPr id="10" name="Text Placeholder 2">
            <a:extLst>
              <a:ext uri="{FF2B5EF4-FFF2-40B4-BE49-F238E27FC236}">
                <a16:creationId xmlns:a16="http://schemas.microsoft.com/office/drawing/2014/main" id="{86494478-3D3E-894B-9652-AD035750548C}"/>
              </a:ext>
            </a:extLst>
          </p:cNvPr>
          <p:cNvSpPr>
            <a:spLocks noGrp="1"/>
          </p:cNvSpPr>
          <p:nvPr>
            <p:ph type="body" idx="15"/>
          </p:nvPr>
        </p:nvSpPr>
        <p:spPr>
          <a:xfrm>
            <a:off x="4253846" y="1601227"/>
            <a:ext cx="3708401" cy="668337"/>
          </a:xfrm>
        </p:spPr>
        <p:txBody>
          <a:bodyPr anchor="t" anchorCtr="0"/>
          <a:lstStyle>
            <a:lvl1pPr marL="0" indent="0">
              <a:spcBef>
                <a:spcPts val="400"/>
              </a:spcBef>
              <a:spcAft>
                <a:spcPts val="0"/>
              </a:spcAft>
              <a:buNone/>
              <a:defRPr sz="21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Picture Placeholder 10">
            <a:extLst>
              <a:ext uri="{FF2B5EF4-FFF2-40B4-BE49-F238E27FC236}">
                <a16:creationId xmlns:a16="http://schemas.microsoft.com/office/drawing/2014/main" id="{CF540559-B2D9-2E46-A3D6-32F0B01F69A5}"/>
              </a:ext>
            </a:extLst>
          </p:cNvPr>
          <p:cNvSpPr>
            <a:spLocks noGrp="1"/>
          </p:cNvSpPr>
          <p:nvPr>
            <p:ph type="pic" sz="quarter" idx="16" hasCustomPrompt="1"/>
          </p:nvPr>
        </p:nvSpPr>
        <p:spPr>
          <a:xfrm>
            <a:off x="4253848" y="2429902"/>
            <a:ext cx="3708400" cy="3779837"/>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4" name="Date Placeholder 3">
            <a:extLst>
              <a:ext uri="{FF2B5EF4-FFF2-40B4-BE49-F238E27FC236}">
                <a16:creationId xmlns:a16="http://schemas.microsoft.com/office/drawing/2014/main" id="{E485D2BF-D955-984C-BC88-5F6A8BCB9E71}"/>
              </a:ext>
            </a:extLst>
          </p:cNvPr>
          <p:cNvSpPr>
            <a:spLocks noGrp="1"/>
          </p:cNvSpPr>
          <p:nvPr>
            <p:ph type="dt" sz="half" idx="17"/>
          </p:nvPr>
        </p:nvSpPr>
        <p:spPr/>
        <p:txBody>
          <a:bodyPr/>
          <a:lstStyle/>
          <a:p>
            <a:fld id="{23793A62-AA7E-5A4D-A43E-DF1B3593C4E5}" type="datetime1">
              <a:rPr lang="en-US" smtClean="0"/>
              <a:t>8/25/2026</a:t>
            </a:fld>
            <a:endParaRPr lang="en-US" dirty="0"/>
          </a:p>
        </p:txBody>
      </p:sp>
      <p:sp>
        <p:nvSpPr>
          <p:cNvPr id="6" name="Footer Placeholder 5">
            <a:extLst>
              <a:ext uri="{FF2B5EF4-FFF2-40B4-BE49-F238E27FC236}">
                <a16:creationId xmlns:a16="http://schemas.microsoft.com/office/drawing/2014/main" id="{26EC0286-4FA5-DB4D-961C-C9035150A22E}"/>
              </a:ext>
            </a:extLst>
          </p:cNvPr>
          <p:cNvSpPr>
            <a:spLocks noGrp="1"/>
          </p:cNvSpPr>
          <p:nvPr>
            <p:ph type="ftr" sz="quarter" idx="18"/>
          </p:nvPr>
        </p:nvSpPr>
        <p:spPr/>
        <p:txBody>
          <a:bodyPr/>
          <a:lstStyle/>
          <a:p>
            <a:r>
              <a:rPr lang="en-US"/>
              <a:t>Presenter | Presentation Title</a:t>
            </a:r>
            <a:endParaRPr lang="en-US" dirty="0"/>
          </a:p>
        </p:txBody>
      </p:sp>
      <p:sp>
        <p:nvSpPr>
          <p:cNvPr id="14" name="Slide Number Placeholder 13">
            <a:extLst>
              <a:ext uri="{FF2B5EF4-FFF2-40B4-BE49-F238E27FC236}">
                <a16:creationId xmlns:a16="http://schemas.microsoft.com/office/drawing/2014/main" id="{D3A103EE-A109-9549-821B-7193CDF3E17F}"/>
              </a:ext>
            </a:extLst>
          </p:cNvPr>
          <p:cNvSpPr>
            <a:spLocks noGrp="1"/>
          </p:cNvSpPr>
          <p:nvPr>
            <p:ph type="sldNum" sz="quarter" idx="19"/>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4235855195"/>
      </p:ext>
    </p:extLst>
  </p:cSld>
  <p:clrMapOvr>
    <a:masterClrMapping/>
  </p:clrMapOvr>
  <p:extLst>
    <p:ext uri="{DCECCB84-F9BA-43D5-87BE-67443E8EF086}">
      <p15:sldGuideLst xmlns:p15="http://schemas.microsoft.com/office/powerpoint/2012/main">
        <p15:guide id="1" orient="horz" pos="1434">
          <p15:clr>
            <a:srgbClr val="FBAE40"/>
          </p15:clr>
        </p15:guide>
        <p15:guide id="2" orient="horz" pos="1525">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and 3 Pictures with boxes">
    <p:spTree>
      <p:nvGrpSpPr>
        <p:cNvPr id="1" name=""/>
        <p:cNvGrpSpPr/>
        <p:nvPr/>
      </p:nvGrpSpPr>
      <p:grpSpPr>
        <a:xfrm>
          <a:off x="0" y="0"/>
          <a:ext cx="0" cy="0"/>
          <a:chOff x="0" y="0"/>
          <a:chExt cx="0" cy="0"/>
        </a:xfrm>
      </p:grpSpPr>
      <p:sp>
        <p:nvSpPr>
          <p:cNvPr id="2" name="Title 1"/>
          <p:cNvSpPr>
            <a:spLocks noGrp="1"/>
          </p:cNvSpPr>
          <p:nvPr>
            <p:ph type="title"/>
          </p:nvPr>
        </p:nvSpPr>
        <p:spPr>
          <a:xfrm>
            <a:off x="407988" y="365125"/>
            <a:ext cx="11380812" cy="1084263"/>
          </a:xfrm>
        </p:spPr>
        <p:txBody>
          <a:bodyPr/>
          <a:lstStyle/>
          <a:p>
            <a:r>
              <a:rPr lang="en-US"/>
              <a:t>Click to edit Master title style</a:t>
            </a:r>
            <a:endParaRPr lang="en-US" dirty="0"/>
          </a:p>
        </p:txBody>
      </p:sp>
      <p:sp>
        <p:nvSpPr>
          <p:cNvPr id="10" name="Text Placeholder 2">
            <a:extLst>
              <a:ext uri="{FF2B5EF4-FFF2-40B4-BE49-F238E27FC236}">
                <a16:creationId xmlns:a16="http://schemas.microsoft.com/office/drawing/2014/main" id="{86494478-3D3E-894B-9652-AD035750548C}"/>
              </a:ext>
            </a:extLst>
          </p:cNvPr>
          <p:cNvSpPr>
            <a:spLocks noGrp="1"/>
          </p:cNvSpPr>
          <p:nvPr>
            <p:ph type="body" idx="15"/>
          </p:nvPr>
        </p:nvSpPr>
        <p:spPr>
          <a:xfrm>
            <a:off x="4116386" y="1601376"/>
            <a:ext cx="3960000" cy="1131215"/>
          </a:xfrm>
          <a:solidFill>
            <a:schemeClr val="tx1"/>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Picture Placeholder 10">
            <a:extLst>
              <a:ext uri="{FF2B5EF4-FFF2-40B4-BE49-F238E27FC236}">
                <a16:creationId xmlns:a16="http://schemas.microsoft.com/office/drawing/2014/main" id="{CF540559-B2D9-2E46-A3D6-32F0B01F69A5}"/>
              </a:ext>
            </a:extLst>
          </p:cNvPr>
          <p:cNvSpPr>
            <a:spLocks noGrp="1"/>
          </p:cNvSpPr>
          <p:nvPr>
            <p:ph type="pic" sz="quarter" idx="16" hasCustomPrompt="1"/>
          </p:nvPr>
        </p:nvSpPr>
        <p:spPr>
          <a:xfrm>
            <a:off x="4116386" y="2732442"/>
            <a:ext cx="3959225" cy="3477297"/>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4" name="Date Placeholder 3">
            <a:extLst>
              <a:ext uri="{FF2B5EF4-FFF2-40B4-BE49-F238E27FC236}">
                <a16:creationId xmlns:a16="http://schemas.microsoft.com/office/drawing/2014/main" id="{E485D2BF-D955-984C-BC88-5F6A8BCB9E71}"/>
              </a:ext>
            </a:extLst>
          </p:cNvPr>
          <p:cNvSpPr>
            <a:spLocks noGrp="1"/>
          </p:cNvSpPr>
          <p:nvPr>
            <p:ph type="dt" sz="half" idx="17"/>
          </p:nvPr>
        </p:nvSpPr>
        <p:spPr/>
        <p:txBody>
          <a:bodyPr/>
          <a:lstStyle/>
          <a:p>
            <a:fld id="{23793A62-AA7E-5A4D-A43E-DF1B3593C4E5}" type="datetime1">
              <a:rPr lang="en-US" smtClean="0"/>
              <a:t>8/25/2026</a:t>
            </a:fld>
            <a:endParaRPr lang="en-US" dirty="0"/>
          </a:p>
        </p:txBody>
      </p:sp>
      <p:sp>
        <p:nvSpPr>
          <p:cNvPr id="6" name="Footer Placeholder 5">
            <a:extLst>
              <a:ext uri="{FF2B5EF4-FFF2-40B4-BE49-F238E27FC236}">
                <a16:creationId xmlns:a16="http://schemas.microsoft.com/office/drawing/2014/main" id="{26EC0286-4FA5-DB4D-961C-C9035150A22E}"/>
              </a:ext>
            </a:extLst>
          </p:cNvPr>
          <p:cNvSpPr>
            <a:spLocks noGrp="1"/>
          </p:cNvSpPr>
          <p:nvPr>
            <p:ph type="ftr" sz="quarter" idx="18"/>
          </p:nvPr>
        </p:nvSpPr>
        <p:spPr/>
        <p:txBody>
          <a:bodyPr/>
          <a:lstStyle/>
          <a:p>
            <a:r>
              <a:rPr lang="en-US"/>
              <a:t>Presenter | Presentation Title</a:t>
            </a:r>
            <a:endParaRPr lang="en-US" dirty="0"/>
          </a:p>
        </p:txBody>
      </p:sp>
      <p:sp>
        <p:nvSpPr>
          <p:cNvPr id="14" name="Slide Number Placeholder 13">
            <a:extLst>
              <a:ext uri="{FF2B5EF4-FFF2-40B4-BE49-F238E27FC236}">
                <a16:creationId xmlns:a16="http://schemas.microsoft.com/office/drawing/2014/main" id="{D3A103EE-A109-9549-821B-7193CDF3E17F}"/>
              </a:ext>
            </a:extLst>
          </p:cNvPr>
          <p:cNvSpPr>
            <a:spLocks noGrp="1"/>
          </p:cNvSpPr>
          <p:nvPr>
            <p:ph type="sldNum" sz="quarter" idx="19"/>
          </p:nvPr>
        </p:nvSpPr>
        <p:spPr/>
        <p:txBody>
          <a:bodyPr/>
          <a:lstStyle/>
          <a:p>
            <a:fld id="{36B5EA5A-BC32-A742-B11B-8E7414D5B535}" type="slidenum">
              <a:rPr lang="en-US" smtClean="0"/>
              <a:pPr/>
              <a:t>‹#›</a:t>
            </a:fld>
            <a:endParaRPr lang="en-US" dirty="0"/>
          </a:p>
        </p:txBody>
      </p:sp>
      <p:sp>
        <p:nvSpPr>
          <p:cNvPr id="15" name="Text Placeholder 2">
            <a:extLst>
              <a:ext uri="{FF2B5EF4-FFF2-40B4-BE49-F238E27FC236}">
                <a16:creationId xmlns:a16="http://schemas.microsoft.com/office/drawing/2014/main" id="{F0E95B09-A858-4A4A-B159-8C5B917D41E5}"/>
              </a:ext>
            </a:extLst>
          </p:cNvPr>
          <p:cNvSpPr>
            <a:spLocks noGrp="1"/>
          </p:cNvSpPr>
          <p:nvPr>
            <p:ph type="body" idx="20"/>
          </p:nvPr>
        </p:nvSpPr>
        <p:spPr>
          <a:xfrm>
            <a:off x="3275" y="5078524"/>
            <a:ext cx="3960000" cy="1131215"/>
          </a:xfrm>
          <a:solidFill>
            <a:schemeClr val="tx1"/>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Picture Placeholder 10">
            <a:extLst>
              <a:ext uri="{FF2B5EF4-FFF2-40B4-BE49-F238E27FC236}">
                <a16:creationId xmlns:a16="http://schemas.microsoft.com/office/drawing/2014/main" id="{2FF76D54-8841-EA4B-B514-DFCE90D05C81}"/>
              </a:ext>
            </a:extLst>
          </p:cNvPr>
          <p:cNvSpPr>
            <a:spLocks noGrp="1"/>
          </p:cNvSpPr>
          <p:nvPr>
            <p:ph type="pic" sz="quarter" idx="21" hasCustomPrompt="1"/>
          </p:nvPr>
        </p:nvSpPr>
        <p:spPr>
          <a:xfrm>
            <a:off x="4050" y="1601376"/>
            <a:ext cx="3959225" cy="3477297"/>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17" name="Text Placeholder 2">
            <a:extLst>
              <a:ext uri="{FF2B5EF4-FFF2-40B4-BE49-F238E27FC236}">
                <a16:creationId xmlns:a16="http://schemas.microsoft.com/office/drawing/2014/main" id="{DED6363A-4107-5A4F-9E1E-0E88F802ABE9}"/>
              </a:ext>
            </a:extLst>
          </p:cNvPr>
          <p:cNvSpPr>
            <a:spLocks noGrp="1"/>
          </p:cNvSpPr>
          <p:nvPr>
            <p:ph type="body" idx="22"/>
          </p:nvPr>
        </p:nvSpPr>
        <p:spPr>
          <a:xfrm>
            <a:off x="8232388" y="5078524"/>
            <a:ext cx="3960000" cy="1131215"/>
          </a:xfrm>
          <a:solidFill>
            <a:schemeClr val="tx1"/>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8" name="Picture Placeholder 10">
            <a:extLst>
              <a:ext uri="{FF2B5EF4-FFF2-40B4-BE49-F238E27FC236}">
                <a16:creationId xmlns:a16="http://schemas.microsoft.com/office/drawing/2014/main" id="{91039F33-9CD5-004A-9F94-52D16B2EB081}"/>
              </a:ext>
            </a:extLst>
          </p:cNvPr>
          <p:cNvSpPr>
            <a:spLocks noGrp="1"/>
          </p:cNvSpPr>
          <p:nvPr>
            <p:ph type="pic" sz="quarter" idx="23" hasCustomPrompt="1"/>
          </p:nvPr>
        </p:nvSpPr>
        <p:spPr>
          <a:xfrm>
            <a:off x="8232388" y="1601376"/>
            <a:ext cx="3959225" cy="3477297"/>
          </a:xfrm>
          <a:pattFill prst="lgCheck">
            <a:fgClr>
              <a:schemeClr val="accent4"/>
            </a:fgClr>
            <a:bgClr>
              <a:schemeClr val="bg1"/>
            </a:bgClr>
          </a:pattFill>
        </p:spPr>
        <p:txBody>
          <a:bodyPr anchor="ctr"/>
          <a:lstStyle>
            <a:lvl1pPr algn="ctr">
              <a:defRPr/>
            </a:lvl1pPr>
          </a:lstStyle>
          <a:p>
            <a:r>
              <a:rPr lang="en-US" dirty="0"/>
              <a:t>Drag and Drop picture</a:t>
            </a:r>
          </a:p>
        </p:txBody>
      </p:sp>
    </p:spTree>
    <p:extLst>
      <p:ext uri="{BB962C8B-B14F-4D97-AF65-F5344CB8AC3E}">
        <p14:creationId xmlns:p14="http://schemas.microsoft.com/office/powerpoint/2010/main" val="1981441539"/>
      </p:ext>
    </p:extLst>
  </p:cSld>
  <p:clrMapOvr>
    <a:masterClrMapping/>
  </p:clrMapOvr>
  <p:extLst>
    <p:ext uri="{DCECCB84-F9BA-43D5-87BE-67443E8EF086}">
      <p15:sldGuideLst xmlns:p15="http://schemas.microsoft.com/office/powerpoint/2012/main">
        <p15:guide id="1" orient="horz" pos="1434">
          <p15:clr>
            <a:srgbClr val="FBAE40"/>
          </p15:clr>
        </p15:guide>
        <p15:guide id="2" orient="horz" pos="1525">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Horizontal and texts">
    <p:spTree>
      <p:nvGrpSpPr>
        <p:cNvPr id="1" name=""/>
        <p:cNvGrpSpPr/>
        <p:nvPr/>
      </p:nvGrpSpPr>
      <p:grpSpPr>
        <a:xfrm>
          <a:off x="0" y="0"/>
          <a:ext cx="0" cy="0"/>
          <a:chOff x="0" y="0"/>
          <a:chExt cx="0" cy="0"/>
        </a:xfrm>
      </p:grpSpPr>
      <p:sp>
        <p:nvSpPr>
          <p:cNvPr id="2" name="Title 1"/>
          <p:cNvSpPr>
            <a:spLocks noGrp="1"/>
          </p:cNvSpPr>
          <p:nvPr>
            <p:ph type="title"/>
          </p:nvPr>
        </p:nvSpPr>
        <p:spPr>
          <a:xfrm>
            <a:off x="407988" y="365125"/>
            <a:ext cx="11380812" cy="1084263"/>
          </a:xfrm>
        </p:spPr>
        <p:txBody>
          <a:body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8C125C7E-94FD-9B43-A74A-5A12DA74F2D5}"/>
              </a:ext>
            </a:extLst>
          </p:cNvPr>
          <p:cNvSpPr>
            <a:spLocks noGrp="1"/>
          </p:cNvSpPr>
          <p:nvPr>
            <p:ph type="pic" sz="quarter" idx="13" hasCustomPrompt="1"/>
          </p:nvPr>
        </p:nvSpPr>
        <p:spPr>
          <a:xfrm>
            <a:off x="412776" y="1592263"/>
            <a:ext cx="11376024" cy="2563906"/>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6" name="Text Placeholder 5">
            <a:extLst>
              <a:ext uri="{FF2B5EF4-FFF2-40B4-BE49-F238E27FC236}">
                <a16:creationId xmlns:a16="http://schemas.microsoft.com/office/drawing/2014/main" id="{FB7AFC8C-E604-7447-B130-D845972B5A81}"/>
              </a:ext>
            </a:extLst>
          </p:cNvPr>
          <p:cNvSpPr>
            <a:spLocks noGrp="1"/>
          </p:cNvSpPr>
          <p:nvPr>
            <p:ph type="body" sz="quarter" idx="14"/>
          </p:nvPr>
        </p:nvSpPr>
        <p:spPr>
          <a:xfrm>
            <a:off x="407989" y="4294188"/>
            <a:ext cx="3708400" cy="1906587"/>
          </a:xfrm>
        </p:spPr>
        <p:txBody>
          <a:bodyPr/>
          <a:lstStyle/>
          <a:p>
            <a:pPr lvl="0"/>
            <a:r>
              <a:rPr lang="en-US"/>
              <a:t>Click to edit Master text styles</a:t>
            </a:r>
          </a:p>
          <a:p>
            <a:pPr lvl="1"/>
            <a:r>
              <a:rPr lang="en-US"/>
              <a:t>Second level</a:t>
            </a:r>
          </a:p>
          <a:p>
            <a:pPr lvl="2"/>
            <a:r>
              <a:rPr lang="en-US"/>
              <a:t>Third level</a:t>
            </a:r>
          </a:p>
        </p:txBody>
      </p:sp>
      <p:sp>
        <p:nvSpPr>
          <p:cNvPr id="14" name="Text Placeholder 5">
            <a:extLst>
              <a:ext uri="{FF2B5EF4-FFF2-40B4-BE49-F238E27FC236}">
                <a16:creationId xmlns:a16="http://schemas.microsoft.com/office/drawing/2014/main" id="{3933DD4F-F84F-4A45-A378-099F8963A574}"/>
              </a:ext>
            </a:extLst>
          </p:cNvPr>
          <p:cNvSpPr>
            <a:spLocks noGrp="1"/>
          </p:cNvSpPr>
          <p:nvPr>
            <p:ph type="body" sz="quarter" idx="15"/>
          </p:nvPr>
        </p:nvSpPr>
        <p:spPr>
          <a:xfrm>
            <a:off x="4267201" y="4294188"/>
            <a:ext cx="3665537" cy="1906587"/>
          </a:xfrm>
        </p:spPr>
        <p:txBody>
          <a:bodyPr/>
          <a:lstStyle/>
          <a:p>
            <a:pPr lvl="0"/>
            <a:r>
              <a:rPr lang="en-US"/>
              <a:t>Click to edit Master text styles</a:t>
            </a:r>
          </a:p>
          <a:p>
            <a:pPr lvl="1"/>
            <a:r>
              <a:rPr lang="en-US"/>
              <a:t>Second level</a:t>
            </a:r>
          </a:p>
          <a:p>
            <a:pPr lvl="2"/>
            <a:r>
              <a:rPr lang="en-US"/>
              <a:t>Third level</a:t>
            </a:r>
          </a:p>
        </p:txBody>
      </p:sp>
      <p:sp>
        <p:nvSpPr>
          <p:cNvPr id="3" name="Date Placeholder 2">
            <a:extLst>
              <a:ext uri="{FF2B5EF4-FFF2-40B4-BE49-F238E27FC236}">
                <a16:creationId xmlns:a16="http://schemas.microsoft.com/office/drawing/2014/main" id="{E423D880-B3D6-7548-AFF1-D644AAD7B366}"/>
              </a:ext>
            </a:extLst>
          </p:cNvPr>
          <p:cNvSpPr>
            <a:spLocks noGrp="1"/>
          </p:cNvSpPr>
          <p:nvPr>
            <p:ph type="dt" sz="half" idx="16"/>
          </p:nvPr>
        </p:nvSpPr>
        <p:spPr/>
        <p:txBody>
          <a:bodyPr/>
          <a:lstStyle/>
          <a:p>
            <a:fld id="{23793A62-AA7E-5A4D-A43E-DF1B3593C4E5}" type="datetime1">
              <a:rPr lang="en-US" smtClean="0"/>
              <a:t>8/25/2026</a:t>
            </a:fld>
            <a:endParaRPr lang="en-US" dirty="0"/>
          </a:p>
        </p:txBody>
      </p:sp>
      <p:sp>
        <p:nvSpPr>
          <p:cNvPr id="4" name="Footer Placeholder 3">
            <a:extLst>
              <a:ext uri="{FF2B5EF4-FFF2-40B4-BE49-F238E27FC236}">
                <a16:creationId xmlns:a16="http://schemas.microsoft.com/office/drawing/2014/main" id="{62487D45-A6BD-6040-8ECE-F9608F53134E}"/>
              </a:ext>
            </a:extLst>
          </p:cNvPr>
          <p:cNvSpPr>
            <a:spLocks noGrp="1"/>
          </p:cNvSpPr>
          <p:nvPr>
            <p:ph type="ftr" sz="quarter" idx="17"/>
          </p:nvPr>
        </p:nvSpPr>
        <p:spPr/>
        <p:txBody>
          <a:bodyPr/>
          <a:lstStyle/>
          <a:p>
            <a:r>
              <a:rPr lang="en-US"/>
              <a:t>Presenter | Presentation Title</a:t>
            </a:r>
            <a:endParaRPr lang="en-US" dirty="0"/>
          </a:p>
        </p:txBody>
      </p:sp>
      <p:sp>
        <p:nvSpPr>
          <p:cNvPr id="5" name="Slide Number Placeholder 4">
            <a:extLst>
              <a:ext uri="{FF2B5EF4-FFF2-40B4-BE49-F238E27FC236}">
                <a16:creationId xmlns:a16="http://schemas.microsoft.com/office/drawing/2014/main" id="{381D3D89-638E-6949-858F-F83F83B33D28}"/>
              </a:ext>
            </a:extLst>
          </p:cNvPr>
          <p:cNvSpPr>
            <a:spLocks noGrp="1"/>
          </p:cNvSpPr>
          <p:nvPr>
            <p:ph type="sldNum" sz="quarter" idx="18"/>
          </p:nvPr>
        </p:nvSpPr>
        <p:spPr/>
        <p:txBody>
          <a:bodyPr/>
          <a:lstStyle/>
          <a:p>
            <a:fld id="{36B5EA5A-BC32-A742-B11B-8E7414D5B535}" type="slidenum">
              <a:rPr lang="en-US" smtClean="0"/>
              <a:pPr/>
              <a:t>‹#›</a:t>
            </a:fld>
            <a:endParaRPr lang="en-US" dirty="0"/>
          </a:p>
        </p:txBody>
      </p:sp>
      <p:sp>
        <p:nvSpPr>
          <p:cNvPr id="9" name="Text Placeholder 5">
            <a:extLst>
              <a:ext uri="{FF2B5EF4-FFF2-40B4-BE49-F238E27FC236}">
                <a16:creationId xmlns:a16="http://schemas.microsoft.com/office/drawing/2014/main" id="{6A3085A2-8BF3-9742-B023-7524E7B1C8EB}"/>
              </a:ext>
            </a:extLst>
          </p:cNvPr>
          <p:cNvSpPr>
            <a:spLocks noGrp="1"/>
          </p:cNvSpPr>
          <p:nvPr>
            <p:ph type="body" sz="quarter" idx="19"/>
          </p:nvPr>
        </p:nvSpPr>
        <p:spPr>
          <a:xfrm>
            <a:off x="8085668" y="4294188"/>
            <a:ext cx="3703132" cy="1906587"/>
          </a:xfr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39565347"/>
      </p:ext>
    </p:extLst>
  </p:cSld>
  <p:clrMapOvr>
    <a:masterClrMapping/>
  </p:clrMapOvr>
  <p:extLst>
    <p:ext uri="{DCECCB84-F9BA-43D5-87BE-67443E8EF086}">
      <p15:sldGuideLst xmlns:p15="http://schemas.microsoft.com/office/powerpoint/2012/main">
        <p15:guide id="1" orient="horz" pos="1434">
          <p15:clr>
            <a:srgbClr val="FBAE40"/>
          </p15:clr>
        </p15:guide>
        <p15:guide id="2" orient="horz" pos="1525">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icture Horizontal and text in boxes">
    <p:spTree>
      <p:nvGrpSpPr>
        <p:cNvPr id="1" name=""/>
        <p:cNvGrpSpPr/>
        <p:nvPr/>
      </p:nvGrpSpPr>
      <p:grpSpPr>
        <a:xfrm>
          <a:off x="0" y="0"/>
          <a:ext cx="0" cy="0"/>
          <a:chOff x="0" y="0"/>
          <a:chExt cx="0" cy="0"/>
        </a:xfrm>
      </p:grpSpPr>
      <p:sp>
        <p:nvSpPr>
          <p:cNvPr id="2" name="Title 1"/>
          <p:cNvSpPr>
            <a:spLocks noGrp="1"/>
          </p:cNvSpPr>
          <p:nvPr>
            <p:ph type="title"/>
          </p:nvPr>
        </p:nvSpPr>
        <p:spPr>
          <a:xfrm>
            <a:off x="407988" y="365125"/>
            <a:ext cx="11380812" cy="1084263"/>
          </a:xfrm>
        </p:spPr>
        <p:txBody>
          <a:body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8C125C7E-94FD-9B43-A74A-5A12DA74F2D5}"/>
              </a:ext>
            </a:extLst>
          </p:cNvPr>
          <p:cNvSpPr>
            <a:spLocks noGrp="1"/>
          </p:cNvSpPr>
          <p:nvPr>
            <p:ph type="pic" sz="quarter" idx="13" hasCustomPrompt="1"/>
          </p:nvPr>
        </p:nvSpPr>
        <p:spPr>
          <a:xfrm>
            <a:off x="0" y="1592263"/>
            <a:ext cx="12192000" cy="2945870"/>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6" name="Text Placeholder 5">
            <a:extLst>
              <a:ext uri="{FF2B5EF4-FFF2-40B4-BE49-F238E27FC236}">
                <a16:creationId xmlns:a16="http://schemas.microsoft.com/office/drawing/2014/main" id="{FB7AFC8C-E604-7447-B130-D845972B5A81}"/>
              </a:ext>
            </a:extLst>
          </p:cNvPr>
          <p:cNvSpPr>
            <a:spLocks noGrp="1"/>
          </p:cNvSpPr>
          <p:nvPr>
            <p:ph type="body" sz="quarter" idx="14"/>
          </p:nvPr>
        </p:nvSpPr>
        <p:spPr>
          <a:xfrm>
            <a:off x="407989" y="4294188"/>
            <a:ext cx="3708400" cy="1906587"/>
          </a:xfrm>
          <a:solidFill>
            <a:schemeClr val="tx1"/>
          </a:solidFill>
        </p:spPr>
        <p:txBody>
          <a:bodyPr tIns="72000"/>
          <a:lstStyle>
            <a:lvl1pPr algn="ctr">
              <a:defRPr>
                <a:solidFill>
                  <a:schemeClr val="bg2"/>
                </a:solidFill>
              </a:defRPr>
            </a:lvl1pPr>
            <a:lvl2pPr algn="ctr">
              <a:defRPr>
                <a:solidFill>
                  <a:schemeClr val="bg2"/>
                </a:solidFill>
              </a:defRPr>
            </a:lvl2pPr>
            <a:lvl3pPr algn="ctr">
              <a:defRPr>
                <a:solidFill>
                  <a:schemeClr val="bg2"/>
                </a:solidFill>
              </a:defRPr>
            </a:lvl3pPr>
          </a:lstStyle>
          <a:p>
            <a:pPr lvl="0"/>
            <a:r>
              <a:rPr lang="en-US"/>
              <a:t>Click to edit Master text styles</a:t>
            </a:r>
          </a:p>
          <a:p>
            <a:pPr lvl="1"/>
            <a:r>
              <a:rPr lang="en-US"/>
              <a:t>Second level</a:t>
            </a:r>
          </a:p>
          <a:p>
            <a:pPr lvl="2"/>
            <a:r>
              <a:rPr lang="en-US"/>
              <a:t>Third level</a:t>
            </a:r>
          </a:p>
        </p:txBody>
      </p:sp>
      <p:sp>
        <p:nvSpPr>
          <p:cNvPr id="14" name="Text Placeholder 5">
            <a:extLst>
              <a:ext uri="{FF2B5EF4-FFF2-40B4-BE49-F238E27FC236}">
                <a16:creationId xmlns:a16="http://schemas.microsoft.com/office/drawing/2014/main" id="{3933DD4F-F84F-4A45-A378-099F8963A574}"/>
              </a:ext>
            </a:extLst>
          </p:cNvPr>
          <p:cNvSpPr>
            <a:spLocks noGrp="1"/>
          </p:cNvSpPr>
          <p:nvPr>
            <p:ph type="body" sz="quarter" idx="15"/>
          </p:nvPr>
        </p:nvSpPr>
        <p:spPr>
          <a:xfrm>
            <a:off x="4267201" y="4294188"/>
            <a:ext cx="3665537" cy="1906587"/>
          </a:xfrm>
          <a:solidFill>
            <a:schemeClr val="tx1"/>
          </a:solidFill>
        </p:spPr>
        <p:txBody>
          <a:bodyPr tIns="72000"/>
          <a:lstStyle>
            <a:lvl1pPr algn="ctr">
              <a:defRPr>
                <a:solidFill>
                  <a:schemeClr val="bg2"/>
                </a:solidFill>
              </a:defRPr>
            </a:lvl1pPr>
            <a:lvl2pPr algn="ctr">
              <a:defRPr>
                <a:solidFill>
                  <a:schemeClr val="bg2"/>
                </a:solidFill>
              </a:defRPr>
            </a:lvl2pPr>
            <a:lvl3pPr algn="ctr">
              <a:defRPr>
                <a:solidFill>
                  <a:schemeClr val="bg2"/>
                </a:solidFill>
              </a:defRPr>
            </a:lvl3pPr>
          </a:lstStyle>
          <a:p>
            <a:pPr lvl="0"/>
            <a:r>
              <a:rPr lang="en-US"/>
              <a:t>Click to edit Master text styles</a:t>
            </a:r>
          </a:p>
          <a:p>
            <a:pPr lvl="1"/>
            <a:r>
              <a:rPr lang="en-US"/>
              <a:t>Second level</a:t>
            </a:r>
          </a:p>
          <a:p>
            <a:pPr lvl="2"/>
            <a:r>
              <a:rPr lang="en-US"/>
              <a:t>Third level</a:t>
            </a:r>
          </a:p>
        </p:txBody>
      </p:sp>
      <p:sp>
        <p:nvSpPr>
          <p:cNvPr id="3" name="Date Placeholder 2">
            <a:extLst>
              <a:ext uri="{FF2B5EF4-FFF2-40B4-BE49-F238E27FC236}">
                <a16:creationId xmlns:a16="http://schemas.microsoft.com/office/drawing/2014/main" id="{E423D880-B3D6-7548-AFF1-D644AAD7B366}"/>
              </a:ext>
            </a:extLst>
          </p:cNvPr>
          <p:cNvSpPr>
            <a:spLocks noGrp="1"/>
          </p:cNvSpPr>
          <p:nvPr>
            <p:ph type="dt" sz="half" idx="16"/>
          </p:nvPr>
        </p:nvSpPr>
        <p:spPr/>
        <p:txBody>
          <a:bodyPr/>
          <a:lstStyle/>
          <a:p>
            <a:fld id="{23793A62-AA7E-5A4D-A43E-DF1B3593C4E5}" type="datetime1">
              <a:rPr lang="en-US" smtClean="0"/>
              <a:t>8/25/2026</a:t>
            </a:fld>
            <a:endParaRPr lang="en-US" dirty="0"/>
          </a:p>
        </p:txBody>
      </p:sp>
      <p:sp>
        <p:nvSpPr>
          <p:cNvPr id="4" name="Footer Placeholder 3">
            <a:extLst>
              <a:ext uri="{FF2B5EF4-FFF2-40B4-BE49-F238E27FC236}">
                <a16:creationId xmlns:a16="http://schemas.microsoft.com/office/drawing/2014/main" id="{62487D45-A6BD-6040-8ECE-F9608F53134E}"/>
              </a:ext>
            </a:extLst>
          </p:cNvPr>
          <p:cNvSpPr>
            <a:spLocks noGrp="1"/>
          </p:cNvSpPr>
          <p:nvPr>
            <p:ph type="ftr" sz="quarter" idx="17"/>
          </p:nvPr>
        </p:nvSpPr>
        <p:spPr/>
        <p:txBody>
          <a:bodyPr/>
          <a:lstStyle/>
          <a:p>
            <a:r>
              <a:rPr lang="en-US"/>
              <a:t>Presenter | Presentation Title</a:t>
            </a:r>
            <a:endParaRPr lang="en-US" dirty="0"/>
          </a:p>
        </p:txBody>
      </p:sp>
      <p:sp>
        <p:nvSpPr>
          <p:cNvPr id="5" name="Slide Number Placeholder 4">
            <a:extLst>
              <a:ext uri="{FF2B5EF4-FFF2-40B4-BE49-F238E27FC236}">
                <a16:creationId xmlns:a16="http://schemas.microsoft.com/office/drawing/2014/main" id="{381D3D89-638E-6949-858F-F83F83B33D28}"/>
              </a:ext>
            </a:extLst>
          </p:cNvPr>
          <p:cNvSpPr>
            <a:spLocks noGrp="1"/>
          </p:cNvSpPr>
          <p:nvPr>
            <p:ph type="sldNum" sz="quarter" idx="18"/>
          </p:nvPr>
        </p:nvSpPr>
        <p:spPr/>
        <p:txBody>
          <a:bodyPr/>
          <a:lstStyle/>
          <a:p>
            <a:fld id="{36B5EA5A-BC32-A742-B11B-8E7414D5B535}" type="slidenum">
              <a:rPr lang="en-US" smtClean="0"/>
              <a:pPr/>
              <a:t>‹#›</a:t>
            </a:fld>
            <a:endParaRPr lang="en-US" dirty="0"/>
          </a:p>
        </p:txBody>
      </p:sp>
      <p:sp>
        <p:nvSpPr>
          <p:cNvPr id="9" name="Text Placeholder 5">
            <a:extLst>
              <a:ext uri="{FF2B5EF4-FFF2-40B4-BE49-F238E27FC236}">
                <a16:creationId xmlns:a16="http://schemas.microsoft.com/office/drawing/2014/main" id="{6A3085A2-8BF3-9742-B023-7524E7B1C8EB}"/>
              </a:ext>
            </a:extLst>
          </p:cNvPr>
          <p:cNvSpPr>
            <a:spLocks noGrp="1"/>
          </p:cNvSpPr>
          <p:nvPr>
            <p:ph type="body" sz="quarter" idx="19"/>
          </p:nvPr>
        </p:nvSpPr>
        <p:spPr>
          <a:xfrm>
            <a:off x="8085668" y="4294188"/>
            <a:ext cx="3703132" cy="1906587"/>
          </a:xfrm>
          <a:solidFill>
            <a:schemeClr val="tx1"/>
          </a:solidFill>
        </p:spPr>
        <p:txBody>
          <a:bodyPr tIns="72000"/>
          <a:lstStyle>
            <a:lvl1pPr algn="ctr">
              <a:defRPr>
                <a:solidFill>
                  <a:schemeClr val="bg2"/>
                </a:solidFill>
              </a:defRPr>
            </a:lvl1pPr>
            <a:lvl2pPr algn="ctr">
              <a:defRPr>
                <a:solidFill>
                  <a:schemeClr val="bg2"/>
                </a:solidFill>
              </a:defRPr>
            </a:lvl2pPr>
            <a:lvl3pPr algn="ctr">
              <a:defRPr>
                <a:solidFill>
                  <a:schemeClr val="bg2"/>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228285963"/>
      </p:ext>
    </p:extLst>
  </p:cSld>
  <p:clrMapOvr>
    <a:masterClrMapping/>
  </p:clrMapOvr>
  <p:extLst>
    <p:ext uri="{DCECCB84-F9BA-43D5-87BE-67443E8EF086}">
      <p15:sldGuideLst xmlns:p15="http://schemas.microsoft.com/office/powerpoint/2012/main">
        <p15:guide id="1" orient="horz" pos="1434">
          <p15:clr>
            <a:srgbClr val="FBAE40"/>
          </p15:clr>
        </p15:guide>
        <p15:guide id="2" orient="horz" pos="1525">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Chapter Header">
    <p:spTree>
      <p:nvGrpSpPr>
        <p:cNvPr id="1" name=""/>
        <p:cNvGrpSpPr/>
        <p:nvPr/>
      </p:nvGrpSpPr>
      <p:grpSpPr>
        <a:xfrm>
          <a:off x="0" y="0"/>
          <a:ext cx="0" cy="0"/>
          <a:chOff x="0" y="0"/>
          <a:chExt cx="0" cy="0"/>
        </a:xfrm>
      </p:grpSpPr>
      <p:sp>
        <p:nvSpPr>
          <p:cNvPr id="2" name="Title 1"/>
          <p:cNvSpPr>
            <a:spLocks noGrp="1"/>
          </p:cNvSpPr>
          <p:nvPr>
            <p:ph type="title"/>
          </p:nvPr>
        </p:nvSpPr>
        <p:spPr>
          <a:xfrm>
            <a:off x="407987" y="1709738"/>
            <a:ext cx="11376025" cy="2852737"/>
          </a:xfrm>
        </p:spPr>
        <p:txBody>
          <a:bodyPr anchor="b"/>
          <a:lstStyle>
            <a:lvl1pPr>
              <a:defRPr sz="5000"/>
            </a:lvl1pPr>
          </a:lstStyle>
          <a:p>
            <a:r>
              <a:rPr lang="en-US"/>
              <a:t>Click to edit Master title style</a:t>
            </a:r>
            <a:endParaRPr lang="en-US" dirty="0"/>
          </a:p>
        </p:txBody>
      </p:sp>
      <p:sp>
        <p:nvSpPr>
          <p:cNvPr id="3" name="Text Placeholder 2"/>
          <p:cNvSpPr>
            <a:spLocks noGrp="1"/>
          </p:cNvSpPr>
          <p:nvPr>
            <p:ph type="body" idx="1"/>
          </p:nvPr>
        </p:nvSpPr>
        <p:spPr>
          <a:xfrm>
            <a:off x="407987" y="4589463"/>
            <a:ext cx="11376026" cy="1500187"/>
          </a:xfrm>
        </p:spPr>
        <p:txBody>
          <a:bodyPr/>
          <a:lstStyle>
            <a:lvl1pPr marL="0" indent="0">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33FFEBF6-CE90-CC4E-8695-4D9E4AF1C9F7}"/>
              </a:ext>
            </a:extLst>
          </p:cNvPr>
          <p:cNvSpPr>
            <a:spLocks noGrp="1"/>
          </p:cNvSpPr>
          <p:nvPr>
            <p:ph type="dt" sz="half" idx="10"/>
          </p:nvPr>
        </p:nvSpPr>
        <p:spPr/>
        <p:txBody>
          <a:bodyPr/>
          <a:lstStyle/>
          <a:p>
            <a:fld id="{23793A62-AA7E-5A4D-A43E-DF1B3593C4E5}" type="datetime1">
              <a:rPr lang="en-US" smtClean="0"/>
              <a:t>8/25/2026</a:t>
            </a:fld>
            <a:endParaRPr lang="en-US" dirty="0"/>
          </a:p>
        </p:txBody>
      </p:sp>
      <p:sp>
        <p:nvSpPr>
          <p:cNvPr id="8" name="Footer Placeholder 7">
            <a:extLst>
              <a:ext uri="{FF2B5EF4-FFF2-40B4-BE49-F238E27FC236}">
                <a16:creationId xmlns:a16="http://schemas.microsoft.com/office/drawing/2014/main" id="{106BCDCA-F2B2-9249-AB85-06169E64A567}"/>
              </a:ext>
            </a:extLst>
          </p:cNvPr>
          <p:cNvSpPr>
            <a:spLocks noGrp="1"/>
          </p:cNvSpPr>
          <p:nvPr>
            <p:ph type="ftr" sz="quarter" idx="11"/>
          </p:nvPr>
        </p:nvSpPr>
        <p:spPr/>
        <p:txBody>
          <a:bodyPr/>
          <a:lstStyle/>
          <a:p>
            <a:r>
              <a:rPr lang="en-US"/>
              <a:t>Presenter | Presentation Title</a:t>
            </a:r>
            <a:endParaRPr lang="en-US" dirty="0"/>
          </a:p>
        </p:txBody>
      </p:sp>
      <p:sp>
        <p:nvSpPr>
          <p:cNvPr id="9" name="Slide Number Placeholder 8">
            <a:extLst>
              <a:ext uri="{FF2B5EF4-FFF2-40B4-BE49-F238E27FC236}">
                <a16:creationId xmlns:a16="http://schemas.microsoft.com/office/drawing/2014/main" id="{46B4A1B0-EF49-4F43-ACA9-496419739709}"/>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9389336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2F8F7083-D188-D543-8008-F25F138E955C}"/>
              </a:ext>
            </a:extLst>
          </p:cNvPr>
          <p:cNvSpPr>
            <a:spLocks noGrp="1"/>
          </p:cNvSpPr>
          <p:nvPr>
            <p:ph type="dt" sz="half" idx="10"/>
          </p:nvPr>
        </p:nvSpPr>
        <p:spPr/>
        <p:txBody>
          <a:bodyPr/>
          <a:lstStyle/>
          <a:p>
            <a:fld id="{23793A62-AA7E-5A4D-A43E-DF1B3593C4E5}" type="datetime1">
              <a:rPr lang="en-US" smtClean="0"/>
              <a:t>8/25/2026</a:t>
            </a:fld>
            <a:endParaRPr lang="en-US" dirty="0"/>
          </a:p>
        </p:txBody>
      </p:sp>
      <p:sp>
        <p:nvSpPr>
          <p:cNvPr id="7" name="Footer Placeholder 6">
            <a:extLst>
              <a:ext uri="{FF2B5EF4-FFF2-40B4-BE49-F238E27FC236}">
                <a16:creationId xmlns:a16="http://schemas.microsoft.com/office/drawing/2014/main" id="{DA980EB7-C2CB-9D4D-8C5E-3EB093178EB7}"/>
              </a:ext>
            </a:extLst>
          </p:cNvPr>
          <p:cNvSpPr>
            <a:spLocks noGrp="1"/>
          </p:cNvSpPr>
          <p:nvPr>
            <p:ph type="ftr" sz="quarter" idx="11"/>
          </p:nvPr>
        </p:nvSpPr>
        <p:spPr/>
        <p:txBody>
          <a:bodyPr/>
          <a:lstStyle/>
          <a:p>
            <a:r>
              <a:rPr lang="en-US"/>
              <a:t>Presenter | Presentation Title</a:t>
            </a:r>
            <a:endParaRPr lang="en-US" dirty="0"/>
          </a:p>
        </p:txBody>
      </p:sp>
      <p:sp>
        <p:nvSpPr>
          <p:cNvPr id="8" name="Slide Number Placeholder 7">
            <a:extLst>
              <a:ext uri="{FF2B5EF4-FFF2-40B4-BE49-F238E27FC236}">
                <a16:creationId xmlns:a16="http://schemas.microsoft.com/office/drawing/2014/main" id="{2F74050C-1801-2345-9DC3-F06B163A28D3}"/>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33133896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1F763763-5414-8544-AF6D-F8D5C9B1117C}"/>
              </a:ext>
            </a:extLst>
          </p:cNvPr>
          <p:cNvSpPr>
            <a:spLocks noGrp="1"/>
          </p:cNvSpPr>
          <p:nvPr>
            <p:ph type="dt" sz="half" idx="10"/>
          </p:nvPr>
        </p:nvSpPr>
        <p:spPr/>
        <p:txBody>
          <a:bodyPr/>
          <a:lstStyle/>
          <a:p>
            <a:fld id="{23793A62-AA7E-5A4D-A43E-DF1B3593C4E5}" type="datetime1">
              <a:rPr lang="en-US" smtClean="0"/>
              <a:t>8/25/2026</a:t>
            </a:fld>
            <a:endParaRPr lang="en-US" dirty="0"/>
          </a:p>
        </p:txBody>
      </p:sp>
      <p:sp>
        <p:nvSpPr>
          <p:cNvPr id="6" name="Footer Placeholder 5">
            <a:extLst>
              <a:ext uri="{FF2B5EF4-FFF2-40B4-BE49-F238E27FC236}">
                <a16:creationId xmlns:a16="http://schemas.microsoft.com/office/drawing/2014/main" id="{7618A5D0-906E-0046-B0F3-96283308CD40}"/>
              </a:ext>
            </a:extLst>
          </p:cNvPr>
          <p:cNvSpPr>
            <a:spLocks noGrp="1"/>
          </p:cNvSpPr>
          <p:nvPr>
            <p:ph type="ftr" sz="quarter" idx="11"/>
          </p:nvPr>
        </p:nvSpPr>
        <p:spPr/>
        <p:txBody>
          <a:bodyPr/>
          <a:lstStyle/>
          <a:p>
            <a:r>
              <a:rPr lang="en-US"/>
              <a:t>Presenter | Presentation Title</a:t>
            </a:r>
            <a:endParaRPr lang="en-US" dirty="0"/>
          </a:p>
        </p:txBody>
      </p:sp>
      <p:sp>
        <p:nvSpPr>
          <p:cNvPr id="7" name="Slide Number Placeholder 6">
            <a:extLst>
              <a:ext uri="{FF2B5EF4-FFF2-40B4-BE49-F238E27FC236}">
                <a16:creationId xmlns:a16="http://schemas.microsoft.com/office/drawing/2014/main" id="{414B140E-F283-BD43-9D8C-905BDA421CF5}"/>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29678827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blank" preserve="1">
  <p:cSld name="Last slide">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3059AC4-96B9-704B-82C7-32D5BEFF3254}"/>
              </a:ext>
            </a:extLst>
          </p:cNvPr>
          <p:cNvSpPr txBox="1"/>
          <p:nvPr userDrawn="1"/>
        </p:nvSpPr>
        <p:spPr>
          <a:xfrm>
            <a:off x="407988" y="6196406"/>
            <a:ext cx="11376025" cy="369332"/>
          </a:xfrm>
          <a:prstGeom prst="rect">
            <a:avLst/>
          </a:prstGeom>
          <a:noFill/>
        </p:spPr>
        <p:txBody>
          <a:bodyPr wrap="square" rtlCol="0">
            <a:spAutoFit/>
          </a:bodyPr>
          <a:lstStyle/>
          <a:p>
            <a:pPr algn="ctr"/>
            <a:r>
              <a:rPr kumimoji="0" lang="fr-CH" dirty="0" err="1"/>
              <a:t>home.cern</a:t>
            </a:r>
            <a:endParaRPr lang="en-US" dirty="0"/>
          </a:p>
        </p:txBody>
      </p:sp>
      <p:pic>
        <p:nvPicPr>
          <p:cNvPr id="5" name="Picture 4">
            <a:extLst>
              <a:ext uri="{FF2B5EF4-FFF2-40B4-BE49-F238E27FC236}">
                <a16:creationId xmlns:a16="http://schemas.microsoft.com/office/drawing/2014/main" id="{155196E8-CA32-8449-8B2F-F83D475BC17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31904" y="2244864"/>
            <a:ext cx="1728192" cy="1728192"/>
          </a:xfrm>
          <a:prstGeom prst="rect">
            <a:avLst/>
          </a:prstGeom>
        </p:spPr>
      </p:pic>
    </p:spTree>
    <p:extLst>
      <p:ext uri="{BB962C8B-B14F-4D97-AF65-F5344CB8AC3E}">
        <p14:creationId xmlns:p14="http://schemas.microsoft.com/office/powerpoint/2010/main" val="41107614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33493"/>
            <a:ext cx="10969139" cy="722764"/>
          </a:xfrm>
        </p:spPr>
        <p:txBody>
          <a:bodyPr/>
          <a:lstStyle>
            <a:lvl1pPr algn="l">
              <a:defRPr/>
            </a:lvl1pPr>
          </a:lstStyle>
          <a:p>
            <a:r>
              <a:rPr kumimoji="0" lang="fr-CH"/>
              <a:t>Click to edit Master title style</a:t>
            </a:r>
            <a:endParaRPr kumimoji="0" lang="en-US"/>
          </a:p>
        </p:txBody>
      </p:sp>
      <p:sp>
        <p:nvSpPr>
          <p:cNvPr id="3" name="Espace réservé du contenu 2"/>
          <p:cNvSpPr>
            <a:spLocks noGrp="1"/>
          </p:cNvSpPr>
          <p:nvPr>
            <p:ph idx="1"/>
          </p:nvPr>
        </p:nvSpPr>
        <p:spPr>
          <a:xfrm>
            <a:off x="609600" y="1158241"/>
            <a:ext cx="10969139" cy="4834787"/>
          </a:xfrm>
        </p:spPr>
        <p:txBody>
          <a:bodyPr/>
          <a:lstStyle/>
          <a:p>
            <a:pPr lvl="0" eaLnBrk="1" latinLnBrk="0" hangingPunct="1"/>
            <a:r>
              <a:rPr lang="fr-CH"/>
              <a:t>Click to edit Master text styles</a:t>
            </a:r>
          </a:p>
          <a:p>
            <a:pPr lvl="1" eaLnBrk="1" latinLnBrk="0" hangingPunct="1"/>
            <a:r>
              <a:rPr lang="fr-CH"/>
              <a:t>Second level</a:t>
            </a:r>
          </a:p>
          <a:p>
            <a:pPr lvl="2" eaLnBrk="1" latinLnBrk="0" hangingPunct="1"/>
            <a:r>
              <a:rPr lang="fr-CH"/>
              <a:t>Third level</a:t>
            </a:r>
          </a:p>
          <a:p>
            <a:pPr lvl="3" eaLnBrk="1" latinLnBrk="0" hangingPunct="1"/>
            <a:r>
              <a:rPr lang="fr-CH"/>
              <a:t>Fourth level</a:t>
            </a:r>
          </a:p>
          <a:p>
            <a:pPr lvl="4" eaLnBrk="1" latinLnBrk="0" hangingPunct="1"/>
            <a:r>
              <a:rPr lang="fr-CH"/>
              <a:t>Fifth level</a:t>
            </a:r>
            <a:endParaRPr kumimoji="0" lang="en-US" dirty="0"/>
          </a:p>
        </p:txBody>
      </p:sp>
      <p:sp>
        <p:nvSpPr>
          <p:cNvPr id="9" name="Slide Number Placeholder 3"/>
          <p:cNvSpPr>
            <a:spLocks noGrp="1"/>
          </p:cNvSpPr>
          <p:nvPr>
            <p:ph type="sldNum" sz="quarter" idx="4"/>
          </p:nvPr>
        </p:nvSpPr>
        <p:spPr>
          <a:xfrm>
            <a:off x="10913835" y="6356351"/>
            <a:ext cx="668565"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918391-D411-FE40-AAD7-861AE5233E0E}" type="slidenum">
              <a:rPr lang="en-US" smtClean="0"/>
              <a:pPr/>
              <a:t>‹#›</a:t>
            </a:fld>
            <a:endParaRPr lang="en-US" dirty="0"/>
          </a:p>
        </p:txBody>
      </p:sp>
    </p:spTree>
    <p:extLst>
      <p:ext uri="{BB962C8B-B14F-4D97-AF65-F5344CB8AC3E}">
        <p14:creationId xmlns:p14="http://schemas.microsoft.com/office/powerpoint/2010/main" val="94844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541537" y="286603"/>
            <a:ext cx="11073409" cy="1450757"/>
          </a:xfrm>
        </p:spPr>
        <p:txBody>
          <a:bodyPr anchor="ctr">
            <a:normAutofit/>
          </a:bodyPr>
          <a:lstStyle>
            <a:lvl1pPr algn="l" defTabSz="914400" rtl="0" eaLnBrk="1" latinLnBrk="0" hangingPunct="1">
              <a:lnSpc>
                <a:spcPct val="85000"/>
              </a:lnSpc>
              <a:spcBef>
                <a:spcPct val="0"/>
              </a:spcBef>
              <a:buNone/>
              <a:defRPr lang="it-IT" sz="3000" kern="1200" spc="-50" baseline="0" dirty="0">
                <a:solidFill>
                  <a:schemeClr val="tx1">
                    <a:lumMod val="75000"/>
                    <a:lumOff val="25000"/>
                  </a:schemeClr>
                </a:solidFill>
                <a:latin typeface="Arial" panose="020B0604020202020204" pitchFamily="34" charset="0"/>
                <a:ea typeface="+mj-ea"/>
                <a:cs typeface="Arial" panose="020B0604020202020204" pitchFamily="34" charset="0"/>
              </a:defRPr>
            </a:lvl1pPr>
          </a:lstStyle>
          <a:p>
            <a:r>
              <a:rPr lang="it-IT" dirty="0"/>
              <a:t>FARE CLIC PER MODIFICARE LO STILE DEL TITOLO</a:t>
            </a:r>
          </a:p>
        </p:txBody>
      </p:sp>
      <p:sp>
        <p:nvSpPr>
          <p:cNvPr id="3" name="Segnaposto contenuto 2"/>
          <p:cNvSpPr>
            <a:spLocks noGrp="1"/>
          </p:cNvSpPr>
          <p:nvPr>
            <p:ph idx="1"/>
          </p:nvPr>
        </p:nvSpPr>
        <p:spPr>
          <a:xfrm>
            <a:off x="541537" y="1845734"/>
            <a:ext cx="11073409" cy="3641809"/>
          </a:xfrm>
        </p:spPr>
        <p:txBody>
          <a:bodyPr/>
          <a:lstStyle>
            <a:lvl1pPr>
              <a:defRPr sz="18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p:txBody>
      </p:sp>
      <p:sp>
        <p:nvSpPr>
          <p:cNvPr id="4" name="Segnaposto data 3"/>
          <p:cNvSpPr>
            <a:spLocks noGrp="1"/>
          </p:cNvSpPr>
          <p:nvPr>
            <p:ph type="dt" sz="half" idx="10"/>
          </p:nvPr>
        </p:nvSpPr>
        <p:spPr/>
        <p:txBody>
          <a:bodyPr/>
          <a:lstStyle/>
          <a:p>
            <a:fld id="{2F5F5B08-F7E1-47E3-AC3C-9CB5582ACB44}" type="datetime1">
              <a:rPr lang="it-IT" smtClean="0"/>
              <a:t>25/08/2026</a:t>
            </a:fld>
            <a:endParaRPr lang="it-IT"/>
          </a:p>
        </p:txBody>
      </p:sp>
      <p:sp>
        <p:nvSpPr>
          <p:cNvPr id="5" name="Segnaposto piè di pagina 4"/>
          <p:cNvSpPr>
            <a:spLocks noGrp="1"/>
          </p:cNvSpPr>
          <p:nvPr>
            <p:ph type="ftr" sz="quarter" idx="11"/>
          </p:nvPr>
        </p:nvSpPr>
        <p:spPr/>
        <p:txBody>
          <a:bodyPr/>
          <a:lstStyle/>
          <a:p>
            <a:endParaRPr lang="it-IT"/>
          </a:p>
        </p:txBody>
      </p:sp>
      <p:sp>
        <p:nvSpPr>
          <p:cNvPr id="7" name="Slide Number Placeholder 4"/>
          <p:cNvSpPr>
            <a:spLocks noGrp="1"/>
          </p:cNvSpPr>
          <p:nvPr>
            <p:ph type="sldNum" sz="quarter" idx="12"/>
          </p:nvPr>
        </p:nvSpPr>
        <p:spPr>
          <a:xfrm>
            <a:off x="9927091" y="6459785"/>
            <a:ext cx="1312025" cy="365125"/>
          </a:xfrm>
          <a:prstGeom prst="rect">
            <a:avLst/>
          </a:prstGeom>
        </p:spPr>
        <p:txBody>
          <a:bodyPr anchor="ctr"/>
          <a:lstStyle>
            <a:lvl1pPr marL="0" algn="ctr" defTabSz="914400" rtl="0" eaLnBrk="1" latinLnBrk="0" hangingPunct="1">
              <a:defRPr lang="it-IT" sz="900" kern="1200" cap="all" baseline="0" smtClean="0">
                <a:solidFill>
                  <a:srgbClr val="FFFFFF"/>
                </a:solidFill>
                <a:latin typeface="Arial" panose="020B0604020202020204" pitchFamily="34" charset="0"/>
                <a:ea typeface="+mn-ea"/>
                <a:cs typeface="Arial" panose="020B0604020202020204" pitchFamily="34" charset="0"/>
              </a:defRPr>
            </a:lvl1pPr>
          </a:lstStyle>
          <a:p>
            <a:fld id="{57A0FA2E-2223-4FE8-9E15-7906F6757A08}" type="slidenum">
              <a:rPr lang="it-IT" smtClean="0"/>
              <a:pPr/>
              <a:t>‹#›</a:t>
            </a:fld>
            <a:endParaRPr lang="it-IT" dirty="0"/>
          </a:p>
        </p:txBody>
      </p:sp>
      <p:pic>
        <p:nvPicPr>
          <p:cNvPr id="8" name="Immagine 7"/>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41538" y="5598725"/>
            <a:ext cx="1384915" cy="749879"/>
          </a:xfrm>
          <a:prstGeom prst="rect">
            <a:avLst/>
          </a:prstGeom>
        </p:spPr>
      </p:pic>
      <p:pic>
        <p:nvPicPr>
          <p:cNvPr id="11" name="Immagin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03472" y="5788112"/>
            <a:ext cx="4108465" cy="477638"/>
          </a:xfrm>
          <a:prstGeom prst="rect">
            <a:avLst/>
          </a:prstGeom>
        </p:spPr>
      </p:pic>
    </p:spTree>
    <p:extLst>
      <p:ext uri="{BB962C8B-B14F-4D97-AF65-F5344CB8AC3E}">
        <p14:creationId xmlns:p14="http://schemas.microsoft.com/office/powerpoint/2010/main" val="4278039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541538" y="457200"/>
            <a:ext cx="11073408" cy="1229557"/>
          </a:xfrm>
        </p:spPr>
        <p:txBody>
          <a:bodyPr anchor="ctr">
            <a:noAutofit/>
          </a:bodyPr>
          <a:lstStyle>
            <a:lvl1pPr>
              <a:defRPr sz="3000">
                <a:latin typeface="Arial" panose="020B0604020202020204" pitchFamily="34" charset="0"/>
                <a:cs typeface="Arial" panose="020B0604020202020204" pitchFamily="34" charset="0"/>
              </a:defRPr>
            </a:lvl1pPr>
          </a:lstStyle>
          <a:p>
            <a:r>
              <a:rPr lang="it-IT" dirty="0"/>
              <a:t>FARE CLIC PER MODIFICARE LO STILE DEL TITOLO</a:t>
            </a:r>
          </a:p>
        </p:txBody>
      </p:sp>
      <p:sp>
        <p:nvSpPr>
          <p:cNvPr id="3" name="Segnaposto immagine 2"/>
          <p:cNvSpPr>
            <a:spLocks noGrp="1"/>
          </p:cNvSpPr>
          <p:nvPr>
            <p:ph type="pic" idx="1"/>
          </p:nvPr>
        </p:nvSpPr>
        <p:spPr>
          <a:xfrm>
            <a:off x="5183187" y="1819922"/>
            <a:ext cx="6431759" cy="3778803"/>
          </a:xfrm>
        </p:spPr>
        <p:txBody>
          <a:bodyPr>
            <a:normAutofit/>
          </a:bodyPr>
          <a:lstStyle>
            <a:lvl1pPr marL="0" indent="0">
              <a:buNone/>
              <a:defRPr sz="30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p:cNvSpPr>
            <a:spLocks noGrp="1"/>
          </p:cNvSpPr>
          <p:nvPr>
            <p:ph type="body" sz="half" idx="2"/>
          </p:nvPr>
        </p:nvSpPr>
        <p:spPr>
          <a:xfrm>
            <a:off x="541538" y="1819922"/>
            <a:ext cx="4230487" cy="3778803"/>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stili del testo dello schema</a:t>
            </a:r>
          </a:p>
        </p:txBody>
      </p:sp>
      <p:sp>
        <p:nvSpPr>
          <p:cNvPr id="5" name="Segnaposto data 4"/>
          <p:cNvSpPr>
            <a:spLocks noGrp="1"/>
          </p:cNvSpPr>
          <p:nvPr>
            <p:ph type="dt" sz="half" idx="10"/>
          </p:nvPr>
        </p:nvSpPr>
        <p:spPr/>
        <p:txBody>
          <a:bodyPr/>
          <a:lstStyle/>
          <a:p>
            <a:fld id="{6B2EFBE5-16BA-4121-9014-946DDBFC04C4}" type="datetime1">
              <a:rPr lang="it-IT" smtClean="0"/>
              <a:t>25/08/2026</a:t>
            </a:fld>
            <a:endParaRPr lang="it-IT" dirty="0"/>
          </a:p>
        </p:txBody>
      </p:sp>
      <p:sp>
        <p:nvSpPr>
          <p:cNvPr id="6" name="Segnaposto piè di pagina 5"/>
          <p:cNvSpPr>
            <a:spLocks noGrp="1"/>
          </p:cNvSpPr>
          <p:nvPr>
            <p:ph type="ftr" sz="quarter" idx="11"/>
          </p:nvPr>
        </p:nvSpPr>
        <p:spPr/>
        <p:txBody>
          <a:bodyPr/>
          <a:lstStyle/>
          <a:p>
            <a:endParaRPr lang="it-IT"/>
          </a:p>
        </p:txBody>
      </p:sp>
      <p:sp>
        <p:nvSpPr>
          <p:cNvPr id="8" name="Slide Number Placeholder 4"/>
          <p:cNvSpPr>
            <a:spLocks noGrp="1"/>
          </p:cNvSpPr>
          <p:nvPr>
            <p:ph type="sldNum" sz="quarter" idx="12"/>
          </p:nvPr>
        </p:nvSpPr>
        <p:spPr>
          <a:xfrm>
            <a:off x="9927091" y="6459785"/>
            <a:ext cx="1312025" cy="365125"/>
          </a:xfrm>
          <a:prstGeom prst="rect">
            <a:avLst/>
          </a:prstGeom>
        </p:spPr>
        <p:txBody>
          <a:bodyPr anchor="ctr"/>
          <a:lstStyle>
            <a:lvl1pPr marL="0" algn="ctr" defTabSz="914400" rtl="0" eaLnBrk="1" latinLnBrk="0" hangingPunct="1">
              <a:defRPr lang="it-IT" sz="900" kern="1200" cap="all" baseline="0" smtClean="0">
                <a:solidFill>
                  <a:srgbClr val="FFFFFF"/>
                </a:solidFill>
                <a:latin typeface="Arial" panose="020B0604020202020204" pitchFamily="34" charset="0"/>
                <a:ea typeface="+mn-ea"/>
                <a:cs typeface="Arial" panose="020B0604020202020204" pitchFamily="34" charset="0"/>
              </a:defRPr>
            </a:lvl1pPr>
          </a:lstStyle>
          <a:p>
            <a:fld id="{57A0FA2E-2223-4FE8-9E15-7906F6757A08}" type="slidenum">
              <a:rPr lang="it-IT" smtClean="0"/>
              <a:pPr/>
              <a:t>‹#›</a:t>
            </a:fld>
            <a:endParaRPr lang="it-IT" dirty="0"/>
          </a:p>
        </p:txBody>
      </p:sp>
      <p:pic>
        <p:nvPicPr>
          <p:cNvPr id="9" name="Immagine 8"/>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41538" y="5598725"/>
            <a:ext cx="1384915" cy="749879"/>
          </a:xfrm>
          <a:prstGeom prst="rect">
            <a:avLst/>
          </a:prstGeom>
        </p:spPr>
      </p:pic>
      <p:pic>
        <p:nvPicPr>
          <p:cNvPr id="10" name="Immagine 9"/>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03472" y="5788112"/>
            <a:ext cx="4108465" cy="477638"/>
          </a:xfrm>
          <a:prstGeom prst="rect">
            <a:avLst/>
          </a:prstGeom>
        </p:spPr>
      </p:pic>
    </p:spTree>
    <p:extLst>
      <p:ext uri="{BB962C8B-B14F-4D97-AF65-F5344CB8AC3E}">
        <p14:creationId xmlns:p14="http://schemas.microsoft.com/office/powerpoint/2010/main" val="4033772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hank you pag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41537" y="1651246"/>
            <a:ext cx="11073409" cy="2673865"/>
          </a:xfrm>
        </p:spPr>
        <p:txBody>
          <a:bodyPr anchor="ctr">
            <a:normAutofit/>
          </a:bodyPr>
          <a:lstStyle>
            <a:lvl1pPr algn="l">
              <a:lnSpc>
                <a:spcPct val="85000"/>
              </a:lnSpc>
              <a:defRPr sz="4000" b="1" spc="-50" baseline="0">
                <a:solidFill>
                  <a:schemeClr val="tx1">
                    <a:lumMod val="85000"/>
                    <a:lumOff val="15000"/>
                  </a:schemeClr>
                </a:solidFill>
                <a:latin typeface="Arial" panose="020B0604020202020204" pitchFamily="34" charset="0"/>
                <a:cs typeface="Arial" panose="020B0604020202020204" pitchFamily="34" charset="0"/>
              </a:defRPr>
            </a:lvl1pPr>
          </a:lstStyle>
          <a:p>
            <a:r>
              <a:rPr lang="it-IT" dirty="0"/>
              <a:t>THANK YOU</a:t>
            </a:r>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Rectangle 6"/>
          <p:cNvSpPr/>
          <p:nvPr userDrawn="1"/>
        </p:nvSpPr>
        <p:spPr>
          <a:xfrm>
            <a:off x="1" y="6400800"/>
            <a:ext cx="12192000" cy="457200"/>
          </a:xfrm>
          <a:prstGeom prst="rect">
            <a:avLst/>
          </a:prstGeom>
          <a:solidFill>
            <a:srgbClr val="67C9FA"/>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19" name="Rectangle 8"/>
          <p:cNvSpPr/>
          <p:nvPr userDrawn="1"/>
        </p:nvSpPr>
        <p:spPr>
          <a:xfrm>
            <a:off x="0" y="6334316"/>
            <a:ext cx="12192001" cy="65998"/>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2" name="Rectangle 8"/>
          <p:cNvSpPr/>
          <p:nvPr userDrawn="1"/>
        </p:nvSpPr>
        <p:spPr>
          <a:xfrm>
            <a:off x="-1" y="6305866"/>
            <a:ext cx="12192001"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pic>
        <p:nvPicPr>
          <p:cNvPr id="10" name="Immagine 9"/>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41538" y="5598725"/>
            <a:ext cx="1384915" cy="749879"/>
          </a:xfrm>
          <a:prstGeom prst="rect">
            <a:avLst/>
          </a:prstGeom>
        </p:spPr>
      </p:pic>
      <p:pic>
        <p:nvPicPr>
          <p:cNvPr id="11" name="Immagin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03472" y="5788112"/>
            <a:ext cx="4108465" cy="477638"/>
          </a:xfrm>
          <a:prstGeom prst="rect">
            <a:avLst/>
          </a:prstGeom>
        </p:spPr>
      </p:pic>
    </p:spTree>
    <p:extLst>
      <p:ext uri="{BB962C8B-B14F-4D97-AF65-F5344CB8AC3E}">
        <p14:creationId xmlns:p14="http://schemas.microsoft.com/office/powerpoint/2010/main" val="2966094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Title Slide with logo">
    <p:bg>
      <p:bgPr>
        <a:solidFill>
          <a:schemeClr val="tx1"/>
        </a:solidFill>
        <a:effectLst/>
      </p:bgPr>
    </p:bg>
    <p:spTree>
      <p:nvGrpSpPr>
        <p:cNvPr id="1" name=""/>
        <p:cNvGrpSpPr/>
        <p:nvPr/>
      </p:nvGrpSpPr>
      <p:grpSpPr>
        <a:xfrm>
          <a:off x="0" y="0"/>
          <a:ext cx="0" cy="0"/>
          <a:chOff x="0" y="0"/>
          <a:chExt cx="0" cy="0"/>
        </a:xfrm>
      </p:grpSpPr>
      <p:pic>
        <p:nvPicPr>
          <p:cNvPr id="4" name="Image 2" descr="logooutline.eps">
            <a:extLst>
              <a:ext uri="{FF2B5EF4-FFF2-40B4-BE49-F238E27FC236}">
                <a16:creationId xmlns:a16="http://schemas.microsoft.com/office/drawing/2014/main" id="{ED75A508-7D60-F841-B3C4-7CB2A400A848}"/>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5106130" y="710117"/>
            <a:ext cx="1990424" cy="1970420"/>
          </a:xfrm>
          <a:prstGeom prst="rect">
            <a:avLst/>
          </a:prstGeom>
        </p:spPr>
      </p:pic>
      <p:sp>
        <p:nvSpPr>
          <p:cNvPr id="3" name="Title 1">
            <a:extLst>
              <a:ext uri="{FF2B5EF4-FFF2-40B4-BE49-F238E27FC236}">
                <a16:creationId xmlns:a16="http://schemas.microsoft.com/office/drawing/2014/main" id="{56F8ADC9-30DB-1243-8F69-09A7AAEA849D}"/>
              </a:ext>
            </a:extLst>
          </p:cNvPr>
          <p:cNvSpPr>
            <a:spLocks noGrp="1"/>
          </p:cNvSpPr>
          <p:nvPr>
            <p:ph type="ctrTitle" hasCustomPrompt="1"/>
          </p:nvPr>
        </p:nvSpPr>
        <p:spPr>
          <a:xfrm>
            <a:off x="407987" y="3429000"/>
            <a:ext cx="11376025" cy="2153265"/>
          </a:xfrm>
          <a:noFill/>
        </p:spPr>
        <p:txBody>
          <a:bodyPr anchor="t" anchorCtr="0"/>
          <a:lstStyle>
            <a:lvl1pPr algn="l">
              <a:defRPr sz="5000">
                <a:solidFill>
                  <a:schemeClr val="bg1"/>
                </a:solidFill>
              </a:defRPr>
            </a:lvl1pPr>
          </a:lstStyle>
          <a:p>
            <a:r>
              <a:rPr lang="en-US" dirty="0"/>
              <a:t>Click to edit Master title style</a:t>
            </a:r>
            <a:br>
              <a:rPr lang="en-US" dirty="0"/>
            </a:br>
            <a:endParaRPr lang="en-US" dirty="0"/>
          </a:p>
        </p:txBody>
      </p:sp>
      <p:sp>
        <p:nvSpPr>
          <p:cNvPr id="5" name="Subtitle 2">
            <a:extLst>
              <a:ext uri="{FF2B5EF4-FFF2-40B4-BE49-F238E27FC236}">
                <a16:creationId xmlns:a16="http://schemas.microsoft.com/office/drawing/2014/main" id="{D56D6D28-7860-E045-9091-E722B9476DB3}"/>
              </a:ext>
            </a:extLst>
          </p:cNvPr>
          <p:cNvSpPr>
            <a:spLocks noGrp="1"/>
          </p:cNvSpPr>
          <p:nvPr>
            <p:ph type="subTitle" idx="1"/>
          </p:nvPr>
        </p:nvSpPr>
        <p:spPr>
          <a:xfrm>
            <a:off x="407988" y="5700252"/>
            <a:ext cx="11376026" cy="803787"/>
          </a:xfrm>
        </p:spPr>
        <p:txBody>
          <a:bodyPr>
            <a:noAutofit/>
          </a:bodyPr>
          <a:lstStyle>
            <a:lvl1pPr marL="0" indent="0" algn="l">
              <a:buNone/>
              <a:defRPr sz="20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01274922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Logo Slide">
    <p:bg>
      <p:bgPr>
        <a:solidFill>
          <a:schemeClr val="tx1"/>
        </a:solidFill>
        <a:effectLst/>
      </p:bgPr>
    </p:bg>
    <p:spTree>
      <p:nvGrpSpPr>
        <p:cNvPr id="1" name=""/>
        <p:cNvGrpSpPr/>
        <p:nvPr/>
      </p:nvGrpSpPr>
      <p:grpSpPr>
        <a:xfrm>
          <a:off x="0" y="0"/>
          <a:ext cx="0" cy="0"/>
          <a:chOff x="0" y="0"/>
          <a:chExt cx="0" cy="0"/>
        </a:xfrm>
      </p:grpSpPr>
      <p:pic>
        <p:nvPicPr>
          <p:cNvPr id="4" name="Image 2" descr="logooutline.eps">
            <a:extLst>
              <a:ext uri="{FF2B5EF4-FFF2-40B4-BE49-F238E27FC236}">
                <a16:creationId xmlns:a16="http://schemas.microsoft.com/office/drawing/2014/main" id="{ED75A508-7D60-F841-B3C4-7CB2A400A848}"/>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4836403" y="2169047"/>
            <a:ext cx="2520000" cy="2494674"/>
          </a:xfrm>
          <a:prstGeom prst="rect">
            <a:avLst/>
          </a:prstGeom>
        </p:spPr>
      </p:pic>
    </p:spTree>
    <p:extLst>
      <p:ext uri="{BB962C8B-B14F-4D97-AF65-F5344CB8AC3E}">
        <p14:creationId xmlns:p14="http://schemas.microsoft.com/office/powerpoint/2010/main" val="172464677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0461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no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a:extLst>
              <a:ext uri="{FF2B5EF4-FFF2-40B4-BE49-F238E27FC236}">
                <a16:creationId xmlns:a16="http://schemas.microsoft.com/office/drawing/2014/main" id="{119B3E2A-0B0F-434E-B8B5-23D05F72C797}"/>
              </a:ext>
            </a:extLst>
          </p:cNvPr>
          <p:cNvSpPr>
            <a:spLocks noGrp="1"/>
          </p:cNvSpPr>
          <p:nvPr>
            <p:ph type="dt" sz="half" idx="10"/>
          </p:nvPr>
        </p:nvSpPr>
        <p:spPr/>
        <p:txBody>
          <a:bodyPr/>
          <a:lstStyle/>
          <a:p>
            <a:fld id="{23793A62-AA7E-5A4D-A43E-DF1B3593C4E5}" type="datetime1">
              <a:rPr lang="en-US" smtClean="0"/>
              <a:t>8/25/2026</a:t>
            </a:fld>
            <a:endParaRPr lang="en-US" dirty="0"/>
          </a:p>
        </p:txBody>
      </p:sp>
      <p:sp>
        <p:nvSpPr>
          <p:cNvPr id="8" name="Footer Placeholder 7">
            <a:extLst>
              <a:ext uri="{FF2B5EF4-FFF2-40B4-BE49-F238E27FC236}">
                <a16:creationId xmlns:a16="http://schemas.microsoft.com/office/drawing/2014/main" id="{33CECA80-B569-3D47-B163-138B2BA81B88}"/>
              </a:ext>
            </a:extLst>
          </p:cNvPr>
          <p:cNvSpPr>
            <a:spLocks noGrp="1"/>
          </p:cNvSpPr>
          <p:nvPr>
            <p:ph type="ftr" sz="quarter" idx="11"/>
          </p:nvPr>
        </p:nvSpPr>
        <p:spPr/>
        <p:txBody>
          <a:bodyPr/>
          <a:lstStyle/>
          <a:p>
            <a:r>
              <a:rPr lang="en-US" dirty="0"/>
              <a:t>M. Vretenar | NIMMS</a:t>
            </a:r>
          </a:p>
        </p:txBody>
      </p:sp>
      <p:sp>
        <p:nvSpPr>
          <p:cNvPr id="9" name="Slide Number Placeholder 8">
            <a:extLst>
              <a:ext uri="{FF2B5EF4-FFF2-40B4-BE49-F238E27FC236}">
                <a16:creationId xmlns:a16="http://schemas.microsoft.com/office/drawing/2014/main" id="{EFD8CA65-7C13-A442-AF74-D3BBDBCB28BF}"/>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505039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with logo">
    <p:bg>
      <p:bgPr>
        <a:solidFill>
          <a:schemeClr val="tx1"/>
        </a:solidFill>
        <a:effectLst/>
      </p:bgPr>
    </p:bg>
    <p:spTree>
      <p:nvGrpSpPr>
        <p:cNvPr id="1" name=""/>
        <p:cNvGrpSpPr/>
        <p:nvPr/>
      </p:nvGrpSpPr>
      <p:grpSpPr>
        <a:xfrm>
          <a:off x="0" y="0"/>
          <a:ext cx="0" cy="0"/>
          <a:chOff x="0" y="0"/>
          <a:chExt cx="0" cy="0"/>
        </a:xfrm>
      </p:grpSpPr>
      <p:pic>
        <p:nvPicPr>
          <p:cNvPr id="4" name="Image 2" descr="logooutline.eps">
            <a:extLst>
              <a:ext uri="{FF2B5EF4-FFF2-40B4-BE49-F238E27FC236}">
                <a16:creationId xmlns:a16="http://schemas.microsoft.com/office/drawing/2014/main" id="{ED75A508-7D60-F841-B3C4-7CB2A400A848}"/>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5106130" y="710117"/>
            <a:ext cx="1990424" cy="1970420"/>
          </a:xfrm>
          <a:prstGeom prst="rect">
            <a:avLst/>
          </a:prstGeom>
        </p:spPr>
      </p:pic>
      <p:sp>
        <p:nvSpPr>
          <p:cNvPr id="3" name="Title 1">
            <a:extLst>
              <a:ext uri="{FF2B5EF4-FFF2-40B4-BE49-F238E27FC236}">
                <a16:creationId xmlns:a16="http://schemas.microsoft.com/office/drawing/2014/main" id="{56F8ADC9-30DB-1243-8F69-09A7AAEA849D}"/>
              </a:ext>
            </a:extLst>
          </p:cNvPr>
          <p:cNvSpPr>
            <a:spLocks noGrp="1"/>
          </p:cNvSpPr>
          <p:nvPr>
            <p:ph type="ctrTitle" hasCustomPrompt="1"/>
          </p:nvPr>
        </p:nvSpPr>
        <p:spPr>
          <a:xfrm>
            <a:off x="407987" y="3429000"/>
            <a:ext cx="11376025" cy="2153265"/>
          </a:xfrm>
          <a:noFill/>
        </p:spPr>
        <p:txBody>
          <a:bodyPr anchor="t" anchorCtr="0"/>
          <a:lstStyle>
            <a:lvl1pPr algn="l">
              <a:defRPr sz="5000">
                <a:solidFill>
                  <a:schemeClr val="bg1"/>
                </a:solidFill>
              </a:defRPr>
            </a:lvl1pPr>
          </a:lstStyle>
          <a:p>
            <a:r>
              <a:rPr lang="en-US" dirty="0"/>
              <a:t>Click to edit Master title style</a:t>
            </a:r>
            <a:br>
              <a:rPr lang="en-US" dirty="0"/>
            </a:br>
            <a:endParaRPr lang="en-US" dirty="0"/>
          </a:p>
        </p:txBody>
      </p:sp>
      <p:sp>
        <p:nvSpPr>
          <p:cNvPr id="5" name="Subtitle 2">
            <a:extLst>
              <a:ext uri="{FF2B5EF4-FFF2-40B4-BE49-F238E27FC236}">
                <a16:creationId xmlns:a16="http://schemas.microsoft.com/office/drawing/2014/main" id="{D56D6D28-7860-E045-9091-E722B9476DB3}"/>
              </a:ext>
            </a:extLst>
          </p:cNvPr>
          <p:cNvSpPr>
            <a:spLocks noGrp="1"/>
          </p:cNvSpPr>
          <p:nvPr>
            <p:ph type="subTitle" idx="1"/>
          </p:nvPr>
        </p:nvSpPr>
        <p:spPr>
          <a:xfrm>
            <a:off x="407988" y="5700252"/>
            <a:ext cx="11376026" cy="803787"/>
          </a:xfrm>
        </p:spPr>
        <p:txBody>
          <a:bodyPr>
            <a:noAutofit/>
          </a:bodyPr>
          <a:lstStyle>
            <a:lvl1pPr marL="0" indent="0" algn="l">
              <a:buNone/>
              <a:defRPr sz="20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6906108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18" Type="http://schemas.openxmlformats.org/officeDocument/2006/relationships/slideLayout" Target="../slideLayouts/slideLayout24.xml"/><Relationship Id="rId3" Type="http://schemas.openxmlformats.org/officeDocument/2006/relationships/slideLayout" Target="../slideLayouts/slideLayout9.xml"/><Relationship Id="rId21" Type="http://schemas.openxmlformats.org/officeDocument/2006/relationships/slideLayout" Target="../slideLayouts/slideLayout27.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slideLayout" Target="../slideLayouts/slideLayout23.xml"/><Relationship Id="rId2" Type="http://schemas.openxmlformats.org/officeDocument/2006/relationships/slideLayout" Target="../slideLayouts/slideLayout8.xml"/><Relationship Id="rId16" Type="http://schemas.openxmlformats.org/officeDocument/2006/relationships/slideLayout" Target="../slideLayouts/slideLayout22.xml"/><Relationship Id="rId20" Type="http://schemas.openxmlformats.org/officeDocument/2006/relationships/slideLayout" Target="../slideLayouts/slideLayout26.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24" Type="http://schemas.openxmlformats.org/officeDocument/2006/relationships/image" Target="../media/image6.png"/><Relationship Id="rId5" Type="http://schemas.openxmlformats.org/officeDocument/2006/relationships/slideLayout" Target="../slideLayouts/slideLayout11.xml"/><Relationship Id="rId15" Type="http://schemas.openxmlformats.org/officeDocument/2006/relationships/slideLayout" Target="../slideLayouts/slideLayout21.xml"/><Relationship Id="rId23" Type="http://schemas.openxmlformats.org/officeDocument/2006/relationships/theme" Target="../theme/theme2.xml"/><Relationship Id="rId10" Type="http://schemas.openxmlformats.org/officeDocument/2006/relationships/slideLayout" Target="../slideLayouts/slideLayout16.xml"/><Relationship Id="rId19" Type="http://schemas.openxmlformats.org/officeDocument/2006/relationships/slideLayout" Target="../slideLayouts/slideLayout25.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 Id="rId22"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1" y="6400800"/>
            <a:ext cx="12192000" cy="457200"/>
          </a:xfrm>
          <a:prstGeom prst="rect">
            <a:avLst/>
          </a:prstGeom>
          <a:solidFill>
            <a:srgbClr val="67C9FA"/>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9" name="Rectangle 8"/>
          <p:cNvSpPr/>
          <p:nvPr/>
        </p:nvSpPr>
        <p:spPr>
          <a:xfrm>
            <a:off x="0" y="6334316"/>
            <a:ext cx="12192001" cy="65998"/>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latin typeface="Arial" panose="020B0604020202020204" pitchFamily="34" charset="0"/>
                <a:cs typeface="Arial" panose="020B0604020202020204" pitchFamily="34" charset="0"/>
              </a:defRPr>
            </a:lvl1pPr>
          </a:lstStyle>
          <a:p>
            <a:fld id="{47F50668-7C7A-4E04-AF8E-2281C5E456CB}" type="datetime1">
              <a:rPr lang="it-IT" smtClean="0"/>
              <a:pPr/>
              <a:t>25/08/2026</a:t>
            </a:fld>
            <a:endParaRPr lang="it-IT"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latin typeface="Arial" panose="020B0604020202020204" pitchFamily="34" charset="0"/>
                <a:cs typeface="Arial" panose="020B0604020202020204" pitchFamily="34" charset="0"/>
              </a:defRPr>
            </a:lvl1pPr>
          </a:lstStyle>
          <a:p>
            <a:endParaRPr lang="it-IT"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Rectangle 8"/>
          <p:cNvSpPr/>
          <p:nvPr userDrawn="1"/>
        </p:nvSpPr>
        <p:spPr>
          <a:xfrm>
            <a:off x="-1" y="6305866"/>
            <a:ext cx="12192001" cy="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12" name="Slide Number Placeholder 4"/>
          <p:cNvSpPr>
            <a:spLocks noGrp="1"/>
          </p:cNvSpPr>
          <p:nvPr>
            <p:ph type="sldNum" sz="quarter" idx="4"/>
          </p:nvPr>
        </p:nvSpPr>
        <p:spPr>
          <a:xfrm>
            <a:off x="9927091" y="6459785"/>
            <a:ext cx="1312025" cy="365125"/>
          </a:xfrm>
          <a:prstGeom prst="rect">
            <a:avLst/>
          </a:prstGeom>
        </p:spPr>
        <p:txBody>
          <a:bodyPr anchor="ctr"/>
          <a:lstStyle>
            <a:lvl1pPr marL="0" algn="ctr" defTabSz="914400" rtl="0" eaLnBrk="1" latinLnBrk="0" hangingPunct="1">
              <a:defRPr lang="it-IT" sz="900" kern="1200" cap="all" baseline="0" smtClean="0">
                <a:solidFill>
                  <a:srgbClr val="FFFFFF"/>
                </a:solidFill>
                <a:latin typeface="Arial" panose="020B0604020202020204" pitchFamily="34" charset="0"/>
                <a:ea typeface="+mn-ea"/>
                <a:cs typeface="Arial" panose="020B0604020202020204" pitchFamily="34" charset="0"/>
              </a:defRPr>
            </a:lvl1pPr>
          </a:lstStyle>
          <a:p>
            <a:fld id="{57A0FA2E-2223-4FE8-9E15-7906F6757A08}" type="slidenum">
              <a:rPr lang="it-IT" smtClean="0"/>
              <a:pPr/>
              <a:t>‹#›</a:t>
            </a:fld>
            <a:endParaRPr lang="it-IT" dirty="0"/>
          </a:p>
        </p:txBody>
      </p:sp>
    </p:spTree>
    <p:extLst>
      <p:ext uri="{BB962C8B-B14F-4D97-AF65-F5344CB8AC3E}">
        <p14:creationId xmlns:p14="http://schemas.microsoft.com/office/powerpoint/2010/main" val="7813175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hf hdr="0" ftr="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884583"/>
          </a:xfrm>
          <a:prstGeom prst="rect">
            <a:avLst/>
          </a:prstGeom>
          <a:solidFill>
            <a:srgbClr val="FFC000"/>
          </a:solidFill>
        </p:spPr>
        <p:txBody>
          <a:bodyPr vert="horz" lIns="0" tIns="0" rIns="0" bIns="0" rtlCol="0" anchor="ctr" anchorCtr="0">
            <a:noAutofit/>
          </a:bodyPr>
          <a:lstStyle/>
          <a:p>
            <a:r>
              <a:rPr lang="en-US" dirty="0"/>
              <a:t>Click to edit Master title style</a:t>
            </a:r>
          </a:p>
        </p:txBody>
      </p:sp>
      <p:pic>
        <p:nvPicPr>
          <p:cNvPr id="5" name="Picture 4"/>
          <p:cNvPicPr>
            <a:picLocks noChangeAspect="1"/>
          </p:cNvPicPr>
          <p:nvPr userDrawn="1"/>
        </p:nvPicPr>
        <p:blipFill>
          <a:blip r:embed="rId24" cstate="email">
            <a:extLst>
              <a:ext uri="{28A0092B-C50C-407E-A947-70E740481C1C}">
                <a14:useLocalDpi xmlns:a14="http://schemas.microsoft.com/office/drawing/2010/main"/>
              </a:ext>
            </a:extLst>
          </a:blip>
          <a:stretch>
            <a:fillRect/>
          </a:stretch>
        </p:blipFill>
        <p:spPr>
          <a:xfrm>
            <a:off x="0" y="6315998"/>
            <a:ext cx="12192000" cy="542002"/>
          </a:xfrm>
          <a:prstGeom prst="rect">
            <a:avLst/>
          </a:prstGeom>
        </p:spPr>
      </p:pic>
      <p:sp>
        <p:nvSpPr>
          <p:cNvPr id="3" name="Text Placeholder 2"/>
          <p:cNvSpPr>
            <a:spLocks noGrp="1"/>
          </p:cNvSpPr>
          <p:nvPr>
            <p:ph type="body" idx="1"/>
          </p:nvPr>
        </p:nvSpPr>
        <p:spPr>
          <a:xfrm>
            <a:off x="407989" y="1592263"/>
            <a:ext cx="11376024" cy="4608512"/>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2"/>
          </p:nvPr>
        </p:nvSpPr>
        <p:spPr>
          <a:xfrm>
            <a:off x="3485228" y="6350851"/>
            <a:ext cx="631160" cy="365125"/>
          </a:xfrm>
          <a:prstGeom prst="rect">
            <a:avLst/>
          </a:prstGeom>
        </p:spPr>
        <p:txBody>
          <a:bodyPr vert="horz" lIns="0" tIns="0" rIns="0" bIns="0" rtlCol="0" anchor="ctr"/>
          <a:lstStyle>
            <a:lvl1pPr algn="r">
              <a:defRPr sz="1000">
                <a:solidFill>
                  <a:schemeClr val="bg1"/>
                </a:solidFill>
              </a:defRPr>
            </a:lvl1pPr>
          </a:lstStyle>
          <a:p>
            <a:fld id="{23793A62-AA7E-5A4D-A43E-DF1B3593C4E5}" type="datetime1">
              <a:rPr lang="en-US" smtClean="0"/>
              <a:t>8/25/2026</a:t>
            </a:fld>
            <a:endParaRPr lang="en-US" dirty="0"/>
          </a:p>
        </p:txBody>
      </p:sp>
      <p:sp>
        <p:nvSpPr>
          <p:cNvPr id="6" name="Slide Number Placeholder 5"/>
          <p:cNvSpPr>
            <a:spLocks noGrp="1"/>
          </p:cNvSpPr>
          <p:nvPr>
            <p:ph type="sldNum" sz="quarter" idx="4"/>
          </p:nvPr>
        </p:nvSpPr>
        <p:spPr>
          <a:xfrm>
            <a:off x="11107546" y="6356350"/>
            <a:ext cx="681254" cy="365125"/>
          </a:xfrm>
          <a:prstGeom prst="rect">
            <a:avLst/>
          </a:prstGeom>
        </p:spPr>
        <p:txBody>
          <a:bodyPr vert="horz" lIns="0" tIns="0" rIns="0" bIns="0" rtlCol="0" anchor="ctr"/>
          <a:lstStyle>
            <a:lvl1pPr algn="r">
              <a:defRPr sz="1000">
                <a:solidFill>
                  <a:schemeClr val="bg1"/>
                </a:solidFill>
              </a:defRPr>
            </a:lvl1pPr>
          </a:lstStyle>
          <a:p>
            <a:fld id="{36B5EA5A-BC32-A742-B11B-8E7414D5B535}" type="slidenum">
              <a:rPr lang="en-US" smtClean="0"/>
              <a:pPr/>
              <a:t>‹#›</a:t>
            </a:fld>
            <a:endParaRPr lang="en-US" dirty="0"/>
          </a:p>
        </p:txBody>
      </p:sp>
      <p:sp>
        <p:nvSpPr>
          <p:cNvPr id="7" name="Footer Placeholder 6">
            <a:extLst>
              <a:ext uri="{FF2B5EF4-FFF2-40B4-BE49-F238E27FC236}">
                <a16:creationId xmlns:a16="http://schemas.microsoft.com/office/drawing/2014/main" id="{7AB22024-69B4-1F4F-8860-CB954517F654}"/>
              </a:ext>
            </a:extLst>
          </p:cNvPr>
          <p:cNvSpPr>
            <a:spLocks noGrp="1"/>
          </p:cNvSpPr>
          <p:nvPr>
            <p:ph type="ftr" sz="quarter" idx="3"/>
          </p:nvPr>
        </p:nvSpPr>
        <p:spPr>
          <a:xfrm>
            <a:off x="4259262" y="6356350"/>
            <a:ext cx="6572221" cy="365125"/>
          </a:xfrm>
          <a:prstGeom prst="rect">
            <a:avLst/>
          </a:prstGeom>
        </p:spPr>
        <p:txBody>
          <a:bodyPr vert="horz" lIns="91440" tIns="45720" rIns="91440" bIns="45720" rtlCol="0" anchor="ctr"/>
          <a:lstStyle>
            <a:lvl1pPr algn="ctr">
              <a:defRPr sz="1200">
                <a:solidFill>
                  <a:schemeClr val="bg1"/>
                </a:solidFill>
              </a:defRPr>
            </a:lvl1pPr>
          </a:lstStyle>
          <a:p>
            <a:r>
              <a:rPr lang="en-US" dirty="0"/>
              <a:t>M. Vretenar | NIMMS</a:t>
            </a:r>
          </a:p>
        </p:txBody>
      </p:sp>
    </p:spTree>
    <p:extLst>
      <p:ext uri="{BB962C8B-B14F-4D97-AF65-F5344CB8AC3E}">
        <p14:creationId xmlns:p14="http://schemas.microsoft.com/office/powerpoint/2010/main" val="2554725038"/>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 id="2147483687" r:id="rId20"/>
    <p:sldLayoutId id="2147483688" r:id="rId21"/>
    <p:sldLayoutId id="2147483689" r:id="rId22"/>
  </p:sldLayoutIdLst>
  <p:hf hdr="0"/>
  <p:txStyles>
    <p:titleStyle>
      <a:lvl1pPr marL="360000"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0" indent="0" algn="l" defTabSz="914400" rtl="0" eaLnBrk="1" latinLnBrk="0" hangingPunct="1">
        <a:lnSpc>
          <a:spcPct val="90000"/>
        </a:lnSpc>
        <a:spcBef>
          <a:spcPts val="1800"/>
        </a:spcBef>
        <a:spcAft>
          <a:spcPts val="400"/>
        </a:spcAft>
        <a:buFont typeface="Arial"/>
        <a:buNone/>
        <a:tabLst/>
        <a:defRPr sz="2100" b="1" kern="1200">
          <a:solidFill>
            <a:schemeClr val="tx2">
              <a:lumMod val="50000"/>
            </a:schemeClr>
          </a:solidFill>
          <a:latin typeface="+mn-lt"/>
          <a:ea typeface="+mn-ea"/>
          <a:cs typeface="+mn-cs"/>
        </a:defRPr>
      </a:lvl1pPr>
      <a:lvl2pPr marL="323850" indent="-324000" algn="l" defTabSz="914400" rtl="0" eaLnBrk="1" latinLnBrk="0" hangingPunct="1">
        <a:lnSpc>
          <a:spcPct val="100000"/>
        </a:lnSpc>
        <a:spcBef>
          <a:spcPts val="500"/>
        </a:spcBef>
        <a:spcAft>
          <a:spcPts val="300"/>
        </a:spcAft>
        <a:buFont typeface="Arial" charset="0"/>
        <a:buChar char="•"/>
        <a:tabLst/>
        <a:defRPr sz="1800" kern="1200">
          <a:solidFill>
            <a:schemeClr val="tx2">
              <a:lumMod val="50000"/>
            </a:schemeClr>
          </a:solidFill>
          <a:latin typeface="+mn-lt"/>
          <a:ea typeface="+mn-ea"/>
          <a:cs typeface="+mn-cs"/>
        </a:defRPr>
      </a:lvl2pPr>
      <a:lvl3pPr marL="648000" indent="-324000" algn="l" defTabSz="914400" rtl="0" eaLnBrk="1" latinLnBrk="0" hangingPunct="1">
        <a:lnSpc>
          <a:spcPct val="100000"/>
        </a:lnSpc>
        <a:spcBef>
          <a:spcPts val="500"/>
        </a:spcBef>
        <a:spcAft>
          <a:spcPts val="300"/>
        </a:spcAft>
        <a:buFont typeface="Arial" panose="020B0604020202020204" pitchFamily="34" charset="0"/>
        <a:buChar char="•"/>
        <a:tabLst/>
        <a:defRPr sz="1700" kern="1200">
          <a:solidFill>
            <a:schemeClr val="tx2">
              <a:lumMod val="50000"/>
            </a:schemeClr>
          </a:solidFill>
          <a:latin typeface="+mn-lt"/>
          <a:ea typeface="+mn-ea"/>
          <a:cs typeface="+mn-cs"/>
        </a:defRPr>
      </a:lvl3pPr>
      <a:lvl4pPr marL="972000" indent="-324000" algn="l" defTabSz="914400" rtl="0" eaLnBrk="1" latinLnBrk="0" hangingPunct="1">
        <a:lnSpc>
          <a:spcPct val="100000"/>
        </a:lnSpc>
        <a:spcBef>
          <a:spcPts val="500"/>
        </a:spcBef>
        <a:spcAft>
          <a:spcPts val="300"/>
        </a:spcAft>
        <a:buFont typeface="Arial" panose="020B0604020202020204" pitchFamily="34" charset="0"/>
        <a:buChar char="•"/>
        <a:tabLst/>
        <a:defRPr sz="1600" kern="1200">
          <a:solidFill>
            <a:schemeClr val="tx2">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6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p15:clr>
            <a:srgbClr val="F26B43"/>
          </p15:clr>
        </p15:guide>
        <p15:guide id="2" pos="3840">
          <p15:clr>
            <a:srgbClr val="F26B43"/>
          </p15:clr>
        </p15:guide>
        <p15:guide id="3" pos="7423">
          <p15:clr>
            <a:srgbClr val="F26B43"/>
          </p15:clr>
        </p15:guide>
        <p15:guide id="4" pos="257">
          <p15:clr>
            <a:srgbClr val="F26B43"/>
          </p15:clr>
        </p15:guide>
        <p15:guide id="6" pos="3795">
          <p15:clr>
            <a:srgbClr val="F26B43"/>
          </p15:clr>
        </p15:guide>
        <p15:guide id="7" pos="3885">
          <p15:clr>
            <a:srgbClr val="F26B43"/>
          </p15:clr>
        </p15:guide>
        <p15:guide id="8" pos="5087">
          <p15:clr>
            <a:srgbClr val="F26B43"/>
          </p15:clr>
        </p15:guide>
        <p15:guide id="9" pos="4997">
          <p15:clr>
            <a:srgbClr val="F26B43"/>
          </p15:clr>
        </p15:guide>
        <p15:guide id="10" pos="2683">
          <p15:clr>
            <a:srgbClr val="F26B43"/>
          </p15:clr>
        </p15:guide>
        <p15:guide id="11" pos="2593">
          <p15:clr>
            <a:srgbClr val="F26B43"/>
          </p15:clr>
        </p15:guide>
        <p15:guide id="12" orient="horz" pos="3906">
          <p15:clr>
            <a:srgbClr val="F26B43"/>
          </p15:clr>
        </p15:guide>
        <p15:guide id="13" orient="horz" pos="2409">
          <p15:clr>
            <a:srgbClr val="F26B43"/>
          </p15:clr>
        </p15:guide>
        <p15:guide id="14" orient="horz" pos="913">
          <p15:clr>
            <a:srgbClr val="F26B43"/>
          </p15:clr>
        </p15:guide>
        <p15:guide id="15" orient="horz" pos="1003">
          <p15:clr>
            <a:srgbClr val="F26B43"/>
          </p15:clr>
        </p15:guide>
        <p15:guide id="16" orient="horz" pos="2500">
          <p15:clr>
            <a:srgbClr val="F26B43"/>
          </p15:clr>
        </p15:guide>
        <p15:guide id="17" pos="6312">
          <p15:clr>
            <a:srgbClr val="F26B43"/>
          </p15:clr>
        </p15:guide>
        <p15:guide id="18" pos="622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8.xml"/><Relationship Id="rId5" Type="http://schemas.openxmlformats.org/officeDocument/2006/relationships/image" Target="../media/image44.png"/><Relationship Id="rId4" Type="http://schemas.openxmlformats.org/officeDocument/2006/relationships/image" Target="../media/image43.jpeg"/></Relationships>
</file>

<file path=ppt/slides/_rels/slide13.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2.xml"/><Relationship Id="rId1" Type="http://schemas.openxmlformats.org/officeDocument/2006/relationships/slideLayout" Target="../slideLayouts/slideLayout28.xml"/><Relationship Id="rId6" Type="http://schemas.openxmlformats.org/officeDocument/2006/relationships/image" Target="../media/image48.png"/><Relationship Id="rId5" Type="http://schemas.openxmlformats.org/officeDocument/2006/relationships/image" Target="../media/image47.jpeg"/><Relationship Id="rId4" Type="http://schemas.openxmlformats.org/officeDocument/2006/relationships/image" Target="../media/image46.jpeg"/></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5.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8.xml"/><Relationship Id="rId5" Type="http://schemas.openxmlformats.org/officeDocument/2006/relationships/image" Target="../media/image58.jpeg"/><Relationship Id="rId4" Type="http://schemas.openxmlformats.org/officeDocument/2006/relationships/image" Target="../media/image57.jpeg"/></Relationships>
</file>

<file path=ppt/slides/_rels/slide2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png"/><Relationship Id="rId1" Type="http://schemas.openxmlformats.org/officeDocument/2006/relationships/slideLayout" Target="../slideLayouts/slideLayout28.xml"/><Relationship Id="rId5" Type="http://schemas.openxmlformats.org/officeDocument/2006/relationships/image" Target="../media/image64.png"/><Relationship Id="rId4" Type="http://schemas.openxmlformats.org/officeDocument/2006/relationships/image" Target="../media/image63.png"/></Relationships>
</file>

<file path=ppt/slides/_rels/slide2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png"/><Relationship Id="rId1" Type="http://schemas.openxmlformats.org/officeDocument/2006/relationships/slideLayout" Target="../slideLayouts/slideLayout28.xml"/><Relationship Id="rId6" Type="http://schemas.openxmlformats.org/officeDocument/2006/relationships/image" Target="../media/image69.jpeg"/><Relationship Id="rId5" Type="http://schemas.openxmlformats.org/officeDocument/2006/relationships/image" Target="../media/image68.png"/><Relationship Id="rId4" Type="http://schemas.openxmlformats.org/officeDocument/2006/relationships/image" Target="../media/image67.png"/></Relationships>
</file>

<file path=ppt/slides/_rels/slide2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gif"/><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jpeg"/><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5.xml"/><Relationship Id="rId4" Type="http://schemas.openxmlformats.org/officeDocument/2006/relationships/image" Target="../media/image77.png"/></Relationships>
</file>

<file path=ppt/slides/_rels/slide3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png"/><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slideLayout" Target="../slideLayouts/slideLayout2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25.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_rels/slide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8.xml"/><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B999459-0238-C64F-8F4D-7EA35945354F}"/>
              </a:ext>
            </a:extLst>
          </p:cNvPr>
          <p:cNvSpPr>
            <a:spLocks noGrp="1"/>
          </p:cNvSpPr>
          <p:nvPr>
            <p:ph type="subTitle" idx="1"/>
          </p:nvPr>
        </p:nvSpPr>
        <p:spPr>
          <a:xfrm>
            <a:off x="10113" y="0"/>
            <a:ext cx="12171774" cy="552344"/>
          </a:xfrm>
          <a:solidFill>
            <a:srgbClr val="0070C0"/>
          </a:solidFill>
        </p:spPr>
        <p:txBody>
          <a:bodyPr/>
          <a:lstStyle/>
          <a:p>
            <a:pPr algn="l"/>
            <a:r>
              <a:rPr lang="en-US" sz="2800" dirty="0"/>
              <a:t>  Maurizio Vretenar </a:t>
            </a:r>
            <a:r>
              <a:rPr lang="en-US" dirty="0"/>
              <a:t>CERN Honorary Associate					             ESS 31 August 2026</a:t>
            </a:r>
            <a:r>
              <a:rPr lang="en-US" sz="2400" dirty="0"/>
              <a:t> </a:t>
            </a:r>
            <a:endParaRPr lang="en-US" sz="2800" dirty="0"/>
          </a:p>
        </p:txBody>
      </p:sp>
      <p:sp>
        <p:nvSpPr>
          <p:cNvPr id="2" name="Title 1">
            <a:extLst>
              <a:ext uri="{FF2B5EF4-FFF2-40B4-BE49-F238E27FC236}">
                <a16:creationId xmlns:a16="http://schemas.microsoft.com/office/drawing/2014/main" id="{CB6E51C5-3272-6249-822A-715EFFE0DFFD}"/>
              </a:ext>
            </a:extLst>
          </p:cNvPr>
          <p:cNvSpPr>
            <a:spLocks noGrp="1"/>
          </p:cNvSpPr>
          <p:nvPr>
            <p:ph type="ctrTitle"/>
          </p:nvPr>
        </p:nvSpPr>
        <p:spPr>
          <a:xfrm>
            <a:off x="0" y="6083049"/>
            <a:ext cx="12192000" cy="774952"/>
          </a:xfrm>
          <a:solidFill>
            <a:srgbClr val="0070C0"/>
          </a:solidFill>
        </p:spPr>
        <p:txBody>
          <a:bodyPr>
            <a:noAutofit/>
          </a:bodyPr>
          <a:lstStyle/>
          <a:p>
            <a:pPr>
              <a:lnSpc>
                <a:spcPct val="100000"/>
              </a:lnSpc>
            </a:pPr>
            <a:r>
              <a:rPr lang="en-GB" sz="3600" dirty="0">
                <a:solidFill>
                  <a:srgbClr val="FFFF00"/>
                </a:solidFill>
              </a:rPr>
              <a:t>  45 years of CERN RFQs: challenges, technologies, failures, spares</a:t>
            </a:r>
            <a:endParaRPr lang="en-US" sz="3600" dirty="0">
              <a:solidFill>
                <a:srgbClr val="FFFF00"/>
              </a:solidFill>
            </a:endParaRPr>
          </a:p>
        </p:txBody>
      </p:sp>
      <p:pic>
        <p:nvPicPr>
          <p:cNvPr id="9" name="Image 2" descr="logooutline.eps">
            <a:extLst>
              <a:ext uri="{FF2B5EF4-FFF2-40B4-BE49-F238E27FC236}">
                <a16:creationId xmlns:a16="http://schemas.microsoft.com/office/drawing/2014/main" id="{6FABF745-455E-4622-9476-ED3B1E0E0198}"/>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412852" y="4355399"/>
            <a:ext cx="1545657" cy="1530123"/>
          </a:xfrm>
          <a:prstGeom prst="rect">
            <a:avLst/>
          </a:prstGeom>
        </p:spPr>
      </p:pic>
      <p:pic>
        <p:nvPicPr>
          <p:cNvPr id="6" name="Picture 5">
            <a:extLst>
              <a:ext uri="{FF2B5EF4-FFF2-40B4-BE49-F238E27FC236}">
                <a16:creationId xmlns:a16="http://schemas.microsoft.com/office/drawing/2014/main" id="{A90E2433-AB55-4FAF-A121-051016AA39D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443070" y="592642"/>
            <a:ext cx="6902225" cy="5490406"/>
          </a:xfrm>
          <a:prstGeom prst="rect">
            <a:avLst/>
          </a:prstGeom>
        </p:spPr>
      </p:pic>
    </p:spTree>
    <p:extLst>
      <p:ext uri="{BB962C8B-B14F-4D97-AF65-F5344CB8AC3E}">
        <p14:creationId xmlns:p14="http://schemas.microsoft.com/office/powerpoint/2010/main" val="2159943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7B7C7-22A0-5D43-A9A1-63CBC60C6E3C}"/>
              </a:ext>
            </a:extLst>
          </p:cNvPr>
          <p:cNvSpPr>
            <a:spLocks noGrp="1"/>
          </p:cNvSpPr>
          <p:nvPr>
            <p:ph type="title"/>
          </p:nvPr>
        </p:nvSpPr>
        <p:spPr>
          <a:xfrm>
            <a:off x="0" y="0"/>
            <a:ext cx="12192000" cy="794918"/>
          </a:xfrm>
        </p:spPr>
        <p:txBody>
          <a:bodyPr/>
          <a:lstStyle/>
          <a:p>
            <a:r>
              <a:rPr lang="en-GB" dirty="0"/>
              <a:t>Problems with RFQ2 and the 1</a:t>
            </a:r>
            <a:r>
              <a:rPr lang="en-GB" baseline="30000" dirty="0"/>
              <a:t>st</a:t>
            </a:r>
            <a:r>
              <a:rPr lang="en-GB" dirty="0"/>
              <a:t> spare RFQ</a:t>
            </a:r>
          </a:p>
        </p:txBody>
      </p:sp>
      <p:sp>
        <p:nvSpPr>
          <p:cNvPr id="4" name="Slide Number Placeholder 3">
            <a:extLst>
              <a:ext uri="{FF2B5EF4-FFF2-40B4-BE49-F238E27FC236}">
                <a16:creationId xmlns:a16="http://schemas.microsoft.com/office/drawing/2014/main" id="{71EA68E8-C829-4594-ADF6-10B51AF152EC}"/>
              </a:ext>
            </a:extLst>
          </p:cNvPr>
          <p:cNvSpPr>
            <a:spLocks noGrp="1"/>
          </p:cNvSpPr>
          <p:nvPr>
            <p:ph type="sldNum" sz="quarter" idx="4"/>
          </p:nvPr>
        </p:nvSpPr>
        <p:spPr/>
        <p:txBody>
          <a:bodyPr/>
          <a:lstStyle/>
          <a:p>
            <a:fld id="{17918391-D411-FE40-AAD7-861AE5233E0E}" type="slidenum">
              <a:rPr lang="en-US" smtClean="0"/>
              <a:pPr/>
              <a:t>10</a:t>
            </a:fld>
            <a:endParaRPr lang="en-US" dirty="0"/>
          </a:p>
        </p:txBody>
      </p:sp>
      <p:pic>
        <p:nvPicPr>
          <p:cNvPr id="6" name="Picture 5">
            <a:extLst>
              <a:ext uri="{FF2B5EF4-FFF2-40B4-BE49-F238E27FC236}">
                <a16:creationId xmlns:a16="http://schemas.microsoft.com/office/drawing/2014/main" id="{CA3CB250-56ED-2AC6-9BE8-FC4EBFE490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32165" y="1950689"/>
            <a:ext cx="3728048" cy="3154502"/>
          </a:xfrm>
          <a:prstGeom prst="rect">
            <a:avLst/>
          </a:prstGeom>
        </p:spPr>
      </p:pic>
      <p:pic>
        <p:nvPicPr>
          <p:cNvPr id="9" name="Picture 8">
            <a:extLst>
              <a:ext uri="{FF2B5EF4-FFF2-40B4-BE49-F238E27FC236}">
                <a16:creationId xmlns:a16="http://schemas.microsoft.com/office/drawing/2014/main" id="{BDD3D6D9-CE16-F3E8-66D1-49BCAF4D195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62461" y="1950689"/>
            <a:ext cx="3695274" cy="3154502"/>
          </a:xfrm>
          <a:prstGeom prst="rect">
            <a:avLst/>
          </a:prstGeom>
        </p:spPr>
      </p:pic>
      <p:sp>
        <p:nvSpPr>
          <p:cNvPr id="10" name="TextBox 9">
            <a:extLst>
              <a:ext uri="{FF2B5EF4-FFF2-40B4-BE49-F238E27FC236}">
                <a16:creationId xmlns:a16="http://schemas.microsoft.com/office/drawing/2014/main" id="{443A0AA6-4445-19DB-1514-E7767354B0BB}"/>
              </a:ext>
            </a:extLst>
          </p:cNvPr>
          <p:cNvSpPr txBox="1"/>
          <p:nvPr/>
        </p:nvSpPr>
        <p:spPr>
          <a:xfrm>
            <a:off x="139700" y="864972"/>
            <a:ext cx="11817885" cy="1015663"/>
          </a:xfrm>
          <a:prstGeom prst="rect">
            <a:avLst/>
          </a:prstGeom>
          <a:noFill/>
        </p:spPr>
        <p:txBody>
          <a:bodyPr wrap="square" rtlCol="0">
            <a:spAutoFit/>
          </a:bodyPr>
          <a:lstStyle/>
          <a:p>
            <a:r>
              <a:rPr lang="en-GB" sz="2000" dirty="0">
                <a:latin typeface="Calibri" panose="020F0502020204030204" pitchFamily="34" charset="0"/>
                <a:ea typeface="Calibri" panose="020F0502020204030204" pitchFamily="34" charset="0"/>
                <a:cs typeface="Calibri" panose="020F0502020204030204" pitchFamily="34" charset="0"/>
              </a:rPr>
              <a:t>1990: the RFQ2 installed on the test stand was </a:t>
            </a:r>
            <a:r>
              <a:rPr lang="en-GB" sz="2000" dirty="0">
                <a:solidFill>
                  <a:srgbClr val="FF0000"/>
                </a:solidFill>
                <a:latin typeface="Calibri" panose="020F0502020204030204" pitchFamily="34" charset="0"/>
                <a:ea typeface="Calibri" panose="020F0502020204030204" pitchFamily="34" charset="0"/>
                <a:cs typeface="Calibri" panose="020F0502020204030204" pitchFamily="34" charset="0"/>
              </a:rPr>
              <a:t>polluted by oil </a:t>
            </a:r>
            <a:r>
              <a:rPr lang="en-GB" sz="2000" dirty="0">
                <a:latin typeface="Calibri" panose="020F0502020204030204" pitchFamily="34" charset="0"/>
                <a:ea typeface="Calibri" panose="020F0502020204030204" pitchFamily="34" charset="0"/>
                <a:cs typeface="Calibri" panose="020F0502020204030204" pitchFamily="34" charset="0"/>
              </a:rPr>
              <a:t>coming from a vacuum pump because of a faulty vacuum valve. Heavy breakdowns, not able to hold the voltage. Mechanically (vane tips) and chemically (tank) cleaned in the workshop, was able to operate again at nominal voltage, but never as high as before the accident.  </a:t>
            </a:r>
          </a:p>
        </p:txBody>
      </p:sp>
      <p:sp>
        <p:nvSpPr>
          <p:cNvPr id="12" name="TextBox 11">
            <a:extLst>
              <a:ext uri="{FF2B5EF4-FFF2-40B4-BE49-F238E27FC236}">
                <a16:creationId xmlns:a16="http://schemas.microsoft.com/office/drawing/2014/main" id="{A836B664-F126-66DB-F639-49A34394716B}"/>
              </a:ext>
            </a:extLst>
          </p:cNvPr>
          <p:cNvSpPr txBox="1"/>
          <p:nvPr/>
        </p:nvSpPr>
        <p:spPr>
          <a:xfrm>
            <a:off x="187058" y="5285142"/>
            <a:ext cx="11817884" cy="1015663"/>
          </a:xfrm>
          <a:prstGeom prst="rect">
            <a:avLst/>
          </a:prstGeom>
          <a:noFill/>
        </p:spPr>
        <p:txBody>
          <a:bodyPr wrap="square" rtlCol="0">
            <a:spAutoFit/>
          </a:bodyPr>
          <a:lstStyle/>
          <a:p>
            <a:r>
              <a:rPr lang="en-GB" sz="2000" dirty="0">
                <a:latin typeface="Calibri" panose="020F0502020204030204" pitchFamily="34" charset="0"/>
                <a:ea typeface="Calibri" panose="020F0502020204030204" pitchFamily="34" charset="0"/>
                <a:cs typeface="Calibri" panose="020F0502020204030204" pitchFamily="34" charset="0"/>
              </a:rPr>
              <a:t>1991: decision to build a new RFQ2 and keep the old one as a </a:t>
            </a:r>
            <a:r>
              <a:rPr lang="en-GB" sz="2000" b="1" dirty="0">
                <a:solidFill>
                  <a:srgbClr val="FF0000"/>
                </a:solidFill>
                <a:latin typeface="Calibri" panose="020F0502020204030204" pitchFamily="34" charset="0"/>
                <a:ea typeface="Calibri" panose="020F0502020204030204" pitchFamily="34" charset="0"/>
                <a:cs typeface="Calibri" panose="020F0502020204030204" pitchFamily="34" charset="0"/>
              </a:rPr>
              <a:t>spare</a:t>
            </a:r>
            <a:r>
              <a:rPr lang="en-GB" sz="2000" dirty="0">
                <a:latin typeface="Calibri" panose="020F0502020204030204" pitchFamily="34" charset="0"/>
                <a:ea typeface="Calibri" panose="020F0502020204030204" pitchFamily="34" charset="0"/>
                <a:cs typeface="Calibri" panose="020F0502020204030204" pitchFamily="34" charset="0"/>
              </a:rPr>
              <a:t> during operation for Linac2.</a:t>
            </a:r>
          </a:p>
          <a:p>
            <a:r>
              <a:rPr lang="en-GB" sz="2000" dirty="0">
                <a:latin typeface="Calibri" panose="020F0502020204030204" pitchFamily="34" charset="0"/>
                <a:ea typeface="Calibri" panose="020F0502020204030204" pitchFamily="34" charset="0"/>
                <a:cs typeface="Calibri" panose="020F0502020204030204" pitchFamily="34" charset="0"/>
              </a:rPr>
              <a:t>The new RFQ2 was built in 1991/92 and installed at Linac2 in 1993 – with many problems during construction…</a:t>
            </a:r>
          </a:p>
          <a:p>
            <a:r>
              <a:rPr lang="en-GB" sz="2000" b="1" dirty="0">
                <a:solidFill>
                  <a:srgbClr val="FF0000"/>
                </a:solidFill>
                <a:latin typeface="Calibri" panose="020F0502020204030204" pitchFamily="34" charset="0"/>
                <a:ea typeface="Calibri" panose="020F0502020204030204" pitchFamily="34" charset="0"/>
                <a:cs typeface="Calibri" panose="020F0502020204030204" pitchFamily="34" charset="0"/>
              </a:rPr>
              <a:t>Successful routine operation for 25 years, until decommissioning of Linac2 in 2018. Spare was never used.</a:t>
            </a:r>
          </a:p>
        </p:txBody>
      </p:sp>
    </p:spTree>
    <p:extLst>
      <p:ext uri="{BB962C8B-B14F-4D97-AF65-F5344CB8AC3E}">
        <p14:creationId xmlns:p14="http://schemas.microsoft.com/office/powerpoint/2010/main" val="59483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C2F88-FA3E-1DFB-C078-3E5ABCF2F1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5B523C-536E-4180-7720-0B9CDB84205A}"/>
              </a:ext>
            </a:extLst>
          </p:cNvPr>
          <p:cNvSpPr>
            <a:spLocks noGrp="1"/>
          </p:cNvSpPr>
          <p:nvPr>
            <p:ph type="title"/>
          </p:nvPr>
        </p:nvSpPr>
        <p:spPr>
          <a:xfrm>
            <a:off x="0" y="0"/>
            <a:ext cx="12192000" cy="794918"/>
          </a:xfrm>
        </p:spPr>
        <p:txBody>
          <a:bodyPr/>
          <a:lstStyle/>
          <a:p>
            <a:r>
              <a:rPr lang="en-GB" dirty="0"/>
              <a:t>The RFQ for Linac4: early collaborations</a:t>
            </a:r>
          </a:p>
        </p:txBody>
      </p:sp>
      <p:sp>
        <p:nvSpPr>
          <p:cNvPr id="4" name="Slide Number Placeholder 3">
            <a:extLst>
              <a:ext uri="{FF2B5EF4-FFF2-40B4-BE49-F238E27FC236}">
                <a16:creationId xmlns:a16="http://schemas.microsoft.com/office/drawing/2014/main" id="{1A44232B-287C-CC94-AC0E-3D60CDAAD9BD}"/>
              </a:ext>
            </a:extLst>
          </p:cNvPr>
          <p:cNvSpPr>
            <a:spLocks noGrp="1"/>
          </p:cNvSpPr>
          <p:nvPr>
            <p:ph type="sldNum" sz="quarter" idx="4"/>
          </p:nvPr>
        </p:nvSpPr>
        <p:spPr/>
        <p:txBody>
          <a:bodyPr/>
          <a:lstStyle/>
          <a:p>
            <a:fld id="{17918391-D411-FE40-AAD7-861AE5233E0E}" type="slidenum">
              <a:rPr lang="en-US" smtClean="0"/>
              <a:pPr/>
              <a:t>11</a:t>
            </a:fld>
            <a:endParaRPr lang="en-US" dirty="0"/>
          </a:p>
        </p:txBody>
      </p:sp>
      <p:pic>
        <p:nvPicPr>
          <p:cNvPr id="10" name="Picture 9">
            <a:extLst>
              <a:ext uri="{FF2B5EF4-FFF2-40B4-BE49-F238E27FC236}">
                <a16:creationId xmlns:a16="http://schemas.microsoft.com/office/drawing/2014/main" id="{AAB78FD7-CD56-2072-B807-D2427997D92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99200" y="2449926"/>
            <a:ext cx="5473700" cy="3772415"/>
          </a:xfrm>
          <a:prstGeom prst="rect">
            <a:avLst/>
          </a:prstGeom>
        </p:spPr>
      </p:pic>
      <p:pic>
        <p:nvPicPr>
          <p:cNvPr id="12" name="Picture 11">
            <a:extLst>
              <a:ext uri="{FF2B5EF4-FFF2-40B4-BE49-F238E27FC236}">
                <a16:creationId xmlns:a16="http://schemas.microsoft.com/office/drawing/2014/main" id="{04C4773B-6299-6BF4-C8B0-66E4C6C9EC8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7244" y="3511741"/>
            <a:ext cx="3718882" cy="2481287"/>
          </a:xfrm>
          <a:prstGeom prst="rect">
            <a:avLst/>
          </a:prstGeom>
        </p:spPr>
      </p:pic>
      <p:sp>
        <p:nvSpPr>
          <p:cNvPr id="8" name="TextBox 7">
            <a:extLst>
              <a:ext uri="{FF2B5EF4-FFF2-40B4-BE49-F238E27FC236}">
                <a16:creationId xmlns:a16="http://schemas.microsoft.com/office/drawing/2014/main" id="{ABA192FF-7102-97BF-246A-1A7B2785B854}"/>
              </a:ext>
            </a:extLst>
          </p:cNvPr>
          <p:cNvSpPr txBox="1"/>
          <p:nvPr/>
        </p:nvSpPr>
        <p:spPr>
          <a:xfrm>
            <a:off x="139700" y="864972"/>
            <a:ext cx="11817885" cy="2554545"/>
          </a:xfrm>
          <a:prstGeom prst="rect">
            <a:avLst/>
          </a:prstGeom>
          <a:noFill/>
        </p:spPr>
        <p:txBody>
          <a:bodyPr wrap="square" rtlCol="0">
            <a:spAutoFit/>
          </a:bodyPr>
          <a:lstStyle/>
          <a:p>
            <a:r>
              <a:rPr lang="en-GB" sz="2000" dirty="0">
                <a:latin typeface="Calibri" panose="020F0502020204030204" pitchFamily="34" charset="0"/>
                <a:ea typeface="Calibri" panose="020F0502020204030204" pitchFamily="34" charset="0"/>
                <a:cs typeface="Calibri" panose="020F0502020204030204" pitchFamily="34" charset="0"/>
              </a:rPr>
              <a:t>Original idea: in the frame of a collaboration with CEA, (to save money) CERN should have got the CEA IPHI RFQ to be used as the front end of the future Linac4.  </a:t>
            </a:r>
          </a:p>
          <a:p>
            <a:r>
              <a:rPr lang="en-GB" sz="2000" dirty="0">
                <a:latin typeface="Calibri" panose="020F0502020204030204" pitchFamily="34" charset="0"/>
                <a:ea typeface="Calibri" panose="020F0502020204030204" pitchFamily="34" charset="0"/>
                <a:cs typeface="Calibri" panose="020F0502020204030204" pitchFamily="34" charset="0"/>
              </a:rPr>
              <a:t>IPHI was an overkill for Linac4: high duty cycle (100% instead of max. 10%), high energy (5 MeV), high RF power (1.3 MW), complex and expensive construction. </a:t>
            </a:r>
          </a:p>
          <a:p>
            <a:r>
              <a:rPr lang="en-GB" sz="2000" dirty="0">
                <a:latin typeface="Calibri" panose="020F0502020204030204" pitchFamily="34" charset="0"/>
                <a:ea typeface="Calibri" panose="020F0502020204030204" pitchFamily="34" charset="0"/>
                <a:cs typeface="Calibri" panose="020F0502020204030204" pitchFamily="34" charset="0"/>
              </a:rPr>
              <a:t>IPHI commissioning was late: CERN authorised construction of a new RFQ dedicated to Linac4.</a:t>
            </a:r>
          </a:p>
          <a:p>
            <a:r>
              <a:rPr lang="en-GB" sz="2000" dirty="0">
                <a:latin typeface="Calibri" panose="020F0502020204030204" pitchFamily="34" charset="0"/>
                <a:ea typeface="Calibri" panose="020F0502020204030204" pitchFamily="34" charset="0"/>
                <a:cs typeface="Calibri" panose="020F0502020204030204" pitchFamily="34" charset="0"/>
              </a:rPr>
              <a:t>Basic criterion: </a:t>
            </a:r>
            <a:r>
              <a:rPr lang="en-GB" sz="2000" b="1" dirty="0">
                <a:solidFill>
                  <a:srgbClr val="FF0000"/>
                </a:solidFill>
                <a:latin typeface="Calibri" panose="020F0502020204030204" pitchFamily="34" charset="0"/>
                <a:ea typeface="Calibri" panose="020F0502020204030204" pitchFamily="34" charset="0"/>
                <a:cs typeface="Calibri" panose="020F0502020204030204" pitchFamily="34" charset="0"/>
              </a:rPr>
              <a:t>reliability</a:t>
            </a:r>
          </a:p>
          <a:p>
            <a:r>
              <a:rPr lang="en-GB" sz="2000" dirty="0">
                <a:latin typeface="Calibri" panose="020F0502020204030204" pitchFamily="34" charset="0"/>
                <a:ea typeface="Calibri" panose="020F0502020204030204" pitchFamily="34" charset="0"/>
                <a:cs typeface="Calibri" panose="020F0502020204030204" pitchFamily="34" charset="0"/>
              </a:rPr>
              <a:t>Main problem: </a:t>
            </a:r>
          </a:p>
          <a:p>
            <a:r>
              <a:rPr lang="en-GB" sz="2000" dirty="0">
                <a:latin typeface="Calibri" panose="020F0502020204030204" pitchFamily="34" charset="0"/>
                <a:ea typeface="Calibri" panose="020F0502020204030204" pitchFamily="34" charset="0"/>
                <a:cs typeface="Calibri" panose="020F0502020204030204" pitchFamily="34" charset="0"/>
              </a:rPr>
              <a:t>design the RFQ </a:t>
            </a:r>
            <a:r>
              <a:rPr lang="en-GB" sz="2000" b="1" dirty="0">
                <a:solidFill>
                  <a:srgbClr val="FF0000"/>
                </a:solidFill>
                <a:latin typeface="Calibri" panose="020F0502020204030204" pitchFamily="34" charset="0"/>
                <a:ea typeface="Calibri" panose="020F0502020204030204" pitchFamily="34" charset="0"/>
                <a:cs typeface="Calibri" panose="020F0502020204030204" pitchFamily="34" charset="0"/>
              </a:rPr>
              <a:t>before knowing the ion source parameters</a:t>
            </a:r>
            <a:r>
              <a:rPr lang="en-GB" sz="2000" dirty="0">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3506172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786795"/>
          </a:xfrm>
        </p:spPr>
        <p:txBody>
          <a:bodyPr/>
          <a:lstStyle/>
          <a:p>
            <a:r>
              <a:rPr lang="en-US" dirty="0"/>
              <a:t>The Linac4 Radio Frequency Quadrupole</a:t>
            </a:r>
          </a:p>
        </p:txBody>
      </p:sp>
      <p:sp>
        <p:nvSpPr>
          <p:cNvPr id="3" name="Slide Number Placeholder 2"/>
          <p:cNvSpPr>
            <a:spLocks noGrp="1"/>
          </p:cNvSpPr>
          <p:nvPr>
            <p:ph type="sldNum" sz="quarter" idx="12"/>
          </p:nvPr>
        </p:nvSpPr>
        <p:spPr>
          <a:xfrm>
            <a:off x="0" y="990600"/>
            <a:ext cx="533400" cy="244476"/>
          </a:xfrm>
          <a:prstGeom prst="rect">
            <a:avLst/>
          </a:prstGeom>
        </p:spPr>
        <p:txBody>
          <a:bodyPr vert="horz" anchor="ctr" anchorCtr="0">
            <a:normAutofit fontScale="85000" lnSpcReduction="20000"/>
          </a:bodyPr>
          <a:lstStyle>
            <a:defPPr>
              <a:defRPr lang="en-US"/>
            </a:defPPr>
            <a:lvl1pPr algn="ctr" rtl="0" eaLnBrk="1" fontAlgn="base" latinLnBrk="0" hangingPunct="1">
              <a:spcBef>
                <a:spcPct val="0"/>
              </a:spcBef>
              <a:spcAft>
                <a:spcPct val="0"/>
              </a:spcAft>
              <a:defRPr kumimoji="0" sz="1400" b="1" kern="1200">
                <a:solidFill>
                  <a:srgbClr val="FFFFFF"/>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fld id="{BEDE6111-17D0-46EC-97EE-DCEFBC02FF6D}" type="slidenum">
              <a:rPr lang="en-US" smtClean="0"/>
              <a:pPr/>
              <a:t>12</a:t>
            </a:fld>
            <a:endParaRPr lang="en-US" dirty="0"/>
          </a:p>
        </p:txBody>
      </p:sp>
      <p:sp>
        <p:nvSpPr>
          <p:cNvPr id="6" name="TextBox 5"/>
          <p:cNvSpPr txBox="1"/>
          <p:nvPr/>
        </p:nvSpPr>
        <p:spPr>
          <a:xfrm>
            <a:off x="6218849" y="1112838"/>
            <a:ext cx="5973151" cy="4862870"/>
          </a:xfrm>
          <a:prstGeom prst="rect">
            <a:avLst/>
          </a:prstGeom>
          <a:noFill/>
        </p:spPr>
        <p:txBody>
          <a:bodyPr wrap="square" rtlCol="0">
            <a:spAutoFit/>
          </a:bodyPr>
          <a:lstStyle/>
          <a:p>
            <a:pPr marL="342900" indent="-342900">
              <a:spcBef>
                <a:spcPts val="600"/>
              </a:spcBef>
            </a:pPr>
            <a:r>
              <a:rPr lang="en-US"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anose="020F0502020204030204" pitchFamily="34" charset="0"/>
                <a:ea typeface="Calibri" panose="020F0502020204030204" pitchFamily="34" charset="0"/>
                <a:cs typeface="Calibri" panose="020F0502020204030204" pitchFamily="34" charset="0"/>
              </a:rPr>
              <a:t>Energy </a:t>
            </a:r>
            <a:r>
              <a:rPr lang="en-US" dirty="0">
                <a:ln w="1905"/>
                <a:solidFill>
                  <a:srgbClr val="FF0000"/>
                </a:solidFill>
                <a:effectLst>
                  <a:innerShdw blurRad="69850" dist="43180" dir="5400000">
                    <a:srgbClr val="000000">
                      <a:alpha val="65000"/>
                    </a:srgbClr>
                  </a:innerShdw>
                </a:effectLst>
                <a:latin typeface="Calibri" panose="020F0502020204030204" pitchFamily="34" charset="0"/>
                <a:ea typeface="Calibri" panose="020F0502020204030204" pitchFamily="34" charset="0"/>
                <a:cs typeface="Calibri" panose="020F0502020204030204" pitchFamily="34" charset="0"/>
              </a:rPr>
              <a:t>3 MeV </a:t>
            </a:r>
            <a:r>
              <a:rPr lang="en-US"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anose="020F0502020204030204" pitchFamily="34" charset="0"/>
                <a:ea typeface="Calibri" panose="020F0502020204030204" pitchFamily="34" charset="0"/>
                <a:cs typeface="Calibri" panose="020F0502020204030204" pitchFamily="34" charset="0"/>
              </a:rPr>
              <a:t>(below radiation threshold).</a:t>
            </a:r>
          </a:p>
          <a:p>
            <a:pPr marL="342900" indent="-342900">
              <a:spcBef>
                <a:spcPts val="600"/>
              </a:spcBef>
            </a:pPr>
            <a:r>
              <a:rPr lang="en-US"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anose="020F0502020204030204" pitchFamily="34" charset="0"/>
                <a:ea typeface="Calibri" panose="020F0502020204030204" pitchFamily="34" charset="0"/>
                <a:cs typeface="Calibri" panose="020F0502020204030204" pitchFamily="34" charset="0"/>
              </a:rPr>
              <a:t>Length </a:t>
            </a:r>
            <a:r>
              <a:rPr lang="en-US" dirty="0">
                <a:ln w="1905"/>
                <a:solidFill>
                  <a:srgbClr val="FF0000"/>
                </a:solidFill>
                <a:effectLst>
                  <a:innerShdw blurRad="69850" dist="43180" dir="5400000">
                    <a:srgbClr val="000000">
                      <a:alpha val="65000"/>
                    </a:srgbClr>
                  </a:innerShdw>
                </a:effectLst>
                <a:latin typeface="Calibri" panose="020F0502020204030204" pitchFamily="34" charset="0"/>
                <a:ea typeface="Calibri" panose="020F0502020204030204" pitchFamily="34" charset="0"/>
                <a:cs typeface="Calibri" panose="020F0502020204030204" pitchFamily="34" charset="0"/>
              </a:rPr>
              <a:t>3m</a:t>
            </a:r>
            <a:r>
              <a:rPr lang="en-US"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anose="020F0502020204030204" pitchFamily="34" charset="0"/>
                <a:ea typeface="Calibri" panose="020F0502020204030204" pitchFamily="34" charset="0"/>
                <a:cs typeface="Calibri" panose="020F0502020204030204" pitchFamily="34" charset="0"/>
              </a:rPr>
              <a:t>, 3 section of 1 m each.</a:t>
            </a:r>
          </a:p>
          <a:p>
            <a:pPr marL="342900" indent="-342900">
              <a:spcBef>
                <a:spcPts val="600"/>
              </a:spcBef>
            </a:pPr>
            <a:r>
              <a:rPr lang="en-US"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anose="020F0502020204030204" pitchFamily="34" charset="0"/>
                <a:ea typeface="Calibri" panose="020F0502020204030204" pitchFamily="34" charset="0"/>
                <a:cs typeface="Calibri" panose="020F0502020204030204" pitchFamily="34" charset="0"/>
              </a:rPr>
              <a:t>Maximum design duty cycle </a:t>
            </a:r>
            <a:r>
              <a:rPr lang="en-US" dirty="0">
                <a:ln w="1905"/>
                <a:solidFill>
                  <a:srgbClr val="FF0000"/>
                </a:solidFill>
                <a:effectLst>
                  <a:innerShdw blurRad="69850" dist="43180" dir="5400000">
                    <a:srgbClr val="000000">
                      <a:alpha val="65000"/>
                    </a:srgbClr>
                  </a:innerShdw>
                </a:effectLst>
                <a:latin typeface="Calibri" panose="020F0502020204030204" pitchFamily="34" charset="0"/>
                <a:ea typeface="Calibri" panose="020F0502020204030204" pitchFamily="34" charset="0"/>
                <a:cs typeface="Calibri" panose="020F0502020204030204" pitchFamily="34" charset="0"/>
              </a:rPr>
              <a:t>10%</a:t>
            </a:r>
            <a:r>
              <a:rPr lang="en-US"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anose="020F0502020204030204" pitchFamily="34" charset="0"/>
                <a:ea typeface="Calibri" panose="020F0502020204030204" pitchFamily="34" charset="0"/>
                <a:cs typeface="Calibri" panose="020F0502020204030204" pitchFamily="34" charset="0"/>
              </a:rPr>
              <a:t> (for future SPL).</a:t>
            </a:r>
          </a:p>
          <a:p>
            <a:pPr marL="342900" indent="-342900">
              <a:spcBef>
                <a:spcPts val="600"/>
              </a:spcBef>
            </a:pPr>
            <a:r>
              <a:rPr lang="en-US" dirty="0">
                <a:ln w="1905"/>
                <a:solidFill>
                  <a:srgbClr val="FF0000"/>
                </a:solidFill>
                <a:effectLst>
                  <a:innerShdw blurRad="69850" dist="43180" dir="5400000">
                    <a:srgbClr val="000000">
                      <a:alpha val="65000"/>
                    </a:srgbClr>
                  </a:innerShdw>
                </a:effectLst>
                <a:latin typeface="Calibri" panose="020F0502020204030204" pitchFamily="34" charset="0"/>
                <a:ea typeface="Calibri" panose="020F0502020204030204" pitchFamily="34" charset="0"/>
                <a:cs typeface="Calibri" panose="020F0502020204030204" pitchFamily="34" charset="0"/>
              </a:rPr>
              <a:t>Simplicity and reliability </a:t>
            </a:r>
            <a:r>
              <a:rPr lang="en-US"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anose="020F0502020204030204" pitchFamily="34" charset="0"/>
                <a:ea typeface="Calibri" panose="020F0502020204030204" pitchFamily="34" charset="0"/>
                <a:cs typeface="Calibri" panose="020F0502020204030204" pitchFamily="34" charset="0"/>
              </a:rPr>
              <a:t>as main design principles:  constant voltage, no resonant coupling, waveguide-iris couplers with external windows, tuning by cooling water temperature.</a:t>
            </a:r>
          </a:p>
          <a:p>
            <a:pPr marL="342900" indent="-342900">
              <a:spcBef>
                <a:spcPts val="600"/>
              </a:spcBef>
            </a:pPr>
            <a:r>
              <a:rPr lang="en-US" dirty="0">
                <a:ln w="1905"/>
                <a:solidFill>
                  <a:srgbClr val="FF0000"/>
                </a:solidFill>
                <a:effectLst>
                  <a:innerShdw blurRad="69850" dist="43180" dir="5400000">
                    <a:srgbClr val="000000">
                      <a:alpha val="65000"/>
                    </a:srgbClr>
                  </a:innerShdw>
                </a:effectLst>
                <a:latin typeface="Calibri" panose="020F0502020204030204" pitchFamily="34" charset="0"/>
                <a:ea typeface="Calibri" panose="020F0502020204030204" pitchFamily="34" charset="0"/>
                <a:cs typeface="Calibri" panose="020F0502020204030204" pitchFamily="34" charset="0"/>
              </a:rPr>
              <a:t>Brazed 4-vane design</a:t>
            </a:r>
            <a:r>
              <a:rPr lang="en-US"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anose="020F0502020204030204" pitchFamily="34" charset="0"/>
                <a:ea typeface="Calibri" panose="020F0502020204030204" pitchFamily="34" charset="0"/>
                <a:cs typeface="Calibri" panose="020F0502020204030204" pitchFamily="34" charset="0"/>
              </a:rPr>
              <a:t> with simplified shape and cooling. </a:t>
            </a:r>
          </a:p>
          <a:p>
            <a:pPr marL="342900" indent="-342900">
              <a:spcBef>
                <a:spcPts val="600"/>
              </a:spcBef>
            </a:pPr>
            <a:r>
              <a:rPr lang="en-US"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anose="020F0502020204030204" pitchFamily="34" charset="0"/>
                <a:ea typeface="Calibri" panose="020F0502020204030204" pitchFamily="34" charset="0"/>
                <a:cs typeface="Calibri" panose="020F0502020204030204" pitchFamily="34" charset="0"/>
              </a:rPr>
              <a:t>CERN-developed </a:t>
            </a:r>
            <a:r>
              <a:rPr lang="en-US" dirty="0">
                <a:ln w="1905"/>
                <a:solidFill>
                  <a:srgbClr val="FF0000"/>
                </a:solidFill>
                <a:effectLst>
                  <a:innerShdw blurRad="69850" dist="43180" dir="5400000">
                    <a:srgbClr val="000000">
                      <a:alpha val="65000"/>
                    </a:srgbClr>
                  </a:innerShdw>
                </a:effectLst>
                <a:latin typeface="Calibri" panose="020F0502020204030204" pitchFamily="34" charset="0"/>
                <a:ea typeface="Calibri" panose="020F0502020204030204" pitchFamily="34" charset="0"/>
                <a:cs typeface="Calibri" panose="020F0502020204030204" pitchFamily="34" charset="0"/>
              </a:rPr>
              <a:t>process </a:t>
            </a:r>
            <a:r>
              <a:rPr lang="en-US"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anose="020F0502020204030204" pitchFamily="34" charset="0"/>
                <a:ea typeface="Calibri" panose="020F0502020204030204" pitchFamily="34" charset="0"/>
                <a:cs typeface="Calibri" panose="020F0502020204030204" pitchFamily="34" charset="0"/>
              </a:rPr>
              <a:t>for sequence of thermal treatments and brazing steps, to avoid vane deformation.  </a:t>
            </a:r>
          </a:p>
          <a:p>
            <a:pPr marL="342900" indent="-342900">
              <a:spcBef>
                <a:spcPts val="600"/>
              </a:spcBef>
            </a:pPr>
            <a:r>
              <a:rPr lang="en-US"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anose="020F0502020204030204" pitchFamily="34" charset="0"/>
                <a:ea typeface="Calibri" panose="020F0502020204030204" pitchFamily="34" charset="0"/>
                <a:cs typeface="Calibri" panose="020F0502020204030204" pitchFamily="34" charset="0"/>
              </a:rPr>
              <a:t>Collaboration with CEA Saclay (some thermal simulations, RF design and tuning).</a:t>
            </a:r>
          </a:p>
          <a:p>
            <a:pPr>
              <a:spcBef>
                <a:spcPts val="600"/>
              </a:spcBef>
            </a:pPr>
            <a:r>
              <a:rPr lang="en-US"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anose="020F0502020204030204" pitchFamily="34" charset="0"/>
                <a:ea typeface="Calibri" panose="020F0502020204030204" pitchFamily="34" charset="0"/>
                <a:cs typeface="Calibri" panose="020F0502020204030204" pitchFamily="34" charset="0"/>
              </a:rPr>
              <a:t>Construction entirely done at CERN: machining (10</a:t>
            </a:r>
            <a:r>
              <a:rPr lang="en-US"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ymbol" panose="05050102010706020507" pitchFamily="18" charset="2"/>
                <a:ea typeface="Calibri" panose="020F0502020204030204" pitchFamily="34" charset="0"/>
                <a:cs typeface="Calibri" panose="020F0502020204030204" pitchFamily="34" charset="0"/>
              </a:rPr>
              <a:t>m</a:t>
            </a:r>
            <a:r>
              <a:rPr lang="en-US"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anose="020F0502020204030204" pitchFamily="34" charset="0"/>
                <a:ea typeface="Calibri" panose="020F0502020204030204" pitchFamily="34" charset="0"/>
                <a:cs typeface="Calibri" panose="020F0502020204030204" pitchFamily="34" charset="0"/>
              </a:rPr>
              <a:t>m on vane modulation) metrology, brazing. </a:t>
            </a:r>
            <a:endParaRPr lang="en-US" sz="12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anose="020F0502020204030204" pitchFamily="34" charset="0"/>
              <a:ea typeface="Calibri" panose="020F0502020204030204" pitchFamily="34" charset="0"/>
              <a:cs typeface="Calibri" panose="020F0502020204030204" pitchFamily="34" charset="0"/>
            </a:endParaRPr>
          </a:p>
          <a:p>
            <a:pPr marL="342900" indent="-342900">
              <a:spcBef>
                <a:spcPts val="600"/>
              </a:spcBef>
            </a:pPr>
            <a:r>
              <a:rPr lang="en-US"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anose="020F0502020204030204" pitchFamily="34" charset="0"/>
                <a:ea typeface="Calibri" panose="020F0502020204030204" pitchFamily="34" charset="0"/>
                <a:cs typeface="Calibri" panose="020F0502020204030204" pitchFamily="34" charset="0"/>
              </a:rPr>
              <a:t>RFQ was ready for RF tests in 2011.</a:t>
            </a:r>
          </a:p>
        </p:txBody>
      </p:sp>
      <p:pic>
        <p:nvPicPr>
          <p:cNvPr id="6147" name="Picture 3" descr="C:\RF_photos\RFQ_views\RFQ 3 troncons assembles.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85216" y="847658"/>
            <a:ext cx="3781271" cy="2590800"/>
          </a:xfrm>
          <a:prstGeom prst="rect">
            <a:avLst/>
          </a:prstGeom>
          <a:noFill/>
        </p:spPr>
      </p:pic>
      <p:pic>
        <p:nvPicPr>
          <p:cNvPr id="1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028815" y="923858"/>
            <a:ext cx="2083241" cy="3505200"/>
          </a:xfrm>
          <a:prstGeom prst="rect">
            <a:avLst/>
          </a:prstGeom>
          <a:noFill/>
          <a:ln w="9525">
            <a:noFill/>
            <a:miter lim="800000"/>
            <a:headEnd/>
            <a:tailEnd/>
          </a:ln>
          <a:effectLst/>
        </p:spPr>
      </p:pic>
      <p:sp>
        <p:nvSpPr>
          <p:cNvPr id="11" name="TextBox 10"/>
          <p:cNvSpPr txBox="1"/>
          <p:nvPr/>
        </p:nvSpPr>
        <p:spPr>
          <a:xfrm>
            <a:off x="2966620" y="3438458"/>
            <a:ext cx="1019831" cy="307777"/>
          </a:xfrm>
          <a:prstGeom prst="rect">
            <a:avLst/>
          </a:prstGeom>
          <a:solidFill>
            <a:srgbClr val="FFFF00"/>
          </a:solidFill>
        </p:spPr>
        <p:txBody>
          <a:bodyPr wrap="none" rtlCol="0">
            <a:spAutoFit/>
          </a:bodyPr>
          <a:lstStyle/>
          <a:p>
            <a:r>
              <a:rPr lang="en-US" sz="1400" dirty="0"/>
              <a:t>module #1</a:t>
            </a:r>
          </a:p>
        </p:txBody>
      </p:sp>
      <p:pic>
        <p:nvPicPr>
          <p:cNvPr id="12" name="Picture 9"/>
          <p:cNvPicPr>
            <a:picLocks noChangeAspect="1" noChangeArrowheads="1"/>
          </p:cNvPicPr>
          <p:nvPr/>
        </p:nvPicPr>
        <p:blipFill>
          <a:blip r:embed="rId4" cstate="email">
            <a:lum bright="18000" contrast="12000"/>
            <a:extLst>
              <a:ext uri="{28A0092B-C50C-407E-A947-70E740481C1C}">
                <a14:useLocalDpi xmlns:a14="http://schemas.microsoft.com/office/drawing/2010/main"/>
              </a:ext>
            </a:extLst>
          </a:blip>
          <a:srcRect/>
          <a:stretch>
            <a:fillRect/>
          </a:stretch>
        </p:blipFill>
        <p:spPr bwMode="auto">
          <a:xfrm>
            <a:off x="274220" y="3990537"/>
            <a:ext cx="2837280" cy="2128491"/>
          </a:xfrm>
          <a:prstGeom prst="rect">
            <a:avLst/>
          </a:prstGeom>
          <a:noFill/>
          <a:ln w="9525">
            <a:noFill/>
            <a:miter lim="800000"/>
            <a:headEnd/>
            <a:tailEnd/>
          </a:ln>
        </p:spPr>
      </p:pic>
      <p:pic>
        <p:nvPicPr>
          <p:cNvPr id="5" name="Picture 4">
            <a:extLst>
              <a:ext uri="{FF2B5EF4-FFF2-40B4-BE49-F238E27FC236}">
                <a16:creationId xmlns:a16="http://schemas.microsoft.com/office/drawing/2014/main" id="{7F4B726F-98F9-F8D5-C614-02D78CFF15F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63693" y="4312590"/>
            <a:ext cx="2732307" cy="182392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791776"/>
          </a:xfrm>
        </p:spPr>
        <p:txBody>
          <a:bodyPr/>
          <a:lstStyle/>
          <a:p>
            <a:r>
              <a:rPr lang="en-US" sz="4000" dirty="0"/>
              <a:t>An RFQ needs a test stand</a:t>
            </a:r>
          </a:p>
        </p:txBody>
      </p:sp>
      <p:sp>
        <p:nvSpPr>
          <p:cNvPr id="3" name="Slide Number Placeholder 2"/>
          <p:cNvSpPr>
            <a:spLocks noGrp="1"/>
          </p:cNvSpPr>
          <p:nvPr>
            <p:ph type="sldNum" sz="quarter" idx="12"/>
          </p:nvPr>
        </p:nvSpPr>
        <p:spPr>
          <a:xfrm>
            <a:off x="0" y="990600"/>
            <a:ext cx="533400" cy="244476"/>
          </a:xfrm>
          <a:prstGeom prst="rect">
            <a:avLst/>
          </a:prstGeom>
        </p:spPr>
        <p:txBody>
          <a:bodyPr vert="horz" anchor="ctr" anchorCtr="0">
            <a:normAutofit fontScale="85000" lnSpcReduction="20000"/>
          </a:bodyPr>
          <a:lstStyle>
            <a:defPPr>
              <a:defRPr lang="en-US"/>
            </a:defPPr>
            <a:lvl1pPr algn="ctr" rtl="0" eaLnBrk="1" fontAlgn="base" latinLnBrk="0" hangingPunct="1">
              <a:spcBef>
                <a:spcPct val="0"/>
              </a:spcBef>
              <a:spcAft>
                <a:spcPct val="0"/>
              </a:spcAft>
              <a:defRPr kumimoji="0" sz="1400" b="1" kern="1200">
                <a:solidFill>
                  <a:srgbClr val="FFFFFF"/>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fld id="{BEDE6111-17D0-46EC-97EE-DCEFBC02FF6D}" type="slidenum">
              <a:rPr lang="en-US" smtClean="0"/>
              <a:pPr/>
              <a:t>13</a:t>
            </a:fld>
            <a:endParaRPr lang="en-US" dirty="0"/>
          </a:p>
        </p:txBody>
      </p:sp>
      <p:sp>
        <p:nvSpPr>
          <p:cNvPr id="5" name="Text Box 5"/>
          <p:cNvSpPr txBox="1">
            <a:spLocks noChangeArrowheads="1"/>
          </p:cNvSpPr>
          <p:nvPr/>
        </p:nvSpPr>
        <p:spPr bwMode="auto">
          <a:xfrm>
            <a:off x="6438900" y="990600"/>
            <a:ext cx="5562600" cy="1865126"/>
          </a:xfrm>
          <a:prstGeom prst="rect">
            <a:avLst/>
          </a:prstGeom>
          <a:noFill/>
          <a:ln w="9525">
            <a:noFill/>
            <a:miter lim="800000"/>
            <a:headEnd/>
            <a:tailEnd/>
          </a:ln>
          <a:effectLst/>
        </p:spPr>
        <p:txBody>
          <a:bodyPr wrap="square">
            <a:spAutoFit/>
          </a:bodyPr>
          <a:lstStyle/>
          <a:p>
            <a:pPr marL="182563" indent="-182563">
              <a:spcBef>
                <a:spcPct val="40000"/>
              </a:spcBef>
              <a:buSzPct val="150000"/>
            </a:pPr>
            <a:r>
              <a:rPr lang="en-US" b="1" dirty="0">
                <a:solidFill>
                  <a:srgbClr val="FF0000"/>
                </a:solidFill>
                <a:latin typeface="Calibri" panose="020F0502020204030204" pitchFamily="34" charset="0"/>
                <a:ea typeface="Calibri" panose="020F0502020204030204" pitchFamily="34" charset="0"/>
                <a:cs typeface="Calibri" panose="020F0502020204030204" pitchFamily="34" charset="0"/>
              </a:rPr>
              <a:t>3 MeV TEST STAND</a:t>
            </a:r>
            <a:r>
              <a:rPr lang="en-US" dirty="0">
                <a:latin typeface="Calibri" panose="020F0502020204030204" pitchFamily="34" charset="0"/>
                <a:ea typeface="Calibri" panose="020F0502020204030204" pitchFamily="34" charset="0"/>
                <a:cs typeface="Calibri" panose="020F0502020204030204" pitchFamily="34" charset="0"/>
              </a:rPr>
              <a:t> installed in the PS South Hall: ion source, klystron, RFQ+MEBT, diagnostics.</a:t>
            </a:r>
          </a:p>
          <a:p>
            <a:pPr marL="182563" indent="-182563">
              <a:spcBef>
                <a:spcPct val="40000"/>
              </a:spcBef>
              <a:buSzPct val="150000"/>
            </a:pPr>
            <a:r>
              <a:rPr lang="en-US" dirty="0">
                <a:latin typeface="Calibri" panose="020F0502020204030204" pitchFamily="34" charset="0"/>
                <a:ea typeface="Calibri" panose="020F0502020204030204" pitchFamily="34" charset="0"/>
                <a:cs typeface="Calibri" panose="020F0502020204030204" pitchFamily="34" charset="0"/>
              </a:rPr>
              <a:t>Large investment (cooling, electricity, access control, cabling) but invaluable experience in operating the systems and strategic tool for commissioning of RFQ and ion source independently from other schedules. </a:t>
            </a:r>
          </a:p>
        </p:txBody>
      </p:sp>
      <p:pic>
        <p:nvPicPr>
          <p:cNvPr id="75779" name="Picture 3"/>
          <p:cNvPicPr>
            <a:picLocks noChangeAspect="1" noChangeArrowheads="1"/>
          </p:cNvPicPr>
          <p:nvPr/>
        </p:nvPicPr>
        <p:blipFill>
          <a:blip r:embed="rId3" cstate="print"/>
          <a:srcRect/>
          <a:stretch>
            <a:fillRect/>
          </a:stretch>
        </p:blipFill>
        <p:spPr bwMode="auto">
          <a:xfrm>
            <a:off x="266700" y="949937"/>
            <a:ext cx="5562600" cy="3811577"/>
          </a:xfrm>
          <a:prstGeom prst="rect">
            <a:avLst/>
          </a:prstGeom>
          <a:noFill/>
          <a:ln w="9525">
            <a:noFill/>
            <a:miter lim="800000"/>
            <a:headEnd/>
            <a:tailEnd/>
          </a:ln>
          <a:effectLst/>
        </p:spPr>
      </p:pic>
      <p:pic>
        <p:nvPicPr>
          <p:cNvPr id="75781" name="Picture 5" descr="C:\photos_2009\IMG_1211.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113594" y="4866877"/>
            <a:ext cx="2514600" cy="1885759"/>
          </a:xfrm>
          <a:prstGeom prst="rect">
            <a:avLst/>
          </a:prstGeom>
          <a:noFill/>
        </p:spPr>
      </p:pic>
      <p:pic>
        <p:nvPicPr>
          <p:cNvPr id="17" name="Picture 8" descr="mod.jp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4336126" y="4208261"/>
            <a:ext cx="1963813" cy="2544375"/>
          </a:xfrm>
          <a:prstGeom prst="rect">
            <a:avLst/>
          </a:prstGeom>
          <a:noFill/>
          <a:ln w="9525">
            <a:noFill/>
            <a:miter lim="800000"/>
            <a:headEnd/>
            <a:tailEnd/>
          </a:ln>
        </p:spPr>
      </p:pic>
      <p:pic>
        <p:nvPicPr>
          <p:cNvPr id="8" name="Picture 7">
            <a:extLst>
              <a:ext uri="{FF2B5EF4-FFF2-40B4-BE49-F238E27FC236}">
                <a16:creationId xmlns:a16="http://schemas.microsoft.com/office/drawing/2014/main" id="{E0C0D404-D8EB-730B-1A6C-BAA80FE4EF5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70578" y="3284066"/>
            <a:ext cx="4899243" cy="276113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A66FCC0-6183-C11F-6154-5C91E8833E88}"/>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8755852" y="808969"/>
            <a:ext cx="3339083" cy="3073400"/>
          </a:xfrm>
          <a:prstGeom prst="rect">
            <a:avLst/>
          </a:prstGeom>
        </p:spPr>
      </p:pic>
      <p:sp>
        <p:nvSpPr>
          <p:cNvPr id="2" name="Title 1">
            <a:extLst>
              <a:ext uri="{FF2B5EF4-FFF2-40B4-BE49-F238E27FC236}">
                <a16:creationId xmlns:a16="http://schemas.microsoft.com/office/drawing/2014/main" id="{51FD5082-4F0C-DEF9-097B-EF30514A8747}"/>
              </a:ext>
            </a:extLst>
          </p:cNvPr>
          <p:cNvSpPr>
            <a:spLocks noGrp="1"/>
          </p:cNvSpPr>
          <p:nvPr>
            <p:ph type="title"/>
          </p:nvPr>
        </p:nvSpPr>
        <p:spPr>
          <a:xfrm>
            <a:off x="0" y="0"/>
            <a:ext cx="12192000" cy="794918"/>
          </a:xfrm>
        </p:spPr>
        <p:txBody>
          <a:bodyPr/>
          <a:lstStyle/>
          <a:p>
            <a:r>
              <a:rPr lang="en-GB" dirty="0"/>
              <a:t>Parameters and operational experience of Linac4 RFQ</a:t>
            </a:r>
          </a:p>
        </p:txBody>
      </p:sp>
      <p:sp>
        <p:nvSpPr>
          <p:cNvPr id="4" name="Slide Number Placeholder 3">
            <a:extLst>
              <a:ext uri="{FF2B5EF4-FFF2-40B4-BE49-F238E27FC236}">
                <a16:creationId xmlns:a16="http://schemas.microsoft.com/office/drawing/2014/main" id="{C86FDE66-BD6C-A440-1FB1-200E1731C002}"/>
              </a:ext>
            </a:extLst>
          </p:cNvPr>
          <p:cNvSpPr>
            <a:spLocks noGrp="1"/>
          </p:cNvSpPr>
          <p:nvPr>
            <p:ph type="sldNum" sz="quarter" idx="4"/>
          </p:nvPr>
        </p:nvSpPr>
        <p:spPr/>
        <p:txBody>
          <a:bodyPr/>
          <a:lstStyle/>
          <a:p>
            <a:fld id="{17918391-D411-FE40-AAD7-861AE5233E0E}" type="slidenum">
              <a:rPr lang="en-US" smtClean="0"/>
              <a:pPr/>
              <a:t>14</a:t>
            </a:fld>
            <a:endParaRPr lang="en-US" dirty="0"/>
          </a:p>
        </p:txBody>
      </p:sp>
      <p:sp>
        <p:nvSpPr>
          <p:cNvPr id="5" name="TextBox 4">
            <a:extLst>
              <a:ext uri="{FF2B5EF4-FFF2-40B4-BE49-F238E27FC236}">
                <a16:creationId xmlns:a16="http://schemas.microsoft.com/office/drawing/2014/main" id="{F711EA94-AC3D-A007-83A4-BF292E046172}"/>
              </a:ext>
            </a:extLst>
          </p:cNvPr>
          <p:cNvSpPr txBox="1"/>
          <p:nvPr/>
        </p:nvSpPr>
        <p:spPr>
          <a:xfrm>
            <a:off x="322749" y="1289229"/>
            <a:ext cx="3474093" cy="4708981"/>
          </a:xfrm>
          <a:prstGeom prst="rect">
            <a:avLst/>
          </a:prstGeom>
          <a:noFill/>
        </p:spPr>
        <p:txBody>
          <a:bodyPr wrap="none" lIns="0" tIns="0" rIns="0" bIns="0" rtlCol="0">
            <a:spAutoFit/>
          </a:bodyPr>
          <a:lstStyle/>
          <a:p>
            <a:pPr algn="l"/>
            <a:r>
              <a:rPr lang="en-GB" dirty="0">
                <a:latin typeface="Calibri" panose="020F0502020204030204" pitchFamily="34" charset="0"/>
                <a:ea typeface="Calibri" panose="020F0502020204030204" pitchFamily="34" charset="0"/>
                <a:cs typeface="Calibri" panose="020F0502020204030204" pitchFamily="34" charset="0"/>
              </a:rPr>
              <a:t>Ion species: H⁻</a:t>
            </a:r>
          </a:p>
          <a:p>
            <a:pPr algn="l"/>
            <a:r>
              <a:rPr lang="en-GB" dirty="0">
                <a:latin typeface="Calibri" panose="020F0502020204030204" pitchFamily="34" charset="0"/>
                <a:ea typeface="Calibri" panose="020F0502020204030204" pitchFamily="34" charset="0"/>
                <a:cs typeface="Calibri" panose="020F0502020204030204" pitchFamily="34" charset="0"/>
              </a:rPr>
              <a:t>Input energy: 45 keV</a:t>
            </a:r>
          </a:p>
          <a:p>
            <a:pPr algn="l"/>
            <a:r>
              <a:rPr lang="en-GB" dirty="0">
                <a:latin typeface="Calibri" panose="020F0502020204030204" pitchFamily="34" charset="0"/>
                <a:ea typeface="Calibri" panose="020F0502020204030204" pitchFamily="34" charset="0"/>
                <a:cs typeface="Calibri" panose="020F0502020204030204" pitchFamily="34" charset="0"/>
              </a:rPr>
              <a:t>Output energy: 3.0 MeV</a:t>
            </a:r>
          </a:p>
          <a:p>
            <a:pPr algn="l"/>
            <a:r>
              <a:rPr lang="en-GB" dirty="0">
                <a:latin typeface="Calibri" panose="020F0502020204030204" pitchFamily="34" charset="0"/>
                <a:ea typeface="Calibri" panose="020F0502020204030204" pitchFamily="34" charset="0"/>
                <a:cs typeface="Calibri" panose="020F0502020204030204" pitchFamily="34" charset="0"/>
              </a:rPr>
              <a:t>Operating frequency: 352.20 MHz</a:t>
            </a:r>
          </a:p>
          <a:p>
            <a:pPr algn="l"/>
            <a:r>
              <a:rPr lang="en-GB" dirty="0">
                <a:latin typeface="Calibri" panose="020F0502020204030204" pitchFamily="34" charset="0"/>
                <a:ea typeface="Calibri" panose="020F0502020204030204" pitchFamily="34" charset="0"/>
                <a:cs typeface="Calibri" panose="020F0502020204030204" pitchFamily="34" charset="0"/>
              </a:rPr>
              <a:t>Peak design current: 80 mA</a:t>
            </a:r>
          </a:p>
          <a:p>
            <a:pPr algn="l"/>
            <a:r>
              <a:rPr lang="en-GB" dirty="0">
                <a:latin typeface="Calibri" panose="020F0502020204030204" pitchFamily="34" charset="0"/>
                <a:ea typeface="Calibri" panose="020F0502020204030204" pitchFamily="34" charset="0"/>
                <a:cs typeface="Calibri" panose="020F0502020204030204" pitchFamily="34" charset="0"/>
              </a:rPr>
              <a:t>Length: 3.06 m</a:t>
            </a:r>
          </a:p>
          <a:p>
            <a:pPr algn="l"/>
            <a:r>
              <a:rPr lang="en-GB" dirty="0">
                <a:latin typeface="Calibri" panose="020F0502020204030204" pitchFamily="34" charset="0"/>
                <a:ea typeface="Calibri" panose="020F0502020204030204" pitchFamily="34" charset="0"/>
                <a:cs typeface="Calibri" panose="020F0502020204030204" pitchFamily="34" charset="0"/>
              </a:rPr>
              <a:t>Vane voltage: 78.27 kV</a:t>
            </a:r>
          </a:p>
          <a:p>
            <a:pPr algn="l"/>
            <a:r>
              <a:rPr lang="en-GB" dirty="0">
                <a:latin typeface="Calibri" panose="020F0502020204030204" pitchFamily="34" charset="0"/>
                <a:ea typeface="Calibri" panose="020F0502020204030204" pitchFamily="34" charset="0"/>
                <a:cs typeface="Calibri" panose="020F0502020204030204" pitchFamily="34" charset="0"/>
              </a:rPr>
              <a:t>Maximum field on pole tip: 34 MV/m</a:t>
            </a:r>
          </a:p>
          <a:p>
            <a:pPr algn="l"/>
            <a:r>
              <a:rPr lang="en-GB" dirty="0">
                <a:latin typeface="Calibri" panose="020F0502020204030204" pitchFamily="34" charset="0"/>
                <a:ea typeface="Calibri" panose="020F0502020204030204" pitchFamily="34" charset="0"/>
                <a:cs typeface="Calibri" panose="020F0502020204030204" pitchFamily="34" charset="0"/>
              </a:rPr>
              <a:t>Kilpatrick value: 1.84</a:t>
            </a:r>
          </a:p>
          <a:p>
            <a:pPr algn="l"/>
            <a:r>
              <a:rPr lang="en-GB" dirty="0">
                <a:latin typeface="Calibri" panose="020F0502020204030204" pitchFamily="34" charset="0"/>
                <a:ea typeface="Calibri" panose="020F0502020204030204" pitchFamily="34" charset="0"/>
                <a:cs typeface="Calibri" panose="020F0502020204030204" pitchFamily="34" charset="0"/>
              </a:rPr>
              <a:t>Total peak RF power: 600 kW</a:t>
            </a:r>
          </a:p>
          <a:p>
            <a:pPr algn="l"/>
            <a:r>
              <a:rPr lang="en-GB" dirty="0">
                <a:latin typeface="Calibri" panose="020F0502020204030204" pitchFamily="34" charset="0"/>
                <a:ea typeface="Calibri" panose="020F0502020204030204" pitchFamily="34" charset="0"/>
                <a:cs typeface="Calibri" panose="020F0502020204030204" pitchFamily="34" charset="0"/>
              </a:rPr>
              <a:t>Average aperture (r₀): 0.33 cm</a:t>
            </a:r>
          </a:p>
          <a:p>
            <a:pPr algn="l"/>
            <a:r>
              <a:rPr lang="en-GB" dirty="0">
                <a:latin typeface="Calibri" panose="020F0502020204030204" pitchFamily="34" charset="0"/>
                <a:ea typeface="Calibri" panose="020F0502020204030204" pitchFamily="34" charset="0"/>
                <a:cs typeface="Calibri" panose="020F0502020204030204" pitchFamily="34" charset="0"/>
              </a:rPr>
              <a:t>Minimum aperture (a): 0.18 cm </a:t>
            </a:r>
          </a:p>
          <a:p>
            <a:pPr algn="l"/>
            <a:r>
              <a:rPr lang="en-GB" dirty="0">
                <a:latin typeface="Calibri" panose="020F0502020204030204" pitchFamily="34" charset="0"/>
                <a:ea typeface="Calibri" panose="020F0502020204030204" pitchFamily="34" charset="0"/>
                <a:cs typeface="Calibri" panose="020F0502020204030204" pitchFamily="34" charset="0"/>
              </a:rPr>
              <a:t>Repetition rate: 1.2 s</a:t>
            </a:r>
          </a:p>
          <a:p>
            <a:pPr algn="l"/>
            <a:r>
              <a:rPr lang="en-GB" dirty="0">
                <a:latin typeface="Calibri" panose="020F0502020204030204" pitchFamily="34" charset="0"/>
                <a:ea typeface="Calibri" panose="020F0502020204030204" pitchFamily="34" charset="0"/>
                <a:cs typeface="Calibri" panose="020F0502020204030204" pitchFamily="34" charset="0"/>
              </a:rPr>
              <a:t>Max. pulse length: 600 </a:t>
            </a:r>
            <a:r>
              <a:rPr lang="en-GB" dirty="0">
                <a:latin typeface="Symbol" panose="05050102010706020507" pitchFamily="18" charset="2"/>
                <a:ea typeface="Calibri" panose="020F0502020204030204" pitchFamily="34" charset="0"/>
                <a:cs typeface="Calibri" panose="020F0502020204030204" pitchFamily="34" charset="0"/>
              </a:rPr>
              <a:t>m</a:t>
            </a:r>
            <a:r>
              <a:rPr lang="en-GB" dirty="0">
                <a:latin typeface="Calibri" panose="020F0502020204030204" pitchFamily="34" charset="0"/>
                <a:ea typeface="Calibri" panose="020F0502020204030204" pitchFamily="34" charset="0"/>
                <a:cs typeface="Calibri" panose="020F0502020204030204" pitchFamily="34" charset="0"/>
              </a:rPr>
              <a:t>s</a:t>
            </a:r>
          </a:p>
          <a:p>
            <a:pPr algn="l"/>
            <a:r>
              <a:rPr lang="en-GB" dirty="0">
                <a:latin typeface="Calibri" panose="020F0502020204030204" pitchFamily="34" charset="0"/>
                <a:ea typeface="Calibri" panose="020F0502020204030204" pitchFamily="34" charset="0"/>
                <a:cs typeface="Calibri" panose="020F0502020204030204" pitchFamily="34" charset="0"/>
              </a:rPr>
              <a:t>Duty cycle: 0.72%</a:t>
            </a:r>
          </a:p>
          <a:p>
            <a:pPr algn="l"/>
            <a:r>
              <a:rPr lang="en-GB" dirty="0">
                <a:latin typeface="Calibri" panose="020F0502020204030204" pitchFamily="34" charset="0"/>
                <a:ea typeface="Calibri" panose="020F0502020204030204" pitchFamily="34" charset="0"/>
                <a:cs typeface="Calibri" panose="020F0502020204030204" pitchFamily="34" charset="0"/>
              </a:rPr>
              <a:t>Output current (meas.): 30 mA</a:t>
            </a:r>
          </a:p>
          <a:p>
            <a:pPr algn="l"/>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C7B23D3C-2F14-625A-EBD1-8B9178D57BC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44328" y="794918"/>
            <a:ext cx="4464038" cy="2979711"/>
          </a:xfrm>
          <a:prstGeom prst="rect">
            <a:avLst/>
          </a:prstGeom>
        </p:spPr>
      </p:pic>
      <p:sp>
        <p:nvSpPr>
          <p:cNvPr id="10" name="TextBox 9">
            <a:extLst>
              <a:ext uri="{FF2B5EF4-FFF2-40B4-BE49-F238E27FC236}">
                <a16:creationId xmlns:a16="http://schemas.microsoft.com/office/drawing/2014/main" id="{6A197AEB-7568-3B15-DABB-9EA38842D245}"/>
              </a:ext>
            </a:extLst>
          </p:cNvPr>
          <p:cNvSpPr txBox="1"/>
          <p:nvPr/>
        </p:nvSpPr>
        <p:spPr>
          <a:xfrm>
            <a:off x="3492500" y="3829089"/>
            <a:ext cx="8602435" cy="2462213"/>
          </a:xfrm>
          <a:prstGeom prst="rect">
            <a:avLst/>
          </a:prstGeom>
          <a:noFill/>
        </p:spPr>
        <p:txBody>
          <a:bodyPr wrap="square" lIns="0" tIns="0" rIns="0" bIns="0" rtlCol="0">
            <a:spAutoFit/>
          </a:bodyPr>
          <a:lstStyle/>
          <a:p>
            <a:pPr marL="342900" indent="-342900" algn="l">
              <a:buFont typeface="Wingdings" panose="05000000000000000000" pitchFamily="2" charset="2"/>
              <a:buChar char="Ø"/>
            </a:pPr>
            <a:r>
              <a:rPr lang="en-GB" sz="2000" dirty="0">
                <a:latin typeface="Calibri" panose="020F0502020204030204" pitchFamily="34" charset="0"/>
                <a:ea typeface="Calibri" panose="020F0502020204030204" pitchFamily="34" charset="0"/>
                <a:cs typeface="Calibri" panose="020F0502020204030204" pitchFamily="34" charset="0"/>
              </a:rPr>
              <a:t>RF conditioning to nominal level in only </a:t>
            </a:r>
            <a:r>
              <a:rPr lang="en-GB" sz="2000" dirty="0">
                <a:solidFill>
                  <a:srgbClr val="FF0000"/>
                </a:solidFill>
                <a:latin typeface="Calibri" panose="020F0502020204030204" pitchFamily="34" charset="0"/>
                <a:ea typeface="Calibri" panose="020F0502020204030204" pitchFamily="34" charset="0"/>
                <a:cs typeface="Calibri" panose="020F0502020204030204" pitchFamily="34" charset="0"/>
              </a:rPr>
              <a:t>80 hours</a:t>
            </a:r>
            <a:r>
              <a:rPr lang="en-GB" sz="2000" dirty="0">
                <a:latin typeface="Calibri" panose="020F0502020204030204" pitchFamily="34" charset="0"/>
                <a:ea typeface="Calibri" panose="020F0502020204030204" pitchFamily="34" charset="0"/>
                <a:cs typeface="Calibri" panose="020F0502020204030204" pitchFamily="34" charset="0"/>
              </a:rPr>
              <a:t>.</a:t>
            </a:r>
          </a:p>
          <a:p>
            <a:pPr marL="342900" indent="-342900" algn="l">
              <a:buFont typeface="Wingdings" panose="05000000000000000000" pitchFamily="2" charset="2"/>
              <a:buChar char="Ø"/>
            </a:pPr>
            <a:r>
              <a:rPr lang="en-GB" sz="2000" dirty="0">
                <a:latin typeface="Calibri" panose="020F0502020204030204" pitchFamily="34" charset="0"/>
                <a:ea typeface="Calibri" panose="020F0502020204030204" pitchFamily="34" charset="0"/>
                <a:cs typeface="Calibri" panose="020F0502020204030204" pitchFamily="34" charset="0"/>
              </a:rPr>
              <a:t>Beam transmission only 75% because source emittance factor 4 larger than design emittance (RFQ acceptance had only a factor 2 safety margin) - needed years to study the problem and redesign source extraction before reaching the nominal </a:t>
            </a:r>
            <a:r>
              <a:rPr lang="en-GB" sz="2000" dirty="0">
                <a:solidFill>
                  <a:srgbClr val="FF0000"/>
                </a:solidFill>
                <a:latin typeface="Calibri" panose="020F0502020204030204" pitchFamily="34" charset="0"/>
                <a:ea typeface="Calibri" panose="020F0502020204030204" pitchFamily="34" charset="0"/>
                <a:cs typeface="Calibri" panose="020F0502020204030204" pitchFamily="34" charset="0"/>
              </a:rPr>
              <a:t>95% transmission.</a:t>
            </a:r>
          </a:p>
          <a:p>
            <a:pPr marL="342900" indent="-342900" algn="l">
              <a:buFont typeface="Wingdings" panose="05000000000000000000" pitchFamily="2" charset="2"/>
              <a:buChar char="Ø"/>
            </a:pPr>
            <a:r>
              <a:rPr lang="en-GB" sz="2000" dirty="0">
                <a:latin typeface="Calibri" panose="020F0502020204030204" pitchFamily="34" charset="0"/>
                <a:ea typeface="Calibri" panose="020F0502020204030204" pitchFamily="34" charset="0"/>
                <a:cs typeface="Calibri" panose="020F0502020204030204" pitchFamily="34" charset="0"/>
              </a:rPr>
              <a:t>On test stand March-June 2013, moved to tunnel at end 2013.  </a:t>
            </a:r>
          </a:p>
          <a:p>
            <a:pPr marL="342900" indent="-342900" algn="l">
              <a:buFont typeface="Wingdings" panose="05000000000000000000" pitchFamily="2" charset="2"/>
              <a:buChar char="Ø"/>
            </a:pPr>
            <a:r>
              <a:rPr lang="en-GB" sz="2000" dirty="0">
                <a:latin typeface="Calibri" panose="020F0502020204030204" pitchFamily="34" charset="0"/>
                <a:ea typeface="Calibri" panose="020F0502020204030204" pitchFamily="34" charset="0"/>
                <a:cs typeface="Calibri" panose="020F0502020204030204" pitchFamily="34" charset="0"/>
              </a:rPr>
              <a:t>Routine and uneventful operation during Linac4 commissioning. Operating from 2014 (</a:t>
            </a:r>
            <a:r>
              <a:rPr lang="en-GB" sz="2000" b="1" dirty="0">
                <a:solidFill>
                  <a:srgbClr val="FF0000"/>
                </a:solidFill>
                <a:latin typeface="Calibri" panose="020F0502020204030204" pitchFamily="34" charset="0"/>
                <a:ea typeface="Calibri" panose="020F0502020204030204" pitchFamily="34" charset="0"/>
                <a:cs typeface="Calibri" panose="020F0502020204030204" pitchFamily="34" charset="0"/>
              </a:rPr>
              <a:t>12 years</a:t>
            </a:r>
            <a:r>
              <a:rPr lang="en-GB" sz="2000" dirty="0">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4881670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F1FF4-F9ED-DF6C-4FCF-5DB4BE83F2BA}"/>
              </a:ext>
            </a:extLst>
          </p:cNvPr>
          <p:cNvSpPr>
            <a:spLocks noGrp="1"/>
          </p:cNvSpPr>
          <p:nvPr>
            <p:ph type="title"/>
          </p:nvPr>
        </p:nvSpPr>
        <p:spPr>
          <a:xfrm>
            <a:off x="0" y="0"/>
            <a:ext cx="12192000" cy="819733"/>
          </a:xfrm>
        </p:spPr>
        <p:txBody>
          <a:bodyPr/>
          <a:lstStyle/>
          <a:p>
            <a:r>
              <a:rPr lang="en-GB" dirty="0"/>
              <a:t>More in general, performance of Linac4</a:t>
            </a:r>
          </a:p>
        </p:txBody>
      </p:sp>
      <p:sp>
        <p:nvSpPr>
          <p:cNvPr id="4" name="Slide Number Placeholder 3">
            <a:extLst>
              <a:ext uri="{FF2B5EF4-FFF2-40B4-BE49-F238E27FC236}">
                <a16:creationId xmlns:a16="http://schemas.microsoft.com/office/drawing/2014/main" id="{1B75C2CC-C1D4-03E6-A543-39439945F90D}"/>
              </a:ext>
            </a:extLst>
          </p:cNvPr>
          <p:cNvSpPr>
            <a:spLocks noGrp="1"/>
          </p:cNvSpPr>
          <p:nvPr>
            <p:ph type="sldNum" sz="quarter" idx="4"/>
          </p:nvPr>
        </p:nvSpPr>
        <p:spPr/>
        <p:txBody>
          <a:bodyPr/>
          <a:lstStyle/>
          <a:p>
            <a:fld id="{17918391-D411-FE40-AAD7-861AE5233E0E}" type="slidenum">
              <a:rPr lang="en-US" smtClean="0"/>
              <a:pPr/>
              <a:t>15</a:t>
            </a:fld>
            <a:endParaRPr lang="en-US" dirty="0"/>
          </a:p>
        </p:txBody>
      </p:sp>
      <p:pic>
        <p:nvPicPr>
          <p:cNvPr id="6" name="Picture 5">
            <a:extLst>
              <a:ext uri="{FF2B5EF4-FFF2-40B4-BE49-F238E27FC236}">
                <a16:creationId xmlns:a16="http://schemas.microsoft.com/office/drawing/2014/main" id="{E17799D3-22E4-147C-F340-FEDD551FE4F0}"/>
              </a:ext>
            </a:extLst>
          </p:cNvPr>
          <p:cNvPicPr>
            <a:picLocks noChangeAspect="1"/>
          </p:cNvPicPr>
          <p:nvPr/>
        </p:nvPicPr>
        <p:blipFill>
          <a:blip r:embed="rId2"/>
          <a:stretch>
            <a:fillRect/>
          </a:stretch>
        </p:blipFill>
        <p:spPr>
          <a:xfrm>
            <a:off x="7413676" y="1099948"/>
            <a:ext cx="4683609" cy="4065267"/>
          </a:xfrm>
          <a:prstGeom prst="rect">
            <a:avLst/>
          </a:prstGeom>
        </p:spPr>
      </p:pic>
      <p:sp>
        <p:nvSpPr>
          <p:cNvPr id="8" name="TextBox 7">
            <a:extLst>
              <a:ext uri="{FF2B5EF4-FFF2-40B4-BE49-F238E27FC236}">
                <a16:creationId xmlns:a16="http://schemas.microsoft.com/office/drawing/2014/main" id="{05FF3C56-1067-3498-6AFA-C06345DC732A}"/>
              </a:ext>
            </a:extLst>
          </p:cNvPr>
          <p:cNvSpPr txBox="1"/>
          <p:nvPr/>
        </p:nvSpPr>
        <p:spPr>
          <a:xfrm>
            <a:off x="190500" y="947605"/>
            <a:ext cx="7223176" cy="3539430"/>
          </a:xfrm>
          <a:prstGeom prst="rect">
            <a:avLst/>
          </a:prstGeom>
          <a:noFill/>
        </p:spPr>
        <p:txBody>
          <a:bodyPr wrap="square" rtlCol="0">
            <a:spAutoFit/>
          </a:bodyPr>
          <a:lstStyle/>
          <a:p>
            <a:r>
              <a:rPr lang="en-GB" sz="2000" dirty="0">
                <a:latin typeface="Calibri" panose="020F0502020204030204" pitchFamily="34" charset="0"/>
                <a:ea typeface="Calibri" panose="020F0502020204030204" pitchFamily="34" charset="0"/>
                <a:cs typeface="Calibri" panose="020F0502020204030204" pitchFamily="34" charset="0"/>
              </a:rPr>
              <a:t>After an extensive off-line testing period, since 2020 Linac4 is connected to the PS Booster and provides particles to all CERN.</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2000" dirty="0">
                <a:latin typeface="Calibri" panose="020F0502020204030204" pitchFamily="34" charset="0"/>
                <a:ea typeface="Calibri" panose="020F0502020204030204" pitchFamily="34" charset="0"/>
                <a:cs typeface="Calibri" panose="020F0502020204030204" pitchFamily="34" charset="0"/>
              </a:rPr>
              <a:t>Ion source current was increased to 40 mA (RFQ transmission 82%). </a:t>
            </a:r>
            <a:r>
              <a:rPr lang="en-US" sz="2000" dirty="0">
                <a:latin typeface="Calibri" panose="020F0502020204030204" pitchFamily="34" charset="0"/>
                <a:ea typeface="Calibri" panose="020F0502020204030204" pitchFamily="34" charset="0"/>
                <a:cs typeface="Calibri" panose="020F0502020204030204" pitchFamily="34" charset="0"/>
              </a:rPr>
              <a:t>Measured normalized </a:t>
            </a:r>
            <a:r>
              <a:rPr lang="en-US" sz="2000" dirty="0" err="1">
                <a:latin typeface="Calibri" panose="020F0502020204030204" pitchFamily="34" charset="0"/>
                <a:ea typeface="Calibri" panose="020F0502020204030204" pitchFamily="34" charset="0"/>
                <a:cs typeface="Calibri" panose="020F0502020204030204" pitchFamily="34" charset="0"/>
              </a:rPr>
              <a:t>r.m.s.</a:t>
            </a:r>
            <a:r>
              <a:rPr lang="en-US" sz="2000" dirty="0">
                <a:latin typeface="Calibri" panose="020F0502020204030204" pitchFamily="34" charset="0"/>
                <a:ea typeface="Calibri" panose="020F0502020204030204" pitchFamily="34" charset="0"/>
                <a:cs typeface="Calibri" panose="020F0502020204030204" pitchFamily="34" charset="0"/>
              </a:rPr>
              <a:t> emittance at 160 MeV is</a:t>
            </a:r>
          </a:p>
          <a:p>
            <a:r>
              <a:rPr lang="en-US" sz="2000" dirty="0">
                <a:latin typeface="Calibri" panose="020F0502020204030204" pitchFamily="34" charset="0"/>
                <a:ea typeface="Calibri" panose="020F0502020204030204" pitchFamily="34" charset="0"/>
                <a:cs typeface="Calibri" panose="020F0502020204030204" pitchFamily="34" charset="0"/>
              </a:rPr>
              <a:t>0.26 𝜋mm mrad in both transverse planes.</a:t>
            </a:r>
            <a:endParaRPr lang="en-GB" sz="2000" dirty="0">
              <a:latin typeface="Calibri" panose="020F0502020204030204" pitchFamily="34" charset="0"/>
              <a:ea typeface="Calibri" panose="020F0502020204030204" pitchFamily="34" charset="0"/>
              <a:cs typeface="Calibri" panose="020F0502020204030204" pitchFamily="34" charset="0"/>
            </a:endParaRP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US" sz="2000" dirty="0">
                <a:latin typeface="Calibri" panose="020F0502020204030204" pitchFamily="34" charset="0"/>
                <a:ea typeface="Calibri" panose="020F0502020204030204" pitchFamily="34" charset="0"/>
                <a:cs typeface="Calibri" panose="020F0502020204030204" pitchFamily="34" charset="0"/>
              </a:rPr>
              <a:t>Linac4’s yearly availability systematically between </a:t>
            </a:r>
            <a:r>
              <a:rPr lang="en-US" sz="2000" b="1" dirty="0">
                <a:solidFill>
                  <a:srgbClr val="FF0000"/>
                </a:solidFill>
                <a:latin typeface="Calibri" panose="020F0502020204030204" pitchFamily="34" charset="0"/>
                <a:ea typeface="Calibri" panose="020F0502020204030204" pitchFamily="34" charset="0"/>
                <a:cs typeface="Calibri" panose="020F0502020204030204" pitchFamily="34" charset="0"/>
              </a:rPr>
              <a:t>97% and 98%, </a:t>
            </a:r>
            <a:r>
              <a:rPr lang="en-US" sz="2000" dirty="0">
                <a:latin typeface="Calibri" panose="020F0502020204030204" pitchFamily="34" charset="0"/>
                <a:ea typeface="Calibri" panose="020F0502020204030204" pitchFamily="34" charset="0"/>
                <a:cs typeface="Calibri" panose="020F0502020204030204" pitchFamily="34" charset="0"/>
              </a:rPr>
              <a:t>with no repeated failures of single elements. </a:t>
            </a:r>
          </a:p>
          <a:p>
            <a:r>
              <a:rPr lang="en-US" sz="2000" dirty="0">
                <a:latin typeface="Calibri" panose="020F0502020204030204" pitchFamily="34" charset="0"/>
                <a:ea typeface="Calibri" panose="020F0502020204030204" pitchFamily="34" charset="0"/>
                <a:cs typeface="Calibri" panose="020F0502020204030204" pitchFamily="34" charset="0"/>
              </a:rPr>
              <a:t>Yearly downtime driven by unpredictable breakdowns leading to equipment exchanges: klystrons (1-2 days), transformers (&lt;1 day), hydrogen valve (0.5 day).</a:t>
            </a:r>
            <a:endParaRPr lang="en-GB" sz="2000" dirty="0">
              <a:latin typeface="Calibri" panose="020F0502020204030204" pitchFamily="34" charset="0"/>
              <a:ea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B50B68DB-5361-189F-311B-699BD3DB7183}"/>
              </a:ext>
            </a:extLst>
          </p:cNvPr>
          <p:cNvSpPr txBox="1"/>
          <p:nvPr/>
        </p:nvSpPr>
        <p:spPr>
          <a:xfrm>
            <a:off x="190500" y="5496122"/>
            <a:ext cx="11817885" cy="707886"/>
          </a:xfrm>
          <a:prstGeom prst="rect">
            <a:avLst/>
          </a:prstGeom>
          <a:noFill/>
        </p:spPr>
        <p:txBody>
          <a:bodyPr wrap="square" rtlCol="0">
            <a:spAutoFit/>
          </a:bodyPr>
          <a:lstStyle/>
          <a:p>
            <a:r>
              <a:rPr lang="en-GB" sz="2000" dirty="0">
                <a:latin typeface="Calibri" panose="020F0502020204030204" pitchFamily="34" charset="0"/>
                <a:ea typeface="Calibri" panose="020F0502020204030204" pitchFamily="34" charset="0"/>
                <a:cs typeface="Calibri" panose="020F0502020204030204" pitchFamily="34" charset="0"/>
              </a:rPr>
              <a:t>Some RF problems in 2026 due to </a:t>
            </a:r>
            <a:r>
              <a:rPr lang="en-US" sz="2000" dirty="0">
                <a:latin typeface="Calibri" panose="020F0502020204030204" pitchFamily="34" charset="0"/>
                <a:ea typeface="Calibri" panose="020F0502020204030204" pitchFamily="34" charset="0"/>
                <a:cs typeface="Calibri" panose="020F0502020204030204" pitchFamily="34" charset="0"/>
              </a:rPr>
              <a:t>repeated breakdown recovery cycles on</a:t>
            </a:r>
            <a:r>
              <a:rPr lang="en-GB" sz="2000" dirty="0">
                <a:latin typeface="Calibri" panose="020F0502020204030204" pitchFamily="34" charset="0"/>
                <a:ea typeface="Calibri" panose="020F0502020204030204" pitchFamily="34" charset="0"/>
                <a:cs typeface="Calibri" panose="020F0502020204030204" pitchFamily="34" charset="0"/>
              </a:rPr>
              <a:t> t</a:t>
            </a:r>
            <a:r>
              <a:rPr lang="en-US" sz="2000" dirty="0">
                <a:latin typeface="Calibri" panose="020F0502020204030204" pitchFamily="34" charset="0"/>
                <a:ea typeface="Calibri" panose="020F0502020204030204" pitchFamily="34" charset="0"/>
                <a:cs typeface="Calibri" panose="020F0502020204030204" pitchFamily="34" charset="0"/>
              </a:rPr>
              <a:t>he PIMS modules 11-12 (end of linac) – originated from a </a:t>
            </a:r>
            <a:r>
              <a:rPr lang="en-US" sz="2000" dirty="0">
                <a:solidFill>
                  <a:srgbClr val="FF0000"/>
                </a:solidFill>
                <a:latin typeface="Calibri" panose="020F0502020204030204" pitchFamily="34" charset="0"/>
                <a:ea typeface="Calibri" panose="020F0502020204030204" pitchFamily="34" charset="0"/>
                <a:cs typeface="Calibri" panose="020F0502020204030204" pitchFamily="34" charset="0"/>
              </a:rPr>
              <a:t>corner cube reflector </a:t>
            </a:r>
            <a:r>
              <a:rPr lang="en-US" sz="2000" dirty="0">
                <a:latin typeface="Calibri" panose="020F0502020204030204" pitchFamily="34" charset="0"/>
                <a:ea typeface="Calibri" panose="020F0502020204030204" pitchFamily="34" charset="0"/>
                <a:cs typeface="Calibri" panose="020F0502020204030204" pitchFamily="34" charset="0"/>
              </a:rPr>
              <a:t>from survey found inside the PIMS 11 !</a:t>
            </a:r>
            <a:endParaRPr lang="en-GB" sz="2000" dirty="0">
              <a:latin typeface="Calibri" panose="020F0502020204030204" pitchFamily="34" charset="0"/>
              <a:ea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02373362-823D-8016-DD99-6EDABBA1A73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38500" y="4248937"/>
            <a:ext cx="3911600" cy="1138009"/>
          </a:xfrm>
          <a:prstGeom prst="rect">
            <a:avLst/>
          </a:prstGeom>
        </p:spPr>
      </p:pic>
    </p:spTree>
    <p:extLst>
      <p:ext uri="{BB962C8B-B14F-4D97-AF65-F5344CB8AC3E}">
        <p14:creationId xmlns:p14="http://schemas.microsoft.com/office/powerpoint/2010/main" val="28417200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E4B6A-710C-13DC-84D1-AE309EDD76A2}"/>
              </a:ext>
            </a:extLst>
          </p:cNvPr>
          <p:cNvSpPr>
            <a:spLocks noGrp="1"/>
          </p:cNvSpPr>
          <p:nvPr>
            <p:ph type="title"/>
          </p:nvPr>
        </p:nvSpPr>
        <p:spPr>
          <a:xfrm>
            <a:off x="0" y="0"/>
            <a:ext cx="12192000" cy="794918"/>
          </a:xfrm>
        </p:spPr>
        <p:txBody>
          <a:bodyPr/>
          <a:lstStyle/>
          <a:p>
            <a:r>
              <a:rPr lang="en-GB" dirty="0"/>
              <a:t>Do we need a spare RFQ? The 2015 risk analysis</a:t>
            </a:r>
          </a:p>
        </p:txBody>
      </p:sp>
      <p:sp>
        <p:nvSpPr>
          <p:cNvPr id="4" name="Slide Number Placeholder 3">
            <a:extLst>
              <a:ext uri="{FF2B5EF4-FFF2-40B4-BE49-F238E27FC236}">
                <a16:creationId xmlns:a16="http://schemas.microsoft.com/office/drawing/2014/main" id="{E3AB1837-D63C-5B09-50AC-76AA1D9A38AF}"/>
              </a:ext>
            </a:extLst>
          </p:cNvPr>
          <p:cNvSpPr>
            <a:spLocks noGrp="1"/>
          </p:cNvSpPr>
          <p:nvPr>
            <p:ph type="sldNum" sz="quarter" idx="4"/>
          </p:nvPr>
        </p:nvSpPr>
        <p:spPr/>
        <p:txBody>
          <a:bodyPr/>
          <a:lstStyle/>
          <a:p>
            <a:fld id="{17918391-D411-FE40-AAD7-861AE5233E0E}" type="slidenum">
              <a:rPr lang="en-US" smtClean="0"/>
              <a:pPr/>
              <a:t>16</a:t>
            </a:fld>
            <a:endParaRPr lang="en-US" dirty="0"/>
          </a:p>
        </p:txBody>
      </p:sp>
      <p:sp>
        <p:nvSpPr>
          <p:cNvPr id="6" name="TextBox 5">
            <a:extLst>
              <a:ext uri="{FF2B5EF4-FFF2-40B4-BE49-F238E27FC236}">
                <a16:creationId xmlns:a16="http://schemas.microsoft.com/office/drawing/2014/main" id="{EF9B1E89-62A2-F0F7-D886-70EEDCBFD0A3}"/>
              </a:ext>
            </a:extLst>
          </p:cNvPr>
          <p:cNvSpPr txBox="1"/>
          <p:nvPr/>
        </p:nvSpPr>
        <p:spPr>
          <a:xfrm>
            <a:off x="2832100" y="913063"/>
            <a:ext cx="4978400" cy="707886"/>
          </a:xfrm>
          <a:prstGeom prst="rect">
            <a:avLst/>
          </a:prstGeom>
          <a:noFill/>
        </p:spPr>
        <p:txBody>
          <a:bodyPr wrap="square">
            <a:spAutoFit/>
          </a:bodyPr>
          <a:lstStyle/>
          <a:p>
            <a:pPr lvl="1">
              <a:spcBef>
                <a:spcPts val="600"/>
              </a:spcBef>
              <a:spcAft>
                <a:spcPts val="600"/>
              </a:spcAft>
              <a:buClr>
                <a:srgbClr val="013469"/>
              </a:buClr>
              <a:buSzPct val="95000"/>
            </a:pPr>
            <a:r>
              <a:rPr lang="en-US" sz="2000" b="0" dirty="0"/>
              <a:t>CERN EDMS1560355 (2016-03-03): LINAC4 RFQ RISK ANALYSIS</a:t>
            </a:r>
          </a:p>
        </p:txBody>
      </p:sp>
      <p:pic>
        <p:nvPicPr>
          <p:cNvPr id="8" name="Picture 7">
            <a:extLst>
              <a:ext uri="{FF2B5EF4-FFF2-40B4-BE49-F238E27FC236}">
                <a16:creationId xmlns:a16="http://schemas.microsoft.com/office/drawing/2014/main" id="{0C92FB95-76EE-3B61-AD98-4C701A3C0EF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594480" y="740856"/>
            <a:ext cx="3899020" cy="5549957"/>
          </a:xfrm>
          <a:prstGeom prst="rect">
            <a:avLst/>
          </a:prstGeom>
        </p:spPr>
      </p:pic>
      <p:sp>
        <p:nvSpPr>
          <p:cNvPr id="10" name="TextBox 9">
            <a:extLst>
              <a:ext uri="{FF2B5EF4-FFF2-40B4-BE49-F238E27FC236}">
                <a16:creationId xmlns:a16="http://schemas.microsoft.com/office/drawing/2014/main" id="{DAAC3938-C6D6-DF93-3D84-04EB20C47D5D}"/>
              </a:ext>
            </a:extLst>
          </p:cNvPr>
          <p:cNvSpPr txBox="1"/>
          <p:nvPr/>
        </p:nvSpPr>
        <p:spPr>
          <a:xfrm>
            <a:off x="437969" y="1839917"/>
            <a:ext cx="6826431" cy="4231928"/>
          </a:xfrm>
          <a:prstGeom prst="rect">
            <a:avLst/>
          </a:prstGeom>
          <a:noFill/>
        </p:spPr>
        <p:txBody>
          <a:bodyPr wrap="square" lIns="0" tIns="0" rIns="0" bIns="0" rtlCol="0">
            <a:spAutoFit/>
          </a:bodyPr>
          <a:lstStyle/>
          <a:p>
            <a:pPr marL="342900" indent="-342900" algn="l">
              <a:spcBef>
                <a:spcPts val="600"/>
              </a:spcBef>
              <a:buFont typeface="Wingdings" panose="05000000000000000000" pitchFamily="2" charset="2"/>
              <a:buChar char="Ø"/>
            </a:pPr>
            <a:r>
              <a:rPr lang="en-GB" sz="2000" dirty="0">
                <a:latin typeface="Calibri" panose="020F0502020204030204" pitchFamily="34" charset="0"/>
                <a:ea typeface="Calibri" panose="020F0502020204030204" pitchFamily="34" charset="0"/>
                <a:cs typeface="Calibri" panose="020F0502020204030204" pitchFamily="34" charset="0"/>
              </a:rPr>
              <a:t>As the connection of Linac4 to the LHC injectors was approaching, CERN management started to be worried for the RFQ being a Single Point of Failure (SPOF) and asked the question of considering a spare.</a:t>
            </a:r>
          </a:p>
          <a:p>
            <a:pPr marL="342900" indent="-342900" algn="l">
              <a:spcBef>
                <a:spcPts val="600"/>
              </a:spcBef>
              <a:buFont typeface="Wingdings" panose="05000000000000000000" pitchFamily="2" charset="2"/>
              <a:buChar char="Ø"/>
            </a:pPr>
            <a:r>
              <a:rPr lang="en-GB" sz="2000" dirty="0">
                <a:latin typeface="Calibri" panose="020F0502020204030204" pitchFamily="34" charset="0"/>
                <a:ea typeface="Calibri" panose="020F0502020204030204" pitchFamily="34" charset="0"/>
                <a:cs typeface="Calibri" panose="020F0502020204030204" pitchFamily="34" charset="0"/>
              </a:rPr>
              <a:t>2015: Risk analysis conducted, using the methodology applied for the Linac4 construction project in 2009: a) external information collected from </a:t>
            </a:r>
            <a:r>
              <a:rPr lang="en-US" sz="2000" dirty="0">
                <a:latin typeface="Calibri" panose="020F0502020204030204" pitchFamily="34" charset="0"/>
                <a:ea typeface="Calibri" panose="020F0502020204030204" pitchFamily="34" charset="0"/>
                <a:cs typeface="Calibri" panose="020F0502020204030204" pitchFamily="34" charset="0"/>
              </a:rPr>
              <a:t>laboratories operating RFQs; b) internal risk-analysis workshop for common identification and rating of risks and mitigations (people involved in RFQ construction and operation, including facilities and ancillaries).</a:t>
            </a:r>
          </a:p>
          <a:p>
            <a:pPr marL="342900" indent="-342900" algn="l">
              <a:spcBef>
                <a:spcPts val="600"/>
              </a:spcBef>
              <a:buFont typeface="Wingdings" panose="05000000000000000000" pitchFamily="2" charset="2"/>
              <a:buChar char="Ø"/>
            </a:pPr>
            <a:r>
              <a:rPr lang="en-US" sz="2000" dirty="0">
                <a:latin typeface="Calibri" panose="020F0502020204030204" pitchFamily="34" charset="0"/>
                <a:ea typeface="Calibri" panose="020F0502020204030204" pitchFamily="34" charset="0"/>
                <a:cs typeface="Calibri" panose="020F0502020204030204" pitchFamily="34" charset="0"/>
              </a:rPr>
              <a:t>The goal was to identify failure modes, evaluate their likelihood and impact, and define possible mitigations.</a:t>
            </a:r>
          </a:p>
          <a:p>
            <a:pPr marL="342900" indent="-342900">
              <a:spcBef>
                <a:spcPts val="600"/>
              </a:spcBef>
              <a:buFont typeface="Wingdings" panose="05000000000000000000" pitchFamily="2" charset="2"/>
              <a:buChar char="Ø"/>
            </a:pPr>
            <a:r>
              <a:rPr lang="en-US" sz="2000" dirty="0">
                <a:latin typeface="Calibri" panose="020F0502020204030204" pitchFamily="34" charset="0"/>
                <a:ea typeface="Calibri" panose="020F0502020204030204" pitchFamily="34" charset="0"/>
                <a:cs typeface="Calibri" panose="020F0502020204030204" pitchFamily="34" charset="0"/>
              </a:rPr>
              <a:t>As final result, a decision on the spare was expected.</a:t>
            </a:r>
          </a:p>
        </p:txBody>
      </p:sp>
    </p:spTree>
    <p:extLst>
      <p:ext uri="{BB962C8B-B14F-4D97-AF65-F5344CB8AC3E}">
        <p14:creationId xmlns:p14="http://schemas.microsoft.com/office/powerpoint/2010/main" val="32080392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03E3A-6F96-A96D-1D81-A7ECDB0DC1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D62B90-070F-913A-B8A4-099E656C9D5E}"/>
              </a:ext>
            </a:extLst>
          </p:cNvPr>
          <p:cNvSpPr>
            <a:spLocks noGrp="1"/>
          </p:cNvSpPr>
          <p:nvPr>
            <p:ph type="title"/>
          </p:nvPr>
        </p:nvSpPr>
        <p:spPr>
          <a:xfrm>
            <a:off x="0" y="0"/>
            <a:ext cx="12192000" cy="794918"/>
          </a:xfrm>
        </p:spPr>
        <p:txBody>
          <a:bodyPr/>
          <a:lstStyle/>
          <a:p>
            <a:r>
              <a:rPr lang="en-GB" dirty="0"/>
              <a:t>Input from RFQ laboratories</a:t>
            </a:r>
          </a:p>
        </p:txBody>
      </p:sp>
      <p:sp>
        <p:nvSpPr>
          <p:cNvPr id="4" name="Slide Number Placeholder 3">
            <a:extLst>
              <a:ext uri="{FF2B5EF4-FFF2-40B4-BE49-F238E27FC236}">
                <a16:creationId xmlns:a16="http://schemas.microsoft.com/office/drawing/2014/main" id="{C2EBF242-D60E-4025-67F0-BDD5B6F91FFA}"/>
              </a:ext>
            </a:extLst>
          </p:cNvPr>
          <p:cNvSpPr>
            <a:spLocks noGrp="1"/>
          </p:cNvSpPr>
          <p:nvPr>
            <p:ph type="sldNum" sz="quarter" idx="4"/>
          </p:nvPr>
        </p:nvSpPr>
        <p:spPr/>
        <p:txBody>
          <a:bodyPr/>
          <a:lstStyle/>
          <a:p>
            <a:fld id="{17918391-D411-FE40-AAD7-861AE5233E0E}" type="slidenum">
              <a:rPr lang="en-US" smtClean="0"/>
              <a:pPr/>
              <a:t>17</a:t>
            </a:fld>
            <a:endParaRPr lang="en-US" dirty="0"/>
          </a:p>
        </p:txBody>
      </p:sp>
      <p:pic>
        <p:nvPicPr>
          <p:cNvPr id="8" name="Picture 7">
            <a:extLst>
              <a:ext uri="{FF2B5EF4-FFF2-40B4-BE49-F238E27FC236}">
                <a16:creationId xmlns:a16="http://schemas.microsoft.com/office/drawing/2014/main" id="{99C0B40C-62BC-B362-9D72-C60C17F091C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594480" y="740856"/>
            <a:ext cx="3899020" cy="5549957"/>
          </a:xfrm>
          <a:prstGeom prst="rect">
            <a:avLst/>
          </a:prstGeom>
        </p:spPr>
      </p:pic>
      <p:sp>
        <p:nvSpPr>
          <p:cNvPr id="10" name="TextBox 9">
            <a:extLst>
              <a:ext uri="{FF2B5EF4-FFF2-40B4-BE49-F238E27FC236}">
                <a16:creationId xmlns:a16="http://schemas.microsoft.com/office/drawing/2014/main" id="{2DDA640F-3CD0-819C-B053-CC76BF3FB341}"/>
              </a:ext>
            </a:extLst>
          </p:cNvPr>
          <p:cNvSpPr txBox="1"/>
          <p:nvPr/>
        </p:nvSpPr>
        <p:spPr>
          <a:xfrm>
            <a:off x="449710" y="1092093"/>
            <a:ext cx="6826431" cy="4847481"/>
          </a:xfrm>
          <a:prstGeom prst="rect">
            <a:avLst/>
          </a:prstGeom>
          <a:noFill/>
        </p:spPr>
        <p:txBody>
          <a:bodyPr wrap="square" lIns="0" tIns="0" rIns="0" bIns="0" rtlCol="0">
            <a:spAutoFit/>
          </a:bodyPr>
          <a:lstStyle/>
          <a:p>
            <a:pPr marL="342900" indent="-342900" algn="l">
              <a:spcBef>
                <a:spcPts val="600"/>
              </a:spcBef>
              <a:buFont typeface="Wingdings" panose="05000000000000000000" pitchFamily="2" charset="2"/>
              <a:buChar char="Ø"/>
            </a:pPr>
            <a:r>
              <a:rPr lang="en-GB" sz="2000" dirty="0">
                <a:latin typeface="Calibri" panose="020F0502020204030204" pitchFamily="34" charset="0"/>
                <a:ea typeface="Calibri" panose="020F0502020204030204" pitchFamily="34" charset="0"/>
                <a:cs typeface="Calibri" panose="020F0502020204030204" pitchFamily="34" charset="0"/>
              </a:rPr>
              <a:t>CERN (has a spare): RFQ2 at Linac2 suffered from vacuum accidents resulting in hydrocarbon pollution with strong impact on voltage holding because of high operating level (2.4 K). Mitigation: operation at lower voltage at reduced beam transmission. </a:t>
            </a:r>
          </a:p>
          <a:p>
            <a:pPr marL="342900" indent="-342900" algn="l">
              <a:spcBef>
                <a:spcPts val="600"/>
              </a:spcBef>
              <a:buFont typeface="Wingdings" panose="05000000000000000000" pitchFamily="2" charset="2"/>
              <a:buChar char="Ø"/>
            </a:pPr>
            <a:r>
              <a:rPr lang="en-GB" sz="2000" dirty="0">
                <a:latin typeface="Calibri" panose="020F0502020204030204" pitchFamily="34" charset="0"/>
                <a:ea typeface="Calibri" panose="020F0502020204030204" pitchFamily="34" charset="0"/>
                <a:cs typeface="Calibri" panose="020F0502020204030204" pitchFamily="34" charset="0"/>
              </a:rPr>
              <a:t>JPARC (was planning a spare): </a:t>
            </a:r>
            <a:r>
              <a:rPr lang="en-US" sz="2000" dirty="0">
                <a:latin typeface="Calibri" panose="020F0502020204030204" pitchFamily="34" charset="0"/>
                <a:ea typeface="Calibri" panose="020F0502020204030204" pitchFamily="34" charset="0"/>
                <a:cs typeface="Calibri" panose="020F0502020204030204" pitchFamily="34" charset="0"/>
              </a:rPr>
              <a:t>sparking in the cavity induced by contaminants from the LEBT pumping system and instabilities coming from the stabilizing scheme. Report from JPARC: “RFQ is a consumable, it is working as a kind of beam dump. No one knows its lifetime, but it has definitely a finite lifetime.” 20% of beam is permanently dumped on the RFQ.</a:t>
            </a:r>
          </a:p>
          <a:p>
            <a:pPr marL="342900" indent="-342900" algn="l">
              <a:spcBef>
                <a:spcPts val="600"/>
              </a:spcBef>
              <a:buFont typeface="Wingdings" panose="05000000000000000000" pitchFamily="2" charset="2"/>
              <a:buChar char="Ø"/>
            </a:pPr>
            <a:r>
              <a:rPr lang="en-US" sz="2000" dirty="0">
                <a:latin typeface="Calibri" panose="020F0502020204030204" pitchFamily="34" charset="0"/>
                <a:ea typeface="Calibri" panose="020F0502020204030204" pitchFamily="34" charset="0"/>
                <a:cs typeface="Calibri" panose="020F0502020204030204" pitchFamily="34" charset="0"/>
              </a:rPr>
              <a:t>SNS (ordered a spare): frequency drifts from thermal accidents (cooling). Some sparking that might come from H- loading.</a:t>
            </a:r>
          </a:p>
          <a:p>
            <a:pPr marL="342900" indent="-342900" algn="l">
              <a:spcBef>
                <a:spcPts val="600"/>
              </a:spcBef>
              <a:buFont typeface="Wingdings" panose="05000000000000000000" pitchFamily="2" charset="2"/>
              <a:buChar char="Ø"/>
            </a:pPr>
            <a:r>
              <a:rPr lang="en-US" sz="2000" dirty="0">
                <a:latin typeface="Calibri" panose="020F0502020204030204" pitchFamily="34" charset="0"/>
                <a:ea typeface="Calibri" panose="020F0502020204030204" pitchFamily="34" charset="0"/>
                <a:cs typeface="Calibri" panose="020F0502020204030204" pitchFamily="34" charset="0"/>
              </a:rPr>
              <a:t>ISIS (has a spare): 10 years of stable operation, Cesium accidents from ion source with no consequences.   </a:t>
            </a:r>
          </a:p>
        </p:txBody>
      </p:sp>
    </p:spTree>
    <p:extLst>
      <p:ext uri="{BB962C8B-B14F-4D97-AF65-F5344CB8AC3E}">
        <p14:creationId xmlns:p14="http://schemas.microsoft.com/office/powerpoint/2010/main" val="33941712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4A7B4-4DD1-F1A4-509B-48DA71F071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D55E72-FA79-6858-B3AE-71716423EB52}"/>
              </a:ext>
            </a:extLst>
          </p:cNvPr>
          <p:cNvSpPr>
            <a:spLocks noGrp="1"/>
          </p:cNvSpPr>
          <p:nvPr>
            <p:ph type="title"/>
          </p:nvPr>
        </p:nvSpPr>
        <p:spPr>
          <a:xfrm>
            <a:off x="0" y="0"/>
            <a:ext cx="12192000" cy="794918"/>
          </a:xfrm>
        </p:spPr>
        <p:txBody>
          <a:bodyPr/>
          <a:lstStyle/>
          <a:p>
            <a:r>
              <a:rPr lang="en-GB" dirty="0"/>
              <a:t>Risk evaluation and ranking – proposed mitigations</a:t>
            </a:r>
          </a:p>
        </p:txBody>
      </p:sp>
      <p:sp>
        <p:nvSpPr>
          <p:cNvPr id="4" name="Slide Number Placeholder 3">
            <a:extLst>
              <a:ext uri="{FF2B5EF4-FFF2-40B4-BE49-F238E27FC236}">
                <a16:creationId xmlns:a16="http://schemas.microsoft.com/office/drawing/2014/main" id="{839236E4-F953-7BA1-32E1-DA0AF4183B8A}"/>
              </a:ext>
            </a:extLst>
          </p:cNvPr>
          <p:cNvSpPr>
            <a:spLocks noGrp="1"/>
          </p:cNvSpPr>
          <p:nvPr>
            <p:ph type="sldNum" sz="quarter" idx="4"/>
          </p:nvPr>
        </p:nvSpPr>
        <p:spPr/>
        <p:txBody>
          <a:bodyPr/>
          <a:lstStyle/>
          <a:p>
            <a:fld id="{17918391-D411-FE40-AAD7-861AE5233E0E}" type="slidenum">
              <a:rPr lang="en-US" smtClean="0"/>
              <a:pPr/>
              <a:t>18</a:t>
            </a:fld>
            <a:endParaRPr lang="en-US" dirty="0"/>
          </a:p>
        </p:txBody>
      </p:sp>
      <p:graphicFrame>
        <p:nvGraphicFramePr>
          <p:cNvPr id="3" name="Table 2">
            <a:extLst>
              <a:ext uri="{FF2B5EF4-FFF2-40B4-BE49-F238E27FC236}">
                <a16:creationId xmlns:a16="http://schemas.microsoft.com/office/drawing/2014/main" id="{66FECBE9-FFCB-47E5-9E1A-79FC4FEE26D2}"/>
              </a:ext>
            </a:extLst>
          </p:cNvPr>
          <p:cNvGraphicFramePr>
            <a:graphicFrameLocks noGrp="1"/>
          </p:cNvGraphicFramePr>
          <p:nvPr>
            <p:extLst>
              <p:ext uri="{D42A27DB-BD31-4B8C-83A1-F6EECF244321}">
                <p14:modId xmlns:p14="http://schemas.microsoft.com/office/powerpoint/2010/main" val="3887061097"/>
              </p:ext>
            </p:extLst>
          </p:nvPr>
        </p:nvGraphicFramePr>
        <p:xfrm>
          <a:off x="266700" y="959674"/>
          <a:ext cx="11556999" cy="5009664"/>
        </p:xfrm>
        <a:graphic>
          <a:graphicData uri="http://schemas.openxmlformats.org/drawingml/2006/table">
            <a:tbl>
              <a:tblPr firstRow="1" firstCol="1" bandRow="1"/>
              <a:tblGrid>
                <a:gridCol w="627160">
                  <a:extLst>
                    <a:ext uri="{9D8B030D-6E8A-4147-A177-3AD203B41FA5}">
                      <a16:colId xmlns:a16="http://schemas.microsoft.com/office/drawing/2014/main" val="4209709132"/>
                    </a:ext>
                  </a:extLst>
                </a:gridCol>
                <a:gridCol w="2688174">
                  <a:extLst>
                    <a:ext uri="{9D8B030D-6E8A-4147-A177-3AD203B41FA5}">
                      <a16:colId xmlns:a16="http://schemas.microsoft.com/office/drawing/2014/main" val="3103692236"/>
                    </a:ext>
                  </a:extLst>
                </a:gridCol>
                <a:gridCol w="461993">
                  <a:extLst>
                    <a:ext uri="{9D8B030D-6E8A-4147-A177-3AD203B41FA5}">
                      <a16:colId xmlns:a16="http://schemas.microsoft.com/office/drawing/2014/main" val="3224321571"/>
                    </a:ext>
                  </a:extLst>
                </a:gridCol>
                <a:gridCol w="463191">
                  <a:extLst>
                    <a:ext uri="{9D8B030D-6E8A-4147-A177-3AD203B41FA5}">
                      <a16:colId xmlns:a16="http://schemas.microsoft.com/office/drawing/2014/main" val="2143535489"/>
                    </a:ext>
                  </a:extLst>
                </a:gridCol>
                <a:gridCol w="467978">
                  <a:extLst>
                    <a:ext uri="{9D8B030D-6E8A-4147-A177-3AD203B41FA5}">
                      <a16:colId xmlns:a16="http://schemas.microsoft.com/office/drawing/2014/main" val="447041223"/>
                    </a:ext>
                  </a:extLst>
                </a:gridCol>
                <a:gridCol w="2546944">
                  <a:extLst>
                    <a:ext uri="{9D8B030D-6E8A-4147-A177-3AD203B41FA5}">
                      <a16:colId xmlns:a16="http://schemas.microsoft.com/office/drawing/2014/main" val="3212386357"/>
                    </a:ext>
                  </a:extLst>
                </a:gridCol>
                <a:gridCol w="2811452">
                  <a:extLst>
                    <a:ext uri="{9D8B030D-6E8A-4147-A177-3AD203B41FA5}">
                      <a16:colId xmlns:a16="http://schemas.microsoft.com/office/drawing/2014/main" val="1655197536"/>
                    </a:ext>
                  </a:extLst>
                </a:gridCol>
                <a:gridCol w="566121">
                  <a:extLst>
                    <a:ext uri="{9D8B030D-6E8A-4147-A177-3AD203B41FA5}">
                      <a16:colId xmlns:a16="http://schemas.microsoft.com/office/drawing/2014/main" val="39849821"/>
                    </a:ext>
                  </a:extLst>
                </a:gridCol>
                <a:gridCol w="461993">
                  <a:extLst>
                    <a:ext uri="{9D8B030D-6E8A-4147-A177-3AD203B41FA5}">
                      <a16:colId xmlns:a16="http://schemas.microsoft.com/office/drawing/2014/main" val="3140363475"/>
                    </a:ext>
                  </a:extLst>
                </a:gridCol>
                <a:gridCol w="461993">
                  <a:extLst>
                    <a:ext uri="{9D8B030D-6E8A-4147-A177-3AD203B41FA5}">
                      <a16:colId xmlns:a16="http://schemas.microsoft.com/office/drawing/2014/main" val="1760402056"/>
                    </a:ext>
                  </a:extLst>
                </a:gridCol>
              </a:tblGrid>
              <a:tr h="212616">
                <a:tc>
                  <a:txBody>
                    <a:bodyPr/>
                    <a:lstStyle/>
                    <a:p>
                      <a:pPr algn="ctr">
                        <a:lnSpc>
                          <a:spcPct val="110000"/>
                        </a:lnSpc>
                        <a:buNone/>
                      </a:pPr>
                      <a:r>
                        <a:rPr lang="en-US" sz="1050" b="1">
                          <a:solidFill>
                            <a:srgbClr val="000000"/>
                          </a:solidFill>
                          <a:effectLst/>
                          <a:latin typeface="Verdana" panose="020B0604030504040204" pitchFamily="34" charset="0"/>
                          <a:ea typeface="Times New Roman" panose="02020603050405020304" pitchFamily="18" charset="0"/>
                          <a:cs typeface="Arial" panose="020B0604020202020204" pitchFamily="34" charset="0"/>
                        </a:rPr>
                        <a:t> </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buNone/>
                      </a:pPr>
                      <a:r>
                        <a:rPr lang="en-US" sz="1050" b="1">
                          <a:solidFill>
                            <a:srgbClr val="000000"/>
                          </a:solidFill>
                          <a:effectLst/>
                          <a:latin typeface="Verdana" panose="020B0604030504040204" pitchFamily="34" charset="0"/>
                          <a:ea typeface="Times New Roman" panose="02020603050405020304" pitchFamily="18" charset="0"/>
                          <a:cs typeface="Arial" panose="020B0604020202020204" pitchFamily="34" charset="0"/>
                        </a:rPr>
                        <a:t>Risk</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buNone/>
                      </a:pPr>
                      <a:r>
                        <a:rPr lang="en-US" sz="1050" b="1">
                          <a:solidFill>
                            <a:srgbClr val="000000"/>
                          </a:solidFill>
                          <a:effectLst/>
                          <a:latin typeface="Verdana" panose="020B0604030504040204" pitchFamily="34" charset="0"/>
                          <a:ea typeface="Times New Roman" panose="02020603050405020304" pitchFamily="18" charset="0"/>
                          <a:cs typeface="Arial" panose="020B0604020202020204" pitchFamily="34" charset="0"/>
                        </a:rPr>
                        <a:t>P</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buNone/>
                      </a:pPr>
                      <a:r>
                        <a:rPr lang="en-US" sz="1050" b="1">
                          <a:solidFill>
                            <a:srgbClr val="000000"/>
                          </a:solidFill>
                          <a:effectLst/>
                          <a:latin typeface="Verdana" panose="020B0604030504040204" pitchFamily="34" charset="0"/>
                          <a:ea typeface="Times New Roman" panose="02020603050405020304" pitchFamily="18" charset="0"/>
                          <a:cs typeface="Arial" panose="020B0604020202020204" pitchFamily="34" charset="0"/>
                        </a:rPr>
                        <a:t>I</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buNone/>
                      </a:pPr>
                      <a:r>
                        <a:rPr lang="en-US" sz="1050" b="1">
                          <a:solidFill>
                            <a:srgbClr val="000000"/>
                          </a:solidFill>
                          <a:effectLst/>
                          <a:latin typeface="Verdana" panose="020B0604030504040204" pitchFamily="34" charset="0"/>
                          <a:ea typeface="Times New Roman" panose="02020603050405020304" pitchFamily="18" charset="0"/>
                          <a:cs typeface="Arial" panose="020B0604020202020204" pitchFamily="34" charset="0"/>
                        </a:rPr>
                        <a:t>S</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spcBef>
                          <a:spcPts val="1000"/>
                        </a:spcBef>
                        <a:spcAft>
                          <a:spcPts val="2250"/>
                        </a:spcAft>
                        <a:buNone/>
                        <a:tabLst>
                          <a:tab pos="3708400" algn="ctr"/>
                          <a:tab pos="5652770" algn="ctr"/>
                        </a:tabLst>
                      </a:pPr>
                      <a:r>
                        <a:rPr lang="fr-CH" sz="1050" b="1" kern="1200">
                          <a:effectLst/>
                          <a:latin typeface="Verdana" panose="020B0604030504040204" pitchFamily="34" charset="0"/>
                          <a:ea typeface="Times New Roman" panose="02020603050405020304" pitchFamily="18" charset="0"/>
                          <a:cs typeface="Times New Roman" panose="02020603050405020304" pitchFamily="18" charset="0"/>
                        </a:rPr>
                        <a:t>Analysis</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buNone/>
                      </a:pPr>
                      <a:r>
                        <a:rPr lang="en-US" sz="1050" b="1">
                          <a:effectLst/>
                          <a:latin typeface="Verdana" panose="020B0604030504040204" pitchFamily="34" charset="0"/>
                          <a:ea typeface="Times New Roman" panose="02020603050405020304" pitchFamily="18" charset="0"/>
                          <a:cs typeface="Arial" panose="020B0604020202020204" pitchFamily="34" charset="0"/>
                        </a:rPr>
                        <a:t>Mitigation</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buNone/>
                      </a:pPr>
                      <a:r>
                        <a:rPr lang="en-US" sz="1050" b="1">
                          <a:solidFill>
                            <a:srgbClr val="000000"/>
                          </a:solidFill>
                          <a:effectLst/>
                          <a:latin typeface="Verdana" panose="020B0604030504040204" pitchFamily="34" charset="0"/>
                          <a:ea typeface="Times New Roman" panose="02020603050405020304" pitchFamily="18" charset="0"/>
                          <a:cs typeface="Arial" panose="020B0604020202020204" pitchFamily="34" charset="0"/>
                        </a:rPr>
                        <a:t>P'</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buNone/>
                      </a:pPr>
                      <a:r>
                        <a:rPr lang="en-US" sz="1050" b="1">
                          <a:solidFill>
                            <a:srgbClr val="000000"/>
                          </a:solidFill>
                          <a:effectLst/>
                          <a:latin typeface="Verdana" panose="020B0604030504040204" pitchFamily="34" charset="0"/>
                          <a:ea typeface="Times New Roman" panose="02020603050405020304" pitchFamily="18" charset="0"/>
                          <a:cs typeface="Arial" panose="020B0604020202020204" pitchFamily="34" charset="0"/>
                        </a:rPr>
                        <a:t>I'</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buNone/>
                      </a:pPr>
                      <a:r>
                        <a:rPr lang="en-US" sz="1050" b="1">
                          <a:solidFill>
                            <a:srgbClr val="000000"/>
                          </a:solidFill>
                          <a:effectLst/>
                          <a:latin typeface="Verdana" panose="020B0604030504040204" pitchFamily="34" charset="0"/>
                          <a:ea typeface="Times New Roman" panose="02020603050405020304" pitchFamily="18" charset="0"/>
                          <a:cs typeface="Arial" panose="020B0604020202020204" pitchFamily="34" charset="0"/>
                        </a:rPr>
                        <a:t>S'</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extLst>
                  <a:ext uri="{0D108BD9-81ED-4DB2-BD59-A6C34878D82A}">
                    <a16:rowId xmlns:a16="http://schemas.microsoft.com/office/drawing/2014/main" val="1829450867"/>
                  </a:ext>
                </a:extLst>
              </a:tr>
              <a:tr h="982848">
                <a:tc>
                  <a:txBody>
                    <a:bodyPr/>
                    <a:lstStyle/>
                    <a:p>
                      <a:pPr algn="just">
                        <a:lnSpc>
                          <a:spcPct val="110000"/>
                        </a:lnSpc>
                        <a:buNone/>
                      </a:pPr>
                      <a:r>
                        <a:rPr lang="en-US" sz="1050" b="1">
                          <a:solidFill>
                            <a:srgbClr val="000000"/>
                          </a:solidFill>
                          <a:effectLst/>
                          <a:latin typeface="Verdana" panose="020B0604030504040204" pitchFamily="34" charset="0"/>
                          <a:ea typeface="Times New Roman" panose="02020603050405020304" pitchFamily="18" charset="0"/>
                          <a:cs typeface="Arial" panose="020B0604020202020204" pitchFamily="34" charset="0"/>
                        </a:rPr>
                        <a:t>1</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nSpc>
                          <a:spcPct val="110000"/>
                        </a:lnSpc>
                        <a:buNone/>
                      </a:pPr>
                      <a:r>
                        <a:rPr lang="en-US" sz="1050" dirty="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Electrode damage (sputtering of copper) due to beam loss at the RFQ entrance</a:t>
                      </a:r>
                      <a:endParaRPr lang="" sz="105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5</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1</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a:lnSpc>
                          <a:spcPct val="110000"/>
                        </a:lnSpc>
                        <a:buNone/>
                      </a:pPr>
                      <a:r>
                        <a:rPr lang="en-US" sz="1050" dirty="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5</a:t>
                      </a:r>
                      <a:endParaRPr lang="" sz="105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C000"/>
                    </a:solidFill>
                  </a:tcPr>
                </a:tc>
                <a:tc>
                  <a:txBody>
                    <a:bodyPr/>
                    <a:lstStyle/>
                    <a:p>
                      <a:pPr>
                        <a:lnSpc>
                          <a:spcPct val="110000"/>
                        </a:lnSpc>
                        <a:spcAft>
                          <a:spcPts val="2250"/>
                        </a:spcAft>
                        <a:buNone/>
                        <a:tabLst>
                          <a:tab pos="3708400" algn="ctr"/>
                          <a:tab pos="5652770" algn="ctr"/>
                        </a:tabLst>
                      </a:pPr>
                      <a:r>
                        <a:rPr lang="en-GB" sz="1050" kern="120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Certainly occurring, effect is limited because of the low duty cycle of Linac4 (0.08%) and of the presence of a pre-chopper</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Mitigation measures are already present:</a:t>
                      </a:r>
                      <a:b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b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a) surveillance on beam transmission;</a:t>
                      </a:r>
                      <a:b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b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b) pre-chopper cutting unused beam.</a:t>
                      </a:r>
                      <a:b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b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Additional measure can be a mask in the LEBT to scrape the beam out of RFQ acceptance.</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3</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1</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3</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4278317074"/>
                  </a:ext>
                </a:extLst>
              </a:tr>
              <a:tr h="652668">
                <a:tc>
                  <a:txBody>
                    <a:bodyPr/>
                    <a:lstStyle/>
                    <a:p>
                      <a:pPr algn="just">
                        <a:lnSpc>
                          <a:spcPct val="110000"/>
                        </a:lnSpc>
                        <a:buNone/>
                      </a:pPr>
                      <a:r>
                        <a:rPr lang="en-US" sz="1050" b="1">
                          <a:solidFill>
                            <a:srgbClr val="000000"/>
                          </a:solidFill>
                          <a:effectLst/>
                          <a:latin typeface="Verdana" panose="020B0604030504040204" pitchFamily="34" charset="0"/>
                          <a:ea typeface="Times New Roman" panose="02020603050405020304" pitchFamily="18" charset="0"/>
                          <a:cs typeface="Arial" panose="020B0604020202020204" pitchFamily="34" charset="0"/>
                        </a:rPr>
                        <a:t>2</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Electrode contamination due to Cs deposition / normal caesiation.</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5</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1</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buNone/>
                      </a:pPr>
                      <a:r>
                        <a:rPr lang="en-US" sz="1050" dirty="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5</a:t>
                      </a:r>
                      <a:endParaRPr lang="" sz="105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C000"/>
                    </a:solidFill>
                  </a:tcPr>
                </a:tc>
                <a:tc>
                  <a:txBody>
                    <a:bodyPr/>
                    <a:lstStyle/>
                    <a:p>
                      <a:pPr>
                        <a:lnSpc>
                          <a:spcPct val="110000"/>
                        </a:lnSpc>
                        <a:spcAft>
                          <a:spcPts val="2250"/>
                        </a:spcAft>
                        <a:buNone/>
                        <a:tabLst>
                          <a:tab pos="3708400" algn="ctr"/>
                          <a:tab pos="5652770" algn="ctr"/>
                        </a:tabLst>
                      </a:pPr>
                      <a:r>
                        <a:rPr lang="en-GB" sz="1050" kern="1200">
                          <a:effectLst/>
                          <a:latin typeface="Verdana" panose="020B0604030504040204" pitchFamily="34" charset="0"/>
                          <a:ea typeface="Times New Roman" panose="02020603050405020304" pitchFamily="18" charset="0"/>
                          <a:cs typeface="Times New Roman" panose="02020603050405020304" pitchFamily="18" charset="0"/>
                        </a:rPr>
                        <a:t>Certainly occurring, effect is limited because Cs penetrating in the RFQ immediately oxidises (oxide is not e- emitter)</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nSpc>
                          <a:spcPct val="110000"/>
                        </a:lnSpc>
                        <a:buNone/>
                      </a:pPr>
                      <a:r>
                        <a:rPr lang="en-US" sz="1050">
                          <a:effectLst/>
                          <a:latin typeface="Verdana" panose="020B0604030504040204" pitchFamily="34" charset="0"/>
                          <a:ea typeface="Times New Roman" panose="02020603050405020304" pitchFamily="18" charset="0"/>
                          <a:cs typeface="Arial" panose="020B0604020202020204" pitchFamily="34" charset="0"/>
                        </a:rPr>
                        <a:t>Implement a hard-wired interlock on top of existing procedure to assure that the amount of Cs that can enter the RFQ is always a controlled quantity.</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3</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1</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3</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extLst>
                  <a:ext uri="{0D108BD9-81ED-4DB2-BD59-A6C34878D82A}">
                    <a16:rowId xmlns:a16="http://schemas.microsoft.com/office/drawing/2014/main" val="3894149071"/>
                  </a:ext>
                </a:extLst>
              </a:tr>
              <a:tr h="652668">
                <a:tc>
                  <a:txBody>
                    <a:bodyPr/>
                    <a:lstStyle/>
                    <a:p>
                      <a:pPr algn="just">
                        <a:lnSpc>
                          <a:spcPct val="110000"/>
                        </a:lnSpc>
                        <a:buNone/>
                      </a:pPr>
                      <a:r>
                        <a:rPr lang="en-US" sz="1050" b="1">
                          <a:solidFill>
                            <a:srgbClr val="000000"/>
                          </a:solidFill>
                          <a:effectLst/>
                          <a:latin typeface="Verdana" panose="020B0604030504040204" pitchFamily="34" charset="0"/>
                          <a:ea typeface="Times New Roman" panose="02020603050405020304" pitchFamily="18" charset="0"/>
                          <a:cs typeface="Arial" panose="020B0604020202020204" pitchFamily="34" charset="0"/>
                        </a:rPr>
                        <a:t>3</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Electrode contamination due to Cs deposition / caesiation accident.</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2</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4</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a:lnSpc>
                          <a:spcPct val="110000"/>
                        </a:lnSpc>
                        <a:buNone/>
                      </a:pPr>
                      <a:r>
                        <a:rPr lang="en-US" sz="1050" dirty="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8</a:t>
                      </a:r>
                      <a:endParaRPr lang="" sz="105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0000"/>
                    </a:solidFill>
                  </a:tcPr>
                </a:tc>
                <a:tc>
                  <a:txBody>
                    <a:bodyPr/>
                    <a:lstStyle/>
                    <a:p>
                      <a:pPr>
                        <a:lnSpc>
                          <a:spcPct val="110000"/>
                        </a:lnSpc>
                        <a:buNone/>
                      </a:pPr>
                      <a:r>
                        <a:rPr lang="en-GB" sz="1050" kern="12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Might happen (ISIS); in the worst case, would require a cleaning of the RFQ. The normal level of Cs in the ion source is 25 mg.</a:t>
                      </a:r>
                      <a:endParaRPr lang="" sz="105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Implement a hard-wired interlock on top of existing procedure to assure that the amount of Cs that can enter the RFQ is always a controlled quantity.</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1</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4</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4</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1399496557"/>
                  </a:ext>
                </a:extLst>
              </a:tr>
              <a:tr h="487578">
                <a:tc>
                  <a:txBody>
                    <a:bodyPr/>
                    <a:lstStyle/>
                    <a:p>
                      <a:pPr algn="just">
                        <a:lnSpc>
                          <a:spcPct val="110000"/>
                        </a:lnSpc>
                        <a:buNone/>
                      </a:pPr>
                      <a:r>
                        <a:rPr lang="en-US" sz="1050" b="1">
                          <a:solidFill>
                            <a:srgbClr val="000000"/>
                          </a:solidFill>
                          <a:effectLst/>
                          <a:latin typeface="Verdana" panose="020B0604030504040204" pitchFamily="34" charset="0"/>
                          <a:ea typeface="Times New Roman" panose="02020603050405020304" pitchFamily="18" charset="0"/>
                          <a:cs typeface="Arial" panose="020B0604020202020204" pitchFamily="34" charset="0"/>
                        </a:rPr>
                        <a:t>4</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Damage of the RF power coupler (mechanical deformation or surface effects)</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1</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4</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buNone/>
                      </a:pPr>
                      <a:r>
                        <a:rPr lang="en-US" sz="1050" dirty="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4</a:t>
                      </a:r>
                      <a:endParaRPr lang="" sz="105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nSpc>
                          <a:spcPct val="110000"/>
                        </a:lnSpc>
                        <a:spcAft>
                          <a:spcPts val="2250"/>
                        </a:spcAft>
                        <a:buNone/>
                        <a:tabLst>
                          <a:tab pos="3708400" algn="ctr"/>
                          <a:tab pos="5652770" algn="ctr"/>
                        </a:tabLst>
                      </a:pPr>
                      <a:r>
                        <a:rPr lang="en-GB" sz="1050" kern="1200">
                          <a:effectLst/>
                          <a:latin typeface="Verdana" panose="020B0604030504040204" pitchFamily="34" charset="0"/>
                          <a:ea typeface="Times New Roman" panose="02020603050405020304" pitchFamily="18" charset="0"/>
                          <a:cs typeface="Times New Roman" panose="02020603050405020304" pitchFamily="18" charset="0"/>
                        </a:rPr>
                        <a:t>Already well protected mechanically, surface problems quite unlikely</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nSpc>
                          <a:spcPct val="110000"/>
                        </a:lnSpc>
                        <a:buNone/>
                      </a:pPr>
                      <a:r>
                        <a:rPr lang="en-US" sz="1050">
                          <a:effectLst/>
                          <a:latin typeface="Verdana" panose="020B0604030504040204" pitchFamily="34" charset="0"/>
                          <a:ea typeface="Times New Roman" panose="02020603050405020304" pitchFamily="18" charset="0"/>
                          <a:cs typeface="Arial" panose="020B0604020202020204" pitchFamily="34" charset="0"/>
                        </a:rPr>
                        <a:t>A "box" around the coupler is already implemented. Additional mitigation would be to build a spare Ridge 1</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1</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2</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2</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extLst>
                  <a:ext uri="{0D108BD9-81ED-4DB2-BD59-A6C34878D82A}">
                    <a16:rowId xmlns:a16="http://schemas.microsoft.com/office/drawing/2014/main" val="3518061706"/>
                  </a:ext>
                </a:extLst>
              </a:tr>
              <a:tr h="652668">
                <a:tc>
                  <a:txBody>
                    <a:bodyPr/>
                    <a:lstStyle/>
                    <a:p>
                      <a:pPr algn="just">
                        <a:lnSpc>
                          <a:spcPct val="110000"/>
                        </a:lnSpc>
                        <a:buNone/>
                      </a:pPr>
                      <a:r>
                        <a:rPr lang="en-US" sz="1050" b="1">
                          <a:solidFill>
                            <a:srgbClr val="000000"/>
                          </a:solidFill>
                          <a:effectLst/>
                          <a:latin typeface="Verdana" panose="020B0604030504040204" pitchFamily="34" charset="0"/>
                          <a:ea typeface="Times New Roman" panose="02020603050405020304" pitchFamily="18" charset="0"/>
                          <a:cs typeface="Arial" panose="020B0604020202020204" pitchFamily="34" charset="0"/>
                        </a:rPr>
                        <a:t>5</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Vacuum degradation due to a cooling circuit water leak (e.g. from erosion of the brazed joints of the water circuit caps).</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1</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2</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2</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nSpc>
                          <a:spcPct val="110000"/>
                        </a:lnSpc>
                        <a:spcAft>
                          <a:spcPts val="2250"/>
                        </a:spcAft>
                        <a:buNone/>
                        <a:tabLst>
                          <a:tab pos="3708400" algn="ctr"/>
                          <a:tab pos="5652770" algn="ctr"/>
                        </a:tabLst>
                      </a:pPr>
                      <a:r>
                        <a:rPr lang="en-GB" sz="1050" kern="12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The caps on the cooling circuits are brazed over a long distance, if happens differential pumping can be applied</a:t>
                      </a:r>
                      <a:endParaRPr lang="" sz="105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No mitigation measure can be envisaged; the risk is evaluated as low.</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2</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1</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a:lnSpc>
                          <a:spcPct val="110000"/>
                        </a:lnSpc>
                        <a:buNone/>
                      </a:pPr>
                      <a:r>
                        <a:rPr lang="en-US" sz="105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2</a:t>
                      </a:r>
                      <a:endParaRPr lang="" sz="105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2138688826"/>
                  </a:ext>
                </a:extLst>
              </a:tr>
              <a:tr h="322488">
                <a:tc>
                  <a:txBody>
                    <a:bodyPr/>
                    <a:lstStyle/>
                    <a:p>
                      <a:pPr algn="just">
                        <a:lnSpc>
                          <a:spcPct val="110000"/>
                        </a:lnSpc>
                        <a:buNone/>
                      </a:pPr>
                      <a:r>
                        <a:rPr lang="en-US" sz="1050" b="1">
                          <a:solidFill>
                            <a:srgbClr val="000000"/>
                          </a:solidFill>
                          <a:effectLst/>
                          <a:latin typeface="Verdana" panose="020B0604030504040204" pitchFamily="34" charset="0"/>
                          <a:ea typeface="Times New Roman" panose="02020603050405020304" pitchFamily="18" charset="0"/>
                          <a:cs typeface="Arial" panose="020B0604020202020204" pitchFamily="34" charset="0"/>
                        </a:rPr>
                        <a:t>6</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nSpc>
                          <a:spcPct val="110000"/>
                        </a:lnSpc>
                        <a:buNone/>
                      </a:pPr>
                      <a:r>
                        <a:rPr lang="en-US" sz="1050" dirty="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Mechanical deformation of the RFQ (cooling accidents or other).</a:t>
                      </a:r>
                      <a:endParaRPr lang="" sz="105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2</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4</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buNone/>
                      </a:pPr>
                      <a:r>
                        <a:rPr lang="en-US" sz="1050" dirty="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8</a:t>
                      </a:r>
                      <a:endParaRPr lang="" sz="105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0000"/>
                    </a:solidFill>
                  </a:tcPr>
                </a:tc>
                <a:tc>
                  <a:txBody>
                    <a:bodyPr/>
                    <a:lstStyle/>
                    <a:p>
                      <a:pPr>
                        <a:lnSpc>
                          <a:spcPct val="110000"/>
                        </a:lnSpc>
                        <a:spcAft>
                          <a:spcPts val="2250"/>
                        </a:spcAft>
                        <a:buNone/>
                        <a:tabLst>
                          <a:tab pos="3708400" algn="ctr"/>
                          <a:tab pos="5652770" algn="ctr"/>
                        </a:tabLst>
                      </a:pPr>
                      <a:r>
                        <a:rPr lang="en-GB" sz="1050" kern="1200" dirty="0">
                          <a:effectLst/>
                          <a:latin typeface="Verdana" panose="020B0604030504040204" pitchFamily="34" charset="0"/>
                          <a:ea typeface="Times New Roman" panose="02020603050405020304" pitchFamily="18" charset="0"/>
                          <a:cs typeface="Times New Roman" panose="02020603050405020304" pitchFamily="18" charset="0"/>
                        </a:rPr>
                        <a:t>No stresses present on the cavity, field can be corrected</a:t>
                      </a:r>
                      <a:endParaRPr lang="" sz="105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nSpc>
                          <a:spcPct val="110000"/>
                        </a:lnSpc>
                        <a:buNone/>
                      </a:pPr>
                      <a:r>
                        <a:rPr lang="en-US" sz="1050">
                          <a:effectLst/>
                          <a:latin typeface="Verdana" panose="020B0604030504040204" pitchFamily="34" charset="0"/>
                          <a:ea typeface="Times New Roman" panose="02020603050405020304" pitchFamily="18" charset="0"/>
                          <a:cs typeface="Arial" panose="020B0604020202020204" pitchFamily="34" charset="0"/>
                        </a:rPr>
                        <a:t>Build 12 additional tuners or variable tuners.</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2</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3</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buNone/>
                      </a:pPr>
                      <a:r>
                        <a:rPr lang="en-US" sz="105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6</a:t>
                      </a:r>
                      <a:endParaRPr lang="" sz="105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C000"/>
                    </a:solidFill>
                  </a:tcPr>
                </a:tc>
                <a:extLst>
                  <a:ext uri="{0D108BD9-81ED-4DB2-BD59-A6C34878D82A}">
                    <a16:rowId xmlns:a16="http://schemas.microsoft.com/office/drawing/2014/main" val="3298374608"/>
                  </a:ext>
                </a:extLst>
              </a:tr>
              <a:tr h="322488">
                <a:tc>
                  <a:txBody>
                    <a:bodyPr/>
                    <a:lstStyle/>
                    <a:p>
                      <a:pPr algn="just">
                        <a:lnSpc>
                          <a:spcPct val="110000"/>
                        </a:lnSpc>
                        <a:buNone/>
                      </a:pPr>
                      <a:r>
                        <a:rPr lang="en-US" sz="1050" b="1">
                          <a:solidFill>
                            <a:srgbClr val="000000"/>
                          </a:solidFill>
                          <a:effectLst/>
                          <a:latin typeface="Verdana" panose="020B0604030504040204" pitchFamily="34" charset="0"/>
                          <a:ea typeface="Times New Roman" panose="02020603050405020304" pitchFamily="18" charset="0"/>
                          <a:cs typeface="Arial" panose="020B0604020202020204" pitchFamily="34" charset="0"/>
                        </a:rPr>
                        <a:t>7</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Vacuum contamination of the RFQ from hydrocarbons.</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2</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3</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a:lnSpc>
                          <a:spcPct val="110000"/>
                        </a:lnSpc>
                        <a:buNone/>
                      </a:pPr>
                      <a:r>
                        <a:rPr lang="en-US" sz="1050" dirty="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6</a:t>
                      </a:r>
                      <a:endParaRPr lang="" sz="105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C000"/>
                    </a:solidFill>
                  </a:tcPr>
                </a:tc>
                <a:tc>
                  <a:txBody>
                    <a:bodyPr/>
                    <a:lstStyle/>
                    <a:p>
                      <a:pPr>
                        <a:lnSpc>
                          <a:spcPct val="110000"/>
                        </a:lnSpc>
                        <a:spcAft>
                          <a:spcPts val="2250"/>
                        </a:spcAft>
                        <a:buNone/>
                        <a:tabLst>
                          <a:tab pos="3708400" algn="ctr"/>
                          <a:tab pos="5652770" algn="ctr"/>
                        </a:tabLst>
                      </a:pPr>
                      <a:r>
                        <a:rPr lang="en-GB" sz="1050" kern="12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Pumps are dry, oil quantity is minimal, voltage is not too high</a:t>
                      </a:r>
                      <a:endParaRPr lang="" sz="105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Accept reduced beam transmission during re-conditioning.</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2</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2</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4</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129625945"/>
                  </a:ext>
                </a:extLst>
              </a:tr>
              <a:tr h="322488">
                <a:tc>
                  <a:txBody>
                    <a:bodyPr/>
                    <a:lstStyle/>
                    <a:p>
                      <a:pPr algn="just">
                        <a:lnSpc>
                          <a:spcPct val="110000"/>
                        </a:lnSpc>
                        <a:buNone/>
                      </a:pPr>
                      <a:r>
                        <a:rPr lang="en-US" sz="1050" b="1">
                          <a:solidFill>
                            <a:srgbClr val="000000"/>
                          </a:solidFill>
                          <a:effectLst/>
                          <a:latin typeface="Verdana" panose="020B0604030504040204" pitchFamily="34" charset="0"/>
                          <a:ea typeface="Times New Roman" panose="02020603050405020304" pitchFamily="18" charset="0"/>
                          <a:cs typeface="Arial" panose="020B0604020202020204" pitchFamily="34" charset="0"/>
                        </a:rPr>
                        <a:t>8</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nSpc>
                          <a:spcPct val="110000"/>
                        </a:lnSpc>
                        <a:buNone/>
                      </a:pPr>
                      <a:r>
                        <a:rPr lang="en-US" sz="1050" dirty="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Flanges for RF tuner or RF pick-up are broken because of mechanical stress.</a:t>
                      </a:r>
                      <a:endParaRPr lang="" sz="105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4</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2</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buNone/>
                      </a:pPr>
                      <a:r>
                        <a:rPr lang="en-US" sz="1050" dirty="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8</a:t>
                      </a:r>
                      <a:endParaRPr lang="" sz="105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0000"/>
                    </a:solidFill>
                  </a:tcPr>
                </a:tc>
                <a:tc>
                  <a:txBody>
                    <a:bodyPr/>
                    <a:lstStyle/>
                    <a:p>
                      <a:pPr algn="just">
                        <a:lnSpc>
                          <a:spcPct val="110000"/>
                        </a:lnSpc>
                        <a:buNone/>
                      </a:pPr>
                      <a:r>
                        <a:rPr lang="en-US" sz="1050" dirty="0">
                          <a:solidFill>
                            <a:srgbClr val="3366FF"/>
                          </a:solidFill>
                          <a:effectLst/>
                          <a:latin typeface="Verdana" panose="020B0604030504040204" pitchFamily="34" charset="0"/>
                          <a:ea typeface="Times New Roman" panose="02020603050405020304" pitchFamily="18" charset="0"/>
                          <a:cs typeface="Arial" panose="020B0604020202020204" pitchFamily="34" charset="0"/>
                        </a:rPr>
                        <a:t> </a:t>
                      </a:r>
                      <a:endParaRPr lang="" sz="105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nSpc>
                          <a:spcPct val="110000"/>
                        </a:lnSpc>
                        <a:buNone/>
                      </a:pPr>
                      <a:r>
                        <a:rPr lang="en-US" sz="1050">
                          <a:effectLst/>
                          <a:latin typeface="Verdana" panose="020B0604030504040204" pitchFamily="34" charset="0"/>
                          <a:ea typeface="Times New Roman" panose="02020603050405020304" pitchFamily="18" charset="0"/>
                          <a:cs typeface="Arial" panose="020B0604020202020204" pitchFamily="34" charset="0"/>
                        </a:rPr>
                        <a:t>Install a protection on critical elements.</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2</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buNone/>
                      </a:pPr>
                      <a:r>
                        <a:rPr lang="en-US" sz="105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3</a:t>
                      </a:r>
                      <a:endParaRPr lang="" sz="105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a:lnSpc>
                          <a:spcPct val="110000"/>
                        </a:lnSpc>
                        <a:buNone/>
                      </a:pPr>
                      <a:r>
                        <a:rPr lang="en-US" sz="105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6</a:t>
                      </a:r>
                      <a:endParaRPr lang="" sz="105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33768" marR="33768"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C000"/>
                    </a:solidFill>
                  </a:tcPr>
                </a:tc>
                <a:extLst>
                  <a:ext uri="{0D108BD9-81ED-4DB2-BD59-A6C34878D82A}">
                    <a16:rowId xmlns:a16="http://schemas.microsoft.com/office/drawing/2014/main" val="4195344487"/>
                  </a:ext>
                </a:extLst>
              </a:tr>
            </a:tbl>
          </a:graphicData>
        </a:graphic>
      </p:graphicFrame>
    </p:spTree>
    <p:extLst>
      <p:ext uri="{BB962C8B-B14F-4D97-AF65-F5344CB8AC3E}">
        <p14:creationId xmlns:p14="http://schemas.microsoft.com/office/powerpoint/2010/main" val="4053805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878AB-D155-F1ED-85A3-586DC61FCC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44FDA9-AE87-BBDA-383B-6D3B145A7EC1}"/>
              </a:ext>
            </a:extLst>
          </p:cNvPr>
          <p:cNvSpPr>
            <a:spLocks noGrp="1"/>
          </p:cNvSpPr>
          <p:nvPr>
            <p:ph type="title"/>
          </p:nvPr>
        </p:nvSpPr>
        <p:spPr>
          <a:xfrm>
            <a:off x="0" y="0"/>
            <a:ext cx="12192000" cy="794918"/>
          </a:xfrm>
        </p:spPr>
        <p:txBody>
          <a:bodyPr/>
          <a:lstStyle/>
          <a:p>
            <a:r>
              <a:rPr lang="en-GB" sz="4000" dirty="0"/>
              <a:t>Conclusions (2016)</a:t>
            </a:r>
          </a:p>
        </p:txBody>
      </p:sp>
      <p:sp>
        <p:nvSpPr>
          <p:cNvPr id="4" name="Slide Number Placeholder 3">
            <a:extLst>
              <a:ext uri="{FF2B5EF4-FFF2-40B4-BE49-F238E27FC236}">
                <a16:creationId xmlns:a16="http://schemas.microsoft.com/office/drawing/2014/main" id="{102F1A31-CB27-E706-C854-B45F00F2326E}"/>
              </a:ext>
            </a:extLst>
          </p:cNvPr>
          <p:cNvSpPr>
            <a:spLocks noGrp="1"/>
          </p:cNvSpPr>
          <p:nvPr>
            <p:ph type="sldNum" sz="quarter" idx="4"/>
          </p:nvPr>
        </p:nvSpPr>
        <p:spPr/>
        <p:txBody>
          <a:bodyPr/>
          <a:lstStyle/>
          <a:p>
            <a:fld id="{17918391-D411-FE40-AAD7-861AE5233E0E}" type="slidenum">
              <a:rPr lang="en-US" smtClean="0"/>
              <a:pPr/>
              <a:t>19</a:t>
            </a:fld>
            <a:endParaRPr lang="en-US" dirty="0"/>
          </a:p>
        </p:txBody>
      </p:sp>
      <p:sp>
        <p:nvSpPr>
          <p:cNvPr id="6" name="TextBox 5">
            <a:extLst>
              <a:ext uri="{FF2B5EF4-FFF2-40B4-BE49-F238E27FC236}">
                <a16:creationId xmlns:a16="http://schemas.microsoft.com/office/drawing/2014/main" id="{E3B1670E-4056-44BF-67C9-F126D757AFD2}"/>
              </a:ext>
            </a:extLst>
          </p:cNvPr>
          <p:cNvSpPr txBox="1"/>
          <p:nvPr/>
        </p:nvSpPr>
        <p:spPr>
          <a:xfrm>
            <a:off x="346330" y="1215860"/>
            <a:ext cx="7356564" cy="4662815"/>
          </a:xfrm>
          <a:prstGeom prst="rect">
            <a:avLst/>
          </a:prstGeom>
          <a:noFill/>
        </p:spPr>
        <p:txBody>
          <a:bodyPr wrap="square" lIns="0" tIns="0" rIns="0" bIns="0" rtlCol="0">
            <a:spAutoFit/>
          </a:bodyPr>
          <a:lstStyle/>
          <a:p>
            <a:pPr algn="l">
              <a:spcBef>
                <a:spcPts val="600"/>
              </a:spcBef>
            </a:pPr>
            <a:r>
              <a:rPr lang="en-GB" sz="2000" dirty="0">
                <a:latin typeface="Calibri" panose="020F0502020204030204" pitchFamily="34" charset="0"/>
                <a:ea typeface="Calibri" panose="020F0502020204030204" pitchFamily="34" charset="0"/>
                <a:cs typeface="Calibri" panose="020F0502020204030204" pitchFamily="34" charset="0"/>
              </a:rPr>
              <a:t>Set of (not expensive) mitigations proposed for the 8 identified risks. After mitigation the impact (in term of loss of beam time in case of accident) is lower than the impact of the time to replace the RFQ with a spare</a:t>
            </a:r>
            <a:r>
              <a:rPr lang="en-US" sz="2000" dirty="0">
                <a:latin typeface="Calibri" panose="020F0502020204030204" pitchFamily="34" charset="0"/>
                <a:ea typeface="Calibri" panose="020F0502020204030204" pitchFamily="34" charset="0"/>
                <a:cs typeface="Calibri" panose="020F0502020204030204" pitchFamily="34" charset="0"/>
              </a:rPr>
              <a:t>. </a:t>
            </a:r>
          </a:p>
          <a:p>
            <a:pPr algn="l">
              <a:spcBef>
                <a:spcPts val="600"/>
              </a:spcBef>
            </a:pPr>
            <a:r>
              <a:rPr lang="en-US" sz="2000" dirty="0">
                <a:latin typeface="Calibri" panose="020F0502020204030204" pitchFamily="34" charset="0"/>
                <a:ea typeface="Calibri" panose="020F0502020204030204" pitchFamily="34" charset="0"/>
                <a:cs typeface="Calibri" panose="020F0502020204030204" pitchFamily="34" charset="0"/>
              </a:rPr>
              <a:t>The management compared 3 options:</a:t>
            </a:r>
          </a:p>
          <a:p>
            <a:pPr marL="457200" indent="-457200" algn="l">
              <a:spcBef>
                <a:spcPts val="600"/>
              </a:spcBef>
              <a:buAutoNum type="alphaLcPeriod"/>
            </a:pPr>
            <a:r>
              <a:rPr lang="en-US" sz="2000" dirty="0">
                <a:latin typeface="Calibri" panose="020F0502020204030204" pitchFamily="34" charset="0"/>
                <a:ea typeface="Calibri" panose="020F0502020204030204" pitchFamily="34" charset="0"/>
                <a:cs typeface="Calibri" panose="020F0502020204030204" pitchFamily="34" charset="0"/>
              </a:rPr>
              <a:t>Build a </a:t>
            </a:r>
            <a:r>
              <a:rPr lang="en-US" sz="2000" dirty="0">
                <a:solidFill>
                  <a:srgbClr val="FF0000"/>
                </a:solidFill>
                <a:latin typeface="Calibri" panose="020F0502020204030204" pitchFamily="34" charset="0"/>
                <a:ea typeface="Calibri" panose="020F0502020204030204" pitchFamily="34" charset="0"/>
                <a:cs typeface="Calibri" panose="020F0502020204030204" pitchFamily="34" charset="0"/>
              </a:rPr>
              <a:t>full spare</a:t>
            </a:r>
            <a:r>
              <a:rPr lang="en-US" sz="2000" dirty="0">
                <a:latin typeface="Calibri" panose="020F0502020204030204" pitchFamily="34" charset="0"/>
                <a:ea typeface="Calibri" panose="020F0502020204030204" pitchFamily="34" charset="0"/>
                <a:cs typeface="Calibri" panose="020F0502020204030204" pitchFamily="34" charset="0"/>
              </a:rPr>
              <a:t>: 32 months, high construction cost, needs &gt;2 weeks beam stop for exchange , and requires personnel and material cost to keep the test stand operational.</a:t>
            </a:r>
          </a:p>
          <a:p>
            <a:pPr marL="457200" indent="-457200" algn="l">
              <a:spcBef>
                <a:spcPts val="600"/>
              </a:spcBef>
              <a:buAutoNum type="alphaLcPeriod"/>
            </a:pPr>
            <a:r>
              <a:rPr lang="en-US" sz="2000" dirty="0">
                <a:latin typeface="Calibri" panose="020F0502020204030204" pitchFamily="34" charset="0"/>
                <a:ea typeface="Calibri" panose="020F0502020204030204" pitchFamily="34" charset="0"/>
                <a:cs typeface="Calibri" panose="020F0502020204030204" pitchFamily="34" charset="0"/>
              </a:rPr>
              <a:t>Apply only the </a:t>
            </a:r>
            <a:r>
              <a:rPr lang="en-US" sz="2000" dirty="0">
                <a:solidFill>
                  <a:srgbClr val="FF0000"/>
                </a:solidFill>
                <a:latin typeface="Calibri" panose="020F0502020204030204" pitchFamily="34" charset="0"/>
                <a:ea typeface="Calibri" panose="020F0502020204030204" pitchFamily="34" charset="0"/>
                <a:cs typeface="Calibri" panose="020F0502020204030204" pitchFamily="34" charset="0"/>
              </a:rPr>
              <a:t>small mitigation </a:t>
            </a:r>
            <a:r>
              <a:rPr lang="en-US" sz="2000" dirty="0">
                <a:latin typeface="Calibri" panose="020F0502020204030204" pitchFamily="34" charset="0"/>
                <a:ea typeface="Calibri" panose="020F0502020204030204" pitchFamily="34" charset="0"/>
                <a:cs typeface="Calibri" panose="020F0502020204030204" pitchFamily="34" charset="0"/>
              </a:rPr>
              <a:t>measures identified.</a:t>
            </a:r>
          </a:p>
          <a:p>
            <a:pPr marL="457200" indent="-457200" algn="l">
              <a:spcBef>
                <a:spcPts val="600"/>
              </a:spcBef>
              <a:buAutoNum type="alphaLcPeriod"/>
            </a:pPr>
            <a:r>
              <a:rPr lang="en-US" sz="2000" dirty="0">
                <a:solidFill>
                  <a:srgbClr val="FF0000"/>
                </a:solidFill>
                <a:latin typeface="Calibri" panose="020F0502020204030204" pitchFamily="34" charset="0"/>
                <a:ea typeface="Calibri" panose="020F0502020204030204" pitchFamily="34" charset="0"/>
                <a:cs typeface="Calibri" panose="020F0502020204030204" pitchFamily="34" charset="0"/>
              </a:rPr>
              <a:t>Intermediate solution</a:t>
            </a:r>
            <a:r>
              <a:rPr lang="en-US" sz="2000" dirty="0">
                <a:latin typeface="Calibri" panose="020F0502020204030204" pitchFamily="34" charset="0"/>
                <a:ea typeface="Calibri" panose="020F0502020204030204" pitchFamily="34" charset="0"/>
                <a:cs typeface="Calibri" panose="020F0502020204030204" pitchFamily="34" charset="0"/>
              </a:rPr>
              <a:t>: since about 1/3 of construction time is needed for procurement of forged copper and special steel, launch the order for material (20% of cost) and store it to be used in case of need to produce a new RFQ in house.</a:t>
            </a:r>
          </a:p>
          <a:p>
            <a:pPr algn="l">
              <a:spcBef>
                <a:spcPts val="600"/>
              </a:spcBef>
            </a:pPr>
            <a:r>
              <a:rPr lang="en-US" sz="2000" dirty="0">
                <a:latin typeface="Calibri" panose="020F0502020204030204" pitchFamily="34" charset="0"/>
                <a:ea typeface="Calibri" panose="020F0502020204030204" pitchFamily="34" charset="0"/>
                <a:cs typeface="Calibri" panose="020F0502020204030204" pitchFamily="34" charset="0"/>
              </a:rPr>
              <a:t>After some discussions, it was (wisely) decided to follow solution c). </a:t>
            </a:r>
          </a:p>
        </p:txBody>
      </p:sp>
      <p:pic>
        <p:nvPicPr>
          <p:cNvPr id="8" name="Picture 7">
            <a:extLst>
              <a:ext uri="{FF2B5EF4-FFF2-40B4-BE49-F238E27FC236}">
                <a16:creationId xmlns:a16="http://schemas.microsoft.com/office/drawing/2014/main" id="{65620837-A784-850C-381B-685710CA306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722993" y="1114260"/>
            <a:ext cx="4122677" cy="3191040"/>
          </a:xfrm>
          <a:prstGeom prst="rect">
            <a:avLst/>
          </a:prstGeom>
        </p:spPr>
      </p:pic>
    </p:spTree>
    <p:extLst>
      <p:ext uri="{BB962C8B-B14F-4D97-AF65-F5344CB8AC3E}">
        <p14:creationId xmlns:p14="http://schemas.microsoft.com/office/powerpoint/2010/main" val="1591561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BE9DCB0D-BE7E-C903-540A-C5D5127F04B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859655" y="685245"/>
            <a:ext cx="3273836" cy="2182557"/>
          </a:xfrm>
          <a:prstGeom prst="rect">
            <a:avLst/>
          </a:prstGeom>
        </p:spPr>
      </p:pic>
      <p:sp>
        <p:nvSpPr>
          <p:cNvPr id="2" name="Title 1">
            <a:extLst>
              <a:ext uri="{FF2B5EF4-FFF2-40B4-BE49-F238E27FC236}">
                <a16:creationId xmlns:a16="http://schemas.microsoft.com/office/drawing/2014/main" id="{90637527-FAD9-4191-B247-0E874DFB6EEE}"/>
              </a:ext>
            </a:extLst>
          </p:cNvPr>
          <p:cNvSpPr>
            <a:spLocks noGrp="1"/>
          </p:cNvSpPr>
          <p:nvPr>
            <p:ph type="title"/>
          </p:nvPr>
        </p:nvSpPr>
        <p:spPr/>
        <p:txBody>
          <a:bodyPr/>
          <a:lstStyle/>
          <a:p>
            <a:r>
              <a:rPr lang="en-GB" sz="3200" dirty="0"/>
              <a:t>Before RFQ’s: the CERN Linac2 Cockroft-Walton and LEBT</a:t>
            </a:r>
          </a:p>
        </p:txBody>
      </p:sp>
      <p:sp>
        <p:nvSpPr>
          <p:cNvPr id="3" name="Date Placeholder 2">
            <a:extLst>
              <a:ext uri="{FF2B5EF4-FFF2-40B4-BE49-F238E27FC236}">
                <a16:creationId xmlns:a16="http://schemas.microsoft.com/office/drawing/2014/main" id="{9DF6B304-78FF-4AD5-97F6-F71E36CCA511}"/>
              </a:ext>
            </a:extLst>
          </p:cNvPr>
          <p:cNvSpPr>
            <a:spLocks noGrp="1"/>
          </p:cNvSpPr>
          <p:nvPr>
            <p:ph type="dt" sz="half" idx="10"/>
          </p:nvPr>
        </p:nvSpPr>
        <p:spPr/>
        <p:txBody>
          <a:bodyPr/>
          <a:lstStyle/>
          <a:p>
            <a:fld id="{23793A62-AA7E-5A4D-A43E-DF1B3593C4E5}" type="datetime1">
              <a:rPr lang="en-US" smtClean="0"/>
              <a:t>8/25/2026</a:t>
            </a:fld>
            <a:endParaRPr lang="en-US" dirty="0"/>
          </a:p>
        </p:txBody>
      </p:sp>
      <p:sp>
        <p:nvSpPr>
          <p:cNvPr id="4" name="Footer Placeholder 3">
            <a:extLst>
              <a:ext uri="{FF2B5EF4-FFF2-40B4-BE49-F238E27FC236}">
                <a16:creationId xmlns:a16="http://schemas.microsoft.com/office/drawing/2014/main" id="{85992D4D-4E7F-48A4-9937-4C7AAF149341}"/>
              </a:ext>
            </a:extLst>
          </p:cNvPr>
          <p:cNvSpPr>
            <a:spLocks noGrp="1"/>
          </p:cNvSpPr>
          <p:nvPr>
            <p:ph type="ftr" sz="quarter" idx="11"/>
          </p:nvPr>
        </p:nvSpPr>
        <p:spPr/>
        <p:txBody>
          <a:bodyPr/>
          <a:lstStyle/>
          <a:p>
            <a:r>
              <a:rPr lang="en-US"/>
              <a:t>Presenter | Presentation Title</a:t>
            </a:r>
            <a:endParaRPr lang="en-US" dirty="0"/>
          </a:p>
        </p:txBody>
      </p:sp>
      <p:sp>
        <p:nvSpPr>
          <p:cNvPr id="5" name="Slide Number Placeholder 4">
            <a:extLst>
              <a:ext uri="{FF2B5EF4-FFF2-40B4-BE49-F238E27FC236}">
                <a16:creationId xmlns:a16="http://schemas.microsoft.com/office/drawing/2014/main" id="{AE6BA26E-6491-4DEE-9C79-922193636DEB}"/>
              </a:ext>
            </a:extLst>
          </p:cNvPr>
          <p:cNvSpPr>
            <a:spLocks noGrp="1"/>
          </p:cNvSpPr>
          <p:nvPr>
            <p:ph type="sldNum" sz="quarter" idx="12"/>
          </p:nvPr>
        </p:nvSpPr>
        <p:spPr/>
        <p:txBody>
          <a:bodyPr/>
          <a:lstStyle/>
          <a:p>
            <a:fld id="{36B5EA5A-BC32-A742-B11B-8E7414D5B535}" type="slidenum">
              <a:rPr lang="en-US" smtClean="0"/>
              <a:pPr/>
              <a:t>2</a:t>
            </a:fld>
            <a:endParaRPr lang="en-US" dirty="0"/>
          </a:p>
        </p:txBody>
      </p:sp>
      <p:pic>
        <p:nvPicPr>
          <p:cNvPr id="7" name="Picture 2" descr="7602012-A5-at-72-dpi">
            <a:extLst>
              <a:ext uri="{FF2B5EF4-FFF2-40B4-BE49-F238E27FC236}">
                <a16:creationId xmlns:a16="http://schemas.microsoft.com/office/drawing/2014/main" id="{25CF7EC1-7D92-4F48-AD81-0465B868A9F5}"/>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04614" y="780234"/>
            <a:ext cx="4208526" cy="6077766"/>
          </a:xfrm>
          <a:prstGeom prst="rect">
            <a:avLst/>
          </a:prstGeom>
          <a:noFill/>
        </p:spPr>
      </p:pic>
      <p:sp>
        <p:nvSpPr>
          <p:cNvPr id="8" name="Text Box 4">
            <a:extLst>
              <a:ext uri="{FF2B5EF4-FFF2-40B4-BE49-F238E27FC236}">
                <a16:creationId xmlns:a16="http://schemas.microsoft.com/office/drawing/2014/main" id="{9FD8B776-B4E3-49B8-ACE7-999727FA896F}"/>
              </a:ext>
            </a:extLst>
          </p:cNvPr>
          <p:cNvSpPr txBox="1">
            <a:spLocks noChangeArrowheads="1"/>
          </p:cNvSpPr>
          <p:nvPr/>
        </p:nvSpPr>
        <p:spPr bwMode="auto">
          <a:xfrm>
            <a:off x="6549575" y="4571471"/>
            <a:ext cx="5572103" cy="1754326"/>
          </a:xfrm>
          <a:prstGeom prst="rect">
            <a:avLst/>
          </a:prstGeom>
          <a:noFill/>
          <a:ln w="12700">
            <a:noFill/>
            <a:miter lim="800000"/>
            <a:headEnd type="none" w="sm" len="sm"/>
            <a:tailEnd type="none" w="sm" len="sm"/>
          </a:ln>
          <a:effectLst/>
        </p:spPr>
        <p:txBody>
          <a:bodyPr wrap="none">
            <a:spAutoFit/>
          </a:bodyPr>
          <a:lstStyle/>
          <a:p>
            <a:pPr marL="285750" indent="-285750">
              <a:buFont typeface="Wingdings" panose="05000000000000000000" pitchFamily="2" charset="2"/>
              <a:buChar char="q"/>
            </a:pPr>
            <a:r>
              <a:rPr lang="en-US" dirty="0">
                <a:latin typeface="Calibri" panose="020F0502020204030204" pitchFamily="34" charset="0"/>
                <a:ea typeface="Calibri" panose="020F0502020204030204" pitchFamily="34" charset="0"/>
                <a:cs typeface="Calibri" panose="020F0502020204030204" pitchFamily="34" charset="0"/>
              </a:rPr>
              <a:t>Large and expensive HV column</a:t>
            </a:r>
          </a:p>
          <a:p>
            <a:pPr marL="285750" indent="-285750">
              <a:buFont typeface="Wingdings" panose="05000000000000000000" pitchFamily="2" charset="2"/>
              <a:buChar char="q"/>
            </a:pPr>
            <a:r>
              <a:rPr lang="en-US" dirty="0">
                <a:latin typeface="Calibri" panose="020F0502020204030204" pitchFamily="34" charset="0"/>
                <a:ea typeface="Calibri" panose="020F0502020204030204" pitchFamily="34" charset="0"/>
                <a:cs typeface="Calibri" panose="020F0502020204030204" pitchFamily="34" charset="0"/>
              </a:rPr>
              <a:t>Maintenance and reliability (750 kV operation)</a:t>
            </a:r>
          </a:p>
          <a:p>
            <a:pPr marL="285750" indent="-285750">
              <a:buFont typeface="Wingdings" panose="05000000000000000000" pitchFamily="2" charset="2"/>
              <a:buChar char="q"/>
            </a:pPr>
            <a:r>
              <a:rPr lang="en-US" dirty="0">
                <a:latin typeface="Calibri" panose="020F0502020204030204" pitchFamily="34" charset="0"/>
                <a:ea typeface="Calibri" panose="020F0502020204030204" pitchFamily="34" charset="0"/>
                <a:cs typeface="Calibri" panose="020F0502020204030204" pitchFamily="34" charset="0"/>
              </a:rPr>
              <a:t>Low bunching efficiency (~50%)</a:t>
            </a:r>
          </a:p>
          <a:p>
            <a:pPr marL="285750" indent="-285750">
              <a:buFont typeface="Wingdings" panose="05000000000000000000" pitchFamily="2" charset="2"/>
              <a:buChar char="q"/>
            </a:pPr>
            <a:r>
              <a:rPr lang="en-US" dirty="0">
                <a:latin typeface="Calibri" panose="020F0502020204030204" pitchFamily="34" charset="0"/>
                <a:ea typeface="Calibri" panose="020F0502020204030204" pitchFamily="34" charset="0"/>
                <a:cs typeface="Calibri" panose="020F0502020204030204" pitchFamily="34" charset="0"/>
              </a:rPr>
              <a:t>Long LEBT line with inefficient magnetic focusing (</a:t>
            </a:r>
            <a:r>
              <a:rPr lang="en-US" dirty="0">
                <a:latin typeface="Calibri" panose="020F0502020204030204" pitchFamily="34" charset="0"/>
                <a:ea typeface="Calibri" panose="020F0502020204030204" pitchFamily="34" charset="0"/>
                <a:cs typeface="Calibri" panose="020F0502020204030204" pitchFamily="34" charset="0"/>
                <a:sym typeface="Symbol" pitchFamily="18" charset="2"/>
              </a:rPr>
              <a:t> </a:t>
            </a:r>
            <a:r>
              <a:rPr lang="en-US" i="1" dirty="0">
                <a:latin typeface="Symbol" panose="05050102010706020507" pitchFamily="18" charset="2"/>
                <a:ea typeface="Calibri" panose="020F0502020204030204" pitchFamily="34" charset="0"/>
                <a:cs typeface="Calibri" panose="020F0502020204030204" pitchFamily="34" charset="0"/>
                <a:sym typeface="Symbol" pitchFamily="18" charset="2"/>
              </a:rPr>
              <a:t>b</a:t>
            </a:r>
            <a:r>
              <a:rPr lang="en-US" dirty="0">
                <a:latin typeface="Calibri" panose="020F0502020204030204" pitchFamily="34" charset="0"/>
                <a:ea typeface="Calibri" panose="020F0502020204030204" pitchFamily="34" charset="0"/>
                <a:cs typeface="Calibri" panose="020F0502020204030204" pitchFamily="34" charset="0"/>
                <a:sym typeface="Symbol" pitchFamily="18" charset="2"/>
              </a:rPr>
              <a:t>)</a:t>
            </a:r>
          </a:p>
          <a:p>
            <a:pPr marL="285750" indent="-285750">
              <a:buFont typeface="Wingdings" panose="05000000000000000000" pitchFamily="2" charset="2"/>
              <a:buChar char="q"/>
            </a:pPr>
            <a:r>
              <a:rPr lang="en-US" dirty="0">
                <a:latin typeface="Calibri" panose="020F0502020204030204" pitchFamily="34" charset="0"/>
                <a:ea typeface="Calibri" panose="020F0502020204030204" pitchFamily="34" charset="0"/>
                <a:cs typeface="Calibri" panose="020F0502020204030204" pitchFamily="34" charset="0"/>
              </a:rPr>
              <a:t>Difficult DTL at low energy (short tubes and quads)</a:t>
            </a:r>
          </a:p>
          <a:p>
            <a:pPr marL="285750" indent="-285750">
              <a:buFont typeface="Wingdings" panose="05000000000000000000" pitchFamily="2" charset="2"/>
              <a:buChar char="q"/>
            </a:pPr>
            <a:r>
              <a:rPr lang="en-US" dirty="0">
                <a:latin typeface="Calibri" panose="020F0502020204030204" pitchFamily="34" charset="0"/>
                <a:ea typeface="Calibri" panose="020F0502020204030204" pitchFamily="34" charset="0"/>
                <a:cs typeface="Calibri" panose="020F0502020204030204" pitchFamily="34" charset="0"/>
              </a:rPr>
              <a:t>Emittance growth in long LEBT</a:t>
            </a:r>
          </a:p>
        </p:txBody>
      </p:sp>
      <p:pic>
        <p:nvPicPr>
          <p:cNvPr id="9" name="Picture 5" descr="bunching">
            <a:extLst>
              <a:ext uri="{FF2B5EF4-FFF2-40B4-BE49-F238E27FC236}">
                <a16:creationId xmlns:a16="http://schemas.microsoft.com/office/drawing/2014/main" id="{737AA840-981A-4324-8E50-FBCD6D19092A}"/>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45495" y="3350567"/>
            <a:ext cx="3927165" cy="1199967"/>
          </a:xfrm>
          <a:prstGeom prst="rect">
            <a:avLst/>
          </a:prstGeom>
          <a:noFill/>
          <a:ln w="9525">
            <a:noFill/>
            <a:miter lim="800000"/>
            <a:headEnd/>
            <a:tailEnd/>
          </a:ln>
        </p:spPr>
      </p:pic>
      <p:pic>
        <p:nvPicPr>
          <p:cNvPr id="10" name="Picture 6" descr="Numériser0001 (2)">
            <a:extLst>
              <a:ext uri="{FF2B5EF4-FFF2-40B4-BE49-F238E27FC236}">
                <a16:creationId xmlns:a16="http://schemas.microsoft.com/office/drawing/2014/main" id="{38F7E765-AB03-44CB-AA93-6EB119FE33EC}"/>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446817" y="1188970"/>
            <a:ext cx="4800600" cy="1600200"/>
          </a:xfrm>
          <a:prstGeom prst="rect">
            <a:avLst/>
          </a:prstGeom>
          <a:noFill/>
        </p:spPr>
      </p:pic>
      <p:sp>
        <p:nvSpPr>
          <p:cNvPr id="11" name="Text Box 7">
            <a:extLst>
              <a:ext uri="{FF2B5EF4-FFF2-40B4-BE49-F238E27FC236}">
                <a16:creationId xmlns:a16="http://schemas.microsoft.com/office/drawing/2014/main" id="{FBF1DDC2-998B-4C18-B9A6-D7BD504D428E}"/>
              </a:ext>
            </a:extLst>
          </p:cNvPr>
          <p:cNvSpPr txBox="1">
            <a:spLocks noChangeArrowheads="1"/>
          </p:cNvSpPr>
          <p:nvPr/>
        </p:nvSpPr>
        <p:spPr bwMode="auto">
          <a:xfrm>
            <a:off x="6275617" y="884170"/>
            <a:ext cx="636588" cy="336550"/>
          </a:xfrm>
          <a:prstGeom prst="rect">
            <a:avLst/>
          </a:prstGeom>
          <a:noFill/>
          <a:ln w="12700">
            <a:noFill/>
            <a:miter lim="800000"/>
            <a:headEnd type="none" w="sm" len="sm"/>
            <a:tailEnd type="none" w="sm" len="sm"/>
          </a:ln>
          <a:effectLst/>
        </p:spPr>
        <p:txBody>
          <a:bodyPr wrap="none">
            <a:spAutoFit/>
          </a:bodyPr>
          <a:lstStyle/>
          <a:p>
            <a:r>
              <a:rPr lang="en-US" sz="1600"/>
              <a:t>5.6m</a:t>
            </a:r>
          </a:p>
        </p:txBody>
      </p:sp>
      <p:sp>
        <p:nvSpPr>
          <p:cNvPr id="12" name="Line 8">
            <a:extLst>
              <a:ext uri="{FF2B5EF4-FFF2-40B4-BE49-F238E27FC236}">
                <a16:creationId xmlns:a16="http://schemas.microsoft.com/office/drawing/2014/main" id="{3C5FE359-ED21-48E6-BCEC-82D6AEAE0667}"/>
              </a:ext>
            </a:extLst>
          </p:cNvPr>
          <p:cNvSpPr>
            <a:spLocks noChangeShapeType="1"/>
          </p:cNvSpPr>
          <p:nvPr/>
        </p:nvSpPr>
        <p:spPr bwMode="auto">
          <a:xfrm flipH="1">
            <a:off x="4827817" y="1036570"/>
            <a:ext cx="1371600" cy="0"/>
          </a:xfrm>
          <a:prstGeom prst="line">
            <a:avLst/>
          </a:prstGeom>
          <a:noFill/>
          <a:ln w="12700">
            <a:solidFill>
              <a:schemeClr val="tx1"/>
            </a:solidFill>
            <a:round/>
            <a:headEnd type="none" w="sm" len="sm"/>
            <a:tailEnd type="triangle" w="sm" len="sm"/>
          </a:ln>
          <a:effectLst/>
        </p:spPr>
        <p:txBody>
          <a:bodyPr/>
          <a:lstStyle/>
          <a:p>
            <a:endParaRPr lang="en-US"/>
          </a:p>
        </p:txBody>
      </p:sp>
      <p:sp>
        <p:nvSpPr>
          <p:cNvPr id="13" name="Line 9">
            <a:extLst>
              <a:ext uri="{FF2B5EF4-FFF2-40B4-BE49-F238E27FC236}">
                <a16:creationId xmlns:a16="http://schemas.microsoft.com/office/drawing/2014/main" id="{48F93C24-9303-4F3B-B50D-D4E667B08270}"/>
              </a:ext>
            </a:extLst>
          </p:cNvPr>
          <p:cNvSpPr>
            <a:spLocks noChangeShapeType="1"/>
          </p:cNvSpPr>
          <p:nvPr/>
        </p:nvSpPr>
        <p:spPr bwMode="auto">
          <a:xfrm>
            <a:off x="6885217" y="1036570"/>
            <a:ext cx="1828800" cy="0"/>
          </a:xfrm>
          <a:prstGeom prst="line">
            <a:avLst/>
          </a:prstGeom>
          <a:noFill/>
          <a:ln w="12700">
            <a:solidFill>
              <a:schemeClr val="tx1"/>
            </a:solidFill>
            <a:round/>
            <a:headEnd type="none" w="sm" len="sm"/>
            <a:tailEnd type="triangle" w="sm" len="sm"/>
          </a:ln>
          <a:effectLst/>
        </p:spPr>
        <p:txBody>
          <a:bodyPr/>
          <a:lstStyle/>
          <a:p>
            <a:endParaRPr lang="en-US"/>
          </a:p>
        </p:txBody>
      </p:sp>
      <p:sp>
        <p:nvSpPr>
          <p:cNvPr id="14" name="Oval 10">
            <a:extLst>
              <a:ext uri="{FF2B5EF4-FFF2-40B4-BE49-F238E27FC236}">
                <a16:creationId xmlns:a16="http://schemas.microsoft.com/office/drawing/2014/main" id="{CEF4E03F-63BC-4258-A063-42E0597E1839}"/>
              </a:ext>
            </a:extLst>
          </p:cNvPr>
          <p:cNvSpPr>
            <a:spLocks noChangeArrowheads="1"/>
          </p:cNvSpPr>
          <p:nvPr/>
        </p:nvSpPr>
        <p:spPr bwMode="auto">
          <a:xfrm>
            <a:off x="7875817" y="1569970"/>
            <a:ext cx="457200" cy="685800"/>
          </a:xfrm>
          <a:prstGeom prst="ellipse">
            <a:avLst/>
          </a:prstGeom>
          <a:noFill/>
          <a:ln w="12700">
            <a:solidFill>
              <a:schemeClr val="hlink"/>
            </a:solidFill>
            <a:round/>
            <a:headEnd type="none" w="sm" len="sm"/>
            <a:tailEnd type="none" w="sm" len="sm"/>
          </a:ln>
          <a:effectLst/>
        </p:spPr>
        <p:txBody>
          <a:bodyPr wrap="none" anchor="ctr"/>
          <a:lstStyle/>
          <a:p>
            <a:endParaRPr lang="en-US"/>
          </a:p>
        </p:txBody>
      </p:sp>
      <p:sp>
        <p:nvSpPr>
          <p:cNvPr id="15" name="Line 11">
            <a:extLst>
              <a:ext uri="{FF2B5EF4-FFF2-40B4-BE49-F238E27FC236}">
                <a16:creationId xmlns:a16="http://schemas.microsoft.com/office/drawing/2014/main" id="{8683EDF0-C584-4795-B2F1-7D8F04D26506}"/>
              </a:ext>
            </a:extLst>
          </p:cNvPr>
          <p:cNvSpPr>
            <a:spLocks noChangeShapeType="1"/>
          </p:cNvSpPr>
          <p:nvPr/>
        </p:nvSpPr>
        <p:spPr bwMode="auto">
          <a:xfrm flipV="1">
            <a:off x="7418617" y="2179570"/>
            <a:ext cx="457200" cy="685800"/>
          </a:xfrm>
          <a:prstGeom prst="line">
            <a:avLst/>
          </a:prstGeom>
          <a:noFill/>
          <a:ln w="12700">
            <a:solidFill>
              <a:schemeClr val="tx1"/>
            </a:solidFill>
            <a:round/>
            <a:headEnd type="none" w="sm" len="sm"/>
            <a:tailEnd type="triangle" w="sm" len="sm"/>
          </a:ln>
          <a:effectLst/>
        </p:spPr>
        <p:txBody>
          <a:bodyPr/>
          <a:lstStyle/>
          <a:p>
            <a:endParaRPr lang="en-US"/>
          </a:p>
        </p:txBody>
      </p:sp>
      <p:sp>
        <p:nvSpPr>
          <p:cNvPr id="16" name="Text Box 12">
            <a:extLst>
              <a:ext uri="{FF2B5EF4-FFF2-40B4-BE49-F238E27FC236}">
                <a16:creationId xmlns:a16="http://schemas.microsoft.com/office/drawing/2014/main" id="{A7FC093B-AB3A-48C2-8FA8-BBCA88BF33AD}"/>
              </a:ext>
            </a:extLst>
          </p:cNvPr>
          <p:cNvSpPr txBox="1">
            <a:spLocks noChangeArrowheads="1"/>
          </p:cNvSpPr>
          <p:nvPr/>
        </p:nvSpPr>
        <p:spPr bwMode="auto">
          <a:xfrm>
            <a:off x="4446817" y="2865370"/>
            <a:ext cx="3443288" cy="304800"/>
          </a:xfrm>
          <a:prstGeom prst="rect">
            <a:avLst/>
          </a:prstGeom>
          <a:noFill/>
          <a:ln w="12700">
            <a:noFill/>
            <a:miter lim="800000"/>
            <a:headEnd type="none" w="sm" len="sm"/>
            <a:tailEnd type="none" w="sm" len="sm"/>
          </a:ln>
          <a:effectLst/>
        </p:spPr>
        <p:txBody>
          <a:bodyPr wrap="none">
            <a:spAutoFit/>
          </a:bodyPr>
          <a:lstStyle/>
          <a:p>
            <a:r>
              <a:rPr lang="en-US" sz="1400"/>
              <a:t>Double harmonic buncher (200-400 MHz)</a:t>
            </a:r>
          </a:p>
        </p:txBody>
      </p:sp>
      <p:sp>
        <p:nvSpPr>
          <p:cNvPr id="17" name="Text Box 13">
            <a:extLst>
              <a:ext uri="{FF2B5EF4-FFF2-40B4-BE49-F238E27FC236}">
                <a16:creationId xmlns:a16="http://schemas.microsoft.com/office/drawing/2014/main" id="{F41D8953-AB62-4E2C-979B-387F8C2AC20F}"/>
              </a:ext>
            </a:extLst>
          </p:cNvPr>
          <p:cNvSpPr txBox="1">
            <a:spLocks noChangeArrowheads="1"/>
          </p:cNvSpPr>
          <p:nvPr/>
        </p:nvSpPr>
        <p:spPr bwMode="auto">
          <a:xfrm>
            <a:off x="8561618" y="2865370"/>
            <a:ext cx="519113" cy="304800"/>
          </a:xfrm>
          <a:prstGeom prst="rect">
            <a:avLst/>
          </a:prstGeom>
          <a:noFill/>
          <a:ln w="12700">
            <a:noFill/>
            <a:miter lim="800000"/>
            <a:headEnd type="none" w="sm" len="sm"/>
            <a:tailEnd type="none" w="sm" len="sm"/>
          </a:ln>
          <a:effectLst/>
        </p:spPr>
        <p:txBody>
          <a:bodyPr wrap="none">
            <a:spAutoFit/>
          </a:bodyPr>
          <a:lstStyle/>
          <a:p>
            <a:r>
              <a:rPr lang="en-US" sz="1400"/>
              <a:t>DTL</a:t>
            </a:r>
          </a:p>
        </p:txBody>
      </p:sp>
      <p:sp>
        <p:nvSpPr>
          <p:cNvPr id="18" name="Line 14">
            <a:extLst>
              <a:ext uri="{FF2B5EF4-FFF2-40B4-BE49-F238E27FC236}">
                <a16:creationId xmlns:a16="http://schemas.microsoft.com/office/drawing/2014/main" id="{DE100069-AF21-4300-97C5-4DE03765A09B}"/>
              </a:ext>
            </a:extLst>
          </p:cNvPr>
          <p:cNvSpPr>
            <a:spLocks noChangeShapeType="1"/>
          </p:cNvSpPr>
          <p:nvPr/>
        </p:nvSpPr>
        <p:spPr bwMode="auto">
          <a:xfrm flipV="1">
            <a:off x="8790217" y="2103370"/>
            <a:ext cx="76200" cy="762000"/>
          </a:xfrm>
          <a:prstGeom prst="line">
            <a:avLst/>
          </a:prstGeom>
          <a:noFill/>
          <a:ln w="12700">
            <a:solidFill>
              <a:schemeClr val="tx1"/>
            </a:solidFill>
            <a:round/>
            <a:headEnd type="none" w="sm" len="sm"/>
            <a:tailEnd type="triangle" w="sm" len="sm"/>
          </a:ln>
          <a:effectLst/>
        </p:spPr>
        <p:txBody>
          <a:bodyPr/>
          <a:lstStyle/>
          <a:p>
            <a:endParaRPr lang="en-US"/>
          </a:p>
        </p:txBody>
      </p:sp>
      <p:pic>
        <p:nvPicPr>
          <p:cNvPr id="19" name="Picture 15" descr="bunching">
            <a:extLst>
              <a:ext uri="{FF2B5EF4-FFF2-40B4-BE49-F238E27FC236}">
                <a16:creationId xmlns:a16="http://schemas.microsoft.com/office/drawing/2014/main" id="{AD923C9B-23F2-4C5E-9C71-3DD839AFE431}"/>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898804" y="3246278"/>
            <a:ext cx="2018846" cy="1345897"/>
          </a:xfrm>
          <a:prstGeom prst="rect">
            <a:avLst/>
          </a:prstGeom>
          <a:noFill/>
          <a:ln w="9525">
            <a:noFill/>
            <a:miter lim="800000"/>
            <a:headEnd/>
            <a:tailEnd/>
          </a:ln>
        </p:spPr>
      </p:pic>
      <p:sp>
        <p:nvSpPr>
          <p:cNvPr id="20" name="Line 16">
            <a:extLst>
              <a:ext uri="{FF2B5EF4-FFF2-40B4-BE49-F238E27FC236}">
                <a16:creationId xmlns:a16="http://schemas.microsoft.com/office/drawing/2014/main" id="{92D5DB8F-A958-4808-9BF5-AED1353945BD}"/>
              </a:ext>
            </a:extLst>
          </p:cNvPr>
          <p:cNvSpPr>
            <a:spLocks noChangeShapeType="1"/>
          </p:cNvSpPr>
          <p:nvPr/>
        </p:nvSpPr>
        <p:spPr bwMode="auto">
          <a:xfrm flipV="1">
            <a:off x="6090559" y="1950969"/>
            <a:ext cx="1480457" cy="1480815"/>
          </a:xfrm>
          <a:prstGeom prst="line">
            <a:avLst/>
          </a:prstGeom>
          <a:noFill/>
          <a:ln w="12700">
            <a:solidFill>
              <a:srgbClr val="FF0000"/>
            </a:solidFill>
            <a:round/>
            <a:headEnd type="none" w="sm" len="sm"/>
            <a:tailEnd type="triangle" w="sm" len="sm"/>
          </a:ln>
          <a:effectLst/>
        </p:spPr>
        <p:txBody>
          <a:bodyPr/>
          <a:lstStyle/>
          <a:p>
            <a:endParaRPr lang="en-US"/>
          </a:p>
        </p:txBody>
      </p:sp>
      <p:sp>
        <p:nvSpPr>
          <p:cNvPr id="21" name="Line 17">
            <a:extLst>
              <a:ext uri="{FF2B5EF4-FFF2-40B4-BE49-F238E27FC236}">
                <a16:creationId xmlns:a16="http://schemas.microsoft.com/office/drawing/2014/main" id="{5C073ACF-DBB7-406E-AFE4-FF6E4DD2FD4E}"/>
              </a:ext>
            </a:extLst>
          </p:cNvPr>
          <p:cNvSpPr>
            <a:spLocks noChangeShapeType="1"/>
          </p:cNvSpPr>
          <p:nvPr/>
        </p:nvSpPr>
        <p:spPr bwMode="auto">
          <a:xfrm flipV="1">
            <a:off x="7674163" y="1950970"/>
            <a:ext cx="582654" cy="1353492"/>
          </a:xfrm>
          <a:prstGeom prst="line">
            <a:avLst/>
          </a:prstGeom>
          <a:noFill/>
          <a:ln w="12700">
            <a:solidFill>
              <a:srgbClr val="FF0000"/>
            </a:solidFill>
            <a:round/>
            <a:headEnd type="none" w="sm" len="sm"/>
            <a:tailEnd type="triangle" w="sm" len="sm"/>
          </a:ln>
          <a:effectLst/>
        </p:spPr>
        <p:txBody>
          <a:bodyPr/>
          <a:lstStyle/>
          <a:p>
            <a:endParaRPr lang="en-US"/>
          </a:p>
        </p:txBody>
      </p:sp>
      <p:sp>
        <p:nvSpPr>
          <p:cNvPr id="22" name="Line 18">
            <a:extLst>
              <a:ext uri="{FF2B5EF4-FFF2-40B4-BE49-F238E27FC236}">
                <a16:creationId xmlns:a16="http://schemas.microsoft.com/office/drawing/2014/main" id="{4DD6B680-BFFB-4C28-864F-5FC7C7D78011}"/>
              </a:ext>
            </a:extLst>
          </p:cNvPr>
          <p:cNvSpPr>
            <a:spLocks noChangeShapeType="1"/>
          </p:cNvSpPr>
          <p:nvPr/>
        </p:nvSpPr>
        <p:spPr bwMode="auto">
          <a:xfrm flipH="1" flipV="1">
            <a:off x="8790217" y="1950970"/>
            <a:ext cx="990600" cy="1288221"/>
          </a:xfrm>
          <a:prstGeom prst="line">
            <a:avLst/>
          </a:prstGeom>
          <a:noFill/>
          <a:ln w="12700">
            <a:solidFill>
              <a:srgbClr val="FF0000"/>
            </a:solidFill>
            <a:round/>
            <a:headEnd type="none" w="sm" len="sm"/>
            <a:tailEnd type="triangle" w="sm" len="sm"/>
          </a:ln>
          <a:effectLst/>
        </p:spPr>
        <p:txBody>
          <a:bodyPr/>
          <a:lstStyle/>
          <a:p>
            <a:endParaRPr lang="en-US"/>
          </a:p>
        </p:txBody>
      </p:sp>
      <p:sp>
        <p:nvSpPr>
          <p:cNvPr id="23" name="Text Box 19">
            <a:extLst>
              <a:ext uri="{FF2B5EF4-FFF2-40B4-BE49-F238E27FC236}">
                <a16:creationId xmlns:a16="http://schemas.microsoft.com/office/drawing/2014/main" id="{BE925B97-33BF-4135-8065-68D9FDBE2DF1}"/>
              </a:ext>
            </a:extLst>
          </p:cNvPr>
          <p:cNvSpPr txBox="1">
            <a:spLocks noChangeArrowheads="1"/>
          </p:cNvSpPr>
          <p:nvPr/>
        </p:nvSpPr>
        <p:spPr bwMode="auto">
          <a:xfrm>
            <a:off x="4421987" y="3245106"/>
            <a:ext cx="352425" cy="304800"/>
          </a:xfrm>
          <a:prstGeom prst="rect">
            <a:avLst/>
          </a:prstGeom>
          <a:noFill/>
          <a:ln w="12700">
            <a:noFill/>
            <a:miter lim="800000"/>
            <a:headEnd type="none" w="sm" len="sm"/>
            <a:tailEnd type="none" w="sm" len="sm"/>
          </a:ln>
          <a:effectLst/>
        </p:spPr>
        <p:txBody>
          <a:bodyPr wrap="square">
            <a:spAutoFit/>
          </a:bodyPr>
          <a:lstStyle/>
          <a:p>
            <a:r>
              <a:rPr lang="en-US" sz="1400" dirty="0"/>
              <a:t>W</a:t>
            </a:r>
          </a:p>
        </p:txBody>
      </p:sp>
      <p:sp>
        <p:nvSpPr>
          <p:cNvPr id="24" name="Text Box 20">
            <a:extLst>
              <a:ext uri="{FF2B5EF4-FFF2-40B4-BE49-F238E27FC236}">
                <a16:creationId xmlns:a16="http://schemas.microsoft.com/office/drawing/2014/main" id="{91D25F69-7ABD-42D1-96DD-11268937FCDD}"/>
              </a:ext>
            </a:extLst>
          </p:cNvPr>
          <p:cNvSpPr txBox="1">
            <a:spLocks noChangeArrowheads="1"/>
          </p:cNvSpPr>
          <p:nvPr/>
        </p:nvSpPr>
        <p:spPr bwMode="auto">
          <a:xfrm>
            <a:off x="6233432" y="4363301"/>
            <a:ext cx="276225" cy="304800"/>
          </a:xfrm>
          <a:prstGeom prst="rect">
            <a:avLst/>
          </a:prstGeom>
          <a:noFill/>
          <a:ln w="12700">
            <a:noFill/>
            <a:miter lim="800000"/>
            <a:headEnd type="none" w="sm" len="sm"/>
            <a:tailEnd type="none" w="sm" len="sm"/>
          </a:ln>
          <a:effectLst/>
        </p:spPr>
        <p:txBody>
          <a:bodyPr wrap="square">
            <a:spAutoFit/>
          </a:bodyPr>
          <a:lstStyle/>
          <a:p>
            <a:r>
              <a:rPr lang="en-US" sz="1400" i="1" dirty="0">
                <a:latin typeface="Symbol" pitchFamily="18" charset="2"/>
              </a:rPr>
              <a:t>f</a:t>
            </a:r>
          </a:p>
        </p:txBody>
      </p:sp>
      <p:sp>
        <p:nvSpPr>
          <p:cNvPr id="25" name="Oval 21">
            <a:extLst>
              <a:ext uri="{FF2B5EF4-FFF2-40B4-BE49-F238E27FC236}">
                <a16:creationId xmlns:a16="http://schemas.microsoft.com/office/drawing/2014/main" id="{31E329A2-4A2C-4E3A-8679-21F4E1A69192}"/>
              </a:ext>
            </a:extLst>
          </p:cNvPr>
          <p:cNvSpPr>
            <a:spLocks noChangeArrowheads="1"/>
          </p:cNvSpPr>
          <p:nvPr/>
        </p:nvSpPr>
        <p:spPr bwMode="auto">
          <a:xfrm>
            <a:off x="9908227" y="3534308"/>
            <a:ext cx="228600" cy="762484"/>
          </a:xfrm>
          <a:prstGeom prst="ellipse">
            <a:avLst/>
          </a:prstGeom>
          <a:noFill/>
          <a:ln w="12700">
            <a:solidFill>
              <a:schemeClr val="hlink"/>
            </a:solidFill>
            <a:round/>
            <a:headEnd type="none" w="sm" len="sm"/>
            <a:tailEnd type="none" w="sm" len="sm"/>
          </a:ln>
          <a:effectLst/>
        </p:spPr>
        <p:txBody>
          <a:bodyPr wrap="none" anchor="ctr"/>
          <a:lstStyle/>
          <a:p>
            <a:endParaRPr lang="en-US"/>
          </a:p>
        </p:txBody>
      </p:sp>
      <p:sp>
        <p:nvSpPr>
          <p:cNvPr id="27" name="Text Box 23">
            <a:extLst>
              <a:ext uri="{FF2B5EF4-FFF2-40B4-BE49-F238E27FC236}">
                <a16:creationId xmlns:a16="http://schemas.microsoft.com/office/drawing/2014/main" id="{9F4AABAA-560E-486A-AA81-A48D110277EE}"/>
              </a:ext>
            </a:extLst>
          </p:cNvPr>
          <p:cNvSpPr txBox="1">
            <a:spLocks noChangeArrowheads="1"/>
          </p:cNvSpPr>
          <p:nvPr/>
        </p:nvSpPr>
        <p:spPr bwMode="auto">
          <a:xfrm>
            <a:off x="11018408" y="4043995"/>
            <a:ext cx="1069483" cy="646331"/>
          </a:xfrm>
          <a:prstGeom prst="rect">
            <a:avLst/>
          </a:prstGeom>
          <a:noFill/>
          <a:ln w="12700">
            <a:noFill/>
            <a:miter lim="800000"/>
            <a:headEnd type="none" w="sm" len="sm"/>
            <a:tailEnd type="none" w="sm" len="sm"/>
          </a:ln>
          <a:effectLst/>
        </p:spPr>
        <p:txBody>
          <a:bodyPr wrap="square">
            <a:spAutoFit/>
          </a:bodyPr>
          <a:lstStyle/>
          <a:p>
            <a:r>
              <a:rPr lang="en-US" sz="1200" i="1"/>
              <a:t>Useful beam (inside DTL acceptance)</a:t>
            </a:r>
          </a:p>
        </p:txBody>
      </p:sp>
      <p:sp>
        <p:nvSpPr>
          <p:cNvPr id="28" name="Line 24">
            <a:extLst>
              <a:ext uri="{FF2B5EF4-FFF2-40B4-BE49-F238E27FC236}">
                <a16:creationId xmlns:a16="http://schemas.microsoft.com/office/drawing/2014/main" id="{4B29E39B-A449-441D-9EC5-AC51B9523699}"/>
              </a:ext>
            </a:extLst>
          </p:cNvPr>
          <p:cNvSpPr>
            <a:spLocks noChangeShapeType="1"/>
          </p:cNvSpPr>
          <p:nvPr/>
        </p:nvSpPr>
        <p:spPr bwMode="auto">
          <a:xfrm flipH="1" flipV="1">
            <a:off x="10213852" y="4181383"/>
            <a:ext cx="804555" cy="181918"/>
          </a:xfrm>
          <a:prstGeom prst="line">
            <a:avLst/>
          </a:prstGeom>
          <a:noFill/>
          <a:ln w="12700">
            <a:solidFill>
              <a:schemeClr val="tx1"/>
            </a:solidFill>
            <a:round/>
            <a:headEnd type="none" w="sm" len="sm"/>
            <a:tailEnd type="triangle" w="sm" len="sm"/>
          </a:ln>
          <a:effectLst/>
        </p:spPr>
        <p:txBody>
          <a:bodyPr/>
          <a:lstStyle/>
          <a:p>
            <a:endParaRPr lang="en-US"/>
          </a:p>
        </p:txBody>
      </p:sp>
      <p:sp>
        <p:nvSpPr>
          <p:cNvPr id="32" name="TextBox 31">
            <a:extLst>
              <a:ext uri="{FF2B5EF4-FFF2-40B4-BE49-F238E27FC236}">
                <a16:creationId xmlns:a16="http://schemas.microsoft.com/office/drawing/2014/main" id="{B3BF2CD9-0E26-73F5-25D4-B13AF8A59F91}"/>
              </a:ext>
            </a:extLst>
          </p:cNvPr>
          <p:cNvSpPr txBox="1"/>
          <p:nvPr/>
        </p:nvSpPr>
        <p:spPr>
          <a:xfrm>
            <a:off x="4572683" y="5355722"/>
            <a:ext cx="1501205" cy="830997"/>
          </a:xfrm>
          <a:prstGeom prst="rect">
            <a:avLst/>
          </a:prstGeom>
          <a:noFill/>
        </p:spPr>
        <p:txBody>
          <a:bodyPr wrap="square" lIns="0" tIns="0" rIns="0" bIns="0" rtlCol="0">
            <a:spAutoFit/>
          </a:bodyPr>
          <a:lstStyle/>
          <a:p>
            <a:pPr algn="l"/>
            <a:r>
              <a:rPr lang="en-GB" b="1" dirty="0">
                <a:solidFill>
                  <a:srgbClr val="C00000"/>
                </a:solidFill>
              </a:rPr>
              <a:t>The Linac2 Cockroft-Walton, 1978</a:t>
            </a:r>
          </a:p>
        </p:txBody>
      </p:sp>
    </p:spTree>
    <p:extLst>
      <p:ext uri="{BB962C8B-B14F-4D97-AF65-F5344CB8AC3E}">
        <p14:creationId xmlns:p14="http://schemas.microsoft.com/office/powerpoint/2010/main" val="7715040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0F8E7-2C2E-FF46-444D-E424B11448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C31C03-C95C-DBE8-F718-A24308DE8044}"/>
              </a:ext>
            </a:extLst>
          </p:cNvPr>
          <p:cNvSpPr>
            <a:spLocks noGrp="1"/>
          </p:cNvSpPr>
          <p:nvPr>
            <p:ph type="title"/>
          </p:nvPr>
        </p:nvSpPr>
        <p:spPr>
          <a:xfrm>
            <a:off x="0" y="0"/>
            <a:ext cx="12192000" cy="794918"/>
          </a:xfrm>
        </p:spPr>
        <p:txBody>
          <a:bodyPr/>
          <a:lstStyle/>
          <a:p>
            <a:r>
              <a:rPr lang="en-GB" dirty="0"/>
              <a:t>New arguments for a spare – the 2020 inspection</a:t>
            </a:r>
          </a:p>
        </p:txBody>
      </p:sp>
      <p:sp>
        <p:nvSpPr>
          <p:cNvPr id="4" name="Slide Number Placeholder 3">
            <a:extLst>
              <a:ext uri="{FF2B5EF4-FFF2-40B4-BE49-F238E27FC236}">
                <a16:creationId xmlns:a16="http://schemas.microsoft.com/office/drawing/2014/main" id="{0BA2C371-15E0-A0EC-8AC7-FFA0AFC76FC5}"/>
              </a:ext>
            </a:extLst>
          </p:cNvPr>
          <p:cNvSpPr>
            <a:spLocks noGrp="1"/>
          </p:cNvSpPr>
          <p:nvPr>
            <p:ph type="sldNum" sz="quarter" idx="4"/>
          </p:nvPr>
        </p:nvSpPr>
        <p:spPr/>
        <p:txBody>
          <a:bodyPr/>
          <a:lstStyle/>
          <a:p>
            <a:fld id="{17918391-D411-FE40-AAD7-861AE5233E0E}" type="slidenum">
              <a:rPr lang="en-US" smtClean="0"/>
              <a:pPr/>
              <a:t>20</a:t>
            </a:fld>
            <a:endParaRPr lang="en-US" dirty="0"/>
          </a:p>
        </p:txBody>
      </p:sp>
      <p:sp>
        <p:nvSpPr>
          <p:cNvPr id="9" name="Content Placeholder 1">
            <a:extLst>
              <a:ext uri="{FF2B5EF4-FFF2-40B4-BE49-F238E27FC236}">
                <a16:creationId xmlns:a16="http://schemas.microsoft.com/office/drawing/2014/main" id="{0540BAA1-B436-5161-3398-13A3E2CCE6E6}"/>
              </a:ext>
            </a:extLst>
          </p:cNvPr>
          <p:cNvSpPr>
            <a:spLocks noGrp="1"/>
          </p:cNvSpPr>
          <p:nvPr>
            <p:ph idx="1"/>
          </p:nvPr>
        </p:nvSpPr>
        <p:spPr>
          <a:xfrm>
            <a:off x="407988" y="1019572"/>
            <a:ext cx="11376024" cy="4147938"/>
          </a:xfrm>
        </p:spPr>
        <p:txBody>
          <a:bodyPr/>
          <a:lstStyle/>
          <a:p>
            <a:pPr>
              <a:spcBef>
                <a:spcPts val="300"/>
              </a:spcBef>
              <a:spcAft>
                <a:spcPts val="600"/>
              </a:spcAft>
              <a:buClr>
                <a:srgbClr val="013469"/>
              </a:buClr>
              <a:buSzPct val="95000"/>
            </a:pPr>
            <a:r>
              <a:rPr lang="en-US" sz="1800" b="0" dirty="0">
                <a:latin typeface="Calibri" panose="020F0502020204030204" pitchFamily="34" charset="0"/>
                <a:ea typeface="Calibri" panose="020F0502020204030204" pitchFamily="34" charset="0"/>
                <a:cs typeface="Calibri" panose="020F0502020204030204" pitchFamily="34" charset="0"/>
              </a:rPr>
              <a:t>RFQ inspection on </a:t>
            </a:r>
            <a:r>
              <a:rPr lang="en-US" sz="1800" dirty="0">
                <a:latin typeface="Calibri" panose="020F0502020204030204" pitchFamily="34" charset="0"/>
                <a:ea typeface="Calibri" panose="020F0502020204030204" pitchFamily="34" charset="0"/>
                <a:cs typeface="Calibri" panose="020F0502020204030204" pitchFamily="34" charset="0"/>
              </a:rPr>
              <a:t>7 and 8 January 2020</a:t>
            </a:r>
            <a:r>
              <a:rPr lang="en-US" sz="1800" b="0" dirty="0">
                <a:latin typeface="Calibri" panose="020F0502020204030204" pitchFamily="34" charset="0"/>
                <a:ea typeface="Calibri" panose="020F0502020204030204" pitchFamily="34" charset="0"/>
                <a:cs typeface="Calibri" panose="020F0502020204030204" pitchFamily="34" charset="0"/>
              </a:rPr>
              <a:t>:</a:t>
            </a:r>
          </a:p>
          <a:p>
            <a:pPr>
              <a:spcBef>
                <a:spcPts val="300"/>
              </a:spcBef>
              <a:spcAft>
                <a:spcPts val="600"/>
              </a:spcAft>
              <a:buClr>
                <a:srgbClr val="013469"/>
              </a:buClr>
              <a:buSzPct val="95000"/>
            </a:pPr>
            <a:r>
              <a:rPr lang="en-US" sz="1800" dirty="0">
                <a:latin typeface="Calibri" panose="020F0502020204030204" pitchFamily="34" charset="0"/>
                <a:ea typeface="Calibri" panose="020F0502020204030204" pitchFamily="34" charset="0"/>
                <a:cs typeface="Calibri" panose="020F0502020204030204" pitchFamily="34" charset="0"/>
              </a:rPr>
              <a:t>Endoscopy</a:t>
            </a:r>
            <a:r>
              <a:rPr lang="en-US" sz="1800" b="0" dirty="0">
                <a:latin typeface="Calibri" panose="020F0502020204030204" pitchFamily="34" charset="0"/>
                <a:ea typeface="Calibri" panose="020F0502020204030204" pitchFamily="34" charset="0"/>
                <a:cs typeface="Calibri" panose="020F0502020204030204" pitchFamily="34" charset="0"/>
              </a:rPr>
              <a:t> of RFQ via entry at pre-chopper, beam stopper, vacuum valve and solenoid</a:t>
            </a:r>
          </a:p>
          <a:p>
            <a:pPr>
              <a:spcBef>
                <a:spcPts val="300"/>
              </a:spcBef>
              <a:spcAft>
                <a:spcPts val="600"/>
              </a:spcAft>
              <a:buClr>
                <a:srgbClr val="013469"/>
              </a:buClr>
              <a:buSzPct val="95000"/>
            </a:pPr>
            <a:r>
              <a:rPr lang="en-US" sz="1800" b="0" dirty="0">
                <a:latin typeface="Calibri" panose="020F0502020204030204" pitchFamily="34" charset="0"/>
                <a:ea typeface="Calibri" panose="020F0502020204030204" pitchFamily="34" charset="0"/>
                <a:cs typeface="Calibri" panose="020F0502020204030204" pitchFamily="34" charset="0"/>
              </a:rPr>
              <a:t>Endoscopy through vacuum ports of RFQ</a:t>
            </a:r>
          </a:p>
          <a:p>
            <a:pPr>
              <a:spcBef>
                <a:spcPts val="300"/>
              </a:spcBef>
              <a:spcAft>
                <a:spcPts val="600"/>
              </a:spcAft>
              <a:buClr>
                <a:srgbClr val="013469"/>
              </a:buClr>
              <a:buSzPct val="95000"/>
            </a:pPr>
            <a:r>
              <a:rPr lang="en-US" sz="1800" b="0" dirty="0">
                <a:latin typeface="Calibri" panose="020F0502020204030204" pitchFamily="34" charset="0"/>
                <a:ea typeface="Calibri" panose="020F0502020204030204" pitchFamily="34" charset="0"/>
                <a:cs typeface="Calibri" panose="020F0502020204030204" pitchFamily="34" charset="0"/>
              </a:rPr>
              <a:t>Various worrying images – but it was </a:t>
            </a:r>
            <a:r>
              <a:rPr lang="en-US" sz="1800" dirty="0">
                <a:latin typeface="Calibri" panose="020F0502020204030204" pitchFamily="34" charset="0"/>
                <a:ea typeface="Calibri" panose="020F0502020204030204" pitchFamily="34" charset="0"/>
                <a:cs typeface="Calibri" panose="020F0502020204030204" pitchFamily="34" charset="0"/>
              </a:rPr>
              <a:t>impossible to judge</a:t>
            </a:r>
            <a:r>
              <a:rPr lang="en-US" sz="1800" b="0" dirty="0">
                <a:latin typeface="Calibri" panose="020F0502020204030204" pitchFamily="34" charset="0"/>
                <a:ea typeface="Calibri" panose="020F0502020204030204" pitchFamily="34" charset="0"/>
                <a:cs typeface="Calibri" panose="020F0502020204030204" pitchFamily="34" charset="0"/>
              </a:rPr>
              <a:t> the relevance</a:t>
            </a:r>
          </a:p>
          <a:p>
            <a:pPr>
              <a:spcBef>
                <a:spcPts val="300"/>
              </a:spcBef>
              <a:spcAft>
                <a:spcPts val="600"/>
              </a:spcAft>
              <a:buClr>
                <a:srgbClr val="013469"/>
              </a:buClr>
              <a:buSzPct val="95000"/>
            </a:pPr>
            <a:endParaRPr lang="en-US" sz="1050" b="0" dirty="0">
              <a:latin typeface="Calibri" panose="020F0502020204030204" pitchFamily="34" charset="0"/>
              <a:ea typeface="Calibri" panose="020F0502020204030204" pitchFamily="34" charset="0"/>
              <a:cs typeface="Calibri" panose="020F0502020204030204" pitchFamily="34" charset="0"/>
            </a:endParaRPr>
          </a:p>
          <a:p>
            <a:pPr>
              <a:spcBef>
                <a:spcPts val="300"/>
              </a:spcBef>
              <a:spcAft>
                <a:spcPts val="600"/>
              </a:spcAft>
              <a:buClr>
                <a:srgbClr val="013469"/>
              </a:buClr>
              <a:buSzPct val="95000"/>
            </a:pPr>
            <a:r>
              <a:rPr lang="en-US" sz="1800" b="0" dirty="0">
                <a:latin typeface="Calibri" panose="020F0502020204030204" pitchFamily="34" charset="0"/>
                <a:ea typeface="Calibri" panose="020F0502020204030204" pitchFamily="34" charset="0"/>
                <a:cs typeface="Calibri" panose="020F0502020204030204" pitchFamily="34" charset="0"/>
              </a:rPr>
              <a:t>RFQ inspection on </a:t>
            </a:r>
            <a:r>
              <a:rPr lang="en-US" sz="1800" dirty="0">
                <a:latin typeface="Calibri" panose="020F0502020204030204" pitchFamily="34" charset="0"/>
                <a:ea typeface="Calibri" panose="020F0502020204030204" pitchFamily="34" charset="0"/>
                <a:cs typeface="Calibri" panose="020F0502020204030204" pitchFamily="34" charset="0"/>
              </a:rPr>
              <a:t>1 February 2020</a:t>
            </a:r>
            <a:r>
              <a:rPr lang="en-US" sz="1800" b="0" dirty="0">
                <a:latin typeface="Calibri" panose="020F0502020204030204" pitchFamily="34" charset="0"/>
                <a:ea typeface="Calibri" panose="020F0502020204030204" pitchFamily="34" charset="0"/>
                <a:cs typeface="Calibri" panose="020F0502020204030204" pitchFamily="34" charset="0"/>
              </a:rPr>
              <a:t>:</a:t>
            </a:r>
          </a:p>
          <a:p>
            <a:pPr>
              <a:spcBef>
                <a:spcPts val="300"/>
              </a:spcBef>
              <a:spcAft>
                <a:spcPts val="600"/>
              </a:spcAft>
              <a:buClr>
                <a:srgbClr val="013469"/>
              </a:buClr>
              <a:buSzPct val="95000"/>
            </a:pPr>
            <a:r>
              <a:rPr lang="en-US" sz="1800" b="0" dirty="0">
                <a:latin typeface="Calibri" panose="020F0502020204030204" pitchFamily="34" charset="0"/>
                <a:ea typeface="Calibri" panose="020F0502020204030204" pitchFamily="34" charset="0"/>
                <a:cs typeface="Calibri" panose="020F0502020204030204" pitchFamily="34" charset="0"/>
              </a:rPr>
              <a:t>Solenoid removal, pictures taken by </a:t>
            </a:r>
            <a:r>
              <a:rPr lang="en-US" sz="1800" dirty="0">
                <a:latin typeface="Calibri" panose="020F0502020204030204" pitchFamily="34" charset="0"/>
                <a:ea typeface="Calibri" panose="020F0502020204030204" pitchFamily="34" charset="0"/>
                <a:cs typeface="Calibri" panose="020F0502020204030204" pitchFamily="34" charset="0"/>
              </a:rPr>
              <a:t>normal camera</a:t>
            </a:r>
            <a:r>
              <a:rPr lang="en-US" sz="1800" b="0" dirty="0">
                <a:latin typeface="Calibri" panose="020F0502020204030204" pitchFamily="34" charset="0"/>
                <a:ea typeface="Calibri" panose="020F0502020204030204" pitchFamily="34" charset="0"/>
                <a:cs typeface="Calibri" panose="020F0502020204030204" pitchFamily="34" charset="0"/>
              </a:rPr>
              <a:t>:</a:t>
            </a:r>
          </a:p>
          <a:p>
            <a:pPr>
              <a:spcBef>
                <a:spcPts val="300"/>
              </a:spcBef>
              <a:spcAft>
                <a:spcPts val="600"/>
              </a:spcAft>
              <a:buClr>
                <a:srgbClr val="013469"/>
              </a:buClr>
              <a:buSzPct val="95000"/>
            </a:pPr>
            <a:r>
              <a:rPr lang="en-US" sz="1800" b="0" dirty="0">
                <a:latin typeface="Calibri" panose="020F0502020204030204" pitchFamily="34" charset="0"/>
                <a:ea typeface="Calibri" panose="020F0502020204030204" pitchFamily="34" charset="0"/>
                <a:cs typeface="Calibri" panose="020F0502020204030204" pitchFamily="34" charset="0"/>
              </a:rPr>
              <a:t>Presumed damage turns out to be mostly </a:t>
            </a:r>
            <a:r>
              <a:rPr lang="en-US" sz="1800" dirty="0">
                <a:solidFill>
                  <a:srgbClr val="FF0000"/>
                </a:solidFill>
                <a:latin typeface="Calibri" panose="020F0502020204030204" pitchFamily="34" charset="0"/>
                <a:ea typeface="Calibri" panose="020F0502020204030204" pitchFamily="34" charset="0"/>
                <a:cs typeface="Calibri" panose="020F0502020204030204" pitchFamily="34" charset="0"/>
              </a:rPr>
              <a:t>variations in surface texture</a:t>
            </a:r>
          </a:p>
          <a:p>
            <a:pPr>
              <a:spcBef>
                <a:spcPts val="300"/>
              </a:spcBef>
              <a:spcAft>
                <a:spcPts val="600"/>
              </a:spcAft>
              <a:buClr>
                <a:srgbClr val="013469"/>
              </a:buClr>
              <a:buSzPct val="95000"/>
            </a:pPr>
            <a:r>
              <a:rPr lang="en-US" sz="1800" dirty="0">
                <a:latin typeface="Calibri" panose="020F0502020204030204" pitchFamily="34" charset="0"/>
                <a:ea typeface="Calibri" panose="020F0502020204030204" pitchFamily="34" charset="0"/>
                <a:cs typeface="Calibri" panose="020F0502020204030204" pitchFamily="34" charset="0"/>
              </a:rPr>
              <a:t>No profound features</a:t>
            </a:r>
            <a:r>
              <a:rPr lang="en-US" sz="1800" b="0" dirty="0">
                <a:latin typeface="Calibri" panose="020F0502020204030204" pitchFamily="34" charset="0"/>
                <a:ea typeface="Calibri" panose="020F0502020204030204" pitchFamily="34" charset="0"/>
                <a:cs typeface="Calibri" panose="020F0502020204030204" pitchFamily="34" charset="0"/>
              </a:rPr>
              <a:t> were found but surface profile could not be measured through aperture</a:t>
            </a:r>
          </a:p>
          <a:p>
            <a:pPr>
              <a:spcBef>
                <a:spcPts val="300"/>
              </a:spcBef>
              <a:spcAft>
                <a:spcPts val="600"/>
              </a:spcAft>
              <a:buClr>
                <a:srgbClr val="013469"/>
              </a:buClr>
              <a:buSzPct val="95000"/>
            </a:pPr>
            <a:endParaRPr lang="en-US" sz="1050" b="0" dirty="0">
              <a:latin typeface="Calibri" panose="020F0502020204030204" pitchFamily="34" charset="0"/>
              <a:ea typeface="Calibri" panose="020F0502020204030204" pitchFamily="34" charset="0"/>
              <a:cs typeface="Calibri" panose="020F0502020204030204" pitchFamily="34" charset="0"/>
            </a:endParaRPr>
          </a:p>
          <a:p>
            <a:pPr>
              <a:spcBef>
                <a:spcPts val="300"/>
              </a:spcBef>
              <a:spcAft>
                <a:spcPts val="600"/>
              </a:spcAft>
              <a:buClr>
                <a:srgbClr val="013469"/>
              </a:buClr>
              <a:buSzPct val="95000"/>
            </a:pPr>
            <a:r>
              <a:rPr lang="en-US" sz="1800" b="0" dirty="0">
                <a:latin typeface="Calibri" panose="020F0502020204030204" pitchFamily="34" charset="0"/>
                <a:ea typeface="Calibri" panose="020F0502020204030204" pitchFamily="34" charset="0"/>
                <a:cs typeface="Calibri" panose="020F0502020204030204" pitchFamily="34" charset="0"/>
              </a:rPr>
              <a:t>Since then: Study on beam exposure with breakdown tests.</a:t>
            </a:r>
          </a:p>
          <a:p>
            <a:pPr>
              <a:spcBef>
                <a:spcPts val="300"/>
              </a:spcBef>
              <a:spcAft>
                <a:spcPts val="600"/>
              </a:spcAft>
              <a:buClr>
                <a:srgbClr val="013469"/>
              </a:buClr>
              <a:buSzPct val="95000"/>
            </a:pPr>
            <a:r>
              <a:rPr lang="en-US" sz="1800" b="0" dirty="0">
                <a:latin typeface="Calibri" panose="020F0502020204030204" pitchFamily="34" charset="0"/>
                <a:ea typeface="Calibri" panose="020F0502020204030204" pitchFamily="34" charset="0"/>
                <a:cs typeface="Calibri" panose="020F0502020204030204" pitchFamily="34" charset="0"/>
              </a:rPr>
              <a:t>Possible mechanism of </a:t>
            </a:r>
            <a:r>
              <a:rPr lang="en-US" sz="1800" b="0" dirty="0">
                <a:solidFill>
                  <a:srgbClr val="FF0000"/>
                </a:solidFill>
                <a:latin typeface="Calibri" panose="020F0502020204030204" pitchFamily="34" charset="0"/>
                <a:ea typeface="Calibri" panose="020F0502020204030204" pitchFamily="34" charset="0"/>
                <a:cs typeface="Calibri" panose="020F0502020204030204" pitchFamily="34" charset="0"/>
              </a:rPr>
              <a:t>surface texture change </a:t>
            </a:r>
            <a:r>
              <a:rPr lang="en-US" sz="1800" b="0" dirty="0">
                <a:latin typeface="Calibri" panose="020F0502020204030204" pitchFamily="34" charset="0"/>
                <a:ea typeface="Calibri" panose="020F0502020204030204" pitchFamily="34" charset="0"/>
                <a:cs typeface="Calibri" panose="020F0502020204030204" pitchFamily="34" charset="0"/>
              </a:rPr>
              <a:t>due to hydrogen implantation in Cu.</a:t>
            </a:r>
          </a:p>
        </p:txBody>
      </p:sp>
      <p:sp>
        <p:nvSpPr>
          <p:cNvPr id="10" name="TextBox 9">
            <a:extLst>
              <a:ext uri="{FF2B5EF4-FFF2-40B4-BE49-F238E27FC236}">
                <a16:creationId xmlns:a16="http://schemas.microsoft.com/office/drawing/2014/main" id="{0BAA4394-9DC7-6F35-F5D6-489C6E7B8668}"/>
              </a:ext>
            </a:extLst>
          </p:cNvPr>
          <p:cNvSpPr txBox="1"/>
          <p:nvPr/>
        </p:nvSpPr>
        <p:spPr>
          <a:xfrm>
            <a:off x="407988" y="5167510"/>
            <a:ext cx="11376023" cy="923330"/>
          </a:xfrm>
          <a:prstGeom prst="rect">
            <a:avLst/>
          </a:prstGeom>
        </p:spPr>
        <p:style>
          <a:lnRef idx="1">
            <a:schemeClr val="accent2"/>
          </a:lnRef>
          <a:fillRef idx="2">
            <a:schemeClr val="accent2"/>
          </a:fillRef>
          <a:effectRef idx="1">
            <a:schemeClr val="accent2"/>
          </a:effectRef>
          <a:fontRef idx="minor">
            <a:schemeClr val="dk1"/>
          </a:fontRef>
        </p:style>
        <p:txBody>
          <a:bodyPr wrap="square" lIns="0" tIns="0" rIns="0" bIns="0" rtlCol="0">
            <a:spAutoFit/>
          </a:bodyPr>
          <a:lstStyle/>
          <a:p>
            <a:pPr algn="l"/>
            <a:r>
              <a:rPr lang="en-GB" sz="2000" dirty="0">
                <a:latin typeface="Calibri" panose="020F0502020204030204" pitchFamily="34" charset="0"/>
                <a:ea typeface="Calibri" panose="020F0502020204030204" pitchFamily="34" charset="0"/>
                <a:cs typeface="Calibri" panose="020F0502020204030204" pitchFamily="34" charset="0"/>
              </a:rPr>
              <a:t>These observations indicate that even for the CERN low duty cycle, risk #1 in the previous list (vane damage from beam loss) has higher probability than estimated in the risk analysis – but did not lead to any performance degradation! </a:t>
            </a:r>
          </a:p>
        </p:txBody>
      </p:sp>
    </p:spTree>
    <p:extLst>
      <p:ext uri="{BB962C8B-B14F-4D97-AF65-F5344CB8AC3E}">
        <p14:creationId xmlns:p14="http://schemas.microsoft.com/office/powerpoint/2010/main" val="31489320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0D7A3-54C6-E64C-7427-344560F5E9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B3BD13-66DC-AA39-875A-C94B744034DA}"/>
              </a:ext>
            </a:extLst>
          </p:cNvPr>
          <p:cNvSpPr>
            <a:spLocks noGrp="1"/>
          </p:cNvSpPr>
          <p:nvPr>
            <p:ph type="title"/>
          </p:nvPr>
        </p:nvSpPr>
        <p:spPr>
          <a:xfrm>
            <a:off x="0" y="0"/>
            <a:ext cx="12192000" cy="794918"/>
          </a:xfrm>
        </p:spPr>
        <p:txBody>
          <a:bodyPr/>
          <a:lstStyle/>
          <a:p>
            <a:r>
              <a:rPr lang="en-GB" dirty="0"/>
              <a:t>Camera images – 02/2020 (5 year operation) </a:t>
            </a:r>
          </a:p>
        </p:txBody>
      </p:sp>
      <p:sp>
        <p:nvSpPr>
          <p:cNvPr id="4" name="Slide Number Placeholder 3">
            <a:extLst>
              <a:ext uri="{FF2B5EF4-FFF2-40B4-BE49-F238E27FC236}">
                <a16:creationId xmlns:a16="http://schemas.microsoft.com/office/drawing/2014/main" id="{BE94836D-63BF-6F5F-4595-B642E2DBCD75}"/>
              </a:ext>
            </a:extLst>
          </p:cNvPr>
          <p:cNvSpPr>
            <a:spLocks noGrp="1"/>
          </p:cNvSpPr>
          <p:nvPr>
            <p:ph type="sldNum" sz="quarter" idx="4"/>
          </p:nvPr>
        </p:nvSpPr>
        <p:spPr/>
        <p:txBody>
          <a:bodyPr/>
          <a:lstStyle/>
          <a:p>
            <a:fld id="{17918391-D411-FE40-AAD7-861AE5233E0E}" type="slidenum">
              <a:rPr lang="en-US" smtClean="0"/>
              <a:pPr/>
              <a:t>21</a:t>
            </a:fld>
            <a:endParaRPr lang="en-US" dirty="0"/>
          </a:p>
        </p:txBody>
      </p:sp>
      <p:pic>
        <p:nvPicPr>
          <p:cNvPr id="5" name="Picture 4">
            <a:extLst>
              <a:ext uri="{FF2B5EF4-FFF2-40B4-BE49-F238E27FC236}">
                <a16:creationId xmlns:a16="http://schemas.microsoft.com/office/drawing/2014/main" id="{044EB19B-E57A-9673-B8AE-79F0349E169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27357" y="645802"/>
            <a:ext cx="4245658" cy="3184243"/>
          </a:xfrm>
          <a:prstGeom prst="rect">
            <a:avLst/>
          </a:prstGeom>
        </p:spPr>
      </p:pic>
      <p:pic>
        <p:nvPicPr>
          <p:cNvPr id="13" name="Picture 12">
            <a:extLst>
              <a:ext uri="{FF2B5EF4-FFF2-40B4-BE49-F238E27FC236}">
                <a16:creationId xmlns:a16="http://schemas.microsoft.com/office/drawing/2014/main" id="{37D05B58-219A-639D-F0B4-0CB9C46FCF1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75228" y="3915225"/>
            <a:ext cx="4161978" cy="2942775"/>
          </a:xfrm>
          <a:prstGeom prst="rect">
            <a:avLst/>
          </a:prstGeom>
        </p:spPr>
      </p:pic>
      <p:grpSp>
        <p:nvGrpSpPr>
          <p:cNvPr id="14" name="Group 13">
            <a:extLst>
              <a:ext uri="{FF2B5EF4-FFF2-40B4-BE49-F238E27FC236}">
                <a16:creationId xmlns:a16="http://schemas.microsoft.com/office/drawing/2014/main" id="{00F84EFE-06FF-4920-8532-94652E40FE1C}"/>
              </a:ext>
            </a:extLst>
          </p:cNvPr>
          <p:cNvGrpSpPr/>
          <p:nvPr/>
        </p:nvGrpSpPr>
        <p:grpSpPr>
          <a:xfrm>
            <a:off x="8178122" y="645802"/>
            <a:ext cx="4161978" cy="3482473"/>
            <a:chOff x="1509346" y="1173935"/>
            <a:chExt cx="5776314" cy="4716726"/>
          </a:xfrm>
        </p:grpSpPr>
        <p:pic>
          <p:nvPicPr>
            <p:cNvPr id="15" name="Picture 14">
              <a:extLst>
                <a:ext uri="{FF2B5EF4-FFF2-40B4-BE49-F238E27FC236}">
                  <a16:creationId xmlns:a16="http://schemas.microsoft.com/office/drawing/2014/main" id="{B3BE7B36-9E3C-26E4-5180-9F666C0E096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509346" y="1173935"/>
              <a:ext cx="5519573" cy="4716726"/>
            </a:xfrm>
            <a:prstGeom prst="rect">
              <a:avLst/>
            </a:prstGeom>
          </p:spPr>
        </p:pic>
        <p:sp>
          <p:nvSpPr>
            <p:cNvPr id="16" name="Oval 15">
              <a:extLst>
                <a:ext uri="{FF2B5EF4-FFF2-40B4-BE49-F238E27FC236}">
                  <a16:creationId xmlns:a16="http://schemas.microsoft.com/office/drawing/2014/main" id="{646B76F1-849A-A433-B428-72336D9AB2B3}"/>
                </a:ext>
              </a:extLst>
            </p:cNvPr>
            <p:cNvSpPr/>
            <p:nvPr/>
          </p:nvSpPr>
          <p:spPr>
            <a:xfrm rot="360000">
              <a:off x="4920622" y="3498992"/>
              <a:ext cx="2365038" cy="1062299"/>
            </a:xfrm>
            <a:prstGeom prst="ellipse">
              <a:avLst/>
            </a:prstGeom>
            <a:noFill/>
            <a:ln w="254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11" name="Picture 10">
            <a:extLst>
              <a:ext uri="{FF2B5EF4-FFF2-40B4-BE49-F238E27FC236}">
                <a16:creationId xmlns:a16="http://schemas.microsoft.com/office/drawing/2014/main" id="{1BE8462B-300F-DBFB-2D17-C652CED79067}"/>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305539" y="3239002"/>
            <a:ext cx="3826895" cy="3482474"/>
          </a:xfrm>
          <a:prstGeom prst="rect">
            <a:avLst/>
          </a:prstGeom>
        </p:spPr>
      </p:pic>
      <p:sp>
        <p:nvSpPr>
          <p:cNvPr id="17" name="TextBox 16">
            <a:extLst>
              <a:ext uri="{FF2B5EF4-FFF2-40B4-BE49-F238E27FC236}">
                <a16:creationId xmlns:a16="http://schemas.microsoft.com/office/drawing/2014/main" id="{1432F9B3-C771-067B-E814-FE46527B60F1}"/>
              </a:ext>
            </a:extLst>
          </p:cNvPr>
          <p:cNvSpPr txBox="1"/>
          <p:nvPr/>
        </p:nvSpPr>
        <p:spPr>
          <a:xfrm>
            <a:off x="9551956" y="4688315"/>
            <a:ext cx="2259044" cy="1384995"/>
          </a:xfrm>
          <a:prstGeom prst="rect">
            <a:avLst/>
          </a:prstGeom>
          <a:noFill/>
        </p:spPr>
        <p:txBody>
          <a:bodyPr wrap="square" lIns="0" tIns="0" rIns="0" bIns="0" rtlCol="0">
            <a:spAutoFit/>
          </a:bodyPr>
          <a:lstStyle/>
          <a:p>
            <a:pPr algn="l"/>
            <a:r>
              <a:rPr lang="en-GB" dirty="0"/>
              <a:t>Really scary…</a:t>
            </a:r>
          </a:p>
          <a:p>
            <a:pPr algn="l"/>
            <a:r>
              <a:rPr lang="en-GB" dirty="0"/>
              <a:t>But similar to what observed on other operating RFQs (e.g. RFQ2 of Linac2)</a:t>
            </a:r>
          </a:p>
        </p:txBody>
      </p:sp>
    </p:spTree>
    <p:extLst>
      <p:ext uri="{BB962C8B-B14F-4D97-AF65-F5344CB8AC3E}">
        <p14:creationId xmlns:p14="http://schemas.microsoft.com/office/powerpoint/2010/main" val="29648257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56265-ED88-DAF4-CAFA-619294CAA9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1B0857-111A-94A7-DC38-B937E6AB0E07}"/>
              </a:ext>
            </a:extLst>
          </p:cNvPr>
          <p:cNvSpPr>
            <a:spLocks noGrp="1"/>
          </p:cNvSpPr>
          <p:nvPr>
            <p:ph type="title"/>
          </p:nvPr>
        </p:nvSpPr>
        <p:spPr>
          <a:xfrm>
            <a:off x="0" y="0"/>
            <a:ext cx="12192000" cy="794918"/>
          </a:xfrm>
        </p:spPr>
        <p:txBody>
          <a:bodyPr/>
          <a:lstStyle/>
          <a:p>
            <a:r>
              <a:rPr lang="en-GB" dirty="0"/>
              <a:t>Observation and conclusions after the analysis </a:t>
            </a:r>
          </a:p>
        </p:txBody>
      </p:sp>
      <p:sp>
        <p:nvSpPr>
          <p:cNvPr id="4" name="Slide Number Placeholder 3">
            <a:extLst>
              <a:ext uri="{FF2B5EF4-FFF2-40B4-BE49-F238E27FC236}">
                <a16:creationId xmlns:a16="http://schemas.microsoft.com/office/drawing/2014/main" id="{647F6BF2-9FAA-B47F-AB7B-06861BA686AB}"/>
              </a:ext>
            </a:extLst>
          </p:cNvPr>
          <p:cNvSpPr>
            <a:spLocks noGrp="1"/>
          </p:cNvSpPr>
          <p:nvPr>
            <p:ph type="sldNum" sz="quarter" idx="4"/>
          </p:nvPr>
        </p:nvSpPr>
        <p:spPr/>
        <p:txBody>
          <a:bodyPr/>
          <a:lstStyle/>
          <a:p>
            <a:fld id="{17918391-D411-FE40-AAD7-861AE5233E0E}" type="slidenum">
              <a:rPr lang="en-US" smtClean="0"/>
              <a:pPr/>
              <a:t>22</a:t>
            </a:fld>
            <a:endParaRPr lang="en-US" dirty="0"/>
          </a:p>
        </p:txBody>
      </p:sp>
      <p:sp>
        <p:nvSpPr>
          <p:cNvPr id="6" name="Rectangle 47">
            <a:extLst>
              <a:ext uri="{FF2B5EF4-FFF2-40B4-BE49-F238E27FC236}">
                <a16:creationId xmlns:a16="http://schemas.microsoft.com/office/drawing/2014/main" id="{2F9284C1-5AD4-506B-E960-262DC75D94B3}"/>
              </a:ext>
            </a:extLst>
          </p:cNvPr>
          <p:cNvSpPr>
            <a:spLocks noChangeArrowheads="1"/>
          </p:cNvSpPr>
          <p:nvPr/>
        </p:nvSpPr>
        <p:spPr bwMode="auto">
          <a:xfrm>
            <a:off x="380718" y="1043368"/>
            <a:ext cx="11455682" cy="50645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512100" lvl="1" indent="-342900">
              <a:spcAft>
                <a:spcPts val="300"/>
              </a:spcAft>
              <a:buClr>
                <a:srgbClr val="013469"/>
              </a:buClr>
              <a:buSzPct val="95000"/>
              <a:buFont typeface="Arial" charset="0"/>
              <a:buChar char="●"/>
            </a:pPr>
            <a:r>
              <a:rPr lang="en-US" sz="2000" dirty="0">
                <a:latin typeface="Calibri" panose="020F0502020204030204" pitchFamily="34" charset="0"/>
                <a:ea typeface="Calibri" panose="020F0502020204030204" pitchFamily="34" charset="0"/>
                <a:cs typeface="Calibri" panose="020F0502020204030204" pitchFamily="34" charset="0"/>
              </a:rPr>
              <a:t>No imminent issue with the damage for operation</a:t>
            </a:r>
          </a:p>
          <a:p>
            <a:pPr marL="512100" lvl="1" indent="-342900">
              <a:spcAft>
                <a:spcPts val="300"/>
              </a:spcAft>
              <a:buClr>
                <a:srgbClr val="013469"/>
              </a:buClr>
              <a:buSzPct val="95000"/>
              <a:buFont typeface="Arial" charset="0"/>
              <a:buChar char="●"/>
            </a:pPr>
            <a:r>
              <a:rPr lang="en-US" sz="2000" dirty="0">
                <a:latin typeface="Calibri" panose="020F0502020204030204" pitchFamily="34" charset="0"/>
                <a:ea typeface="Calibri" panose="020F0502020204030204" pitchFamily="34" charset="0"/>
                <a:cs typeface="Calibri" panose="020F0502020204030204" pitchFamily="34" charset="0"/>
              </a:rPr>
              <a:t>Tests showed: breakdown rate did not depend on beam</a:t>
            </a:r>
          </a:p>
          <a:p>
            <a:pPr marL="512100" lvl="1" indent="-342900">
              <a:spcAft>
                <a:spcPts val="300"/>
              </a:spcAft>
              <a:buClr>
                <a:srgbClr val="013469"/>
              </a:buClr>
              <a:buSzPct val="95000"/>
              <a:buFont typeface="Arial" charset="0"/>
              <a:buChar char="●"/>
            </a:pPr>
            <a:r>
              <a:rPr lang="en-US" sz="2000" dirty="0">
                <a:latin typeface="Calibri" panose="020F0502020204030204" pitchFamily="34" charset="0"/>
                <a:ea typeface="Calibri" panose="020F0502020204030204" pitchFamily="34" charset="0"/>
                <a:cs typeface="Calibri" panose="020F0502020204030204" pitchFamily="34" charset="0"/>
              </a:rPr>
              <a:t>Voltage holding of RFQ did not degrade with operation</a:t>
            </a:r>
          </a:p>
          <a:p>
            <a:pPr marL="54900" indent="-342900">
              <a:spcAft>
                <a:spcPts val="300"/>
              </a:spcAft>
              <a:buClr>
                <a:srgbClr val="013469"/>
              </a:buClr>
              <a:buSzPct val="95000"/>
              <a:buFont typeface="Arial" charset="0"/>
              <a:buChar char="●"/>
            </a:pPr>
            <a:r>
              <a:rPr lang="en-US" sz="2000" dirty="0">
                <a:latin typeface="Calibri" panose="020F0502020204030204" pitchFamily="34" charset="0"/>
                <a:ea typeface="Calibri" panose="020F0502020204030204" pitchFamily="34" charset="0"/>
                <a:cs typeface="Calibri" panose="020F0502020204030204" pitchFamily="34" charset="0"/>
              </a:rPr>
              <a:t>No </a:t>
            </a:r>
            <a:r>
              <a:rPr lang="en-US" sz="2000" i="1" dirty="0">
                <a:latin typeface="Calibri" panose="020F0502020204030204" pitchFamily="34" charset="0"/>
                <a:ea typeface="Calibri" panose="020F0502020204030204" pitchFamily="34" charset="0"/>
                <a:cs typeface="Calibri" panose="020F0502020204030204" pitchFamily="34" charset="0"/>
              </a:rPr>
              <a:t>clear</a:t>
            </a:r>
            <a:r>
              <a:rPr lang="en-US" sz="2000" dirty="0">
                <a:latin typeface="Calibri" panose="020F0502020204030204" pitchFamily="34" charset="0"/>
                <a:ea typeface="Calibri" panose="020F0502020204030204" pitchFamily="34" charset="0"/>
                <a:cs typeface="Calibri" panose="020F0502020204030204" pitchFamily="34" charset="0"/>
              </a:rPr>
              <a:t> signs that the RFQ performance has degraded.</a:t>
            </a:r>
          </a:p>
          <a:p>
            <a:pPr>
              <a:spcAft>
                <a:spcPts val="300"/>
              </a:spcAft>
              <a:buClr>
                <a:srgbClr val="013469"/>
              </a:buClr>
              <a:buSzPct val="95000"/>
            </a:pPr>
            <a:endParaRPr lang="en-US" sz="2000" dirty="0">
              <a:latin typeface="Calibri" panose="020F0502020204030204" pitchFamily="34" charset="0"/>
              <a:ea typeface="Calibri" panose="020F0502020204030204" pitchFamily="34" charset="0"/>
              <a:cs typeface="Calibri" panose="020F0502020204030204" pitchFamily="34" charset="0"/>
            </a:endParaRPr>
          </a:p>
          <a:p>
            <a:pPr>
              <a:spcAft>
                <a:spcPts val="300"/>
              </a:spcAft>
              <a:buClr>
                <a:srgbClr val="013469"/>
              </a:buClr>
              <a:buSzPct val="95000"/>
            </a:pPr>
            <a:r>
              <a:rPr lang="en-US" sz="2000" dirty="0">
                <a:latin typeface="Calibri" panose="020F0502020204030204" pitchFamily="34" charset="0"/>
                <a:ea typeface="Calibri" panose="020F0502020204030204" pitchFamily="34" charset="0"/>
                <a:cs typeface="Calibri" panose="020F0502020204030204" pitchFamily="34" charset="0"/>
              </a:rPr>
              <a:t>A Working Group was called in 2021-22, to analyse the situation and support decisions.</a:t>
            </a:r>
          </a:p>
          <a:p>
            <a:pPr>
              <a:spcAft>
                <a:spcPts val="300"/>
              </a:spcAft>
              <a:buClr>
                <a:srgbClr val="013469"/>
              </a:buClr>
              <a:buSzPct val="95000"/>
            </a:pPr>
            <a:r>
              <a:rPr lang="en-US" sz="2000" dirty="0">
                <a:latin typeface="Calibri" panose="020F0502020204030204" pitchFamily="34" charset="0"/>
                <a:ea typeface="Calibri" panose="020F0502020204030204" pitchFamily="34" charset="0"/>
                <a:cs typeface="Calibri" panose="020F0502020204030204" pitchFamily="34" charset="0"/>
              </a:rPr>
              <a:t>Two options for using the copper and steel procured after first risk analysis:</a:t>
            </a:r>
          </a:p>
          <a:p>
            <a:pPr marL="457200" indent="-457200">
              <a:spcAft>
                <a:spcPts val="300"/>
              </a:spcAft>
              <a:buClr>
                <a:srgbClr val="013469"/>
              </a:buClr>
              <a:buSzPct val="95000"/>
              <a:buAutoNum type="alphaLcPeriod"/>
            </a:pPr>
            <a:r>
              <a:rPr lang="en-US" sz="2000" dirty="0">
                <a:solidFill>
                  <a:srgbClr val="FF0000"/>
                </a:solidFill>
                <a:latin typeface="Calibri" panose="020F0502020204030204" pitchFamily="34" charset="0"/>
                <a:ea typeface="Calibri" panose="020F0502020204030204" pitchFamily="34" charset="0"/>
                <a:cs typeface="Calibri" panose="020F0502020204030204" pitchFamily="34" charset="0"/>
              </a:rPr>
              <a:t>Build an identical RFQ </a:t>
            </a:r>
            <a:r>
              <a:rPr lang="en-US" sz="2000" dirty="0">
                <a:latin typeface="Calibri" panose="020F0502020204030204" pitchFamily="34" charset="0"/>
                <a:ea typeface="Calibri" panose="020F0502020204030204" pitchFamily="34" charset="0"/>
                <a:cs typeface="Calibri" panose="020F0502020204030204" pitchFamily="34" charset="0"/>
              </a:rPr>
              <a:t>(RFQ2) to the existing one;</a:t>
            </a:r>
          </a:p>
          <a:p>
            <a:pPr marL="457200" indent="-457200">
              <a:spcAft>
                <a:spcPts val="300"/>
              </a:spcAft>
              <a:buClr>
                <a:srgbClr val="013469"/>
              </a:buClr>
              <a:buSzPct val="95000"/>
              <a:buAutoNum type="alphaLcPeriod"/>
            </a:pPr>
            <a:r>
              <a:rPr lang="en-US" sz="2000" dirty="0">
                <a:solidFill>
                  <a:srgbClr val="FF0000"/>
                </a:solidFill>
                <a:latin typeface="Calibri" panose="020F0502020204030204" pitchFamily="34" charset="0"/>
                <a:ea typeface="Calibri" panose="020F0502020204030204" pitchFamily="34" charset="0"/>
                <a:cs typeface="Calibri" panose="020F0502020204030204" pitchFamily="34" charset="0"/>
              </a:rPr>
              <a:t>Build a new RFQ </a:t>
            </a:r>
            <a:r>
              <a:rPr lang="en-US" sz="2000" dirty="0">
                <a:latin typeface="Calibri" panose="020F0502020204030204" pitchFamily="34" charset="0"/>
                <a:ea typeface="Calibri" panose="020F0502020204030204" pitchFamily="34" charset="0"/>
                <a:cs typeface="Calibri" panose="020F0502020204030204" pitchFamily="34" charset="0"/>
              </a:rPr>
              <a:t>(RFQ3) with higher transverse acceptance and/or using materials more resistant to beam damage.</a:t>
            </a:r>
          </a:p>
          <a:p>
            <a:pPr>
              <a:spcAft>
                <a:spcPts val="300"/>
              </a:spcAft>
              <a:buClr>
                <a:srgbClr val="013469"/>
              </a:buClr>
              <a:buSzPct val="95000"/>
            </a:pPr>
            <a:r>
              <a:rPr lang="en-US" sz="2000" dirty="0">
                <a:latin typeface="Calibri" panose="020F0502020204030204" pitchFamily="34" charset="0"/>
                <a:ea typeface="Calibri" panose="020F0502020204030204" pitchFamily="34" charset="0"/>
                <a:cs typeface="Calibri" panose="020F0502020204030204" pitchFamily="34" charset="0"/>
              </a:rPr>
              <a:t>Option a) was taken, because of: a) time (no need for redesign and material studies); b) the new source extraction was working well, and c) first analysis of alternative materials did not show notable improvements.</a:t>
            </a:r>
          </a:p>
          <a:p>
            <a:pPr>
              <a:spcAft>
                <a:spcPts val="300"/>
              </a:spcAft>
              <a:buClr>
                <a:srgbClr val="013469"/>
              </a:buClr>
              <a:buSzPct val="95000"/>
            </a:pPr>
            <a:r>
              <a:rPr lang="en-US" sz="2000" dirty="0">
                <a:latin typeface="Calibri" panose="020F0502020204030204" pitchFamily="34" charset="0"/>
                <a:ea typeface="Calibri" panose="020F0502020204030204" pitchFamily="34" charset="0"/>
                <a:cs typeface="Calibri" panose="020F0502020204030204" pitchFamily="34" charset="0"/>
              </a:rPr>
              <a:t>An additional argument was that operation of the test stand had been already extended, to support studies of current improvement on the ion source.</a:t>
            </a:r>
          </a:p>
          <a:p>
            <a:pPr marL="54900" indent="-342900">
              <a:spcAft>
                <a:spcPts val="300"/>
              </a:spcAft>
              <a:buClr>
                <a:srgbClr val="013469"/>
              </a:buClr>
              <a:buSzPct val="95000"/>
              <a:buFont typeface="Arial" charset="0"/>
              <a:buChar char="●"/>
            </a:pPr>
            <a:endParaRPr lang="en-US" sz="2000" dirty="0">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BFBCE3A9-4926-67AD-03CE-99BFCD1FB2D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031849" y="794918"/>
            <a:ext cx="5038984" cy="1891723"/>
          </a:xfrm>
          <a:prstGeom prst="rect">
            <a:avLst/>
          </a:prstGeom>
        </p:spPr>
      </p:pic>
    </p:spTree>
    <p:extLst>
      <p:ext uri="{BB962C8B-B14F-4D97-AF65-F5344CB8AC3E}">
        <p14:creationId xmlns:p14="http://schemas.microsoft.com/office/powerpoint/2010/main" val="16026174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9FE11-202C-132A-F706-2B16C002A1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900680-C6F9-E4D1-0A78-F7D80942E5E2}"/>
              </a:ext>
            </a:extLst>
          </p:cNvPr>
          <p:cNvSpPr>
            <a:spLocks noGrp="1"/>
          </p:cNvSpPr>
          <p:nvPr>
            <p:ph type="title"/>
          </p:nvPr>
        </p:nvSpPr>
        <p:spPr>
          <a:xfrm>
            <a:off x="0" y="0"/>
            <a:ext cx="12192000" cy="794918"/>
          </a:xfrm>
        </p:spPr>
        <p:txBody>
          <a:bodyPr/>
          <a:lstStyle/>
          <a:p>
            <a:r>
              <a:rPr lang="en-GB" sz="4000" dirty="0"/>
              <a:t>Blistering as main cause of vane degradation</a:t>
            </a:r>
          </a:p>
        </p:txBody>
      </p:sp>
      <p:sp>
        <p:nvSpPr>
          <p:cNvPr id="4" name="Slide Number Placeholder 3">
            <a:extLst>
              <a:ext uri="{FF2B5EF4-FFF2-40B4-BE49-F238E27FC236}">
                <a16:creationId xmlns:a16="http://schemas.microsoft.com/office/drawing/2014/main" id="{6058EAD6-DBB2-F245-7153-2396A7ED02C5}"/>
              </a:ext>
            </a:extLst>
          </p:cNvPr>
          <p:cNvSpPr>
            <a:spLocks noGrp="1"/>
          </p:cNvSpPr>
          <p:nvPr>
            <p:ph type="sldNum" sz="quarter" idx="4"/>
          </p:nvPr>
        </p:nvSpPr>
        <p:spPr/>
        <p:txBody>
          <a:bodyPr/>
          <a:lstStyle/>
          <a:p>
            <a:fld id="{17918391-D411-FE40-AAD7-861AE5233E0E}" type="slidenum">
              <a:rPr lang="en-US" smtClean="0"/>
              <a:pPr/>
              <a:t>23</a:t>
            </a:fld>
            <a:endParaRPr lang="en-US" dirty="0"/>
          </a:p>
        </p:txBody>
      </p:sp>
      <p:sp>
        <p:nvSpPr>
          <p:cNvPr id="5" name="TextBox 4">
            <a:extLst>
              <a:ext uri="{FF2B5EF4-FFF2-40B4-BE49-F238E27FC236}">
                <a16:creationId xmlns:a16="http://schemas.microsoft.com/office/drawing/2014/main" id="{3D6D9C04-1461-439E-6A75-A5ED34CFA8C2}"/>
              </a:ext>
            </a:extLst>
          </p:cNvPr>
          <p:cNvSpPr txBox="1"/>
          <p:nvPr/>
        </p:nvSpPr>
        <p:spPr>
          <a:xfrm>
            <a:off x="120686" y="4348539"/>
            <a:ext cx="11950627" cy="1754326"/>
          </a:xfrm>
          <a:prstGeom prst="rect">
            <a:avLst/>
          </a:prstGeom>
        </p:spPr>
        <p:style>
          <a:lnRef idx="1">
            <a:schemeClr val="accent2"/>
          </a:lnRef>
          <a:fillRef idx="2">
            <a:schemeClr val="accent2"/>
          </a:fillRef>
          <a:effectRef idx="1">
            <a:schemeClr val="accent2"/>
          </a:effectRef>
          <a:fontRef idx="minor">
            <a:schemeClr val="dk1"/>
          </a:fontRef>
        </p:style>
        <p:txBody>
          <a:bodyPr wrap="square" lIns="0" tIns="0" rIns="0" bIns="0" rtlCol="0">
            <a:spAutoFit/>
          </a:bodyPr>
          <a:lstStyle/>
          <a:p>
            <a:pPr algn="l"/>
            <a:r>
              <a:rPr lang="en-GB" sz="2000" dirty="0">
                <a:latin typeface="Calibri" panose="020F0502020204030204" pitchFamily="34" charset="0"/>
                <a:ea typeface="Calibri" panose="020F0502020204030204" pitchFamily="34" charset="0"/>
                <a:cs typeface="Calibri" panose="020F0502020204030204" pitchFamily="34" charset="0"/>
              </a:rPr>
              <a:t>Possible blistering damage depends on: beam energy (Bragg peak in copper), beam current, duty cycle, amount of particles lost on the vanes (halo, other species from ion source, LEBT type and length). Is it really a long term concern? Linac4 RFQ run for 5 years with up to 20% beam loss at the entrance because of mismatched emittance…</a:t>
            </a:r>
          </a:p>
          <a:p>
            <a:r>
              <a:rPr lang="en-US" sz="1100" i="1" dirty="0">
                <a:latin typeface="Calibri" panose="020F0502020204030204" pitchFamily="34" charset="0"/>
                <a:ea typeface="Calibri" panose="020F0502020204030204" pitchFamily="34" charset="0"/>
                <a:cs typeface="Calibri" panose="020F0502020204030204" pitchFamily="34" charset="0"/>
              </a:rPr>
              <a:t> </a:t>
            </a:r>
          </a:p>
          <a:p>
            <a:r>
              <a:rPr lang="en-US" sz="2000" dirty="0">
                <a:latin typeface="Calibri" panose="020F0502020204030204" pitchFamily="34" charset="0"/>
                <a:ea typeface="Calibri" panose="020F0502020204030204" pitchFamily="34" charset="0"/>
                <a:cs typeface="Calibri" panose="020F0502020204030204" pitchFamily="34" charset="0"/>
              </a:rPr>
              <a:t>References</a:t>
            </a:r>
            <a:r>
              <a:rPr lang="en-US" sz="2000" i="1" dirty="0">
                <a:latin typeface="Calibri" panose="020F0502020204030204" pitchFamily="34" charset="0"/>
                <a:ea typeface="Calibri" panose="020F0502020204030204" pitchFamily="34" charset="0"/>
                <a:cs typeface="Calibri" panose="020F0502020204030204" pitchFamily="34" charset="0"/>
              </a:rPr>
              <a:t>: A</a:t>
            </a:r>
            <a:r>
              <a:rPr lang="en-GB" sz="2000" i="1" dirty="0">
                <a:latin typeface="Calibri" panose="020F0502020204030204" pitchFamily="34" charset="0"/>
                <a:ea typeface="Calibri" panose="020F0502020204030204" pitchFamily="34" charset="0"/>
                <a:cs typeface="Calibri" panose="020F0502020204030204" pitchFamily="34" charset="0"/>
              </a:rPr>
              <a:t>. Lopez-</a:t>
            </a:r>
            <a:r>
              <a:rPr lang="en-GB" sz="2000" i="1" dirty="0" err="1">
                <a:latin typeface="Calibri" panose="020F0502020204030204" pitchFamily="34" charset="0"/>
                <a:ea typeface="Calibri" panose="020F0502020204030204" pitchFamily="34" charset="0"/>
                <a:cs typeface="Calibri" panose="020F0502020204030204" pitchFamily="34" charset="0"/>
              </a:rPr>
              <a:t>Cazalilla</a:t>
            </a:r>
            <a:r>
              <a:rPr lang="en-GB" sz="2000" i="1" dirty="0">
                <a:latin typeface="Calibri" panose="020F0502020204030204" pitchFamily="34" charset="0"/>
                <a:ea typeface="Calibri" panose="020F0502020204030204" pitchFamily="34" charset="0"/>
                <a:cs typeface="Calibri" panose="020F0502020204030204" pitchFamily="34" charset="0"/>
              </a:rPr>
              <a:t> et al. “Effect of surface orientation on blistering of copper under high fluence keV hydrogen ion irradiation“,  "Effects of H⁻ low beam irradiation and high field pulsing...“. </a:t>
            </a:r>
          </a:p>
        </p:txBody>
      </p:sp>
      <p:sp>
        <p:nvSpPr>
          <p:cNvPr id="8" name="Content Placeholder 2">
            <a:extLst>
              <a:ext uri="{FF2B5EF4-FFF2-40B4-BE49-F238E27FC236}">
                <a16:creationId xmlns:a16="http://schemas.microsoft.com/office/drawing/2014/main" id="{84C54132-31A9-9863-B6A0-FCFF6678BA01}"/>
              </a:ext>
            </a:extLst>
          </p:cNvPr>
          <p:cNvSpPr>
            <a:spLocks noGrp="1"/>
          </p:cNvSpPr>
          <p:nvPr>
            <p:ph idx="1"/>
          </p:nvPr>
        </p:nvSpPr>
        <p:spPr>
          <a:xfrm>
            <a:off x="120686" y="986787"/>
            <a:ext cx="7523161" cy="3420776"/>
          </a:xfrm>
        </p:spPr>
        <p:txBody>
          <a:bodyPr/>
          <a:lstStyle/>
          <a:p>
            <a:pPr>
              <a:spcBef>
                <a:spcPts val="600"/>
              </a:spcBef>
            </a:pPr>
            <a:r>
              <a:rPr lang="en-GB" sz="2000" b="0" dirty="0">
                <a:solidFill>
                  <a:schemeClr val="tx1"/>
                </a:solidFill>
                <a:latin typeface="Calibri" panose="020F0502020204030204" pitchFamily="34" charset="0"/>
                <a:ea typeface="Calibri" panose="020F0502020204030204" pitchFamily="34" charset="0"/>
                <a:cs typeface="Calibri" panose="020F0502020204030204" pitchFamily="34" charset="0"/>
              </a:rPr>
              <a:t>Concern of the process of </a:t>
            </a:r>
            <a:r>
              <a:rPr lang="en-GB" sz="2000" b="0" dirty="0">
                <a:solidFill>
                  <a:srgbClr val="FF0000"/>
                </a:solidFill>
                <a:latin typeface="Calibri" panose="020F0502020204030204" pitchFamily="34" charset="0"/>
                <a:ea typeface="Calibri" panose="020F0502020204030204" pitchFamily="34" charset="0"/>
                <a:cs typeface="Calibri" panose="020F0502020204030204" pitchFamily="34" charset="0"/>
              </a:rPr>
              <a:t>blistering</a:t>
            </a:r>
            <a:r>
              <a:rPr lang="en-GB" sz="2000" b="0" dirty="0">
                <a:solidFill>
                  <a:schemeClr val="tx1"/>
                </a:solidFill>
                <a:latin typeface="Calibri" panose="020F0502020204030204" pitchFamily="34" charset="0"/>
                <a:ea typeface="Calibri" panose="020F0502020204030204" pitchFamily="34" charset="0"/>
                <a:cs typeface="Calibri" panose="020F0502020204030204" pitchFamily="34" charset="0"/>
              </a:rPr>
              <a:t> (reported in literature): hydrogen implantation into copper that accumulates, causing dislocations and eventually ruptures. I</a:t>
            </a:r>
            <a:r>
              <a:rPr lang="en-US" sz="2000" b="0" dirty="0" err="1">
                <a:solidFill>
                  <a:schemeClr val="tx1"/>
                </a:solidFill>
                <a:latin typeface="Calibri" panose="020F0502020204030204" pitchFamily="34" charset="0"/>
                <a:ea typeface="Calibri" panose="020F0502020204030204" pitchFamily="34" charset="0"/>
                <a:cs typeface="Calibri" panose="020F0502020204030204" pitchFamily="34" charset="0"/>
              </a:rPr>
              <a:t>mplanted</a:t>
            </a:r>
            <a:r>
              <a:rPr lang="en-US" sz="2000" b="0" dirty="0">
                <a:solidFill>
                  <a:schemeClr val="tx1"/>
                </a:solidFill>
                <a:latin typeface="Calibri" panose="020F0502020204030204" pitchFamily="34" charset="0"/>
                <a:ea typeface="Calibri" panose="020F0502020204030204" pitchFamily="34" charset="0"/>
                <a:cs typeface="Calibri" panose="020F0502020204030204" pitchFamily="34" charset="0"/>
              </a:rPr>
              <a:t> ions recombine into molecular hydrogen beneath the metal surface, creating high internal gas pressure that swells the material and forms microscopic blisters.</a:t>
            </a:r>
            <a:endParaRPr lang="en-GB" sz="2000" b="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spcBef>
                <a:spcPts val="600"/>
              </a:spcBef>
            </a:pPr>
            <a:r>
              <a:rPr lang="en-GB" sz="2000" b="0" dirty="0">
                <a:solidFill>
                  <a:schemeClr val="tx1"/>
                </a:solidFill>
                <a:latin typeface="Calibri" panose="020F0502020204030204" pitchFamily="34" charset="0"/>
                <a:ea typeface="Calibri" panose="020F0502020204030204" pitchFamily="34" charset="0"/>
                <a:cs typeface="Calibri" panose="020F0502020204030204" pitchFamily="34" charset="0"/>
              </a:rPr>
              <a:t>Concerns this could be a seeding problem for RF breakdowns or peel off.</a:t>
            </a:r>
          </a:p>
          <a:p>
            <a:pPr>
              <a:spcBef>
                <a:spcPts val="600"/>
              </a:spcBef>
            </a:pPr>
            <a:r>
              <a:rPr lang="en-GB" sz="2000" b="0" dirty="0">
                <a:solidFill>
                  <a:schemeClr val="tx1"/>
                </a:solidFill>
                <a:latin typeface="Calibri" panose="020F0502020204030204" pitchFamily="34" charset="0"/>
                <a:ea typeface="Calibri" panose="020F0502020204030204" pitchFamily="34" charset="0"/>
                <a:cs typeface="Calibri" panose="020F0502020204030204" pitchFamily="34" charset="0"/>
              </a:rPr>
              <a:t>Test irradiations of copper at the source test stand showed the effect exists, and was incorporated into a material test programme.</a:t>
            </a:r>
          </a:p>
          <a:p>
            <a:pPr>
              <a:spcBef>
                <a:spcPts val="600"/>
              </a:spcBef>
            </a:pPr>
            <a:r>
              <a:rPr lang="en-GB" sz="2000" b="0" dirty="0">
                <a:solidFill>
                  <a:schemeClr val="tx1"/>
                </a:solidFill>
                <a:latin typeface="Calibri" panose="020F0502020204030204" pitchFamily="34" charset="0"/>
                <a:ea typeface="Calibri" panose="020F0502020204030204" pitchFamily="34" charset="0"/>
                <a:cs typeface="Calibri" panose="020F0502020204030204" pitchFamily="34" charset="0"/>
              </a:rPr>
              <a:t>It is questionable whether the observed damage on the RFQ surfaces was due to blistering or was some other (or optical?) effect.</a:t>
            </a:r>
          </a:p>
        </p:txBody>
      </p:sp>
      <p:pic>
        <p:nvPicPr>
          <p:cNvPr id="10" name="Picture 9">
            <a:extLst>
              <a:ext uri="{FF2B5EF4-FFF2-40B4-BE49-F238E27FC236}">
                <a16:creationId xmlns:a16="http://schemas.microsoft.com/office/drawing/2014/main" id="{7BCACFAA-CE2E-B808-C494-E29B5408960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833785" y="986787"/>
            <a:ext cx="4144356" cy="3108267"/>
          </a:xfrm>
          <a:prstGeom prst="rect">
            <a:avLst/>
          </a:prstGeom>
        </p:spPr>
      </p:pic>
    </p:spTree>
    <p:extLst>
      <p:ext uri="{BB962C8B-B14F-4D97-AF65-F5344CB8AC3E}">
        <p14:creationId xmlns:p14="http://schemas.microsoft.com/office/powerpoint/2010/main" val="7585555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4AC35-76A5-C936-78DE-6859FD2366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A82998-9B60-4F55-E0F2-C5F3271E8211}"/>
              </a:ext>
            </a:extLst>
          </p:cNvPr>
          <p:cNvSpPr>
            <a:spLocks noGrp="1"/>
          </p:cNvSpPr>
          <p:nvPr>
            <p:ph type="title"/>
          </p:nvPr>
        </p:nvSpPr>
        <p:spPr>
          <a:xfrm>
            <a:off x="0" y="0"/>
            <a:ext cx="12192000" cy="794918"/>
          </a:xfrm>
        </p:spPr>
        <p:txBody>
          <a:bodyPr/>
          <a:lstStyle/>
          <a:p>
            <a:r>
              <a:rPr lang="en-GB" sz="3200" dirty="0"/>
              <a:t>Linac4 RFQ2 (spare): conditioning and early operation</a:t>
            </a:r>
          </a:p>
        </p:txBody>
      </p:sp>
      <p:sp>
        <p:nvSpPr>
          <p:cNvPr id="4" name="Slide Number Placeholder 3">
            <a:extLst>
              <a:ext uri="{FF2B5EF4-FFF2-40B4-BE49-F238E27FC236}">
                <a16:creationId xmlns:a16="http://schemas.microsoft.com/office/drawing/2014/main" id="{9005ED9A-3E96-580D-28A7-B496DE646B63}"/>
              </a:ext>
            </a:extLst>
          </p:cNvPr>
          <p:cNvSpPr>
            <a:spLocks noGrp="1"/>
          </p:cNvSpPr>
          <p:nvPr>
            <p:ph type="sldNum" sz="quarter" idx="4"/>
          </p:nvPr>
        </p:nvSpPr>
        <p:spPr/>
        <p:txBody>
          <a:bodyPr/>
          <a:lstStyle/>
          <a:p>
            <a:fld id="{17918391-D411-FE40-AAD7-861AE5233E0E}" type="slidenum">
              <a:rPr lang="en-US" smtClean="0"/>
              <a:pPr/>
              <a:t>24</a:t>
            </a:fld>
            <a:endParaRPr lang="en-US" dirty="0"/>
          </a:p>
        </p:txBody>
      </p:sp>
      <p:pic>
        <p:nvPicPr>
          <p:cNvPr id="6" name="Picture 5">
            <a:extLst>
              <a:ext uri="{FF2B5EF4-FFF2-40B4-BE49-F238E27FC236}">
                <a16:creationId xmlns:a16="http://schemas.microsoft.com/office/drawing/2014/main" id="{0C825CFD-8299-25C0-B5C7-0721305E704A}"/>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0" y="794918"/>
            <a:ext cx="8671682" cy="3547719"/>
          </a:xfrm>
          <a:prstGeom prst="rect">
            <a:avLst/>
          </a:prstGeom>
        </p:spPr>
      </p:pic>
      <p:sp>
        <p:nvSpPr>
          <p:cNvPr id="10" name="TextBox 9">
            <a:extLst>
              <a:ext uri="{FF2B5EF4-FFF2-40B4-BE49-F238E27FC236}">
                <a16:creationId xmlns:a16="http://schemas.microsoft.com/office/drawing/2014/main" id="{E65F908A-3560-9075-7905-56F6EB62E27E}"/>
              </a:ext>
            </a:extLst>
          </p:cNvPr>
          <p:cNvSpPr txBox="1"/>
          <p:nvPr/>
        </p:nvSpPr>
        <p:spPr>
          <a:xfrm>
            <a:off x="262588" y="4276718"/>
            <a:ext cx="7789863" cy="1323439"/>
          </a:xfrm>
          <a:prstGeom prst="rect">
            <a:avLst/>
          </a:prstGeom>
          <a:noFill/>
        </p:spPr>
        <p:txBody>
          <a:bodyPr wrap="square" rtlCol="0">
            <a:spAutoFit/>
          </a:bodyPr>
          <a:lstStyle/>
          <a:p>
            <a:r>
              <a:rPr lang="en-GB" sz="2000" dirty="0">
                <a:latin typeface="Calibri" panose="020F0502020204030204" pitchFamily="34" charset="0"/>
                <a:ea typeface="Calibri" panose="020F0502020204030204" pitchFamily="34" charset="0"/>
                <a:cs typeface="Calibri" panose="020F0502020204030204" pitchFamily="34" charset="0"/>
              </a:rPr>
              <a:t>Linac4 RFQ2 conditioning history: 3,300 hours (about 140 days) </a:t>
            </a:r>
          </a:p>
          <a:p>
            <a:r>
              <a:rPr lang="en-GB" sz="2000" dirty="0">
                <a:latin typeface="Calibri" panose="020F0502020204030204" pitchFamily="34" charset="0"/>
                <a:ea typeface="Calibri" panose="020F0502020204030204" pitchFamily="34" charset="0"/>
                <a:cs typeface="Calibri" panose="020F0502020204030204" pitchFamily="34" charset="0"/>
              </a:rPr>
              <a:t>To be compared with 80 hours for RFQ1 (less than 4 days) – more sensitive to vacuum conditions, pulse length, requiring time to recuperate after an interruption.</a:t>
            </a:r>
          </a:p>
        </p:txBody>
      </p:sp>
      <p:pic>
        <p:nvPicPr>
          <p:cNvPr id="14" name="Picture 13">
            <a:extLst>
              <a:ext uri="{FF2B5EF4-FFF2-40B4-BE49-F238E27FC236}">
                <a16:creationId xmlns:a16="http://schemas.microsoft.com/office/drawing/2014/main" id="{C57FABE1-13E8-BF29-2CD0-DDE1B2D9142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61249" y="3022304"/>
            <a:ext cx="4080799" cy="2515038"/>
          </a:xfrm>
          <a:prstGeom prst="rect">
            <a:avLst/>
          </a:prstGeom>
        </p:spPr>
      </p:pic>
      <p:sp>
        <p:nvSpPr>
          <p:cNvPr id="16" name="TextBox 15">
            <a:extLst>
              <a:ext uri="{FF2B5EF4-FFF2-40B4-BE49-F238E27FC236}">
                <a16:creationId xmlns:a16="http://schemas.microsoft.com/office/drawing/2014/main" id="{3F05621A-C8E7-0479-2B52-C5054ADBA31A}"/>
              </a:ext>
            </a:extLst>
          </p:cNvPr>
          <p:cNvSpPr txBox="1"/>
          <p:nvPr/>
        </p:nvSpPr>
        <p:spPr>
          <a:xfrm>
            <a:off x="9515565" y="2745305"/>
            <a:ext cx="2372444" cy="276999"/>
          </a:xfrm>
          <a:prstGeom prst="rect">
            <a:avLst/>
          </a:prstGeom>
          <a:noFill/>
        </p:spPr>
        <p:txBody>
          <a:bodyPr wrap="none" lIns="0" tIns="0" rIns="0" bIns="0" rtlCol="0">
            <a:spAutoFit/>
          </a:bodyPr>
          <a:lstStyle/>
          <a:p>
            <a:pPr algn="l"/>
            <a:r>
              <a:rPr lang="en-GB" dirty="0"/>
              <a:t>RFQ during field tuning</a:t>
            </a:r>
          </a:p>
        </p:txBody>
      </p:sp>
      <p:sp>
        <p:nvSpPr>
          <p:cNvPr id="18" name="TextBox 17">
            <a:extLst>
              <a:ext uri="{FF2B5EF4-FFF2-40B4-BE49-F238E27FC236}">
                <a16:creationId xmlns:a16="http://schemas.microsoft.com/office/drawing/2014/main" id="{A7B5B5A7-4921-C82C-B1B5-0D073B635639}"/>
              </a:ext>
            </a:extLst>
          </p:cNvPr>
          <p:cNvSpPr txBox="1"/>
          <p:nvPr/>
        </p:nvSpPr>
        <p:spPr>
          <a:xfrm>
            <a:off x="206270" y="5537342"/>
            <a:ext cx="11779459" cy="70788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sz="2000" dirty="0">
                <a:latin typeface="Calibri" panose="020F0502020204030204" pitchFamily="34" charset="0"/>
                <a:ea typeface="Calibri" panose="020F0502020204030204" pitchFamily="34" charset="0"/>
                <a:cs typeface="Calibri" panose="020F0502020204030204" pitchFamily="34" charset="0"/>
              </a:rPr>
              <a:t>Decision: Linac4 will continue to operate with RFQ1, to avoid the risks and the personnel effort of an exchange.</a:t>
            </a:r>
          </a:p>
          <a:p>
            <a:r>
              <a:rPr lang="en-GB" sz="2000" dirty="0">
                <a:latin typeface="Calibri" panose="020F0502020204030204" pitchFamily="34" charset="0"/>
                <a:ea typeface="Calibri" panose="020F0502020204030204" pitchFamily="34" charset="0"/>
                <a:cs typeface="Calibri" panose="020F0502020204030204" pitchFamily="34" charset="0"/>
              </a:rPr>
              <a:t>The spare will be kept operational at the test stand (on the beam line or outside, depending on the source tests) </a:t>
            </a:r>
          </a:p>
        </p:txBody>
      </p:sp>
      <p:sp>
        <p:nvSpPr>
          <p:cNvPr id="19" name="TextBox 18">
            <a:extLst>
              <a:ext uri="{FF2B5EF4-FFF2-40B4-BE49-F238E27FC236}">
                <a16:creationId xmlns:a16="http://schemas.microsoft.com/office/drawing/2014/main" id="{0C9A6A32-3D30-8307-A6A7-FFC753C73293}"/>
              </a:ext>
            </a:extLst>
          </p:cNvPr>
          <p:cNvSpPr txBox="1"/>
          <p:nvPr/>
        </p:nvSpPr>
        <p:spPr>
          <a:xfrm>
            <a:off x="8687900" y="870973"/>
            <a:ext cx="3200109" cy="553998"/>
          </a:xfrm>
          <a:prstGeom prst="rect">
            <a:avLst/>
          </a:prstGeom>
          <a:noFill/>
        </p:spPr>
        <p:txBody>
          <a:bodyPr wrap="square" lIns="0" tIns="0" rIns="0" bIns="0" rtlCol="0">
            <a:spAutoFit/>
          </a:bodyPr>
          <a:lstStyle/>
          <a:p>
            <a:pPr algn="l"/>
            <a:r>
              <a:rPr lang="en-GB" dirty="0"/>
              <a:t>New RFQ2 was commissioned in 2025 on the test stand</a:t>
            </a:r>
          </a:p>
        </p:txBody>
      </p:sp>
      <p:pic>
        <p:nvPicPr>
          <p:cNvPr id="21" name="Picture 20">
            <a:extLst>
              <a:ext uri="{FF2B5EF4-FFF2-40B4-BE49-F238E27FC236}">
                <a16:creationId xmlns:a16="http://schemas.microsoft.com/office/drawing/2014/main" id="{7CDA4FC7-A007-B21D-0F4D-89A8B4AD48A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671682" y="1508631"/>
            <a:ext cx="3432906" cy="559477"/>
          </a:xfrm>
          <a:prstGeom prst="rect">
            <a:avLst/>
          </a:prstGeom>
        </p:spPr>
      </p:pic>
      <p:pic>
        <p:nvPicPr>
          <p:cNvPr id="23" name="Picture 22">
            <a:extLst>
              <a:ext uri="{FF2B5EF4-FFF2-40B4-BE49-F238E27FC236}">
                <a16:creationId xmlns:a16="http://schemas.microsoft.com/office/drawing/2014/main" id="{2A8235C8-24F2-C971-C16D-F86FCCD4E74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687900" y="2163280"/>
            <a:ext cx="3354148" cy="456396"/>
          </a:xfrm>
          <a:prstGeom prst="rect">
            <a:avLst/>
          </a:prstGeom>
        </p:spPr>
      </p:pic>
    </p:spTree>
    <p:extLst>
      <p:ext uri="{BB962C8B-B14F-4D97-AF65-F5344CB8AC3E}">
        <p14:creationId xmlns:p14="http://schemas.microsoft.com/office/powerpoint/2010/main" val="42318214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6DB56-B63C-C31E-02BA-ABFF9688CD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FD7D40-3EBE-08D7-7E91-583700FB27D0}"/>
              </a:ext>
            </a:extLst>
          </p:cNvPr>
          <p:cNvSpPr>
            <a:spLocks noGrp="1"/>
          </p:cNvSpPr>
          <p:nvPr>
            <p:ph type="title"/>
          </p:nvPr>
        </p:nvSpPr>
        <p:spPr>
          <a:xfrm>
            <a:off x="0" y="0"/>
            <a:ext cx="12192000" cy="794918"/>
          </a:xfrm>
        </p:spPr>
        <p:txBody>
          <a:bodyPr/>
          <a:lstStyle/>
          <a:p>
            <a:r>
              <a:rPr lang="en-GB" sz="4000" dirty="0"/>
              <a:t>Outlook: the RFQs of the future…</a:t>
            </a:r>
          </a:p>
        </p:txBody>
      </p:sp>
      <p:sp>
        <p:nvSpPr>
          <p:cNvPr id="4" name="Slide Number Placeholder 3">
            <a:extLst>
              <a:ext uri="{FF2B5EF4-FFF2-40B4-BE49-F238E27FC236}">
                <a16:creationId xmlns:a16="http://schemas.microsoft.com/office/drawing/2014/main" id="{00633BE9-2ADD-B2E5-34D6-9C758E7F1F36}"/>
              </a:ext>
            </a:extLst>
          </p:cNvPr>
          <p:cNvSpPr>
            <a:spLocks noGrp="1"/>
          </p:cNvSpPr>
          <p:nvPr>
            <p:ph type="sldNum" sz="quarter" idx="4"/>
          </p:nvPr>
        </p:nvSpPr>
        <p:spPr/>
        <p:txBody>
          <a:bodyPr/>
          <a:lstStyle/>
          <a:p>
            <a:fld id="{17918391-D411-FE40-AAD7-861AE5233E0E}" type="slidenum">
              <a:rPr lang="en-US" smtClean="0"/>
              <a:pPr/>
              <a:t>25</a:t>
            </a:fld>
            <a:endParaRPr lang="en-US" dirty="0"/>
          </a:p>
        </p:txBody>
      </p:sp>
      <p:pic>
        <p:nvPicPr>
          <p:cNvPr id="8" name="Picture 5">
            <a:extLst>
              <a:ext uri="{FF2B5EF4-FFF2-40B4-BE49-F238E27FC236}">
                <a16:creationId xmlns:a16="http://schemas.microsoft.com/office/drawing/2014/main" id="{C7740F12-FF4A-F5E4-C472-82D86717163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10837" y="960243"/>
            <a:ext cx="2199819" cy="2979342"/>
          </a:xfrm>
          <a:prstGeom prst="rect">
            <a:avLst/>
          </a:prstGeom>
        </p:spPr>
      </p:pic>
      <p:sp>
        <p:nvSpPr>
          <p:cNvPr id="12" name="CasellaDiTesto 10">
            <a:extLst>
              <a:ext uri="{FF2B5EF4-FFF2-40B4-BE49-F238E27FC236}">
                <a16:creationId xmlns:a16="http://schemas.microsoft.com/office/drawing/2014/main" id="{33A3C7E8-40EC-2730-1066-A9EAA7473BF6}"/>
              </a:ext>
            </a:extLst>
          </p:cNvPr>
          <p:cNvSpPr txBox="1"/>
          <p:nvPr/>
        </p:nvSpPr>
        <p:spPr>
          <a:xfrm>
            <a:off x="6632967" y="1838344"/>
            <a:ext cx="5264096" cy="689932"/>
          </a:xfrm>
          <a:prstGeom prst="rect">
            <a:avLst/>
          </a:prstGeom>
          <a:noFill/>
        </p:spPr>
        <p:txBody>
          <a:bodyPr wrap="square" rtlCol="0">
            <a:spAutoFit/>
          </a:bodyPr>
          <a:lstStyle/>
          <a:p>
            <a:pPr>
              <a:lnSpc>
                <a:spcPts val="2500"/>
              </a:lnSpc>
            </a:pPr>
            <a:r>
              <a:rPr lang="en-GB" sz="1400" b="1" i="1" dirty="0">
                <a:solidFill>
                  <a:schemeClr val="bg1"/>
                </a:solidFill>
                <a:effectLst/>
              </a:rPr>
              <a:t>Test passed, threshold value at: 1∙10</a:t>
            </a:r>
            <a:r>
              <a:rPr lang="en-GB" sz="1400" b="1" i="1" baseline="30000" dirty="0">
                <a:solidFill>
                  <a:schemeClr val="bg1"/>
                </a:solidFill>
                <a:effectLst/>
              </a:rPr>
              <a:t>-10</a:t>
            </a:r>
            <a:r>
              <a:rPr lang="en-GB" sz="1400" b="1" i="1" dirty="0">
                <a:solidFill>
                  <a:schemeClr val="bg1"/>
                </a:solidFill>
                <a:effectLst/>
              </a:rPr>
              <a:t>mbar∙l∙s</a:t>
            </a:r>
            <a:r>
              <a:rPr lang="en-GB" sz="1400" b="1" i="1" baseline="30000" dirty="0">
                <a:solidFill>
                  <a:schemeClr val="bg1"/>
                </a:solidFill>
                <a:effectLst/>
              </a:rPr>
              <a:t>- 1 </a:t>
            </a:r>
          </a:p>
          <a:p>
            <a:endParaRPr lang="en-GB" dirty="0"/>
          </a:p>
        </p:txBody>
      </p:sp>
      <p:pic>
        <p:nvPicPr>
          <p:cNvPr id="14" name="Immagine 20" descr="Immagine che contiene cibo, dessert&#10;&#10;Descrizione generata automaticamente">
            <a:extLst>
              <a:ext uri="{FF2B5EF4-FFF2-40B4-BE49-F238E27FC236}">
                <a16:creationId xmlns:a16="http://schemas.microsoft.com/office/drawing/2014/main" id="{2AD0AB34-371F-FF25-4A65-F0BDFD9665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7303" y="3196808"/>
            <a:ext cx="3850521" cy="2887890"/>
          </a:xfrm>
          <a:prstGeom prst="rect">
            <a:avLst/>
          </a:prstGeom>
        </p:spPr>
      </p:pic>
      <p:pic>
        <p:nvPicPr>
          <p:cNvPr id="16" name="Immagine 15">
            <a:extLst>
              <a:ext uri="{FF2B5EF4-FFF2-40B4-BE49-F238E27FC236}">
                <a16:creationId xmlns:a16="http://schemas.microsoft.com/office/drawing/2014/main" id="{F0C96655-4C81-8FCA-313F-3622ECA3ED7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94937" y="1111621"/>
            <a:ext cx="3529874" cy="1969648"/>
          </a:xfrm>
          <a:prstGeom prst="rect">
            <a:avLst/>
          </a:prstGeom>
        </p:spPr>
      </p:pic>
      <p:sp>
        <p:nvSpPr>
          <p:cNvPr id="18" name="TextBox 17">
            <a:extLst>
              <a:ext uri="{FF2B5EF4-FFF2-40B4-BE49-F238E27FC236}">
                <a16:creationId xmlns:a16="http://schemas.microsoft.com/office/drawing/2014/main" id="{B271C2EF-2EC0-D7B4-5599-F752043FDF14}"/>
              </a:ext>
            </a:extLst>
          </p:cNvPr>
          <p:cNvSpPr txBox="1"/>
          <p:nvPr/>
        </p:nvSpPr>
        <p:spPr>
          <a:xfrm>
            <a:off x="6761913" y="845541"/>
            <a:ext cx="5264096" cy="2769989"/>
          </a:xfrm>
          <a:prstGeom prst="rect">
            <a:avLst/>
          </a:prstGeom>
          <a:noFill/>
        </p:spPr>
        <p:txBody>
          <a:bodyPr wrap="square" lIns="0" tIns="0" rIns="0" bIns="0" rtlCol="0">
            <a:spAutoFit/>
          </a:bodyPr>
          <a:lstStyle/>
          <a:p>
            <a:pPr marL="285750" indent="-285750" algn="l">
              <a:buFont typeface="Wingdings" panose="05000000000000000000" pitchFamily="2" charset="2"/>
              <a:buChar char="Ø"/>
            </a:pPr>
            <a:r>
              <a:rPr lang="en-US" dirty="0">
                <a:latin typeface="Calibri" panose="020F0502020204030204" pitchFamily="34" charset="0"/>
                <a:ea typeface="Calibri" panose="020F0502020204030204" pitchFamily="34" charset="0"/>
                <a:cs typeface="Calibri" panose="020F0502020204030204" pitchFamily="34" charset="0"/>
              </a:rPr>
              <a:t>Started in 2020 the development of </a:t>
            </a:r>
            <a:r>
              <a:rPr lang="en-US" b="1" dirty="0">
                <a:solidFill>
                  <a:srgbClr val="FF0000"/>
                </a:solidFill>
                <a:latin typeface="Calibri" panose="020F0502020204030204" pitchFamily="34" charset="0"/>
                <a:ea typeface="Calibri" panose="020F0502020204030204" pitchFamily="34" charset="0"/>
                <a:cs typeface="Calibri" panose="020F0502020204030204" pitchFamily="34" charset="0"/>
              </a:rPr>
              <a:t>Additively Manufactured RFQ modules</a:t>
            </a:r>
            <a:r>
              <a:rPr lang="en-US" dirty="0">
                <a:latin typeface="Calibri" panose="020F0502020204030204" pitchFamily="34" charset="0"/>
                <a:ea typeface="Calibri" panose="020F0502020204030204" pitchFamily="34" charset="0"/>
                <a:cs typeface="Calibri" panose="020F0502020204030204" pitchFamily="34" charset="0"/>
              </a:rPr>
              <a:t>, within the EU projects I.FAST and EPITA - laser powder bed fusion (LPBF).</a:t>
            </a:r>
          </a:p>
          <a:p>
            <a:pPr marL="285750" indent="-285750" algn="l">
              <a:buFont typeface="Wingdings" panose="05000000000000000000" pitchFamily="2" charset="2"/>
              <a:buChar char="Ø"/>
            </a:pPr>
            <a:r>
              <a:rPr lang="en-US" dirty="0">
                <a:latin typeface="Calibri" panose="020F0502020204030204" pitchFamily="34" charset="0"/>
                <a:ea typeface="Calibri" panose="020F0502020204030204" pitchFamily="34" charset="0"/>
                <a:cs typeface="Calibri" panose="020F0502020204030204" pitchFamily="34" charset="0"/>
              </a:rPr>
              <a:t>750 MHz frequency, 35 cm diameter, length 400 mm (fitting into present AM printers).</a:t>
            </a:r>
          </a:p>
          <a:p>
            <a:pPr marL="285750" indent="-285750" algn="l">
              <a:buFont typeface="Wingdings" panose="05000000000000000000" pitchFamily="2" charset="2"/>
              <a:buChar char="Ø"/>
            </a:pPr>
            <a:r>
              <a:rPr lang="en-US" dirty="0">
                <a:latin typeface="Calibri" panose="020F0502020204030204" pitchFamily="34" charset="0"/>
                <a:ea typeface="Calibri" panose="020F0502020204030204" pitchFamily="34" charset="0"/>
                <a:cs typeface="Calibri" panose="020F0502020204030204" pitchFamily="34" charset="0"/>
              </a:rPr>
              <a:t>Vacuum and voltage tests successful, developed a process for improving inner surface roughness, combining mechanical mass finishing with abrasive media and chemical polishing.</a:t>
            </a:r>
          </a:p>
          <a:p>
            <a:pPr marL="285750" indent="-285750" algn="l">
              <a:buFont typeface="Wingdings" panose="05000000000000000000" pitchFamily="2" charset="2"/>
              <a:buChar char="Ø"/>
            </a:pPr>
            <a:r>
              <a:rPr lang="en-US" dirty="0">
                <a:latin typeface="Calibri" panose="020F0502020204030204" pitchFamily="34" charset="0"/>
                <a:ea typeface="Calibri" panose="020F0502020204030204" pitchFamily="34" charset="0"/>
                <a:cs typeface="Calibri" panose="020F0502020204030204" pitchFamily="34" charset="0"/>
              </a:rPr>
              <a:t>Beam tests foreseen in EPITA.</a:t>
            </a:r>
            <a:endParaRPr lang="en-CH" dirty="0">
              <a:latin typeface="Calibri" panose="020F0502020204030204" pitchFamily="34" charset="0"/>
              <a:ea typeface="Calibri" panose="020F050202020403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CE8A1F5D-47A2-99BA-885D-663189F52DA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75877" y="5353927"/>
            <a:ext cx="4036168" cy="968681"/>
          </a:xfrm>
          <a:prstGeom prst="rect">
            <a:avLst/>
          </a:prstGeom>
        </p:spPr>
      </p:pic>
      <p:pic>
        <p:nvPicPr>
          <p:cNvPr id="24" name="Picture 23">
            <a:extLst>
              <a:ext uri="{FF2B5EF4-FFF2-40B4-BE49-F238E27FC236}">
                <a16:creationId xmlns:a16="http://schemas.microsoft.com/office/drawing/2014/main" id="{0407AD48-FE8B-A4F3-FEE8-3976310CE21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328969" y="4104910"/>
            <a:ext cx="3013251" cy="2114841"/>
          </a:xfrm>
          <a:prstGeom prst="rect">
            <a:avLst/>
          </a:prstGeom>
        </p:spPr>
      </p:pic>
      <p:sp>
        <p:nvSpPr>
          <p:cNvPr id="25" name="TextBox 24">
            <a:extLst>
              <a:ext uri="{FF2B5EF4-FFF2-40B4-BE49-F238E27FC236}">
                <a16:creationId xmlns:a16="http://schemas.microsoft.com/office/drawing/2014/main" id="{796C0B3D-5F84-49F6-C386-74785C72EFA7}"/>
              </a:ext>
            </a:extLst>
          </p:cNvPr>
          <p:cNvSpPr txBox="1"/>
          <p:nvPr/>
        </p:nvSpPr>
        <p:spPr>
          <a:xfrm>
            <a:off x="7635233" y="3715287"/>
            <a:ext cx="4042132" cy="1538883"/>
          </a:xfrm>
          <a:prstGeom prst="rect">
            <a:avLst/>
          </a:prstGeom>
        </p:spPr>
        <p:style>
          <a:lnRef idx="1">
            <a:schemeClr val="accent2"/>
          </a:lnRef>
          <a:fillRef idx="2">
            <a:schemeClr val="accent2"/>
          </a:fillRef>
          <a:effectRef idx="1">
            <a:schemeClr val="accent2"/>
          </a:effectRef>
          <a:fontRef idx="minor">
            <a:schemeClr val="dk1"/>
          </a:fontRef>
        </p:style>
        <p:txBody>
          <a:bodyPr wrap="none" lIns="0" tIns="0" rIns="0" bIns="0" rtlCol="0">
            <a:spAutoFit/>
          </a:bodyPr>
          <a:lstStyle/>
          <a:p>
            <a:pPr algn="l"/>
            <a:r>
              <a:rPr lang="en-GB" sz="2000" dirty="0">
                <a:latin typeface="Calibri" panose="020F0502020204030204" pitchFamily="34" charset="0"/>
                <a:ea typeface="Calibri" panose="020F0502020204030204" pitchFamily="34" charset="0"/>
                <a:cs typeface="Calibri" panose="020F0502020204030204" pitchFamily="34" charset="0"/>
              </a:rPr>
              <a:t>Advantages:</a:t>
            </a:r>
          </a:p>
          <a:p>
            <a:pPr marL="342900" indent="-342900" algn="l">
              <a:buFont typeface="Wingdings" panose="05000000000000000000" pitchFamily="2" charset="2"/>
              <a:buChar char="q"/>
            </a:pPr>
            <a:r>
              <a:rPr lang="en-GB" sz="2000" dirty="0">
                <a:latin typeface="Calibri" panose="020F0502020204030204" pitchFamily="34" charset="0"/>
                <a:ea typeface="Calibri" panose="020F0502020204030204" pitchFamily="34" charset="0"/>
                <a:cs typeface="Calibri" panose="020F0502020204030204" pitchFamily="34" charset="0"/>
              </a:rPr>
              <a:t>No brazing, relaxed tolerances</a:t>
            </a:r>
          </a:p>
          <a:p>
            <a:pPr marL="342900" indent="-342900" algn="l">
              <a:buFont typeface="Wingdings" panose="05000000000000000000" pitchFamily="2" charset="2"/>
              <a:buChar char="q"/>
            </a:pPr>
            <a:r>
              <a:rPr lang="en-GB" sz="2000" dirty="0">
                <a:latin typeface="Calibri" panose="020F0502020204030204" pitchFamily="34" charset="0"/>
                <a:ea typeface="Calibri" panose="020F0502020204030204" pitchFamily="34" charset="0"/>
                <a:cs typeface="Calibri" panose="020F0502020204030204" pitchFamily="34" charset="0"/>
              </a:rPr>
              <a:t>Freedom in defining the geometry</a:t>
            </a:r>
          </a:p>
          <a:p>
            <a:pPr marL="342900" indent="-342900" algn="l">
              <a:buFont typeface="Wingdings" panose="05000000000000000000" pitchFamily="2" charset="2"/>
              <a:buChar char="q"/>
            </a:pPr>
            <a:r>
              <a:rPr lang="en-GB" sz="2000" dirty="0">
                <a:latin typeface="Calibri" panose="020F0502020204030204" pitchFamily="34" charset="0"/>
                <a:ea typeface="Calibri" panose="020F0502020204030204" pitchFamily="34" charset="0"/>
                <a:cs typeface="Calibri" panose="020F0502020204030204" pitchFamily="34" charset="0"/>
              </a:rPr>
              <a:t>Ideal cooling channel geometry</a:t>
            </a:r>
          </a:p>
          <a:p>
            <a:pPr marL="342900" indent="-342900" algn="l">
              <a:buFont typeface="Wingdings" panose="05000000000000000000" pitchFamily="2" charset="2"/>
              <a:buChar char="q"/>
            </a:pPr>
            <a:r>
              <a:rPr lang="en-GB" sz="2000" dirty="0">
                <a:latin typeface="Calibri" panose="020F0502020204030204" pitchFamily="34" charset="0"/>
                <a:ea typeface="Calibri" panose="020F0502020204030204" pitchFamily="34" charset="0"/>
                <a:cs typeface="Calibri" panose="020F0502020204030204" pitchFamily="34" charset="0"/>
              </a:rPr>
              <a:t>Fast production at lower cost</a:t>
            </a:r>
          </a:p>
        </p:txBody>
      </p:sp>
    </p:spTree>
    <p:extLst>
      <p:ext uri="{BB962C8B-B14F-4D97-AF65-F5344CB8AC3E}">
        <p14:creationId xmlns:p14="http://schemas.microsoft.com/office/powerpoint/2010/main" val="4123362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47C61-82B3-F61F-93AC-AAF6EC489A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3BDB68-0308-679A-4CB2-2BF83217BF47}"/>
              </a:ext>
            </a:extLst>
          </p:cNvPr>
          <p:cNvSpPr>
            <a:spLocks noGrp="1"/>
          </p:cNvSpPr>
          <p:nvPr>
            <p:ph type="title"/>
          </p:nvPr>
        </p:nvSpPr>
        <p:spPr>
          <a:xfrm>
            <a:off x="0" y="0"/>
            <a:ext cx="12192000" cy="794918"/>
          </a:xfrm>
        </p:spPr>
        <p:txBody>
          <a:bodyPr/>
          <a:lstStyle/>
          <a:p>
            <a:r>
              <a:rPr lang="en-GB" dirty="0"/>
              <a:t>RFQ failures: to spare or not to spare?</a:t>
            </a:r>
          </a:p>
        </p:txBody>
      </p:sp>
      <p:sp>
        <p:nvSpPr>
          <p:cNvPr id="4" name="Slide Number Placeholder 3">
            <a:extLst>
              <a:ext uri="{FF2B5EF4-FFF2-40B4-BE49-F238E27FC236}">
                <a16:creationId xmlns:a16="http://schemas.microsoft.com/office/drawing/2014/main" id="{4AAB07F9-BA0C-89CF-59EF-BF122810AFA7}"/>
              </a:ext>
            </a:extLst>
          </p:cNvPr>
          <p:cNvSpPr>
            <a:spLocks noGrp="1"/>
          </p:cNvSpPr>
          <p:nvPr>
            <p:ph type="sldNum" sz="quarter" idx="4"/>
          </p:nvPr>
        </p:nvSpPr>
        <p:spPr/>
        <p:txBody>
          <a:bodyPr/>
          <a:lstStyle/>
          <a:p>
            <a:fld id="{17918391-D411-FE40-AAD7-861AE5233E0E}" type="slidenum">
              <a:rPr lang="en-US" smtClean="0"/>
              <a:pPr/>
              <a:t>26</a:t>
            </a:fld>
            <a:endParaRPr lang="en-US" dirty="0"/>
          </a:p>
        </p:txBody>
      </p:sp>
      <p:sp>
        <p:nvSpPr>
          <p:cNvPr id="7" name="TextBox 6">
            <a:extLst>
              <a:ext uri="{FF2B5EF4-FFF2-40B4-BE49-F238E27FC236}">
                <a16:creationId xmlns:a16="http://schemas.microsoft.com/office/drawing/2014/main" id="{27A3C5AE-A852-754C-24C6-F837E8921F7A}"/>
              </a:ext>
            </a:extLst>
          </p:cNvPr>
          <p:cNvSpPr txBox="1"/>
          <p:nvPr/>
        </p:nvSpPr>
        <p:spPr>
          <a:xfrm>
            <a:off x="460374" y="1012598"/>
            <a:ext cx="10959190" cy="738664"/>
          </a:xfrm>
          <a:prstGeom prst="rect">
            <a:avLst/>
          </a:prstGeom>
        </p:spPr>
        <p:style>
          <a:lnRef idx="1">
            <a:schemeClr val="accent2"/>
          </a:lnRef>
          <a:fillRef idx="2">
            <a:schemeClr val="accent2"/>
          </a:fillRef>
          <a:effectRef idx="1">
            <a:schemeClr val="accent2"/>
          </a:effectRef>
          <a:fontRef idx="minor">
            <a:schemeClr val="dk1"/>
          </a:fontRef>
        </p:style>
        <p:txBody>
          <a:bodyPr wrap="square" lIns="108000" tIns="0" rIns="108000" bIns="0" rtlCol="0">
            <a:spAutoFit/>
          </a:bodyPr>
          <a:lstStyle/>
          <a:p>
            <a:pPr algn="l"/>
            <a:r>
              <a:rPr lang="en-US" sz="2400" dirty="0">
                <a:latin typeface="Calibri" panose="020F0502020204030204" pitchFamily="34" charset="0"/>
                <a:ea typeface="Calibri" panose="020F0502020204030204" pitchFamily="34" charset="0"/>
                <a:cs typeface="Calibri" panose="020F0502020204030204" pitchFamily="34" charset="0"/>
              </a:rPr>
              <a:t>Initial quotation, (wrongly) attributed to Franz Kafka:</a:t>
            </a:r>
          </a:p>
          <a:p>
            <a:pPr algn="l"/>
            <a:r>
              <a:rPr lang="en-US" sz="2400" dirty="0">
                <a:latin typeface="Calibri" panose="020F0502020204030204" pitchFamily="34" charset="0"/>
                <a:ea typeface="Calibri" panose="020F0502020204030204" pitchFamily="34" charset="0"/>
                <a:cs typeface="Calibri" panose="020F0502020204030204" pitchFamily="34" charset="0"/>
              </a:rPr>
              <a:t>Better to have, and not need, than to need, and not have!</a:t>
            </a:r>
          </a:p>
        </p:txBody>
      </p:sp>
      <p:sp>
        <p:nvSpPr>
          <p:cNvPr id="9" name="TextBox 8">
            <a:extLst>
              <a:ext uri="{FF2B5EF4-FFF2-40B4-BE49-F238E27FC236}">
                <a16:creationId xmlns:a16="http://schemas.microsoft.com/office/drawing/2014/main" id="{FBF16D38-AFA3-4D19-CCAD-DBEA54ACDB21}"/>
              </a:ext>
            </a:extLst>
          </p:cNvPr>
          <p:cNvSpPr txBox="1"/>
          <p:nvPr/>
        </p:nvSpPr>
        <p:spPr>
          <a:xfrm>
            <a:off x="460373" y="1829503"/>
            <a:ext cx="10959190" cy="3000821"/>
          </a:xfrm>
          <a:prstGeom prst="rect">
            <a:avLst/>
          </a:prstGeom>
          <a:noFill/>
        </p:spPr>
        <p:txBody>
          <a:bodyPr wrap="square" lIns="0" tIns="0" rIns="0" bIns="0" rtlCol="0">
            <a:spAutoFit/>
          </a:bodyPr>
          <a:lstStyle/>
          <a:p>
            <a:pPr algn="l">
              <a:spcBef>
                <a:spcPts val="600"/>
              </a:spcBef>
            </a:pPr>
            <a:r>
              <a:rPr lang="en-US" sz="2000" dirty="0">
                <a:latin typeface="Calibri" panose="020F0502020204030204" pitchFamily="34" charset="0"/>
                <a:ea typeface="Calibri" panose="020F0502020204030204" pitchFamily="34" charset="0"/>
                <a:cs typeface="Calibri" panose="020F0502020204030204" pitchFamily="34" charset="0"/>
              </a:rPr>
              <a:t>Ranking the risk of RFQ failure is extremely difficult, because the </a:t>
            </a:r>
            <a:r>
              <a:rPr lang="en-US" sz="2000" dirty="0">
                <a:solidFill>
                  <a:srgbClr val="FF0000"/>
                </a:solidFill>
                <a:latin typeface="Calibri" panose="020F0502020204030204" pitchFamily="34" charset="0"/>
                <a:ea typeface="Calibri" panose="020F0502020204030204" pitchFamily="34" charset="0"/>
                <a:cs typeface="Calibri" panose="020F0502020204030204" pitchFamily="34" charset="0"/>
              </a:rPr>
              <a:t>two main sources of RFQ failures</a:t>
            </a:r>
            <a:r>
              <a:rPr lang="en-US" sz="2000" dirty="0">
                <a:latin typeface="Calibri" panose="020F0502020204030204" pitchFamily="34" charset="0"/>
                <a:ea typeface="Calibri" panose="020F0502020204030204" pitchFamily="34" charset="0"/>
                <a:cs typeface="Calibri" panose="020F0502020204030204" pitchFamily="34" charset="0"/>
              </a:rPr>
              <a:t> have very low probability: </a:t>
            </a:r>
          </a:p>
          <a:p>
            <a:pPr marL="457200" indent="-457200" algn="l">
              <a:spcBef>
                <a:spcPts val="600"/>
              </a:spcBef>
              <a:buAutoNum type="alphaLcPeriod"/>
            </a:pPr>
            <a:r>
              <a:rPr lang="en-US" sz="2000" dirty="0">
                <a:latin typeface="Calibri" panose="020F0502020204030204" pitchFamily="34" charset="0"/>
                <a:ea typeface="Calibri" panose="020F0502020204030204" pitchFamily="34" charset="0"/>
                <a:cs typeface="Calibri" panose="020F0502020204030204" pitchFamily="34" charset="0"/>
              </a:rPr>
              <a:t>accidental failures because of lack of cooling, mechanical damage, contaminations (leading to frequency shifts, vacuum leaks, increase in breakdown rate) may lead to total beam loss, but can be avoided by proper interlocks and accurate protection.</a:t>
            </a:r>
          </a:p>
          <a:p>
            <a:pPr marL="457200" indent="-457200" algn="l">
              <a:spcBef>
                <a:spcPts val="600"/>
              </a:spcBef>
              <a:buAutoNum type="alphaLcPeriod"/>
            </a:pPr>
            <a:r>
              <a:rPr lang="en-US" sz="2000" dirty="0">
                <a:latin typeface="Calibri" panose="020F0502020204030204" pitchFamily="34" charset="0"/>
                <a:ea typeface="Calibri" panose="020F0502020204030204" pitchFamily="34" charset="0"/>
                <a:cs typeface="Calibri" panose="020F0502020204030204" pitchFamily="34" charset="0"/>
              </a:rPr>
              <a:t>failures due to aging of materials, e.g. copper degradation due to beam loss:                                possible, but so far, a failure was never observed. Expected to proceed slowly                                 leading to progressive performance degradation, leaving time for RFQ replacement.  </a:t>
            </a:r>
          </a:p>
          <a:p>
            <a:pPr algn="l">
              <a:spcBef>
                <a:spcPts val="600"/>
              </a:spcBef>
            </a:pPr>
            <a:r>
              <a:rPr lang="en-US" sz="2000" dirty="0">
                <a:latin typeface="Calibri" panose="020F0502020204030204" pitchFamily="34" charset="0"/>
                <a:ea typeface="Calibri" panose="020F0502020204030204" pitchFamily="34" charset="0"/>
                <a:cs typeface="Calibri" panose="020F0502020204030204" pitchFamily="34" charset="0"/>
              </a:rPr>
              <a:t>But, </a:t>
            </a:r>
            <a:r>
              <a:rPr lang="en-US" sz="2000" dirty="0">
                <a:solidFill>
                  <a:srgbClr val="FF0000"/>
                </a:solidFill>
                <a:latin typeface="Calibri" panose="020F0502020204030204" pitchFamily="34" charset="0"/>
                <a:ea typeface="Calibri" panose="020F0502020204030204" pitchFamily="34" charset="0"/>
                <a:cs typeface="Calibri" panose="020F0502020204030204" pitchFamily="34" charset="0"/>
              </a:rPr>
              <a:t>loss of the RFQ would be catastrophic </a:t>
            </a:r>
            <a:r>
              <a:rPr lang="en-US" sz="2000" dirty="0">
                <a:latin typeface="Calibri" panose="020F0502020204030204" pitchFamily="34" charset="0"/>
                <a:ea typeface="Calibri" panose="020F0502020204030204" pitchFamily="34" charset="0"/>
                <a:cs typeface="Calibri" panose="020F0502020204030204" pitchFamily="34" charset="0"/>
              </a:rPr>
              <a:t>(Single Point of Failure for all the accelerator)</a:t>
            </a:r>
          </a:p>
        </p:txBody>
      </p:sp>
      <p:sp>
        <p:nvSpPr>
          <p:cNvPr id="14" name="TextBox 13">
            <a:extLst>
              <a:ext uri="{FF2B5EF4-FFF2-40B4-BE49-F238E27FC236}">
                <a16:creationId xmlns:a16="http://schemas.microsoft.com/office/drawing/2014/main" id="{741F9934-78C4-7945-D36E-8B1E61C2CA13}"/>
              </a:ext>
            </a:extLst>
          </p:cNvPr>
          <p:cNvSpPr txBox="1"/>
          <p:nvPr/>
        </p:nvSpPr>
        <p:spPr>
          <a:xfrm>
            <a:off x="382737" y="5028497"/>
            <a:ext cx="8752638" cy="1107996"/>
          </a:xfrm>
          <a:prstGeom prst="rect">
            <a:avLst/>
          </a:prstGeom>
        </p:spPr>
        <p:style>
          <a:lnRef idx="1">
            <a:schemeClr val="accent2"/>
          </a:lnRef>
          <a:fillRef idx="2">
            <a:schemeClr val="accent2"/>
          </a:fillRef>
          <a:effectRef idx="1">
            <a:schemeClr val="accent2"/>
          </a:effectRef>
          <a:fontRef idx="minor">
            <a:schemeClr val="dk1"/>
          </a:fontRef>
        </p:style>
        <p:txBody>
          <a:bodyPr wrap="square" lIns="72000" tIns="0" rIns="72000" bIns="0" rtlCol="0">
            <a:spAutoFit/>
          </a:bodyPr>
          <a:lstStyle/>
          <a:p>
            <a:pPr algn="l"/>
            <a:r>
              <a:rPr lang="en-GB" sz="2400" dirty="0">
                <a:latin typeface="Calibri" panose="020F0502020204030204" pitchFamily="34" charset="0"/>
                <a:ea typeface="Calibri" panose="020F0502020204030204" pitchFamily="34" charset="0"/>
                <a:cs typeface="Calibri" panose="020F0502020204030204" pitchFamily="34" charset="0"/>
              </a:rPr>
              <a:t>One of the most difficult risks to evaluate: </a:t>
            </a:r>
          </a:p>
          <a:p>
            <a:pPr algn="l"/>
            <a:r>
              <a:rPr lang="en-GB" sz="2400" dirty="0">
                <a:latin typeface="Calibri" panose="020F0502020204030204" pitchFamily="34" charset="0"/>
                <a:ea typeface="Calibri" panose="020F0502020204030204" pitchFamily="34" charset="0"/>
                <a:cs typeface="Calibri" panose="020F0502020204030204" pitchFamily="34" charset="0"/>
              </a:rPr>
              <a:t>very low probability × very high impact (</a:t>
            </a:r>
            <a:r>
              <a:rPr lang="en-GB" sz="2400" i="1" dirty="0">
                <a:latin typeface="Calibri" panose="020F0502020204030204" pitchFamily="34" charset="0"/>
                <a:ea typeface="Calibri" panose="020F0502020204030204" pitchFamily="34" charset="0"/>
                <a:cs typeface="Calibri" panose="020F0502020204030204" pitchFamily="34" charset="0"/>
              </a:rPr>
              <a:t>at the limit, 0 x ∞ undefined</a:t>
            </a:r>
            <a:r>
              <a:rPr lang="en-GB" sz="2400" dirty="0">
                <a:latin typeface="Calibri" panose="020F0502020204030204" pitchFamily="34" charset="0"/>
                <a:ea typeface="Calibri" panose="020F0502020204030204" pitchFamily="34" charset="0"/>
                <a:cs typeface="Calibri" panose="020F0502020204030204" pitchFamily="34" charset="0"/>
              </a:rPr>
              <a:t>) → “Titanic-type” risks. </a:t>
            </a:r>
          </a:p>
        </p:txBody>
      </p:sp>
      <p:pic>
        <p:nvPicPr>
          <p:cNvPr id="16" name="Picture 15">
            <a:extLst>
              <a:ext uri="{FF2B5EF4-FFF2-40B4-BE49-F238E27FC236}">
                <a16:creationId xmlns:a16="http://schemas.microsoft.com/office/drawing/2014/main" id="{F8555D25-08A8-0EA1-4B06-71E32448BD70}"/>
              </a:ext>
            </a:extLst>
          </p:cNvPr>
          <p:cNvPicPr>
            <a:picLocks noChangeAspect="1"/>
          </p:cNvPicPr>
          <p:nvPr/>
        </p:nvPicPr>
        <p:blipFill>
          <a:blip r:embed="rId2"/>
          <a:stretch>
            <a:fillRect/>
          </a:stretch>
        </p:blipFill>
        <p:spPr>
          <a:xfrm>
            <a:off x="9620507" y="3277289"/>
            <a:ext cx="2319000" cy="2911828"/>
          </a:xfrm>
          <a:prstGeom prst="rect">
            <a:avLst/>
          </a:prstGeom>
        </p:spPr>
      </p:pic>
    </p:spTree>
    <p:extLst>
      <p:ext uri="{BB962C8B-B14F-4D97-AF65-F5344CB8AC3E}">
        <p14:creationId xmlns:p14="http://schemas.microsoft.com/office/powerpoint/2010/main" val="2877576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866F6-9EF9-71F8-1A1A-64DBE90E0957}"/>
              </a:ext>
            </a:extLst>
          </p:cNvPr>
          <p:cNvSpPr>
            <a:spLocks noGrp="1"/>
          </p:cNvSpPr>
          <p:nvPr>
            <p:ph type="title"/>
          </p:nvPr>
        </p:nvSpPr>
        <p:spPr>
          <a:xfrm>
            <a:off x="0" y="0"/>
            <a:ext cx="12192000" cy="837043"/>
          </a:xfrm>
        </p:spPr>
        <p:txBody>
          <a:bodyPr/>
          <a:lstStyle/>
          <a:p>
            <a:r>
              <a:rPr lang="en-US" dirty="0"/>
              <a:t>RFQ lifetime: to spare or not to spare?</a:t>
            </a:r>
            <a:endParaRPr lang="en-GB" dirty="0"/>
          </a:p>
        </p:txBody>
      </p:sp>
      <p:sp>
        <p:nvSpPr>
          <p:cNvPr id="4" name="Slide Number Placeholder 3">
            <a:extLst>
              <a:ext uri="{FF2B5EF4-FFF2-40B4-BE49-F238E27FC236}">
                <a16:creationId xmlns:a16="http://schemas.microsoft.com/office/drawing/2014/main" id="{F9C0BF7B-C649-D381-AC2B-A86010855E12}"/>
              </a:ext>
            </a:extLst>
          </p:cNvPr>
          <p:cNvSpPr>
            <a:spLocks noGrp="1"/>
          </p:cNvSpPr>
          <p:nvPr>
            <p:ph type="sldNum" sz="quarter" idx="4"/>
          </p:nvPr>
        </p:nvSpPr>
        <p:spPr/>
        <p:txBody>
          <a:bodyPr/>
          <a:lstStyle/>
          <a:p>
            <a:fld id="{17918391-D411-FE40-AAD7-861AE5233E0E}" type="slidenum">
              <a:rPr lang="en-US" smtClean="0"/>
              <a:pPr/>
              <a:t>27</a:t>
            </a:fld>
            <a:endParaRPr lang="en-US" dirty="0"/>
          </a:p>
        </p:txBody>
      </p:sp>
      <p:sp>
        <p:nvSpPr>
          <p:cNvPr id="11" name="TextBox 10">
            <a:extLst>
              <a:ext uri="{FF2B5EF4-FFF2-40B4-BE49-F238E27FC236}">
                <a16:creationId xmlns:a16="http://schemas.microsoft.com/office/drawing/2014/main" id="{86A1C293-4F4E-C783-AD0C-71BA00EFC16D}"/>
              </a:ext>
            </a:extLst>
          </p:cNvPr>
          <p:cNvSpPr txBox="1"/>
          <p:nvPr/>
        </p:nvSpPr>
        <p:spPr>
          <a:xfrm>
            <a:off x="479257" y="4657396"/>
            <a:ext cx="10930615" cy="738664"/>
          </a:xfrm>
          <a:prstGeom prst="rect">
            <a:avLst/>
          </a:prstGeom>
        </p:spPr>
        <p:style>
          <a:lnRef idx="1">
            <a:schemeClr val="accent2"/>
          </a:lnRef>
          <a:fillRef idx="2">
            <a:schemeClr val="accent2"/>
          </a:fillRef>
          <a:effectRef idx="1">
            <a:schemeClr val="accent2"/>
          </a:effectRef>
          <a:fontRef idx="minor">
            <a:schemeClr val="dk1"/>
          </a:fontRef>
        </p:style>
        <p:txBody>
          <a:bodyPr wrap="square" lIns="108000" tIns="0" rIns="108000" bIns="0" rtlCol="0">
            <a:spAutoFit/>
          </a:bodyPr>
          <a:lstStyle/>
          <a:p>
            <a:pPr algn="l"/>
            <a:r>
              <a:rPr lang="en-US" sz="2400" dirty="0">
                <a:latin typeface="Calibri" panose="020F0502020204030204" pitchFamily="34" charset="0"/>
                <a:ea typeface="Calibri" panose="020F0502020204030204" pitchFamily="34" charset="0"/>
                <a:cs typeface="Calibri" panose="020F0502020204030204" pitchFamily="34" charset="0"/>
              </a:rPr>
              <a:t>A final quotation, my own (based on managerial experience):</a:t>
            </a:r>
          </a:p>
          <a:p>
            <a:pPr algn="l"/>
            <a:r>
              <a:rPr lang="en-US" sz="2400" dirty="0">
                <a:latin typeface="Calibri" panose="020F0502020204030204" pitchFamily="34" charset="0"/>
                <a:ea typeface="Calibri" panose="020F0502020204030204" pitchFamily="34" charset="0"/>
                <a:cs typeface="Calibri" panose="020F0502020204030204" pitchFamily="34" charset="0"/>
              </a:rPr>
              <a:t>Whatever gives you a good night’s sleep is priceless! </a:t>
            </a:r>
          </a:p>
        </p:txBody>
      </p:sp>
      <p:pic>
        <p:nvPicPr>
          <p:cNvPr id="6" name="Picture 5">
            <a:extLst>
              <a:ext uri="{FF2B5EF4-FFF2-40B4-BE49-F238E27FC236}">
                <a16:creationId xmlns:a16="http://schemas.microsoft.com/office/drawing/2014/main" id="{9435173E-951C-971E-3D34-B806C3D861C7}"/>
              </a:ext>
            </a:extLst>
          </p:cNvPr>
          <p:cNvPicPr>
            <a:picLocks noChangeAspect="1"/>
          </p:cNvPicPr>
          <p:nvPr/>
        </p:nvPicPr>
        <p:blipFill>
          <a:blip r:embed="rId2"/>
          <a:stretch>
            <a:fillRect/>
          </a:stretch>
        </p:blipFill>
        <p:spPr>
          <a:xfrm>
            <a:off x="8038492" y="1700462"/>
            <a:ext cx="3371380" cy="2505673"/>
          </a:xfrm>
          <a:prstGeom prst="rect">
            <a:avLst/>
          </a:prstGeom>
        </p:spPr>
      </p:pic>
      <p:sp>
        <p:nvSpPr>
          <p:cNvPr id="7" name="TextBox 6">
            <a:extLst>
              <a:ext uri="{FF2B5EF4-FFF2-40B4-BE49-F238E27FC236}">
                <a16:creationId xmlns:a16="http://schemas.microsoft.com/office/drawing/2014/main" id="{21DD64B8-E0FC-BFEF-7F69-60E513273FA1}"/>
              </a:ext>
            </a:extLst>
          </p:cNvPr>
          <p:cNvSpPr txBox="1"/>
          <p:nvPr/>
        </p:nvSpPr>
        <p:spPr>
          <a:xfrm>
            <a:off x="580262" y="1282258"/>
            <a:ext cx="7209391" cy="2923877"/>
          </a:xfrm>
          <a:prstGeom prst="rect">
            <a:avLst/>
          </a:prstGeom>
          <a:noFill/>
        </p:spPr>
        <p:txBody>
          <a:bodyPr wrap="square" lIns="0" tIns="0" rIns="0" bIns="0" rtlCol="0">
            <a:spAutoFit/>
          </a:bodyPr>
          <a:lstStyle/>
          <a:p>
            <a:pPr algn="l">
              <a:spcBef>
                <a:spcPts val="600"/>
              </a:spcBef>
            </a:pPr>
            <a:r>
              <a:rPr lang="en-US" sz="2000" dirty="0">
                <a:latin typeface="Calibri" panose="020F0502020204030204" pitchFamily="34" charset="0"/>
                <a:ea typeface="Calibri" panose="020F0502020204030204" pitchFamily="34" charset="0"/>
                <a:cs typeface="Calibri" panose="020F0502020204030204" pitchFamily="34" charset="0"/>
              </a:rPr>
              <a:t>However, a clear conclusion is that the RFQ is expected to have a shorter lifetime than other linac components, because of risks related to its complexity, and because it is exposed to the beam coming from the source.    </a:t>
            </a:r>
          </a:p>
          <a:p>
            <a:pPr algn="l">
              <a:spcBef>
                <a:spcPts val="600"/>
              </a:spcBef>
            </a:pPr>
            <a:r>
              <a:rPr lang="en-US" sz="2000" dirty="0">
                <a:latin typeface="Calibri" panose="020F0502020204030204" pitchFamily="34" charset="0"/>
                <a:ea typeface="Calibri" panose="020F0502020204030204" pitchFamily="34" charset="0"/>
                <a:cs typeface="Calibri" panose="020F0502020204030204" pitchFamily="34" charset="0"/>
              </a:rPr>
              <a:t>The decision on the spare is often more related to managerial decisions than to clear risk evaluation and takes into account building a spare when team and competences are still present.</a:t>
            </a:r>
          </a:p>
          <a:p>
            <a:pPr algn="l">
              <a:spcBef>
                <a:spcPts val="600"/>
              </a:spcBef>
            </a:pPr>
            <a:r>
              <a:rPr lang="en-US" sz="2000" dirty="0">
                <a:latin typeface="Calibri" panose="020F0502020204030204" pitchFamily="34" charset="0"/>
                <a:ea typeface="Calibri" panose="020F0502020204030204" pitchFamily="34" charset="0"/>
                <a:cs typeface="Calibri" panose="020F0502020204030204" pitchFamily="34" charset="0"/>
              </a:rPr>
              <a:t>This was the case at CERN after the pollution of Linac2 RFQ, and again after the observations at the entrance of Linac4 RFQ. </a:t>
            </a:r>
          </a:p>
        </p:txBody>
      </p:sp>
    </p:spTree>
    <p:extLst>
      <p:ext uri="{BB962C8B-B14F-4D97-AF65-F5344CB8AC3E}">
        <p14:creationId xmlns:p14="http://schemas.microsoft.com/office/powerpoint/2010/main" val="4254846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D86EDE86-EC12-9345-82F6-36BD1B27AF79}" type="slidenum">
              <a:rPr lang="en-GB" smtClean="0">
                <a:solidFill>
                  <a:srgbClr val="0055A0">
                    <a:tint val="75000"/>
                  </a:srgbClr>
                </a:solidFill>
              </a:rPr>
              <a:pPr/>
              <a:t>28</a:t>
            </a:fld>
            <a:endParaRPr lang="en-GB">
              <a:solidFill>
                <a:srgbClr val="0055A0">
                  <a:tint val="75000"/>
                </a:srgb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09600" y="337888"/>
            <a:ext cx="9801796" cy="5874126"/>
          </a:xfrm>
          <a:prstGeom prst="rect">
            <a:avLst/>
          </a:prstGeom>
        </p:spPr>
      </p:pic>
      <p:sp>
        <p:nvSpPr>
          <p:cNvPr id="7" name="TextBox 6"/>
          <p:cNvSpPr txBox="1"/>
          <p:nvPr/>
        </p:nvSpPr>
        <p:spPr>
          <a:xfrm>
            <a:off x="10566602" y="4867965"/>
            <a:ext cx="1081888" cy="1200329"/>
          </a:xfrm>
          <a:prstGeom prst="rect">
            <a:avLst/>
          </a:prstGeom>
          <a:noFill/>
        </p:spPr>
        <p:txBody>
          <a:bodyPr wrap="square" rtlCol="0">
            <a:spAutoFit/>
          </a:bodyPr>
          <a:lstStyle/>
          <a:p>
            <a:r>
              <a:rPr lang="en-US" dirty="0"/>
              <a:t>Picture credit:</a:t>
            </a:r>
          </a:p>
          <a:p>
            <a:r>
              <a:rPr lang="en-US" dirty="0"/>
              <a:t>Elwood Smith</a:t>
            </a:r>
            <a:endParaRPr lang="en-GB" dirty="0"/>
          </a:p>
        </p:txBody>
      </p:sp>
      <p:sp>
        <p:nvSpPr>
          <p:cNvPr id="2" name="Title 1"/>
          <p:cNvSpPr>
            <a:spLocks noGrp="1"/>
          </p:cNvSpPr>
          <p:nvPr>
            <p:ph type="title"/>
          </p:nvPr>
        </p:nvSpPr>
        <p:spPr/>
        <p:txBody>
          <a:bodyPr/>
          <a:lstStyle/>
          <a:p>
            <a:r>
              <a:rPr lang="en-US" dirty="0"/>
              <a:t>Thank you for your attention</a:t>
            </a:r>
            <a:endParaRPr lang="en-GB" dirty="0"/>
          </a:p>
        </p:txBody>
      </p:sp>
    </p:spTree>
    <p:extLst>
      <p:ext uri="{BB962C8B-B14F-4D97-AF65-F5344CB8AC3E}">
        <p14:creationId xmlns:p14="http://schemas.microsoft.com/office/powerpoint/2010/main" val="181787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22044-333D-49CB-AE0A-53AEDCB83F01}"/>
              </a:ext>
            </a:extLst>
          </p:cNvPr>
          <p:cNvSpPr>
            <a:spLocks noGrp="1"/>
          </p:cNvSpPr>
          <p:nvPr>
            <p:ph type="title"/>
          </p:nvPr>
        </p:nvSpPr>
        <p:spPr>
          <a:xfrm>
            <a:off x="0" y="-173200"/>
            <a:ext cx="12192000" cy="928658"/>
          </a:xfrm>
        </p:spPr>
        <p:txBody>
          <a:bodyPr/>
          <a:lstStyle/>
          <a:p>
            <a:r>
              <a:rPr lang="en-GB" sz="3200" dirty="0"/>
              <a:t>Beam evolution through a RF quadrupole focusing channel</a:t>
            </a:r>
          </a:p>
        </p:txBody>
      </p:sp>
      <p:sp>
        <p:nvSpPr>
          <p:cNvPr id="4" name="Slide Number Placeholder 3">
            <a:extLst>
              <a:ext uri="{FF2B5EF4-FFF2-40B4-BE49-F238E27FC236}">
                <a16:creationId xmlns:a16="http://schemas.microsoft.com/office/drawing/2014/main" id="{49979CED-DF9A-4AA6-8B27-DC2CB496E4E5}"/>
              </a:ext>
            </a:extLst>
          </p:cNvPr>
          <p:cNvSpPr>
            <a:spLocks noGrp="1"/>
          </p:cNvSpPr>
          <p:nvPr>
            <p:ph type="sldNum" sz="quarter" idx="4"/>
          </p:nvPr>
        </p:nvSpPr>
        <p:spPr/>
        <p:txBody>
          <a:bodyPr/>
          <a:lstStyle/>
          <a:p>
            <a:fld id="{17918391-D411-FE40-AAD7-861AE5233E0E}" type="slidenum">
              <a:rPr lang="en-US" smtClean="0"/>
              <a:pPr/>
              <a:t>29</a:t>
            </a:fld>
            <a:endParaRPr lang="en-US" dirty="0"/>
          </a:p>
        </p:txBody>
      </p:sp>
      <p:pic>
        <p:nvPicPr>
          <p:cNvPr id="5" name="Picture 4" descr="agfocus">
            <a:extLst>
              <a:ext uri="{FF2B5EF4-FFF2-40B4-BE49-F238E27FC236}">
                <a16:creationId xmlns:a16="http://schemas.microsoft.com/office/drawing/2014/main" id="{6D42F5CA-F81D-4ADC-A65F-32A6A4917C47}"/>
              </a:ext>
            </a:extLst>
          </p:cNvPr>
          <p:cNvPicPr>
            <a:picLocks noChangeAspect="1" noChangeArrowheads="1" noCrop="1"/>
          </p:cNvPicPr>
          <p:nvPr/>
        </p:nvPicPr>
        <p:blipFill>
          <a:blip r:embed="rId2">
            <a:extLst>
              <a:ext uri="{28A0092B-C50C-407E-A947-70E740481C1C}">
                <a14:useLocalDpi xmlns:a14="http://schemas.microsoft.com/office/drawing/2010/main"/>
              </a:ext>
            </a:extLst>
          </a:blip>
          <a:srcRect/>
          <a:stretch>
            <a:fillRect/>
          </a:stretch>
        </p:blipFill>
        <p:spPr bwMode="auto">
          <a:xfrm>
            <a:off x="1799762" y="1600753"/>
            <a:ext cx="3491329" cy="3491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EDEC9579-45D6-462E-B299-9EEBB444275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87739" y="2410601"/>
            <a:ext cx="2438611" cy="1871634"/>
          </a:xfrm>
          <a:prstGeom prst="rect">
            <a:avLst/>
          </a:prstGeom>
        </p:spPr>
      </p:pic>
      <p:sp>
        <p:nvSpPr>
          <p:cNvPr id="8" name="TextBox 7">
            <a:extLst>
              <a:ext uri="{FF2B5EF4-FFF2-40B4-BE49-F238E27FC236}">
                <a16:creationId xmlns:a16="http://schemas.microsoft.com/office/drawing/2014/main" id="{FC369F72-BFC9-476F-AB2C-4312B42C9E68}"/>
              </a:ext>
            </a:extLst>
          </p:cNvPr>
          <p:cNvSpPr txBox="1"/>
          <p:nvPr/>
        </p:nvSpPr>
        <p:spPr>
          <a:xfrm>
            <a:off x="1799762" y="5548544"/>
            <a:ext cx="7604646" cy="553998"/>
          </a:xfrm>
          <a:prstGeom prst="rect">
            <a:avLst/>
          </a:prstGeom>
          <a:noFill/>
        </p:spPr>
        <p:txBody>
          <a:bodyPr wrap="none" lIns="0" tIns="0" rIns="0" bIns="0" rtlCol="0">
            <a:spAutoFit/>
          </a:bodyPr>
          <a:lstStyle/>
          <a:p>
            <a:pPr algn="l"/>
            <a:r>
              <a:rPr lang="en-GB" dirty="0"/>
              <a:t>The electrodes change polarity with the RF period:</a:t>
            </a:r>
          </a:p>
          <a:p>
            <a:pPr algn="l"/>
            <a:r>
              <a:rPr lang="en-GB" dirty="0"/>
              <a:t>Strong focusing channel with alternating gradients in time and not in space!</a:t>
            </a:r>
          </a:p>
        </p:txBody>
      </p:sp>
    </p:spTree>
    <p:extLst>
      <p:ext uri="{BB962C8B-B14F-4D97-AF65-F5344CB8AC3E}">
        <p14:creationId xmlns:p14="http://schemas.microsoft.com/office/powerpoint/2010/main" val="732144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7652" name="Rectangle 4"/>
          <p:cNvSpPr>
            <a:spLocks noGrp="1" noChangeArrowheads="1"/>
          </p:cNvSpPr>
          <p:nvPr>
            <p:ph type="title"/>
          </p:nvPr>
        </p:nvSpPr>
        <p:spPr/>
        <p:txBody>
          <a:bodyPr/>
          <a:lstStyle/>
          <a:p>
            <a:r>
              <a:rPr lang="en-US" sz="3200" dirty="0"/>
              <a:t>The CERN high-intensity RFQ (RFQ2, 200 mA, 1993)</a:t>
            </a:r>
          </a:p>
        </p:txBody>
      </p:sp>
      <p:pic>
        <p:nvPicPr>
          <p:cNvPr id="667654" name="Picture 6" descr="Numériser0003"/>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082800" y="1495280"/>
            <a:ext cx="6024732" cy="3867439"/>
          </a:xfrm>
          <a:prstGeom prst="rect">
            <a:avLst/>
          </a:prstGeom>
          <a:noFill/>
        </p:spPr>
      </p:pic>
      <p:sp>
        <p:nvSpPr>
          <p:cNvPr id="667657" name="Text Box 9"/>
          <p:cNvSpPr txBox="1">
            <a:spLocks noChangeArrowheads="1"/>
          </p:cNvSpPr>
          <p:nvPr/>
        </p:nvSpPr>
        <p:spPr bwMode="auto">
          <a:xfrm>
            <a:off x="8417866" y="1645007"/>
            <a:ext cx="3211497" cy="923330"/>
          </a:xfrm>
          <a:prstGeom prst="rect">
            <a:avLst/>
          </a:prstGeom>
          <a:noFill/>
          <a:ln w="12700">
            <a:noFill/>
            <a:miter lim="800000"/>
            <a:headEnd type="none" w="sm" len="sm"/>
            <a:tailEnd type="none" w="sm" len="sm"/>
          </a:ln>
          <a:effectLst/>
        </p:spPr>
        <p:txBody>
          <a:bodyPr wrap="square">
            <a:spAutoFit/>
          </a:bodyPr>
          <a:lstStyle/>
          <a:p>
            <a:r>
              <a:rPr lang="en-US" dirty="0"/>
              <a:t>The new RFQ2 pre-injector at CERN (1993):</a:t>
            </a:r>
          </a:p>
          <a:p>
            <a:r>
              <a:rPr lang="en-US" dirty="0" err="1"/>
              <a:t>Source+LEBT+RFQ</a:t>
            </a:r>
            <a:r>
              <a:rPr lang="en-US" dirty="0"/>
              <a:t> </a:t>
            </a:r>
          </a:p>
        </p:txBody>
      </p:sp>
      <p:sp>
        <p:nvSpPr>
          <p:cNvPr id="667658" name="Text Box 10"/>
          <p:cNvSpPr txBox="1">
            <a:spLocks noChangeArrowheads="1"/>
          </p:cNvSpPr>
          <p:nvPr/>
        </p:nvSpPr>
        <p:spPr bwMode="auto">
          <a:xfrm>
            <a:off x="4274969" y="5448352"/>
            <a:ext cx="647700" cy="336550"/>
          </a:xfrm>
          <a:prstGeom prst="rect">
            <a:avLst/>
          </a:prstGeom>
          <a:noFill/>
          <a:ln w="12700">
            <a:noFill/>
            <a:miter lim="800000"/>
            <a:headEnd type="none" w="sm" len="sm"/>
            <a:tailEnd type="none" w="sm" len="sm"/>
          </a:ln>
          <a:effectLst/>
        </p:spPr>
        <p:txBody>
          <a:bodyPr wrap="none">
            <a:spAutoFit/>
          </a:bodyPr>
          <a:lstStyle/>
          <a:p>
            <a:r>
              <a:rPr lang="en-US" sz="1600"/>
              <a:t>3.2m</a:t>
            </a:r>
          </a:p>
        </p:txBody>
      </p:sp>
      <p:sp>
        <p:nvSpPr>
          <p:cNvPr id="667659" name="Line 11"/>
          <p:cNvSpPr>
            <a:spLocks noChangeShapeType="1"/>
          </p:cNvSpPr>
          <p:nvPr/>
        </p:nvSpPr>
        <p:spPr bwMode="auto">
          <a:xfrm flipH="1">
            <a:off x="2430632" y="5556066"/>
            <a:ext cx="609600" cy="0"/>
          </a:xfrm>
          <a:prstGeom prst="line">
            <a:avLst/>
          </a:prstGeom>
          <a:noFill/>
          <a:ln w="12700">
            <a:solidFill>
              <a:schemeClr val="tx1"/>
            </a:solidFill>
            <a:round/>
            <a:headEnd type="none" w="sm" len="sm"/>
            <a:tailEnd type="triangle" w="sm" len="sm"/>
          </a:ln>
          <a:effectLst/>
        </p:spPr>
        <p:txBody>
          <a:bodyPr/>
          <a:lstStyle/>
          <a:p>
            <a:endParaRPr lang="en-US"/>
          </a:p>
        </p:txBody>
      </p:sp>
      <p:sp>
        <p:nvSpPr>
          <p:cNvPr id="667660" name="Line 12"/>
          <p:cNvSpPr>
            <a:spLocks noChangeShapeType="1"/>
          </p:cNvSpPr>
          <p:nvPr/>
        </p:nvSpPr>
        <p:spPr bwMode="auto">
          <a:xfrm>
            <a:off x="6737504" y="5556066"/>
            <a:ext cx="457200" cy="0"/>
          </a:xfrm>
          <a:prstGeom prst="line">
            <a:avLst/>
          </a:prstGeom>
          <a:noFill/>
          <a:ln w="12700">
            <a:solidFill>
              <a:schemeClr val="tx1"/>
            </a:solidFill>
            <a:round/>
            <a:headEnd type="none" w="sm" len="sm"/>
            <a:tailEnd type="triangle" w="sm" len="sm"/>
          </a:ln>
          <a:effectLst/>
        </p:spPr>
        <p:txBody>
          <a:bodyPr/>
          <a:lstStyle/>
          <a:p>
            <a:endParaRPr lang="en-US"/>
          </a:p>
        </p:txBody>
      </p:sp>
      <p:pic>
        <p:nvPicPr>
          <p:cNvPr id="3" name="Picture 2">
            <a:extLst>
              <a:ext uri="{FF2B5EF4-FFF2-40B4-BE49-F238E27FC236}">
                <a16:creationId xmlns:a16="http://schemas.microsoft.com/office/drawing/2014/main" id="{1E7425C2-29C6-AF7C-656E-FEA4483C11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38566" y="3667897"/>
            <a:ext cx="2542234" cy="1694822"/>
          </a:xfrm>
          <a:prstGeom prst="rect">
            <a:avLst/>
          </a:prstGeom>
        </p:spPr>
      </p:pic>
      <p:sp>
        <p:nvSpPr>
          <p:cNvPr id="4" name="Arrow: Right 3">
            <a:extLst>
              <a:ext uri="{FF2B5EF4-FFF2-40B4-BE49-F238E27FC236}">
                <a16:creationId xmlns:a16="http://schemas.microsoft.com/office/drawing/2014/main" id="{D9988A78-31A5-A0F0-1DB4-B7237F0466F5}"/>
              </a:ext>
            </a:extLst>
          </p:cNvPr>
          <p:cNvSpPr/>
          <p:nvPr/>
        </p:nvSpPr>
        <p:spPr>
          <a:xfrm rot="1562187">
            <a:off x="7624116" y="3750640"/>
            <a:ext cx="1587500" cy="52758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FE20D76F-FF60-EA9E-1DDB-1E2717824D66}"/>
              </a:ext>
            </a:extLst>
          </p:cNvPr>
          <p:cNvSpPr txBox="1"/>
          <p:nvPr/>
        </p:nvSpPr>
        <p:spPr>
          <a:xfrm>
            <a:off x="8548939" y="5527005"/>
            <a:ext cx="3321487" cy="276999"/>
          </a:xfrm>
          <a:prstGeom prst="rect">
            <a:avLst/>
          </a:prstGeom>
          <a:noFill/>
        </p:spPr>
        <p:txBody>
          <a:bodyPr wrap="none" lIns="0" tIns="0" rIns="0" bIns="0" rtlCol="0">
            <a:spAutoFit/>
          </a:bodyPr>
          <a:lstStyle/>
          <a:p>
            <a:pPr algn="l"/>
            <a:r>
              <a:rPr lang="en-GB" dirty="0"/>
              <a:t>Taking the place of the old LEBT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ooter Placeholder 3"/>
          <p:cNvSpPr>
            <a:spLocks noGrp="1"/>
          </p:cNvSpPr>
          <p:nvPr>
            <p:ph type="ftr" sz="quarter" idx="11"/>
          </p:nvPr>
        </p:nvSpPr>
        <p:spPr/>
        <p:txBody>
          <a:bodyPr/>
          <a:lstStyle/>
          <a:p>
            <a:fld id="{9E0E9CBF-B8A7-4750-9A74-42D6BFFF812B}" type="slidenum">
              <a:rPr lang="en-GB"/>
              <a:pPr/>
              <a:t>30</a:t>
            </a:fld>
            <a:endParaRPr lang="en-GB"/>
          </a:p>
        </p:txBody>
      </p:sp>
      <p:pic>
        <p:nvPicPr>
          <p:cNvPr id="711692" name="Picture 12"/>
          <p:cNvPicPr>
            <a:picLocks noGrp="1" noChangeAspect="1" noChangeArrowheads="1"/>
          </p:cNvPicPr>
          <p:nvPr>
            <p:ph sz="half" idx="4294967295"/>
          </p:nvPr>
        </p:nvPicPr>
        <p:blipFill>
          <a:blip r:embed="rId2" cstate="email">
            <a:extLst>
              <a:ext uri="{28A0092B-C50C-407E-A947-70E740481C1C}">
                <a14:useLocalDpi xmlns:a14="http://schemas.microsoft.com/office/drawing/2010/main"/>
              </a:ext>
            </a:extLst>
          </a:blip>
          <a:srcRect/>
          <a:stretch>
            <a:fillRect/>
          </a:stretch>
        </p:blipFill>
        <p:spPr bwMode="auto">
          <a:xfrm>
            <a:off x="2891631" y="1182066"/>
            <a:ext cx="2209800" cy="2362200"/>
          </a:xfrm>
          <a:prstGeom prst="rect">
            <a:avLst/>
          </a:prstGeom>
          <a:noFill/>
          <a:ln w="12700">
            <a:miter lim="800000"/>
            <a:headEnd type="none" w="sm" len="sm"/>
            <a:tailEnd type="none" w="sm" len="sm"/>
          </a:ln>
        </p:spPr>
      </p:pic>
      <p:pic>
        <p:nvPicPr>
          <p:cNvPr id="711691" name="Picture 11"/>
          <p:cNvPicPr>
            <a:picLocks noGrp="1" noChangeAspect="1" noChangeArrowheads="1"/>
          </p:cNvPicPr>
          <p:nvPr>
            <p:ph sz="half" idx="4294967295"/>
          </p:nvPr>
        </p:nvPicPr>
        <p:blipFill>
          <a:blip r:embed="rId3" cstate="email">
            <a:extLst>
              <a:ext uri="{28A0092B-C50C-407E-A947-70E740481C1C}">
                <a14:useLocalDpi xmlns:a14="http://schemas.microsoft.com/office/drawing/2010/main"/>
              </a:ext>
            </a:extLst>
          </a:blip>
          <a:srcRect/>
          <a:stretch>
            <a:fillRect/>
          </a:stretch>
        </p:blipFill>
        <p:spPr bwMode="auto">
          <a:xfrm>
            <a:off x="453231" y="1258266"/>
            <a:ext cx="2571750" cy="2173288"/>
          </a:xfrm>
          <a:prstGeom prst="rect">
            <a:avLst/>
          </a:prstGeom>
          <a:noFill/>
          <a:ln w="12700">
            <a:miter lim="800000"/>
            <a:headEnd type="none" w="sm" len="sm"/>
            <a:tailEnd type="none" w="sm" len="sm"/>
          </a:ln>
        </p:spPr>
      </p:pic>
      <p:sp>
        <p:nvSpPr>
          <p:cNvPr id="711684" name="Rectangle 4"/>
          <p:cNvSpPr>
            <a:spLocks noGrp="1" noChangeArrowheads="1"/>
          </p:cNvSpPr>
          <p:nvPr>
            <p:ph type="title"/>
          </p:nvPr>
        </p:nvSpPr>
        <p:spPr/>
        <p:txBody>
          <a:bodyPr/>
          <a:lstStyle/>
          <a:p>
            <a:r>
              <a:rPr lang="en-US" sz="3200" dirty="0"/>
              <a:t>The “4-vane” RFQ – TE11 (dipole) and TE21 (quadrupole)</a:t>
            </a:r>
          </a:p>
        </p:txBody>
      </p:sp>
      <p:pic>
        <p:nvPicPr>
          <p:cNvPr id="711685"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824832" y="3544266"/>
            <a:ext cx="2379663" cy="2514600"/>
          </a:xfrm>
          <a:prstGeom prst="rect">
            <a:avLst/>
          </a:prstGeom>
          <a:noFill/>
          <a:ln w="12700">
            <a:noFill/>
            <a:miter lim="800000"/>
            <a:headEnd type="none" w="sm" len="sm"/>
            <a:tailEnd type="none" w="sm" len="sm"/>
          </a:ln>
          <a:effectLst/>
        </p:spPr>
      </p:pic>
      <p:sp>
        <p:nvSpPr>
          <p:cNvPr id="711686" name="Text Box 6"/>
          <p:cNvSpPr txBox="1">
            <a:spLocks noChangeArrowheads="1"/>
          </p:cNvSpPr>
          <p:nvPr/>
        </p:nvSpPr>
        <p:spPr bwMode="auto">
          <a:xfrm>
            <a:off x="2510632" y="1258266"/>
            <a:ext cx="764953" cy="338554"/>
          </a:xfrm>
          <a:prstGeom prst="rect">
            <a:avLst/>
          </a:prstGeom>
          <a:noFill/>
          <a:ln w="12700">
            <a:noFill/>
            <a:miter lim="800000"/>
            <a:headEnd type="none" w="sm" len="sm"/>
            <a:tailEnd type="none" w="sm" len="sm"/>
          </a:ln>
          <a:effectLst/>
        </p:spPr>
        <p:txBody>
          <a:bodyPr wrap="none">
            <a:spAutoFit/>
          </a:bodyPr>
          <a:lstStyle/>
          <a:p>
            <a:r>
              <a:rPr lang="en-GB" sz="1600">
                <a:solidFill>
                  <a:schemeClr val="hlink"/>
                </a:solidFill>
              </a:rPr>
              <a:t>B-field</a:t>
            </a:r>
            <a:endParaRPr lang="en-US" sz="1600">
              <a:solidFill>
                <a:schemeClr val="hlink"/>
              </a:solidFill>
            </a:endParaRPr>
          </a:p>
        </p:txBody>
      </p:sp>
      <p:sp>
        <p:nvSpPr>
          <p:cNvPr id="711687" name="Text Box 7"/>
          <p:cNvSpPr txBox="1">
            <a:spLocks noChangeArrowheads="1"/>
          </p:cNvSpPr>
          <p:nvPr/>
        </p:nvSpPr>
        <p:spPr bwMode="auto">
          <a:xfrm>
            <a:off x="2510632" y="2858466"/>
            <a:ext cx="764953" cy="338554"/>
          </a:xfrm>
          <a:prstGeom prst="rect">
            <a:avLst/>
          </a:prstGeom>
          <a:noFill/>
          <a:ln w="12700">
            <a:noFill/>
            <a:miter lim="800000"/>
            <a:headEnd type="none" w="sm" len="sm"/>
            <a:tailEnd type="none" w="sm" len="sm"/>
          </a:ln>
          <a:effectLst/>
        </p:spPr>
        <p:txBody>
          <a:bodyPr wrap="none">
            <a:spAutoFit/>
          </a:bodyPr>
          <a:lstStyle/>
          <a:p>
            <a:r>
              <a:rPr lang="en-GB" sz="1600">
                <a:solidFill>
                  <a:schemeClr val="hlink"/>
                </a:solidFill>
              </a:rPr>
              <a:t>E-field</a:t>
            </a:r>
            <a:endParaRPr lang="en-US" sz="1600">
              <a:solidFill>
                <a:schemeClr val="hlink"/>
              </a:solidFill>
            </a:endParaRPr>
          </a:p>
        </p:txBody>
      </p:sp>
      <p:sp>
        <p:nvSpPr>
          <p:cNvPr id="711688" name="Line 8"/>
          <p:cNvSpPr>
            <a:spLocks noChangeShapeType="1"/>
          </p:cNvSpPr>
          <p:nvPr/>
        </p:nvSpPr>
        <p:spPr bwMode="auto">
          <a:xfrm flipH="1">
            <a:off x="2282031" y="1486866"/>
            <a:ext cx="304800" cy="381000"/>
          </a:xfrm>
          <a:prstGeom prst="line">
            <a:avLst/>
          </a:prstGeom>
          <a:noFill/>
          <a:ln w="12700">
            <a:solidFill>
              <a:schemeClr val="hlink"/>
            </a:solidFill>
            <a:round/>
            <a:headEnd type="none" w="sm" len="sm"/>
            <a:tailEnd type="triangle" w="sm" len="sm"/>
          </a:ln>
          <a:effectLst/>
        </p:spPr>
        <p:txBody>
          <a:bodyPr/>
          <a:lstStyle/>
          <a:p>
            <a:endParaRPr lang="en-US"/>
          </a:p>
        </p:txBody>
      </p:sp>
      <p:sp>
        <p:nvSpPr>
          <p:cNvPr id="711689" name="Line 9"/>
          <p:cNvSpPr>
            <a:spLocks noChangeShapeType="1"/>
          </p:cNvSpPr>
          <p:nvPr/>
        </p:nvSpPr>
        <p:spPr bwMode="auto">
          <a:xfrm flipH="1" flipV="1">
            <a:off x="2205831" y="2553666"/>
            <a:ext cx="381000" cy="381000"/>
          </a:xfrm>
          <a:prstGeom prst="line">
            <a:avLst/>
          </a:prstGeom>
          <a:noFill/>
          <a:ln w="12700">
            <a:solidFill>
              <a:schemeClr val="hlink"/>
            </a:solidFill>
            <a:round/>
            <a:headEnd type="none" w="sm" len="sm"/>
            <a:tailEnd type="triangle" w="sm" len="sm"/>
          </a:ln>
          <a:effectLst/>
        </p:spPr>
        <p:txBody>
          <a:bodyPr/>
          <a:lstStyle/>
          <a:p>
            <a:endParaRPr lang="en-US"/>
          </a:p>
        </p:txBody>
      </p:sp>
      <p:sp>
        <p:nvSpPr>
          <p:cNvPr id="711693" name="Text Box 13"/>
          <p:cNvSpPr txBox="1">
            <a:spLocks noChangeArrowheads="1"/>
          </p:cNvSpPr>
          <p:nvPr/>
        </p:nvSpPr>
        <p:spPr bwMode="auto">
          <a:xfrm>
            <a:off x="5783200" y="1182066"/>
            <a:ext cx="5999162" cy="4401205"/>
          </a:xfrm>
          <a:prstGeom prst="rect">
            <a:avLst/>
          </a:prstGeom>
          <a:noFill/>
          <a:ln w="12700">
            <a:noFill/>
            <a:miter lim="800000"/>
            <a:headEnd type="none" w="sm" len="sm"/>
            <a:tailEnd type="none" w="sm" len="sm"/>
          </a:ln>
          <a:effectLst/>
        </p:spPr>
        <p:txBody>
          <a:bodyPr wrap="square">
            <a:spAutoFit/>
          </a:bodyPr>
          <a:lstStyle/>
          <a:p>
            <a:pPr marL="342900" indent="-342900">
              <a:buFont typeface="+mj-lt"/>
              <a:buAutoNum type="arabicPeriod"/>
            </a:pPr>
            <a:r>
              <a:rPr lang="en-US" dirty="0"/>
              <a:t>In the empty cylindrical cavity, we have the TE21 (quadrupole) mode – very close in frequency to the TE11 (dipole) mode.</a:t>
            </a:r>
          </a:p>
          <a:p>
            <a:pPr marL="342900" indent="-342900">
              <a:buFont typeface="+mj-lt"/>
              <a:buAutoNum type="arabicPeriod"/>
            </a:pPr>
            <a:endParaRPr lang="en-US" dirty="0"/>
          </a:p>
          <a:p>
            <a:pPr marL="342900" indent="-342900">
              <a:buFont typeface="+mj-lt"/>
              <a:buAutoNum type="arabicPeriod"/>
            </a:pPr>
            <a:r>
              <a:rPr lang="en-US" dirty="0"/>
              <a:t>Introducing into the cavity 4 electrodes (the “</a:t>
            </a:r>
            <a:r>
              <a:rPr lang="en-US" b="1" dirty="0">
                <a:solidFill>
                  <a:srgbClr val="FF0000"/>
                </a:solidFill>
              </a:rPr>
              <a:t>vanes”</a:t>
            </a:r>
            <a:r>
              <a:rPr lang="en-US" dirty="0"/>
              <a:t>) we can “load” the TE210 mode, with 2 effects:</a:t>
            </a:r>
          </a:p>
          <a:p>
            <a:pPr marL="742950" lvl="1" indent="-285750">
              <a:spcBef>
                <a:spcPts val="600"/>
              </a:spcBef>
              <a:buFont typeface="Wingdings" panose="05000000000000000000" pitchFamily="2" charset="2"/>
              <a:buChar char="Ø"/>
            </a:pPr>
            <a:r>
              <a:rPr lang="en-US" dirty="0"/>
              <a:t>Concentrate the electric field on the axis, increasing the focusing efficiency.</a:t>
            </a:r>
          </a:p>
          <a:p>
            <a:pPr marL="742950" lvl="1" indent="-285750">
              <a:spcBef>
                <a:spcPts val="600"/>
              </a:spcBef>
              <a:buFont typeface="Wingdings" panose="05000000000000000000" pitchFamily="2" charset="2"/>
              <a:buChar char="Ø"/>
            </a:pPr>
            <a:r>
              <a:rPr lang="en-US" dirty="0"/>
              <a:t>Lower the frequency of the TE210 mode, separating it from the other modes of the cylindrical waveguide.</a:t>
            </a:r>
          </a:p>
          <a:p>
            <a:pPr>
              <a:buFontTx/>
              <a:buChar char="-"/>
            </a:pPr>
            <a:endParaRPr lang="en-US" dirty="0"/>
          </a:p>
          <a:p>
            <a:r>
              <a:rPr lang="en-US" dirty="0"/>
              <a:t>Unfortunately, the </a:t>
            </a:r>
            <a:r>
              <a:rPr lang="en-US" b="1" dirty="0">
                <a:solidFill>
                  <a:srgbClr val="FF0000"/>
                </a:solidFill>
              </a:rPr>
              <a:t>dipole mode TE110 </a:t>
            </a:r>
            <a:r>
              <a:rPr lang="en-US" dirty="0"/>
              <a:t>is lowered as well, and remains as a perturbing mode in this type of RFQs.   </a:t>
            </a:r>
          </a:p>
        </p:txBody>
      </p:sp>
      <p:sp>
        <p:nvSpPr>
          <p:cNvPr id="711694" name="Line 14"/>
          <p:cNvSpPr>
            <a:spLocks noChangeShapeType="1"/>
          </p:cNvSpPr>
          <p:nvPr/>
        </p:nvSpPr>
        <p:spPr bwMode="auto">
          <a:xfrm>
            <a:off x="3272631" y="1486866"/>
            <a:ext cx="304800" cy="304800"/>
          </a:xfrm>
          <a:prstGeom prst="line">
            <a:avLst/>
          </a:prstGeom>
          <a:noFill/>
          <a:ln w="12700">
            <a:solidFill>
              <a:schemeClr val="hlink"/>
            </a:solidFill>
            <a:round/>
            <a:headEnd type="none" w="sm" len="sm"/>
            <a:tailEnd type="triangle" w="sm" len="sm"/>
          </a:ln>
          <a:effectLst/>
        </p:spPr>
        <p:txBody>
          <a:bodyPr/>
          <a:lstStyle/>
          <a:p>
            <a:endParaRPr lang="en-US"/>
          </a:p>
        </p:txBody>
      </p:sp>
      <p:sp>
        <p:nvSpPr>
          <p:cNvPr id="711695" name="Line 15"/>
          <p:cNvSpPr>
            <a:spLocks noChangeShapeType="1"/>
          </p:cNvSpPr>
          <p:nvPr/>
        </p:nvSpPr>
        <p:spPr bwMode="auto">
          <a:xfrm flipV="1">
            <a:off x="3272631" y="2782266"/>
            <a:ext cx="457200" cy="228600"/>
          </a:xfrm>
          <a:prstGeom prst="line">
            <a:avLst/>
          </a:prstGeom>
          <a:noFill/>
          <a:ln w="12700">
            <a:solidFill>
              <a:schemeClr val="hlink"/>
            </a:solidFill>
            <a:round/>
            <a:headEnd type="none" w="sm" len="sm"/>
            <a:tailEnd type="triangle" w="sm" len="sm"/>
          </a:ln>
          <a:effectLst/>
        </p:spPr>
        <p:txBody>
          <a:bodyPr/>
          <a:lstStyle/>
          <a:p>
            <a:endParaRPr lang="en-US"/>
          </a:p>
        </p:txBody>
      </p:sp>
    </p:spTree>
    <p:extLst>
      <p:ext uri="{BB962C8B-B14F-4D97-AF65-F5344CB8AC3E}">
        <p14:creationId xmlns:p14="http://schemas.microsoft.com/office/powerpoint/2010/main" val="37256795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ooter Placeholder 3"/>
          <p:cNvSpPr>
            <a:spLocks noGrp="1"/>
          </p:cNvSpPr>
          <p:nvPr>
            <p:ph type="ftr" sz="quarter" idx="11"/>
          </p:nvPr>
        </p:nvSpPr>
        <p:spPr/>
        <p:txBody>
          <a:bodyPr/>
          <a:lstStyle/>
          <a:p>
            <a:fld id="{51D5144D-A5CC-4F60-B47F-4A19C81BDA26}" type="slidenum">
              <a:rPr lang="en-GB"/>
              <a:pPr/>
              <a:t>31</a:t>
            </a:fld>
            <a:endParaRPr lang="en-GB"/>
          </a:p>
        </p:txBody>
      </p:sp>
      <p:sp>
        <p:nvSpPr>
          <p:cNvPr id="714756" name="Rectangle 4"/>
          <p:cNvSpPr>
            <a:spLocks noGrp="1" noChangeArrowheads="1"/>
          </p:cNvSpPr>
          <p:nvPr>
            <p:ph type="title"/>
          </p:nvPr>
        </p:nvSpPr>
        <p:spPr/>
        <p:txBody>
          <a:bodyPr/>
          <a:lstStyle/>
          <a:p>
            <a:r>
              <a:rPr lang="en-US" dirty="0"/>
              <a:t>The 4-vane RFQ - longitudinally</a:t>
            </a:r>
          </a:p>
        </p:txBody>
      </p:sp>
      <p:pic>
        <p:nvPicPr>
          <p:cNvPr id="714757" name="Picture 5" descr="rfq_linac"/>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992309"/>
            <a:ext cx="5459150" cy="3532997"/>
          </a:xfrm>
          <a:prstGeom prst="rect">
            <a:avLst/>
          </a:prstGeom>
          <a:noFill/>
        </p:spPr>
      </p:pic>
      <p:sp>
        <p:nvSpPr>
          <p:cNvPr id="714759" name="Text Box 7"/>
          <p:cNvSpPr txBox="1">
            <a:spLocks noChangeArrowheads="1"/>
          </p:cNvSpPr>
          <p:nvPr/>
        </p:nvSpPr>
        <p:spPr bwMode="auto">
          <a:xfrm>
            <a:off x="5552722" y="995234"/>
            <a:ext cx="6572221" cy="2308324"/>
          </a:xfrm>
          <a:prstGeom prst="rect">
            <a:avLst/>
          </a:prstGeom>
          <a:noFill/>
          <a:ln w="12700">
            <a:noFill/>
            <a:miter lim="800000"/>
            <a:headEnd type="none" w="sm" len="sm"/>
            <a:tailEnd type="none" w="sm" len="sm"/>
          </a:ln>
          <a:effectLst/>
        </p:spPr>
        <p:txBody>
          <a:bodyPr wrap="square">
            <a:spAutoFit/>
          </a:bodyPr>
          <a:lstStyle/>
          <a:p>
            <a:r>
              <a:rPr lang="en-US" dirty="0"/>
              <a:t>The RFQ will result in cylinder containing the 4 vanes, which are connected to the cylinder along their length.</a:t>
            </a:r>
          </a:p>
          <a:p>
            <a:endParaRPr lang="en-US" dirty="0"/>
          </a:p>
          <a:p>
            <a:r>
              <a:rPr lang="en-US" dirty="0"/>
              <a:t>The loaded cylindrical waveguide sustaining the TE11 and TE21 mode bands will be closed at the 2 ends → on the dispersion curve are selected only the modes where the length contains an integer number of (half) longitudinal wavelengths. </a:t>
            </a:r>
          </a:p>
          <a:p>
            <a:endParaRPr lang="en-US" dirty="0"/>
          </a:p>
        </p:txBody>
      </p:sp>
      <p:pic>
        <p:nvPicPr>
          <p:cNvPr id="2" name="Picture 1">
            <a:extLst>
              <a:ext uri="{FF2B5EF4-FFF2-40B4-BE49-F238E27FC236}">
                <a16:creationId xmlns:a16="http://schemas.microsoft.com/office/drawing/2014/main" id="{47D730BD-7A29-4199-8645-B870CBE3942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63148" y="3386533"/>
            <a:ext cx="3685703" cy="2699528"/>
          </a:xfrm>
          <a:prstGeom prst="rect">
            <a:avLst/>
          </a:prstGeom>
        </p:spPr>
      </p:pic>
      <p:sp>
        <p:nvSpPr>
          <p:cNvPr id="8" name="Text Box 7">
            <a:extLst>
              <a:ext uri="{FF2B5EF4-FFF2-40B4-BE49-F238E27FC236}">
                <a16:creationId xmlns:a16="http://schemas.microsoft.com/office/drawing/2014/main" id="{1D1F5740-ADF9-4CBB-B77A-FDCA58791A0E}"/>
              </a:ext>
            </a:extLst>
          </p:cNvPr>
          <p:cNvSpPr txBox="1">
            <a:spLocks noChangeArrowheads="1"/>
          </p:cNvSpPr>
          <p:nvPr/>
        </p:nvSpPr>
        <p:spPr bwMode="auto">
          <a:xfrm>
            <a:off x="2286000" y="3995828"/>
            <a:ext cx="5677113" cy="2262158"/>
          </a:xfrm>
          <a:prstGeom prst="rect">
            <a:avLst/>
          </a:prstGeom>
          <a:solidFill>
            <a:schemeClr val="bg1"/>
          </a:solidFill>
          <a:ln w="12700">
            <a:noFill/>
            <a:miter lim="800000"/>
            <a:headEnd type="none" w="sm" len="sm"/>
            <a:tailEnd type="none" w="sm" len="sm"/>
          </a:ln>
          <a:effectLst/>
        </p:spPr>
        <p:txBody>
          <a:bodyPr wrap="square">
            <a:spAutoFit/>
          </a:bodyPr>
          <a:lstStyle/>
          <a:p>
            <a:r>
              <a:rPr lang="en-US" dirty="0"/>
              <a:t>For focusing and acceleration, we need a mode with longitudinally constant electric field.</a:t>
            </a:r>
          </a:p>
          <a:p>
            <a:endParaRPr lang="en-US" sz="1100" dirty="0"/>
          </a:p>
          <a:p>
            <a:r>
              <a:rPr lang="en-US" dirty="0"/>
              <a:t>We need to operate in the </a:t>
            </a:r>
            <a:r>
              <a:rPr lang="en-US" b="1" dirty="0">
                <a:solidFill>
                  <a:srgbClr val="FF0000"/>
                </a:solidFill>
              </a:rPr>
              <a:t>TE210</a:t>
            </a:r>
            <a:r>
              <a:rPr lang="en-US" dirty="0"/>
              <a:t> mode</a:t>
            </a:r>
          </a:p>
          <a:p>
            <a:endParaRPr lang="en-US" sz="1100" dirty="0"/>
          </a:p>
          <a:p>
            <a:r>
              <a:rPr lang="en-US" dirty="0"/>
              <a:t>But a TE mode with 0 longitudinal variation cannot exist in a waveguide short-circuited at the ends.</a:t>
            </a:r>
          </a:p>
          <a:p>
            <a:endParaRPr lang="en-US" sz="1100" dirty="0"/>
          </a:p>
          <a:p>
            <a:r>
              <a:rPr lang="en-US" dirty="0"/>
              <a:t>We need a “trick” to establish a TE210 mode!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a:t>The 750 MHz RFQ</a:t>
            </a:r>
            <a:endParaRPr lang="en-GB" dirty="0"/>
          </a:p>
        </p:txBody>
      </p:sp>
      <p:sp>
        <p:nvSpPr>
          <p:cNvPr id="3" name="Footer Placeholder 2"/>
          <p:cNvSpPr>
            <a:spLocks noGrp="1"/>
          </p:cNvSpPr>
          <p:nvPr>
            <p:ph type="ftr" sz="quarter" idx="11"/>
          </p:nvPr>
        </p:nvSpPr>
        <p:spPr/>
        <p:txBody>
          <a:bodyPr/>
          <a:lstStyle/>
          <a:p>
            <a:fld id="{C6D4DA58-6EE7-421F-A59D-1B46DBFEBC48}" type="slidenum">
              <a:rPr lang="en-GB" smtClean="0"/>
              <a:pPr/>
              <a:t>32</a:t>
            </a:fld>
            <a:endParaRPr lang="en-GB"/>
          </a:p>
        </p:txBody>
      </p:sp>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r="-3532"/>
          <a:stretch/>
        </p:blipFill>
        <p:spPr>
          <a:xfrm>
            <a:off x="652360" y="1255164"/>
            <a:ext cx="4572000" cy="4485105"/>
          </a:xfrm>
          <a:prstGeom prst="rect">
            <a:avLst/>
          </a:prstGeom>
        </p:spPr>
      </p:pic>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647468" y="1821316"/>
            <a:ext cx="4553949" cy="3352800"/>
          </a:xfrm>
          <a:prstGeom prst="rect">
            <a:avLst/>
          </a:prstGeom>
        </p:spPr>
      </p:pic>
    </p:spTree>
    <p:extLst>
      <p:ext uri="{BB962C8B-B14F-4D97-AF65-F5344CB8AC3E}">
        <p14:creationId xmlns:p14="http://schemas.microsoft.com/office/powerpoint/2010/main" val="19713218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169EA-149F-77CC-E595-1CF37EF82886}"/>
              </a:ext>
            </a:extLst>
          </p:cNvPr>
          <p:cNvSpPr>
            <a:spLocks noGrp="1"/>
          </p:cNvSpPr>
          <p:nvPr>
            <p:ph type="title"/>
          </p:nvPr>
        </p:nvSpPr>
        <p:spPr/>
        <p:txBody>
          <a:bodyPr/>
          <a:lstStyle/>
          <a:p>
            <a:r>
              <a:rPr lang="en-US" dirty="0"/>
              <a:t>The ELISA RFQ at the CERN Science Gateway</a:t>
            </a:r>
            <a:endParaRPr lang="en-CH" dirty="0"/>
          </a:p>
        </p:txBody>
      </p:sp>
      <p:sp>
        <p:nvSpPr>
          <p:cNvPr id="3" name="Date Placeholder 2">
            <a:extLst>
              <a:ext uri="{FF2B5EF4-FFF2-40B4-BE49-F238E27FC236}">
                <a16:creationId xmlns:a16="http://schemas.microsoft.com/office/drawing/2014/main" id="{D8923F41-7907-D24E-2EDE-118B4848094A}"/>
              </a:ext>
            </a:extLst>
          </p:cNvPr>
          <p:cNvSpPr>
            <a:spLocks noGrp="1"/>
          </p:cNvSpPr>
          <p:nvPr>
            <p:ph type="dt" sz="half" idx="10"/>
          </p:nvPr>
        </p:nvSpPr>
        <p:spPr/>
        <p:txBody>
          <a:bodyPr/>
          <a:lstStyle/>
          <a:p>
            <a:fld id="{23793A62-AA7E-5A4D-A43E-DF1B3593C4E5}" type="datetime1">
              <a:rPr lang="en-US" smtClean="0"/>
              <a:t>8/25/2026</a:t>
            </a:fld>
            <a:endParaRPr lang="en-US" dirty="0"/>
          </a:p>
        </p:txBody>
      </p:sp>
      <p:sp>
        <p:nvSpPr>
          <p:cNvPr id="4" name="Footer Placeholder 3">
            <a:extLst>
              <a:ext uri="{FF2B5EF4-FFF2-40B4-BE49-F238E27FC236}">
                <a16:creationId xmlns:a16="http://schemas.microsoft.com/office/drawing/2014/main" id="{CAC8B577-5932-4E33-6B04-2F15B8F3DBAD}"/>
              </a:ext>
            </a:extLst>
          </p:cNvPr>
          <p:cNvSpPr>
            <a:spLocks noGrp="1"/>
          </p:cNvSpPr>
          <p:nvPr>
            <p:ph type="ftr" sz="quarter" idx="11"/>
          </p:nvPr>
        </p:nvSpPr>
        <p:spPr/>
        <p:txBody>
          <a:bodyPr/>
          <a:lstStyle/>
          <a:p>
            <a:r>
              <a:rPr lang="en-US"/>
              <a:t>Presenter | Presentation Title</a:t>
            </a:r>
            <a:endParaRPr lang="en-US" dirty="0"/>
          </a:p>
        </p:txBody>
      </p:sp>
      <p:sp>
        <p:nvSpPr>
          <p:cNvPr id="5" name="Slide Number Placeholder 4">
            <a:extLst>
              <a:ext uri="{FF2B5EF4-FFF2-40B4-BE49-F238E27FC236}">
                <a16:creationId xmlns:a16="http://schemas.microsoft.com/office/drawing/2014/main" id="{B5A9542A-0BDD-C668-3100-CE50EC749429}"/>
              </a:ext>
            </a:extLst>
          </p:cNvPr>
          <p:cNvSpPr>
            <a:spLocks noGrp="1"/>
          </p:cNvSpPr>
          <p:nvPr>
            <p:ph type="sldNum" sz="quarter" idx="12"/>
          </p:nvPr>
        </p:nvSpPr>
        <p:spPr/>
        <p:txBody>
          <a:bodyPr/>
          <a:lstStyle/>
          <a:p>
            <a:fld id="{36B5EA5A-BC32-A742-B11B-8E7414D5B535}" type="slidenum">
              <a:rPr lang="en-US" smtClean="0"/>
              <a:pPr/>
              <a:t>33</a:t>
            </a:fld>
            <a:endParaRPr lang="en-US" dirty="0"/>
          </a:p>
        </p:txBody>
      </p:sp>
      <p:pic>
        <p:nvPicPr>
          <p:cNvPr id="7" name="Picture 6" descr="Close-up of a machine with a blue light&#10;&#10;Description automatically generated">
            <a:extLst>
              <a:ext uri="{FF2B5EF4-FFF2-40B4-BE49-F238E27FC236}">
                <a16:creationId xmlns:a16="http://schemas.microsoft.com/office/drawing/2014/main" id="{195210B8-75EE-AEEA-8FE1-047DD95294F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545372" y="1214843"/>
            <a:ext cx="3762103" cy="5016137"/>
          </a:xfrm>
          <a:prstGeom prst="rect">
            <a:avLst/>
          </a:prstGeom>
        </p:spPr>
      </p:pic>
      <p:pic>
        <p:nvPicPr>
          <p:cNvPr id="11" name="Picture 10" descr="A group of men in a room with a machine&#10;&#10;Description automatically generated">
            <a:extLst>
              <a:ext uri="{FF2B5EF4-FFF2-40B4-BE49-F238E27FC236}">
                <a16:creationId xmlns:a16="http://schemas.microsoft.com/office/drawing/2014/main" id="{CE9FAB3F-0CA6-6776-84E4-B8F82B7B047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84525" y="1528351"/>
            <a:ext cx="5852160" cy="4389120"/>
          </a:xfrm>
          <a:prstGeom prst="rect">
            <a:avLst/>
          </a:prstGeom>
        </p:spPr>
      </p:pic>
    </p:spTree>
    <p:extLst>
      <p:ext uri="{BB962C8B-B14F-4D97-AF65-F5344CB8AC3E}">
        <p14:creationId xmlns:p14="http://schemas.microsoft.com/office/powerpoint/2010/main" val="162133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sz="quarter" idx="11"/>
          </p:nvPr>
        </p:nvSpPr>
        <p:spPr/>
        <p:txBody>
          <a:bodyPr/>
          <a:lstStyle/>
          <a:p>
            <a:fld id="{6CC0F94D-A664-4EBA-9811-618BF2F719CE}" type="slidenum">
              <a:rPr lang="en-GB"/>
              <a:pPr/>
              <a:t>4</a:t>
            </a:fld>
            <a:endParaRPr lang="en-GB"/>
          </a:p>
        </p:txBody>
      </p:sp>
      <p:sp>
        <p:nvSpPr>
          <p:cNvPr id="665604" name="Rectangle 4"/>
          <p:cNvSpPr>
            <a:spLocks noGrp="1" noChangeArrowheads="1"/>
          </p:cNvSpPr>
          <p:nvPr>
            <p:ph type="title"/>
          </p:nvPr>
        </p:nvSpPr>
        <p:spPr/>
        <p:txBody>
          <a:bodyPr/>
          <a:lstStyle/>
          <a:p>
            <a:r>
              <a:rPr lang="en-US" dirty="0"/>
              <a:t>A short history of the RFQ</a:t>
            </a:r>
          </a:p>
        </p:txBody>
      </p:sp>
      <p:sp>
        <p:nvSpPr>
          <p:cNvPr id="665605" name="Text Box 5"/>
          <p:cNvSpPr txBox="1">
            <a:spLocks noChangeArrowheads="1"/>
          </p:cNvSpPr>
          <p:nvPr/>
        </p:nvSpPr>
        <p:spPr bwMode="auto">
          <a:xfrm>
            <a:off x="203049" y="1842227"/>
            <a:ext cx="7747149" cy="2339102"/>
          </a:xfrm>
          <a:prstGeom prst="rect">
            <a:avLst/>
          </a:prstGeom>
          <a:noFill/>
          <a:ln w="12700">
            <a:noFill/>
            <a:miter lim="800000"/>
            <a:headEnd type="none" w="sm" len="sm"/>
            <a:tailEnd type="none" w="sm" len="sm"/>
          </a:ln>
          <a:effectLst/>
        </p:spPr>
        <p:txBody>
          <a:bodyPr wrap="square">
            <a:spAutoFit/>
          </a:bodyPr>
          <a:lstStyle/>
          <a:p>
            <a:pPr marL="285750" indent="-285750">
              <a:spcBef>
                <a:spcPts val="1200"/>
              </a:spcBef>
              <a:buFont typeface="Wingdings" panose="05000000000000000000" pitchFamily="2" charset="2"/>
              <a:buChar char="Ø"/>
            </a:pPr>
            <a:r>
              <a:rPr lang="en-US" dirty="0">
                <a:latin typeface="Calibri" panose="020F0502020204030204" pitchFamily="34" charset="0"/>
                <a:ea typeface="Calibri" panose="020F0502020204030204" pitchFamily="34" charset="0"/>
                <a:cs typeface="Calibri" panose="020F0502020204030204" pitchFamily="34" charset="0"/>
              </a:rPr>
              <a:t> 1960’s: Early works of I. Kapchinski at ITEP (Moscow): </a:t>
            </a:r>
            <a:r>
              <a:rPr lang="en-US" i="1" dirty="0">
                <a:solidFill>
                  <a:srgbClr val="0000CC"/>
                </a:solidFill>
                <a:latin typeface="Calibri" panose="020F0502020204030204" pitchFamily="34" charset="0"/>
                <a:ea typeface="Calibri" panose="020F0502020204030204" pitchFamily="34" charset="0"/>
                <a:cs typeface="Calibri" panose="020F0502020204030204" pitchFamily="34" charset="0"/>
              </a:rPr>
              <a:t>electric quadrupole focusing channel</a:t>
            </a:r>
            <a:r>
              <a:rPr lang="en-US" i="1" dirty="0">
                <a:latin typeface="Calibri" panose="020F0502020204030204" pitchFamily="34" charset="0"/>
                <a:ea typeface="Calibri" panose="020F0502020204030204" pitchFamily="34" charset="0"/>
                <a:cs typeface="Calibri" panose="020F0502020204030204" pitchFamily="34" charset="0"/>
              </a:rPr>
              <a:t>, excited at RF frequency, and modulated to add a </a:t>
            </a:r>
            <a:r>
              <a:rPr lang="en-US" i="1" dirty="0">
                <a:solidFill>
                  <a:srgbClr val="0000CC"/>
                </a:solidFill>
                <a:latin typeface="Calibri" panose="020F0502020204030204" pitchFamily="34" charset="0"/>
                <a:ea typeface="Calibri" panose="020F0502020204030204" pitchFamily="34" charset="0"/>
                <a:cs typeface="Calibri" panose="020F0502020204030204" pitchFamily="34" charset="0"/>
              </a:rPr>
              <a:t>longitudinal field component </a:t>
            </a:r>
            <a:r>
              <a:rPr lang="en-US" i="1" dirty="0">
                <a:latin typeface="Calibri" panose="020F0502020204030204" pitchFamily="34" charset="0"/>
                <a:ea typeface="Calibri" panose="020F0502020204030204" pitchFamily="34" charset="0"/>
                <a:cs typeface="Calibri" panose="020F0502020204030204" pitchFamily="34" charset="0"/>
              </a:rPr>
              <a:t>providing adiabatic bunching and acceleration</a:t>
            </a:r>
            <a:r>
              <a:rPr lang="en-US" dirty="0">
                <a:latin typeface="Calibri" panose="020F0502020204030204" pitchFamily="34" charset="0"/>
                <a:ea typeface="Calibri" panose="020F0502020204030204" pitchFamily="34" charset="0"/>
                <a:cs typeface="Calibri" panose="020F0502020204030204" pitchFamily="34" charset="0"/>
              </a:rPr>
              <a:t>.</a:t>
            </a:r>
          </a:p>
          <a:p>
            <a:pPr marL="285750" indent="-285750">
              <a:spcBef>
                <a:spcPts val="1200"/>
              </a:spcBef>
              <a:buFont typeface="Wingdings" panose="05000000000000000000" pitchFamily="2" charset="2"/>
              <a:buChar char="Ø"/>
            </a:pPr>
            <a:r>
              <a:rPr lang="en-US" dirty="0">
                <a:latin typeface="Calibri" panose="020F0502020204030204" pitchFamily="34" charset="0"/>
                <a:ea typeface="Calibri" panose="020F0502020204030204" pitchFamily="34" charset="0"/>
                <a:cs typeface="Calibri" panose="020F0502020204030204" pitchFamily="34" charset="0"/>
              </a:rPr>
              <a:t> 1969: an RF resonator designed around </a:t>
            </a:r>
            <a:r>
              <a:rPr lang="en-US" dirty="0" err="1">
                <a:latin typeface="Calibri" panose="020F0502020204030204" pitchFamily="34" charset="0"/>
                <a:ea typeface="Calibri" panose="020F0502020204030204" pitchFamily="34" charset="0"/>
                <a:cs typeface="Calibri" panose="020F0502020204030204" pitchFamily="34" charset="0"/>
              </a:rPr>
              <a:t>Kapchinski’s</a:t>
            </a:r>
            <a:r>
              <a:rPr lang="en-US" dirty="0">
                <a:latin typeface="Calibri" panose="020F0502020204030204" pitchFamily="34" charset="0"/>
                <a:ea typeface="Calibri" panose="020F0502020204030204" pitchFamily="34" charset="0"/>
                <a:cs typeface="Calibri" panose="020F0502020204030204" pitchFamily="34" charset="0"/>
              </a:rPr>
              <a:t> electrodes by V. Teplyakov (IHEP) and f</a:t>
            </a:r>
            <a:r>
              <a:rPr lang="en-US" dirty="0">
                <a:solidFill>
                  <a:srgbClr val="0000CC"/>
                </a:solidFill>
                <a:latin typeface="Calibri" panose="020F0502020204030204" pitchFamily="34" charset="0"/>
                <a:ea typeface="Calibri" panose="020F0502020204030204" pitchFamily="34" charset="0"/>
                <a:cs typeface="Calibri" panose="020F0502020204030204" pitchFamily="34" charset="0"/>
              </a:rPr>
              <a:t>irst paper </a:t>
            </a:r>
            <a:r>
              <a:rPr lang="en-US" dirty="0">
                <a:latin typeface="Calibri" panose="020F0502020204030204" pitchFamily="34" charset="0"/>
                <a:ea typeface="Calibri" panose="020F0502020204030204" pitchFamily="34" charset="0"/>
                <a:cs typeface="Calibri" panose="020F0502020204030204" pitchFamily="34" charset="0"/>
              </a:rPr>
              <a:t>by Kapchinski and Teplyakov (in Russian). E</a:t>
            </a:r>
            <a:r>
              <a:rPr lang="en-US" dirty="0">
                <a:solidFill>
                  <a:srgbClr val="0000CC"/>
                </a:solidFill>
                <a:latin typeface="Calibri" panose="020F0502020204030204" pitchFamily="34" charset="0"/>
                <a:ea typeface="Calibri" panose="020F0502020204030204" pitchFamily="34" charset="0"/>
                <a:cs typeface="Calibri" panose="020F0502020204030204" pitchFamily="34" charset="0"/>
              </a:rPr>
              <a:t>xperimental RFQ </a:t>
            </a:r>
            <a:r>
              <a:rPr lang="en-US" dirty="0">
                <a:latin typeface="Calibri" panose="020F0502020204030204" pitchFamily="34" charset="0"/>
                <a:ea typeface="Calibri" panose="020F0502020204030204" pitchFamily="34" charset="0"/>
                <a:cs typeface="Calibri" panose="020F0502020204030204" pitchFamily="34" charset="0"/>
              </a:rPr>
              <a:t>in 1974.</a:t>
            </a:r>
          </a:p>
          <a:p>
            <a:pPr marL="285750" indent="-285750">
              <a:spcBef>
                <a:spcPts val="1200"/>
              </a:spcBef>
              <a:buFont typeface="Wingdings" panose="05000000000000000000" pitchFamily="2" charset="2"/>
              <a:buChar char="Ø"/>
            </a:pPr>
            <a:r>
              <a:rPr lang="en-US" dirty="0">
                <a:latin typeface="Calibri" panose="020F0502020204030204" pitchFamily="34" charset="0"/>
                <a:ea typeface="Calibri" panose="020F0502020204030204" pitchFamily="34" charset="0"/>
                <a:cs typeface="Calibri" panose="020F0502020204030204" pitchFamily="34" charset="0"/>
              </a:rPr>
              <a:t> 1977: the idea arrives at </a:t>
            </a:r>
            <a:r>
              <a:rPr lang="en-US" dirty="0">
                <a:solidFill>
                  <a:srgbClr val="0000CC"/>
                </a:solidFill>
                <a:latin typeface="Calibri" panose="020F0502020204030204" pitchFamily="34" charset="0"/>
                <a:ea typeface="Calibri" panose="020F0502020204030204" pitchFamily="34" charset="0"/>
                <a:cs typeface="Calibri" panose="020F0502020204030204" pitchFamily="34" charset="0"/>
              </a:rPr>
              <a:t>Los Alamos </a:t>
            </a:r>
            <a:r>
              <a:rPr lang="en-US" dirty="0">
                <a:latin typeface="Calibri" panose="020F0502020204030204" pitchFamily="34" charset="0"/>
                <a:ea typeface="Calibri" panose="020F0502020204030204" pitchFamily="34" charset="0"/>
                <a:cs typeface="Calibri" panose="020F0502020204030204" pitchFamily="34" charset="0"/>
              </a:rPr>
              <a:t>(USA), introduced by a Czech refugee</a:t>
            </a:r>
            <a:r>
              <a:rPr lang="fr-CA" dirty="0">
                <a:latin typeface="Calibri" panose="020F0502020204030204" pitchFamily="34" charset="0"/>
                <a:ea typeface="Calibri" panose="020F0502020204030204" pitchFamily="34" charset="0"/>
                <a:cs typeface="Calibri" panose="020F0502020204030204" pitchFamily="34" charset="0"/>
              </a:rPr>
              <a:t>. </a:t>
            </a:r>
          </a:p>
        </p:txBody>
      </p:sp>
      <p:sp>
        <p:nvSpPr>
          <p:cNvPr id="7" name="Text Box 6"/>
          <p:cNvSpPr txBox="1">
            <a:spLocks noChangeArrowheads="1"/>
          </p:cNvSpPr>
          <p:nvPr/>
        </p:nvSpPr>
        <p:spPr bwMode="auto">
          <a:xfrm>
            <a:off x="203816" y="1109861"/>
            <a:ext cx="11492884" cy="584775"/>
          </a:xfrm>
          <a:prstGeom prst="rect">
            <a:avLst/>
          </a:prstGeom>
          <a:noFill/>
          <a:ln w="12700">
            <a:solidFill>
              <a:schemeClr val="accent1"/>
            </a:solidFill>
            <a:miter lim="800000"/>
            <a:headEnd type="none" w="sm" len="sm"/>
            <a:tailEnd type="none" w="sm" len="sm"/>
          </a:ln>
          <a:effectLst/>
        </p:spPr>
        <p:txBody>
          <a:bodyPr wrap="square">
            <a:spAutoFit/>
          </a:bodyPr>
          <a:lstStyle/>
          <a:p>
            <a:r>
              <a:rPr lang="en-US" sz="1600" dirty="0">
                <a:sym typeface="Symbol" pitchFamily="18" charset="2"/>
              </a:rPr>
              <a:t>The driving force for the development of new solutions for the low-energy section was the research in URSS and USA on </a:t>
            </a:r>
            <a:r>
              <a:rPr lang="en-US" sz="1600" dirty="0">
                <a:solidFill>
                  <a:srgbClr val="FF0000"/>
                </a:solidFill>
                <a:sym typeface="Symbol" pitchFamily="18" charset="2"/>
              </a:rPr>
              <a:t>high-current proton accelerators</a:t>
            </a:r>
            <a:r>
              <a:rPr lang="en-US" sz="1600" dirty="0">
                <a:sym typeface="Symbol" pitchFamily="18" charset="2"/>
              </a:rPr>
              <a:t>. The goal was to break limitations to current coming from </a:t>
            </a:r>
            <a:r>
              <a:rPr lang="en-US" sz="1600" i="1" dirty="0">
                <a:solidFill>
                  <a:srgbClr val="FF0000"/>
                </a:solidFill>
                <a:sym typeface="Symbol" pitchFamily="18" charset="2"/>
              </a:rPr>
              <a:t>space charge </a:t>
            </a:r>
            <a:r>
              <a:rPr lang="en-US" sz="1600" dirty="0">
                <a:sym typeface="Symbol" pitchFamily="18" charset="2"/>
              </a:rPr>
              <a:t>and </a:t>
            </a:r>
            <a:r>
              <a:rPr lang="en-US" sz="1600" i="1" dirty="0">
                <a:solidFill>
                  <a:srgbClr val="FF0000"/>
                </a:solidFill>
                <a:sym typeface="Symbol" pitchFamily="18" charset="2"/>
              </a:rPr>
              <a:t>bunching</a:t>
            </a:r>
            <a:r>
              <a:rPr lang="en-US" sz="1600" i="1" dirty="0">
                <a:solidFill>
                  <a:srgbClr val="0000CC"/>
                </a:solidFill>
                <a:sym typeface="Symbol" pitchFamily="18" charset="2"/>
              </a:rPr>
              <a:t> losses</a:t>
            </a:r>
            <a:r>
              <a:rPr lang="en-US" sz="1600" dirty="0">
                <a:sym typeface="Symbol" pitchFamily="18" charset="2"/>
              </a:rPr>
              <a:t>.</a:t>
            </a:r>
          </a:p>
        </p:txBody>
      </p:sp>
      <p:pic>
        <p:nvPicPr>
          <p:cNvPr id="4" name="Picture 3">
            <a:extLst>
              <a:ext uri="{FF2B5EF4-FFF2-40B4-BE49-F238E27FC236}">
                <a16:creationId xmlns:a16="http://schemas.microsoft.com/office/drawing/2014/main" id="{9D85FEBF-E545-4C20-8A97-BC863E7D7FB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559799" y="1842227"/>
            <a:ext cx="3136901" cy="2602669"/>
          </a:xfrm>
          <a:prstGeom prst="rect">
            <a:avLst/>
          </a:prstGeom>
        </p:spPr>
      </p:pic>
      <p:sp>
        <p:nvSpPr>
          <p:cNvPr id="6" name="Text Box 5">
            <a:extLst>
              <a:ext uri="{FF2B5EF4-FFF2-40B4-BE49-F238E27FC236}">
                <a16:creationId xmlns:a16="http://schemas.microsoft.com/office/drawing/2014/main" id="{8A4E9E82-9355-C5CA-F8A9-28B10BB6D604}"/>
              </a:ext>
            </a:extLst>
          </p:cNvPr>
          <p:cNvSpPr txBox="1">
            <a:spLocks noChangeArrowheads="1"/>
          </p:cNvSpPr>
          <p:nvPr/>
        </p:nvSpPr>
        <p:spPr bwMode="auto">
          <a:xfrm>
            <a:off x="203049" y="4184865"/>
            <a:ext cx="7557402" cy="1908215"/>
          </a:xfrm>
          <a:prstGeom prst="rect">
            <a:avLst/>
          </a:prstGeom>
          <a:noFill/>
          <a:ln w="12700">
            <a:noFill/>
            <a:miter lim="800000"/>
            <a:headEnd type="none" w="sm" len="sm"/>
            <a:tailEnd type="none" w="sm" len="sm"/>
          </a:ln>
          <a:effectLst/>
        </p:spPr>
        <p:txBody>
          <a:bodyPr wrap="square">
            <a:spAutoFit/>
          </a:bodyPr>
          <a:lstStyle/>
          <a:p>
            <a:pPr marL="285750" indent="-285750">
              <a:spcBef>
                <a:spcPts val="1200"/>
              </a:spcBef>
              <a:buFont typeface="Wingdings" panose="05000000000000000000" pitchFamily="2" charset="2"/>
              <a:buChar char="Ø"/>
            </a:pPr>
            <a:r>
              <a:rPr lang="en-GB" dirty="0">
                <a:latin typeface="Calibri" panose="020F0502020204030204" pitchFamily="34" charset="0"/>
                <a:ea typeface="Calibri" panose="020F0502020204030204" pitchFamily="34" charset="0"/>
                <a:cs typeface="Calibri" panose="020F0502020204030204" pitchFamily="34" charset="0"/>
              </a:rPr>
              <a:t>1977-1980: the Los Alamos team works on the idea (for Fusion Material Irradiation), improves the original </a:t>
            </a:r>
            <a:r>
              <a:rPr lang="en-GB" dirty="0" err="1">
                <a:latin typeface="Calibri" panose="020F0502020204030204" pitchFamily="34" charset="0"/>
                <a:ea typeface="Calibri" panose="020F0502020204030204" pitchFamily="34" charset="0"/>
                <a:cs typeface="Calibri" panose="020F0502020204030204" pitchFamily="34" charset="0"/>
              </a:rPr>
              <a:t>Kapchinski</a:t>
            </a:r>
            <a:r>
              <a:rPr lang="en-GB" dirty="0">
                <a:latin typeface="Calibri" panose="020F0502020204030204" pitchFamily="34" charset="0"/>
                <a:ea typeface="Calibri" panose="020F0502020204030204" pitchFamily="34" charset="0"/>
                <a:cs typeface="Calibri" panose="020F0502020204030204" pitchFamily="34" charset="0"/>
              </a:rPr>
              <a:t> structure and develops a new resonator design. F</a:t>
            </a:r>
            <a:r>
              <a:rPr lang="en-GB" dirty="0">
                <a:solidFill>
                  <a:srgbClr val="0000CC"/>
                </a:solidFill>
                <a:latin typeface="Calibri" panose="020F0502020204030204" pitchFamily="34" charset="0"/>
                <a:ea typeface="Calibri" panose="020F0502020204030204" pitchFamily="34" charset="0"/>
                <a:cs typeface="Calibri" panose="020F0502020204030204" pitchFamily="34" charset="0"/>
              </a:rPr>
              <a:t>irst complete RFQ </a:t>
            </a:r>
            <a:r>
              <a:rPr lang="en-GB" dirty="0">
                <a:latin typeface="Calibri" panose="020F0502020204030204" pitchFamily="34" charset="0"/>
                <a:ea typeface="Calibri" panose="020F0502020204030204" pitchFamily="34" charset="0"/>
                <a:cs typeface="Calibri" panose="020F0502020204030204" pitchFamily="34" charset="0"/>
              </a:rPr>
              <a:t>is built at Los Alamos and successfully operated (for a few hours…) in February 1980.</a:t>
            </a:r>
          </a:p>
          <a:p>
            <a:pPr marL="285750" indent="-285750">
              <a:spcBef>
                <a:spcPts val="1200"/>
              </a:spcBef>
              <a:buFont typeface="Wingdings" panose="05000000000000000000" pitchFamily="2" charset="2"/>
              <a:buChar char="Ø"/>
            </a:pPr>
            <a:r>
              <a:rPr lang="en-GB" dirty="0">
                <a:latin typeface="Calibri" panose="020F0502020204030204" pitchFamily="34" charset="0"/>
                <a:ea typeface="Calibri" panose="020F0502020204030204" pitchFamily="34" charset="0"/>
                <a:cs typeface="Calibri" panose="020F0502020204030204" pitchFamily="34" charset="0"/>
              </a:rPr>
              <a:t> 1980’s: the RFQ principle spreads around the world, more RFQs are built worldwide. Long and difficult </a:t>
            </a:r>
            <a:r>
              <a:rPr lang="en-GB" dirty="0">
                <a:solidFill>
                  <a:srgbClr val="0000CC"/>
                </a:solidFill>
                <a:latin typeface="Calibri" panose="020F0502020204030204" pitchFamily="34" charset="0"/>
                <a:ea typeface="Calibri" panose="020F0502020204030204" pitchFamily="34" charset="0"/>
                <a:cs typeface="Calibri" panose="020F0502020204030204" pitchFamily="34" charset="0"/>
              </a:rPr>
              <a:t>learning curve </a:t>
            </a:r>
            <a:r>
              <a:rPr lang="en-GB" dirty="0">
                <a:latin typeface="Calibri" panose="020F0502020204030204" pitchFamily="34" charset="0"/>
                <a:ea typeface="Calibri" panose="020F0502020204030204" pitchFamily="34" charset="0"/>
                <a:cs typeface="Calibri" panose="020F0502020204030204" pitchFamily="34" charset="0"/>
              </a:rPr>
              <a:t>(RFQs are not simple devices…).</a:t>
            </a:r>
          </a:p>
        </p:txBody>
      </p:sp>
      <p:pic>
        <p:nvPicPr>
          <p:cNvPr id="9" name="Picture 8">
            <a:extLst>
              <a:ext uri="{FF2B5EF4-FFF2-40B4-BE49-F238E27FC236}">
                <a16:creationId xmlns:a16="http://schemas.microsoft.com/office/drawing/2014/main" id="{BBB3695F-62FF-3F36-68FC-D0D225DE059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60452" y="3823960"/>
            <a:ext cx="4081990" cy="2380007"/>
          </a:xfrm>
          <a:prstGeom prst="rect">
            <a:avLst/>
          </a:prstGeom>
        </p:spPr>
      </p:pic>
      <p:sp>
        <p:nvSpPr>
          <p:cNvPr id="11" name="TextBox 10">
            <a:extLst>
              <a:ext uri="{FF2B5EF4-FFF2-40B4-BE49-F238E27FC236}">
                <a16:creationId xmlns:a16="http://schemas.microsoft.com/office/drawing/2014/main" id="{2C349C41-01ED-0879-E74A-4D11F14C7125}"/>
              </a:ext>
            </a:extLst>
          </p:cNvPr>
          <p:cNvSpPr txBox="1"/>
          <p:nvPr/>
        </p:nvSpPr>
        <p:spPr>
          <a:xfrm>
            <a:off x="10564428" y="3528133"/>
            <a:ext cx="1101264" cy="184666"/>
          </a:xfrm>
          <a:prstGeom prst="rect">
            <a:avLst/>
          </a:prstGeom>
          <a:noFill/>
        </p:spPr>
        <p:txBody>
          <a:bodyPr wrap="none" lIns="0" tIns="0" rIns="0" bIns="0" rtlCol="0">
            <a:spAutoFit/>
          </a:bodyPr>
          <a:lstStyle/>
          <a:p>
            <a:pPr algn="l"/>
            <a:r>
              <a:rPr lang="fr-CH" sz="1200" i="1" dirty="0"/>
              <a:t>Atom, July 1980</a:t>
            </a:r>
            <a:endParaRPr lang="en-GB" sz="1200" i="1" dirty="0"/>
          </a:p>
        </p:txBody>
      </p:sp>
      <p:sp>
        <p:nvSpPr>
          <p:cNvPr id="13" name="TextBox 12">
            <a:extLst>
              <a:ext uri="{FF2B5EF4-FFF2-40B4-BE49-F238E27FC236}">
                <a16:creationId xmlns:a16="http://schemas.microsoft.com/office/drawing/2014/main" id="{185C1E42-5EB4-A548-B86F-E861D56D4742}"/>
              </a:ext>
            </a:extLst>
          </p:cNvPr>
          <p:cNvSpPr txBox="1"/>
          <p:nvPr/>
        </p:nvSpPr>
        <p:spPr>
          <a:xfrm>
            <a:off x="7950199" y="5567663"/>
            <a:ext cx="762001" cy="369332"/>
          </a:xfrm>
          <a:prstGeom prst="rect">
            <a:avLst/>
          </a:prstGeom>
          <a:noFill/>
        </p:spPr>
        <p:txBody>
          <a:bodyPr wrap="square" lIns="0" tIns="0" rIns="0" bIns="0" rtlCol="0">
            <a:spAutoFit/>
          </a:bodyPr>
          <a:lstStyle/>
          <a:p>
            <a:pPr algn="l"/>
            <a:r>
              <a:rPr lang="fr-CH" sz="1200" i="1" dirty="0"/>
              <a:t>Atom, July 1980</a:t>
            </a:r>
            <a:endParaRPr lang="en-GB" sz="1200" i="1" dirty="0"/>
          </a:p>
        </p:txBody>
      </p:sp>
    </p:spTree>
    <p:extLst>
      <p:ext uri="{BB962C8B-B14F-4D97-AF65-F5344CB8AC3E}">
        <p14:creationId xmlns:p14="http://schemas.microsoft.com/office/powerpoint/2010/main" val="1955020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Footer Placeholder 3"/>
          <p:cNvSpPr>
            <a:spLocks noGrp="1"/>
          </p:cNvSpPr>
          <p:nvPr>
            <p:ph type="ftr" sz="quarter" idx="11"/>
          </p:nvPr>
        </p:nvSpPr>
        <p:spPr/>
        <p:txBody>
          <a:bodyPr/>
          <a:lstStyle/>
          <a:p>
            <a:fld id="{3221FA75-0E26-48B5-9B16-C6C13BB78636}" type="slidenum">
              <a:rPr lang="en-GB"/>
              <a:pPr/>
              <a:t>5</a:t>
            </a:fld>
            <a:endParaRPr lang="en-GB"/>
          </a:p>
        </p:txBody>
      </p:sp>
      <p:pic>
        <p:nvPicPr>
          <p:cNvPr id="620554" name="Picture 10"/>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5992149" y="3255632"/>
            <a:ext cx="3962400" cy="2789238"/>
          </a:xfrm>
          <a:prstGeom prst="rect">
            <a:avLst/>
          </a:prstGeom>
          <a:noFill/>
          <a:ln w="12700">
            <a:noFill/>
            <a:miter lim="800000"/>
            <a:headEnd type="none" w="sm" len="sm"/>
            <a:tailEnd type="none" w="sm" len="sm"/>
          </a:ln>
          <a:effectLst/>
        </p:spPr>
      </p:pic>
      <p:sp>
        <p:nvSpPr>
          <p:cNvPr id="620548" name="Rectangle 4"/>
          <p:cNvSpPr>
            <a:spLocks noGrp="1" noChangeArrowheads="1"/>
          </p:cNvSpPr>
          <p:nvPr>
            <p:ph type="title"/>
          </p:nvPr>
        </p:nvSpPr>
        <p:spPr/>
        <p:txBody>
          <a:bodyPr/>
          <a:lstStyle/>
          <a:p>
            <a:r>
              <a:rPr lang="en-US" dirty="0"/>
              <a:t>The basic RFQ principles</a:t>
            </a:r>
          </a:p>
        </p:txBody>
      </p:sp>
      <p:sp>
        <p:nvSpPr>
          <p:cNvPr id="620551" name="Rectangle 7"/>
          <p:cNvSpPr>
            <a:spLocks noChangeArrowheads="1"/>
          </p:cNvSpPr>
          <p:nvPr/>
        </p:nvSpPr>
        <p:spPr bwMode="auto">
          <a:xfrm>
            <a:off x="391819" y="1037948"/>
            <a:ext cx="7013820" cy="1447800"/>
          </a:xfrm>
          <a:prstGeom prst="rect">
            <a:avLst/>
          </a:prstGeom>
          <a:noFill/>
          <a:ln w="9525">
            <a:noFill/>
            <a:miter lim="800000"/>
            <a:headEnd/>
            <a:tailEnd/>
          </a:ln>
          <a:effectLst/>
        </p:spPr>
        <p:txBody>
          <a:bodyPr lIns="92075" tIns="46038" rIns="92075" bIns="46038"/>
          <a:lstStyle/>
          <a:p>
            <a:pPr marL="457200" indent="-457200">
              <a:buClr>
                <a:schemeClr val="hlink"/>
              </a:buClr>
              <a:buSzPct val="70000"/>
            </a:pPr>
            <a:r>
              <a:rPr lang="en-GB" dirty="0">
                <a:latin typeface="Comic Sans MS" pitchFamily="66" charset="0"/>
                <a:sym typeface="ZapfDingbats" pitchFamily="82" charset="2"/>
              </a:rPr>
              <a:t>1. Four electrodes (called </a:t>
            </a:r>
            <a:r>
              <a:rPr lang="en-GB" dirty="0">
                <a:solidFill>
                  <a:schemeClr val="hlink"/>
                </a:solidFill>
                <a:latin typeface="Comic Sans MS" pitchFamily="66" charset="0"/>
                <a:sym typeface="ZapfDingbats" pitchFamily="82" charset="2"/>
              </a:rPr>
              <a:t>vanes</a:t>
            </a:r>
            <a:r>
              <a:rPr lang="en-GB" dirty="0">
                <a:latin typeface="Comic Sans MS" pitchFamily="66" charset="0"/>
                <a:sym typeface="ZapfDingbats" pitchFamily="82" charset="2"/>
              </a:rPr>
              <a:t>) between which we excite an RF Quadrupole mode  </a:t>
            </a:r>
            <a:r>
              <a:rPr lang="en-GB" dirty="0">
                <a:latin typeface="Comic Sans MS" pitchFamily="66" charset="0"/>
                <a:sym typeface="Symbol" pitchFamily="18" charset="2"/>
              </a:rPr>
              <a:t> </a:t>
            </a:r>
            <a:r>
              <a:rPr lang="en-GB" u="sng" dirty="0">
                <a:solidFill>
                  <a:srgbClr val="FF3300"/>
                </a:solidFill>
                <a:latin typeface="Comic Sans MS" pitchFamily="66" charset="0"/>
                <a:sym typeface="Symbol" pitchFamily="18" charset="2"/>
              </a:rPr>
              <a:t>Electric focusing channel</a:t>
            </a:r>
            <a:r>
              <a:rPr lang="en-GB" dirty="0">
                <a:latin typeface="Comic Sans MS" pitchFamily="66" charset="0"/>
                <a:sym typeface="Symbol" pitchFamily="18" charset="2"/>
              </a:rPr>
              <a:t>, alternating gradient with the period of the RF. </a:t>
            </a:r>
            <a:r>
              <a:rPr lang="en-GB" sz="1600" dirty="0">
                <a:latin typeface="Comic Sans MS" pitchFamily="66" charset="0"/>
                <a:sym typeface="Symbol" pitchFamily="18" charset="2"/>
              </a:rPr>
              <a:t>Note that electric focusing does not depend on the velocity (ideal at low </a:t>
            </a:r>
            <a:r>
              <a:rPr lang="en-GB" sz="1600" dirty="0">
                <a:latin typeface="Symbol" pitchFamily="18" charset="2"/>
                <a:sym typeface="Symbol" pitchFamily="18" charset="2"/>
              </a:rPr>
              <a:t>b</a:t>
            </a:r>
            <a:r>
              <a:rPr lang="en-GB" sz="1600" dirty="0">
                <a:latin typeface="Comic Sans MS" pitchFamily="66" charset="0"/>
                <a:sym typeface="Symbol" pitchFamily="18" charset="2"/>
              </a:rPr>
              <a:t>!)</a:t>
            </a:r>
          </a:p>
        </p:txBody>
      </p:sp>
      <p:pic>
        <p:nvPicPr>
          <p:cNvPr id="620552" name="Picture 8"/>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8541058" y="1305302"/>
            <a:ext cx="2438400" cy="1744663"/>
          </a:xfrm>
          <a:prstGeom prst="rect">
            <a:avLst/>
          </a:prstGeom>
          <a:noFill/>
          <a:ln w="12700">
            <a:noFill/>
            <a:miter lim="800000"/>
            <a:headEnd type="none" w="sm" len="sm"/>
            <a:tailEnd type="none" w="sm" len="sm"/>
          </a:ln>
          <a:effectLst/>
        </p:spPr>
      </p:pic>
      <p:sp>
        <p:nvSpPr>
          <p:cNvPr id="620553" name="Rectangle 9"/>
          <p:cNvSpPr>
            <a:spLocks noChangeArrowheads="1"/>
          </p:cNvSpPr>
          <p:nvPr/>
        </p:nvSpPr>
        <p:spPr bwMode="auto">
          <a:xfrm>
            <a:off x="330598" y="2402266"/>
            <a:ext cx="7075041" cy="1371600"/>
          </a:xfrm>
          <a:prstGeom prst="rect">
            <a:avLst/>
          </a:prstGeom>
          <a:noFill/>
          <a:ln w="9525">
            <a:noFill/>
            <a:miter lim="800000"/>
            <a:headEnd/>
            <a:tailEnd/>
          </a:ln>
          <a:effectLst/>
        </p:spPr>
        <p:txBody>
          <a:bodyPr lIns="92075" tIns="46038" rIns="92075" bIns="46038"/>
          <a:lstStyle/>
          <a:p>
            <a:pPr marL="457200" indent="-457200">
              <a:buClr>
                <a:schemeClr val="hlink"/>
              </a:buClr>
              <a:buSzPct val="70000"/>
            </a:pPr>
            <a:r>
              <a:rPr lang="en-GB" dirty="0">
                <a:latin typeface="Comic Sans MS" pitchFamily="66" charset="0"/>
                <a:sym typeface="ZapfDingbats" pitchFamily="82" charset="2"/>
              </a:rPr>
              <a:t>2. The vanes have a </a:t>
            </a:r>
            <a:r>
              <a:rPr lang="en-GB" u="sng" dirty="0">
                <a:solidFill>
                  <a:srgbClr val="FF3300"/>
                </a:solidFill>
                <a:latin typeface="Comic Sans MS" pitchFamily="66" charset="0"/>
                <a:sym typeface="ZapfDingbats" pitchFamily="82" charset="2"/>
              </a:rPr>
              <a:t>longitudinal modulation</a:t>
            </a:r>
            <a:r>
              <a:rPr lang="en-GB" dirty="0">
                <a:latin typeface="Comic Sans MS" pitchFamily="66" charset="0"/>
                <a:sym typeface="ZapfDingbats" pitchFamily="82" charset="2"/>
              </a:rPr>
              <a:t> with period = </a:t>
            </a:r>
            <a:r>
              <a:rPr lang="en-GB" dirty="0">
                <a:latin typeface="Symbol" pitchFamily="18" charset="2"/>
                <a:sym typeface="ZapfDingbats" pitchFamily="82" charset="2"/>
              </a:rPr>
              <a:t>bl</a:t>
            </a:r>
            <a:r>
              <a:rPr lang="en-GB" dirty="0">
                <a:latin typeface="Comic Sans MS" pitchFamily="66" charset="0"/>
                <a:sym typeface="ZapfDingbats" pitchFamily="82" charset="2"/>
              </a:rPr>
              <a:t> </a:t>
            </a:r>
            <a:r>
              <a:rPr lang="en-GB" dirty="0">
                <a:latin typeface="Comic Sans MS" pitchFamily="66" charset="0"/>
                <a:sym typeface="Symbol" pitchFamily="18" charset="2"/>
              </a:rPr>
              <a:t> this creates a longitudinal component of the electric field. The modulation corresponds exactly to a series of RF gaps and can provide acceleration.</a:t>
            </a:r>
          </a:p>
        </p:txBody>
      </p:sp>
      <p:pic>
        <p:nvPicPr>
          <p:cNvPr id="620555" name="Picture 1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276165" y="3774036"/>
            <a:ext cx="1824038" cy="1828800"/>
          </a:xfrm>
          <a:prstGeom prst="rect">
            <a:avLst/>
          </a:prstGeom>
          <a:noFill/>
          <a:ln w="12700">
            <a:noFill/>
            <a:miter lim="800000"/>
            <a:headEnd type="none" w="sm" len="sm"/>
            <a:tailEnd type="none" w="sm" len="sm"/>
          </a:ln>
          <a:effectLst/>
        </p:spPr>
      </p:pic>
      <p:sp>
        <p:nvSpPr>
          <p:cNvPr id="620556" name="Line 12"/>
          <p:cNvSpPr>
            <a:spLocks noChangeShapeType="1"/>
          </p:cNvSpPr>
          <p:nvPr/>
        </p:nvSpPr>
        <p:spPr bwMode="auto">
          <a:xfrm>
            <a:off x="9303058" y="2372101"/>
            <a:ext cx="228600" cy="228600"/>
          </a:xfrm>
          <a:prstGeom prst="line">
            <a:avLst/>
          </a:prstGeom>
          <a:noFill/>
          <a:ln w="28575">
            <a:solidFill>
              <a:schemeClr val="hlink"/>
            </a:solidFill>
            <a:round/>
            <a:headEnd type="triangle" w="med" len="med"/>
            <a:tailEnd type="none" w="lg" len="lg"/>
          </a:ln>
          <a:effectLst/>
        </p:spPr>
        <p:txBody>
          <a:bodyPr/>
          <a:lstStyle/>
          <a:p>
            <a:endParaRPr lang="en-US"/>
          </a:p>
        </p:txBody>
      </p:sp>
      <p:sp>
        <p:nvSpPr>
          <p:cNvPr id="620557" name="Line 13"/>
          <p:cNvSpPr>
            <a:spLocks noChangeShapeType="1"/>
          </p:cNvSpPr>
          <p:nvPr/>
        </p:nvSpPr>
        <p:spPr bwMode="auto">
          <a:xfrm>
            <a:off x="9988858" y="1686301"/>
            <a:ext cx="228600" cy="228600"/>
          </a:xfrm>
          <a:prstGeom prst="line">
            <a:avLst/>
          </a:prstGeom>
          <a:noFill/>
          <a:ln w="12700">
            <a:solidFill>
              <a:schemeClr val="hlink"/>
            </a:solidFill>
            <a:round/>
            <a:headEnd type="none" w="sm" len="sm"/>
            <a:tailEnd type="triangle" w="lg" len="lg"/>
          </a:ln>
          <a:effectLst/>
        </p:spPr>
        <p:txBody>
          <a:bodyPr/>
          <a:lstStyle/>
          <a:p>
            <a:endParaRPr lang="en-US"/>
          </a:p>
        </p:txBody>
      </p:sp>
      <p:sp>
        <p:nvSpPr>
          <p:cNvPr id="620558" name="Line 14"/>
          <p:cNvSpPr>
            <a:spLocks noChangeShapeType="1"/>
          </p:cNvSpPr>
          <p:nvPr/>
        </p:nvSpPr>
        <p:spPr bwMode="auto">
          <a:xfrm flipV="1">
            <a:off x="9988858" y="2372101"/>
            <a:ext cx="228600" cy="228600"/>
          </a:xfrm>
          <a:prstGeom prst="line">
            <a:avLst/>
          </a:prstGeom>
          <a:noFill/>
          <a:ln w="12700">
            <a:solidFill>
              <a:schemeClr val="hlink"/>
            </a:solidFill>
            <a:round/>
            <a:headEnd type="none" w="sm" len="sm"/>
            <a:tailEnd type="triangle" w="lg" len="lg"/>
          </a:ln>
          <a:effectLst/>
        </p:spPr>
        <p:txBody>
          <a:bodyPr/>
          <a:lstStyle/>
          <a:p>
            <a:endParaRPr lang="en-US"/>
          </a:p>
        </p:txBody>
      </p:sp>
      <p:sp>
        <p:nvSpPr>
          <p:cNvPr id="620559" name="Line 15"/>
          <p:cNvSpPr>
            <a:spLocks noChangeShapeType="1"/>
          </p:cNvSpPr>
          <p:nvPr/>
        </p:nvSpPr>
        <p:spPr bwMode="auto">
          <a:xfrm flipV="1">
            <a:off x="9226858" y="1686301"/>
            <a:ext cx="228600" cy="228600"/>
          </a:xfrm>
          <a:prstGeom prst="line">
            <a:avLst/>
          </a:prstGeom>
          <a:noFill/>
          <a:ln w="28575">
            <a:solidFill>
              <a:schemeClr val="hlink"/>
            </a:solidFill>
            <a:round/>
            <a:headEnd type="triangle" w="med" len="med"/>
            <a:tailEnd type="none" w="lg" len="lg"/>
          </a:ln>
          <a:effectLst/>
        </p:spPr>
        <p:txBody>
          <a:bodyPr/>
          <a:lstStyle/>
          <a:p>
            <a:endParaRPr lang="en-US"/>
          </a:p>
        </p:txBody>
      </p:sp>
      <p:sp>
        <p:nvSpPr>
          <p:cNvPr id="620560" name="Text Box 16"/>
          <p:cNvSpPr txBox="1">
            <a:spLocks noChangeArrowheads="1"/>
          </p:cNvSpPr>
          <p:nvPr/>
        </p:nvSpPr>
        <p:spPr bwMode="auto">
          <a:xfrm>
            <a:off x="9531658" y="1229101"/>
            <a:ext cx="319318" cy="369332"/>
          </a:xfrm>
          <a:prstGeom prst="rect">
            <a:avLst/>
          </a:prstGeom>
          <a:noFill/>
          <a:ln w="12700">
            <a:noFill/>
            <a:miter lim="800000"/>
            <a:headEnd type="none" w="sm" len="sm"/>
            <a:tailEnd type="none" w="sm" len="sm"/>
          </a:ln>
          <a:effectLst/>
        </p:spPr>
        <p:txBody>
          <a:bodyPr wrap="none">
            <a:spAutoFit/>
          </a:bodyPr>
          <a:lstStyle/>
          <a:p>
            <a:r>
              <a:rPr lang="en-GB"/>
              <a:t>+</a:t>
            </a:r>
            <a:endParaRPr lang="en-US"/>
          </a:p>
        </p:txBody>
      </p:sp>
      <p:sp>
        <p:nvSpPr>
          <p:cNvPr id="620561" name="Text Box 17"/>
          <p:cNvSpPr txBox="1">
            <a:spLocks noChangeArrowheads="1"/>
          </p:cNvSpPr>
          <p:nvPr/>
        </p:nvSpPr>
        <p:spPr bwMode="auto">
          <a:xfrm>
            <a:off x="9531658" y="2600701"/>
            <a:ext cx="319318" cy="369332"/>
          </a:xfrm>
          <a:prstGeom prst="rect">
            <a:avLst/>
          </a:prstGeom>
          <a:noFill/>
          <a:ln w="12700">
            <a:noFill/>
            <a:miter lim="800000"/>
            <a:headEnd type="none" w="sm" len="sm"/>
            <a:tailEnd type="none" w="sm" len="sm"/>
          </a:ln>
          <a:effectLst/>
        </p:spPr>
        <p:txBody>
          <a:bodyPr wrap="none">
            <a:spAutoFit/>
          </a:bodyPr>
          <a:lstStyle/>
          <a:p>
            <a:r>
              <a:rPr lang="en-GB"/>
              <a:t>+</a:t>
            </a:r>
            <a:endParaRPr lang="en-US"/>
          </a:p>
        </p:txBody>
      </p:sp>
      <p:sp>
        <p:nvSpPr>
          <p:cNvPr id="620562" name="Text Box 18"/>
          <p:cNvSpPr txBox="1">
            <a:spLocks noChangeArrowheads="1"/>
          </p:cNvSpPr>
          <p:nvPr/>
        </p:nvSpPr>
        <p:spPr bwMode="auto">
          <a:xfrm>
            <a:off x="10369858" y="1914901"/>
            <a:ext cx="319318" cy="369332"/>
          </a:xfrm>
          <a:prstGeom prst="rect">
            <a:avLst/>
          </a:prstGeom>
          <a:noFill/>
          <a:ln w="12700">
            <a:noFill/>
            <a:miter lim="800000"/>
            <a:headEnd type="none" w="sm" len="sm"/>
            <a:tailEnd type="none" w="sm" len="sm"/>
          </a:ln>
          <a:effectLst/>
        </p:spPr>
        <p:txBody>
          <a:bodyPr wrap="none">
            <a:spAutoFit/>
          </a:bodyPr>
          <a:lstStyle/>
          <a:p>
            <a:r>
              <a:rPr lang="en-GB">
                <a:cs typeface="Arial" charset="0"/>
              </a:rPr>
              <a:t>−</a:t>
            </a:r>
          </a:p>
        </p:txBody>
      </p:sp>
      <p:sp>
        <p:nvSpPr>
          <p:cNvPr id="620563" name="Text Box 19"/>
          <p:cNvSpPr txBox="1">
            <a:spLocks noChangeArrowheads="1"/>
          </p:cNvSpPr>
          <p:nvPr/>
        </p:nvSpPr>
        <p:spPr bwMode="auto">
          <a:xfrm>
            <a:off x="8769658" y="1914901"/>
            <a:ext cx="319318" cy="369332"/>
          </a:xfrm>
          <a:prstGeom prst="rect">
            <a:avLst/>
          </a:prstGeom>
          <a:noFill/>
          <a:ln w="12700">
            <a:noFill/>
            <a:miter lim="800000"/>
            <a:headEnd type="none" w="sm" len="sm"/>
            <a:tailEnd type="none" w="sm" len="sm"/>
          </a:ln>
          <a:effectLst/>
        </p:spPr>
        <p:txBody>
          <a:bodyPr wrap="none">
            <a:spAutoFit/>
          </a:bodyPr>
          <a:lstStyle/>
          <a:p>
            <a:r>
              <a:rPr lang="en-GB">
                <a:cs typeface="Arial" charset="0"/>
              </a:rPr>
              <a:t>−</a:t>
            </a:r>
          </a:p>
        </p:txBody>
      </p:sp>
      <p:pic>
        <p:nvPicPr>
          <p:cNvPr id="620564" name="Picture 20"/>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485965" y="3774036"/>
            <a:ext cx="1824038" cy="990600"/>
          </a:xfrm>
          <a:prstGeom prst="rect">
            <a:avLst/>
          </a:prstGeom>
          <a:noFill/>
          <a:ln w="12700">
            <a:noFill/>
            <a:miter lim="800000"/>
            <a:headEnd type="none" w="sm" len="sm"/>
            <a:tailEnd type="none" w="sm" len="sm"/>
          </a:ln>
          <a:effectLst/>
        </p:spPr>
      </p:pic>
      <p:pic>
        <p:nvPicPr>
          <p:cNvPr id="620566" name="Picture 2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333565" y="4764636"/>
            <a:ext cx="1824038" cy="838200"/>
          </a:xfrm>
          <a:prstGeom prst="rect">
            <a:avLst/>
          </a:prstGeom>
          <a:noFill/>
          <a:ln w="12700">
            <a:noFill/>
            <a:miter lim="800000"/>
            <a:headEnd type="none" w="sm" len="sm"/>
            <a:tailEnd type="none" w="sm" len="sm"/>
          </a:ln>
          <a:effectLst/>
        </p:spPr>
      </p:pic>
      <p:sp>
        <p:nvSpPr>
          <p:cNvPr id="620567" name="Text Box 23"/>
          <p:cNvSpPr txBox="1">
            <a:spLocks noChangeArrowheads="1"/>
          </p:cNvSpPr>
          <p:nvPr/>
        </p:nvSpPr>
        <p:spPr bwMode="auto">
          <a:xfrm>
            <a:off x="895166" y="5526636"/>
            <a:ext cx="2303463" cy="336550"/>
          </a:xfrm>
          <a:prstGeom prst="rect">
            <a:avLst/>
          </a:prstGeom>
          <a:noFill/>
          <a:ln w="12700">
            <a:noFill/>
            <a:miter lim="800000"/>
            <a:headEnd type="none" w="sm" len="sm"/>
            <a:tailEnd type="none" w="sm" len="sm"/>
          </a:ln>
          <a:effectLst/>
        </p:spPr>
        <p:txBody>
          <a:bodyPr wrap="none">
            <a:spAutoFit/>
          </a:bodyPr>
          <a:lstStyle/>
          <a:p>
            <a:r>
              <a:rPr lang="en-GB" sz="1600">
                <a:solidFill>
                  <a:schemeClr val="hlink"/>
                </a:solidFill>
              </a:rPr>
              <a:t>Opposite vanes (180</a:t>
            </a:r>
            <a:r>
              <a:rPr lang="en-GB" sz="1600">
                <a:solidFill>
                  <a:schemeClr val="hlink"/>
                </a:solidFill>
                <a:cs typeface="Arial" charset="0"/>
              </a:rPr>
              <a:t>º)</a:t>
            </a:r>
          </a:p>
        </p:txBody>
      </p:sp>
      <p:sp>
        <p:nvSpPr>
          <p:cNvPr id="620568" name="Text Box 24"/>
          <p:cNvSpPr txBox="1">
            <a:spLocks noChangeArrowheads="1"/>
          </p:cNvSpPr>
          <p:nvPr/>
        </p:nvSpPr>
        <p:spPr bwMode="auto">
          <a:xfrm>
            <a:off x="3638365" y="5526636"/>
            <a:ext cx="2224088" cy="336550"/>
          </a:xfrm>
          <a:prstGeom prst="rect">
            <a:avLst/>
          </a:prstGeom>
          <a:noFill/>
          <a:ln w="12700">
            <a:noFill/>
            <a:miter lim="800000"/>
            <a:headEnd type="none" w="sm" len="sm"/>
            <a:tailEnd type="none" w="sm" len="sm"/>
          </a:ln>
          <a:effectLst/>
        </p:spPr>
        <p:txBody>
          <a:bodyPr wrap="none">
            <a:spAutoFit/>
          </a:bodyPr>
          <a:lstStyle/>
          <a:p>
            <a:r>
              <a:rPr lang="en-GB" sz="1600">
                <a:solidFill>
                  <a:schemeClr val="hlink"/>
                </a:solidFill>
              </a:rPr>
              <a:t>Adjacent vanes (90</a:t>
            </a:r>
            <a:r>
              <a:rPr lang="en-GB" sz="1600">
                <a:solidFill>
                  <a:schemeClr val="hlink"/>
                </a:solidFill>
                <a:cs typeface="Arial" charset="0"/>
              </a:rPr>
              <a:t>º)</a:t>
            </a:r>
            <a:r>
              <a:rPr lang="en-GB" sz="1600">
                <a:solidFill>
                  <a:schemeClr val="hlink"/>
                </a:solidFill>
              </a:rPr>
              <a:t> </a:t>
            </a:r>
            <a:endParaRPr lang="en-US" sz="1600">
              <a:solidFill>
                <a:schemeClr val="hlink"/>
              </a:solidFill>
            </a:endParaRPr>
          </a:p>
        </p:txBody>
      </p:sp>
      <p:sp>
        <p:nvSpPr>
          <p:cNvPr id="620570" name="Line 26"/>
          <p:cNvSpPr>
            <a:spLocks noChangeShapeType="1"/>
          </p:cNvSpPr>
          <p:nvPr/>
        </p:nvSpPr>
        <p:spPr bwMode="auto">
          <a:xfrm>
            <a:off x="4171765" y="4612236"/>
            <a:ext cx="152400" cy="304800"/>
          </a:xfrm>
          <a:prstGeom prst="line">
            <a:avLst/>
          </a:prstGeom>
          <a:noFill/>
          <a:ln w="28575">
            <a:solidFill>
              <a:schemeClr val="hlink"/>
            </a:solidFill>
            <a:round/>
            <a:headEnd type="triangle" w="med" len="med"/>
            <a:tailEnd type="none" w="lg" len="lg"/>
          </a:ln>
          <a:effectLst/>
        </p:spPr>
        <p:txBody>
          <a:bodyPr/>
          <a:lstStyle/>
          <a:p>
            <a:endParaRPr lang="en-US"/>
          </a:p>
        </p:txBody>
      </p:sp>
      <p:sp>
        <p:nvSpPr>
          <p:cNvPr id="620571" name="Line 27"/>
          <p:cNvSpPr>
            <a:spLocks noChangeShapeType="1"/>
          </p:cNvSpPr>
          <p:nvPr/>
        </p:nvSpPr>
        <p:spPr bwMode="auto">
          <a:xfrm flipH="1">
            <a:off x="4324165" y="4612236"/>
            <a:ext cx="152400" cy="304800"/>
          </a:xfrm>
          <a:prstGeom prst="line">
            <a:avLst/>
          </a:prstGeom>
          <a:noFill/>
          <a:ln w="28575">
            <a:solidFill>
              <a:schemeClr val="hlink"/>
            </a:solidFill>
            <a:round/>
            <a:headEnd type="triangle" w="med" len="med"/>
            <a:tailEnd type="none" w="lg" len="lg"/>
          </a:ln>
          <a:effectLst/>
        </p:spPr>
        <p:txBody>
          <a:bodyPr/>
          <a:lstStyle/>
          <a:p>
            <a:endParaRPr lang="en-US"/>
          </a:p>
        </p:txBody>
      </p:sp>
      <p:sp>
        <p:nvSpPr>
          <p:cNvPr id="620572" name="Line 28"/>
          <p:cNvSpPr>
            <a:spLocks noChangeShapeType="1"/>
          </p:cNvSpPr>
          <p:nvPr/>
        </p:nvSpPr>
        <p:spPr bwMode="auto">
          <a:xfrm>
            <a:off x="4552765" y="4612236"/>
            <a:ext cx="76200" cy="304800"/>
          </a:xfrm>
          <a:prstGeom prst="line">
            <a:avLst/>
          </a:prstGeom>
          <a:noFill/>
          <a:ln w="28575">
            <a:solidFill>
              <a:schemeClr val="hlink"/>
            </a:solidFill>
            <a:round/>
            <a:headEnd type="triangle" w="med" len="med"/>
            <a:tailEnd type="none" w="lg" len="lg"/>
          </a:ln>
          <a:effectLst/>
        </p:spPr>
        <p:txBody>
          <a:bodyPr/>
          <a:lstStyle/>
          <a:p>
            <a:endParaRPr lang="en-US"/>
          </a:p>
        </p:txBody>
      </p:sp>
      <p:sp>
        <p:nvSpPr>
          <p:cNvPr id="620573" name="Line 29"/>
          <p:cNvSpPr>
            <a:spLocks noChangeShapeType="1"/>
          </p:cNvSpPr>
          <p:nvPr/>
        </p:nvSpPr>
        <p:spPr bwMode="auto">
          <a:xfrm flipH="1">
            <a:off x="4705165" y="4612236"/>
            <a:ext cx="152400" cy="304800"/>
          </a:xfrm>
          <a:prstGeom prst="line">
            <a:avLst/>
          </a:prstGeom>
          <a:noFill/>
          <a:ln w="28575">
            <a:solidFill>
              <a:schemeClr val="hlink"/>
            </a:solidFill>
            <a:round/>
            <a:headEnd type="triangle" w="med" len="med"/>
            <a:tailEnd type="none" w="lg" len="lg"/>
          </a:ln>
          <a:effectLst/>
        </p:spPr>
        <p:txBody>
          <a:bodyPr/>
          <a:lstStyle/>
          <a:p>
            <a:endParaRPr lang="en-US"/>
          </a:p>
        </p:txBody>
      </p:sp>
      <p:sp>
        <p:nvSpPr>
          <p:cNvPr id="620574" name="Line 30"/>
          <p:cNvSpPr>
            <a:spLocks noChangeShapeType="1"/>
          </p:cNvSpPr>
          <p:nvPr/>
        </p:nvSpPr>
        <p:spPr bwMode="auto">
          <a:xfrm flipH="1">
            <a:off x="3943165" y="4612236"/>
            <a:ext cx="152400" cy="304800"/>
          </a:xfrm>
          <a:prstGeom prst="line">
            <a:avLst/>
          </a:prstGeom>
          <a:noFill/>
          <a:ln w="28575">
            <a:solidFill>
              <a:schemeClr val="hlink"/>
            </a:solidFill>
            <a:round/>
            <a:headEnd type="triangle" w="med" len="med"/>
            <a:tailEnd type="none" w="lg" len="lg"/>
          </a:ln>
          <a:effectLst/>
        </p:spPr>
        <p:txBody>
          <a:bodyPr/>
          <a:lstStyle/>
          <a:p>
            <a:endParaRPr lang="en-US"/>
          </a:p>
        </p:txBody>
      </p:sp>
      <p:sp>
        <p:nvSpPr>
          <p:cNvPr id="620575" name="Line 31"/>
          <p:cNvSpPr>
            <a:spLocks noChangeShapeType="1"/>
          </p:cNvSpPr>
          <p:nvPr/>
        </p:nvSpPr>
        <p:spPr bwMode="auto">
          <a:xfrm>
            <a:off x="3790765" y="4612236"/>
            <a:ext cx="152400" cy="304800"/>
          </a:xfrm>
          <a:prstGeom prst="line">
            <a:avLst/>
          </a:prstGeom>
          <a:noFill/>
          <a:ln w="28575">
            <a:solidFill>
              <a:schemeClr val="hlink"/>
            </a:solidFill>
            <a:round/>
            <a:headEnd type="triangle" w="med" len="med"/>
            <a:tailEnd type="none" w="lg" len="lg"/>
          </a:ln>
          <a:effectLst/>
        </p:spPr>
        <p:txBody>
          <a:bodyPr/>
          <a:lstStyle/>
          <a:p>
            <a:endParaRPr lang="en-US"/>
          </a:p>
        </p:txBody>
      </p:sp>
      <p:sp>
        <p:nvSpPr>
          <p:cNvPr id="620576" name="Text Box 32"/>
          <p:cNvSpPr txBox="1">
            <a:spLocks noChangeArrowheads="1"/>
          </p:cNvSpPr>
          <p:nvPr/>
        </p:nvSpPr>
        <p:spPr bwMode="auto">
          <a:xfrm>
            <a:off x="4933765" y="4917036"/>
            <a:ext cx="319318" cy="369332"/>
          </a:xfrm>
          <a:prstGeom prst="rect">
            <a:avLst/>
          </a:prstGeom>
          <a:noFill/>
          <a:ln w="12700">
            <a:noFill/>
            <a:miter lim="800000"/>
            <a:headEnd type="none" w="sm" len="sm"/>
            <a:tailEnd type="none" w="sm" len="sm"/>
          </a:ln>
          <a:effectLst/>
        </p:spPr>
        <p:txBody>
          <a:bodyPr wrap="none">
            <a:spAutoFit/>
          </a:bodyPr>
          <a:lstStyle/>
          <a:p>
            <a:r>
              <a:rPr lang="en-GB"/>
              <a:t>+</a:t>
            </a:r>
            <a:endParaRPr lang="en-US"/>
          </a:p>
        </p:txBody>
      </p:sp>
      <p:sp>
        <p:nvSpPr>
          <p:cNvPr id="620577" name="Text Box 33"/>
          <p:cNvSpPr txBox="1">
            <a:spLocks noChangeArrowheads="1"/>
          </p:cNvSpPr>
          <p:nvPr/>
        </p:nvSpPr>
        <p:spPr bwMode="auto">
          <a:xfrm>
            <a:off x="5086165" y="4231236"/>
            <a:ext cx="319318" cy="369332"/>
          </a:xfrm>
          <a:prstGeom prst="rect">
            <a:avLst/>
          </a:prstGeom>
          <a:noFill/>
          <a:ln w="12700">
            <a:noFill/>
            <a:miter lim="800000"/>
            <a:headEnd type="none" w="sm" len="sm"/>
            <a:tailEnd type="none" w="sm" len="sm"/>
          </a:ln>
          <a:effectLst/>
        </p:spPr>
        <p:txBody>
          <a:bodyPr wrap="none">
            <a:spAutoFit/>
          </a:bodyPr>
          <a:lstStyle/>
          <a:p>
            <a:r>
              <a:rPr lang="en-GB">
                <a:cs typeface="Arial" charset="0"/>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ooter Placeholder 3"/>
          <p:cNvSpPr>
            <a:spLocks noGrp="1"/>
          </p:cNvSpPr>
          <p:nvPr>
            <p:ph type="ftr" sz="quarter" idx="11"/>
          </p:nvPr>
        </p:nvSpPr>
        <p:spPr/>
        <p:txBody>
          <a:bodyPr/>
          <a:lstStyle/>
          <a:p>
            <a:fld id="{D8E5CC0E-0E92-4944-AB0F-249BE3FD2EA5}" type="slidenum">
              <a:rPr lang="en-GB"/>
              <a:pPr/>
              <a:t>6</a:t>
            </a:fld>
            <a:endParaRPr lang="en-GB"/>
          </a:p>
        </p:txBody>
      </p:sp>
      <p:sp>
        <p:nvSpPr>
          <p:cNvPr id="570372" name="Rectangle 4"/>
          <p:cNvSpPr>
            <a:spLocks noGrp="1" noChangeArrowheads="1"/>
          </p:cNvSpPr>
          <p:nvPr>
            <p:ph type="title"/>
          </p:nvPr>
        </p:nvSpPr>
        <p:spPr/>
        <p:txBody>
          <a:bodyPr/>
          <a:lstStyle/>
          <a:p>
            <a:r>
              <a:rPr lang="en-GB"/>
              <a:t>Bunching and acceleration</a:t>
            </a:r>
            <a:endParaRPr lang="en-US"/>
          </a:p>
        </p:txBody>
      </p:sp>
      <p:grpSp>
        <p:nvGrpSpPr>
          <p:cNvPr id="570373" name="Group 5"/>
          <p:cNvGrpSpPr>
            <a:grpSpLocks/>
          </p:cNvGrpSpPr>
          <p:nvPr/>
        </p:nvGrpSpPr>
        <p:grpSpPr bwMode="auto">
          <a:xfrm>
            <a:off x="8781494" y="958788"/>
            <a:ext cx="2617433" cy="5308702"/>
            <a:chOff x="1980" y="1332"/>
            <a:chExt cx="7769" cy="12160"/>
          </a:xfrm>
        </p:grpSpPr>
        <p:grpSp>
          <p:nvGrpSpPr>
            <p:cNvPr id="570374" name="Group 6"/>
            <p:cNvGrpSpPr>
              <a:grpSpLocks/>
            </p:cNvGrpSpPr>
            <p:nvPr/>
          </p:nvGrpSpPr>
          <p:grpSpPr bwMode="auto">
            <a:xfrm>
              <a:off x="1980" y="1332"/>
              <a:ext cx="7769" cy="9013"/>
              <a:chOff x="1980" y="1332"/>
              <a:chExt cx="7769" cy="9013"/>
            </a:xfrm>
          </p:grpSpPr>
          <p:pic>
            <p:nvPicPr>
              <p:cNvPr id="570375" name="Picture 7"/>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980" y="1332"/>
                <a:ext cx="3843" cy="2834"/>
              </a:xfrm>
              <a:prstGeom prst="rect">
                <a:avLst/>
              </a:prstGeom>
              <a:noFill/>
              <a:ln w="9525">
                <a:noFill/>
                <a:miter lim="800000"/>
                <a:headEnd/>
                <a:tailEnd/>
              </a:ln>
            </p:spPr>
          </p:pic>
          <p:pic>
            <p:nvPicPr>
              <p:cNvPr id="570376"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11" y="1332"/>
                <a:ext cx="3843" cy="2834"/>
              </a:xfrm>
              <a:prstGeom prst="rect">
                <a:avLst/>
              </a:prstGeom>
              <a:noFill/>
              <a:ln w="9525">
                <a:noFill/>
                <a:miter lim="800000"/>
                <a:headEnd/>
                <a:tailEnd/>
              </a:ln>
            </p:spPr>
          </p:pic>
          <p:pic>
            <p:nvPicPr>
              <p:cNvPr id="570377" name="Picture 9"/>
              <p:cNvPicPr>
                <a:picLocks noChangeAspect="1" noChangeArrowheads="1"/>
              </p:cNvPicPr>
              <p:nvPr/>
            </p:nvPicPr>
            <p:blipFill>
              <a:blip r:embed="rId4" cstate="email">
                <a:extLst>
                  <a:ext uri="{28A0092B-C50C-407E-A947-70E740481C1C}">
                    <a14:useLocalDpi xmlns:a14="http://schemas.microsoft.com/office/drawing/2010/main"/>
                  </a:ext>
                </a:extLst>
              </a:blip>
              <a:srcRect l="6000"/>
              <a:stretch>
                <a:fillRect/>
              </a:stretch>
            </p:blipFill>
            <p:spPr bwMode="auto">
              <a:xfrm>
                <a:off x="5957" y="4383"/>
                <a:ext cx="3612" cy="2834"/>
              </a:xfrm>
              <a:prstGeom prst="rect">
                <a:avLst/>
              </a:prstGeom>
              <a:noFill/>
              <a:ln w="9525">
                <a:noFill/>
                <a:miter lim="800000"/>
                <a:headEnd/>
                <a:tailEnd/>
              </a:ln>
            </p:spPr>
          </p:pic>
          <p:pic>
            <p:nvPicPr>
              <p:cNvPr id="570378" name="Picture 10"/>
              <p:cNvPicPr>
                <a:picLocks noChangeAspect="1" noChangeArrowheads="1"/>
              </p:cNvPicPr>
              <p:nvPr/>
            </p:nvPicPr>
            <p:blipFill>
              <a:blip r:embed="rId5" cstate="email">
                <a:extLst>
                  <a:ext uri="{28A0092B-C50C-407E-A947-70E740481C1C}">
                    <a14:useLocalDpi xmlns:a14="http://schemas.microsoft.com/office/drawing/2010/main"/>
                  </a:ext>
                </a:extLst>
              </a:blip>
              <a:srcRect l="6000"/>
              <a:stretch>
                <a:fillRect/>
              </a:stretch>
            </p:blipFill>
            <p:spPr bwMode="auto">
              <a:xfrm>
                <a:off x="2153" y="7511"/>
                <a:ext cx="3612" cy="2834"/>
              </a:xfrm>
              <a:prstGeom prst="rect">
                <a:avLst/>
              </a:prstGeom>
              <a:noFill/>
              <a:ln w="9525">
                <a:noFill/>
                <a:miter lim="800000"/>
                <a:headEnd/>
                <a:tailEnd/>
              </a:ln>
            </p:spPr>
          </p:pic>
          <p:pic>
            <p:nvPicPr>
              <p:cNvPr id="570379" name="Picture 11"/>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980" y="4383"/>
                <a:ext cx="3843" cy="2834"/>
              </a:xfrm>
              <a:prstGeom prst="rect">
                <a:avLst/>
              </a:prstGeom>
              <a:noFill/>
              <a:ln w="9525">
                <a:noFill/>
                <a:miter lim="800000"/>
                <a:headEnd/>
                <a:tailEnd/>
              </a:ln>
            </p:spPr>
          </p:pic>
          <p:pic>
            <p:nvPicPr>
              <p:cNvPr id="570380" name="Picture 1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904" y="7488"/>
                <a:ext cx="3845" cy="2836"/>
              </a:xfrm>
              <a:prstGeom prst="rect">
                <a:avLst/>
              </a:prstGeom>
              <a:noFill/>
              <a:ln w="9525">
                <a:noFill/>
                <a:miter lim="800000"/>
                <a:headEnd/>
                <a:tailEnd/>
              </a:ln>
            </p:spPr>
          </p:pic>
        </p:grpSp>
        <p:grpSp>
          <p:nvGrpSpPr>
            <p:cNvPr id="570381" name="Group 13"/>
            <p:cNvGrpSpPr>
              <a:grpSpLocks/>
            </p:cNvGrpSpPr>
            <p:nvPr/>
          </p:nvGrpSpPr>
          <p:grpSpPr bwMode="auto">
            <a:xfrm>
              <a:off x="2196" y="10656"/>
              <a:ext cx="7337" cy="2836"/>
              <a:chOff x="2304" y="10656"/>
              <a:chExt cx="7337" cy="2836"/>
            </a:xfrm>
          </p:grpSpPr>
          <p:pic>
            <p:nvPicPr>
              <p:cNvPr id="570382" name="Picture 14"/>
              <p:cNvPicPr>
                <a:picLocks noChangeAspect="1" noChangeArrowheads="1"/>
              </p:cNvPicPr>
              <p:nvPr/>
            </p:nvPicPr>
            <p:blipFill>
              <a:blip r:embed="rId8" cstate="email">
                <a:extLst>
                  <a:ext uri="{28A0092B-C50C-407E-A947-70E740481C1C}">
                    <a14:useLocalDpi xmlns:a14="http://schemas.microsoft.com/office/drawing/2010/main"/>
                  </a:ext>
                </a:extLst>
              </a:blip>
              <a:srcRect l="6000"/>
              <a:stretch>
                <a:fillRect/>
              </a:stretch>
            </p:blipFill>
            <p:spPr bwMode="auto">
              <a:xfrm>
                <a:off x="2304" y="10656"/>
                <a:ext cx="3612" cy="2834"/>
              </a:xfrm>
              <a:prstGeom prst="rect">
                <a:avLst/>
              </a:prstGeom>
              <a:noFill/>
              <a:ln w="9525">
                <a:noFill/>
                <a:miter lim="800000"/>
                <a:headEnd/>
                <a:tailEnd/>
              </a:ln>
            </p:spPr>
          </p:pic>
          <p:pic>
            <p:nvPicPr>
              <p:cNvPr id="570383" name="Picture 15"/>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5796" y="10656"/>
                <a:ext cx="3845" cy="2836"/>
              </a:xfrm>
              <a:prstGeom prst="rect">
                <a:avLst/>
              </a:prstGeom>
              <a:noFill/>
              <a:ln w="9525">
                <a:noFill/>
                <a:miter lim="800000"/>
                <a:headEnd/>
                <a:tailEnd/>
              </a:ln>
            </p:spPr>
          </p:pic>
        </p:grpSp>
      </p:grpSp>
      <p:sp>
        <p:nvSpPr>
          <p:cNvPr id="570384" name="Rectangle 16"/>
          <p:cNvSpPr>
            <a:spLocks noChangeArrowheads="1"/>
          </p:cNvSpPr>
          <p:nvPr/>
        </p:nvSpPr>
        <p:spPr bwMode="auto">
          <a:xfrm>
            <a:off x="422390" y="1258266"/>
            <a:ext cx="7135793" cy="2362200"/>
          </a:xfrm>
          <a:prstGeom prst="rect">
            <a:avLst/>
          </a:prstGeom>
          <a:noFill/>
          <a:ln w="9525">
            <a:noFill/>
            <a:miter lim="800000"/>
            <a:headEnd/>
            <a:tailEnd/>
          </a:ln>
          <a:effectLst/>
        </p:spPr>
        <p:txBody>
          <a:bodyPr lIns="92075" tIns="46038" rIns="92075" bIns="46038"/>
          <a:lstStyle/>
          <a:p>
            <a:pPr marL="457200" indent="-457200">
              <a:buClr>
                <a:schemeClr val="hlink"/>
              </a:buClr>
              <a:buSzPct val="70000"/>
            </a:pPr>
            <a:r>
              <a:rPr lang="en-GB" dirty="0">
                <a:latin typeface="Comic Sans MS" pitchFamily="66" charset="0"/>
                <a:sym typeface="ZapfDingbats" pitchFamily="82" charset="2"/>
              </a:rPr>
              <a:t>3. The </a:t>
            </a:r>
            <a:r>
              <a:rPr lang="en-GB" u="sng" dirty="0">
                <a:latin typeface="Comic Sans MS" pitchFamily="66" charset="0"/>
                <a:sym typeface="ZapfDingbats" pitchFamily="82" charset="2"/>
              </a:rPr>
              <a:t>modulation period</a:t>
            </a:r>
            <a:r>
              <a:rPr lang="en-GB" dirty="0">
                <a:latin typeface="Comic Sans MS" pitchFamily="66" charset="0"/>
                <a:sym typeface="ZapfDingbats" pitchFamily="82" charset="2"/>
              </a:rPr>
              <a:t> (distance between maxima</a:t>
            </a:r>
            <a:r>
              <a:rPr lang="en-GB" u="sng" dirty="0">
                <a:latin typeface="Comic Sans MS" pitchFamily="66" charset="0"/>
                <a:sym typeface="ZapfDingbats" pitchFamily="82" charset="2"/>
              </a:rPr>
              <a:t>)</a:t>
            </a:r>
            <a:r>
              <a:rPr lang="en-GB" dirty="0">
                <a:latin typeface="Comic Sans MS" pitchFamily="66" charset="0"/>
                <a:sym typeface="ZapfDingbats" pitchFamily="82" charset="2"/>
              </a:rPr>
              <a:t> can be slightly adjusted to change the phase of the beam inside the RFQ cells, and the </a:t>
            </a:r>
            <a:r>
              <a:rPr lang="en-GB" u="sng" dirty="0">
                <a:latin typeface="Comic Sans MS" pitchFamily="66" charset="0"/>
                <a:sym typeface="ZapfDingbats" pitchFamily="82" charset="2"/>
              </a:rPr>
              <a:t>amplitude of the modulation</a:t>
            </a:r>
            <a:r>
              <a:rPr lang="en-GB" dirty="0">
                <a:latin typeface="Comic Sans MS" pitchFamily="66" charset="0"/>
                <a:sym typeface="ZapfDingbats" pitchFamily="82" charset="2"/>
              </a:rPr>
              <a:t> can be changed to change the accelerating gradient </a:t>
            </a:r>
            <a:r>
              <a:rPr lang="en-GB" dirty="0">
                <a:latin typeface="Comic Sans MS" pitchFamily="66" charset="0"/>
                <a:sym typeface="Symbol" pitchFamily="18" charset="2"/>
              </a:rPr>
              <a:t> we can start at -90º phase (linac) with some bunching cells, progressively bunch the beam (</a:t>
            </a:r>
            <a:r>
              <a:rPr lang="en-GB" u="sng" dirty="0">
                <a:solidFill>
                  <a:srgbClr val="FF3300"/>
                </a:solidFill>
                <a:latin typeface="Comic Sans MS" pitchFamily="66" charset="0"/>
                <a:sym typeface="Symbol" pitchFamily="18" charset="2"/>
              </a:rPr>
              <a:t>adiabatic bunching channel)</a:t>
            </a:r>
            <a:r>
              <a:rPr lang="en-GB" dirty="0">
                <a:latin typeface="Comic Sans MS" pitchFamily="66" charset="0"/>
                <a:sym typeface="Symbol" pitchFamily="18" charset="2"/>
              </a:rPr>
              <a:t>, and only in the last cells switch on the acceleration.</a:t>
            </a:r>
          </a:p>
        </p:txBody>
      </p:sp>
      <p:sp>
        <p:nvSpPr>
          <p:cNvPr id="570385" name="Text Box 17"/>
          <p:cNvSpPr txBox="1">
            <a:spLocks noChangeArrowheads="1"/>
          </p:cNvSpPr>
          <p:nvPr/>
        </p:nvSpPr>
        <p:spPr bwMode="auto">
          <a:xfrm>
            <a:off x="2649847" y="5505129"/>
            <a:ext cx="5638061" cy="523220"/>
          </a:xfrm>
          <a:prstGeom prst="rect">
            <a:avLst/>
          </a:prstGeom>
          <a:noFill/>
          <a:ln w="12700">
            <a:noFill/>
            <a:miter lim="800000"/>
            <a:headEnd type="none" w="sm" len="sm"/>
            <a:tailEnd type="none" w="sm" len="sm"/>
          </a:ln>
          <a:effectLst/>
        </p:spPr>
        <p:txBody>
          <a:bodyPr wrap="square">
            <a:spAutoFit/>
          </a:bodyPr>
          <a:lstStyle/>
          <a:p>
            <a:r>
              <a:rPr lang="en-GB" sz="1400" dirty="0"/>
              <a:t>Longitudinal beam profile of a proton beam along the CERN RFQ2: from a continuous beam to a bunched accelerated beam in 300 cells.</a:t>
            </a:r>
            <a:endParaRPr lang="en-US" sz="1400" dirty="0"/>
          </a:p>
        </p:txBody>
      </p:sp>
      <p:sp>
        <p:nvSpPr>
          <p:cNvPr id="570386" name="Line 18"/>
          <p:cNvSpPr>
            <a:spLocks noChangeShapeType="1"/>
          </p:cNvSpPr>
          <p:nvPr/>
        </p:nvSpPr>
        <p:spPr bwMode="auto">
          <a:xfrm>
            <a:off x="8324294" y="5647996"/>
            <a:ext cx="457200" cy="0"/>
          </a:xfrm>
          <a:prstGeom prst="line">
            <a:avLst/>
          </a:prstGeom>
          <a:noFill/>
          <a:ln w="12700">
            <a:solidFill>
              <a:schemeClr val="tx1"/>
            </a:solidFill>
            <a:round/>
            <a:headEnd type="none" w="sm" len="sm"/>
            <a:tailEnd type="triangle" w="med" len="med"/>
          </a:ln>
          <a:effectLst/>
        </p:spPr>
        <p:txBody>
          <a:bodyPr/>
          <a:lstStyle/>
          <a:p>
            <a:endParaRPr lang="en-US"/>
          </a:p>
        </p:txBody>
      </p:sp>
      <p:sp>
        <p:nvSpPr>
          <p:cNvPr id="570387" name="Rectangle 19"/>
          <p:cNvSpPr>
            <a:spLocks noChangeArrowheads="1"/>
          </p:cNvSpPr>
          <p:nvPr/>
        </p:nvSpPr>
        <p:spPr bwMode="auto">
          <a:xfrm>
            <a:off x="1630362" y="3576929"/>
            <a:ext cx="5257800" cy="1600200"/>
          </a:xfrm>
          <a:prstGeom prst="rect">
            <a:avLst/>
          </a:prstGeom>
          <a:noFill/>
          <a:ln w="9525">
            <a:noFill/>
            <a:miter lim="800000"/>
            <a:headEnd/>
            <a:tailEnd/>
          </a:ln>
          <a:effectLst/>
        </p:spPr>
        <p:txBody>
          <a:bodyPr lIns="92075" tIns="46038" rIns="92075" bIns="46038"/>
          <a:lstStyle/>
          <a:p>
            <a:pPr marL="457200" indent="-457200">
              <a:buClr>
                <a:schemeClr val="hlink"/>
              </a:buClr>
              <a:buSzPct val="70000"/>
            </a:pPr>
            <a:r>
              <a:rPr lang="en-GB" sz="2400" dirty="0">
                <a:latin typeface="Comic Sans MS" pitchFamily="66" charset="0"/>
                <a:sym typeface="ZapfDingbats" pitchFamily="82" charset="2"/>
              </a:rPr>
              <a:t></a:t>
            </a:r>
            <a:r>
              <a:rPr lang="en-GB" sz="1600" dirty="0">
                <a:latin typeface="Comic Sans MS" pitchFamily="66" charset="0"/>
                <a:sym typeface="ZapfDingbats" pitchFamily="82" charset="2"/>
              </a:rPr>
              <a:t> An RFQ has 3 basic functions:</a:t>
            </a:r>
          </a:p>
          <a:p>
            <a:pPr marL="457200" indent="-457200">
              <a:buClr>
                <a:schemeClr val="hlink"/>
              </a:buClr>
              <a:buSzPct val="70000"/>
            </a:pPr>
            <a:endParaRPr lang="en-GB" sz="700" dirty="0">
              <a:latin typeface="Comic Sans MS" pitchFamily="66" charset="0"/>
              <a:sym typeface="ZapfDingbats" pitchFamily="82" charset="2"/>
            </a:endParaRPr>
          </a:p>
          <a:p>
            <a:pPr marL="457200" indent="-457200">
              <a:spcBef>
                <a:spcPct val="20000"/>
              </a:spcBef>
              <a:buClr>
                <a:schemeClr val="hlink"/>
              </a:buClr>
              <a:buFont typeface="Symbol" pitchFamily="18" charset="2"/>
              <a:buAutoNum type="arabicPeriod"/>
            </a:pPr>
            <a:r>
              <a:rPr lang="en-GB" sz="1600" dirty="0">
                <a:latin typeface="Comic Sans MS" pitchFamily="66" charset="0"/>
                <a:sym typeface="ZapfDingbats" pitchFamily="82" charset="2"/>
              </a:rPr>
              <a:t>Adiabatically </a:t>
            </a:r>
            <a:r>
              <a:rPr lang="en-GB" sz="1600" u="sng" dirty="0">
                <a:latin typeface="Comic Sans MS" pitchFamily="66" charset="0"/>
                <a:sym typeface="ZapfDingbats" pitchFamily="82" charset="2"/>
              </a:rPr>
              <a:t>bunching</a:t>
            </a:r>
            <a:r>
              <a:rPr lang="en-GB" sz="1600" dirty="0">
                <a:latin typeface="Comic Sans MS" pitchFamily="66" charset="0"/>
                <a:sym typeface="ZapfDingbats" pitchFamily="82" charset="2"/>
              </a:rPr>
              <a:t> of the beam.</a:t>
            </a:r>
          </a:p>
          <a:p>
            <a:pPr marL="457200" indent="-457200">
              <a:spcBef>
                <a:spcPct val="20000"/>
              </a:spcBef>
              <a:buClr>
                <a:schemeClr val="hlink"/>
              </a:buClr>
              <a:buFont typeface="Symbol" pitchFamily="18" charset="2"/>
              <a:buAutoNum type="arabicPeriod"/>
            </a:pPr>
            <a:r>
              <a:rPr lang="en-GB" sz="1600" u="sng" dirty="0">
                <a:latin typeface="Comic Sans MS" pitchFamily="66" charset="0"/>
                <a:sym typeface="ZapfDingbats" pitchFamily="82" charset="2"/>
              </a:rPr>
              <a:t>Focusing</a:t>
            </a:r>
            <a:r>
              <a:rPr lang="en-GB" sz="1600" dirty="0">
                <a:latin typeface="Comic Sans MS" pitchFamily="66" charset="0"/>
                <a:sym typeface="ZapfDingbats" pitchFamily="82" charset="2"/>
              </a:rPr>
              <a:t>, on electric quadrupole.</a:t>
            </a:r>
          </a:p>
          <a:p>
            <a:pPr marL="457200" indent="-457200">
              <a:spcBef>
                <a:spcPct val="20000"/>
              </a:spcBef>
              <a:buClr>
                <a:schemeClr val="hlink"/>
              </a:buClr>
              <a:buFont typeface="Symbol" pitchFamily="18" charset="2"/>
              <a:buAutoNum type="arabicPeriod"/>
            </a:pPr>
            <a:r>
              <a:rPr lang="en-GB" sz="1600" u="sng" dirty="0">
                <a:latin typeface="Comic Sans MS" pitchFamily="66" charset="0"/>
                <a:sym typeface="ZapfDingbats" pitchFamily="82" charset="2"/>
              </a:rPr>
              <a:t>Accelerating</a:t>
            </a:r>
            <a:r>
              <a:rPr lang="en-GB" sz="1600" dirty="0">
                <a:latin typeface="Comic Sans MS" pitchFamily="66" charset="0"/>
                <a:sym typeface="ZapfDingbats" pitchFamily="82" charset="2"/>
              </a:rPr>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Peeping into an RFQ…</a:t>
            </a:r>
          </a:p>
        </p:txBody>
      </p:sp>
      <p:sp>
        <p:nvSpPr>
          <p:cNvPr id="3" name="Footer Placeholder 2"/>
          <p:cNvSpPr>
            <a:spLocks noGrp="1"/>
          </p:cNvSpPr>
          <p:nvPr>
            <p:ph type="ftr" sz="quarter" idx="11"/>
          </p:nvPr>
        </p:nvSpPr>
        <p:spPr/>
        <p:txBody>
          <a:bodyPr/>
          <a:lstStyle/>
          <a:p>
            <a:fld id="{C6D4DA58-6EE7-421F-A59D-1B46DBFEBC48}" type="slidenum">
              <a:rPr lang="en-GB" smtClean="0"/>
              <a:pPr/>
              <a:t>7</a:t>
            </a:fld>
            <a:endParaRPr lang="en-GB"/>
          </a:p>
        </p:txBody>
      </p:sp>
      <p:pic>
        <p:nvPicPr>
          <p:cNvPr id="780290" name="Picture 2" descr="C:\RF_photos\New Folder\IMG_2647.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rot="5400000">
            <a:off x="2119685" y="816709"/>
            <a:ext cx="4627314" cy="5619073"/>
          </a:xfrm>
          <a:prstGeom prst="rect">
            <a:avLst/>
          </a:prstGeom>
          <a:noFill/>
        </p:spPr>
      </p:pic>
      <p:pic>
        <p:nvPicPr>
          <p:cNvPr id="780291" name="Picture 3" descr="C:\RF_photos\New Folder\IMG_2640.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99899" y="4034902"/>
            <a:ext cx="2524388" cy="1893443"/>
          </a:xfrm>
          <a:prstGeom prst="rect">
            <a:avLst/>
          </a:prstGeom>
          <a:noFill/>
        </p:spPr>
      </p:pic>
      <p:sp>
        <p:nvSpPr>
          <p:cNvPr id="6" name="TextBox 5"/>
          <p:cNvSpPr txBox="1"/>
          <p:nvPr/>
        </p:nvSpPr>
        <p:spPr>
          <a:xfrm>
            <a:off x="7547499" y="1672702"/>
            <a:ext cx="2667000" cy="830997"/>
          </a:xfrm>
          <a:prstGeom prst="rect">
            <a:avLst/>
          </a:prstGeom>
          <a:noFill/>
        </p:spPr>
        <p:txBody>
          <a:bodyPr wrap="square" rtlCol="0">
            <a:spAutoFit/>
          </a:bodyPr>
          <a:lstStyle/>
          <a:p>
            <a:r>
              <a:rPr lang="en-US" sz="1600" dirty="0"/>
              <a:t>Looking from the RF port into the new CERN RFQ (Linac4, 2011)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81414-5DEB-D9DD-6987-BCE849EA11F9}"/>
              </a:ext>
            </a:extLst>
          </p:cNvPr>
          <p:cNvSpPr>
            <a:spLocks noGrp="1"/>
          </p:cNvSpPr>
          <p:nvPr>
            <p:ph type="title"/>
          </p:nvPr>
        </p:nvSpPr>
        <p:spPr>
          <a:xfrm>
            <a:off x="0" y="0"/>
            <a:ext cx="12192000" cy="722764"/>
          </a:xfrm>
        </p:spPr>
        <p:txBody>
          <a:bodyPr/>
          <a:lstStyle/>
          <a:p>
            <a:r>
              <a:rPr lang="en-GB" dirty="0"/>
              <a:t>The first RFQ at CERN</a:t>
            </a:r>
          </a:p>
        </p:txBody>
      </p:sp>
      <p:sp>
        <p:nvSpPr>
          <p:cNvPr id="4" name="Slide Number Placeholder 3">
            <a:extLst>
              <a:ext uri="{FF2B5EF4-FFF2-40B4-BE49-F238E27FC236}">
                <a16:creationId xmlns:a16="http://schemas.microsoft.com/office/drawing/2014/main" id="{D56AE512-9478-9D7C-2B53-B9375DD810E9}"/>
              </a:ext>
            </a:extLst>
          </p:cNvPr>
          <p:cNvSpPr>
            <a:spLocks noGrp="1"/>
          </p:cNvSpPr>
          <p:nvPr>
            <p:ph type="sldNum" sz="quarter" idx="4"/>
          </p:nvPr>
        </p:nvSpPr>
        <p:spPr/>
        <p:txBody>
          <a:bodyPr/>
          <a:lstStyle/>
          <a:p>
            <a:fld id="{17918391-D411-FE40-AAD7-861AE5233E0E}" type="slidenum">
              <a:rPr lang="en-US" smtClean="0"/>
              <a:pPr/>
              <a:t>8</a:t>
            </a:fld>
            <a:endParaRPr lang="en-US" dirty="0"/>
          </a:p>
        </p:txBody>
      </p:sp>
      <p:pic>
        <p:nvPicPr>
          <p:cNvPr id="6" name="Picture 5">
            <a:extLst>
              <a:ext uri="{FF2B5EF4-FFF2-40B4-BE49-F238E27FC236}">
                <a16:creationId xmlns:a16="http://schemas.microsoft.com/office/drawing/2014/main" id="{F0D17ABA-49B6-05FC-A60F-F9EC11735738}"/>
              </a:ext>
            </a:extLst>
          </p:cNvPr>
          <p:cNvPicPr>
            <a:picLocks noChangeAspect="1"/>
          </p:cNvPicPr>
          <p:nvPr/>
        </p:nvPicPr>
        <p:blipFill>
          <a:blip r:embed="rId2"/>
          <a:stretch>
            <a:fillRect/>
          </a:stretch>
        </p:blipFill>
        <p:spPr>
          <a:xfrm>
            <a:off x="726694" y="2325903"/>
            <a:ext cx="4610100" cy="3667125"/>
          </a:xfrm>
          <a:prstGeom prst="rect">
            <a:avLst/>
          </a:prstGeom>
        </p:spPr>
      </p:pic>
      <p:pic>
        <p:nvPicPr>
          <p:cNvPr id="8" name="Picture 7">
            <a:extLst>
              <a:ext uri="{FF2B5EF4-FFF2-40B4-BE49-F238E27FC236}">
                <a16:creationId xmlns:a16="http://schemas.microsoft.com/office/drawing/2014/main" id="{FE3961D5-0F30-38D9-3D73-CF2F52E2BEC0}"/>
              </a:ext>
            </a:extLst>
          </p:cNvPr>
          <p:cNvPicPr>
            <a:picLocks noChangeAspect="1"/>
          </p:cNvPicPr>
          <p:nvPr/>
        </p:nvPicPr>
        <p:blipFill>
          <a:blip r:embed="rId3"/>
          <a:stretch>
            <a:fillRect/>
          </a:stretch>
        </p:blipFill>
        <p:spPr>
          <a:xfrm>
            <a:off x="5599833" y="1925853"/>
            <a:ext cx="6096000" cy="4067175"/>
          </a:xfrm>
          <a:prstGeom prst="rect">
            <a:avLst/>
          </a:prstGeom>
        </p:spPr>
      </p:pic>
      <p:sp>
        <p:nvSpPr>
          <p:cNvPr id="10" name="TextBox 9">
            <a:extLst>
              <a:ext uri="{FF2B5EF4-FFF2-40B4-BE49-F238E27FC236}">
                <a16:creationId xmlns:a16="http://schemas.microsoft.com/office/drawing/2014/main" id="{6B1E157B-451F-AB4A-BFF5-5CA531272D72}"/>
              </a:ext>
            </a:extLst>
          </p:cNvPr>
          <p:cNvSpPr txBox="1"/>
          <p:nvPr/>
        </p:nvSpPr>
        <p:spPr>
          <a:xfrm>
            <a:off x="234415" y="816477"/>
            <a:ext cx="11461418" cy="1015663"/>
          </a:xfrm>
          <a:prstGeom prst="rect">
            <a:avLst/>
          </a:prstGeom>
          <a:noFill/>
        </p:spPr>
        <p:txBody>
          <a:bodyPr wrap="square" rtlCol="0">
            <a:spAutoFit/>
          </a:bodyPr>
          <a:lstStyle/>
          <a:p>
            <a:r>
              <a:rPr lang="en-GB" sz="2000" dirty="0">
                <a:latin typeface="Calibri" panose="020F0502020204030204" pitchFamily="34" charset="0"/>
                <a:ea typeface="Calibri" panose="020F0502020204030204" pitchFamily="34" charset="0"/>
                <a:cs typeface="Calibri" panose="020F0502020204030204" pitchFamily="34" charset="0"/>
              </a:rPr>
              <a:t>RFQs resulted from an “unplanned” URSS-USA collaboration, and CERN was well placed to interact with both!</a:t>
            </a:r>
          </a:p>
          <a:p>
            <a:r>
              <a:rPr lang="en-GB" sz="2000" dirty="0">
                <a:latin typeface="Calibri" panose="020F0502020204030204" pitchFamily="34" charset="0"/>
                <a:ea typeface="Calibri" panose="020F0502020204030204" pitchFamily="34" charset="0"/>
                <a:cs typeface="Calibri" panose="020F0502020204030204" pitchFamily="34" charset="0"/>
              </a:rPr>
              <a:t>RFQ1: 202.56 MHz, copper plated mild steel (with “gold flashing on the vanes), built following the Los Alamos 4-vane design in 1981-83 (1.2 m, 500 keV energy to replace Cockroft-Walton of old Linac1).</a:t>
            </a:r>
          </a:p>
        </p:txBody>
      </p:sp>
    </p:spTree>
    <p:extLst>
      <p:ext uri="{BB962C8B-B14F-4D97-AF65-F5344CB8AC3E}">
        <p14:creationId xmlns:p14="http://schemas.microsoft.com/office/powerpoint/2010/main" val="3092484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4C85D-AA5F-9BE3-026E-8AA1EE0986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1AF856-5EEE-A7CC-E3D4-F937D6245EB6}"/>
              </a:ext>
            </a:extLst>
          </p:cNvPr>
          <p:cNvSpPr>
            <a:spLocks noGrp="1"/>
          </p:cNvSpPr>
          <p:nvPr>
            <p:ph type="title"/>
          </p:nvPr>
        </p:nvSpPr>
        <p:spPr>
          <a:xfrm>
            <a:off x="0" y="0"/>
            <a:ext cx="12192000" cy="722764"/>
          </a:xfrm>
        </p:spPr>
        <p:txBody>
          <a:bodyPr/>
          <a:lstStyle/>
          <a:p>
            <a:r>
              <a:rPr lang="en-GB" dirty="0"/>
              <a:t>RFQ2 – the high current RFQ for Linac2</a:t>
            </a:r>
          </a:p>
        </p:txBody>
      </p:sp>
      <p:sp>
        <p:nvSpPr>
          <p:cNvPr id="4" name="Slide Number Placeholder 3">
            <a:extLst>
              <a:ext uri="{FF2B5EF4-FFF2-40B4-BE49-F238E27FC236}">
                <a16:creationId xmlns:a16="http://schemas.microsoft.com/office/drawing/2014/main" id="{04EE2147-F0A3-8203-3720-5DA716809F8B}"/>
              </a:ext>
            </a:extLst>
          </p:cNvPr>
          <p:cNvSpPr>
            <a:spLocks noGrp="1"/>
          </p:cNvSpPr>
          <p:nvPr>
            <p:ph type="sldNum" sz="quarter" idx="4"/>
          </p:nvPr>
        </p:nvSpPr>
        <p:spPr/>
        <p:txBody>
          <a:bodyPr/>
          <a:lstStyle/>
          <a:p>
            <a:fld id="{17918391-D411-FE40-AAD7-861AE5233E0E}" type="slidenum">
              <a:rPr lang="en-US" smtClean="0"/>
              <a:pPr/>
              <a:t>9</a:t>
            </a:fld>
            <a:endParaRPr lang="en-US" dirty="0"/>
          </a:p>
        </p:txBody>
      </p:sp>
      <p:sp>
        <p:nvSpPr>
          <p:cNvPr id="10" name="TextBox 9">
            <a:extLst>
              <a:ext uri="{FF2B5EF4-FFF2-40B4-BE49-F238E27FC236}">
                <a16:creationId xmlns:a16="http://schemas.microsoft.com/office/drawing/2014/main" id="{8EA217F3-3BFC-1348-A863-E1A57987F4FF}"/>
              </a:ext>
            </a:extLst>
          </p:cNvPr>
          <p:cNvSpPr txBox="1"/>
          <p:nvPr/>
        </p:nvSpPr>
        <p:spPr>
          <a:xfrm>
            <a:off x="209015" y="722764"/>
            <a:ext cx="5523543" cy="5663089"/>
          </a:xfrm>
          <a:prstGeom prst="rect">
            <a:avLst/>
          </a:prstGeom>
          <a:noFill/>
        </p:spPr>
        <p:txBody>
          <a:bodyPr wrap="square" rtlCol="0">
            <a:spAutoFit/>
          </a:bodyPr>
          <a:lstStyle/>
          <a:p>
            <a:pPr>
              <a:spcBef>
                <a:spcPts val="600"/>
              </a:spcBef>
            </a:pPr>
            <a:r>
              <a:rPr lang="en-GB" dirty="0">
                <a:latin typeface="Calibri" panose="020F0502020204030204" pitchFamily="34" charset="0"/>
                <a:ea typeface="Calibri" panose="020F0502020204030204" pitchFamily="34" charset="0"/>
                <a:cs typeface="Calibri" panose="020F0502020204030204" pitchFamily="34" charset="0"/>
              </a:rPr>
              <a:t>1988: approved the construction of a new “high-current” RFQ intended to increase intensity from the injectors for the future LHC – entirely built at CERN.</a:t>
            </a:r>
          </a:p>
          <a:p>
            <a:pPr>
              <a:spcBef>
                <a:spcPts val="600"/>
              </a:spcBef>
            </a:pPr>
            <a:r>
              <a:rPr lang="en-GB" dirty="0">
                <a:latin typeface="Calibri" panose="020F0502020204030204" pitchFamily="34" charset="0"/>
                <a:ea typeface="Calibri" panose="020F0502020204030204" pitchFamily="34" charset="0"/>
                <a:cs typeface="Calibri" panose="020F0502020204030204" pitchFamily="34" charset="0"/>
              </a:rPr>
              <a:t>Key parameter: </a:t>
            </a:r>
            <a:r>
              <a:rPr lang="en-GB" dirty="0">
                <a:solidFill>
                  <a:srgbClr val="FF0000"/>
                </a:solidFill>
                <a:latin typeface="Calibri" panose="020F0502020204030204" pitchFamily="34" charset="0"/>
                <a:ea typeface="Calibri" panose="020F0502020204030204" pitchFamily="34" charset="0"/>
                <a:cs typeface="Calibri" panose="020F0502020204030204" pitchFamily="34" charset="0"/>
              </a:rPr>
              <a:t>&gt;200 mA current </a:t>
            </a:r>
            <a:r>
              <a:rPr lang="en-GB" dirty="0">
                <a:latin typeface="Calibri" panose="020F0502020204030204" pitchFamily="34" charset="0"/>
                <a:ea typeface="Calibri" panose="020F0502020204030204" pitchFamily="34" charset="0"/>
                <a:cs typeface="Calibri" panose="020F0502020204030204" pitchFamily="34" charset="0"/>
              </a:rPr>
              <a:t>(needed because CERN at the time was accelerating protons and not H-) </a:t>
            </a:r>
          </a:p>
          <a:p>
            <a:pPr>
              <a:spcBef>
                <a:spcPts val="600"/>
              </a:spcBef>
            </a:pPr>
            <a:r>
              <a:rPr lang="en-GB" dirty="0">
                <a:latin typeface="Calibri" panose="020F0502020204030204" pitchFamily="34" charset="0"/>
                <a:ea typeface="Calibri" panose="020F0502020204030204" pitchFamily="34" charset="0"/>
                <a:cs typeface="Calibri" panose="020F0502020204030204" pitchFamily="34" charset="0"/>
              </a:rPr>
              <a:t>To deal with the space charge, was need a peak surface field up to 35 MV/m, or 2.4 times Kilpatrick.</a:t>
            </a:r>
          </a:p>
          <a:p>
            <a:pPr>
              <a:spcBef>
                <a:spcPts val="600"/>
              </a:spcBef>
            </a:pPr>
            <a:r>
              <a:rPr lang="en-GB" dirty="0">
                <a:latin typeface="Calibri" panose="020F0502020204030204" pitchFamily="34" charset="0"/>
                <a:ea typeface="Calibri" panose="020F0502020204030204" pitchFamily="34" charset="0"/>
                <a:cs typeface="Calibri" panose="020F0502020204030204" pitchFamily="34" charset="0"/>
              </a:rPr>
              <a:t>Operating at this field level was very challenging, even at the low duty cycle of CERN (0.1%).</a:t>
            </a:r>
          </a:p>
          <a:p>
            <a:pPr>
              <a:spcBef>
                <a:spcPts val="600"/>
              </a:spcBef>
            </a:pPr>
            <a:r>
              <a:rPr lang="en-GB" dirty="0">
                <a:latin typeface="Calibri" panose="020F0502020204030204" pitchFamily="34" charset="0"/>
                <a:ea typeface="Calibri" panose="020F0502020204030204" pitchFamily="34" charset="0"/>
                <a:cs typeface="Calibri" panose="020F0502020204030204" pitchFamily="34" charset="0"/>
              </a:rPr>
              <a:t>Main parameters:</a:t>
            </a:r>
          </a:p>
          <a:p>
            <a:pPr lvl="1"/>
            <a:r>
              <a:rPr lang="en-GB" dirty="0">
                <a:latin typeface="Calibri" panose="020F0502020204030204" pitchFamily="34" charset="0"/>
                <a:ea typeface="Calibri" panose="020F0502020204030204" pitchFamily="34" charset="0"/>
                <a:cs typeface="Calibri" panose="020F0502020204030204" pitchFamily="34" charset="0"/>
              </a:rPr>
              <a:t>RF frequency	202.56 MHz</a:t>
            </a:r>
          </a:p>
          <a:p>
            <a:pPr lvl="1"/>
            <a:r>
              <a:rPr lang="en-GB" dirty="0">
                <a:latin typeface="Calibri" panose="020F0502020204030204" pitchFamily="34" charset="0"/>
                <a:ea typeface="Calibri" panose="020F0502020204030204" pitchFamily="34" charset="0"/>
                <a:cs typeface="Calibri" panose="020F0502020204030204" pitchFamily="34" charset="0"/>
              </a:rPr>
              <a:t>Beam energy	90 – 750 keV</a:t>
            </a:r>
          </a:p>
          <a:p>
            <a:pPr lvl="1"/>
            <a:r>
              <a:rPr lang="en-GB" dirty="0">
                <a:latin typeface="Calibri" panose="020F0502020204030204" pitchFamily="34" charset="0"/>
                <a:ea typeface="Calibri" panose="020F0502020204030204" pitchFamily="34" charset="0"/>
                <a:cs typeface="Calibri" panose="020F0502020204030204" pitchFamily="34" charset="0"/>
              </a:rPr>
              <a:t>Design output current	200 mA</a:t>
            </a:r>
          </a:p>
          <a:p>
            <a:pPr lvl="1"/>
            <a:r>
              <a:rPr lang="en-GB" dirty="0">
                <a:latin typeface="Calibri" panose="020F0502020204030204" pitchFamily="34" charset="0"/>
                <a:ea typeface="Calibri" panose="020F0502020204030204" pitchFamily="34" charset="0"/>
                <a:cs typeface="Calibri" panose="020F0502020204030204" pitchFamily="34" charset="0"/>
              </a:rPr>
              <a:t>Measured current	~225 mA</a:t>
            </a:r>
          </a:p>
          <a:p>
            <a:pPr lvl="1"/>
            <a:r>
              <a:rPr lang="en-GB" dirty="0">
                <a:latin typeface="Calibri" panose="020F0502020204030204" pitchFamily="34" charset="0"/>
                <a:ea typeface="Calibri" panose="020F0502020204030204" pitchFamily="34" charset="0"/>
                <a:cs typeface="Calibri" panose="020F0502020204030204" pitchFamily="34" charset="0"/>
              </a:rPr>
              <a:t>Transmission 	~90%</a:t>
            </a:r>
          </a:p>
          <a:p>
            <a:pPr lvl="1"/>
            <a:r>
              <a:rPr lang="en-GB" dirty="0">
                <a:latin typeface="Calibri" panose="020F0502020204030204" pitchFamily="34" charset="0"/>
                <a:ea typeface="Calibri" panose="020F0502020204030204" pitchFamily="34" charset="0"/>
                <a:cs typeface="Calibri" panose="020F0502020204030204" pitchFamily="34" charset="0"/>
              </a:rPr>
              <a:t>RFQ length	~1.8 m</a:t>
            </a:r>
          </a:p>
          <a:p>
            <a:pPr lvl="1"/>
            <a:r>
              <a:rPr lang="en-GB" dirty="0">
                <a:latin typeface="Calibri" panose="020F0502020204030204" pitchFamily="34" charset="0"/>
                <a:ea typeface="Calibri" panose="020F0502020204030204" pitchFamily="34" charset="0"/>
                <a:cs typeface="Calibri" panose="020F0502020204030204" pitchFamily="34" charset="0"/>
              </a:rPr>
              <a:t>Electrode/vane voltage	178 kV</a:t>
            </a:r>
          </a:p>
          <a:p>
            <a:pPr lvl="1"/>
            <a:r>
              <a:rPr lang="en-GB" dirty="0">
                <a:latin typeface="Calibri" panose="020F0502020204030204" pitchFamily="34" charset="0"/>
                <a:ea typeface="Calibri" panose="020F0502020204030204" pitchFamily="34" charset="0"/>
                <a:cs typeface="Calibri" panose="020F0502020204030204" pitchFamily="34" charset="0"/>
              </a:rPr>
              <a:t>Peak surface field	2.4 × Kilpatrick</a:t>
            </a:r>
          </a:p>
          <a:p>
            <a:pPr lvl="1"/>
            <a:r>
              <a:rPr lang="en-GB" dirty="0">
                <a:latin typeface="Calibri" panose="020F0502020204030204" pitchFamily="34" charset="0"/>
                <a:ea typeface="Calibri" panose="020F0502020204030204" pitchFamily="34" charset="0"/>
                <a:cs typeface="Calibri" panose="020F0502020204030204" pitchFamily="34" charset="0"/>
              </a:rPr>
              <a:t>Duty cycle	0.1%</a:t>
            </a:r>
          </a:p>
        </p:txBody>
      </p:sp>
      <p:pic>
        <p:nvPicPr>
          <p:cNvPr id="13" name="Picture 12">
            <a:extLst>
              <a:ext uri="{FF2B5EF4-FFF2-40B4-BE49-F238E27FC236}">
                <a16:creationId xmlns:a16="http://schemas.microsoft.com/office/drawing/2014/main" id="{FD3E283E-B12D-0423-D07F-60F1C1A1360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16605" y="3787603"/>
            <a:ext cx="4223761" cy="2751310"/>
          </a:xfrm>
          <a:prstGeom prst="rect">
            <a:avLst/>
          </a:prstGeom>
        </p:spPr>
      </p:pic>
      <p:pic>
        <p:nvPicPr>
          <p:cNvPr id="11" name="Picture 10">
            <a:extLst>
              <a:ext uri="{FF2B5EF4-FFF2-40B4-BE49-F238E27FC236}">
                <a16:creationId xmlns:a16="http://schemas.microsoft.com/office/drawing/2014/main" id="{409FFFBC-FD30-596D-F193-362475FFEBCF}"/>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9309501" y="4104298"/>
            <a:ext cx="2673484" cy="2437910"/>
          </a:xfrm>
          <a:prstGeom prst="rect">
            <a:avLst/>
          </a:prstGeom>
        </p:spPr>
      </p:pic>
      <p:sp>
        <p:nvSpPr>
          <p:cNvPr id="14" name="Oval 13">
            <a:extLst>
              <a:ext uri="{FF2B5EF4-FFF2-40B4-BE49-F238E27FC236}">
                <a16:creationId xmlns:a16="http://schemas.microsoft.com/office/drawing/2014/main" id="{914AA9E9-DEA4-A68D-9CBF-2CA16D5D8F02}"/>
              </a:ext>
            </a:extLst>
          </p:cNvPr>
          <p:cNvSpPr/>
          <p:nvPr/>
        </p:nvSpPr>
        <p:spPr>
          <a:xfrm>
            <a:off x="2951634" y="5679301"/>
            <a:ext cx="1728214" cy="429553"/>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06B81AEB-8F50-07AD-E4FF-C79D1BD7AA6B}"/>
              </a:ext>
            </a:extLst>
          </p:cNvPr>
          <p:cNvPicPr>
            <a:picLocks noChangeAspect="1"/>
          </p:cNvPicPr>
          <p:nvPr/>
        </p:nvPicPr>
        <p:blipFill>
          <a:blip r:embed="rId4"/>
          <a:stretch>
            <a:fillRect/>
          </a:stretch>
        </p:blipFill>
        <p:spPr>
          <a:xfrm>
            <a:off x="5941573" y="746079"/>
            <a:ext cx="5523543" cy="3544076"/>
          </a:xfrm>
          <a:prstGeom prst="rect">
            <a:avLst/>
          </a:prstGeom>
        </p:spPr>
      </p:pic>
    </p:spTree>
    <p:extLst>
      <p:ext uri="{BB962C8B-B14F-4D97-AF65-F5344CB8AC3E}">
        <p14:creationId xmlns:p14="http://schemas.microsoft.com/office/powerpoint/2010/main" val="1020790000"/>
      </p:ext>
    </p:extLst>
  </p:cSld>
  <p:clrMapOvr>
    <a:masterClrMapping/>
  </p:clrMapOvr>
</p:sld>
</file>

<file path=ppt/theme/theme1.xml><?xml version="1.0" encoding="utf-8"?>
<a:theme xmlns:a="http://schemas.openxmlformats.org/drawingml/2006/main" name="Retrospettivo">
  <a:themeElements>
    <a:clrScheme name="Retrospettivo">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ttiv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ttiv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1_Office Theme">
  <a:themeElements>
    <a:clrScheme name="CERN">
      <a:dk1>
        <a:srgbClr val="0033A0"/>
      </a:dk1>
      <a:lt1>
        <a:srgbClr val="FFFFFF"/>
      </a:lt1>
      <a:dk2>
        <a:srgbClr val="2F2F2F"/>
      </a:dk2>
      <a:lt2>
        <a:srgbClr val="F8F8F8"/>
      </a:lt2>
      <a:accent1>
        <a:srgbClr val="0033A0"/>
      </a:accent1>
      <a:accent2>
        <a:srgbClr val="61C4D3"/>
      </a:accent2>
      <a:accent3>
        <a:srgbClr val="E15E32"/>
      </a:accent3>
      <a:accent4>
        <a:srgbClr val="BEBECB"/>
      </a:accent4>
      <a:accent5>
        <a:srgbClr val="6E2466"/>
      </a:accent5>
      <a:accent6>
        <a:srgbClr val="1C446A"/>
      </a:accent6>
      <a:hlink>
        <a:srgbClr val="6D2466"/>
      </a:hlink>
      <a:folHlink>
        <a:srgbClr val="61C4D3"/>
      </a:folHlink>
    </a:clrScheme>
    <a:fontScheme name="CER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dirty="0" smtClean="0"/>
        </a:defPPr>
      </a:lstStyle>
    </a:txDef>
  </a:objectDefaults>
  <a:extraClrSchemeLst/>
  <a:extLst>
    <a:ext uri="{05A4C25C-085E-4340-85A3-A5531E510DB2}">
      <thm15:themeFamily xmlns:thm15="http://schemas.microsoft.com/office/thememl/2012/main" name="CERN Corporate16-9.pptx" id="{86E68773-CEFA-BA4D-AD6B-7D2DD58A86F6}" vid="{4DAB3E11-99D4-334F-AE04-8386311CDC2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25825</TotalTime>
  <Words>4055</Words>
  <Application>Microsoft Office PowerPoint</Application>
  <PresentationFormat>Widescreen</PresentationFormat>
  <Paragraphs>371</Paragraphs>
  <Slides>33</Slides>
  <Notes>2</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33</vt:i4>
      </vt:variant>
    </vt:vector>
  </HeadingPairs>
  <TitlesOfParts>
    <vt:vector size="43" baseType="lpstr">
      <vt:lpstr>Arial</vt:lpstr>
      <vt:lpstr>Calibri</vt:lpstr>
      <vt:lpstr>Calibri Light</vt:lpstr>
      <vt:lpstr>Comic Sans MS</vt:lpstr>
      <vt:lpstr>Symbol</vt:lpstr>
      <vt:lpstr>Tahoma</vt:lpstr>
      <vt:lpstr>Verdana</vt:lpstr>
      <vt:lpstr>Wingdings</vt:lpstr>
      <vt:lpstr>Retrospettivo</vt:lpstr>
      <vt:lpstr>1_Office Theme</vt:lpstr>
      <vt:lpstr>  45 years of CERN RFQs: challenges, technologies, failures, spares</vt:lpstr>
      <vt:lpstr>Before RFQ’s: the CERN Linac2 Cockroft-Walton and LEBT</vt:lpstr>
      <vt:lpstr>The CERN high-intensity RFQ (RFQ2, 200 mA, 1993)</vt:lpstr>
      <vt:lpstr>A short history of the RFQ</vt:lpstr>
      <vt:lpstr>The basic RFQ principles</vt:lpstr>
      <vt:lpstr>Bunching and acceleration</vt:lpstr>
      <vt:lpstr>Peeping into an RFQ…</vt:lpstr>
      <vt:lpstr>The first RFQ at CERN</vt:lpstr>
      <vt:lpstr>RFQ2 – the high current RFQ for Linac2</vt:lpstr>
      <vt:lpstr>Problems with RFQ2 and the 1st spare RFQ</vt:lpstr>
      <vt:lpstr>The RFQ for Linac4: early collaborations</vt:lpstr>
      <vt:lpstr>The Linac4 Radio Frequency Quadrupole</vt:lpstr>
      <vt:lpstr>An RFQ needs a test stand</vt:lpstr>
      <vt:lpstr>Parameters and operational experience of Linac4 RFQ</vt:lpstr>
      <vt:lpstr>More in general, performance of Linac4</vt:lpstr>
      <vt:lpstr>Do we need a spare RFQ? The 2015 risk analysis</vt:lpstr>
      <vt:lpstr>Input from RFQ laboratories</vt:lpstr>
      <vt:lpstr>Risk evaluation and ranking – proposed mitigations</vt:lpstr>
      <vt:lpstr>Conclusions (2016)</vt:lpstr>
      <vt:lpstr>New arguments for a spare – the 2020 inspection</vt:lpstr>
      <vt:lpstr>Camera images – 02/2020 (5 year operation) </vt:lpstr>
      <vt:lpstr>Observation and conclusions after the analysis </vt:lpstr>
      <vt:lpstr>Blistering as main cause of vane degradation</vt:lpstr>
      <vt:lpstr>Linac4 RFQ2 (spare): conditioning and early operation</vt:lpstr>
      <vt:lpstr>Outlook: the RFQs of the future…</vt:lpstr>
      <vt:lpstr>RFQ failures: to spare or not to spare?</vt:lpstr>
      <vt:lpstr>RFQ lifetime: to spare or not to spare?</vt:lpstr>
      <vt:lpstr>Thank you for your attention</vt:lpstr>
      <vt:lpstr>Beam evolution through a RF quadrupole focusing channel</vt:lpstr>
      <vt:lpstr>The “4-vane” RFQ – TE11 (dipole) and TE21 (quadrupole)</vt:lpstr>
      <vt:lpstr>The 4-vane RFQ - longitudinally</vt:lpstr>
      <vt:lpstr>The 750 MHz RFQ</vt:lpstr>
      <vt:lpstr>The ELISA RFQ at the CERN Science Gateway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Linear Accelerators</dc:title>
  <dc:creator>Maurizio Vretenar</dc:creator>
  <cp:lastModifiedBy>Maurizio Vretenar</cp:lastModifiedBy>
  <cp:revision>46</cp:revision>
  <dcterms:created xsi:type="dcterms:W3CDTF">2022-04-09T16:26:57Z</dcterms:created>
  <dcterms:modified xsi:type="dcterms:W3CDTF">2026-08-31T11:14:13Z</dcterms:modified>
</cp:coreProperties>
</file>