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4"/>
  </p:sldMasterIdLst>
  <p:notesMasterIdLst>
    <p:notesMasterId r:id="rId47"/>
  </p:notesMasterIdLst>
  <p:sldIdLst>
    <p:sldId id="256" r:id="rId5"/>
    <p:sldId id="648" r:id="rId6"/>
    <p:sldId id="497" r:id="rId7"/>
    <p:sldId id="493" r:id="rId8"/>
    <p:sldId id="494" r:id="rId9"/>
    <p:sldId id="495" r:id="rId10"/>
    <p:sldId id="496" r:id="rId11"/>
    <p:sldId id="457" r:id="rId12"/>
    <p:sldId id="649" r:id="rId13"/>
    <p:sldId id="442" r:id="rId14"/>
    <p:sldId id="500" r:id="rId15"/>
    <p:sldId id="501" r:id="rId16"/>
    <p:sldId id="477" r:id="rId17"/>
    <p:sldId id="476" r:id="rId18"/>
    <p:sldId id="463" r:id="rId19"/>
    <p:sldId id="499" r:id="rId20"/>
    <p:sldId id="488" r:id="rId21"/>
    <p:sldId id="485" r:id="rId22"/>
    <p:sldId id="490" r:id="rId23"/>
    <p:sldId id="458" r:id="rId24"/>
    <p:sldId id="589" r:id="rId25"/>
    <p:sldId id="647" r:id="rId26"/>
    <p:sldId id="610" r:id="rId27"/>
    <p:sldId id="612" r:id="rId28"/>
    <p:sldId id="613" r:id="rId29"/>
    <p:sldId id="623" r:id="rId30"/>
    <p:sldId id="624" r:id="rId31"/>
    <p:sldId id="625" r:id="rId32"/>
    <p:sldId id="626" r:id="rId33"/>
    <p:sldId id="627" r:id="rId34"/>
    <p:sldId id="628" r:id="rId35"/>
    <p:sldId id="629" r:id="rId36"/>
    <p:sldId id="631" r:id="rId37"/>
    <p:sldId id="632" r:id="rId38"/>
    <p:sldId id="634" r:id="rId39"/>
    <p:sldId id="635" r:id="rId40"/>
    <p:sldId id="636" r:id="rId41"/>
    <p:sldId id="638" r:id="rId42"/>
    <p:sldId id="642" r:id="rId43"/>
    <p:sldId id="645" r:id="rId44"/>
    <p:sldId id="650" r:id="rId45"/>
    <p:sldId id="65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C40000"/>
    <a:srgbClr val="AF0000"/>
    <a:srgbClr val="950000"/>
    <a:srgbClr val="812C9E"/>
    <a:srgbClr val="66247B"/>
    <a:srgbClr val="3B1547"/>
    <a:srgbClr val="A32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7" autoAdjust="0"/>
    <p:restoredTop sz="90143" autoAdjust="0"/>
  </p:normalViewPr>
  <p:slideViewPr>
    <p:cSldViewPr>
      <p:cViewPr>
        <p:scale>
          <a:sx n="100" d="100"/>
          <a:sy n="100" d="100"/>
        </p:scale>
        <p:origin x="-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2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E823D-1244-4E8A-9F25-806694E36F57}" type="datetimeFigureOut">
              <a:rPr lang="en-GB" smtClean="0"/>
              <a:t>17/02/2016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4FF39-58B4-4CAF-A13F-D2DC47EB52E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6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FF39-58B4-4CAF-A13F-D2DC47EB52E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64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FF39-58B4-4CAF-A13F-D2DC47EB52EC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47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FF39-58B4-4CAF-A13F-D2DC47EB52E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47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Dorothea Pfeiffer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29.06.2012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GB" smtClean="0"/>
              <a:t>29.06.2012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Dorothea Pfeiffer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Dorothea Pfeiffer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29.06.2012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Dorothea Pfeiffer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29.06.2012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60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8444" y="1257969"/>
            <a:ext cx="8025557" cy="560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91" y="294680"/>
            <a:ext cx="1190997" cy="63400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1290340" y="392906"/>
            <a:ext cx="6572250" cy="169664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642915">
              <a:defRPr sz="3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830461" y="2089547"/>
            <a:ext cx="5250656" cy="4768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41093" indent="-241093" defTabSz="642915">
              <a:spcBef>
                <a:spcPts val="492"/>
              </a:spcBef>
              <a:buSzPct val="100000"/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22368" indent="-200911" defTabSz="642915">
              <a:spcBef>
                <a:spcPts val="422"/>
              </a:spcBef>
              <a:buSzPct val="100000"/>
              <a:buChar char="–"/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803643" indent="-160729" defTabSz="642915">
              <a:spcBef>
                <a:spcPts val="352"/>
              </a:spcBef>
              <a:buSzPct val="100000"/>
              <a:defRPr sz="1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25101" indent="-160729" defTabSz="642915">
              <a:spcBef>
                <a:spcPts val="281"/>
              </a:spcBef>
              <a:buSzPct val="100000"/>
              <a:buChar char="–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46558" indent="-160729" defTabSz="642915">
              <a:spcBef>
                <a:spcPts val="281"/>
              </a:spcBef>
              <a:buSzPct val="100000"/>
              <a:buChar char="»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4402693" y="6527601"/>
            <a:ext cx="338614" cy="340663"/>
          </a:xfrm>
          <a:prstGeom prst="rect">
            <a:avLst/>
          </a:prstGeom>
        </p:spPr>
        <p:txBody>
          <a:bodyPr/>
          <a:lstStyle>
            <a:lvl1pP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24522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Dorothea Pfeiffer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29.06.2012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gif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46.png"/><Relationship Id="rId6" Type="http://schemas.openxmlformats.org/officeDocument/2006/relationships/image" Target="../media/image44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emf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77.emf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44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4.png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87.tiff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44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46.pn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496944" cy="1828800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b="1" dirty="0"/>
              <a:t>LSS Detector update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8208912" cy="1152128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Dorothea Pfeiffer on behalf on the ESS detector group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Thanks to G. </a:t>
            </a:r>
            <a:r>
              <a:rPr lang="en-US" sz="1800" dirty="0" err="1" smtClean="0">
                <a:solidFill>
                  <a:srgbClr val="FFFFFF"/>
                </a:solidFill>
              </a:rPr>
              <a:t>Croci</a:t>
            </a:r>
            <a:r>
              <a:rPr lang="en-US" sz="1800" dirty="0" smtClean="0">
                <a:solidFill>
                  <a:srgbClr val="FFFFFF"/>
                </a:solidFill>
              </a:rPr>
              <a:t> and F. </a:t>
            </a:r>
            <a:r>
              <a:rPr lang="en-US" sz="1800" dirty="0" err="1" smtClean="0">
                <a:solidFill>
                  <a:srgbClr val="FFFFFF"/>
                </a:solidFill>
              </a:rPr>
              <a:t>Piscitelli</a:t>
            </a:r>
            <a:r>
              <a:rPr lang="en-US" sz="1800" dirty="0" smtClean="0">
                <a:solidFill>
                  <a:srgbClr val="FFFFFF"/>
                </a:solidFill>
              </a:rPr>
              <a:t> for their slides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6309320"/>
            <a:ext cx="124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18.02.2016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6097657"/>
            <a:ext cx="720080" cy="72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512" y="6127036"/>
            <a:ext cx="81792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336" y="6105252"/>
            <a:ext cx="720000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616530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5-11-01 at 22.04.18 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364" y="5373216"/>
            <a:ext cx="2339752" cy="577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407707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2" name="Picture 453" descr="lnf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3725" y="1793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53" descr="lnf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6125" y="3317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1" descr="bicocca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6087553"/>
            <a:ext cx="720080" cy="7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50" descr="ifp-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896" y="6082431"/>
            <a:ext cx="2266280" cy="7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53" descr="lnf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8525" y="4841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3" descr="lnf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0925" y="6365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3" descr="lnf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3325" y="7889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6091819"/>
            <a:ext cx="1080120" cy="776053"/>
          </a:xfrm>
          <a:prstGeom prst="rect">
            <a:avLst/>
          </a:prstGeom>
        </p:spPr>
      </p:pic>
      <p:pic>
        <p:nvPicPr>
          <p:cNvPr id="19" name="Picture 18" descr="logo1_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5301208"/>
            <a:ext cx="1021416" cy="6408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9598" y="5429426"/>
            <a:ext cx="1210394" cy="447846"/>
          </a:xfrm>
          <a:prstGeom prst="rect">
            <a:avLst/>
          </a:prstGeom>
        </p:spPr>
      </p:pic>
      <p:pic>
        <p:nvPicPr>
          <p:cNvPr id="21" name="Picture 20" descr="Screen Shot 2015-09-16 at 14.46.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815" y="5396830"/>
            <a:ext cx="2264433" cy="552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010" y="6093296"/>
            <a:ext cx="732798" cy="689886"/>
          </a:xfrm>
          <a:prstGeom prst="rect">
            <a:avLst/>
          </a:prstGeom>
        </p:spPr>
      </p:pic>
      <p:pic>
        <p:nvPicPr>
          <p:cNvPr id="23" name="Image 5" descr="Logo_Università_di_Perugia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6113107"/>
            <a:ext cx="740053" cy="73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5373216"/>
            <a:ext cx="691271" cy="637406"/>
          </a:xfrm>
          <a:prstGeom prst="rect">
            <a:avLst/>
          </a:prstGeom>
        </p:spPr>
      </p:pic>
      <p:pic>
        <p:nvPicPr>
          <p:cNvPr id="25" name="Picture 24" descr="mittuniversitetet_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272624"/>
            <a:ext cx="1371600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Requirements and challenges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556792"/>
            <a:ext cx="4824536" cy="5040560"/>
          </a:xfrm>
        </p:spPr>
        <p:txBody>
          <a:bodyPr>
            <a:noAutofit/>
          </a:bodyPr>
          <a:lstStyle/>
          <a:p>
            <a:r>
              <a:rPr lang="en-US" sz="2400" dirty="0" smtClean="0"/>
              <a:t>200 μm position resolution (beyond state of art for time resolved neutron detectors)</a:t>
            </a:r>
          </a:p>
          <a:p>
            <a:r>
              <a:rPr lang="en-US" sz="2400" dirty="0" smtClean="0"/>
              <a:t>High rate requirements with up to MHz/cm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High gain stability and count rate stability</a:t>
            </a:r>
          </a:p>
          <a:p>
            <a:r>
              <a:rPr lang="en-US" sz="2400" dirty="0" smtClean="0"/>
              <a:t>Mechanical robustness (detectors mounted on freely movable robotic arms)</a:t>
            </a:r>
          </a:p>
          <a:p>
            <a:r>
              <a:rPr lang="en-US" sz="2400" dirty="0" smtClean="0"/>
              <a:t>Reasonable gamma suppression</a:t>
            </a:r>
          </a:p>
          <a:p>
            <a:pPr marL="0" indent="0">
              <a:buNone/>
            </a:pPr>
            <a:r>
              <a:rPr lang="en-US" sz="2400" dirty="0" smtClean="0"/>
              <a:t>=&gt; </a:t>
            </a:r>
            <a:r>
              <a:rPr lang="en-US" sz="2400" dirty="0" err="1" smtClean="0"/>
              <a:t>Gd</a:t>
            </a:r>
            <a:r>
              <a:rPr lang="en-US" sz="2400" dirty="0" smtClean="0"/>
              <a:t>-GEM detector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10</a:t>
            </a:fld>
            <a:endParaRPr lang="en-GB" dirty="0"/>
          </a:p>
        </p:txBody>
      </p:sp>
      <p:pic>
        <p:nvPicPr>
          <p:cNvPr id="3" name="Picture 2" descr="Screen Shot 2015-09-21 at 10.26.1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404" y="1426964"/>
            <a:ext cx="3594100" cy="539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5833" y="1412776"/>
            <a:ext cx="99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GEM foil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2575" y="4077072"/>
            <a:ext cx="227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Electrical field in holes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Gadolinium converters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8" y="1533781"/>
            <a:ext cx="4583262" cy="4446891"/>
          </a:xfrm>
        </p:spPr>
      </p:pic>
      <p:sp>
        <p:nvSpPr>
          <p:cNvPr id="6" name="Oval 5"/>
          <p:cNvSpPr/>
          <p:nvPr/>
        </p:nvSpPr>
        <p:spPr>
          <a:xfrm>
            <a:off x="1616114" y="4661437"/>
            <a:ext cx="238304" cy="238293"/>
          </a:xfrm>
          <a:prstGeom prst="ellipse">
            <a:avLst/>
          </a:prstGeom>
          <a:noFill/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95170" y="4899730"/>
            <a:ext cx="238304" cy="238293"/>
          </a:xfrm>
          <a:prstGeom prst="ellipse">
            <a:avLst/>
          </a:prstGeom>
          <a:noFill/>
          <a:ln w="444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88024" y="1484784"/>
            <a:ext cx="418506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Baseline</a:t>
            </a:r>
            <a:r>
              <a:rPr lang="en-US" sz="2000" dirty="0">
                <a:solidFill>
                  <a:srgbClr val="0000FF"/>
                </a:solidFill>
              </a:rPr>
              <a:t>: </a:t>
            </a:r>
            <a:r>
              <a:rPr lang="en-US" sz="2000" dirty="0" smtClean="0">
                <a:solidFill>
                  <a:srgbClr val="0000FF"/>
                </a:solidFill>
              </a:rPr>
              <a:t>Backwards </a:t>
            </a:r>
            <a:r>
              <a:rPr lang="en-US" sz="2000" dirty="0">
                <a:solidFill>
                  <a:srgbClr val="0000FF"/>
                </a:solidFill>
              </a:rPr>
              <a:t>and forwards </a:t>
            </a:r>
            <a:r>
              <a:rPr lang="en-US" sz="2000" dirty="0" smtClean="0">
                <a:solidFill>
                  <a:srgbClr val="0000FF"/>
                </a:solidFill>
              </a:rPr>
              <a:t>mode. Optimum </a:t>
            </a:r>
            <a:r>
              <a:rPr lang="en-US" sz="2000" dirty="0">
                <a:solidFill>
                  <a:srgbClr val="0000FF"/>
                </a:solidFill>
              </a:rPr>
              <a:t>thickness 6 </a:t>
            </a:r>
            <a:r>
              <a:rPr lang="en-US" sz="2000" dirty="0" smtClean="0">
                <a:solidFill>
                  <a:srgbClr val="0000FF"/>
                </a:solidFill>
              </a:rPr>
              <a:t>um, thinnest </a:t>
            </a:r>
            <a:r>
              <a:rPr lang="en-US" sz="2000" dirty="0">
                <a:solidFill>
                  <a:srgbClr val="0000FF"/>
                </a:solidFill>
              </a:rPr>
              <a:t>available foil 10um: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20% efficiency at 1.8 </a:t>
            </a:r>
            <a:r>
              <a:rPr lang="en-US" sz="2000" dirty="0" smtClean="0">
                <a:solidFill>
                  <a:srgbClr val="0000FF"/>
                </a:solidFill>
              </a:rPr>
              <a:t>A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28% </a:t>
            </a:r>
            <a:r>
              <a:rPr lang="en-US" sz="2000" dirty="0">
                <a:solidFill>
                  <a:srgbClr val="0000FF"/>
                </a:solidFill>
              </a:rPr>
              <a:t>efficiency at </a:t>
            </a:r>
            <a:r>
              <a:rPr lang="en-US" sz="2000" dirty="0" smtClean="0">
                <a:solidFill>
                  <a:srgbClr val="0000FF"/>
                </a:solidFill>
              </a:rPr>
              <a:t>3.5 </a:t>
            </a:r>
            <a:r>
              <a:rPr lang="en-US" sz="2000" dirty="0">
                <a:solidFill>
                  <a:srgbClr val="0000FF"/>
                </a:solidFill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Alternative</a:t>
            </a:r>
            <a:r>
              <a:rPr lang="en-US" sz="2000" dirty="0" smtClean="0">
                <a:solidFill>
                  <a:srgbClr val="008000"/>
                </a:solidFill>
              </a:rPr>
              <a:t>: Backwards mode, one detector: Optimum thickness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&gt;=50 um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14% efficiency at 1.8 A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20% </a:t>
            </a:r>
            <a:r>
              <a:rPr lang="en-US" sz="2000" dirty="0">
                <a:solidFill>
                  <a:srgbClr val="008000"/>
                </a:solidFill>
              </a:rPr>
              <a:t>efficiency at </a:t>
            </a:r>
            <a:r>
              <a:rPr lang="en-US" sz="2000" dirty="0" smtClean="0">
                <a:solidFill>
                  <a:srgbClr val="008000"/>
                </a:solidFill>
              </a:rPr>
              <a:t>3.5 </a:t>
            </a:r>
            <a:r>
              <a:rPr lang="en-US" sz="2000" dirty="0">
                <a:solidFill>
                  <a:srgbClr val="008000"/>
                </a:solidFill>
              </a:rPr>
              <a:t>A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144740" y="5659595"/>
            <a:ext cx="3088287" cy="2814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44740" y="4901905"/>
            <a:ext cx="3088287" cy="7576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44740" y="5968572"/>
            <a:ext cx="3088287" cy="7576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20719" y="4661437"/>
            <a:ext cx="0" cy="1152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14565" y="4441700"/>
            <a:ext cx="94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55375" y="5118557"/>
            <a:ext cx="204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Backwards detector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55375" y="6068451"/>
            <a:ext cx="191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Forwards detector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75999" y="5602035"/>
            <a:ext cx="451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Gd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7785659" y="5481987"/>
            <a:ext cx="324703" cy="324724"/>
          </a:xfrm>
          <a:custGeom>
            <a:avLst/>
            <a:gdLst>
              <a:gd name="connsiteX0" fmla="*/ 0 w 324703"/>
              <a:gd name="connsiteY0" fmla="*/ 324724 h 324724"/>
              <a:gd name="connsiteX1" fmla="*/ 36078 w 324703"/>
              <a:gd name="connsiteY1" fmla="*/ 317508 h 324724"/>
              <a:gd name="connsiteX2" fmla="*/ 79372 w 324703"/>
              <a:gd name="connsiteY2" fmla="*/ 288643 h 324724"/>
              <a:gd name="connsiteX3" fmla="*/ 108234 w 324703"/>
              <a:gd name="connsiteY3" fmla="*/ 266995 h 324724"/>
              <a:gd name="connsiteX4" fmla="*/ 129881 w 324703"/>
              <a:gd name="connsiteY4" fmla="*/ 223699 h 324724"/>
              <a:gd name="connsiteX5" fmla="*/ 122665 w 324703"/>
              <a:gd name="connsiteY5" fmla="*/ 144321 h 324724"/>
              <a:gd name="connsiteX6" fmla="*/ 129881 w 324703"/>
              <a:gd name="connsiteY6" fmla="*/ 86593 h 324724"/>
              <a:gd name="connsiteX7" fmla="*/ 194822 w 324703"/>
              <a:gd name="connsiteY7" fmla="*/ 50512 h 324724"/>
              <a:gd name="connsiteX8" fmla="*/ 274193 w 324703"/>
              <a:gd name="connsiteY8" fmla="*/ 43296 h 324724"/>
              <a:gd name="connsiteX9" fmla="*/ 288625 w 324703"/>
              <a:gd name="connsiteY9" fmla="*/ 28864 h 324724"/>
              <a:gd name="connsiteX10" fmla="*/ 303056 w 324703"/>
              <a:gd name="connsiteY10" fmla="*/ 7216 h 324724"/>
              <a:gd name="connsiteX11" fmla="*/ 324703 w 324703"/>
              <a:gd name="connsiteY11" fmla="*/ 0 h 32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703" h="324724">
                <a:moveTo>
                  <a:pt x="0" y="324724"/>
                </a:moveTo>
                <a:cubicBezTo>
                  <a:pt x="12026" y="322319"/>
                  <a:pt x="24913" y="322583"/>
                  <a:pt x="36078" y="317508"/>
                </a:cubicBezTo>
                <a:cubicBezTo>
                  <a:pt x="51868" y="310330"/>
                  <a:pt x="65163" y="298590"/>
                  <a:pt x="79372" y="288643"/>
                </a:cubicBezTo>
                <a:cubicBezTo>
                  <a:pt x="89224" y="281746"/>
                  <a:pt x="99731" y="275499"/>
                  <a:pt x="108234" y="266995"/>
                </a:cubicBezTo>
                <a:cubicBezTo>
                  <a:pt x="122221" y="253007"/>
                  <a:pt x="124012" y="241305"/>
                  <a:pt x="129881" y="223699"/>
                </a:cubicBezTo>
                <a:cubicBezTo>
                  <a:pt x="127476" y="197240"/>
                  <a:pt x="122665" y="170889"/>
                  <a:pt x="122665" y="144321"/>
                </a:cubicBezTo>
                <a:cubicBezTo>
                  <a:pt x="122665" y="124929"/>
                  <a:pt x="120110" y="103344"/>
                  <a:pt x="129881" y="86593"/>
                </a:cubicBezTo>
                <a:cubicBezTo>
                  <a:pt x="135891" y="76290"/>
                  <a:pt x="175845" y="53223"/>
                  <a:pt x="194822" y="50512"/>
                </a:cubicBezTo>
                <a:cubicBezTo>
                  <a:pt x="221121" y="46755"/>
                  <a:pt x="247736" y="45701"/>
                  <a:pt x="274193" y="43296"/>
                </a:cubicBezTo>
                <a:cubicBezTo>
                  <a:pt x="279004" y="38485"/>
                  <a:pt x="284375" y="34177"/>
                  <a:pt x="288625" y="28864"/>
                </a:cubicBezTo>
                <a:cubicBezTo>
                  <a:pt x="294042" y="22092"/>
                  <a:pt x="296284" y="12634"/>
                  <a:pt x="303056" y="7216"/>
                </a:cubicBezTo>
                <a:cubicBezTo>
                  <a:pt x="308995" y="2464"/>
                  <a:pt x="324703" y="0"/>
                  <a:pt x="32470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7764012" y="5857224"/>
            <a:ext cx="230900" cy="577288"/>
          </a:xfrm>
          <a:custGeom>
            <a:avLst/>
            <a:gdLst>
              <a:gd name="connsiteX0" fmla="*/ 0 w 230900"/>
              <a:gd name="connsiteY0" fmla="*/ 0 h 577288"/>
              <a:gd name="connsiteX1" fmla="*/ 72156 w 230900"/>
              <a:gd name="connsiteY1" fmla="*/ 14432 h 577288"/>
              <a:gd name="connsiteX2" fmla="*/ 115450 w 230900"/>
              <a:gd name="connsiteY2" fmla="*/ 64945 h 577288"/>
              <a:gd name="connsiteX3" fmla="*/ 122665 w 230900"/>
              <a:gd name="connsiteY3" fmla="*/ 86593 h 577288"/>
              <a:gd name="connsiteX4" fmla="*/ 115450 w 230900"/>
              <a:gd name="connsiteY4" fmla="*/ 122673 h 577288"/>
              <a:gd name="connsiteX5" fmla="*/ 93803 w 230900"/>
              <a:gd name="connsiteY5" fmla="*/ 137106 h 577288"/>
              <a:gd name="connsiteX6" fmla="*/ 72156 w 230900"/>
              <a:gd name="connsiteY6" fmla="*/ 158754 h 577288"/>
              <a:gd name="connsiteX7" fmla="*/ 28862 w 230900"/>
              <a:gd name="connsiteY7" fmla="*/ 202050 h 577288"/>
              <a:gd name="connsiteX8" fmla="*/ 21647 w 230900"/>
              <a:gd name="connsiteY8" fmla="*/ 223699 h 577288"/>
              <a:gd name="connsiteX9" fmla="*/ 7215 w 230900"/>
              <a:gd name="connsiteY9" fmla="*/ 238131 h 577288"/>
              <a:gd name="connsiteX10" fmla="*/ 28862 w 230900"/>
              <a:gd name="connsiteY10" fmla="*/ 281428 h 577288"/>
              <a:gd name="connsiteX11" fmla="*/ 115450 w 230900"/>
              <a:gd name="connsiteY11" fmla="*/ 331940 h 577288"/>
              <a:gd name="connsiteX12" fmla="*/ 151528 w 230900"/>
              <a:gd name="connsiteY12" fmla="*/ 339156 h 577288"/>
              <a:gd name="connsiteX13" fmla="*/ 202037 w 230900"/>
              <a:gd name="connsiteY13" fmla="*/ 389669 h 577288"/>
              <a:gd name="connsiteX14" fmla="*/ 194822 w 230900"/>
              <a:gd name="connsiteY14" fmla="*/ 461830 h 577288"/>
              <a:gd name="connsiteX15" fmla="*/ 180390 w 230900"/>
              <a:gd name="connsiteY15" fmla="*/ 483478 h 577288"/>
              <a:gd name="connsiteX16" fmla="*/ 173175 w 230900"/>
              <a:gd name="connsiteY16" fmla="*/ 526775 h 577288"/>
              <a:gd name="connsiteX17" fmla="*/ 202037 w 230900"/>
              <a:gd name="connsiteY17" fmla="*/ 570071 h 577288"/>
              <a:gd name="connsiteX18" fmla="*/ 230900 w 230900"/>
              <a:gd name="connsiteY18" fmla="*/ 577288 h 57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0900" h="577288">
                <a:moveTo>
                  <a:pt x="0" y="0"/>
                </a:moveTo>
                <a:cubicBezTo>
                  <a:pt x="4278" y="611"/>
                  <a:pt x="58417" y="5272"/>
                  <a:pt x="72156" y="14432"/>
                </a:cubicBezTo>
                <a:cubicBezTo>
                  <a:pt x="87233" y="24483"/>
                  <a:pt x="105446" y="51606"/>
                  <a:pt x="115450" y="64945"/>
                </a:cubicBezTo>
                <a:cubicBezTo>
                  <a:pt x="117855" y="72161"/>
                  <a:pt x="122665" y="78987"/>
                  <a:pt x="122665" y="86593"/>
                </a:cubicBezTo>
                <a:cubicBezTo>
                  <a:pt x="122665" y="98858"/>
                  <a:pt x="121535" y="112024"/>
                  <a:pt x="115450" y="122673"/>
                </a:cubicBezTo>
                <a:cubicBezTo>
                  <a:pt x="111148" y="130203"/>
                  <a:pt x="100465" y="131554"/>
                  <a:pt x="93803" y="137106"/>
                </a:cubicBezTo>
                <a:cubicBezTo>
                  <a:pt x="85964" y="143639"/>
                  <a:pt x="78797" y="151006"/>
                  <a:pt x="72156" y="158754"/>
                </a:cubicBezTo>
                <a:cubicBezTo>
                  <a:pt x="36356" y="200523"/>
                  <a:pt x="66969" y="176644"/>
                  <a:pt x="28862" y="202050"/>
                </a:cubicBezTo>
                <a:cubicBezTo>
                  <a:pt x="26457" y="209266"/>
                  <a:pt x="25560" y="217176"/>
                  <a:pt x="21647" y="223699"/>
                </a:cubicBezTo>
                <a:cubicBezTo>
                  <a:pt x="18147" y="229533"/>
                  <a:pt x="8549" y="231460"/>
                  <a:pt x="7215" y="238131"/>
                </a:cubicBezTo>
                <a:cubicBezTo>
                  <a:pt x="5412" y="247145"/>
                  <a:pt x="23622" y="277236"/>
                  <a:pt x="28862" y="281428"/>
                </a:cubicBezTo>
                <a:cubicBezTo>
                  <a:pt x="33607" y="285225"/>
                  <a:pt x="95731" y="325367"/>
                  <a:pt x="115450" y="331940"/>
                </a:cubicBezTo>
                <a:cubicBezTo>
                  <a:pt x="127085" y="335818"/>
                  <a:pt x="139502" y="336751"/>
                  <a:pt x="151528" y="339156"/>
                </a:cubicBezTo>
                <a:cubicBezTo>
                  <a:pt x="201151" y="372240"/>
                  <a:pt x="189338" y="351566"/>
                  <a:pt x="202037" y="389669"/>
                </a:cubicBezTo>
                <a:cubicBezTo>
                  <a:pt x="199632" y="413723"/>
                  <a:pt x="200257" y="438275"/>
                  <a:pt x="194822" y="461830"/>
                </a:cubicBezTo>
                <a:cubicBezTo>
                  <a:pt x="192872" y="470280"/>
                  <a:pt x="183132" y="475250"/>
                  <a:pt x="180390" y="483478"/>
                </a:cubicBezTo>
                <a:cubicBezTo>
                  <a:pt x="175763" y="497359"/>
                  <a:pt x="175580" y="512343"/>
                  <a:pt x="173175" y="526775"/>
                </a:cubicBezTo>
                <a:cubicBezTo>
                  <a:pt x="180214" y="554935"/>
                  <a:pt x="174131" y="558110"/>
                  <a:pt x="202037" y="570071"/>
                </a:cubicBezTo>
                <a:cubicBezTo>
                  <a:pt x="211152" y="573978"/>
                  <a:pt x="230900" y="577288"/>
                  <a:pt x="230900" y="577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809818" y="5147095"/>
            <a:ext cx="37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903626" y="6256755"/>
            <a:ext cx="37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9552" y="2132856"/>
            <a:ext cx="184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at 1.8 </a:t>
            </a:r>
            <a:r>
              <a:rPr lang="en-US" dirty="0" err="1" smtClean="0"/>
              <a:t>Å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7504" y="6165304"/>
            <a:ext cx="495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Upgrade with 157 </a:t>
            </a:r>
            <a:r>
              <a:rPr lang="en-US" dirty="0" err="1" smtClean="0">
                <a:solidFill>
                  <a:srgbClr val="000000"/>
                </a:solidFill>
              </a:rPr>
              <a:t>Gd</a:t>
            </a:r>
            <a:r>
              <a:rPr lang="en-US" dirty="0" smtClean="0">
                <a:solidFill>
                  <a:srgbClr val="000000"/>
                </a:solidFill>
              </a:rPr>
              <a:t>: up to 38% </a:t>
            </a:r>
            <a:r>
              <a:rPr lang="en-US" dirty="0">
                <a:solidFill>
                  <a:srgbClr val="000000"/>
                </a:solidFill>
              </a:rPr>
              <a:t>efficiency at 1.8 A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nd 42% </a:t>
            </a:r>
            <a:r>
              <a:rPr lang="en-US" dirty="0">
                <a:solidFill>
                  <a:srgbClr val="000000"/>
                </a:solidFill>
              </a:rPr>
              <a:t>efficiency at 3.5 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4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30" y="1547161"/>
            <a:ext cx="3095292" cy="23519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482" y="3899089"/>
            <a:ext cx="3240000" cy="27244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0351" y="109797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Capping layer for </a:t>
            </a:r>
            <a:r>
              <a:rPr lang="en-US" dirty="0" err="1" smtClean="0"/>
              <a:t>Gd</a:t>
            </a:r>
            <a:r>
              <a:rPr lang="en-US" dirty="0" smtClean="0"/>
              <a:t> foil </a:t>
            </a:r>
            <a:r>
              <a:rPr lang="en-US" dirty="0" smtClean="0"/>
              <a:t>not needed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435374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XPS measurements w/o Al capping layer 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en-US" sz="2400" dirty="0" smtClean="0"/>
              <a:t>	- no benefit with Al capping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en-US" sz="2400" dirty="0"/>
              <a:t>	</a:t>
            </a:r>
            <a:r>
              <a:rPr lang="en-US" sz="2400" dirty="0" smtClean="0"/>
              <a:t>- capping process “adds” O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en-US" sz="2400" dirty="0" smtClean="0"/>
              <a:t>	- foils are stable 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 err="1" smtClean="0"/>
              <a:t>GdO</a:t>
            </a:r>
            <a:r>
              <a:rPr lang="en-US" sz="2400" dirty="0" smtClean="0"/>
              <a:t> layer with O surplus 	builds up but does not grow 	significantly </a:t>
            </a:r>
          </a:p>
          <a:p>
            <a:endParaRPr lang="en-US" sz="2400" dirty="0"/>
          </a:p>
        </p:txBody>
      </p:sp>
      <p:cxnSp>
        <p:nvCxnSpPr>
          <p:cNvPr id="9" name="Straight Arrow Connector 8"/>
          <p:cNvCxnSpPr>
            <a:endCxn id="5" idx="1"/>
          </p:cNvCxnSpPr>
          <p:nvPr/>
        </p:nvCxnSpPr>
        <p:spPr>
          <a:xfrm>
            <a:off x="1978090" y="4441371"/>
            <a:ext cx="3572392" cy="819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45715" y="4317495"/>
            <a:ext cx="117131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56" y="4900357"/>
            <a:ext cx="1576607" cy="16121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338" y="5506796"/>
            <a:ext cx="3950550" cy="1005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366" y="6473551"/>
            <a:ext cx="268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Thanks to </a:t>
            </a:r>
            <a:r>
              <a:rPr lang="en-US" b="1" dirty="0" smtClean="0">
                <a:solidFill>
                  <a:srgbClr val="FF0000"/>
                </a:solidFill>
              </a:rPr>
              <a:t>Susann Schmidt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9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GEM Rate capabilities with Gd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13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" y="1615816"/>
            <a:ext cx="7488833" cy="5242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366" y="6473551"/>
            <a:ext cx="258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Thanks to Filippo Resnati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72000" y="1844824"/>
            <a:ext cx="0" cy="41044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3707904" y="1844824"/>
            <a:ext cx="12700" cy="41044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60984" y="3717032"/>
            <a:ext cx="2590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 modification</a:t>
            </a:r>
            <a:br>
              <a:rPr lang="en-US" dirty="0" smtClean="0"/>
            </a:br>
            <a:r>
              <a:rPr lang="en-US" dirty="0" smtClean="0"/>
              <a:t>caused </a:t>
            </a:r>
            <a:r>
              <a:rPr lang="en-US" dirty="0"/>
              <a:t>b</a:t>
            </a:r>
            <a:r>
              <a:rPr lang="en-US" dirty="0" smtClean="0"/>
              <a:t>y charge density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966" y="1484784"/>
            <a:ext cx="3630323" cy="24482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72200" y="1772816"/>
            <a:ext cx="279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Gd ce deposit on average</a:t>
            </a:r>
          </a:p>
          <a:p>
            <a:r>
              <a:rPr lang="en-US" dirty="0" smtClean="0"/>
              <a:t>28 keV in </a:t>
            </a:r>
            <a:r>
              <a:rPr lang="en-US" dirty="0" smtClean="0"/>
              <a:t>10 mm drift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19672" y="494116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Gd: 3 MHz/cm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916832"/>
            <a:ext cx="212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Triple GEM</a:t>
            </a:r>
          </a:p>
          <a:p>
            <a:r>
              <a:rPr lang="en-US" dirty="0" smtClean="0"/>
              <a:t>Ar/CO</a:t>
            </a:r>
            <a:r>
              <a:rPr lang="en-US" baseline="-25000" dirty="0" smtClean="0"/>
              <a:t>2</a:t>
            </a:r>
            <a:r>
              <a:rPr lang="en-US" dirty="0" smtClean="0"/>
              <a:t> 70%/30%</a:t>
            </a:r>
          </a:p>
          <a:p>
            <a:r>
              <a:rPr lang="en-US" dirty="0" smtClean="0"/>
              <a:t>Cu X-rays ~ 8 keV 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6396335"/>
            <a:ext cx="913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E. </a:t>
            </a:r>
            <a:r>
              <a:rPr lang="en-US" sz="1200" b="1" dirty="0" err="1" smtClean="0"/>
              <a:t>Perelli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Cippo</a:t>
            </a:r>
            <a:r>
              <a:rPr lang="en-US" sz="1200" b="1" dirty="0" smtClean="0"/>
              <a:t> et al., A </a:t>
            </a:r>
            <a:r>
              <a:rPr lang="en-US" sz="1200" b="1" dirty="0"/>
              <a:t>GEM-based thermal neutron detector for </a:t>
            </a: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>high counting </a:t>
            </a:r>
            <a:r>
              <a:rPr lang="en-US" sz="1200" b="1" dirty="0"/>
              <a:t>rate </a:t>
            </a:r>
            <a:r>
              <a:rPr lang="en-US" sz="1200" b="1" dirty="0" smtClean="0"/>
              <a:t>applications”, JINST 10(2015) 10, P10003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1528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Gd-GEM backwards setup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13.11.2014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 smtClean="0"/>
              <a:t>Dorothea Pfeiffer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14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382"/>
            <a:ext cx="8244406" cy="5496270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3995936" y="3176976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4262760" y="3356992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99912" y="4365104"/>
            <a:ext cx="180000" cy="464635"/>
            <a:chOff x="5328104" y="4404525"/>
            <a:chExt cx="180000" cy="464635"/>
          </a:xfrm>
        </p:grpSpPr>
        <p:sp>
          <p:nvSpPr>
            <p:cNvPr id="66" name="Oval 65"/>
            <p:cNvSpPr/>
            <p:nvPr/>
          </p:nvSpPr>
          <p:spPr>
            <a:xfrm>
              <a:off x="5352640" y="4484511"/>
              <a:ext cx="130929" cy="6095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5352640" y="4404525"/>
              <a:ext cx="130929" cy="10563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5328104" y="4785820"/>
              <a:ext cx="180000" cy="833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5328104" y="4665193"/>
              <a:ext cx="180000" cy="15502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3995936" y="3187576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283968" y="3429000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923928" y="5661248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95936" y="3212976"/>
            <a:ext cx="0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3808" y="5517232"/>
            <a:ext cx="95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99992" y="3465008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4688400" y="3573016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4932040" y="3645024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5184072" y="3645024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499992" y="3560316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716016" y="3645024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965948" y="3717032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220072" y="3750940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004048" y="3212976"/>
            <a:ext cx="208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onversion electron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6130" y="5013176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track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4175976" y="4365104"/>
            <a:ext cx="180000" cy="464635"/>
            <a:chOff x="5328104" y="4404525"/>
            <a:chExt cx="180000" cy="464635"/>
          </a:xfrm>
        </p:grpSpPr>
        <p:sp>
          <p:nvSpPr>
            <p:cNvPr id="88" name="Oval 87"/>
            <p:cNvSpPr/>
            <p:nvPr/>
          </p:nvSpPr>
          <p:spPr>
            <a:xfrm>
              <a:off x="5352640" y="4484511"/>
              <a:ext cx="130929" cy="6095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5352640" y="4404525"/>
              <a:ext cx="130929" cy="10563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5328104" y="4785820"/>
              <a:ext cx="180000" cy="833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Isosceles Triangle 90"/>
            <p:cNvSpPr/>
            <p:nvPr/>
          </p:nvSpPr>
          <p:spPr>
            <a:xfrm>
              <a:off x="5328104" y="4665193"/>
              <a:ext cx="180000" cy="15502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716016" y="4365104"/>
            <a:ext cx="180000" cy="464635"/>
            <a:chOff x="5328104" y="4404525"/>
            <a:chExt cx="180000" cy="464635"/>
          </a:xfrm>
        </p:grpSpPr>
        <p:sp>
          <p:nvSpPr>
            <p:cNvPr id="93" name="Oval 92"/>
            <p:cNvSpPr/>
            <p:nvPr/>
          </p:nvSpPr>
          <p:spPr>
            <a:xfrm>
              <a:off x="5352640" y="4484511"/>
              <a:ext cx="130929" cy="6095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Isosceles Triangle 93"/>
            <p:cNvSpPr/>
            <p:nvPr/>
          </p:nvSpPr>
          <p:spPr>
            <a:xfrm>
              <a:off x="5352640" y="4404525"/>
              <a:ext cx="130929" cy="10563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" name="Oval 94"/>
            <p:cNvSpPr/>
            <p:nvPr/>
          </p:nvSpPr>
          <p:spPr>
            <a:xfrm>
              <a:off x="5328104" y="4785820"/>
              <a:ext cx="180000" cy="833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Isosceles Triangle 95"/>
            <p:cNvSpPr/>
            <p:nvPr/>
          </p:nvSpPr>
          <p:spPr>
            <a:xfrm>
              <a:off x="5328104" y="4665193"/>
              <a:ext cx="180000" cy="15502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256096" y="4365104"/>
            <a:ext cx="180000" cy="464635"/>
            <a:chOff x="5328104" y="4404525"/>
            <a:chExt cx="180000" cy="464635"/>
          </a:xfrm>
        </p:grpSpPr>
        <p:sp>
          <p:nvSpPr>
            <p:cNvPr id="98" name="Oval 97"/>
            <p:cNvSpPr/>
            <p:nvPr/>
          </p:nvSpPr>
          <p:spPr>
            <a:xfrm>
              <a:off x="5352640" y="4484511"/>
              <a:ext cx="130929" cy="6095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Isosceles Triangle 98"/>
            <p:cNvSpPr/>
            <p:nvPr/>
          </p:nvSpPr>
          <p:spPr>
            <a:xfrm>
              <a:off x="5352640" y="4404525"/>
              <a:ext cx="130929" cy="10563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0" name="Oval 99"/>
            <p:cNvSpPr/>
            <p:nvPr/>
          </p:nvSpPr>
          <p:spPr>
            <a:xfrm>
              <a:off x="5328104" y="4785820"/>
              <a:ext cx="180000" cy="833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Isosceles Triangle 100"/>
            <p:cNvSpPr/>
            <p:nvPr/>
          </p:nvSpPr>
          <p:spPr>
            <a:xfrm>
              <a:off x="5328104" y="4665193"/>
              <a:ext cx="180000" cy="15502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7647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3" grpId="0" animBg="1"/>
      <p:bldP spid="3" grpId="1" animBg="1"/>
      <p:bldP spid="8" grpId="0"/>
      <p:bldP spid="8" grpId="1"/>
      <p:bldP spid="50" grpId="0" animBg="1"/>
      <p:bldP spid="51" grpId="0" animBg="1"/>
      <p:bldP spid="52" grpId="0" animBg="1"/>
      <p:bldP spid="56" grpId="0" animBg="1"/>
      <p:bldP spid="7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Position resolution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55576" y="5661248"/>
            <a:ext cx="7920880" cy="93610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Intrinsic position resolution: </a:t>
            </a:r>
            <a:r>
              <a:rPr lang="en-US" sz="3200" dirty="0" err="1" smtClean="0"/>
              <a:t>σ</a:t>
            </a:r>
            <a:r>
              <a:rPr lang="en-US" sz="3200" dirty="0" smtClean="0"/>
              <a:t> &lt;= 400 um</a:t>
            </a:r>
          </a:p>
          <a:p>
            <a:r>
              <a:rPr lang="en-US" sz="3200" dirty="0" smtClean="0"/>
              <a:t>Scales with strip width</a:t>
            </a:r>
            <a:r>
              <a:rPr lang="en-US" sz="3200" dirty="0"/>
              <a:t> </a:t>
            </a:r>
            <a:r>
              <a:rPr lang="en-US" sz="3200" dirty="0" smtClean="0"/>
              <a:t>(200 um strips possible)</a:t>
            </a:r>
            <a:endParaRPr lang="en-US" sz="3200" dirty="0"/>
          </a:p>
          <a:p>
            <a:endParaRPr lang="en-US" sz="3200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84784"/>
            <a:ext cx="7488832" cy="41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r>
              <a:rPr lang="en-GB" sz="3400" dirty="0" smtClean="0"/>
              <a:t>Optimum drift size of </a:t>
            </a:r>
            <a:r>
              <a:rPr lang="en-GB" sz="3400" dirty="0" err="1" smtClean="0"/>
              <a:t>Gd</a:t>
            </a:r>
            <a:r>
              <a:rPr lang="en-GB" sz="3400" dirty="0" smtClean="0"/>
              <a:t>-GEM</a:t>
            </a:r>
            <a:endParaRPr lang="en-GB" sz="3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16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4067944" cy="2743224"/>
          </a:xfrm>
          <a:prstGeom prst="rect">
            <a:avLst/>
          </a:prstGeom>
        </p:spPr>
      </p:pic>
      <p:pic>
        <p:nvPicPr>
          <p:cNvPr id="4" name="Picture 3" descr="Screen Shot 2016-02-16 at 17.52.57 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8" y="4077072"/>
            <a:ext cx="4076014" cy="2772638"/>
          </a:xfrm>
          <a:prstGeom prst="rect">
            <a:avLst/>
          </a:prstGeom>
        </p:spPr>
      </p:pic>
      <p:pic>
        <p:nvPicPr>
          <p:cNvPr id="5" name="Picture 4" descr="Screen Shot 2016-02-16 at 17.52.17 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59" y="1483975"/>
            <a:ext cx="4939041" cy="3385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1680" y="170080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-25000" dirty="0" err="1" smtClean="0"/>
              <a:t>kin</a:t>
            </a:r>
            <a:r>
              <a:rPr lang="en-US" sz="2000" dirty="0" smtClean="0"/>
              <a:t> in </a:t>
            </a:r>
            <a:r>
              <a:rPr lang="en-US" sz="2000" dirty="0" smtClean="0"/>
              <a:t>converter</a:t>
            </a:r>
            <a:endParaRPr lang="en-US" sz="20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75656" y="4306404"/>
            <a:ext cx="284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</a:t>
            </a:r>
            <a:r>
              <a:rPr lang="en-US" sz="2000" baseline="-25000" dirty="0" err="1"/>
              <a:t>kin</a:t>
            </a:r>
            <a:r>
              <a:rPr lang="en-US" sz="2000" dirty="0"/>
              <a:t> </a:t>
            </a:r>
            <a:r>
              <a:rPr lang="en-US" sz="2000" dirty="0" smtClean="0"/>
              <a:t>leaving </a:t>
            </a:r>
            <a:r>
              <a:rPr lang="en-US" sz="2000" dirty="0" smtClean="0"/>
              <a:t>converter</a:t>
            </a:r>
            <a:endParaRPr lang="en-US" sz="20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860032" y="15841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-25000" dirty="0" err="1" smtClean="0"/>
              <a:t>dep</a:t>
            </a:r>
            <a:r>
              <a:rPr lang="en-US" sz="2000" dirty="0" smtClean="0"/>
              <a:t> in </a:t>
            </a:r>
            <a:r>
              <a:rPr lang="en-US" sz="2000" dirty="0" smtClean="0"/>
              <a:t>drift</a:t>
            </a:r>
            <a:endParaRPr lang="en-US" sz="20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588224" y="249289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Ideal drift thickness: 10 mm – 20 mm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69904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4468485" cy="309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r>
              <a:rPr lang="de-DE" sz="3400" dirty="0" err="1"/>
              <a:t>Simulated</a:t>
            </a:r>
            <a:r>
              <a:rPr lang="de-DE" sz="3400" dirty="0"/>
              <a:t> </a:t>
            </a:r>
            <a:r>
              <a:rPr lang="de-DE" sz="3400" dirty="0" err="1" smtClean="0"/>
              <a:t>and</a:t>
            </a:r>
            <a:r>
              <a:rPr lang="de-DE" sz="3400" dirty="0" smtClean="0"/>
              <a:t> </a:t>
            </a:r>
            <a:r>
              <a:rPr lang="de-DE" sz="3400" dirty="0" err="1" smtClean="0"/>
              <a:t>measured</a:t>
            </a:r>
            <a:r>
              <a:rPr lang="de-DE" sz="3400" dirty="0" smtClean="0"/>
              <a:t> </a:t>
            </a:r>
            <a:r>
              <a:rPr lang="de-DE" sz="3400" dirty="0" err="1" smtClean="0"/>
              <a:t>gamma</a:t>
            </a:r>
            <a:r>
              <a:rPr lang="de-DE" sz="3400" dirty="0" smtClean="0"/>
              <a:t> </a:t>
            </a:r>
            <a:r>
              <a:rPr lang="de-DE" sz="3400" dirty="0" err="1" smtClean="0"/>
              <a:t>sensitivity</a:t>
            </a:r>
            <a:r>
              <a:rPr lang="de-DE" sz="3400" dirty="0" smtClean="0"/>
              <a:t> in 10 mm </a:t>
            </a:r>
            <a:r>
              <a:rPr lang="de-DE" sz="3400" dirty="0" err="1" smtClean="0"/>
              <a:t>drift</a:t>
            </a:r>
            <a:endParaRPr lang="en-GB" sz="3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4919008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Measured values 250 um </a:t>
            </a:r>
            <a:r>
              <a:rPr lang="en-US" sz="2000" b="1" dirty="0" err="1" smtClean="0"/>
              <a:t>Gd</a:t>
            </a:r>
            <a:r>
              <a:rPr lang="en-US" sz="2000" b="1" dirty="0" smtClean="0"/>
              <a:t> and 3 keV threshold</a:t>
            </a:r>
          </a:p>
          <a:p>
            <a:r>
              <a:rPr lang="en-US" sz="2000" b="1" dirty="0"/>
              <a:t>b</a:t>
            </a:r>
            <a:r>
              <a:rPr lang="en-US" sz="2000" b="1" dirty="0" smtClean="0"/>
              <a:t>ackwards				     forwards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en-US" sz="2000" b="1" dirty="0">
                <a:solidFill>
                  <a:srgbClr val="FF0000"/>
                </a:solidFill>
              </a:rPr>
              <a:t>-03 </a:t>
            </a:r>
            <a:r>
              <a:rPr lang="en-US" sz="2000" b="1" dirty="0"/>
              <a:t>241 Am </a:t>
            </a:r>
            <a:r>
              <a:rPr lang="en-US" sz="2000" b="1" dirty="0">
                <a:solidFill>
                  <a:srgbClr val="FF0000"/>
                </a:solidFill>
              </a:rPr>
              <a:t>59.5 keV </a:t>
            </a:r>
            <a:r>
              <a:rPr lang="en-US" sz="2000" b="1" dirty="0" smtClean="0"/>
              <a:t>gamma 		     </a:t>
            </a:r>
            <a:r>
              <a:rPr lang="en-US" sz="2000" b="1" dirty="0" smtClean="0">
                <a:solidFill>
                  <a:srgbClr val="FF0000"/>
                </a:solidFill>
              </a:rPr>
              <a:t>1E</a:t>
            </a:r>
            <a:r>
              <a:rPr lang="en-US" sz="2000" b="1" dirty="0">
                <a:solidFill>
                  <a:srgbClr val="FF0000"/>
                </a:solidFill>
              </a:rPr>
              <a:t>-03 </a:t>
            </a:r>
            <a:r>
              <a:rPr lang="en-US" sz="2000" b="1" dirty="0"/>
              <a:t>241 Am </a:t>
            </a:r>
            <a:r>
              <a:rPr lang="en-US" sz="2000" b="1" dirty="0">
                <a:solidFill>
                  <a:srgbClr val="FF0000"/>
                </a:solidFill>
              </a:rPr>
              <a:t>59.5 keV </a:t>
            </a:r>
            <a:r>
              <a:rPr lang="en-US" sz="2000" b="1" dirty="0"/>
              <a:t>gamma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2E-</a:t>
            </a:r>
            <a:r>
              <a:rPr lang="en-US" sz="2000" b="1" dirty="0">
                <a:solidFill>
                  <a:srgbClr val="FF0000"/>
                </a:solidFill>
              </a:rPr>
              <a:t>03 </a:t>
            </a:r>
            <a:r>
              <a:rPr lang="en-US" sz="2000" b="1" dirty="0"/>
              <a:t>22 Na </a:t>
            </a:r>
            <a:r>
              <a:rPr lang="en-US" sz="2000" b="1" dirty="0">
                <a:solidFill>
                  <a:srgbClr val="FF0000"/>
                </a:solidFill>
              </a:rPr>
              <a:t>511 keV</a:t>
            </a:r>
            <a:r>
              <a:rPr lang="en-US" sz="2000" b="1" dirty="0"/>
              <a:t>/1274.5 keV </a:t>
            </a:r>
            <a:r>
              <a:rPr lang="en-US" sz="2000" b="1" dirty="0" smtClean="0"/>
              <a:t>gamma	    </a:t>
            </a:r>
            <a:r>
              <a:rPr lang="en-US" sz="2000" b="1" dirty="0" smtClean="0">
                <a:solidFill>
                  <a:srgbClr val="FF0000"/>
                </a:solidFill>
              </a:rPr>
              <a:t> 2E</a:t>
            </a:r>
            <a:r>
              <a:rPr lang="en-US" sz="2000" b="1" dirty="0">
                <a:solidFill>
                  <a:srgbClr val="FF0000"/>
                </a:solidFill>
              </a:rPr>
              <a:t>-03</a:t>
            </a:r>
            <a:r>
              <a:rPr lang="en-US" sz="2000" b="1" dirty="0"/>
              <a:t> Na </a:t>
            </a:r>
            <a:r>
              <a:rPr lang="en-US" sz="2000" b="1" dirty="0">
                <a:solidFill>
                  <a:srgbClr val="FF0000"/>
                </a:solidFill>
              </a:rPr>
              <a:t>511 keV</a:t>
            </a:r>
            <a:r>
              <a:rPr lang="en-US" sz="2000" b="1" dirty="0"/>
              <a:t>/1274.5 keV gamma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98" y="1484784"/>
            <a:ext cx="4572402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2780928"/>
            <a:ext cx="293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Backwards without threshold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2852936"/>
            <a:ext cx="280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Forwards without 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8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8840"/>
            <a:ext cx="4788024" cy="3315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88832" cy="1143000"/>
          </a:xfrm>
        </p:spPr>
        <p:txBody>
          <a:bodyPr>
            <a:normAutofit/>
          </a:bodyPr>
          <a:lstStyle/>
          <a:p>
            <a:r>
              <a:rPr lang="de-DE" sz="3400" dirty="0"/>
              <a:t>N</a:t>
            </a:r>
            <a:r>
              <a:rPr lang="de-DE" sz="3400" dirty="0" smtClean="0"/>
              <a:t>eutron </a:t>
            </a:r>
            <a:r>
              <a:rPr lang="de-DE" sz="3400" dirty="0" err="1" smtClean="0"/>
              <a:t>and</a:t>
            </a:r>
            <a:r>
              <a:rPr lang="de-DE" sz="3400" dirty="0" smtClean="0"/>
              <a:t> </a:t>
            </a:r>
            <a:r>
              <a:rPr lang="de-DE" sz="3400" dirty="0" err="1" smtClean="0"/>
              <a:t>gamma</a:t>
            </a:r>
            <a:r>
              <a:rPr lang="de-DE" sz="3400" dirty="0" smtClean="0"/>
              <a:t> </a:t>
            </a:r>
            <a:r>
              <a:rPr lang="de-DE" sz="3400" dirty="0" err="1" smtClean="0"/>
              <a:t>sensitivity</a:t>
            </a:r>
            <a:r>
              <a:rPr lang="de-DE" sz="3400" dirty="0" smtClean="0"/>
              <a:t> </a:t>
            </a:r>
            <a:r>
              <a:rPr lang="de-DE" sz="3400" dirty="0" err="1" smtClean="0"/>
              <a:t>of</a:t>
            </a:r>
            <a:r>
              <a:rPr lang="de-DE" sz="3400" dirty="0" smtClean="0"/>
              <a:t> 50 um </a:t>
            </a:r>
            <a:r>
              <a:rPr lang="de-DE" sz="3400" dirty="0" err="1" smtClean="0"/>
              <a:t>Gd</a:t>
            </a:r>
            <a:r>
              <a:rPr lang="de-DE" sz="3400" dirty="0" smtClean="0"/>
              <a:t> in </a:t>
            </a:r>
            <a:r>
              <a:rPr lang="de-DE" sz="3400" dirty="0" err="1" smtClean="0"/>
              <a:t>backwards</a:t>
            </a:r>
            <a:r>
              <a:rPr lang="de-DE" sz="3400" dirty="0" smtClean="0"/>
              <a:t> </a:t>
            </a:r>
            <a:r>
              <a:rPr lang="de-DE" sz="3400" dirty="0" err="1" smtClean="0"/>
              <a:t>configuration</a:t>
            </a:r>
            <a:endParaRPr lang="en-GB" sz="3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18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521" y="1509923"/>
            <a:ext cx="4751031" cy="455823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67544" y="4656090"/>
            <a:ext cx="42484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24128" y="1916832"/>
            <a:ext cx="0" cy="26642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536" y="5877272"/>
            <a:ext cx="5755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Depending on threshold and gamma energy,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gamma </a:t>
            </a:r>
            <a:r>
              <a:rPr lang="en-US" sz="2400" dirty="0" smtClean="0">
                <a:solidFill>
                  <a:srgbClr val="FF0000"/>
                </a:solidFill>
              </a:rPr>
              <a:t>sensitivity around 10</a:t>
            </a:r>
            <a:r>
              <a:rPr lang="en-US" sz="2400" baseline="30000" dirty="0" smtClean="0">
                <a:solidFill>
                  <a:srgbClr val="FF0000"/>
                </a:solidFill>
              </a:rPr>
              <a:t>-3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2132856"/>
            <a:ext cx="128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mm drift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1556792"/>
            <a:ext cx="106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1556792"/>
            <a:ext cx="101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8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Results from 2015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8352928" cy="4968552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Gd</a:t>
            </a:r>
            <a:r>
              <a:rPr lang="en-US" sz="2400" b="1" dirty="0" smtClean="0">
                <a:solidFill>
                  <a:srgbClr val="FF0000"/>
                </a:solidFill>
              </a:rPr>
              <a:t>-GEM detector works</a:t>
            </a:r>
          </a:p>
          <a:p>
            <a:r>
              <a:rPr lang="en-US" sz="2400" dirty="0" smtClean="0"/>
              <a:t>Detection efficiency (2 Å neutrons) is with 12% as expected from simulations (without scattering 15%)</a:t>
            </a:r>
          </a:p>
          <a:p>
            <a:r>
              <a:rPr lang="en-US" sz="2400" dirty="0" smtClean="0"/>
              <a:t>Tracking of electrons works</a:t>
            </a:r>
          </a:p>
          <a:p>
            <a:r>
              <a:rPr lang="en-US" sz="2400" dirty="0" smtClean="0"/>
              <a:t>Intrinsic position resolution of </a:t>
            </a:r>
            <a:r>
              <a:rPr lang="en-US" sz="2400" dirty="0" err="1"/>
              <a:t>σ</a:t>
            </a:r>
            <a:r>
              <a:rPr lang="en-US" sz="2400" dirty="0"/>
              <a:t> </a:t>
            </a:r>
            <a:r>
              <a:rPr lang="en-US" sz="2400" dirty="0" smtClean="0"/>
              <a:t>&lt;400μm (relates directly to 400 </a:t>
            </a:r>
            <a:r>
              <a:rPr lang="en-US" sz="2400" dirty="0"/>
              <a:t>μm </a:t>
            </a:r>
            <a:r>
              <a:rPr lang="en-US" sz="2400" dirty="0" smtClean="0"/>
              <a:t>strip pitch)</a:t>
            </a:r>
          </a:p>
          <a:p>
            <a:r>
              <a:rPr lang="en-US" sz="2400" dirty="0" smtClean="0"/>
              <a:t>With smaller pitch σ = 200 </a:t>
            </a:r>
            <a:r>
              <a:rPr lang="en-US" sz="2400" dirty="0"/>
              <a:t>μm </a:t>
            </a:r>
            <a:r>
              <a:rPr lang="en-US" sz="2400" dirty="0" smtClean="0"/>
              <a:t>achievable</a:t>
            </a:r>
          </a:p>
          <a:p>
            <a:r>
              <a:rPr lang="en-US" sz="2400" dirty="0" smtClean="0"/>
              <a:t>Fast readout electronics are under development, VMM2 being tested at the moment</a:t>
            </a:r>
          </a:p>
          <a:p>
            <a:r>
              <a:rPr lang="en-US" sz="2400" dirty="0" smtClean="0"/>
              <a:t>Gamma sensitivity with reasonable energy threshold around 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, 50 keV – 500 keV gammas are the biggest problem since their energy deposit is identical to the Gd conversion electrons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11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8444" y="2348880"/>
            <a:ext cx="8025557" cy="450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91" y="294680"/>
            <a:ext cx="1190997" cy="634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530" y="2239223"/>
            <a:ext cx="8843258" cy="200698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5921749" y="123511"/>
            <a:ext cx="3299836" cy="80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 defTabSz="6477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2400"/>
              <a:t>Detectors for SKADI: SoNDe grant</a:t>
            </a:r>
          </a:p>
        </p:txBody>
      </p:sp>
      <p:pic>
        <p:nvPicPr>
          <p:cNvPr id="13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61" y="4099767"/>
            <a:ext cx="8129744" cy="270991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92419" y="836712"/>
            <a:ext cx="8317979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200911" indent="-200911" defTabSz="455398">
              <a:buClr>
                <a:srgbClr val="000000"/>
              </a:buClr>
              <a:buSzPct val="100000"/>
              <a:buFont typeface="Arial"/>
              <a:buChar char="•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SKADI SANS instrument needs detectors which can take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higher </a:t>
            </a:r>
            <a:r>
              <a:rPr dirty="0"/>
              <a:t>rates than existing Anger Cameras</a:t>
            </a:r>
          </a:p>
          <a:p>
            <a:pPr marL="200911" indent="-200911" defTabSz="455398">
              <a:buClr>
                <a:srgbClr val="000000"/>
              </a:buClr>
              <a:buSzPct val="100000"/>
              <a:buFont typeface="Arial"/>
              <a:buChar char="•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H2020 4MEUR Grant: Julich + LLB + IDEAS(NO) + Lund U +ESS</a:t>
            </a:r>
          </a:p>
          <a:p>
            <a:pPr marL="200911" indent="-200911" defTabSz="455398">
              <a:buClr>
                <a:srgbClr val="000000"/>
              </a:buClr>
              <a:buSzPct val="100000"/>
              <a:buFont typeface="Arial"/>
              <a:buChar char="•"/>
              <a:defRPr sz="24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See Sebastian Jaksch's talk this afternoon in the detector session   </a:t>
            </a:r>
          </a:p>
        </p:txBody>
      </p:sp>
      <p:sp>
        <p:nvSpPr>
          <p:cNvPr id="136" name="Shape 136"/>
          <p:cNvSpPr/>
          <p:nvPr/>
        </p:nvSpPr>
        <p:spPr>
          <a:xfrm>
            <a:off x="88982" y="1927690"/>
            <a:ext cx="72132" cy="441463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pPr defTabSz="455398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7" name="image2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443" y="346770"/>
            <a:ext cx="1363790" cy="437555"/>
          </a:xfrm>
          <a:prstGeom prst="rect">
            <a:avLst/>
          </a:prstGeom>
        </p:spPr>
      </p:pic>
      <p:pic>
        <p:nvPicPr>
          <p:cNvPr id="138" name="6a00e55168107b88330133f49e975a970b-800wi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147" y="248543"/>
            <a:ext cx="634009" cy="6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logoLLB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33496" y="267292"/>
            <a:ext cx="1131273" cy="688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71634" y="360148"/>
            <a:ext cx="1286269" cy="330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1223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Gd-GEM Outlook </a:t>
            </a:r>
            <a:r>
              <a:rPr lang="de-DE" sz="4000" dirty="0" err="1"/>
              <a:t>f</a:t>
            </a:r>
            <a:r>
              <a:rPr lang="de-DE" sz="4000" dirty="0" err="1" smtClean="0"/>
              <a:t>or</a:t>
            </a:r>
            <a:r>
              <a:rPr lang="de-DE" sz="4000" dirty="0" smtClean="0"/>
              <a:t> 2016</a:t>
            </a:r>
            <a:endParaRPr lang="en-GB" sz="4000" baseline="-25000" dirty="0"/>
          </a:p>
        </p:txBody>
      </p:sp>
      <p:pic>
        <p:nvPicPr>
          <p:cNvPr id="4" name="Content Placeholder 3" descr="IMG_234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Content Placeholder 5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392488" cy="5040560"/>
          </a:xfrm>
        </p:spPr>
        <p:txBody>
          <a:bodyPr>
            <a:noAutofit/>
          </a:bodyPr>
          <a:lstStyle/>
          <a:p>
            <a:r>
              <a:rPr lang="en-US" sz="2400" dirty="0" smtClean="0"/>
              <a:t>Further study gamma sensitivity</a:t>
            </a:r>
          </a:p>
          <a:p>
            <a:r>
              <a:rPr lang="en-US" sz="2400" dirty="0" smtClean="0"/>
              <a:t>Determine optimum drift thickness</a:t>
            </a:r>
          </a:p>
          <a:p>
            <a:r>
              <a:rPr lang="en-US" sz="2400" dirty="0" smtClean="0"/>
              <a:t>Study stability with 2 GEM foils</a:t>
            </a:r>
          </a:p>
          <a:p>
            <a:r>
              <a:rPr lang="en-US" sz="2400" dirty="0" smtClean="0"/>
              <a:t>Evaluate low scatter readout material</a:t>
            </a:r>
          </a:p>
          <a:p>
            <a:r>
              <a:rPr lang="en-US" sz="2400" dirty="0" smtClean="0"/>
              <a:t>Study smaller strip pitch</a:t>
            </a:r>
          </a:p>
          <a:p>
            <a:r>
              <a:rPr lang="en-US" sz="2400" dirty="0" smtClean="0"/>
              <a:t>Build 10cm x 10 cm prototype to participate in neutron scatter </a:t>
            </a:r>
            <a:r>
              <a:rPr lang="en-US" sz="2400" dirty="0" smtClean="0"/>
              <a:t>experiment </a:t>
            </a:r>
            <a:r>
              <a:rPr lang="en-US" sz="2400" dirty="0"/>
              <a:t>to show performance</a:t>
            </a:r>
            <a:endParaRPr lang="en-US" sz="2400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79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 descr="Screen Shot 2015-04-28 at 14.29.5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88640"/>
            <a:ext cx="3385653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5-04-28 at 14.28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910" y="188640"/>
            <a:ext cx="5090583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8" y="5589240"/>
            <a:ext cx="1236771" cy="665490"/>
          </a:xfrm>
          <a:prstGeom prst="rect">
            <a:avLst/>
          </a:prstGeom>
        </p:spPr>
      </p:pic>
      <p:pic>
        <p:nvPicPr>
          <p:cNvPr id="10" name="Picture 9" descr="Screen Shot 2015-09-16 at 12.02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7192"/>
            <a:ext cx="1536700" cy="366894"/>
          </a:xfrm>
          <a:prstGeom prst="rect">
            <a:avLst/>
          </a:prstGeom>
        </p:spPr>
      </p:pic>
      <p:pic>
        <p:nvPicPr>
          <p:cNvPr id="11" name="Picture 10" descr="logo1_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5589240"/>
            <a:ext cx="1021416" cy="640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784" y="5661248"/>
            <a:ext cx="1210394" cy="447846"/>
          </a:xfrm>
          <a:prstGeom prst="rect">
            <a:avLst/>
          </a:prstGeom>
        </p:spPr>
      </p:pic>
      <p:pic>
        <p:nvPicPr>
          <p:cNvPr id="13" name="Picture 12" descr="Screen Shot 2015-09-16 at 14.46.1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5661248"/>
            <a:ext cx="2264433" cy="552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5517232"/>
            <a:ext cx="732798" cy="68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 and ESTIA</a:t>
            </a:r>
          </a:p>
        </p:txBody>
      </p:sp>
      <p:pic>
        <p:nvPicPr>
          <p:cNvPr id="7" name="Picture 6" descr="Reflecto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8403" y="830472"/>
            <a:ext cx="3097306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8803" y="982872"/>
            <a:ext cx="21852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venir Book"/>
                <a:cs typeface="Avenir Book"/>
              </a:rPr>
              <a:t>Horizontal </a:t>
            </a:r>
            <a:r>
              <a:rPr lang="en-US" sz="1400" u="sng" dirty="0" err="1" smtClean="0">
                <a:latin typeface="Avenir Book"/>
                <a:cs typeface="Avenir Book"/>
              </a:rPr>
              <a:t>Reflectometer</a:t>
            </a:r>
            <a:endParaRPr lang="en-US" sz="1400" u="sng" dirty="0" smtClean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ook"/>
                <a:cs typeface="Avenir Book"/>
              </a:rPr>
              <a:t>(FREIA) 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ook"/>
                <a:cs typeface="Avenir Book"/>
              </a:rPr>
              <a:t>Suitable for liquids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(limited angular range) 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9" name="Picture 8" descr="Vertreflec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9407" y="3525082"/>
            <a:ext cx="3352800" cy="1846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58407" y="3753682"/>
            <a:ext cx="200908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venir Book"/>
                <a:cs typeface="Avenir Book"/>
              </a:rPr>
              <a:t>Vertical </a:t>
            </a:r>
            <a:r>
              <a:rPr lang="en-US" sz="1400" u="sng" dirty="0" err="1" smtClean="0">
                <a:latin typeface="Avenir Book"/>
                <a:cs typeface="Avenir Book"/>
              </a:rPr>
              <a:t>Reflectometer</a:t>
            </a:r>
            <a:endParaRPr lang="en-US" sz="1400" u="sng" dirty="0" smtClean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ook"/>
                <a:cs typeface="Avenir Book"/>
              </a:rPr>
              <a:t>(ESTIA) 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ook"/>
                <a:cs typeface="Avenir Book"/>
              </a:rPr>
              <a:t>Not suitable for liquids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More versatile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(wide angle range)</a:t>
            </a:r>
            <a:endParaRPr lang="en-US" sz="1400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endParaRPr lang="en-US" sz="1400" u="sng" dirty="0" smtClean="0">
              <a:latin typeface="Avenir Book"/>
              <a:cs typeface="Avenir Book"/>
            </a:endParaRPr>
          </a:p>
        </p:txBody>
      </p:sp>
      <p:pic>
        <p:nvPicPr>
          <p:cNvPr id="11" name="Picture 10" descr="Screen Shot 2015-04-28 at 14.31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62" y="4380613"/>
            <a:ext cx="1120289" cy="47396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Screen Shot 2015-04-28 at 14.31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51" y="1896119"/>
            <a:ext cx="1034802" cy="4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1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7" name="Picture 6" descr="Screen Shot 2015-09-16 at 12.0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101551"/>
            <a:ext cx="1536700" cy="366894"/>
          </a:xfrm>
          <a:prstGeom prst="rect">
            <a:avLst/>
          </a:prstGeom>
        </p:spPr>
      </p:pic>
      <p:pic>
        <p:nvPicPr>
          <p:cNvPr id="8" name="Picture 7" descr="Screen Shot 2015-09-16 at 14.46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266" y="1574800"/>
            <a:ext cx="2264433" cy="55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550" y="2209402"/>
            <a:ext cx="1210394" cy="447846"/>
          </a:xfrm>
          <a:prstGeom prst="rect">
            <a:avLst/>
          </a:prstGeom>
        </p:spPr>
      </p:pic>
      <p:pic>
        <p:nvPicPr>
          <p:cNvPr id="2" name="Picture 1" descr="logo1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528" y="3112016"/>
            <a:ext cx="1021416" cy="640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4615" y="2539484"/>
            <a:ext cx="252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Wigner Research Institute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94615" y="3701534"/>
            <a:ext cx="2544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Budapest Neutron Centre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3079"/>
            <a:ext cx="723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venir Book"/>
                <a:cs typeface="Avenir Book"/>
              </a:rPr>
              <a:t>Task 4.2 Neutron Detectors – The Intensity Frontier</a:t>
            </a:r>
            <a:endParaRPr lang="en-US" sz="24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38500" y="4296753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7950" y="4308266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124700" y="4308266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036496" y="4267822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43200" y="4005064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15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92650" y="4005064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16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9400" y="4005064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17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97849" y="4005064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18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5" name="Picture 24" descr="Screen Shot 2015-09-16 at 13.45.24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4581128"/>
            <a:ext cx="8934450" cy="8912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04" y="4869160"/>
            <a:ext cx="8928992" cy="14401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701032" y="5631023"/>
            <a:ext cx="1360418" cy="307777"/>
          </a:xfrm>
          <a:prstGeom prst="rect">
            <a:avLst/>
          </a:prstGeom>
          <a:solidFill>
            <a:srgbClr val="FF3BFF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Deliverable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7701032" y="5989084"/>
            <a:ext cx="136041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Milestone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107504" y="4077072"/>
            <a:ext cx="2787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3 years</a:t>
            </a: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512" y="1562333"/>
            <a:ext cx="722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The key objective of WP4 is the technological </a:t>
            </a:r>
          </a:p>
          <a:p>
            <a:r>
              <a:rPr lang="en-US" sz="2400" dirty="0" smtClean="0">
                <a:latin typeface="Avenir Book"/>
                <a:cs typeface="Avenir Book"/>
              </a:rPr>
              <a:t>evolution of neutron detectors in terms of </a:t>
            </a:r>
          </a:p>
          <a:p>
            <a:r>
              <a:rPr lang="en-US" sz="2400" dirty="0" smtClean="0">
                <a:latin typeface="Avenir Book"/>
                <a:cs typeface="Avenir Book"/>
              </a:rPr>
              <a:t>resolution, intensity and dimensions. </a:t>
            </a:r>
            <a:endParaRPr lang="en-US" sz="2400" dirty="0">
              <a:latin typeface="Avenir Book"/>
              <a:cs typeface="Avenir Book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088" y="716780"/>
            <a:ext cx="1236771" cy="6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2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109970" y="398545"/>
            <a:ext cx="5916757" cy="28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concept introduced in 2005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proof of concept in 2012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36" y="3457626"/>
            <a:ext cx="732798" cy="689886"/>
          </a:xfrm>
          <a:prstGeom prst="rect">
            <a:avLst/>
          </a:prstGeom>
        </p:spPr>
      </p:pic>
      <p:pic>
        <p:nvPicPr>
          <p:cNvPr id="18" name="Image 5" descr="Logo_Università_di_Perugi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131" y="4432922"/>
            <a:ext cx="740053" cy="73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32991" y="5166355"/>
            <a:ext cx="2404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venir Book"/>
                <a:cs typeface="Avenir Book"/>
              </a:rPr>
              <a:t>University of Perugia</a:t>
            </a:r>
            <a:endParaRPr lang="en-US" sz="1100" dirty="0">
              <a:latin typeface="Avenir Book"/>
              <a:cs typeface="Avenir Book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36" y="1438326"/>
            <a:ext cx="732798" cy="689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2991" y="4109412"/>
            <a:ext cx="2404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latin typeface="Avenir Book"/>
                <a:cs typeface="Avenir Book"/>
              </a:rPr>
              <a:t>Institut</a:t>
            </a:r>
            <a:r>
              <a:rPr lang="en-US" sz="1100" dirty="0" smtClean="0">
                <a:latin typeface="Avenir Book"/>
                <a:cs typeface="Avenir Book"/>
              </a:rPr>
              <a:t> Laue-</a:t>
            </a:r>
            <a:r>
              <a:rPr lang="en-US" sz="1100" dirty="0" err="1" smtClean="0">
                <a:latin typeface="Avenir Book"/>
                <a:cs typeface="Avenir Book"/>
              </a:rPr>
              <a:t>Langevin</a:t>
            </a:r>
            <a:endParaRPr lang="en-US" sz="1100" dirty="0"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2991" y="2128212"/>
            <a:ext cx="2404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latin typeface="Avenir Book"/>
                <a:cs typeface="Avenir Book"/>
              </a:rPr>
              <a:t>Institut</a:t>
            </a:r>
            <a:r>
              <a:rPr lang="en-US" sz="1100" dirty="0" smtClean="0">
                <a:latin typeface="Avenir Book"/>
                <a:cs typeface="Avenir Book"/>
              </a:rPr>
              <a:t> Laue-</a:t>
            </a:r>
            <a:r>
              <a:rPr lang="en-US" sz="1100" dirty="0" err="1" smtClean="0">
                <a:latin typeface="Avenir Book"/>
                <a:cs typeface="Avenir Book"/>
              </a:rPr>
              <a:t>Langevin</a:t>
            </a:r>
            <a:endParaRPr lang="en-US" sz="1100" dirty="0">
              <a:latin typeface="Avenir Book"/>
              <a:cs typeface="Avenir Book"/>
            </a:endParaRPr>
          </a:p>
        </p:txBody>
      </p:sp>
      <p:pic>
        <p:nvPicPr>
          <p:cNvPr id="23" name="Picture 22" descr="Screen Shot 2016-01-15 at 12.14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219" y="882780"/>
            <a:ext cx="3225703" cy="44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</p:spTree>
    <p:extLst>
      <p:ext uri="{BB962C8B-B14F-4D97-AF65-F5344CB8AC3E}">
        <p14:creationId xmlns:p14="http://schemas.microsoft.com/office/powerpoint/2010/main" val="41963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FFa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77" y="412750"/>
            <a:ext cx="4537665" cy="3549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402241" y="1234426"/>
            <a:ext cx="0" cy="2423174"/>
          </a:xfrm>
          <a:prstGeom prst="straightConnector1">
            <a:avLst/>
          </a:prstGeom>
          <a:ln w="1524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12" name="Rectangle 11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8" name="Rectangle 83"/>
          <p:cNvSpPr>
            <a:spLocks noChangeArrowheads="1"/>
          </p:cNvSpPr>
          <p:nvPr/>
        </p:nvSpPr>
        <p:spPr bwMode="auto">
          <a:xfrm>
            <a:off x="1868126" y="866588"/>
            <a:ext cx="1427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9" name="TextBox 58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204697" y="2277076"/>
            <a:ext cx="2562461" cy="0"/>
          </a:xfrm>
          <a:prstGeom prst="straightConnector1">
            <a:avLst/>
          </a:prstGeom>
          <a:ln w="1524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83"/>
          <p:cNvSpPr>
            <a:spLocks noChangeArrowheads="1"/>
          </p:cNvSpPr>
          <p:nvPr/>
        </p:nvSpPr>
        <p:spPr bwMode="auto">
          <a:xfrm>
            <a:off x="4747042" y="2092410"/>
            <a:ext cx="446712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Efficiency 45% </a:t>
            </a:r>
            <a:r>
              <a:rPr lang="en-US" sz="1600" dirty="0">
                <a:latin typeface="Avenir Book"/>
                <a:cs typeface="Avenir Book"/>
              </a:rPr>
              <a:t>at </a:t>
            </a:r>
            <a:r>
              <a:rPr lang="en-US" sz="1600" dirty="0" smtClean="0">
                <a:latin typeface="Avenir Book"/>
                <a:cs typeface="Avenir Book"/>
              </a:rPr>
              <a:t>2.5Å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A single Boron layer inclined at 5 degrees</a:t>
            </a:r>
          </a:p>
        </p:txBody>
      </p:sp>
      <p:sp>
        <p:nvSpPr>
          <p:cNvPr id="57" name="Rectangle 83"/>
          <p:cNvSpPr>
            <a:spLocks noChangeArrowheads="1"/>
          </p:cNvSpPr>
          <p:nvPr/>
        </p:nvSpPr>
        <p:spPr bwMode="auto">
          <a:xfrm>
            <a:off x="1688565" y="369332"/>
            <a:ext cx="1427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Efficiency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64" name="Rectangle 83"/>
          <p:cNvSpPr>
            <a:spLocks noChangeArrowheads="1"/>
          </p:cNvSpPr>
          <p:nvPr/>
        </p:nvSpPr>
        <p:spPr bwMode="auto">
          <a:xfrm>
            <a:off x="104877" y="4372303"/>
            <a:ext cx="44671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The intensity is spread over a wider surface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(5 degrees = factor x10)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 </a:t>
            </a:r>
          </a:p>
        </p:txBody>
      </p:sp>
      <p:sp>
        <p:nvSpPr>
          <p:cNvPr id="71" name="Rectangle 70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5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2134589" y="518300"/>
            <a:ext cx="7704294" cy="7467600"/>
            <a:chOff x="1477249" y="-533400"/>
            <a:chExt cx="7704294" cy="7467600"/>
          </a:xfrm>
        </p:grpSpPr>
        <p:cxnSp>
          <p:nvCxnSpPr>
            <p:cNvPr id="114" name="Straight Arrow Connector 11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Arc 11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stCxn id="11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5" idx="0"/>
              <a:endCxn id="11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Triangle 48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ight Triangle 204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ight Triangle 245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ight Triangle 287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3" name="Straight Arrow Connector 322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ight Triangle 329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ight Triangle 370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 371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Multi-Blade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  <p:sp>
          <p:nvSpPr>
            <p:cNvPr id="40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sample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</p:grpSp>
      <p:cxnSp>
        <p:nvCxnSpPr>
          <p:cNvPr id="408" name="Straight Arrow Connector 407"/>
          <p:cNvCxnSpPr/>
          <p:nvPr/>
        </p:nvCxnSpPr>
        <p:spPr>
          <a:xfrm flipV="1">
            <a:off x="0" y="4242494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" name="Rectangle 83"/>
          <p:cNvSpPr>
            <a:spLocks noChangeArrowheads="1"/>
          </p:cNvSpPr>
          <p:nvPr/>
        </p:nvSpPr>
        <p:spPr bwMode="auto">
          <a:xfrm>
            <a:off x="-39939" y="395292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410" name="Picture 11" descr="P30520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32766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1" name="Straight Arrow Connector 410"/>
          <p:cNvCxnSpPr/>
          <p:nvPr/>
        </p:nvCxnSpPr>
        <p:spPr>
          <a:xfrm flipV="1">
            <a:off x="3694545" y="4387273"/>
            <a:ext cx="2909455" cy="484909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2" name="Rectangle 83"/>
          <p:cNvSpPr>
            <a:spLocks noChangeArrowheads="1"/>
          </p:cNvSpPr>
          <p:nvPr/>
        </p:nvSpPr>
        <p:spPr bwMode="auto">
          <a:xfrm>
            <a:off x="3579090" y="4873846"/>
            <a:ext cx="18241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 </a:t>
            </a:r>
          </a:p>
          <a:p>
            <a:r>
              <a:rPr lang="en-US" sz="1600" dirty="0">
                <a:latin typeface="Avenir Book"/>
                <a:cs typeface="Avenir Book"/>
              </a:rPr>
              <a:t>h</a:t>
            </a:r>
            <a:r>
              <a:rPr lang="en-US" sz="1600" dirty="0" smtClean="0">
                <a:latin typeface="Avenir Book"/>
                <a:cs typeface="Avenir Book"/>
              </a:rPr>
              <a:t>it the layers at </a:t>
            </a:r>
            <a:r>
              <a:rPr lang="en-US" sz="1600" dirty="0">
                <a:latin typeface="Avenir Book"/>
                <a:cs typeface="Avenir Book"/>
              </a:rPr>
              <a:t>5˚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201" y="1883552"/>
            <a:ext cx="732798" cy="689886"/>
          </a:xfrm>
          <a:prstGeom prst="rect">
            <a:avLst/>
          </a:prstGeom>
        </p:spPr>
      </p:pic>
      <p:sp>
        <p:nvSpPr>
          <p:cNvPr id="416" name="Rectangle 83"/>
          <p:cNvSpPr>
            <a:spLocks noChangeArrowheads="1"/>
          </p:cNvSpPr>
          <p:nvPr/>
        </p:nvSpPr>
        <p:spPr bwMode="auto">
          <a:xfrm>
            <a:off x="109970" y="575313"/>
            <a:ext cx="59167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dirty="0" smtClean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proof of concept in 2012</a:t>
            </a:r>
          </a:p>
        </p:txBody>
      </p:sp>
      <p:sp>
        <p:nvSpPr>
          <p:cNvPr id="419" name="Rectangle 83"/>
          <p:cNvSpPr>
            <a:spLocks noChangeArrowheads="1"/>
          </p:cNvSpPr>
          <p:nvPr/>
        </p:nvSpPr>
        <p:spPr bwMode="auto">
          <a:xfrm>
            <a:off x="109970" y="369332"/>
            <a:ext cx="59167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4 cassette demonstrator:</a:t>
            </a:r>
          </a:p>
        </p:txBody>
      </p:sp>
      <p:pic>
        <p:nvPicPr>
          <p:cNvPr id="421" name="Image 5" descr="Logo_Università_di_Perugi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800" y="1868337"/>
            <a:ext cx="700889" cy="69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59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30520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32766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0" name="Rectangle 1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2" name="Picture 21" descr="ILL-web-p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3" y="6451507"/>
            <a:ext cx="385456" cy="3641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3" y="6426201"/>
            <a:ext cx="381000" cy="381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109970" y="369332"/>
            <a:ext cx="59167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4 cassette demonstrator: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22" y="663654"/>
            <a:ext cx="4301177" cy="3898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Results: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Measured Efficiency </a:t>
            </a: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45%</a:t>
            </a:r>
            <a:r>
              <a:rPr lang="en-US" sz="1400" dirty="0">
                <a:latin typeface="Avenir Book"/>
                <a:cs typeface="Avenir Book"/>
              </a:rPr>
              <a:t> at </a:t>
            </a:r>
            <a:r>
              <a:rPr lang="en-US" sz="1400" dirty="0" smtClean="0">
                <a:latin typeface="Avenir Book"/>
                <a:cs typeface="Avenir Book"/>
              </a:rPr>
              <a:t>2.5Å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Spatial Resolution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4mm x 280μm 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Counting rate capability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~5000 n/s/mm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at 2.5Å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      (limited by the electronics)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Atmospheric pressure operation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(thin vessel window,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low scattering</a:t>
            </a:r>
            <a:r>
              <a:rPr lang="en-US" sz="1400" dirty="0" smtClean="0">
                <a:latin typeface="Avenir Book"/>
                <a:cs typeface="Avenir Book"/>
              </a:rPr>
              <a:t>)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(cost effective materials)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baseline="30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19" name="Picture 18" descr="resd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985" y="3397451"/>
            <a:ext cx="3109261" cy="2627095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112967" y="5287051"/>
            <a:ext cx="27969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923552" y="4968842"/>
            <a:ext cx="733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0.9mm</a:t>
            </a:r>
          </a:p>
        </p:txBody>
      </p:sp>
      <p:sp>
        <p:nvSpPr>
          <p:cNvPr id="30" name="Right Arrow 29"/>
          <p:cNvSpPr/>
          <p:nvPr/>
        </p:nvSpPr>
        <p:spPr>
          <a:xfrm rot="16200000">
            <a:off x="4798671" y="5883781"/>
            <a:ext cx="352884" cy="1725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866860" y="60549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Neutron beam (~0.2mm)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9624" y="3543856"/>
            <a:ext cx="143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x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  <a:sym typeface="Symbol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280μm</a:t>
            </a:r>
            <a:endParaRPr lang="en-US" dirty="0"/>
          </a:p>
        </p:txBody>
      </p:sp>
      <p:pic>
        <p:nvPicPr>
          <p:cNvPr id="17" name="Picture 16" descr="EFFwa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043" y="3480392"/>
            <a:ext cx="3075550" cy="2405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6565" y="3728522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Efficiency</a:t>
            </a:r>
            <a:endParaRPr lang="en-US" sz="1400" dirty="0"/>
          </a:p>
        </p:txBody>
      </p:sp>
      <p:pic>
        <p:nvPicPr>
          <p:cNvPr id="32" name="Picture 2" descr="C:\Users\piscitelli\Desktop\MultiBlade\FotoMontaggioFinal\P32121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368" y="85185"/>
            <a:ext cx="1879755" cy="2266529"/>
          </a:xfrm>
          <a:prstGeom prst="rect">
            <a:avLst/>
          </a:prstGeom>
          <a:noFill/>
        </p:spPr>
      </p:pic>
      <p:pic>
        <p:nvPicPr>
          <p:cNvPr id="33" name="Picture 3" descr="C:\Users\piscitelli\Desktop\MultiBlade\FotoMontaggioFinal\P32121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701" y="83811"/>
            <a:ext cx="2319099" cy="2267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094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30520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32766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0" name="Rectangle 1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2" name="Picture 21" descr="ILL-web-p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3" y="6451507"/>
            <a:ext cx="385456" cy="3641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3" y="6426201"/>
            <a:ext cx="381000" cy="381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109970" y="369332"/>
            <a:ext cx="59167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4 cassette demonstrator: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22" y="663654"/>
            <a:ext cx="4301177" cy="3898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Results: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Measured Efficiency </a:t>
            </a: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45%</a:t>
            </a:r>
            <a:r>
              <a:rPr lang="en-US" sz="1400" dirty="0">
                <a:latin typeface="Avenir Book"/>
                <a:cs typeface="Avenir Book"/>
              </a:rPr>
              <a:t> at </a:t>
            </a:r>
            <a:r>
              <a:rPr lang="en-US" sz="1400" dirty="0" smtClean="0">
                <a:latin typeface="Avenir Book"/>
                <a:cs typeface="Avenir Book"/>
              </a:rPr>
              <a:t>2.5Å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Spatial Resolution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4mm x 280μm 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Counting rate capability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~5000 n/s/mm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at 2.5Å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      (limited by the electronics)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Atmospheric pressure operation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(thin vessel window,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low scattering</a:t>
            </a:r>
            <a:r>
              <a:rPr lang="en-US" sz="1400" dirty="0" smtClean="0">
                <a:latin typeface="Avenir Book"/>
                <a:cs typeface="Avenir Book"/>
              </a:rPr>
              <a:t>)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(cost effective materials)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baseline="30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54678"/>
              </p:ext>
            </p:extLst>
          </p:nvPr>
        </p:nvGraphicFramePr>
        <p:xfrm>
          <a:off x="89386" y="4591153"/>
          <a:ext cx="5822692" cy="1469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93"/>
                <a:gridCol w="1250682"/>
                <a:gridCol w="3100917"/>
              </a:tblGrid>
              <a:tr h="453034"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558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Max local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baseline="0" dirty="0" smtClean="0">
                          <a:latin typeface="Avenir Book"/>
                          <a:cs typeface="Avenir Book"/>
                        </a:rPr>
                        <a:t>Conventional</a:t>
                      </a: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 refl.    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dirty="0" smtClean="0">
                          <a:latin typeface="Avenir Book"/>
                          <a:cs typeface="Avenir Book"/>
                        </a:rPr>
                        <a:t>High intensity mode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4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Spatial resolution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1mm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0.5mm</a:t>
                      </a:r>
                    </a:p>
                    <a:p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" name="Picture 30" descr="Screen Shot 2015-04-28 at 14.31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845" y="4620149"/>
            <a:ext cx="861894" cy="364648"/>
          </a:xfrm>
          <a:prstGeom prst="rect">
            <a:avLst/>
          </a:prstGeom>
          <a:ln>
            <a:noFill/>
          </a:ln>
        </p:spPr>
      </p:pic>
      <p:pic>
        <p:nvPicPr>
          <p:cNvPr id="32" name="Picture 31" descr="Screen Shot 2015-04-28 at 14.31.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80" y="4620149"/>
            <a:ext cx="850090" cy="38754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4281595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ESS requirements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4908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0" name="Rectangle 1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109970" y="369332"/>
            <a:ext cx="59167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4 cassette demonstrator: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22" y="663654"/>
            <a:ext cx="4301177" cy="3898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Results: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Measured Efficiency </a:t>
            </a:r>
            <a:r>
              <a:rPr lang="en-US" sz="1400" dirty="0">
                <a:latin typeface="Avenir Book"/>
                <a:cs typeface="Avenir Book"/>
              </a:rPr>
              <a:t>45% at </a:t>
            </a:r>
            <a:r>
              <a:rPr lang="en-US" sz="1400" dirty="0" smtClean="0">
                <a:latin typeface="Avenir Book"/>
                <a:cs typeface="Avenir Book"/>
              </a:rPr>
              <a:t>2.5Å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Spatial Resolution 4mm x 280μm 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Counting rate capability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~5000 n/s/mm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at 2.5Å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      (limited by the electronics)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Atmospheric pressure operation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(thin vessel win</a:t>
            </a:r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dow, low scattering)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(cost effective materials)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baseline="30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37" name="Picture 36" descr="Screen Shot 2015-01-28 at 16.1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48" y="2683168"/>
            <a:ext cx="4523852" cy="176706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620148" y="2430080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state of the art</a:t>
            </a:r>
            <a:endParaRPr lang="en-US" sz="1600" dirty="0">
              <a:latin typeface="Avenir Book"/>
              <a:cs typeface="Avenir Book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79581"/>
              </p:ext>
            </p:extLst>
          </p:nvPr>
        </p:nvGraphicFramePr>
        <p:xfrm>
          <a:off x="89386" y="4591153"/>
          <a:ext cx="5822692" cy="1469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93"/>
                <a:gridCol w="1250682"/>
                <a:gridCol w="3100917"/>
              </a:tblGrid>
              <a:tr h="453034"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558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Max local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baseline="0" dirty="0" smtClean="0">
                          <a:latin typeface="Avenir Book"/>
                          <a:cs typeface="Avenir Book"/>
                        </a:rPr>
                        <a:t>Conventional</a:t>
                      </a: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 refl.    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dirty="0" smtClean="0">
                          <a:latin typeface="Avenir Book"/>
                          <a:cs typeface="Avenir Book"/>
                        </a:rPr>
                        <a:t>High intensity mode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4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Spatial resolution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1mm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0.5mm</a:t>
                      </a:r>
                    </a:p>
                    <a:p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Picture 27" descr="Screen Shot 2015-04-28 at 14.31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845" y="4620149"/>
            <a:ext cx="861894" cy="364648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80" y="4620149"/>
            <a:ext cx="850090" cy="38754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0" y="4281595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ESS requirements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46568" y="2683168"/>
            <a:ext cx="572889" cy="170987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02879" y="5062769"/>
            <a:ext cx="3050263" cy="53897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30239" y="1932695"/>
            <a:ext cx="1288428" cy="32518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 rot="339178">
            <a:off x="3727236" y="1690341"/>
            <a:ext cx="4917498" cy="1190295"/>
          </a:xfrm>
          <a:prstGeom prst="arc">
            <a:avLst>
              <a:gd name="adj1" fmla="val 11167071"/>
              <a:gd name="adj2" fmla="val 21414267"/>
            </a:avLst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15706724">
            <a:off x="1689311" y="3571900"/>
            <a:ext cx="4880686" cy="1245515"/>
          </a:xfrm>
          <a:prstGeom prst="arc">
            <a:avLst>
              <a:gd name="adj1" fmla="val 13385679"/>
              <a:gd name="adj2" fmla="val 20943151"/>
            </a:avLst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9288703">
            <a:off x="5391799" y="3948513"/>
            <a:ext cx="3846141" cy="1227287"/>
          </a:xfrm>
          <a:prstGeom prst="arc">
            <a:avLst>
              <a:gd name="adj1" fmla="val 12255830"/>
              <a:gd name="adj2" fmla="val 20657613"/>
            </a:avLst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53142" y="1266375"/>
            <a:ext cx="55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x10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466056" y="3799364"/>
            <a:ext cx="55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x20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348760" y="5087788"/>
            <a:ext cx="680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x300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1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2" y="1772816"/>
            <a:ext cx="910977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LOKI detectors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3068960"/>
            <a:ext cx="871565" cy="108011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3</a:t>
            </a:fld>
            <a:endParaRPr lang="en-GB" dirty="0"/>
          </a:p>
        </p:txBody>
      </p:sp>
      <p:pic>
        <p:nvPicPr>
          <p:cNvPr id="9" name="Picture 453" descr="lnf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3725" y="1793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3" descr="lnf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6125" y="3317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3" descr="lnf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8525" y="484188"/>
            <a:ext cx="28924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1" descr="bicocca-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410" y="409786"/>
            <a:ext cx="600918" cy="6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50" descr="ifp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1944216" cy="68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404664"/>
            <a:ext cx="936104" cy="672579"/>
          </a:xfrm>
          <a:prstGeom prst="rect">
            <a:avLst/>
          </a:prstGeom>
        </p:spPr>
      </p:pic>
      <p:pic>
        <p:nvPicPr>
          <p:cNvPr id="15" name="Picture 3" descr="C:\Progetti CATIA\BandGEM2.0\Demonstator Good\Immagini\sim_loki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75" y="17802225"/>
            <a:ext cx="34067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Progetti CATIA\BandGEM2.0\Demonstator Good\Immagini\sim_loki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5" y="17954625"/>
            <a:ext cx="34067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Progetti CATIA\BandGEM2.0\Demonstator Good\Immagini\sim_loki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75" y="18107025"/>
            <a:ext cx="34067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-144463" y="17268825"/>
            <a:ext cx="17759363" cy="9942513"/>
            <a:chOff x="-144463" y="17268825"/>
            <a:chExt cx="17759363" cy="9942513"/>
          </a:xfrm>
        </p:grpSpPr>
        <p:pic>
          <p:nvPicPr>
            <p:cNvPr id="19" name="Picture 2" descr="C:\Progetti CATIA\BandGEM2.0\Demonstator Good\Immagini\Spaccato_ISO.bm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5925" y="18068925"/>
              <a:ext cx="6985000" cy="560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03"/>
            <p:cNvSpPr txBox="1">
              <a:spLocks noChangeArrowheads="1"/>
            </p:cNvSpPr>
            <p:nvPr/>
          </p:nvSpPr>
          <p:spPr bwMode="auto">
            <a:xfrm>
              <a:off x="5614988" y="17370425"/>
              <a:ext cx="1081246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200">
                  <a:solidFill>
                    <a:srgbClr val="FF0000"/>
                  </a:solidFill>
                  <a:latin typeface="Comic Sans MS" charset="0"/>
                </a:rPr>
                <a:t>Detector Top and Exploded view – 3D Cathode</a:t>
              </a:r>
            </a:p>
          </p:txBody>
        </p:sp>
        <p:sp>
          <p:nvSpPr>
            <p:cNvPr id="21" name="Rectangle 91"/>
            <p:cNvSpPr>
              <a:spLocks noChangeArrowheads="1"/>
            </p:cNvSpPr>
            <p:nvPr/>
          </p:nvSpPr>
          <p:spPr bwMode="auto">
            <a:xfrm>
              <a:off x="11499850" y="23887113"/>
              <a:ext cx="4546600" cy="332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800" b="0">
                  <a:latin typeface="Comic Sans MS" charset="0"/>
                </a:rPr>
                <a:t>Total of 100 lamellas (separated by 4 mm gap) are foreseen to realize the demonstrator </a:t>
              </a:r>
              <a:endParaRPr lang="en-GB" sz="2800" b="0">
                <a:latin typeface="Comic Sans MS" charset="0"/>
              </a:endParaRPr>
            </a:p>
            <a:p>
              <a:pPr>
                <a:spcBef>
                  <a:spcPct val="50000"/>
                </a:spcBef>
              </a:pPr>
              <a:r>
                <a:rPr lang="it-IT" sz="2800" b="0">
                  <a:latin typeface="Comic Sans MS" charset="0"/>
                </a:rPr>
                <a:t>Tilting the detector by few degrees ensures high detection efficiency</a:t>
              </a:r>
              <a:endParaRPr lang="en-GB" sz="2800" b="0">
                <a:latin typeface="Comic Sans MS" charset="0"/>
              </a:endParaRPr>
            </a:p>
          </p:txBody>
        </p:sp>
        <p:grpSp>
          <p:nvGrpSpPr>
            <p:cNvPr id="22" name="Gruppo 13"/>
            <p:cNvGrpSpPr>
              <a:grpSpLocks/>
            </p:cNvGrpSpPr>
            <p:nvPr/>
          </p:nvGrpSpPr>
          <p:grpSpPr bwMode="auto">
            <a:xfrm>
              <a:off x="438150" y="22171025"/>
              <a:ext cx="4170363" cy="4487863"/>
              <a:chOff x="995636" y="1828130"/>
              <a:chExt cx="3794396" cy="4211102"/>
            </a:xfrm>
          </p:grpSpPr>
          <p:pic>
            <p:nvPicPr>
              <p:cNvPr id="36" name="Picture 2" descr="C:\Progetti CATIA\BandGEM2.0\Demonstator Good\Immagini\Vista_Sotto.bmp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636" y="1844824"/>
                <a:ext cx="3794396" cy="4194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CasellaDiTesto 3"/>
              <p:cNvSpPr txBox="1"/>
              <p:nvPr/>
            </p:nvSpPr>
            <p:spPr>
              <a:xfrm>
                <a:off x="1316289" y="1917506"/>
                <a:ext cx="1442940" cy="43347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omic Sans MS" panose="030F0702030302020204" pitchFamily="66" charset="0"/>
                  </a:rPr>
                  <a:t>337 mm</a:t>
                </a:r>
              </a:p>
            </p:txBody>
          </p:sp>
          <p:cxnSp>
            <p:nvCxnSpPr>
              <p:cNvPr id="38" name="Connettore 2 5"/>
              <p:cNvCxnSpPr>
                <a:cxnSpLocks noChangeShapeType="1"/>
              </p:cNvCxnSpPr>
              <p:nvPr/>
            </p:nvCxnSpPr>
            <p:spPr bwMode="auto">
              <a:xfrm>
                <a:off x="2844447" y="1917506"/>
                <a:ext cx="0" cy="4050225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Connettore 2 9"/>
              <p:cNvCxnSpPr>
                <a:cxnSpLocks noChangeShapeType="1"/>
              </p:cNvCxnSpPr>
              <p:nvPr/>
            </p:nvCxnSpPr>
            <p:spPr bwMode="auto">
              <a:xfrm>
                <a:off x="1115520" y="1828130"/>
                <a:ext cx="3456409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" name="CasellaDiTesto 12"/>
              <p:cNvSpPr txBox="1"/>
              <p:nvPr/>
            </p:nvSpPr>
            <p:spPr>
              <a:xfrm rot="5400000">
                <a:off x="2528101" y="3274541"/>
                <a:ext cx="1001012" cy="3336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omic Sans MS" panose="030F0702030302020204" pitchFamily="66" charset="0"/>
                  </a:rPr>
                  <a:t>400 mm</a:t>
                </a:r>
              </a:p>
            </p:txBody>
          </p:sp>
        </p:grpSp>
        <p:sp>
          <p:nvSpPr>
            <p:cNvPr id="23" name="CasellaDiTesto 3"/>
            <p:cNvSpPr txBox="1"/>
            <p:nvPr/>
          </p:nvSpPr>
          <p:spPr>
            <a:xfrm>
              <a:off x="13287375" y="23160038"/>
              <a:ext cx="1384300" cy="4619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>
                  <a:latin typeface="Comic Sans MS" panose="030F0702030302020204" pitchFamily="66" charset="0"/>
                </a:rPr>
                <a:t>Cathode</a:t>
              </a:r>
            </a:p>
          </p:txBody>
        </p:sp>
        <p:cxnSp>
          <p:nvCxnSpPr>
            <p:cNvPr id="24" name="Connettore 2 5"/>
            <p:cNvCxnSpPr>
              <a:cxnSpLocks noChangeShapeType="1"/>
              <a:stCxn id="23" idx="0"/>
            </p:cNvCxnSpPr>
            <p:nvPr/>
          </p:nvCxnSpPr>
          <p:spPr bwMode="auto">
            <a:xfrm flipH="1" flipV="1">
              <a:off x="13066713" y="22831425"/>
              <a:ext cx="912812" cy="3286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CasellaDiTesto 7"/>
            <p:cNvSpPr txBox="1"/>
            <p:nvPr/>
          </p:nvSpPr>
          <p:spPr>
            <a:xfrm>
              <a:off x="14998700" y="22637750"/>
              <a:ext cx="2538413" cy="8302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it-IT" baseline="30000" dirty="0">
                  <a:latin typeface="Comic Sans MS" panose="030F0702030302020204" pitchFamily="66" charset="0"/>
                </a:rPr>
                <a:t>10</a:t>
              </a:r>
              <a:r>
                <a:rPr lang="it-IT" dirty="0">
                  <a:latin typeface="Comic Sans MS" panose="030F0702030302020204" pitchFamily="66" charset="0"/>
                </a:rPr>
                <a:t>B</a:t>
              </a:r>
              <a:r>
                <a:rPr lang="it-IT" baseline="-25000" dirty="0">
                  <a:latin typeface="Comic Sans MS" panose="030F0702030302020204" pitchFamily="66" charset="0"/>
                </a:rPr>
                <a:t>4</a:t>
              </a:r>
              <a:r>
                <a:rPr lang="it-IT" dirty="0">
                  <a:latin typeface="Comic Sans MS" panose="030F0702030302020204" pitchFamily="66" charset="0"/>
                </a:rPr>
                <a:t>C Lamellae system</a:t>
              </a:r>
            </a:p>
          </p:txBody>
        </p:sp>
        <p:cxnSp>
          <p:nvCxnSpPr>
            <p:cNvPr id="26" name="Connettore 2 9"/>
            <p:cNvCxnSpPr>
              <a:cxnSpLocks noChangeShapeType="1"/>
              <a:stCxn id="25" idx="0"/>
            </p:cNvCxnSpPr>
            <p:nvPr/>
          </p:nvCxnSpPr>
          <p:spPr bwMode="auto">
            <a:xfrm flipV="1">
              <a:off x="16268700" y="20597813"/>
              <a:ext cx="177800" cy="20399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CasellaDiTesto 10"/>
            <p:cNvSpPr txBox="1"/>
            <p:nvPr/>
          </p:nvSpPr>
          <p:spPr>
            <a:xfrm>
              <a:off x="15770225" y="18724563"/>
              <a:ext cx="1844675" cy="4619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it-IT" dirty="0">
                  <a:latin typeface="Comic Sans MS" panose="030F0702030302020204" pitchFamily="66" charset="0"/>
                </a:rPr>
                <a:t>Triple GEM</a:t>
              </a:r>
            </a:p>
          </p:txBody>
        </p:sp>
        <p:cxnSp>
          <p:nvCxnSpPr>
            <p:cNvPr id="28" name="Connettore 2 12"/>
            <p:cNvCxnSpPr>
              <a:cxnSpLocks noChangeShapeType="1"/>
            </p:cNvCxnSpPr>
            <p:nvPr/>
          </p:nvCxnSpPr>
          <p:spPr bwMode="auto">
            <a:xfrm flipH="1">
              <a:off x="15228888" y="18984913"/>
              <a:ext cx="590550" cy="20161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CasellaDiTesto 13"/>
            <p:cNvSpPr txBox="1"/>
            <p:nvPr/>
          </p:nvSpPr>
          <p:spPr>
            <a:xfrm>
              <a:off x="11615738" y="18292763"/>
              <a:ext cx="2638425" cy="4619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it-IT" dirty="0" err="1">
                  <a:latin typeface="Comic Sans MS" panose="030F0702030302020204" pitchFamily="66" charset="0"/>
                </a:rPr>
                <a:t>Readout</a:t>
              </a:r>
              <a:r>
                <a:rPr lang="it-IT" dirty="0">
                  <a:latin typeface="Comic Sans MS" panose="030F0702030302020204" pitchFamily="66" charset="0"/>
                </a:rPr>
                <a:t> </a:t>
              </a:r>
              <a:r>
                <a:rPr lang="it-IT" dirty="0" err="1">
                  <a:latin typeface="Comic Sans MS" panose="030F0702030302020204" pitchFamily="66" charset="0"/>
                </a:rPr>
                <a:t>anode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cxnSp>
          <p:nvCxnSpPr>
            <p:cNvPr id="30" name="Connettore 2 15"/>
            <p:cNvCxnSpPr>
              <a:cxnSpLocks noChangeShapeType="1"/>
            </p:cNvCxnSpPr>
            <p:nvPr/>
          </p:nvCxnSpPr>
          <p:spPr bwMode="auto">
            <a:xfrm>
              <a:off x="12673013" y="18669000"/>
              <a:ext cx="0" cy="5175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TextBox 8"/>
            <p:cNvSpPr txBox="1">
              <a:spLocks noChangeArrowheads="1"/>
            </p:cNvSpPr>
            <p:nvPr/>
          </p:nvSpPr>
          <p:spPr bwMode="auto">
            <a:xfrm>
              <a:off x="-144463" y="17268825"/>
              <a:ext cx="6057901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800">
                  <a:solidFill>
                    <a:srgbClr val="FF0000"/>
                  </a:solidFill>
                  <a:latin typeface="Comic Sans MS" charset="0"/>
                </a:rPr>
                <a:t>LOKI rear detector UMBRELLA</a:t>
              </a:r>
              <a:endParaRPr lang="en-GB" sz="2800">
                <a:solidFill>
                  <a:srgbClr val="FF0000"/>
                </a:solidFill>
                <a:latin typeface="Comic Sans MS" charset="0"/>
              </a:endParaRPr>
            </a:p>
          </p:txBody>
        </p:sp>
        <p:pic>
          <p:nvPicPr>
            <p:cNvPr id="32" name="Picture 4" descr="C:\Progetti CATIA\BandGEM2.0\Demonstator Good\Immagini\10 10 lamella.bm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300" y="18124488"/>
              <a:ext cx="5284788" cy="320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Arrow Connector 30"/>
            <p:cNvCxnSpPr>
              <a:cxnSpLocks noChangeShapeType="1"/>
            </p:cNvCxnSpPr>
            <p:nvPr/>
          </p:nvCxnSpPr>
          <p:spPr bwMode="auto">
            <a:xfrm>
              <a:off x="9648825" y="21209000"/>
              <a:ext cx="1209675" cy="6254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ectangle 91"/>
            <p:cNvSpPr>
              <a:spLocks noChangeArrowheads="1"/>
            </p:cNvSpPr>
            <p:nvPr/>
          </p:nvSpPr>
          <p:spPr bwMode="auto">
            <a:xfrm>
              <a:off x="5486400" y="21726525"/>
              <a:ext cx="45466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800" b="0">
                  <a:latin typeface="Comic Sans MS" charset="0"/>
                </a:rPr>
                <a:t>One Lamella element: 24 Al/Ti strips coated by 1 µm 10B4C on both sides</a:t>
              </a:r>
              <a:endParaRPr lang="en-GB" sz="2800" b="0">
                <a:latin typeface="Comic Sans MS" charset="0"/>
              </a:endParaRPr>
            </a:p>
          </p:txBody>
        </p:sp>
        <p:sp>
          <p:nvSpPr>
            <p:cNvPr id="35" name="Rectangle 91"/>
            <p:cNvSpPr>
              <a:spLocks noChangeArrowheads="1"/>
            </p:cNvSpPr>
            <p:nvPr/>
          </p:nvSpPr>
          <p:spPr bwMode="auto">
            <a:xfrm>
              <a:off x="5400675" y="24339550"/>
              <a:ext cx="4546600" cy="22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800" b="0">
                  <a:latin typeface="Comic Sans MS" charset="0"/>
                </a:rPr>
                <a:t>Geometrical dimensions of the demonstrator defined in order to equip all the rear area by using 8 modules</a:t>
              </a:r>
              <a:endParaRPr lang="en-GB" sz="2800" b="0">
                <a:latin typeface="Comic Sans MS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23528" y="5898758"/>
            <a:ext cx="8316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For further information, please refer to the poster by G. </a:t>
            </a:r>
            <a:r>
              <a:rPr lang="en-US" sz="1600" dirty="0" err="1" smtClean="0"/>
              <a:t>Groci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56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0" name="Rectangle 1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109970" y="369332"/>
            <a:ext cx="59167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4 cassette demonstrator: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22" y="663654"/>
            <a:ext cx="4301177" cy="3898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Results: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Measured Efficiency </a:t>
            </a:r>
            <a:r>
              <a:rPr lang="en-US" sz="1400" dirty="0">
                <a:latin typeface="Avenir Book"/>
                <a:cs typeface="Avenir Book"/>
              </a:rPr>
              <a:t>45% at </a:t>
            </a:r>
            <a:r>
              <a:rPr lang="en-US" sz="1400" dirty="0" smtClean="0">
                <a:latin typeface="Avenir Book"/>
                <a:cs typeface="Avenir Book"/>
              </a:rPr>
              <a:t>2.5Å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Spatial Resolution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4mm x 280μm 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Counting rate capability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~5000 n/s/mm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at 2.5Å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      (limited by the electronics)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Atmospheric pressure operation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(thin vessel win</a:t>
            </a:r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dow, low scattering)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(cost effective materials)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baseline="30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37" name="Picture 36" descr="Screen Shot 2015-01-28 at 16.1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48" y="2683168"/>
            <a:ext cx="4523852" cy="176706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620148" y="2430080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state of the art</a:t>
            </a:r>
            <a:endParaRPr lang="en-US" sz="1600" dirty="0">
              <a:latin typeface="Avenir Book"/>
              <a:cs typeface="Avenir Book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580550"/>
              </p:ext>
            </p:extLst>
          </p:nvPr>
        </p:nvGraphicFramePr>
        <p:xfrm>
          <a:off x="89386" y="4591153"/>
          <a:ext cx="5822692" cy="1469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93"/>
                <a:gridCol w="1250682"/>
                <a:gridCol w="3100917"/>
              </a:tblGrid>
              <a:tr h="453034"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558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Max local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baseline="0" dirty="0" smtClean="0">
                          <a:latin typeface="Avenir Book"/>
                          <a:cs typeface="Avenir Book"/>
                        </a:rPr>
                        <a:t>Conventional</a:t>
                      </a: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 refl.    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dirty="0" smtClean="0">
                          <a:latin typeface="Avenir Book"/>
                          <a:cs typeface="Avenir Book"/>
                        </a:rPr>
                        <a:t>High intensity mode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4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Spatial resolution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1mm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0.5mm</a:t>
                      </a:r>
                    </a:p>
                    <a:p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Picture 27" descr="Screen Shot 2015-04-28 at 14.31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845" y="4620149"/>
            <a:ext cx="861894" cy="364648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80" y="4620149"/>
            <a:ext cx="850090" cy="38754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0" y="4281595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ESS requirements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46568" y="2683168"/>
            <a:ext cx="572889" cy="170987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02879" y="5062769"/>
            <a:ext cx="3050263" cy="53897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30239" y="1932695"/>
            <a:ext cx="1288428" cy="32518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 rot="339178">
            <a:off x="3727236" y="1690341"/>
            <a:ext cx="4917498" cy="1190295"/>
          </a:xfrm>
          <a:prstGeom prst="arc">
            <a:avLst>
              <a:gd name="adj1" fmla="val 11167071"/>
              <a:gd name="adj2" fmla="val 21414267"/>
            </a:avLst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15706724">
            <a:off x="1689311" y="3571900"/>
            <a:ext cx="4880686" cy="1245515"/>
          </a:xfrm>
          <a:prstGeom prst="arc">
            <a:avLst>
              <a:gd name="adj1" fmla="val 13385679"/>
              <a:gd name="adj2" fmla="val 20943151"/>
            </a:avLst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9288703">
            <a:off x="5391799" y="3948513"/>
            <a:ext cx="3846141" cy="1227287"/>
          </a:xfrm>
          <a:prstGeom prst="arc">
            <a:avLst>
              <a:gd name="adj1" fmla="val 12255830"/>
              <a:gd name="adj2" fmla="val 20657613"/>
            </a:avLst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53142" y="1266375"/>
            <a:ext cx="55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x10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466056" y="3799364"/>
            <a:ext cx="55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x20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348760" y="5087788"/>
            <a:ext cx="680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x300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802879" y="5650832"/>
            <a:ext cx="3050263" cy="227016"/>
          </a:xfrm>
          <a:prstGeom prst="rect">
            <a:avLst/>
          </a:prstGeom>
          <a:noFill/>
          <a:ln w="254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198385" y="1576833"/>
            <a:ext cx="1310619" cy="227016"/>
          </a:xfrm>
          <a:prstGeom prst="rect">
            <a:avLst/>
          </a:prstGeom>
          <a:noFill/>
          <a:ln w="254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803139" y="2683167"/>
            <a:ext cx="545621" cy="170987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15706724">
            <a:off x="657584" y="3147934"/>
            <a:ext cx="4880686" cy="1245515"/>
          </a:xfrm>
          <a:prstGeom prst="arc">
            <a:avLst>
              <a:gd name="adj1" fmla="val 11622673"/>
              <a:gd name="adj2" fmla="val 20943151"/>
            </a:avLst>
          </a:prstGeom>
          <a:ln>
            <a:solidFill>
              <a:srgbClr val="5CDA38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7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0" name="Rectangle 1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2" name="Picture 21" descr="ILL-web-p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3" y="6451507"/>
            <a:ext cx="385456" cy="3641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3" y="6426201"/>
            <a:ext cx="381000" cy="381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109970" y="369332"/>
            <a:ext cx="59167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4 cassette demonstrator: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22" y="663654"/>
            <a:ext cx="4301177" cy="3898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Results: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Measured Efficiency </a:t>
            </a: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45%</a:t>
            </a:r>
            <a:r>
              <a:rPr lang="en-US" sz="1400" dirty="0">
                <a:latin typeface="Avenir Book"/>
                <a:cs typeface="Avenir Book"/>
              </a:rPr>
              <a:t> at </a:t>
            </a:r>
            <a:r>
              <a:rPr lang="en-US" sz="1400" dirty="0" smtClean="0">
                <a:latin typeface="Avenir Book"/>
                <a:cs typeface="Avenir Book"/>
              </a:rPr>
              <a:t>2.5Å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Spatial Resolution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4mm x 280μm 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Counting rate capability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~5000 n/s/mm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at 2.5Å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      (limited by the electronics)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Atmospheric pressure operation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(thin vessel window, 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low scattering</a:t>
            </a:r>
            <a:r>
              <a:rPr lang="en-US" sz="1400" dirty="0" smtClean="0">
                <a:latin typeface="Avenir Book"/>
                <a:cs typeface="Avenir Book"/>
              </a:rPr>
              <a:t>) </a:t>
            </a:r>
          </a:p>
          <a:p>
            <a:pPr lvl="1"/>
            <a:r>
              <a:rPr lang="en-US" sz="1400" dirty="0" smtClean="0">
                <a:latin typeface="Avenir Book"/>
                <a:cs typeface="Avenir Book"/>
              </a:rPr>
              <a:t>(cost effective materials)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baseline="30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98963" y="2653587"/>
            <a:ext cx="2582987" cy="116955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Next demonstrator:</a:t>
            </a:r>
          </a:p>
          <a:p>
            <a:endParaRPr lang="en-US" sz="14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Counting </a:t>
            </a: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rate capability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Overlap and uniformity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79581"/>
              </p:ext>
            </p:extLst>
          </p:nvPr>
        </p:nvGraphicFramePr>
        <p:xfrm>
          <a:off x="89386" y="4591153"/>
          <a:ext cx="5822692" cy="1469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93"/>
                <a:gridCol w="1250682"/>
                <a:gridCol w="3100917"/>
              </a:tblGrid>
              <a:tr h="453034"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558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Max local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baseline="0" dirty="0" smtClean="0">
                          <a:latin typeface="Avenir Book"/>
                          <a:cs typeface="Avenir Book"/>
                        </a:rPr>
                        <a:t>Conventional</a:t>
                      </a: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 refl.    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5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u="none" dirty="0" smtClean="0">
                          <a:latin typeface="Avenir Book"/>
                          <a:cs typeface="Avenir Book"/>
                        </a:rPr>
                        <a:t>High intensity mode   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4 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n/s/</a:t>
                      </a:r>
                      <a:r>
                        <a:rPr lang="en-US" sz="1200" dirty="0" err="1" smtClean="0">
                          <a:latin typeface="Avenir Book"/>
                          <a:cs typeface="Avenir Book"/>
                        </a:rPr>
                        <a:t>Å</a:t>
                      </a:r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12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venir Book"/>
                          <a:cs typeface="Avenir Book"/>
                        </a:rPr>
                        <a:t>Spatial resolution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1mm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Avenir Book"/>
                          <a:cs typeface="Avenir Book"/>
                        </a:rPr>
                        <a:t>4mm x 0.5mm</a:t>
                      </a:r>
                    </a:p>
                    <a:p>
                      <a:endParaRPr lang="en-US" sz="12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26" descr="Screen Shot 2015-04-28 at 14.31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845" y="4620149"/>
            <a:ext cx="861894" cy="364648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Screen Shot 2015-04-28 at 14.31.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80" y="4620149"/>
            <a:ext cx="850090" cy="38754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4281595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ESS requirements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3336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2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24" name="Rectangle 323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5" name="Picture 324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07872" y="13585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Next demonstrator (9 cassettes):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venir Book"/>
                <a:cs typeface="Avenir Book"/>
              </a:rPr>
              <a:t>Counting </a:t>
            </a:r>
            <a:r>
              <a:rPr lang="en-US" sz="1400" dirty="0">
                <a:latin typeface="Avenir Book"/>
                <a:cs typeface="Avenir Book"/>
              </a:rPr>
              <a:t>rate capability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venir Book"/>
                <a:cs typeface="Avenir Book"/>
              </a:rPr>
              <a:t>Overlap and uniformity</a:t>
            </a:r>
          </a:p>
        </p:txBody>
      </p:sp>
      <p:pic>
        <p:nvPicPr>
          <p:cNvPr id="7" name="Picture 6" descr="Screen Shot 2015-09-16 at 12.0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101551"/>
            <a:ext cx="1536700" cy="366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9184" y="2482456"/>
            <a:ext cx="4339650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Build technology prototype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Tests at both beam line and </a:t>
            </a:r>
            <a:r>
              <a:rPr lang="en-US" sz="1400" dirty="0" err="1" smtClean="0">
                <a:solidFill>
                  <a:srgbClr val="000000"/>
                </a:solidFill>
              </a:rPr>
              <a:t>Reflectometry</a:t>
            </a:r>
            <a:r>
              <a:rPr lang="en-US" sz="1400" dirty="0" smtClean="0">
                <a:solidFill>
                  <a:srgbClr val="000000"/>
                </a:solidFill>
              </a:rPr>
              <a:t> beam line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Electric filed modeling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Testing and availability of beam line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Build technology prototype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Data analysis 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Detailed GEANT4 on detector performance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Screen Shot 2015-09-16 at 14.46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16" y="2995997"/>
            <a:ext cx="1819052" cy="443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61" y="3713563"/>
            <a:ext cx="1235636" cy="4571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742116"/>
            <a:ext cx="9186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All three partners will work together on the final detector for the ESS </a:t>
            </a: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Reflectometers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16" y="2089991"/>
            <a:ext cx="1236771" cy="6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5" name="Rectangle 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" name="Picture 1" descr="IMG_48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1012" y="263224"/>
            <a:ext cx="5377673" cy="4033255"/>
          </a:xfrm>
          <a:prstGeom prst="rect">
            <a:avLst/>
          </a:prstGeom>
        </p:spPr>
      </p:pic>
      <p:pic>
        <p:nvPicPr>
          <p:cNvPr id="7" name="Picture 6" descr="Screen Shot 2015-09-16 at 12.0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101551"/>
            <a:ext cx="1536700" cy="366894"/>
          </a:xfrm>
          <a:prstGeom prst="rect">
            <a:avLst/>
          </a:prstGeom>
        </p:spPr>
      </p:pic>
      <p:pic>
        <p:nvPicPr>
          <p:cNvPr id="8" name="Picture 7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266" y="1574800"/>
            <a:ext cx="2264433" cy="55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550" y="2209402"/>
            <a:ext cx="1210394" cy="447846"/>
          </a:xfrm>
          <a:prstGeom prst="rect">
            <a:avLst/>
          </a:prstGeom>
        </p:spPr>
      </p:pic>
      <p:pic>
        <p:nvPicPr>
          <p:cNvPr id="11" name="Picture 10" descr="logo1_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528" y="3112016"/>
            <a:ext cx="1021416" cy="6408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94615" y="2539484"/>
            <a:ext cx="252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Wigner Research Institute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94615" y="3701534"/>
            <a:ext cx="2544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Budapest Neutron Centre</a:t>
            </a:r>
          </a:p>
        </p:txBody>
      </p:sp>
      <p:sp>
        <p:nvSpPr>
          <p:cNvPr id="3" name="Rectangle 2"/>
          <p:cNvSpPr/>
          <p:nvPr/>
        </p:nvSpPr>
        <p:spPr>
          <a:xfrm rot="18150804">
            <a:off x="136456" y="4926802"/>
            <a:ext cx="1663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Francesco </a:t>
            </a:r>
            <a:r>
              <a:rPr lang="en-US" sz="1400" dirty="0" smtClean="0">
                <a:latin typeface="Avenir Book"/>
                <a:cs typeface="Avenir Book"/>
              </a:rPr>
              <a:t>Piscitelli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rot="17645040">
            <a:off x="4414744" y="4766305"/>
            <a:ext cx="1231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János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 err="1" smtClean="0">
                <a:latin typeface="Avenir Book"/>
                <a:cs typeface="Avenir Book"/>
              </a:rPr>
              <a:t>Orbán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14"/>
          <p:cNvSpPr/>
          <p:nvPr/>
        </p:nvSpPr>
        <p:spPr>
          <a:xfrm rot="18169683">
            <a:off x="1191335" y="4692957"/>
            <a:ext cx="111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Tibor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 err="1" smtClean="0">
                <a:latin typeface="Avenir Book"/>
                <a:cs typeface="Avenir Book"/>
              </a:rPr>
              <a:t>Zsíros</a:t>
            </a:r>
            <a:endParaRPr lang="en-US" sz="1400" dirty="0" smtClean="0">
              <a:latin typeface="Avenir Book"/>
              <a:cs typeface="Avenir Book"/>
            </a:endParaRPr>
          </a:p>
        </p:txBody>
      </p:sp>
      <p:sp>
        <p:nvSpPr>
          <p:cNvPr id="16" name="Rectangle 15"/>
          <p:cNvSpPr/>
          <p:nvPr/>
        </p:nvSpPr>
        <p:spPr>
          <a:xfrm rot="18044334">
            <a:off x="2109727" y="4693496"/>
            <a:ext cx="1082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Eszter</a:t>
            </a:r>
            <a:r>
              <a:rPr lang="en-US" sz="1400" dirty="0" smtClean="0">
                <a:latin typeface="Avenir Book"/>
                <a:cs typeface="Avenir Book"/>
              </a:rPr>
              <a:t> Dian</a:t>
            </a:r>
          </a:p>
        </p:txBody>
      </p:sp>
      <p:sp>
        <p:nvSpPr>
          <p:cNvPr id="17" name="Rectangle 16"/>
          <p:cNvSpPr/>
          <p:nvPr/>
        </p:nvSpPr>
        <p:spPr>
          <a:xfrm rot="18040353">
            <a:off x="2170378" y="4834098"/>
            <a:ext cx="1427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Péter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 err="1" smtClean="0">
                <a:latin typeface="Avenir Book"/>
                <a:cs typeface="Avenir Book"/>
              </a:rPr>
              <a:t>Pázmándi</a:t>
            </a:r>
            <a:endParaRPr lang="en-US" sz="1400" dirty="0" smtClean="0">
              <a:latin typeface="Avenir Book"/>
              <a:cs typeface="Avenir Book"/>
            </a:endParaRPr>
          </a:p>
        </p:txBody>
      </p:sp>
      <p:sp>
        <p:nvSpPr>
          <p:cNvPr id="18" name="Rectangle 17"/>
          <p:cNvSpPr/>
          <p:nvPr/>
        </p:nvSpPr>
        <p:spPr>
          <a:xfrm rot="17811445">
            <a:off x="2969651" y="4703521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Gábor</a:t>
            </a:r>
            <a:r>
              <a:rPr lang="en-US" sz="1400" dirty="0" smtClean="0">
                <a:latin typeface="Avenir Book"/>
                <a:cs typeface="Avenir Book"/>
              </a:rPr>
              <a:t> Kiss</a:t>
            </a:r>
          </a:p>
        </p:txBody>
      </p:sp>
      <p:sp>
        <p:nvSpPr>
          <p:cNvPr id="19" name="Rectangle 18"/>
          <p:cNvSpPr/>
          <p:nvPr/>
        </p:nvSpPr>
        <p:spPr>
          <a:xfrm rot="17782536">
            <a:off x="3356872" y="4759187"/>
            <a:ext cx="117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Dezső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 err="1" smtClean="0">
                <a:latin typeface="Avenir Book"/>
                <a:cs typeface="Avenir Book"/>
              </a:rPr>
              <a:t>Varga</a:t>
            </a:r>
            <a:endParaRPr lang="en-US" sz="1400" dirty="0" smtClean="0">
              <a:latin typeface="Avenir Book"/>
              <a:cs typeface="Avenir Book"/>
            </a:endParaRPr>
          </a:p>
        </p:txBody>
      </p:sp>
      <p:sp>
        <p:nvSpPr>
          <p:cNvPr id="20" name="Rectangle 19"/>
          <p:cNvSpPr/>
          <p:nvPr/>
        </p:nvSpPr>
        <p:spPr>
          <a:xfrm rot="17816857">
            <a:off x="3386673" y="4947759"/>
            <a:ext cx="1724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Richard Hall-Wilton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8451" y="16874"/>
            <a:ext cx="2938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Meeting at BNC - December 2015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173" y="742567"/>
            <a:ext cx="1236771" cy="6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5737922"/>
            <a:ext cx="1235636" cy="457185"/>
          </a:xfrm>
          <a:prstGeom prst="rect">
            <a:avLst/>
          </a:prstGeom>
        </p:spPr>
      </p:pic>
      <p:pic>
        <p:nvPicPr>
          <p:cNvPr id="6" name="Picture 5" descr="Screen Shot 2015-09-16 at 12.0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101551"/>
            <a:ext cx="1536700" cy="366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0392131">
            <a:off x="5715054" y="3589806"/>
            <a:ext cx="2730765" cy="451824"/>
            <a:chOff x="2850515" y="2977176"/>
            <a:chExt cx="2730765" cy="451824"/>
          </a:xfrm>
        </p:grpSpPr>
        <p:sp>
          <p:nvSpPr>
            <p:cNvPr id="8" name="Rectangle 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83"/>
          <p:cNvSpPr>
            <a:spLocks noChangeArrowheads="1"/>
          </p:cNvSpPr>
          <p:nvPr/>
        </p:nvSpPr>
        <p:spPr bwMode="auto">
          <a:xfrm>
            <a:off x="4250768" y="295463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52" name="Group 51"/>
          <p:cNvGrpSpPr/>
          <p:nvPr/>
        </p:nvGrpSpPr>
        <p:grpSpPr>
          <a:xfrm rot="20392131">
            <a:off x="5744119" y="4250003"/>
            <a:ext cx="2730765" cy="451824"/>
            <a:chOff x="2850515" y="2977176"/>
            <a:chExt cx="2730765" cy="451824"/>
          </a:xfrm>
        </p:grpSpPr>
        <p:sp>
          <p:nvSpPr>
            <p:cNvPr id="53" name="Rectangle 5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Triangle 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 rot="20392131">
            <a:off x="5731910" y="2911721"/>
            <a:ext cx="2730765" cy="451824"/>
            <a:chOff x="2850515" y="2977176"/>
            <a:chExt cx="2730765" cy="451824"/>
          </a:xfrm>
        </p:grpSpPr>
        <p:sp>
          <p:nvSpPr>
            <p:cNvPr id="94" name="Rectangle 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ight Triangle 9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 rot="20392131">
            <a:off x="5754758" y="2154135"/>
            <a:ext cx="2730765" cy="451824"/>
            <a:chOff x="2850515" y="2977176"/>
            <a:chExt cx="2730765" cy="451824"/>
          </a:xfrm>
        </p:grpSpPr>
        <p:sp>
          <p:nvSpPr>
            <p:cNvPr id="135" name="Rectangle 13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ight Triangle 13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 rot="20392131">
            <a:off x="5774013" y="1458364"/>
            <a:ext cx="2730765" cy="451824"/>
            <a:chOff x="2850515" y="2977176"/>
            <a:chExt cx="2730765" cy="451824"/>
          </a:xfrm>
        </p:grpSpPr>
        <p:sp>
          <p:nvSpPr>
            <p:cNvPr id="176" name="Rectangle 17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Triangle 18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6" name="Straight Arrow Connector 215"/>
          <p:cNvCxnSpPr/>
          <p:nvPr/>
        </p:nvCxnSpPr>
        <p:spPr>
          <a:xfrm flipV="1">
            <a:off x="4216133" y="323003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 rot="20336632">
            <a:off x="7123708" y="454297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18" name="Rectangle 217"/>
          <p:cNvSpPr/>
          <p:nvPr/>
        </p:nvSpPr>
        <p:spPr>
          <a:xfrm rot="20478990">
            <a:off x="5634251" y="4376618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19" name="Rectangle 218"/>
          <p:cNvSpPr/>
          <p:nvPr/>
        </p:nvSpPr>
        <p:spPr>
          <a:xfrm rot="20426334">
            <a:off x="7637253" y="4078675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 rot="20488696">
            <a:off x="6643988" y="440230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1" name="Picture 220" descr="mb_simulation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1" r="12117"/>
          <a:stretch/>
        </p:blipFill>
        <p:spPr>
          <a:xfrm>
            <a:off x="0" y="1447050"/>
            <a:ext cx="4163181" cy="3978692"/>
          </a:xfrm>
          <a:prstGeom prst="rect">
            <a:avLst/>
          </a:prstGeom>
        </p:spPr>
      </p:pic>
      <p:sp>
        <p:nvSpPr>
          <p:cNvPr id="222" name="TextBox 221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Electric field modeling</a:t>
            </a:r>
          </a:p>
        </p:txBody>
      </p:sp>
    </p:spTree>
    <p:extLst>
      <p:ext uri="{BB962C8B-B14F-4D97-AF65-F5344CB8AC3E}">
        <p14:creationId xmlns:p14="http://schemas.microsoft.com/office/powerpoint/2010/main" val="112386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355" name="Picture 354" descr="ScatteringOfMateri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70" y="940639"/>
            <a:ext cx="5898125" cy="4674291"/>
          </a:xfrm>
          <a:prstGeom prst="rect">
            <a:avLst/>
          </a:prstGeom>
        </p:spPr>
      </p:pic>
      <p:sp>
        <p:nvSpPr>
          <p:cNvPr id="356" name="TextBox 355"/>
          <p:cNvSpPr txBox="1"/>
          <p:nvPr/>
        </p:nvSpPr>
        <p:spPr>
          <a:xfrm>
            <a:off x="2514600" y="5562600"/>
            <a:ext cx="482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Any material holding the strips at 5deg scatters too much!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357" name="Oval 356"/>
          <p:cNvSpPr/>
          <p:nvPr/>
        </p:nvSpPr>
        <p:spPr>
          <a:xfrm>
            <a:off x="5246254" y="2487288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1166667" y="4255870"/>
            <a:ext cx="2760908" cy="1020478"/>
            <a:chOff x="901622" y="4245225"/>
            <a:chExt cx="2760908" cy="1020478"/>
          </a:xfrm>
        </p:grpSpPr>
        <p:grpSp>
          <p:nvGrpSpPr>
            <p:cNvPr id="360" name="Group 35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490" name="Rectangle 489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ight Triangle 494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1" name="Straight Connector 360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9" name="Group 528"/>
          <p:cNvGrpSpPr/>
          <p:nvPr/>
        </p:nvGrpSpPr>
        <p:grpSpPr>
          <a:xfrm>
            <a:off x="1154907" y="3482907"/>
            <a:ext cx="2760908" cy="1020478"/>
            <a:chOff x="901622" y="4245225"/>
            <a:chExt cx="2760908" cy="1020478"/>
          </a:xfrm>
        </p:grpSpPr>
        <p:grpSp>
          <p:nvGrpSpPr>
            <p:cNvPr id="530" name="Group 52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58" name="Rectangle 65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Right Triangle 66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7" name="Straight Connector 65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7" name="Group 696"/>
          <p:cNvGrpSpPr/>
          <p:nvPr/>
        </p:nvGrpSpPr>
        <p:grpSpPr>
          <a:xfrm>
            <a:off x="1168068" y="2675774"/>
            <a:ext cx="2760908" cy="1020478"/>
            <a:chOff x="901622" y="4245225"/>
            <a:chExt cx="2760908" cy="1020478"/>
          </a:xfrm>
        </p:grpSpPr>
        <p:grpSp>
          <p:nvGrpSpPr>
            <p:cNvPr id="698" name="Group 697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706" name="Rectangle 70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ight Triangle 72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2" name="Straight Connector 701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5" name="Group 754"/>
          <p:cNvGrpSpPr/>
          <p:nvPr/>
        </p:nvGrpSpPr>
        <p:grpSpPr>
          <a:xfrm>
            <a:off x="1158235" y="1925201"/>
            <a:ext cx="2760908" cy="1020478"/>
            <a:chOff x="901622" y="4245225"/>
            <a:chExt cx="2760908" cy="1020478"/>
          </a:xfrm>
        </p:grpSpPr>
        <p:grpSp>
          <p:nvGrpSpPr>
            <p:cNvPr id="756" name="Group 75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758" name="Rectangle 75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ight Triangle 76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57" name="Straight Connector 75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7" name="Rectangle 83"/>
          <p:cNvSpPr>
            <a:spLocks noChangeArrowheads="1"/>
          </p:cNvSpPr>
          <p:nvPr/>
        </p:nvSpPr>
        <p:spPr bwMode="auto">
          <a:xfrm>
            <a:off x="76708" y="311881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98" name="Straight Arrow Connector 797"/>
          <p:cNvCxnSpPr>
            <a:endCxn id="706" idx="0"/>
          </p:cNvCxnSpPr>
          <p:nvPr/>
        </p:nvCxnSpPr>
        <p:spPr>
          <a:xfrm flipV="1">
            <a:off x="42073" y="3407412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9" name="Oval 798"/>
          <p:cNvSpPr/>
          <p:nvPr/>
        </p:nvSpPr>
        <p:spPr>
          <a:xfrm>
            <a:off x="1549445" y="3216824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Left Bracket 799"/>
          <p:cNvSpPr/>
          <p:nvPr/>
        </p:nvSpPr>
        <p:spPr>
          <a:xfrm rot="9737582">
            <a:off x="3732825" y="1746029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TextBox 800"/>
          <p:cNvSpPr txBox="1"/>
          <p:nvPr/>
        </p:nvSpPr>
        <p:spPr>
          <a:xfrm>
            <a:off x="3286839" y="1453927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802" name="Rectangle 801"/>
          <p:cNvSpPr/>
          <p:nvPr/>
        </p:nvSpPr>
        <p:spPr>
          <a:xfrm rot="20336632">
            <a:off x="1025077" y="476767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803" name="Rectangle 802"/>
          <p:cNvSpPr/>
          <p:nvPr/>
        </p:nvSpPr>
        <p:spPr>
          <a:xfrm rot="20478990">
            <a:off x="554045" y="5248007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04" name="Rectangle 803"/>
          <p:cNvSpPr/>
          <p:nvPr/>
        </p:nvSpPr>
        <p:spPr>
          <a:xfrm rot="20488696">
            <a:off x="2095477" y="4980562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05" name="Rectangle 804"/>
          <p:cNvSpPr/>
          <p:nvPr/>
        </p:nvSpPr>
        <p:spPr>
          <a:xfrm rot="20426334">
            <a:off x="3089187" y="4661100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06" name="TextBox 805"/>
          <p:cNvSpPr txBox="1"/>
          <p:nvPr/>
        </p:nvSpPr>
        <p:spPr>
          <a:xfrm>
            <a:off x="1664684" y="58946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677143" y="990409"/>
            <a:ext cx="2312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scattered or absorbed flux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</p:spTree>
    <p:extLst>
      <p:ext uri="{BB962C8B-B14F-4D97-AF65-F5344CB8AC3E}">
        <p14:creationId xmlns:p14="http://schemas.microsoft.com/office/powerpoint/2010/main" val="374948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Fthi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26" y="204956"/>
            <a:ext cx="3981450" cy="311432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54" name="Rectangle 83"/>
          <p:cNvSpPr>
            <a:spLocks noChangeArrowheads="1"/>
          </p:cNvSpPr>
          <p:nvPr/>
        </p:nvSpPr>
        <p:spPr bwMode="auto">
          <a:xfrm>
            <a:off x="1516479" y="2020542"/>
            <a:ext cx="541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dirty="0" smtClean="0">
                <a:latin typeface="Avenir Book"/>
                <a:cs typeface="Avenir Book"/>
              </a:rPr>
              <a:t>Efficiency saturated (5degrees)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62" name="Picture 61" descr="Absorption4MultiBla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276600"/>
            <a:ext cx="3994076" cy="3124200"/>
          </a:xfrm>
          <a:prstGeom prst="rect">
            <a:avLst/>
          </a:prstGeom>
        </p:spPr>
      </p:pic>
      <p:sp>
        <p:nvSpPr>
          <p:cNvPr id="65" name="Rectangle 83"/>
          <p:cNvSpPr>
            <a:spLocks noChangeArrowheads="1"/>
          </p:cNvSpPr>
          <p:nvPr/>
        </p:nvSpPr>
        <p:spPr bwMode="auto">
          <a:xfrm>
            <a:off x="987149" y="3208662"/>
            <a:ext cx="541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dirty="0" smtClean="0">
                <a:latin typeface="Avenir Book"/>
                <a:cs typeface="Avenir Book"/>
              </a:rPr>
              <a:t>At 5deg</a:t>
            </a:r>
            <a:r>
              <a:rPr lang="en-US" sz="1400" dirty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not much survives to the </a:t>
            </a:r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66" name="Rectangle 83"/>
          <p:cNvSpPr>
            <a:spLocks noChangeArrowheads="1"/>
          </p:cNvSpPr>
          <p:nvPr/>
        </p:nvSpPr>
        <p:spPr bwMode="auto">
          <a:xfrm>
            <a:off x="4953000" y="9906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Avenir Book"/>
                <a:cs typeface="Avenir Book"/>
              </a:rPr>
              <a:t>Substrate as thick as necessary </a:t>
            </a:r>
          </a:p>
          <a:p>
            <a:pPr marL="342900" indent="-342900">
              <a:buFontTx/>
              <a:buChar char="-"/>
            </a:pPr>
            <a:r>
              <a:rPr lang="en-US" sz="1400" dirty="0" err="1" smtClean="0">
                <a:latin typeface="Avenir Book"/>
                <a:cs typeface="Avenir Book"/>
              </a:rPr>
              <a:t>Kapton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(strips) </a:t>
            </a:r>
            <a:r>
              <a:rPr lang="en-US" sz="1400" dirty="0" smtClean="0">
                <a:latin typeface="Avenir Book"/>
                <a:cs typeface="Avenir Book"/>
              </a:rPr>
              <a:t>shielded by </a:t>
            </a:r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</a:t>
            </a:r>
            <a:endParaRPr lang="en-US" sz="1400" dirty="0">
              <a:latin typeface="Avenir Book"/>
              <a:cs typeface="Avenir Book"/>
            </a:endParaRPr>
          </a:p>
        </p:txBody>
      </p:sp>
      <p:grpSp>
        <p:nvGrpSpPr>
          <p:cNvPr id="37" name="Group 36"/>
          <p:cNvGrpSpPr/>
          <p:nvPr/>
        </p:nvGrpSpPr>
        <p:grpSpPr>
          <a:xfrm rot="20392131">
            <a:off x="5847782" y="3843716"/>
            <a:ext cx="2730765" cy="451824"/>
            <a:chOff x="2850515" y="2977176"/>
            <a:chExt cx="2730765" cy="451824"/>
          </a:xfrm>
        </p:grpSpPr>
        <p:sp>
          <p:nvSpPr>
            <p:cNvPr id="48" name="Rectangle 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ight Triangle 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Rectangle 83"/>
          <p:cNvSpPr>
            <a:spLocks noChangeArrowheads="1"/>
          </p:cNvSpPr>
          <p:nvPr/>
        </p:nvSpPr>
        <p:spPr bwMode="auto">
          <a:xfrm>
            <a:off x="4383496" y="320854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110" name="Group 109"/>
          <p:cNvGrpSpPr/>
          <p:nvPr/>
        </p:nvGrpSpPr>
        <p:grpSpPr>
          <a:xfrm rot="20392131">
            <a:off x="5876847" y="4503913"/>
            <a:ext cx="2730765" cy="451824"/>
            <a:chOff x="2850515" y="2977176"/>
            <a:chExt cx="2730765" cy="451824"/>
          </a:xfrm>
        </p:grpSpPr>
        <p:sp>
          <p:nvSpPr>
            <p:cNvPr id="111" name="Rectangle 1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ight Triangle 1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 rot="20392131">
            <a:off x="5864638" y="3165631"/>
            <a:ext cx="2730765" cy="451824"/>
            <a:chOff x="2850515" y="2977176"/>
            <a:chExt cx="2730765" cy="451824"/>
          </a:xfrm>
        </p:grpSpPr>
        <p:sp>
          <p:nvSpPr>
            <p:cNvPr id="152" name="Rectangle 15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ight Triangle 15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 rot="20392131">
            <a:off x="5887486" y="2408045"/>
            <a:ext cx="2730765" cy="451824"/>
            <a:chOff x="2850515" y="2977176"/>
            <a:chExt cx="2730765" cy="451824"/>
          </a:xfrm>
        </p:grpSpPr>
        <p:sp>
          <p:nvSpPr>
            <p:cNvPr id="193" name="Rectangle 1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ight Triangle 1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3" name="Straight Arrow Connector 232"/>
          <p:cNvCxnSpPr/>
          <p:nvPr/>
        </p:nvCxnSpPr>
        <p:spPr>
          <a:xfrm flipV="1">
            <a:off x="4348861" y="348394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Rectangle 233"/>
          <p:cNvSpPr/>
          <p:nvPr/>
        </p:nvSpPr>
        <p:spPr>
          <a:xfrm rot="20336632">
            <a:off x="7282422" y="4765435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35" name="Rectangle 234"/>
          <p:cNvSpPr/>
          <p:nvPr/>
        </p:nvSpPr>
        <p:spPr>
          <a:xfrm rot="20478990">
            <a:off x="5792965" y="4599081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8006803" y="1477564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237" name="Left Bracket 236"/>
          <p:cNvSpPr/>
          <p:nvPr/>
        </p:nvSpPr>
        <p:spPr>
          <a:xfrm rot="9737582">
            <a:off x="8432273" y="1830078"/>
            <a:ext cx="201948" cy="70719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 rot="20426334">
            <a:off x="7795967" y="4301138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 rot="20488696">
            <a:off x="6802702" y="4656522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034016" y="40095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cs typeface="Arial" pitchFamily="34" charset="0"/>
              </a:rPr>
              <a:t> 	     	                           New Design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-5163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</p:spTree>
    <p:extLst>
      <p:ext uri="{BB962C8B-B14F-4D97-AF65-F5344CB8AC3E}">
        <p14:creationId xmlns:p14="http://schemas.microsoft.com/office/powerpoint/2010/main" val="351192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20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23255" y="3218107"/>
            <a:ext cx="2783555" cy="342659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6" name="Picture 5" descr="R202_C1_7p5um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" y="491065"/>
            <a:ext cx="3378200" cy="25336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555999" y="824553"/>
            <a:ext cx="0" cy="170814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71333" y="842792"/>
            <a:ext cx="18263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~7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venir Book"/>
                <a:cs typeface="Avenir Book"/>
              </a:rPr>
              <a:t>m single-side</a:t>
            </a:r>
            <a:endParaRPr lang="en-US" sz="1600" dirty="0"/>
          </a:p>
        </p:txBody>
      </p:sp>
      <p:pic>
        <p:nvPicPr>
          <p:cNvPr id="12" name="Picture 11" descr="IMG_024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734" y="1749619"/>
            <a:ext cx="3426598" cy="15661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51632" y="1359235"/>
            <a:ext cx="3992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200x300mm</a:t>
            </a:r>
            <a:r>
              <a:rPr lang="en-US" sz="1600" baseline="30000" dirty="0" smtClean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Al-plates single-side coated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5401734" y="3235517"/>
            <a:ext cx="3426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1mm              2mm              3mm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580469" y="3778632"/>
            <a:ext cx="821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Avenir Book"/>
                <a:cs typeface="Avenir Book"/>
              </a:rPr>
              <a:t>1mm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4325668"/>
            <a:ext cx="821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Avenir Book"/>
                <a:cs typeface="Avenir Book"/>
              </a:rPr>
              <a:t>2mm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4580469" y="5358152"/>
            <a:ext cx="821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venir Book"/>
                <a:cs typeface="Avenir Book"/>
              </a:rPr>
              <a:t>3</a:t>
            </a:r>
            <a:r>
              <a:rPr lang="en-US" sz="1600" dirty="0" smtClean="0">
                <a:latin typeface="Avenir Book"/>
                <a:cs typeface="Avenir Book"/>
              </a:rPr>
              <a:t>mm</a:t>
            </a:r>
            <a:endParaRPr lang="en-US" sz="1600" dirty="0"/>
          </a:p>
        </p:txBody>
      </p:sp>
      <p:pic>
        <p:nvPicPr>
          <p:cNvPr id="19" name="Picture 18" descr="IMG_436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133" y="3315784"/>
            <a:ext cx="3835400" cy="28765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1803" y="5188875"/>
            <a:ext cx="821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Avenir Book"/>
                <a:cs typeface="Avenir Book"/>
              </a:rPr>
              <a:t>2mm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5151632" y="262521"/>
            <a:ext cx="3612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Planarity is an issue on large surfaces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163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40792" y="842792"/>
            <a:ext cx="74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  <a:latin typeface="Avenir Book"/>
                <a:cs typeface="Avenir Book"/>
              </a:rPr>
              <a:t>10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B</a:t>
            </a:r>
            <a:r>
              <a:rPr lang="en-US" baseline="-25000" dirty="0">
                <a:solidFill>
                  <a:schemeClr val="bg1"/>
                </a:solidFill>
                <a:latin typeface="Avenir Book"/>
                <a:cs typeface="Avenir Book"/>
              </a:rPr>
              <a:t>4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9621" y="2462517"/>
            <a:ext cx="36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venir Book"/>
                <a:cs typeface="Avenir Book"/>
              </a:rPr>
              <a:t>Si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4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ssetteExp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1" y="1437613"/>
            <a:ext cx="3835400" cy="5072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6317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Multi-Blade mechanical design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2" name="Picture 11" descr="Vesse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264" y="852851"/>
            <a:ext cx="5374016" cy="5431744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 rot="2174027">
            <a:off x="2605321" y="1428090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 rot="16200000">
            <a:off x="-398229" y="39794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 rot="16200000">
            <a:off x="814623" y="4500102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cathode strips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16200000">
            <a:off x="3035633" y="45001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anode wires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 rot="16200000">
            <a:off x="1946410" y="439215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holding frame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2127">
            <a:off x="1076461" y="3280263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 substrate 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30700" y="4539692"/>
            <a:ext cx="1567873" cy="131500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83"/>
          <p:cNvSpPr>
            <a:spLocks noChangeArrowheads="1"/>
          </p:cNvSpPr>
          <p:nvPr/>
        </p:nvSpPr>
        <p:spPr bwMode="auto">
          <a:xfrm rot="19202904">
            <a:off x="4026189" y="525431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5054600" y="348311"/>
            <a:ext cx="408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10x10cm</a:t>
            </a:r>
            <a:r>
              <a:rPr lang="en-US" sz="1400" baseline="30000" dirty="0" smtClean="0"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demonstrator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24" name="Picture 23" descr="IMG_471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246" y="466797"/>
            <a:ext cx="2206385" cy="20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" name="Picture 1" descr="IMG_48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16" y="403777"/>
            <a:ext cx="2870201" cy="3826934"/>
          </a:xfrm>
          <a:prstGeom prst="rect">
            <a:avLst/>
          </a:prstGeom>
        </p:spPr>
      </p:pic>
      <p:pic>
        <p:nvPicPr>
          <p:cNvPr id="3" name="Picture 2" descr="IMG_475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8531" y="882144"/>
            <a:ext cx="3826934" cy="2870201"/>
          </a:xfrm>
          <a:prstGeom prst="rect">
            <a:avLst/>
          </a:prstGeom>
        </p:spPr>
      </p:pic>
      <p:pic>
        <p:nvPicPr>
          <p:cNvPr id="4" name="Picture 3" descr="IMG_467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64201" y="882144"/>
            <a:ext cx="3826935" cy="2870201"/>
          </a:xfrm>
          <a:prstGeom prst="rect">
            <a:avLst/>
          </a:prstGeom>
        </p:spPr>
      </p:pic>
      <p:pic>
        <p:nvPicPr>
          <p:cNvPr id="12" name="Picture 11" descr="IMG_435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9115" y="4417675"/>
            <a:ext cx="4208340" cy="1869738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4345516" y="4401348"/>
            <a:ext cx="47984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Assembly completed in December 2015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1 blade area:  ~120x120 mm</a:t>
            </a:r>
            <a:r>
              <a:rPr lang="en-US" sz="1600" baseline="30000" dirty="0" smtClean="0">
                <a:latin typeface="Avenir Book"/>
                <a:cs typeface="Avenir Book"/>
              </a:rPr>
              <a:t>2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9 cassettes (10 blades)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Coating area: ~ 10x</a:t>
            </a:r>
            <a:r>
              <a:rPr lang="en-US" sz="1600" dirty="0">
                <a:latin typeface="Avenir Book"/>
                <a:cs typeface="Avenir Book"/>
              </a:rPr>
              <a:t>120x120 </a:t>
            </a:r>
            <a:r>
              <a:rPr lang="en-US" sz="1600" dirty="0" smtClean="0">
                <a:latin typeface="Avenir Book"/>
                <a:cs typeface="Avenir Book"/>
              </a:rPr>
              <a:t>mm</a:t>
            </a:r>
            <a:r>
              <a:rPr lang="en-US" sz="1600" baseline="30000" dirty="0" smtClean="0">
                <a:latin typeface="Avenir Book"/>
                <a:cs typeface="Avenir Book"/>
              </a:rPr>
              <a:t>2 </a:t>
            </a:r>
            <a:r>
              <a:rPr lang="en-US" sz="1600" dirty="0" smtClean="0">
                <a:latin typeface="Avenir Book"/>
                <a:cs typeface="Avenir Book"/>
              </a:rPr>
              <a:t>(single side)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Detector active area: ~10x9x120mm</a:t>
            </a:r>
            <a:r>
              <a:rPr lang="en-US" sz="1600" baseline="30000" dirty="0" smtClean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=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90x120mm</a:t>
            </a:r>
            <a:r>
              <a:rPr lang="en-US" sz="16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556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33375"/>
            <a:ext cx="6284913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C:\Users\Gabri\Documents\Work2014\Physics\HighEffDetector\FirstResults-Xrays\Assembly\20140908_102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765175"/>
            <a:ext cx="23050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 txBox="1">
            <a:spLocks/>
          </p:cNvSpPr>
          <p:nvPr/>
        </p:nvSpPr>
        <p:spPr bwMode="auto">
          <a:xfrm>
            <a:off x="0" y="-242888"/>
            <a:ext cx="87487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3200">
                <a:latin typeface="Arial" pitchFamily="34" charset="0"/>
                <a:cs typeface="Arial" pitchFamily="34" charset="0"/>
              </a:rPr>
              <a:t>Boron Array Neutron Detector (BAND) - GEM</a:t>
            </a:r>
          </a:p>
        </p:txBody>
      </p:sp>
      <p:pic>
        <p:nvPicPr>
          <p:cNvPr id="21509" name="Picture 3" descr="C:\Users\Gabri\Documents\Work2014\Physics\HighEffDetector\FirstResults-Xrays\Assembly\20140908_115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" y="4841875"/>
            <a:ext cx="30480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C:\Users\Gabri\Documents\Work2014\Physics\HighEffDetector\FirstResults-Xrays\Assembly\20140908_1239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838700"/>
            <a:ext cx="229076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" descr="C:\Users\Gabri\Documents\Work2014\Physics\HighEffDetector\FirstResults-Xrays\Assembly\20140604_091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963" y="4943475"/>
            <a:ext cx="227965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63" y="2516188"/>
            <a:ext cx="401637" cy="4159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50" b="1" dirty="0"/>
              <a:t>6 cm</a:t>
            </a:r>
            <a:endParaRPr lang="en-GB" sz="1050" b="1" dirty="0"/>
          </a:p>
        </p:txBody>
      </p:sp>
      <p:sp>
        <p:nvSpPr>
          <p:cNvPr id="21513" name="TextBox 2"/>
          <p:cNvSpPr txBox="1">
            <a:spLocks noChangeArrowheads="1"/>
          </p:cNvSpPr>
          <p:nvPr/>
        </p:nvSpPr>
        <p:spPr bwMode="auto">
          <a:xfrm>
            <a:off x="946150" y="1474788"/>
            <a:ext cx="422275" cy="200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700" b="1">
                <a:latin typeface="Arial" pitchFamily="34" charset="0"/>
              </a:rPr>
              <a:t>2 mm</a:t>
            </a:r>
            <a:endParaRPr lang="en-GB" altLang="en-US" sz="700" b="1">
              <a:latin typeface="Arial" pitchFamily="34" charset="0"/>
            </a:endParaRPr>
          </a:p>
        </p:txBody>
      </p:sp>
      <p:pic>
        <p:nvPicPr>
          <p:cNvPr id="21514" name="Picture 2" descr="C:\Users\Gabri\Documents\Work2014\Physics\HighEffDetector\20140408_1346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63" y="2882900"/>
            <a:ext cx="27432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913" y="4092575"/>
            <a:ext cx="10223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3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IMG_48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97" y="249049"/>
            <a:ext cx="4216037" cy="562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3834" y="249049"/>
            <a:ext cx="58104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Demonstrator ready!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Tests to come: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SF (Lund University) - Now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BNC (Budapest) - February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Real instrument - …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8" name="Picture 7" descr="Screen Shot 2015-09-16 at 12.0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84" y="5327264"/>
            <a:ext cx="2275002" cy="543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365" y="5641628"/>
            <a:ext cx="1236771" cy="457605"/>
          </a:xfrm>
          <a:prstGeom prst="rect">
            <a:avLst/>
          </a:prstGeom>
        </p:spPr>
      </p:pic>
      <p:pic>
        <p:nvPicPr>
          <p:cNvPr id="13" name="Picture 12" descr="Screen Shot 2015-09-16 at 14.46.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091" y="5014847"/>
            <a:ext cx="2018046" cy="4923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365" y="4159479"/>
            <a:ext cx="1236771" cy="665490"/>
          </a:xfrm>
          <a:prstGeom prst="rect">
            <a:avLst/>
          </a:prstGeom>
        </p:spPr>
      </p:pic>
      <p:pic>
        <p:nvPicPr>
          <p:cNvPr id="2" name="Picture 1" descr="IMG_5064.jpe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337525"/>
            <a:ext cx="1832214" cy="1775371"/>
          </a:xfrm>
          <a:prstGeom prst="rect">
            <a:avLst/>
          </a:prstGeom>
        </p:spPr>
      </p:pic>
      <p:pic>
        <p:nvPicPr>
          <p:cNvPr id="3" name="Picture 2" descr="IMG_5065.jpe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207352"/>
            <a:ext cx="1832214" cy="20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6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2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-169078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Thank you for your attention !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283968" y="1628800"/>
            <a:ext cx="1944216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Very..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1691680" y="1916832"/>
            <a:ext cx="1944216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Life is tiring..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3"/>
            <a:ext cx="9144000" cy="6829777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Oval Callout 8"/>
          <p:cNvSpPr/>
          <p:nvPr/>
        </p:nvSpPr>
        <p:spPr>
          <a:xfrm>
            <a:off x="4283968" y="1628800"/>
            <a:ext cx="1944216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 in getting up..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2555776" y="260648"/>
            <a:ext cx="1944216" cy="158417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say it..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8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BandGEM Demonstrator Design 1/2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63277"/>
            <a:ext cx="8950009" cy="5102027"/>
          </a:xfrm>
        </p:spPr>
      </p:pic>
    </p:spTree>
    <p:extLst>
      <p:ext uri="{BB962C8B-B14F-4D97-AF65-F5344CB8AC3E}">
        <p14:creationId xmlns:p14="http://schemas.microsoft.com/office/powerpoint/2010/main" val="307849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BandGEM Demonstrator Design 2/2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427" y="1383359"/>
            <a:ext cx="6106909" cy="5213993"/>
          </a:xfrm>
        </p:spPr>
      </p:pic>
    </p:spTree>
    <p:extLst>
      <p:ext uri="{BB962C8B-B14F-4D97-AF65-F5344CB8AC3E}">
        <p14:creationId xmlns:p14="http://schemas.microsoft.com/office/powerpoint/2010/main" val="34287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273686"/>
              </p:ext>
            </p:extLst>
          </p:nvPr>
        </p:nvGraphicFramePr>
        <p:xfrm>
          <a:off x="0" y="44624"/>
          <a:ext cx="9144000" cy="6264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810"/>
                <a:gridCol w="2996642"/>
                <a:gridCol w="2920548"/>
              </a:tblGrid>
              <a:tr h="36729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Prototype</a:t>
                      </a:r>
                      <a:r>
                        <a:rPr lang="it-IT" baseline="0" dirty="0" smtClean="0"/>
                        <a:t> - Achieved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Demonstrator - </a:t>
                      </a:r>
                      <a:r>
                        <a:rPr lang="it-IT" baseline="0" dirty="0" smtClean="0"/>
                        <a:t> Simulated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Lamella Distance 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 mm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 mm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B</a:t>
                      </a:r>
                      <a:r>
                        <a:rPr lang="it-IT" baseline="-25000" dirty="0" smtClean="0"/>
                        <a:t>4</a:t>
                      </a:r>
                      <a:r>
                        <a:rPr lang="it-IT" dirty="0" smtClean="0"/>
                        <a:t>C/empty</a:t>
                      </a:r>
                      <a:r>
                        <a:rPr lang="it-IT" baseline="0" dirty="0" smtClean="0"/>
                        <a:t> ratio on lamellas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Full</a:t>
                      </a:r>
                      <a:r>
                        <a:rPr lang="it-IT" baseline="0" dirty="0" smtClean="0"/>
                        <a:t> Lamella System lenght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 cm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 cm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Lamella</a:t>
                      </a:r>
                      <a:r>
                        <a:rPr lang="it-IT" baseline="0" dirty="0" smtClean="0"/>
                        <a:t> Thickeness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250</a:t>
                      </a:r>
                      <a:r>
                        <a:rPr lang="it-IT" baseline="0" dirty="0" smtClean="0"/>
                        <a:t> µm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100 µm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Lamella Material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Aluminium Oxide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Aluminium/Titanium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Optimal</a:t>
                      </a:r>
                      <a:r>
                        <a:rPr lang="it-IT" baseline="0" dirty="0" smtClean="0"/>
                        <a:t> tilt angle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 degrees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2.4</a:t>
                      </a:r>
                      <a:r>
                        <a:rPr lang="it-IT" baseline="0" dirty="0" smtClean="0"/>
                        <a:t>  </a:t>
                      </a:r>
                      <a:r>
                        <a:rPr lang="it-IT" dirty="0" smtClean="0"/>
                        <a:t>degrees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Pulse Height</a:t>
                      </a:r>
                      <a:r>
                        <a:rPr lang="it-IT" baseline="0" dirty="0" smtClean="0"/>
                        <a:t> Threshold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70</a:t>
                      </a:r>
                      <a:r>
                        <a:rPr lang="it-IT" baseline="0" dirty="0" smtClean="0"/>
                        <a:t> keV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</a:t>
                      </a:r>
                      <a:r>
                        <a:rPr lang="it-IT" baseline="0" dirty="0" smtClean="0"/>
                        <a:t> keV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Cathode geometry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10x10 cm2 -  Square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Trapezoidal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Count Rate Capability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 MHz/cm</a:t>
                      </a:r>
                      <a:r>
                        <a:rPr lang="it-IT" baseline="30000" dirty="0" smtClean="0"/>
                        <a:t>2</a:t>
                      </a:r>
                      <a:endParaRPr lang="it-IT" baseline="300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 MHz/cm</a:t>
                      </a:r>
                      <a:r>
                        <a:rPr lang="it-IT" baseline="30000" dirty="0" smtClean="0"/>
                        <a:t>2</a:t>
                      </a:r>
                      <a:endParaRPr lang="it-IT" baseline="30000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Gamma Ray Sensitivity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5*10</a:t>
                      </a:r>
                      <a:r>
                        <a:rPr lang="it-IT" baseline="30000" dirty="0" smtClean="0"/>
                        <a:t>-5</a:t>
                      </a:r>
                      <a:endParaRPr lang="it-IT" baseline="300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r>
                        <a:rPr lang="it-IT" baseline="30000" dirty="0" smtClean="0"/>
                        <a:t>-7</a:t>
                      </a:r>
                      <a:endParaRPr lang="it-IT" baseline="30000" dirty="0"/>
                    </a:p>
                  </a:txBody>
                  <a:tcPr marL="91444" marR="91444"/>
                </a:tc>
              </a:tr>
              <a:tr h="388047">
                <a:tc>
                  <a:txBody>
                    <a:bodyPr/>
                    <a:lstStyle/>
                    <a:p>
                      <a:r>
                        <a:rPr lang="it-IT" dirty="0" smtClean="0"/>
                        <a:t>Measured</a:t>
                      </a:r>
                      <a:r>
                        <a:rPr lang="it-IT" baseline="0" dirty="0" smtClean="0"/>
                        <a:t> Efficiency @ 1.5 Å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18.5%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//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 smtClean="0"/>
                        <a:t>Expected Efficiency @ 2.0 Å</a:t>
                      </a:r>
                      <a:endParaRPr lang="it-IT" dirty="0" smtClean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//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37%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Expected Efficiency</a:t>
                      </a:r>
                      <a:r>
                        <a:rPr lang="it-IT" baseline="0" dirty="0" smtClean="0"/>
                        <a:t> @ 6 Å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//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55%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Expected Efficiency</a:t>
                      </a:r>
                      <a:r>
                        <a:rPr lang="it-IT" baseline="0" dirty="0" smtClean="0"/>
                        <a:t> @ 12 Å</a:t>
                      </a:r>
                      <a:endParaRPr lang="it-IT" dirty="0" smtClean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//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61%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Resolution FWHM @ 2,6,12 </a:t>
                      </a:r>
                      <a:r>
                        <a:rPr lang="it-IT" baseline="0" dirty="0" smtClean="0"/>
                        <a:t>Å</a:t>
                      </a:r>
                      <a:endParaRPr lang="it-IT" dirty="0" smtClean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//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5.5 – 6 mm</a:t>
                      </a:r>
                      <a:endParaRPr lang="it-IT" dirty="0"/>
                    </a:p>
                  </a:txBody>
                  <a:tcPr marL="91444" marR="91444"/>
                </a:tc>
              </a:tr>
              <a:tr h="367291">
                <a:tc>
                  <a:txBody>
                    <a:bodyPr/>
                    <a:lstStyle/>
                    <a:p>
                      <a:r>
                        <a:rPr lang="it-IT" dirty="0" smtClean="0"/>
                        <a:t>Front-end</a:t>
                      </a:r>
                      <a:r>
                        <a:rPr lang="it-IT" baseline="0" dirty="0" smtClean="0"/>
                        <a:t> ASIC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CARIOCA</a:t>
                      </a:r>
                      <a:r>
                        <a:rPr lang="it-IT" baseline="0" dirty="0" smtClean="0"/>
                        <a:t> – 8 channels/chip</a:t>
                      </a:r>
                      <a:endParaRPr lang="it-IT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GEMINI – 16 channels/chip</a:t>
                      </a:r>
                      <a:endParaRPr lang="it-IT" dirty="0"/>
                    </a:p>
                  </a:txBody>
                  <a:tcPr marL="91444" marR="91444"/>
                </a:tc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3568" y="6021288"/>
            <a:ext cx="9072563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000000"/>
                </a:solidFill>
              </a:rPr>
              <a:t>Performance: Prototype and Demonstrator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4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776864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NMX detectors</a:t>
            </a:r>
            <a:endParaRPr lang="en-US" sz="4000" dirty="0"/>
          </a:p>
        </p:txBody>
      </p:sp>
      <p:pic>
        <p:nvPicPr>
          <p:cNvPr id="4" name="Content Placeholder 3" descr="Screen Shot 2015-03-16 at 02.21.22 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8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2016224" cy="151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692696"/>
            <a:ext cx="720080" cy="728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72008"/>
            <a:ext cx="705102" cy="62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248" y="404664"/>
            <a:ext cx="720000" cy="720000"/>
          </a:xfrm>
          <a:prstGeom prst="rect">
            <a:avLst/>
          </a:prstGeom>
        </p:spPr>
      </p:pic>
      <p:pic>
        <p:nvPicPr>
          <p:cNvPr id="10" name="Picture 9" descr="Screen Shot 2015-11-01 at 22.04.18 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416" y="476672"/>
            <a:ext cx="2339752" cy="5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1" name="Rectangle 20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The </a:t>
            </a:r>
            <a:r>
              <a:rPr lang="en-US" dirty="0" err="1" smtClean="0">
                <a:solidFill>
                  <a:srgbClr val="000000"/>
                </a:solidFill>
                <a:latin typeface="Avenir Book"/>
                <a:cs typeface="Avenir Book"/>
              </a:rPr>
              <a:t>Gd</a:t>
            </a:r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-GEM project</a:t>
            </a:r>
          </a:p>
        </p:txBody>
      </p:sp>
      <p:pic>
        <p:nvPicPr>
          <p:cNvPr id="7" name="Picture 6" descr="Screen Shot 2015-09-16 at 12.0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101551"/>
            <a:ext cx="1536700" cy="3668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76672"/>
            <a:ext cx="745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venir Book"/>
                <a:cs typeface="Avenir Book"/>
              </a:rPr>
              <a:t>Task 4.1 Neutron Detectors – The Resolution Challenge</a:t>
            </a:r>
            <a:endParaRPr lang="en-US" sz="24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38500" y="4080729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7950" y="4092242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124700" y="4092242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061450" y="4051798"/>
            <a:ext cx="0" cy="31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43200" y="3789040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15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92650" y="3789040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16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9400" y="3789040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17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97849" y="3789040"/>
            <a:ext cx="99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Sept. 18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5" name="Picture 24" descr="Screen Shot 2015-09-16 at 13.45.2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4394678"/>
            <a:ext cx="8934450" cy="11225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04" y="4581128"/>
            <a:ext cx="8928992" cy="14401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701032" y="5631023"/>
            <a:ext cx="1360418" cy="307777"/>
          </a:xfrm>
          <a:prstGeom prst="rect">
            <a:avLst/>
          </a:prstGeom>
          <a:solidFill>
            <a:srgbClr val="FF3BFF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Deliverable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7701032" y="5989084"/>
            <a:ext cx="136041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Milestone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179512" y="3883466"/>
            <a:ext cx="2787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3 years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144" y="1562333"/>
            <a:ext cx="722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The key objective of WP4 is the technological </a:t>
            </a:r>
          </a:p>
          <a:p>
            <a:r>
              <a:rPr lang="en-US" sz="2400" dirty="0" smtClean="0">
                <a:latin typeface="Avenir Book"/>
                <a:cs typeface="Avenir Book"/>
              </a:rPr>
              <a:t>evolution of neutron detectors in terms of </a:t>
            </a:r>
          </a:p>
          <a:p>
            <a:r>
              <a:rPr lang="en-US" sz="2400" dirty="0" smtClean="0">
                <a:latin typeface="Avenir Book"/>
                <a:cs typeface="Avenir Book"/>
              </a:rPr>
              <a:t>resolution, intensity and dimensions. </a:t>
            </a:r>
            <a:endParaRPr lang="en-US" sz="2400" dirty="0">
              <a:latin typeface="Avenir Book"/>
              <a:cs typeface="Avenir Book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088" y="716780"/>
            <a:ext cx="1236771" cy="6654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1412776"/>
            <a:ext cx="720080" cy="7281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394" y="1484784"/>
            <a:ext cx="705102" cy="620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3068960"/>
            <a:ext cx="691271" cy="637406"/>
          </a:xfrm>
          <a:prstGeom prst="rect">
            <a:avLst/>
          </a:prstGeom>
        </p:spPr>
      </p:pic>
      <p:pic>
        <p:nvPicPr>
          <p:cNvPr id="10" name="Picture 9" descr="mittuniversitetet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2204864"/>
            <a:ext cx="1371600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7924C60414D41A195D4A1E6152CE1" ma:contentTypeVersion="0" ma:contentTypeDescription="Create a new document." ma:contentTypeScope="" ma:versionID="37b4ee3ac9b439d1865bec2e045abf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0C2F62-D7E7-472E-8DD6-C90EED51B4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CFD458-56C5-418E-A0E9-69BF7F62E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C2C622D-61EE-43C7-ADC2-0379C84D1B4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ESS.thmx</Template>
  <TotalTime>29150</TotalTime>
  <Words>1820</Words>
  <Application>Microsoft Macintosh PowerPoint</Application>
  <PresentationFormat>On-screen Show (4:3)</PresentationFormat>
  <Paragraphs>480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ESS</vt:lpstr>
      <vt:lpstr> LSS Detector update</vt:lpstr>
      <vt:lpstr>PowerPoint Presentation</vt:lpstr>
      <vt:lpstr>LOKI detectors</vt:lpstr>
      <vt:lpstr>PowerPoint Presentation</vt:lpstr>
      <vt:lpstr>BandGEM Demonstrator Design 1/2</vt:lpstr>
      <vt:lpstr>BandGEM Demonstrator Design 2/2</vt:lpstr>
      <vt:lpstr>Performance: Prototype and Demonstrator</vt:lpstr>
      <vt:lpstr>NMX detectors</vt:lpstr>
      <vt:lpstr>PowerPoint Presentation</vt:lpstr>
      <vt:lpstr>Requirements and challenges</vt:lpstr>
      <vt:lpstr>Natural Gadolinium converters</vt:lpstr>
      <vt:lpstr>PowerPoint Presentation</vt:lpstr>
      <vt:lpstr>GEM Rate capabilities with Gd</vt:lpstr>
      <vt:lpstr>Gd-GEM backwards setup</vt:lpstr>
      <vt:lpstr>Position resolution</vt:lpstr>
      <vt:lpstr>Optimum drift size of Gd-GEM</vt:lpstr>
      <vt:lpstr>Simulated and measured gamma sensitivity in 10 mm drift</vt:lpstr>
      <vt:lpstr>Neutron and gamma sensitivity of 50 um Gd in backwards configuration</vt:lpstr>
      <vt:lpstr>Results from 2015</vt:lpstr>
      <vt:lpstr>Gd-GEM Outlook for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Dorothea Pfeiffer</dc:creator>
  <cp:lastModifiedBy>Dorothea Pfeiffer</cp:lastModifiedBy>
  <cp:revision>796</cp:revision>
  <cp:lastPrinted>2014-09-08T15:18:35Z</cp:lastPrinted>
  <dcterms:created xsi:type="dcterms:W3CDTF">2012-06-28T13:53:04Z</dcterms:created>
  <dcterms:modified xsi:type="dcterms:W3CDTF">2016-02-18T07:21:29Z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0x0101000D27924C60414D41A195D4A1E6152CE1</vt:lpwstr>
  </property>
</Properties>
</file>