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6"/>
  </p:notesMasterIdLst>
  <p:sldIdLst>
    <p:sldId id="358" r:id="rId2"/>
    <p:sldId id="372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9" r:id="rId31"/>
    <p:sldId id="404" r:id="rId32"/>
    <p:sldId id="405" r:id="rId33"/>
    <p:sldId id="406" r:id="rId34"/>
    <p:sldId id="40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649" autoAdjust="0"/>
  </p:normalViewPr>
  <p:slideViewPr>
    <p:cSldViewPr>
      <p:cViewPr varScale="1">
        <p:scale>
          <a:sx n="103" d="100"/>
          <a:sy n="103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8CCFC-6885-487D-B7A2-1699394B78C7}" type="datetimeFigureOut">
              <a:rPr lang="fr-FR" smtClean="0"/>
              <a:pPr/>
              <a:t>10/10/2012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10E9A-FA0D-47A0-964A-35A2D81AF0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82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03EE-E252-41BB-9450-5F5C7CD5936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699A-E578-4312-B0D9-4CE9EFBB5A4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78625" y="0"/>
            <a:ext cx="2008188" cy="6858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888" y="0"/>
            <a:ext cx="5875337" cy="6858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39EF-F595-4B85-AB54-2536ABB73B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124744"/>
            <a:ext cx="8035925" cy="5201815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07E-9B83-4CD0-AA0F-48A16961617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11560" y="6525344"/>
            <a:ext cx="80648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100" dirty="0" smtClean="0"/>
              <a:t>ESS &amp; CEA-Irfu Meeting @ Lund 				</a:t>
            </a:r>
            <a:r>
              <a:rPr lang="fr-FR" sz="1100" dirty="0" err="1" smtClean="0"/>
              <a:t>October</a:t>
            </a:r>
            <a:r>
              <a:rPr lang="fr-FR" sz="1100" dirty="0" smtClean="0"/>
              <a:t> the 10th , 2012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F117C-BA08-487B-9B79-F17A957385B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0888" y="1179513"/>
            <a:ext cx="3941762" cy="5678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45050" y="1179513"/>
            <a:ext cx="3941763" cy="5678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299FF-29D7-4BD8-BE6C-45350E5EEFC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AEDBE-090A-421D-873A-0F00B9CFEFA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61006-DA76-43DD-9F8F-96616A859C3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A3FE-ED2C-4C5C-B4E6-4D1B0C56C1A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76430-D997-42B3-B0EB-D325811F33E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Lucida Grand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CA76D-1FB1-4644-9001-B39E016EC5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0888" y="1179513"/>
            <a:ext cx="8035925" cy="567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Lucida Grande" charset="0"/>
              </a:rPr>
              <a:t>Second level</a:t>
            </a:r>
          </a:p>
          <a:p>
            <a:pPr lvl="2"/>
            <a:r>
              <a:rPr lang="en-US" dirty="0" smtClean="0">
                <a:sym typeface="Lucida Grande" charset="0"/>
              </a:rPr>
              <a:t>Third level</a:t>
            </a:r>
          </a:p>
          <a:p>
            <a:pPr lvl="3"/>
            <a:r>
              <a:rPr lang="en-US" dirty="0" smtClean="0">
                <a:sym typeface="Lucida Grande" charset="0"/>
              </a:rPr>
              <a:t>Fourth level</a:t>
            </a:r>
          </a:p>
          <a:p>
            <a:pPr lvl="4"/>
            <a:r>
              <a:rPr lang="en-US" dirty="0" smtClean="0">
                <a:sym typeface="Lucida Grande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2788" y="0"/>
            <a:ext cx="6572250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75625" y="7072313"/>
            <a:ext cx="5080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00" b="1">
                <a:solidFill>
                  <a:srgbClr val="FFFFFF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03CDF105-5550-4C90-AF3E-6CA144CBA6A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5" name="Picture 2" descr="http://iramis-i.cea.fr/Images/logos/CEA_logo_quadri-sur-fond-roug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81328"/>
            <a:ext cx="473234" cy="38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7669" y="116632"/>
            <a:ext cx="1200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+mj-lt"/>
          <a:ea typeface="+mj-ea"/>
          <a:cs typeface="+mj-cs"/>
          <a:sym typeface="Lucida Grand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1C405B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Clr>
          <a:srgbClr val="57ABE7"/>
        </a:buClr>
        <a:buSzPct val="125000"/>
        <a:buFont typeface="Helvetica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eaLnBrk="0" fontAlgn="base" hangingPunct="0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eaLnBrk="0" fontAlgn="base" hangingPunct="0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eaLnBrk="0" fontAlgn="base" hangingPunct="0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eaLnBrk="0" fontAlgn="base" hangingPunct="0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457200" algn="l" rtl="0" fontAlgn="base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914400" algn="l" rtl="0" fontAlgn="base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371600" algn="l" rtl="0" fontAlgn="base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828800" algn="l" rtl="0" fontAlgn="base">
        <a:spcBef>
          <a:spcPts val="2500"/>
        </a:spcBef>
        <a:spcAft>
          <a:spcPct val="0"/>
        </a:spcAft>
        <a:buClr>
          <a:srgbClr val="57ABE7"/>
        </a:buClr>
        <a:buSzPct val="125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336704" cy="1470025"/>
          </a:xfrm>
        </p:spPr>
        <p:txBody>
          <a:bodyPr/>
          <a:lstStyle/>
          <a:p>
            <a:pPr algn="ctr"/>
            <a:r>
              <a:rPr lang="fr-FR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Status</a:t>
            </a:r>
            <a:r>
              <a:rPr lang="fr-F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French </a:t>
            </a:r>
            <a:r>
              <a:rPr lang="fr-FR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Sweedich</a:t>
            </a:r>
            <a:r>
              <a:rPr lang="fr-F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cooperation</a:t>
            </a:r>
            <a:r>
              <a:rPr lang="fr-F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agreement</a:t>
            </a:r>
            <a:endParaRPr lang="fr-F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560840" cy="1991072"/>
          </a:xfrm>
        </p:spPr>
        <p:txBody>
          <a:bodyPr/>
          <a:lstStyle/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Pierre Bosland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E03EE-E252-41BB-9450-5F5C7CD593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5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"/>
            <a:ext cx="9145833" cy="68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86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1971"/>
            <a:ext cx="9038330" cy="677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569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"/>
            <a:ext cx="9145833" cy="68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34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"/>
            <a:ext cx="9145833" cy="68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703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998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553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"/>
            <a:ext cx="9143999" cy="685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59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"/>
            <a:ext cx="9145833" cy="68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5"/>
          <p:cNvCxnSpPr/>
          <p:nvPr/>
        </p:nvCxnSpPr>
        <p:spPr bwMode="auto">
          <a:xfrm flipV="1">
            <a:off x="107504" y="4005064"/>
            <a:ext cx="5688632" cy="7200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047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cteur droit 7"/>
          <p:cNvCxnSpPr/>
          <p:nvPr/>
        </p:nvCxnSpPr>
        <p:spPr bwMode="auto">
          <a:xfrm flipV="1">
            <a:off x="107504" y="4365104"/>
            <a:ext cx="5688632" cy="7200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047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2951820" y="2420888"/>
            <a:ext cx="612068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/>
          <p:nvPr/>
        </p:nvCxnSpPr>
        <p:spPr bwMode="auto">
          <a:xfrm>
            <a:off x="4067944" y="2708920"/>
            <a:ext cx="504972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>
            <a:off x="4320430" y="3068960"/>
            <a:ext cx="504972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17563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008"/>
            <a:ext cx="8990261" cy="673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369811" y="1514346"/>
            <a:ext cx="1152128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Finished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82890" y="2586998"/>
            <a:ext cx="3528392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Ordered</a:t>
            </a:r>
            <a:r>
              <a:rPr lang="fr-FR" sz="1600" dirty="0" smtClean="0">
                <a:solidFill>
                  <a:srgbClr val="FF0000"/>
                </a:solidFill>
              </a:rPr>
              <a:t> – Kick off meeting </a:t>
            </a:r>
            <a:r>
              <a:rPr lang="fr-FR" sz="1600" dirty="0" err="1" smtClean="0">
                <a:solidFill>
                  <a:srgbClr val="FF0000"/>
                </a:solidFill>
              </a:rPr>
              <a:t>done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16618" y="3619763"/>
            <a:ext cx="1107982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ordered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47086" y="3958317"/>
            <a:ext cx="1400978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delivered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8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" y="-33851"/>
            <a:ext cx="9144000" cy="685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563888" y="203558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OK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84168" y="451261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RF design of </a:t>
            </a:r>
            <a:r>
              <a:rPr lang="fr-FR" sz="1600" dirty="0" err="1" smtClean="0">
                <a:solidFill>
                  <a:srgbClr val="FF0000"/>
                </a:solidFill>
              </a:rPr>
              <a:t>couplers</a:t>
            </a:r>
            <a:r>
              <a:rPr lang="fr-FR" sz="1600" dirty="0" smtClean="0">
                <a:solidFill>
                  <a:srgbClr val="FF0000"/>
                </a:solidFill>
              </a:rPr>
              <a:t> OK</a:t>
            </a:r>
          </a:p>
          <a:p>
            <a:endParaRPr lang="fr-FR" sz="1600" dirty="0" smtClean="0">
              <a:solidFill>
                <a:srgbClr val="FF0000"/>
              </a:solidFill>
            </a:endParaRPr>
          </a:p>
          <a:p>
            <a:r>
              <a:rPr lang="fr-FR" sz="1600" dirty="0" smtClean="0">
                <a:solidFill>
                  <a:srgbClr val="FF0000"/>
                </a:solidFill>
              </a:rPr>
              <a:t>Interfaces </a:t>
            </a:r>
            <a:r>
              <a:rPr lang="fr-FR" sz="1600" dirty="0" err="1" smtClean="0">
                <a:solidFill>
                  <a:srgbClr val="FF0000"/>
                </a:solidFill>
              </a:rPr>
              <a:t>with</a:t>
            </a:r>
            <a:r>
              <a:rPr lang="fr-FR" sz="1600" dirty="0" smtClean="0">
                <a:solidFill>
                  <a:srgbClr val="FF0000"/>
                </a:solidFill>
              </a:rPr>
              <a:t> the vacuum tank to </a:t>
            </a:r>
            <a:r>
              <a:rPr lang="fr-FR" sz="1600" dirty="0" err="1" smtClean="0">
                <a:solidFill>
                  <a:srgbClr val="FF0000"/>
                </a:solidFill>
              </a:rPr>
              <a:t>be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defined</a:t>
            </a:r>
            <a:endParaRPr lang="fr-FR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2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Project 1 : </a:t>
            </a:r>
            <a:r>
              <a:rPr lang="fr-FR" dirty="0" err="1" smtClean="0"/>
              <a:t>Injector</a:t>
            </a:r>
            <a:r>
              <a:rPr lang="fr-FR" dirty="0" smtClean="0"/>
              <a:t> </a:t>
            </a:r>
            <a:r>
              <a:rPr lang="fr-FR" dirty="0" err="1" smtClean="0"/>
              <a:t>realibility</a:t>
            </a:r>
            <a:r>
              <a:rPr lang="fr-FR" dirty="0" smtClean="0"/>
              <a:t> test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Project 2 : 352 MHz power coupler bunker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Project 3 : 8 </a:t>
            </a:r>
            <a:r>
              <a:rPr lang="fr-FR" dirty="0" err="1" smtClean="0"/>
              <a:t>equipped</a:t>
            </a:r>
            <a:r>
              <a:rPr lang="fr-FR" dirty="0" smtClean="0"/>
              <a:t> and </a:t>
            </a:r>
            <a:r>
              <a:rPr lang="fr-FR" dirty="0" err="1" smtClean="0"/>
              <a:t>tested</a:t>
            </a:r>
            <a:r>
              <a:rPr lang="fr-FR" dirty="0" smtClean="0"/>
              <a:t> </a:t>
            </a:r>
            <a:r>
              <a:rPr lang="fr-FR" dirty="0" err="1" smtClean="0"/>
              <a:t>superconducting</a:t>
            </a:r>
            <a:r>
              <a:rPr lang="fr-FR" dirty="0" smtClean="0"/>
              <a:t> </a:t>
            </a:r>
            <a:r>
              <a:rPr lang="fr-FR" dirty="0" err="1" smtClean="0"/>
              <a:t>cavities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Project 4 : contribution to the TDR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Project 5 : engineering design effort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Project 6 : (IPNO) </a:t>
            </a:r>
            <a:r>
              <a:rPr lang="fr-FR" dirty="0" err="1" smtClean="0"/>
              <a:t>Cryomodule</a:t>
            </a:r>
            <a:r>
              <a:rPr lang="fr-FR" dirty="0" smtClean="0"/>
              <a:t> </a:t>
            </a:r>
            <a:r>
              <a:rPr lang="fr-FR" dirty="0" err="1" smtClean="0"/>
              <a:t>spoke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Project 7 </a:t>
            </a:r>
            <a:r>
              <a:rPr lang="fr-FR" dirty="0" smtClean="0">
                <a:sym typeface="Wingdings" pitchFamily="2" charset="2"/>
              </a:rPr>
              <a:t>:(IPNO) New infrastructure for SRF </a:t>
            </a:r>
            <a:r>
              <a:rPr lang="fr-FR" dirty="0" err="1" smtClean="0">
                <a:sym typeface="Wingdings" pitchFamily="2" charset="2"/>
              </a:rPr>
              <a:t>cavities</a:t>
            </a:r>
            <a:endParaRPr lang="fr-FR" dirty="0" smtClean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ym typeface="Wingdings" pitchFamily="2" charset="2"/>
              </a:rPr>
              <a:t>Project 8 : ECCTD (CEA-</a:t>
            </a:r>
            <a:r>
              <a:rPr lang="fr-FR" dirty="0" err="1" smtClean="0">
                <a:sym typeface="Wingdings" pitchFamily="2" charset="2"/>
              </a:rPr>
              <a:t>Irfu</a:t>
            </a:r>
            <a:r>
              <a:rPr lang="fr-FR" dirty="0" smtClean="0">
                <a:sym typeface="Wingdings" pitchFamily="2" charset="2"/>
              </a:rPr>
              <a:t>  &amp; CNRS-IPNO)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1547664" y="4752747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The </a:t>
            </a:r>
            <a:r>
              <a:rPr lang="fr-FR" sz="1800" dirty="0" err="1" smtClean="0"/>
              <a:t>progress</a:t>
            </a:r>
            <a:r>
              <a:rPr lang="fr-FR" sz="1800" dirty="0" smtClean="0"/>
              <a:t> of </a:t>
            </a:r>
            <a:r>
              <a:rPr lang="fr-FR" sz="1800" dirty="0" err="1" smtClean="0"/>
              <a:t>these</a:t>
            </a:r>
            <a:r>
              <a:rPr lang="fr-FR" sz="1800" dirty="0" smtClean="0"/>
              <a:t> </a:t>
            </a:r>
            <a:r>
              <a:rPr lang="fr-FR" sz="1800" dirty="0" err="1" smtClean="0"/>
              <a:t>projects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monitored</a:t>
            </a:r>
            <a:r>
              <a:rPr lang="fr-FR" sz="1800" dirty="0" smtClean="0"/>
              <a:t> by ad hoc franco-suédois coordination </a:t>
            </a:r>
            <a:r>
              <a:rPr lang="fr-FR" sz="1800" dirty="0" err="1" smtClean="0"/>
              <a:t>committee</a:t>
            </a:r>
            <a:endParaRPr lang="fr-FR" sz="1800" dirty="0" smtClean="0"/>
          </a:p>
          <a:p>
            <a:pPr algn="ctr"/>
            <a:r>
              <a:rPr lang="fr-FR" sz="1800" dirty="0" err="1" smtClean="0"/>
              <a:t>Next</a:t>
            </a:r>
            <a:r>
              <a:rPr lang="fr-FR" sz="1800" dirty="0" smtClean="0"/>
              <a:t> </a:t>
            </a:r>
            <a:r>
              <a:rPr lang="fr-FR" sz="1800" dirty="0" err="1" smtClean="0"/>
              <a:t>ccordination</a:t>
            </a:r>
            <a:r>
              <a:rPr lang="fr-FR" sz="1800" dirty="0" smtClean="0"/>
              <a:t> </a:t>
            </a:r>
            <a:r>
              <a:rPr lang="fr-FR" sz="1800" dirty="0" err="1" smtClean="0"/>
              <a:t>commity</a:t>
            </a:r>
            <a:r>
              <a:rPr lang="fr-FR" sz="1800" dirty="0" smtClean="0"/>
              <a:t> meeting: </a:t>
            </a:r>
            <a:r>
              <a:rPr lang="fr-FR" sz="1800" dirty="0" err="1" smtClean="0"/>
              <a:t>November</a:t>
            </a:r>
            <a:r>
              <a:rPr lang="fr-FR" sz="1800" dirty="0" smtClean="0"/>
              <a:t> the 7th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548324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"/>
            <a:ext cx="9145833" cy="68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 bwMode="auto">
          <a:xfrm>
            <a:off x="1187624" y="5013176"/>
            <a:ext cx="6984776" cy="129614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187624" y="2636912"/>
            <a:ext cx="6984776" cy="230425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165" y="3619763"/>
            <a:ext cx="100811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No HOM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05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"/>
            <a:ext cx="8990261" cy="673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653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683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"/>
            <a:ext cx="9145833" cy="68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979712" y="2564904"/>
            <a:ext cx="4608512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Stopped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until</a:t>
            </a:r>
            <a:r>
              <a:rPr lang="fr-FR" sz="1600" dirty="0" smtClean="0">
                <a:solidFill>
                  <a:srgbClr val="FF0000"/>
                </a:solidFill>
              </a:rPr>
              <a:t> the final </a:t>
            </a:r>
            <a:r>
              <a:rPr lang="fr-FR" sz="1600" dirty="0" err="1" smtClean="0">
                <a:solidFill>
                  <a:srgbClr val="FF0000"/>
                </a:solidFill>
              </a:rPr>
              <a:t>decision</a:t>
            </a:r>
            <a:r>
              <a:rPr lang="fr-FR" sz="1600" dirty="0" smtClean="0">
                <a:solidFill>
                  <a:srgbClr val="FF0000"/>
                </a:solidFill>
              </a:rPr>
              <a:t> 4 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 5 </a:t>
            </a:r>
            <a:r>
              <a:rPr lang="fr-FR" sz="1600" dirty="0" err="1" smtClean="0">
                <a:solidFill>
                  <a:srgbClr val="FF0000"/>
                </a:solidFill>
                <a:sym typeface="Wingdings" pitchFamily="2" charset="2"/>
              </a:rPr>
              <a:t>meters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69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"/>
            <a:ext cx="9144000" cy="685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937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040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"/>
            <a:ext cx="9145835" cy="68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691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"/>
            <a:ext cx="9143999" cy="685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391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"/>
            <a:ext cx="9145833" cy="68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822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"/>
            <a:ext cx="9145833" cy="68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079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038896" y="2060848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Progress of the </a:t>
            </a:r>
            <a:r>
              <a:rPr lang="fr-FR" sz="2400" dirty="0" err="1" smtClean="0"/>
              <a:t>projects</a:t>
            </a:r>
            <a:r>
              <a:rPr lang="fr-FR" sz="2400" dirty="0" smtClean="0"/>
              <a:t> </a:t>
            </a:r>
            <a:r>
              <a:rPr lang="fr-FR" sz="2400" dirty="0" err="1" smtClean="0"/>
              <a:t>since</a:t>
            </a:r>
            <a:r>
              <a:rPr lang="fr-FR" sz="2400" dirty="0" smtClean="0"/>
              <a:t> last coordination </a:t>
            </a:r>
            <a:r>
              <a:rPr lang="fr-FR" sz="2400" dirty="0" err="1" smtClean="0"/>
              <a:t>commitee</a:t>
            </a:r>
            <a:r>
              <a:rPr lang="fr-FR" sz="2400" dirty="0" smtClean="0"/>
              <a:t> - 25 April 2012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 smtClean="0"/>
              <a:t>(</a:t>
            </a:r>
            <a:r>
              <a:rPr lang="fr-FR" sz="2400" dirty="0" err="1" smtClean="0"/>
              <a:t>Presentation</a:t>
            </a:r>
            <a:r>
              <a:rPr lang="fr-FR" sz="2400" dirty="0" smtClean="0"/>
              <a:t> made by G. Devanz)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61436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"/>
            <a:ext cx="9143999" cy="685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357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631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964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"/>
            <a:ext cx="9145833" cy="68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689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Image 4" descr="SF rond QLL.jpg"/>
          <p:cNvPicPr/>
          <p:nvPr/>
        </p:nvPicPr>
        <p:blipFill>
          <a:blip r:embed="rId2" cstate="print"/>
          <a:stretch>
            <a:fillRect/>
          </a:stretch>
        </p:blipFill>
        <p:spPr>
          <a:xfrm flipV="1">
            <a:off x="1598261" y="4413267"/>
            <a:ext cx="6125210" cy="17602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79712" y="404664"/>
            <a:ext cx="574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+mj-lt"/>
              </a:rPr>
              <a:t>Achievements</a:t>
            </a:r>
            <a:r>
              <a:rPr lang="fr-FR" sz="2400" dirty="0" smtClean="0">
                <a:latin typeface="+mj-lt"/>
              </a:rPr>
              <a:t> for the </a:t>
            </a:r>
            <a:r>
              <a:rPr lang="fr-FR" sz="2400" dirty="0" err="1" smtClean="0">
                <a:latin typeface="+mj-lt"/>
              </a:rPr>
              <a:t>period</a:t>
            </a:r>
            <a:endParaRPr lang="fr-FR" sz="2400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4801" y="1196752"/>
            <a:ext cx="71236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1600" dirty="0" smtClean="0"/>
              <a:t>Clean room: call for tender </a:t>
            </a:r>
            <a:r>
              <a:rPr lang="fr-FR" sz="1600" dirty="0" err="1" smtClean="0"/>
              <a:t>finished</a:t>
            </a:r>
            <a:r>
              <a:rPr lang="fr-FR" sz="1600" dirty="0" smtClean="0"/>
              <a:t> –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offers</a:t>
            </a:r>
            <a:endParaRPr lang="fr-FR" sz="1600" dirty="0" smtClean="0"/>
          </a:p>
          <a:p>
            <a:pPr marL="285750" indent="-285750">
              <a:buFont typeface="Arial" charset="0"/>
              <a:buChar char="•"/>
            </a:pPr>
            <a:endParaRPr lang="fr-FR" sz="1600" dirty="0" smtClean="0"/>
          </a:p>
          <a:p>
            <a:pPr marL="285750" indent="-285750">
              <a:buFont typeface="Arial" charset="0"/>
              <a:buChar char="•"/>
            </a:pPr>
            <a:r>
              <a:rPr lang="fr-FR" sz="1600" dirty="0" err="1" smtClean="0"/>
              <a:t>Status</a:t>
            </a:r>
            <a:r>
              <a:rPr lang="fr-FR" sz="1600" dirty="0" smtClean="0"/>
              <a:t> of the engineering </a:t>
            </a:r>
            <a:r>
              <a:rPr lang="fr-FR" sz="1600" dirty="0" err="1" smtClean="0"/>
              <a:t>study</a:t>
            </a:r>
            <a:r>
              <a:rPr lang="fr-FR" sz="1600" dirty="0" smtClean="0"/>
              <a:t> of the cryomodule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smtClean="0"/>
              <a:t>Design in </a:t>
            </a:r>
            <a:r>
              <a:rPr lang="fr-FR" sz="1600" dirty="0" err="1" smtClean="0"/>
              <a:t>progress</a:t>
            </a:r>
            <a:r>
              <a:rPr lang="fr-FR" sz="1600" dirty="0" smtClean="0"/>
              <a:t> </a:t>
            </a:r>
            <a:r>
              <a:rPr lang="fr-FR" sz="1600" dirty="0" err="1" smtClean="0"/>
              <a:t>based</a:t>
            </a:r>
            <a:r>
              <a:rPr lang="fr-FR" sz="1600" dirty="0" smtClean="0"/>
              <a:t> on the SNS type structure </a:t>
            </a:r>
            <a:r>
              <a:rPr lang="fr-FR" sz="1600" dirty="0" err="1" smtClean="0"/>
              <a:t>with</a:t>
            </a:r>
            <a:r>
              <a:rPr lang="fr-FR" sz="1600" dirty="0" smtClean="0"/>
              <a:t> a </a:t>
            </a:r>
            <a:r>
              <a:rPr lang="fr-FR" sz="1600" dirty="0" err="1" smtClean="0"/>
              <a:t>space</a:t>
            </a:r>
            <a:r>
              <a:rPr lang="fr-FR" sz="1600" dirty="0" smtClean="0"/>
              <a:t> frame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err="1" smtClean="0"/>
              <a:t>Present</a:t>
            </a:r>
            <a:r>
              <a:rPr lang="fr-FR" sz="1600" dirty="0" smtClean="0"/>
              <a:t> </a:t>
            </a:r>
            <a:r>
              <a:rPr lang="fr-FR" sz="1600" dirty="0" err="1" smtClean="0"/>
              <a:t>studies</a:t>
            </a:r>
            <a:r>
              <a:rPr lang="fr-FR" sz="1600" dirty="0" smtClean="0"/>
              <a:t>: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sz="1600" dirty="0" err="1" smtClean="0"/>
              <a:t>Stiffening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space</a:t>
            </a:r>
            <a:r>
              <a:rPr lang="fr-FR" sz="1600" dirty="0" smtClean="0"/>
              <a:t> frame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sz="1600" dirty="0" err="1" smtClean="0"/>
              <a:t>Cavity</a:t>
            </a:r>
            <a:r>
              <a:rPr lang="fr-FR" sz="1600" dirty="0" smtClean="0"/>
              <a:t> supports by Ta6V </a:t>
            </a:r>
            <a:r>
              <a:rPr lang="fr-FR" sz="1600" dirty="0" err="1" smtClean="0"/>
              <a:t>rods</a:t>
            </a:r>
            <a:r>
              <a:rPr lang="fr-FR" sz="1600" dirty="0" smtClean="0"/>
              <a:t> – </a:t>
            </a:r>
            <a:r>
              <a:rPr lang="fr-FR" sz="1600" dirty="0" err="1" smtClean="0"/>
              <a:t>fixed</a:t>
            </a:r>
            <a:r>
              <a:rPr lang="fr-FR" sz="1600" dirty="0" smtClean="0"/>
              <a:t> points </a:t>
            </a:r>
            <a:r>
              <a:rPr lang="fr-FR" sz="1600" dirty="0" err="1" smtClean="0"/>
              <a:t>at</a:t>
            </a:r>
            <a:r>
              <a:rPr lang="fr-FR" sz="1600" dirty="0" smtClean="0"/>
              <a:t> the coupler location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sz="1600" dirty="0" smtClean="0"/>
              <a:t>Vacuum tank – coupler interface to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sz="1600" dirty="0" err="1" smtClean="0"/>
              <a:t>Extremity</a:t>
            </a:r>
            <a:r>
              <a:rPr lang="fr-FR" sz="1600" dirty="0" smtClean="0"/>
              <a:t> tubes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sz="1600" dirty="0" smtClean="0"/>
              <a:t>…</a:t>
            </a:r>
          </a:p>
          <a:p>
            <a:pPr marL="1200150" lvl="2" indent="-285750">
              <a:buFont typeface="Wingdings" pitchFamily="2" charset="2"/>
              <a:buChar char="ü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3505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"/>
            <a:ext cx="9145833" cy="68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4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0"/>
            <a:ext cx="9147668" cy="6857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6660232" y="2564904"/>
            <a:ext cx="1224136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7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" y="1"/>
            <a:ext cx="8511852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 bwMode="auto">
          <a:xfrm>
            <a:off x="5076056" y="3717032"/>
            <a:ext cx="864096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cteur droit avec flèche 7"/>
          <p:cNvCxnSpPr/>
          <p:nvPr/>
        </p:nvCxnSpPr>
        <p:spPr bwMode="auto">
          <a:xfrm>
            <a:off x="6628882" y="4077072"/>
            <a:ext cx="864096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7074318" y="4365104"/>
            <a:ext cx="864096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>
            <a:off x="7422232" y="4767064"/>
            <a:ext cx="864096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7403437" y="5085184"/>
            <a:ext cx="864096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cteur droit avec flèche 11"/>
          <p:cNvCxnSpPr/>
          <p:nvPr/>
        </p:nvCxnSpPr>
        <p:spPr bwMode="auto">
          <a:xfrm>
            <a:off x="7645921" y="5373216"/>
            <a:ext cx="864096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/>
          <p:nvPr/>
        </p:nvCxnSpPr>
        <p:spPr bwMode="auto">
          <a:xfrm>
            <a:off x="7938414" y="5805264"/>
            <a:ext cx="864096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ZoneTexte 6"/>
          <p:cNvSpPr txBox="1"/>
          <p:nvPr/>
        </p:nvSpPr>
        <p:spPr>
          <a:xfrm rot="3759675">
            <a:off x="7833455" y="4851999"/>
            <a:ext cx="1590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Summer</a:t>
            </a:r>
            <a:r>
              <a:rPr lang="fr-FR" sz="1600" dirty="0" smtClean="0"/>
              <a:t> 2013</a:t>
            </a:r>
            <a:endParaRPr lang="fr-FR" sz="1600" dirty="0"/>
          </a:p>
        </p:txBody>
      </p:sp>
      <p:sp>
        <p:nvSpPr>
          <p:cNvPr id="14" name="Étoile à 5 branches 13"/>
          <p:cNvSpPr/>
          <p:nvPr/>
        </p:nvSpPr>
        <p:spPr bwMode="auto">
          <a:xfrm>
            <a:off x="8638165" y="5661248"/>
            <a:ext cx="328690" cy="288032"/>
          </a:xfrm>
          <a:prstGeom prst="star5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2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1971"/>
            <a:ext cx="9038330" cy="677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4283968" y="836712"/>
            <a:ext cx="4320480" cy="720080"/>
            <a:chOff x="4283968" y="836712"/>
            <a:chExt cx="4320480" cy="720080"/>
          </a:xfrm>
        </p:grpSpPr>
        <p:sp>
          <p:nvSpPr>
            <p:cNvPr id="5" name="Ellipse 4"/>
            <p:cNvSpPr/>
            <p:nvPr/>
          </p:nvSpPr>
          <p:spPr bwMode="auto">
            <a:xfrm>
              <a:off x="4283968" y="980728"/>
              <a:ext cx="504056" cy="57606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300192" y="1124744"/>
              <a:ext cx="2304256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Delivered</a:t>
              </a:r>
              <a:r>
                <a:rPr lang="fr-FR" sz="1600" dirty="0" smtClean="0"/>
                <a:t> and </a:t>
              </a:r>
              <a:r>
                <a:rPr lang="fr-FR" sz="1600" dirty="0" err="1" smtClean="0"/>
                <a:t>mounted</a:t>
              </a:r>
              <a:endParaRPr lang="fr-FR" sz="1600" dirty="0"/>
            </a:p>
          </p:txBody>
        </p:sp>
        <p:sp>
          <p:nvSpPr>
            <p:cNvPr id="7" name="Arc 6"/>
            <p:cNvSpPr/>
            <p:nvPr/>
          </p:nvSpPr>
          <p:spPr bwMode="auto">
            <a:xfrm>
              <a:off x="4535996" y="836712"/>
              <a:ext cx="1764196" cy="626586"/>
            </a:xfrm>
            <a:prstGeom prst="arc">
              <a:avLst>
                <a:gd name="adj1" fmla="val 11296187"/>
                <a:gd name="adj2" fmla="val 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755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942775" y="6075757"/>
            <a:ext cx="7861413" cy="524279"/>
          </a:xfrm>
        </p:spPr>
        <p:txBody>
          <a:bodyPr/>
          <a:lstStyle/>
          <a:p>
            <a:pPr algn="ctr"/>
            <a:r>
              <a:rPr lang="fr-FR" sz="3200" b="1" dirty="0" smtClean="0">
                <a:solidFill>
                  <a:schemeClr val="accent2"/>
                </a:solidFill>
                <a:latin typeface="Lucida Grande"/>
              </a:rPr>
              <a:t>RF </a:t>
            </a:r>
            <a:r>
              <a:rPr lang="fr-FR" sz="3200" b="1" dirty="0" err="1" smtClean="0">
                <a:solidFill>
                  <a:schemeClr val="accent2"/>
                </a:solidFill>
                <a:latin typeface="Lucida Grande"/>
              </a:rPr>
              <a:t>measurements</a:t>
            </a:r>
            <a:r>
              <a:rPr lang="fr-FR" sz="3200" b="1" dirty="0" smtClean="0">
                <a:solidFill>
                  <a:schemeClr val="accent2"/>
                </a:solidFill>
                <a:latin typeface="Lucida Grande"/>
              </a:rPr>
              <a:t> for 4 modules</a:t>
            </a:r>
            <a:endParaRPr lang="fr-FR" sz="3200" dirty="0">
              <a:latin typeface="Lucida Grande"/>
            </a:endParaRPr>
          </a:p>
        </p:txBody>
      </p:sp>
      <p:pic>
        <p:nvPicPr>
          <p:cNvPr id="6" name="Picture 2" descr="D:\IPHI\Images_Photos\Photos\Montage RFQ\IMG_1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56" y="1052736"/>
            <a:ext cx="7534532" cy="502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66574" y="1083947"/>
            <a:ext cx="3981964" cy="2769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Lucida Grande"/>
              </a:rPr>
              <a:t>RF </a:t>
            </a:r>
            <a:r>
              <a:rPr lang="fr-FR" b="1" dirty="0" err="1" smtClean="0">
                <a:solidFill>
                  <a:schemeClr val="accent6"/>
                </a:solidFill>
                <a:latin typeface="Lucida Grande"/>
              </a:rPr>
              <a:t>adjustments</a:t>
            </a:r>
            <a:r>
              <a:rPr lang="fr-FR" b="1" dirty="0" smtClean="0">
                <a:solidFill>
                  <a:schemeClr val="accent6"/>
                </a:solidFill>
                <a:latin typeface="Lucida Grande"/>
              </a:rPr>
              <a:t> on the first </a:t>
            </a:r>
            <a:r>
              <a:rPr lang="fr-FR" b="1" dirty="0" err="1" smtClean="0">
                <a:solidFill>
                  <a:schemeClr val="accent6"/>
                </a:solidFill>
                <a:latin typeface="Lucida Grande"/>
              </a:rPr>
              <a:t>coupling</a:t>
            </a:r>
            <a:r>
              <a:rPr lang="fr-FR" b="1" dirty="0" smtClean="0">
                <a:solidFill>
                  <a:schemeClr val="accent6"/>
                </a:solidFill>
                <a:latin typeface="Lucida Grande"/>
              </a:rPr>
              <a:t> plate (</a:t>
            </a:r>
            <a:r>
              <a:rPr lang="fr-FR" b="1" dirty="0" err="1" smtClean="0">
                <a:solidFill>
                  <a:schemeClr val="accent6"/>
                </a:solidFill>
                <a:latin typeface="Lucida Grande"/>
              </a:rPr>
              <a:t>rods</a:t>
            </a:r>
            <a:r>
              <a:rPr lang="fr-FR" b="1" dirty="0" smtClean="0">
                <a:solidFill>
                  <a:schemeClr val="accent6"/>
                </a:solidFill>
                <a:latin typeface="Lucida Grande"/>
              </a:rPr>
              <a:t>)</a:t>
            </a:r>
            <a:endParaRPr lang="fr-FR" b="1" dirty="0">
              <a:solidFill>
                <a:schemeClr val="accent6"/>
              </a:solidFill>
              <a:latin typeface="Lucida Grande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59632" y="5798758"/>
            <a:ext cx="2212465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/>
              <a:t>IPHI EPICS Control System </a:t>
            </a:r>
            <a:endParaRPr lang="fr-FR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076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8A07E-9B83-4CD0-AA0F-48A1696161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956"/>
            <a:ext cx="8966321" cy="672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481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ullets &amp; bread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 &amp; bread copy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&amp; bread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9542</TotalTime>
  <Pages>0</Pages>
  <Words>273</Words>
  <Characters>0</Characters>
  <Application>Microsoft Office PowerPoint</Application>
  <PresentationFormat>Affichage à l'écran (4:3)</PresentationFormat>
  <Lines>0</Lines>
  <Paragraphs>77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Bullets &amp; bread copy</vt:lpstr>
      <vt:lpstr>Status of the French Sweedich cooperation agreement</vt:lpstr>
      <vt:lpstr>Présentation PowerPoint</vt:lpstr>
      <vt:lpstr>Présentation PowerPoint</vt:lpstr>
      <vt:lpstr>Présentation PowerPoint</vt:lpstr>
      <vt:lpstr>    </vt:lpstr>
      <vt:lpstr>Présentation PowerPoint</vt:lpstr>
      <vt:lpstr>Présentation PowerPoint</vt:lpstr>
      <vt:lpstr>RF measurements for 4 modules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DEVANZ Guillaume</dc:creator>
  <cp:lastModifiedBy>BOSLAND Pierre</cp:lastModifiedBy>
  <cp:revision>559</cp:revision>
  <dcterms:modified xsi:type="dcterms:W3CDTF">2012-10-11T07:16:57Z</dcterms:modified>
</cp:coreProperties>
</file>