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48"/>
  </p:notesMasterIdLst>
  <p:sldIdLst>
    <p:sldId id="455" r:id="rId4"/>
    <p:sldId id="499" r:id="rId5"/>
    <p:sldId id="500" r:id="rId6"/>
    <p:sldId id="501" r:id="rId7"/>
    <p:sldId id="502" r:id="rId8"/>
    <p:sldId id="503" r:id="rId9"/>
    <p:sldId id="558" r:id="rId10"/>
    <p:sldId id="551" r:id="rId11"/>
    <p:sldId id="550" r:id="rId12"/>
    <p:sldId id="552" r:id="rId13"/>
    <p:sldId id="553" r:id="rId14"/>
    <p:sldId id="554" r:id="rId15"/>
    <p:sldId id="555" r:id="rId16"/>
    <p:sldId id="556" r:id="rId17"/>
    <p:sldId id="515" r:id="rId18"/>
    <p:sldId id="516" r:id="rId19"/>
    <p:sldId id="532" r:id="rId20"/>
    <p:sldId id="494" r:id="rId21"/>
    <p:sldId id="496" r:id="rId22"/>
    <p:sldId id="497" r:id="rId23"/>
    <p:sldId id="535" r:id="rId24"/>
    <p:sldId id="533" r:id="rId25"/>
    <p:sldId id="534" r:id="rId26"/>
    <p:sldId id="498" r:id="rId27"/>
    <p:sldId id="522" r:id="rId28"/>
    <p:sldId id="517" r:id="rId29"/>
    <p:sldId id="536" r:id="rId30"/>
    <p:sldId id="537" r:id="rId31"/>
    <p:sldId id="526" r:id="rId32"/>
    <p:sldId id="538" r:id="rId33"/>
    <p:sldId id="527" r:id="rId34"/>
    <p:sldId id="528" r:id="rId35"/>
    <p:sldId id="539" r:id="rId36"/>
    <p:sldId id="529" r:id="rId37"/>
    <p:sldId id="541" r:id="rId38"/>
    <p:sldId id="540" r:id="rId39"/>
    <p:sldId id="530" r:id="rId40"/>
    <p:sldId id="542" r:id="rId41"/>
    <p:sldId id="531" r:id="rId42"/>
    <p:sldId id="543" r:id="rId43"/>
    <p:sldId id="549" r:id="rId44"/>
    <p:sldId id="548" r:id="rId45"/>
    <p:sldId id="547" r:id="rId46"/>
    <p:sldId id="54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93"/>
    <a:srgbClr val="00FF00"/>
    <a:srgbClr val="800000"/>
    <a:srgbClr val="000000"/>
    <a:srgbClr val="408000"/>
    <a:srgbClr val="008040"/>
    <a:srgbClr val="800040"/>
    <a:srgbClr val="40008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0" autoAdjust="0"/>
    <p:restoredTop sz="99681" autoAdjust="0"/>
  </p:normalViewPr>
  <p:slideViewPr>
    <p:cSldViewPr snapToGrid="0" snapToObjects="1">
      <p:cViewPr varScale="1">
        <p:scale>
          <a:sx n="86" d="100"/>
          <a:sy n="86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C6906-C799-D54A-8685-1BA47161FA46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ADBB9-D58B-9A45-984B-F8C684E4EAF7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Assess:</a:t>
          </a:r>
          <a:endParaRPr lang="en-US" sz="1800" b="1" dirty="0">
            <a:latin typeface="Papyrus"/>
            <a:cs typeface="Papyrus"/>
          </a:endParaRPr>
        </a:p>
      </dgm:t>
    </dgm:pt>
    <dgm:pt modelId="{22DDA00E-FCA9-484B-83D7-5FB9D474D757}" type="parTrans" cxnId="{E133F511-4F07-A64D-B49A-11C353C70B81}">
      <dgm:prSet/>
      <dgm:spPr/>
      <dgm:t>
        <a:bodyPr/>
        <a:lstStyle/>
        <a:p>
          <a:endParaRPr lang="en-US"/>
        </a:p>
      </dgm:t>
    </dgm:pt>
    <dgm:pt modelId="{B7FDDD2B-C7C3-0F49-A1AB-E2D04C4B78E8}" type="sibTrans" cxnId="{E133F511-4F07-A64D-B49A-11C353C70B81}">
      <dgm:prSet/>
      <dgm:spPr/>
      <dgm:t>
        <a:bodyPr/>
        <a:lstStyle/>
        <a:p>
          <a:endParaRPr lang="en-US"/>
        </a:p>
      </dgm:t>
    </dgm:pt>
    <dgm:pt modelId="{6D665A9E-1BF9-DD46-9C21-CC2CDCC5A80A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Mitigate:  </a:t>
          </a:r>
          <a:endParaRPr lang="en-US" sz="1800" b="1" dirty="0">
            <a:latin typeface="Papyrus"/>
            <a:cs typeface="Papyrus"/>
          </a:endParaRPr>
        </a:p>
      </dgm:t>
    </dgm:pt>
    <dgm:pt modelId="{20BF05C1-1594-AA47-AF76-45ED62FF70FF}" type="parTrans" cxnId="{18E0DA17-4579-694B-A103-514F6C3CD36D}">
      <dgm:prSet/>
      <dgm:spPr/>
      <dgm:t>
        <a:bodyPr/>
        <a:lstStyle/>
        <a:p>
          <a:endParaRPr lang="en-US"/>
        </a:p>
      </dgm:t>
    </dgm:pt>
    <dgm:pt modelId="{9AB4C0C6-A130-1C44-BDDE-798349C5D8B3}" type="sibTrans" cxnId="{18E0DA17-4579-694B-A103-514F6C3CD36D}">
      <dgm:prSet/>
      <dgm:spPr/>
      <dgm:t>
        <a:bodyPr/>
        <a:lstStyle/>
        <a:p>
          <a:endParaRPr lang="en-US"/>
        </a:p>
      </dgm:t>
    </dgm:pt>
    <dgm:pt modelId="{B889018F-07B2-FA4E-8DDB-961D1439FCE1}">
      <dgm:prSet phldrT="[Text]"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Identify:</a:t>
          </a:r>
          <a:endParaRPr lang="en-US" sz="1800" b="1" dirty="0">
            <a:latin typeface="Papyrus"/>
            <a:cs typeface="Papyrus"/>
          </a:endParaRPr>
        </a:p>
      </dgm:t>
    </dgm:pt>
    <dgm:pt modelId="{C7DDBF1B-1F8E-6947-8F13-28D54FC30309}" type="sibTrans" cxnId="{FD1011DE-519E-B948-8529-E19DC91AFBFA}">
      <dgm:prSet/>
      <dgm:spPr/>
      <dgm:t>
        <a:bodyPr/>
        <a:lstStyle/>
        <a:p>
          <a:endParaRPr lang="en-US"/>
        </a:p>
      </dgm:t>
    </dgm:pt>
    <dgm:pt modelId="{98C17317-1AD1-CC40-80D2-601C59B8D991}" type="parTrans" cxnId="{FD1011DE-519E-B948-8529-E19DC91AFBFA}">
      <dgm:prSet/>
      <dgm:spPr/>
      <dgm:t>
        <a:bodyPr/>
        <a:lstStyle/>
        <a:p>
          <a:endParaRPr lang="en-US"/>
        </a:p>
      </dgm:t>
    </dgm:pt>
    <dgm:pt modelId="{99C3F400-36AE-9445-AA30-7F8DA5B49502}">
      <dgm:prSet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Linac Layout, Flow Scheme, Breakdown Structures</a:t>
          </a:r>
          <a:endParaRPr lang="en-US" sz="1800" b="1" dirty="0"/>
        </a:p>
      </dgm:t>
    </dgm:pt>
    <dgm:pt modelId="{56A240C5-D905-194A-AFF5-1529AB0111F8}" type="sibTrans" cxnId="{D3157014-E64D-4D4D-A5C2-9A6543DE054B}">
      <dgm:prSet/>
      <dgm:spPr/>
      <dgm:t>
        <a:bodyPr/>
        <a:lstStyle/>
        <a:p>
          <a:endParaRPr lang="en-US"/>
        </a:p>
      </dgm:t>
    </dgm:pt>
    <dgm:pt modelId="{1D3A2D98-C58D-D945-A274-9C1D55763291}" type="parTrans" cxnId="{D3157014-E64D-4D4D-A5C2-9A6543DE054B}">
      <dgm:prSet/>
      <dgm:spPr/>
      <dgm:t>
        <a:bodyPr/>
        <a:lstStyle/>
        <a:p>
          <a:endParaRPr lang="en-US"/>
        </a:p>
      </dgm:t>
    </dgm:pt>
    <dgm:pt modelId="{AC12F672-E6C1-BC49-9C6F-2D0F84C93CD8}">
      <dgm:prSet phldrT="[Text]" custT="1"/>
      <dgm:spPr/>
      <dgm:t>
        <a:bodyPr rIns="0"/>
        <a:lstStyle/>
        <a:p>
          <a:pPr algn="l"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Infrastructures  using</a:t>
          </a:r>
          <a:r>
            <a:rPr lang="en-US" sz="1800" smtClean="0">
              <a:latin typeface="Papyrus"/>
              <a:cs typeface="Papyrus"/>
            </a:rPr>
            <a:t>. </a:t>
          </a:r>
          <a:r>
            <a:rPr lang="en-US" sz="1800" b="1" smtClean="0">
              <a:latin typeface="Papyrus"/>
              <a:cs typeface="Papyrus"/>
            </a:rPr>
            <a:t>clean room, assembly hall, RF</a:t>
          </a:r>
          <a:endParaRPr lang="en-US" sz="1800" b="1" dirty="0"/>
        </a:p>
      </dgm:t>
    </dgm:pt>
    <dgm:pt modelId="{C18F07B9-4F1C-3A46-A1A7-D9096F4439B4}" type="parTrans" cxnId="{7BB56C60-6CF5-1344-B5FC-FCC406E43FB5}">
      <dgm:prSet/>
      <dgm:spPr/>
      <dgm:t>
        <a:bodyPr/>
        <a:lstStyle/>
        <a:p>
          <a:endParaRPr lang="en-US"/>
        </a:p>
      </dgm:t>
    </dgm:pt>
    <dgm:pt modelId="{9A12A339-B105-2D4D-8A02-AADFF09BF689}" type="sibTrans" cxnId="{7BB56C60-6CF5-1344-B5FC-FCC406E43FB5}">
      <dgm:prSet/>
      <dgm:spPr/>
      <dgm:t>
        <a:bodyPr/>
        <a:lstStyle/>
        <a:p>
          <a:endParaRPr lang="en-US"/>
        </a:p>
      </dgm:t>
    </dgm:pt>
    <dgm:pt modelId="{64691BE5-3DD7-F845-8AC1-4BC7C9BED952}">
      <dgm:prSet phldrT="[Text]" custT="1"/>
      <dgm:spPr/>
      <dgm:t>
        <a:bodyPr rIns="0"/>
        <a:lstStyle/>
        <a:p>
          <a:pPr algn="l">
            <a:spcAft>
              <a:spcPts val="0"/>
            </a:spcAft>
          </a:pPr>
          <a:r>
            <a:rPr lang="en-US" sz="1800" b="1" dirty="0" smtClean="0">
              <a:latin typeface="Papyrus"/>
              <a:cs typeface="Papyrus"/>
            </a:rPr>
            <a:t>Prototype Test Requirements (Technology Demonstrator) </a:t>
          </a:r>
          <a:endParaRPr lang="en-US" sz="1800" b="1" dirty="0"/>
        </a:p>
      </dgm:t>
    </dgm:pt>
    <dgm:pt modelId="{D038097B-FBD7-244D-856A-D684C3BD6934}" type="parTrans" cxnId="{2C85EB55-CD76-F04C-AB1C-883AFCB61227}">
      <dgm:prSet/>
      <dgm:spPr/>
      <dgm:t>
        <a:bodyPr/>
        <a:lstStyle/>
        <a:p>
          <a:endParaRPr lang="en-US"/>
        </a:p>
      </dgm:t>
    </dgm:pt>
    <dgm:pt modelId="{D6D200CC-226B-F647-8AD2-F2ABED96B5C2}" type="sibTrans" cxnId="{2C85EB55-CD76-F04C-AB1C-883AFCB61227}">
      <dgm:prSet/>
      <dgm:spPr/>
      <dgm:t>
        <a:bodyPr/>
        <a:lstStyle/>
        <a:p>
          <a:endParaRPr lang="en-US"/>
        </a:p>
      </dgm:t>
    </dgm:pt>
    <dgm:pt modelId="{E58F14A8-2AF5-D643-BBA9-1D2CAD1437F4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 pitchFamily="66" charset="0"/>
              <a:cs typeface="Papyrus"/>
            </a:rPr>
            <a:t>Life Cycles</a:t>
          </a:r>
          <a:endParaRPr lang="en-US" sz="1800" b="1" dirty="0">
            <a:latin typeface="Papyrus" pitchFamily="66" charset="0"/>
          </a:endParaRPr>
        </a:p>
      </dgm:t>
    </dgm:pt>
    <dgm:pt modelId="{BBAB100E-1B97-7343-A814-27C6E1EF45C0}" type="sibTrans" cxnId="{4CCA9BAF-0001-2745-BF19-3697BD7DFA2E}">
      <dgm:prSet/>
      <dgm:spPr/>
      <dgm:t>
        <a:bodyPr/>
        <a:lstStyle/>
        <a:p>
          <a:endParaRPr lang="en-US"/>
        </a:p>
      </dgm:t>
    </dgm:pt>
    <dgm:pt modelId="{DC221E5F-915F-3A40-9B1C-9C009E5A557B}" type="parTrans" cxnId="{4CCA9BAF-0001-2745-BF19-3697BD7DFA2E}">
      <dgm:prSet/>
      <dgm:spPr/>
      <dgm:t>
        <a:bodyPr/>
        <a:lstStyle/>
        <a:p>
          <a:endParaRPr lang="en-US"/>
        </a:p>
      </dgm:t>
    </dgm:pt>
    <dgm:pt modelId="{A2CB0A29-8221-F849-BD8F-57D339C952E5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Feasibility of different Technologies and Assemblies</a:t>
          </a:r>
          <a:endParaRPr lang="en-US" sz="1800" b="1" dirty="0">
            <a:latin typeface="Papyrus"/>
            <a:cs typeface="Papyrus"/>
          </a:endParaRPr>
        </a:p>
      </dgm:t>
    </dgm:pt>
    <dgm:pt modelId="{CF359452-EF99-114C-A505-919840C90EE3}" type="sibTrans" cxnId="{6235759E-E223-7249-9147-D588FCFD498A}">
      <dgm:prSet/>
      <dgm:spPr/>
      <dgm:t>
        <a:bodyPr/>
        <a:lstStyle/>
        <a:p>
          <a:endParaRPr lang="en-US"/>
        </a:p>
      </dgm:t>
    </dgm:pt>
    <dgm:pt modelId="{6C3A49D3-BFAE-4D47-A126-3B72E560A108}" type="parTrans" cxnId="{6235759E-E223-7249-9147-D588FCFD498A}">
      <dgm:prSet/>
      <dgm:spPr/>
      <dgm:t>
        <a:bodyPr/>
        <a:lstStyle/>
        <a:p>
          <a:endParaRPr lang="en-US"/>
        </a:p>
      </dgm:t>
    </dgm:pt>
    <dgm:pt modelId="{511D533C-CCCF-1B43-B66A-C83E4C86728C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Risks and Manage Interfaces</a:t>
          </a:r>
          <a:endParaRPr lang="en-US" sz="1800" b="1" dirty="0">
            <a:latin typeface="Papyrus"/>
            <a:cs typeface="Papyrus"/>
          </a:endParaRPr>
        </a:p>
      </dgm:t>
    </dgm:pt>
    <dgm:pt modelId="{0B0BFEDB-348D-204D-8410-6547EB51F234}" type="sibTrans" cxnId="{50385734-6648-0441-9097-E41E00F8706F}">
      <dgm:prSet/>
      <dgm:spPr/>
      <dgm:t>
        <a:bodyPr/>
        <a:lstStyle/>
        <a:p>
          <a:endParaRPr lang="en-US"/>
        </a:p>
      </dgm:t>
    </dgm:pt>
    <dgm:pt modelId="{8C54B43C-F4D8-D242-AAB9-4B4948308687}" type="parTrans" cxnId="{50385734-6648-0441-9097-E41E00F8706F}">
      <dgm:prSet/>
      <dgm:spPr/>
      <dgm:t>
        <a:bodyPr/>
        <a:lstStyle/>
        <a:p>
          <a:endParaRPr lang="en-US"/>
        </a:p>
      </dgm:t>
    </dgm:pt>
    <dgm:pt modelId="{7CFA70C8-3D0D-3941-92C8-D44E6E03F560}">
      <dgm:prSet phldrT="[Text]" custT="1"/>
      <dgm:spPr/>
      <dgm:t>
        <a:bodyPr rIns="0"/>
        <a:lstStyle/>
        <a:p>
          <a:pPr algn="just"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Component Requirements, Specifications</a:t>
          </a:r>
          <a:endParaRPr lang="en-US" sz="1800" b="1" dirty="0"/>
        </a:p>
      </dgm:t>
    </dgm:pt>
    <dgm:pt modelId="{EA0374BF-0B36-C342-AFB6-2E51E5F1D4DE}" type="sibTrans" cxnId="{6735D011-FD79-574B-B054-F73F8DEE135A}">
      <dgm:prSet/>
      <dgm:spPr/>
      <dgm:t>
        <a:bodyPr/>
        <a:lstStyle/>
        <a:p>
          <a:endParaRPr lang="en-US"/>
        </a:p>
      </dgm:t>
    </dgm:pt>
    <dgm:pt modelId="{7EB25688-59AA-3244-99EB-AEC2199C731B}" type="parTrans" cxnId="{6735D011-FD79-574B-B054-F73F8DEE135A}">
      <dgm:prSet/>
      <dgm:spPr/>
      <dgm:t>
        <a:bodyPr/>
        <a:lstStyle/>
        <a:p>
          <a:endParaRPr lang="en-US"/>
        </a:p>
      </dgm:t>
    </dgm:pt>
    <dgm:pt modelId="{897122D1-90FB-704F-97F5-D485CDBC2E4E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Develop DAQ and Control, Operating Modes</a:t>
          </a:r>
          <a:endParaRPr lang="en-US" sz="1800" b="1" dirty="0">
            <a:latin typeface="Papyrus"/>
            <a:cs typeface="Papyrus"/>
          </a:endParaRPr>
        </a:p>
      </dgm:t>
    </dgm:pt>
    <dgm:pt modelId="{3FD5BF88-235D-0440-8932-61268E0599FF}" type="parTrans" cxnId="{8154511D-749C-CE46-9638-1FFA2D630423}">
      <dgm:prSet/>
      <dgm:spPr/>
      <dgm:t>
        <a:bodyPr/>
        <a:lstStyle/>
        <a:p>
          <a:endParaRPr lang="en-US"/>
        </a:p>
      </dgm:t>
    </dgm:pt>
    <dgm:pt modelId="{D9C5DD31-3412-FD43-965A-456E6C6D95A3}" type="sibTrans" cxnId="{8154511D-749C-CE46-9638-1FFA2D630423}">
      <dgm:prSet/>
      <dgm:spPr/>
      <dgm:t>
        <a:bodyPr/>
        <a:lstStyle/>
        <a:p>
          <a:endParaRPr lang="en-US"/>
        </a:p>
      </dgm:t>
    </dgm:pt>
    <dgm:pt modelId="{3F601EE4-0963-7B47-8BD3-E50B51DEAB17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Extrapolation to Production</a:t>
          </a:r>
          <a:endParaRPr lang="en-US" sz="1800" b="1" dirty="0">
            <a:latin typeface="Papyrus"/>
            <a:cs typeface="Papyrus"/>
          </a:endParaRPr>
        </a:p>
      </dgm:t>
    </dgm:pt>
    <dgm:pt modelId="{55312133-8BE7-1F4C-ADA3-8D192C0B2FE9}" type="parTrans" cxnId="{2AF41E43-7A99-3849-8910-1F3871A4D089}">
      <dgm:prSet/>
      <dgm:spPr/>
      <dgm:t>
        <a:bodyPr/>
        <a:lstStyle/>
        <a:p>
          <a:endParaRPr lang="en-US"/>
        </a:p>
      </dgm:t>
    </dgm:pt>
    <dgm:pt modelId="{87D7D10A-C7BE-064F-A957-4D70F87C9CB3}" type="sibTrans" cxnId="{2AF41E43-7A99-3849-8910-1F3871A4D089}">
      <dgm:prSet/>
      <dgm:spPr/>
      <dgm:t>
        <a:bodyPr/>
        <a:lstStyle/>
        <a:p>
          <a:endParaRPr lang="en-US"/>
        </a:p>
      </dgm:t>
    </dgm:pt>
    <dgm:pt modelId="{83A86B83-43DD-A648-9D6B-C937AE9CE51F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Quality Assurance</a:t>
          </a:r>
          <a:endParaRPr lang="en-US" sz="1800" b="1" dirty="0">
            <a:latin typeface="Papyrus"/>
            <a:cs typeface="Papyrus"/>
          </a:endParaRPr>
        </a:p>
      </dgm:t>
    </dgm:pt>
    <dgm:pt modelId="{549B8930-AD2A-4343-B248-DDAA4B9DFBDE}" type="parTrans" cxnId="{96919C75-8DE7-E948-8CF1-CC660C538D84}">
      <dgm:prSet/>
      <dgm:spPr/>
      <dgm:t>
        <a:bodyPr/>
        <a:lstStyle/>
        <a:p>
          <a:endParaRPr lang="en-US"/>
        </a:p>
      </dgm:t>
    </dgm:pt>
    <dgm:pt modelId="{A85E6C67-BC0A-A744-863E-528A59785E9A}" type="sibTrans" cxnId="{96919C75-8DE7-E948-8CF1-CC660C538D84}">
      <dgm:prSet/>
      <dgm:spPr/>
      <dgm:t>
        <a:bodyPr/>
        <a:lstStyle/>
        <a:p>
          <a:endParaRPr lang="en-US"/>
        </a:p>
      </dgm:t>
    </dgm:pt>
    <dgm:pt modelId="{E0D6BE1F-CBB5-2946-8D5A-46FD005836B3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 pitchFamily="66" charset="0"/>
              <a:cs typeface="Papyrus"/>
            </a:rPr>
            <a:t>Risks  (</a:t>
          </a:r>
          <a:r>
            <a:rPr lang="en-US" sz="1800" b="1" smtClean="0">
              <a:latin typeface="Papyrus" pitchFamily="66" charset="0"/>
            </a:rPr>
            <a:t>Project Risk  and Technical Risk)</a:t>
          </a:r>
          <a:endParaRPr lang="en-US" sz="1800" b="1" dirty="0">
            <a:latin typeface="Papyrus" pitchFamily="66" charset="0"/>
            <a:cs typeface="Papyrus"/>
          </a:endParaRPr>
        </a:p>
      </dgm:t>
    </dgm:pt>
    <dgm:pt modelId="{EB47F738-C355-3A42-A245-80315502E43A}" type="parTrans" cxnId="{AFAB6C54-3512-2C45-A24A-C67E3220AAD8}">
      <dgm:prSet/>
      <dgm:spPr/>
      <dgm:t>
        <a:bodyPr/>
        <a:lstStyle/>
        <a:p>
          <a:endParaRPr lang="en-US"/>
        </a:p>
      </dgm:t>
    </dgm:pt>
    <dgm:pt modelId="{C8AB8307-8B72-2748-9446-D89278C60ABA}" type="sibTrans" cxnId="{AFAB6C54-3512-2C45-A24A-C67E3220AAD8}">
      <dgm:prSet/>
      <dgm:spPr/>
      <dgm:t>
        <a:bodyPr/>
        <a:lstStyle/>
        <a:p>
          <a:endParaRPr lang="en-US"/>
        </a:p>
      </dgm:t>
    </dgm:pt>
    <dgm:pt modelId="{B35010B2-AFF4-4A2E-9F24-CCB367ACEEBA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b="1" smtClean="0">
              <a:latin typeface="Papyrus"/>
              <a:cs typeface="Papyrus"/>
            </a:rPr>
            <a:t>Cost Estimate </a:t>
          </a:r>
          <a:r>
            <a:rPr lang="en-US" sz="1800" b="1" smtClean="0">
              <a:latin typeface="Papyrus"/>
              <a:cs typeface="Papyrus"/>
              <a:sym typeface="Wingdings"/>
            </a:rPr>
            <a:t> </a:t>
          </a:r>
          <a:endParaRPr lang="en-US" sz="1800" b="1" dirty="0"/>
        </a:p>
      </dgm:t>
    </dgm:pt>
    <dgm:pt modelId="{26A348F4-59CB-47AC-8410-3586D6519779}" type="parTrans" cxnId="{92D2B54D-35DD-43D8-B53B-EA344FEDB7DD}">
      <dgm:prSet/>
      <dgm:spPr/>
      <dgm:t>
        <a:bodyPr/>
        <a:lstStyle/>
        <a:p>
          <a:endParaRPr lang="en-US"/>
        </a:p>
      </dgm:t>
    </dgm:pt>
    <dgm:pt modelId="{E13605F9-EBB8-4AFA-B2B6-87BCF9E0237D}" type="sibTrans" cxnId="{92D2B54D-35DD-43D8-B53B-EA344FEDB7DD}">
      <dgm:prSet/>
      <dgm:spPr/>
      <dgm:t>
        <a:bodyPr/>
        <a:lstStyle/>
        <a:p>
          <a:endParaRPr lang="en-US"/>
        </a:p>
      </dgm:t>
    </dgm:pt>
    <dgm:pt modelId="{F1EE9639-C486-B242-9537-AA85CEF8C39E}">
      <dgm:prSet phldrT="[Text]" custT="1"/>
      <dgm:spPr/>
      <dgm:t>
        <a:bodyPr rIns="0"/>
        <a:lstStyle/>
        <a:p>
          <a:pPr>
            <a:spcAft>
              <a:spcPts val="0"/>
            </a:spcAft>
          </a:pPr>
          <a:r>
            <a:rPr lang="en-US" sz="1800" smtClean="0">
              <a:latin typeface="Papyrus"/>
              <a:cs typeface="Papyrus"/>
            </a:rPr>
            <a:t>Use lessons learned from PX, X-FEL, SNS, J-PARC.</a:t>
          </a:r>
          <a:endParaRPr lang="en-US" sz="1800" b="1" dirty="0">
            <a:latin typeface="Papyrus"/>
            <a:cs typeface="Papyrus"/>
          </a:endParaRPr>
        </a:p>
      </dgm:t>
    </dgm:pt>
    <dgm:pt modelId="{005B3B48-ADB8-7146-8955-1DB8B6B1ACC6}" type="parTrans" cxnId="{954A56FA-2974-5444-8422-3F64BDC4116A}">
      <dgm:prSet/>
      <dgm:spPr/>
      <dgm:t>
        <a:bodyPr/>
        <a:lstStyle/>
        <a:p>
          <a:endParaRPr lang="en-US"/>
        </a:p>
      </dgm:t>
    </dgm:pt>
    <dgm:pt modelId="{1703F063-CC33-A145-ADEF-0A0BD75299B7}" type="sibTrans" cxnId="{954A56FA-2974-5444-8422-3F64BDC4116A}">
      <dgm:prSet/>
      <dgm:spPr/>
      <dgm:t>
        <a:bodyPr/>
        <a:lstStyle/>
        <a:p>
          <a:endParaRPr lang="en-US"/>
        </a:p>
      </dgm:t>
    </dgm:pt>
    <dgm:pt modelId="{1EEF4C9A-5531-E942-B6E6-EA5C7C072E33}" type="pres">
      <dgm:prSet presAssocID="{456C6906-C799-D54A-8685-1BA47161FA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E1E99-D0A6-C34E-91B7-90CCFDFC278D}" type="pres">
      <dgm:prSet presAssocID="{456C6906-C799-D54A-8685-1BA47161FA4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9374CD0-A623-D340-B1A7-2F44ED13A965}" type="pres">
      <dgm:prSet presAssocID="{456C6906-C799-D54A-8685-1BA47161FA46}" presName="ThreeNodes_1" presStyleLbl="node1" presStyleIdx="0" presStyleCnt="3" custScaleX="117647" custLinFactNeighborX="1288" custLinFactNeighborY="5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8C437-336C-6045-8775-12FD93D928BC}" type="pres">
      <dgm:prSet presAssocID="{456C6906-C799-D54A-8685-1BA47161FA46}" presName="ThreeNodes_2" presStyleLbl="node1" presStyleIdx="1" presStyleCnt="3" custScaleX="107190" custScaleY="86032" custLinFactNeighborX="-2158" custLinFactNeighborY="-10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88717-9983-DD48-8EE9-905BD1720146}" type="pres">
      <dgm:prSet presAssocID="{456C6906-C799-D54A-8685-1BA47161FA46}" presName="ThreeNodes_3" presStyleLbl="node1" presStyleIdx="2" presStyleCnt="3" custScaleX="107190" custScaleY="91239" custLinFactNeighborX="-11157" custLinFactNeighborY="-3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8476-A945-6F40-93F8-F552A208129B}" type="pres">
      <dgm:prSet presAssocID="{456C6906-C799-D54A-8685-1BA47161FA46}" presName="ThreeConn_1-2" presStyleLbl="fgAccFollowNode1" presStyleIdx="0" presStyleCnt="2" custScaleX="45787" custLinFactNeighborX="50791" custLinFactNeighborY="-8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E96B5-947E-604C-95D9-FA9908C09A7A}" type="pres">
      <dgm:prSet presAssocID="{456C6906-C799-D54A-8685-1BA47161FA46}" presName="ThreeConn_2-3" presStyleLbl="fgAccFollowNode1" presStyleIdx="1" presStyleCnt="2" custScaleX="52760" custLinFactNeighborX="-5547" custLinFactNeighborY="-19846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en-US"/>
        </a:p>
      </dgm:t>
    </dgm:pt>
    <dgm:pt modelId="{C51AD4A4-05BA-A446-93EF-2180143AE96E}" type="pres">
      <dgm:prSet presAssocID="{456C6906-C799-D54A-8685-1BA47161FA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2764-1A02-FA40-BA8E-B98EB439AEE7}" type="pres">
      <dgm:prSet presAssocID="{456C6906-C799-D54A-8685-1BA47161FA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D6EF6-8EF8-3441-BB60-CDB06D10FDB3}" type="pres">
      <dgm:prSet presAssocID="{456C6906-C799-D54A-8685-1BA47161FA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53106-3F8D-7943-98B6-C5A26966C121}" type="presOf" srcId="{E0D6BE1F-CBB5-2946-8D5A-46FD005836B3}" destId="{88C8C437-336C-6045-8775-12FD93D928BC}" srcOrd="0" destOrd="2" presId="urn:microsoft.com/office/officeart/2005/8/layout/vProcess5"/>
    <dgm:cxn modelId="{D3157014-E64D-4D4D-A5C2-9A6543DE054B}" srcId="{B889018F-07B2-FA4E-8DDB-961D1439FCE1}" destId="{99C3F400-36AE-9445-AA30-7F8DA5B49502}" srcOrd="0" destOrd="0" parTransId="{1D3A2D98-C58D-D945-A274-9C1D55763291}" sibTransId="{56A240C5-D905-194A-AFF5-1529AB0111F8}"/>
    <dgm:cxn modelId="{B6FD39D2-2473-8D4E-8232-DE8257D7D555}" type="presOf" srcId="{7CFA70C8-3D0D-3941-92C8-D44E6E03F560}" destId="{19374CD0-A623-D340-B1A7-2F44ED13A965}" srcOrd="0" destOrd="2" presId="urn:microsoft.com/office/officeart/2005/8/layout/vProcess5"/>
    <dgm:cxn modelId="{FA6E636D-BA07-8E49-ADA3-47786EC94D23}" type="presOf" srcId="{AC12F672-E6C1-BC49-9C6F-2D0F84C93CD8}" destId="{19374CD0-A623-D340-B1A7-2F44ED13A965}" srcOrd="0" destOrd="4" presId="urn:microsoft.com/office/officeart/2005/8/layout/vProcess5"/>
    <dgm:cxn modelId="{67F44365-4BFE-1648-B176-F4379597E7DE}" type="presOf" srcId="{B35010B2-AFF4-4A2E-9F24-CCB367ACEEBA}" destId="{88C8C437-336C-6045-8775-12FD93D928BC}" srcOrd="0" destOrd="4" presId="urn:microsoft.com/office/officeart/2005/8/layout/vProcess5"/>
    <dgm:cxn modelId="{B9B3C1FD-8AB5-B345-811F-3B39E282DE24}" type="presOf" srcId="{F1EE9639-C486-B242-9537-AA85CEF8C39E}" destId="{B6688717-9983-DD48-8EE9-905BD1720146}" srcOrd="0" destOrd="5" presId="urn:microsoft.com/office/officeart/2005/8/layout/vProcess5"/>
    <dgm:cxn modelId="{AFAB6C54-3512-2C45-A24A-C67E3220AAD8}" srcId="{8EFADBB9-D58B-9A45-984B-F8C684E4EAF7}" destId="{E0D6BE1F-CBB5-2946-8D5A-46FD005836B3}" srcOrd="1" destOrd="0" parTransId="{EB47F738-C355-3A42-A245-80315502E43A}" sibTransId="{C8AB8307-8B72-2748-9446-D89278C60ABA}"/>
    <dgm:cxn modelId="{2AF41E43-7A99-3849-8910-1F3871A4D089}" srcId="{6D665A9E-1BF9-DD46-9C21-CC2CDCC5A80A}" destId="{3F601EE4-0963-7B47-8BD3-E50B51DEAB17}" srcOrd="3" destOrd="0" parTransId="{55312133-8BE7-1F4C-ADA3-8D192C0B2FE9}" sibTransId="{87D7D10A-C7BE-064F-A957-4D70F87C9CB3}"/>
    <dgm:cxn modelId="{F6D83527-413F-E249-8AE7-BD153EED3A69}" type="presOf" srcId="{A2CB0A29-8221-F849-BD8F-57D339C952E5}" destId="{35CB2764-1A02-FA40-BA8E-B98EB439AEE7}" srcOrd="1" destOrd="1" presId="urn:microsoft.com/office/officeart/2005/8/layout/vProcess5"/>
    <dgm:cxn modelId="{8860083E-C03A-1E4C-9BEC-AD52FA982AB8}" type="presOf" srcId="{897122D1-90FB-704F-97F5-D485CDBC2E4E}" destId="{B6688717-9983-DD48-8EE9-905BD1720146}" srcOrd="0" destOrd="2" presId="urn:microsoft.com/office/officeart/2005/8/layout/vProcess5"/>
    <dgm:cxn modelId="{56ACC71A-AC8D-1241-A651-F40E7030E843}" type="presOf" srcId="{B35010B2-AFF4-4A2E-9F24-CCB367ACEEBA}" destId="{35CB2764-1A02-FA40-BA8E-B98EB439AEE7}" srcOrd="1" destOrd="4" presId="urn:microsoft.com/office/officeart/2005/8/layout/vProcess5"/>
    <dgm:cxn modelId="{226C1D31-022E-8B47-9943-4C97B559C238}" type="presOf" srcId="{F1EE9639-C486-B242-9537-AA85CEF8C39E}" destId="{467D6EF6-8EF8-3441-BB60-CDB06D10FDB3}" srcOrd="1" destOrd="5" presId="urn:microsoft.com/office/officeart/2005/8/layout/vProcess5"/>
    <dgm:cxn modelId="{9FD925D1-00AF-344F-BA74-2D3F40D5BCA3}" type="presOf" srcId="{8EFADBB9-D58B-9A45-984B-F8C684E4EAF7}" destId="{35CB2764-1A02-FA40-BA8E-B98EB439AEE7}" srcOrd="1" destOrd="0" presId="urn:microsoft.com/office/officeart/2005/8/layout/vProcess5"/>
    <dgm:cxn modelId="{954A56FA-2974-5444-8422-3F64BDC4116A}" srcId="{6D665A9E-1BF9-DD46-9C21-CC2CDCC5A80A}" destId="{F1EE9639-C486-B242-9537-AA85CEF8C39E}" srcOrd="4" destOrd="0" parTransId="{005B3B48-ADB8-7146-8955-1DB8B6B1ACC6}" sibTransId="{1703F063-CC33-A145-ADEF-0A0BD75299B7}"/>
    <dgm:cxn modelId="{236387CB-7B14-4241-A49E-3DFB2F13B206}" type="presOf" srcId="{C7DDBF1B-1F8E-6947-8F13-28D54FC30309}" destId="{A2FB8476-A945-6F40-93F8-F552A208129B}" srcOrd="0" destOrd="0" presId="urn:microsoft.com/office/officeart/2005/8/layout/vProcess5"/>
    <dgm:cxn modelId="{C680F114-C2C5-A843-B4F8-6E7648E9DF45}" type="presOf" srcId="{99C3F400-36AE-9445-AA30-7F8DA5B49502}" destId="{C51AD4A4-05BA-A446-93EF-2180143AE96E}" srcOrd="1" destOrd="1" presId="urn:microsoft.com/office/officeart/2005/8/layout/vProcess5"/>
    <dgm:cxn modelId="{58ED1C07-96C0-004C-A871-B5A7FA4516D5}" type="presOf" srcId="{83A86B83-43DD-A648-9D6B-C937AE9CE51F}" destId="{467D6EF6-8EF8-3441-BB60-CDB06D10FDB3}" srcOrd="1" destOrd="3" presId="urn:microsoft.com/office/officeart/2005/8/layout/vProcess5"/>
    <dgm:cxn modelId="{C81F8992-9212-A442-9183-31EA401161AF}" type="presOf" srcId="{64691BE5-3DD7-F845-8AC1-4BC7C9BED952}" destId="{19374CD0-A623-D340-B1A7-2F44ED13A965}" srcOrd="0" destOrd="3" presId="urn:microsoft.com/office/officeart/2005/8/layout/vProcess5"/>
    <dgm:cxn modelId="{6235759E-E223-7249-9147-D588FCFD498A}" srcId="{8EFADBB9-D58B-9A45-984B-F8C684E4EAF7}" destId="{A2CB0A29-8221-F849-BD8F-57D339C952E5}" srcOrd="0" destOrd="0" parTransId="{6C3A49D3-BFAE-4D47-A126-3B72E560A108}" sibTransId="{CF359452-EF99-114C-A505-919840C90EE3}"/>
    <dgm:cxn modelId="{D48854EE-830E-0345-9EFA-B55BB32890F9}" type="presOf" srcId="{B889018F-07B2-FA4E-8DDB-961D1439FCE1}" destId="{19374CD0-A623-D340-B1A7-2F44ED13A965}" srcOrd="0" destOrd="0" presId="urn:microsoft.com/office/officeart/2005/8/layout/vProcess5"/>
    <dgm:cxn modelId="{6D00B395-9181-9043-A44F-CB5CE1058A2F}" type="presOf" srcId="{E0D6BE1F-CBB5-2946-8D5A-46FD005836B3}" destId="{35CB2764-1A02-FA40-BA8E-B98EB439AEE7}" srcOrd="1" destOrd="2" presId="urn:microsoft.com/office/officeart/2005/8/layout/vProcess5"/>
    <dgm:cxn modelId="{96919C75-8DE7-E948-8CF1-CC660C538D84}" srcId="{6D665A9E-1BF9-DD46-9C21-CC2CDCC5A80A}" destId="{83A86B83-43DD-A648-9D6B-C937AE9CE51F}" srcOrd="2" destOrd="0" parTransId="{549B8930-AD2A-4343-B248-DDAA4B9DFBDE}" sibTransId="{A85E6C67-BC0A-A744-863E-528A59785E9A}"/>
    <dgm:cxn modelId="{18E0DA17-4579-694B-A103-514F6C3CD36D}" srcId="{456C6906-C799-D54A-8685-1BA47161FA46}" destId="{6D665A9E-1BF9-DD46-9C21-CC2CDCC5A80A}" srcOrd="2" destOrd="0" parTransId="{20BF05C1-1594-AA47-AF76-45ED62FF70FF}" sibTransId="{9AB4C0C6-A130-1C44-BDDE-798349C5D8B3}"/>
    <dgm:cxn modelId="{D94ECF7A-6C87-624E-8BF3-0C51E48A9FF4}" type="presOf" srcId="{7CFA70C8-3D0D-3941-92C8-D44E6E03F560}" destId="{C51AD4A4-05BA-A446-93EF-2180143AE96E}" srcOrd="1" destOrd="2" presId="urn:microsoft.com/office/officeart/2005/8/layout/vProcess5"/>
    <dgm:cxn modelId="{FD1011DE-519E-B948-8529-E19DC91AFBFA}" srcId="{456C6906-C799-D54A-8685-1BA47161FA46}" destId="{B889018F-07B2-FA4E-8DDB-961D1439FCE1}" srcOrd="0" destOrd="0" parTransId="{98C17317-1AD1-CC40-80D2-601C59B8D991}" sibTransId="{C7DDBF1B-1F8E-6947-8F13-28D54FC30309}"/>
    <dgm:cxn modelId="{1CEF21D3-B485-6949-BB84-002C53D7427B}" type="presOf" srcId="{6D665A9E-1BF9-DD46-9C21-CC2CDCC5A80A}" destId="{467D6EF6-8EF8-3441-BB60-CDB06D10FDB3}" srcOrd="1" destOrd="0" presId="urn:microsoft.com/office/officeart/2005/8/layout/vProcess5"/>
    <dgm:cxn modelId="{50034656-9DDF-4A47-A9CD-F2B4141AA46E}" type="presOf" srcId="{99C3F400-36AE-9445-AA30-7F8DA5B49502}" destId="{19374CD0-A623-D340-B1A7-2F44ED13A965}" srcOrd="0" destOrd="1" presId="urn:microsoft.com/office/officeart/2005/8/layout/vProcess5"/>
    <dgm:cxn modelId="{E133F511-4F07-A64D-B49A-11C353C70B81}" srcId="{456C6906-C799-D54A-8685-1BA47161FA46}" destId="{8EFADBB9-D58B-9A45-984B-F8C684E4EAF7}" srcOrd="1" destOrd="0" parTransId="{22DDA00E-FCA9-484B-83D7-5FB9D474D757}" sibTransId="{B7FDDD2B-C7C3-0F49-A1AB-E2D04C4B78E8}"/>
    <dgm:cxn modelId="{C95D2F24-9878-4942-9572-394BDA052574}" type="presOf" srcId="{897122D1-90FB-704F-97F5-D485CDBC2E4E}" destId="{467D6EF6-8EF8-3441-BB60-CDB06D10FDB3}" srcOrd="1" destOrd="2" presId="urn:microsoft.com/office/officeart/2005/8/layout/vProcess5"/>
    <dgm:cxn modelId="{B947B06A-D209-DD4D-857E-DAD06FFC790B}" type="presOf" srcId="{64691BE5-3DD7-F845-8AC1-4BC7C9BED952}" destId="{C51AD4A4-05BA-A446-93EF-2180143AE96E}" srcOrd="1" destOrd="3" presId="urn:microsoft.com/office/officeart/2005/8/layout/vProcess5"/>
    <dgm:cxn modelId="{2BABCD2D-DCE6-0C49-A3E2-843103057A02}" type="presOf" srcId="{511D533C-CCCF-1B43-B66A-C83E4C86728C}" destId="{B6688717-9983-DD48-8EE9-905BD1720146}" srcOrd="0" destOrd="1" presId="urn:microsoft.com/office/officeart/2005/8/layout/vProcess5"/>
    <dgm:cxn modelId="{A7161004-F269-974B-988A-0FE7B9297F72}" type="presOf" srcId="{E58F14A8-2AF5-D643-BBA9-1D2CAD1437F4}" destId="{88C8C437-336C-6045-8775-12FD93D928BC}" srcOrd="0" destOrd="3" presId="urn:microsoft.com/office/officeart/2005/8/layout/vProcess5"/>
    <dgm:cxn modelId="{A2A27DF3-E4AB-7D48-9294-33E7E08867A4}" type="presOf" srcId="{6D665A9E-1BF9-DD46-9C21-CC2CDCC5A80A}" destId="{B6688717-9983-DD48-8EE9-905BD1720146}" srcOrd="0" destOrd="0" presId="urn:microsoft.com/office/officeart/2005/8/layout/vProcess5"/>
    <dgm:cxn modelId="{2E80C51E-0C1E-2F48-8BD6-201132ECD79C}" type="presOf" srcId="{E58F14A8-2AF5-D643-BBA9-1D2CAD1437F4}" destId="{35CB2764-1A02-FA40-BA8E-B98EB439AEE7}" srcOrd="1" destOrd="3" presId="urn:microsoft.com/office/officeart/2005/8/layout/vProcess5"/>
    <dgm:cxn modelId="{42281DBE-CF3C-3349-8C09-DC6AF5A6CAED}" type="presOf" srcId="{B7FDDD2B-C7C3-0F49-A1AB-E2D04C4B78E8}" destId="{4BDE96B5-947E-604C-95D9-FA9908C09A7A}" srcOrd="0" destOrd="0" presId="urn:microsoft.com/office/officeart/2005/8/layout/vProcess5"/>
    <dgm:cxn modelId="{50385734-6648-0441-9097-E41E00F8706F}" srcId="{6D665A9E-1BF9-DD46-9C21-CC2CDCC5A80A}" destId="{511D533C-CCCF-1B43-B66A-C83E4C86728C}" srcOrd="0" destOrd="0" parTransId="{8C54B43C-F4D8-D242-AAB9-4B4948308687}" sibTransId="{0B0BFEDB-348D-204D-8410-6547EB51F234}"/>
    <dgm:cxn modelId="{C3B0E00B-75C4-C844-9EF6-A90B0CDAD50E}" type="presOf" srcId="{456C6906-C799-D54A-8685-1BA47161FA46}" destId="{1EEF4C9A-5531-E942-B6E6-EA5C7C072E33}" srcOrd="0" destOrd="0" presId="urn:microsoft.com/office/officeart/2005/8/layout/vProcess5"/>
    <dgm:cxn modelId="{2C85EB55-CD76-F04C-AB1C-883AFCB61227}" srcId="{B889018F-07B2-FA4E-8DDB-961D1439FCE1}" destId="{64691BE5-3DD7-F845-8AC1-4BC7C9BED952}" srcOrd="2" destOrd="0" parTransId="{D038097B-FBD7-244D-856A-D684C3BD6934}" sibTransId="{D6D200CC-226B-F647-8AD2-F2ABED96B5C2}"/>
    <dgm:cxn modelId="{F0C67E2C-9DA9-1C44-96E0-BC3CC9E88A52}" type="presOf" srcId="{3F601EE4-0963-7B47-8BD3-E50B51DEAB17}" destId="{467D6EF6-8EF8-3441-BB60-CDB06D10FDB3}" srcOrd="1" destOrd="4" presId="urn:microsoft.com/office/officeart/2005/8/layout/vProcess5"/>
    <dgm:cxn modelId="{2D9E0AAB-4238-AB45-8E1C-17008FA2B899}" type="presOf" srcId="{511D533C-CCCF-1B43-B66A-C83E4C86728C}" destId="{467D6EF6-8EF8-3441-BB60-CDB06D10FDB3}" srcOrd="1" destOrd="1" presId="urn:microsoft.com/office/officeart/2005/8/layout/vProcess5"/>
    <dgm:cxn modelId="{3AEB4E7C-6B42-F44D-B765-90F7FA0835B4}" type="presOf" srcId="{A2CB0A29-8221-F849-BD8F-57D339C952E5}" destId="{88C8C437-336C-6045-8775-12FD93D928BC}" srcOrd="0" destOrd="1" presId="urn:microsoft.com/office/officeart/2005/8/layout/vProcess5"/>
    <dgm:cxn modelId="{7BB56C60-6CF5-1344-B5FC-FCC406E43FB5}" srcId="{B889018F-07B2-FA4E-8DDB-961D1439FCE1}" destId="{AC12F672-E6C1-BC49-9C6F-2D0F84C93CD8}" srcOrd="3" destOrd="0" parTransId="{C18F07B9-4F1C-3A46-A1A7-D9096F4439B4}" sibTransId="{9A12A339-B105-2D4D-8A02-AADFF09BF689}"/>
    <dgm:cxn modelId="{92D2B54D-35DD-43D8-B53B-EA344FEDB7DD}" srcId="{8EFADBB9-D58B-9A45-984B-F8C684E4EAF7}" destId="{B35010B2-AFF4-4A2E-9F24-CCB367ACEEBA}" srcOrd="3" destOrd="0" parTransId="{26A348F4-59CB-47AC-8410-3586D6519779}" sibTransId="{E13605F9-EBB8-4AFA-B2B6-87BCF9E0237D}"/>
    <dgm:cxn modelId="{06A1C988-7541-3F4F-98A1-6C1B19AF8DE5}" type="presOf" srcId="{3F601EE4-0963-7B47-8BD3-E50B51DEAB17}" destId="{B6688717-9983-DD48-8EE9-905BD1720146}" srcOrd="0" destOrd="4" presId="urn:microsoft.com/office/officeart/2005/8/layout/vProcess5"/>
    <dgm:cxn modelId="{9659959D-4A90-BE41-BB3A-F99356963AB7}" type="presOf" srcId="{B889018F-07B2-FA4E-8DDB-961D1439FCE1}" destId="{C51AD4A4-05BA-A446-93EF-2180143AE96E}" srcOrd="1" destOrd="0" presId="urn:microsoft.com/office/officeart/2005/8/layout/vProcess5"/>
    <dgm:cxn modelId="{4CCA9BAF-0001-2745-BF19-3697BD7DFA2E}" srcId="{8EFADBB9-D58B-9A45-984B-F8C684E4EAF7}" destId="{E58F14A8-2AF5-D643-BBA9-1D2CAD1437F4}" srcOrd="2" destOrd="0" parTransId="{DC221E5F-915F-3A40-9B1C-9C009E5A557B}" sibTransId="{BBAB100E-1B97-7343-A814-27C6E1EF45C0}"/>
    <dgm:cxn modelId="{6735D011-FD79-574B-B054-F73F8DEE135A}" srcId="{B889018F-07B2-FA4E-8DDB-961D1439FCE1}" destId="{7CFA70C8-3D0D-3941-92C8-D44E6E03F560}" srcOrd="1" destOrd="0" parTransId="{7EB25688-59AA-3244-99EB-AEC2199C731B}" sibTransId="{EA0374BF-0B36-C342-AFB6-2E51E5F1D4DE}"/>
    <dgm:cxn modelId="{8154511D-749C-CE46-9638-1FFA2D630423}" srcId="{6D665A9E-1BF9-DD46-9C21-CC2CDCC5A80A}" destId="{897122D1-90FB-704F-97F5-D485CDBC2E4E}" srcOrd="1" destOrd="0" parTransId="{3FD5BF88-235D-0440-8932-61268E0599FF}" sibTransId="{D9C5DD31-3412-FD43-965A-456E6C6D95A3}"/>
    <dgm:cxn modelId="{4F6CA798-0E5A-6D45-A5C5-A22D0711B884}" type="presOf" srcId="{AC12F672-E6C1-BC49-9C6F-2D0F84C93CD8}" destId="{C51AD4A4-05BA-A446-93EF-2180143AE96E}" srcOrd="1" destOrd="4" presId="urn:microsoft.com/office/officeart/2005/8/layout/vProcess5"/>
    <dgm:cxn modelId="{84EE1981-AD1A-264D-A1DA-FB897052993B}" type="presOf" srcId="{83A86B83-43DD-A648-9D6B-C937AE9CE51F}" destId="{B6688717-9983-DD48-8EE9-905BD1720146}" srcOrd="0" destOrd="3" presId="urn:microsoft.com/office/officeart/2005/8/layout/vProcess5"/>
    <dgm:cxn modelId="{F59D5FAF-2DAF-6C48-A868-BEBCFB9B0414}" type="presOf" srcId="{8EFADBB9-D58B-9A45-984B-F8C684E4EAF7}" destId="{88C8C437-336C-6045-8775-12FD93D928BC}" srcOrd="0" destOrd="0" presId="urn:microsoft.com/office/officeart/2005/8/layout/vProcess5"/>
    <dgm:cxn modelId="{383AD698-442D-D440-A171-EC73EB93E91F}" type="presParOf" srcId="{1EEF4C9A-5531-E942-B6E6-EA5C7C072E33}" destId="{A89E1E99-D0A6-C34E-91B7-90CCFDFC278D}" srcOrd="0" destOrd="0" presId="urn:microsoft.com/office/officeart/2005/8/layout/vProcess5"/>
    <dgm:cxn modelId="{F855F4FA-58AE-584F-8AFF-450503C2CAEA}" type="presParOf" srcId="{1EEF4C9A-5531-E942-B6E6-EA5C7C072E33}" destId="{19374CD0-A623-D340-B1A7-2F44ED13A965}" srcOrd="1" destOrd="0" presId="urn:microsoft.com/office/officeart/2005/8/layout/vProcess5"/>
    <dgm:cxn modelId="{C8BD47C2-D4F8-9046-B8EE-8EB46BF57F4E}" type="presParOf" srcId="{1EEF4C9A-5531-E942-B6E6-EA5C7C072E33}" destId="{88C8C437-336C-6045-8775-12FD93D928BC}" srcOrd="2" destOrd="0" presId="urn:microsoft.com/office/officeart/2005/8/layout/vProcess5"/>
    <dgm:cxn modelId="{97605E2C-82CD-9145-940A-96AB13A7CF28}" type="presParOf" srcId="{1EEF4C9A-5531-E942-B6E6-EA5C7C072E33}" destId="{B6688717-9983-DD48-8EE9-905BD1720146}" srcOrd="3" destOrd="0" presId="urn:microsoft.com/office/officeart/2005/8/layout/vProcess5"/>
    <dgm:cxn modelId="{5E775F6A-DA2A-9248-AB1F-2C9AA0197564}" type="presParOf" srcId="{1EEF4C9A-5531-E942-B6E6-EA5C7C072E33}" destId="{A2FB8476-A945-6F40-93F8-F552A208129B}" srcOrd="4" destOrd="0" presId="urn:microsoft.com/office/officeart/2005/8/layout/vProcess5"/>
    <dgm:cxn modelId="{7C8F58C7-3C36-DC46-9F44-1997DD93BBEA}" type="presParOf" srcId="{1EEF4C9A-5531-E942-B6E6-EA5C7C072E33}" destId="{4BDE96B5-947E-604C-95D9-FA9908C09A7A}" srcOrd="5" destOrd="0" presId="urn:microsoft.com/office/officeart/2005/8/layout/vProcess5"/>
    <dgm:cxn modelId="{53E48A67-2A6D-D244-99BE-08B53480DCB2}" type="presParOf" srcId="{1EEF4C9A-5531-E942-B6E6-EA5C7C072E33}" destId="{C51AD4A4-05BA-A446-93EF-2180143AE96E}" srcOrd="6" destOrd="0" presId="urn:microsoft.com/office/officeart/2005/8/layout/vProcess5"/>
    <dgm:cxn modelId="{280F58C9-D9D0-A942-8E5D-C79474D586D4}" type="presParOf" srcId="{1EEF4C9A-5531-E942-B6E6-EA5C7C072E33}" destId="{35CB2764-1A02-FA40-BA8E-B98EB439AEE7}" srcOrd="7" destOrd="0" presId="urn:microsoft.com/office/officeart/2005/8/layout/vProcess5"/>
    <dgm:cxn modelId="{8104AC3A-2DC9-EC4D-B5FC-BB2C1ED4E26E}" type="presParOf" srcId="{1EEF4C9A-5531-E942-B6E6-EA5C7C072E33}" destId="{467D6EF6-8EF8-3441-BB60-CDB06D10FD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4CD0-A623-D340-B1A7-2F44ED13A965}">
      <dsp:nvSpPr>
        <dsp:cNvPr id="0" name=""/>
        <dsp:cNvSpPr/>
      </dsp:nvSpPr>
      <dsp:spPr>
        <a:xfrm>
          <a:off x="-344249" y="86342"/>
          <a:ext cx="8229595" cy="1706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latin typeface="Papyrus"/>
              <a:cs typeface="Papyrus"/>
            </a:rPr>
            <a:t>Identify: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Linac Layout, Flow Scheme, Breakdown Structures</a:t>
          </a:r>
          <a:endParaRPr lang="en-US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Component Requirements, Specifications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Papyrus"/>
              <a:cs typeface="Papyrus"/>
            </a:rPr>
            <a:t>Prototype Test Requirements (Technology Demonstrator)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Infrastructures  using</a:t>
          </a:r>
          <a:r>
            <a:rPr lang="en-US" sz="1800" kern="1200" smtClean="0">
              <a:latin typeface="Papyrus"/>
              <a:cs typeface="Papyrus"/>
            </a:rPr>
            <a:t>. </a:t>
          </a:r>
          <a:r>
            <a:rPr lang="en-US" sz="1800" b="1" kern="1200" smtClean="0">
              <a:latin typeface="Papyrus"/>
              <a:cs typeface="Papyrus"/>
            </a:rPr>
            <a:t>clean room, assembly hall, RF</a:t>
          </a:r>
          <a:endParaRPr lang="en-US" sz="1800" b="1" kern="1200" dirty="0"/>
        </a:p>
      </dsp:txBody>
      <dsp:txXfrm>
        <a:off x="-294281" y="136310"/>
        <a:ext cx="6081425" cy="1606090"/>
      </dsp:txXfrm>
    </dsp:sp>
    <dsp:sp modelId="{88C8C437-336C-6045-8775-12FD93D928BC}">
      <dsp:nvSpPr>
        <dsp:cNvPr id="0" name=""/>
        <dsp:cNvSpPr/>
      </dsp:nvSpPr>
      <dsp:spPr>
        <a:xfrm>
          <a:off x="397659" y="1935157"/>
          <a:ext cx="7498112" cy="1467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latin typeface="Papyrus"/>
              <a:cs typeface="Papyrus"/>
            </a:rPr>
            <a:t>Assess: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Feasibility of different Technologies and Assemblies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 pitchFamily="66" charset="0"/>
              <a:cs typeface="Papyrus"/>
            </a:rPr>
            <a:t>Risks  (</a:t>
          </a:r>
          <a:r>
            <a:rPr lang="en-US" sz="1800" b="1" kern="1200" smtClean="0">
              <a:latin typeface="Papyrus" pitchFamily="66" charset="0"/>
            </a:rPr>
            <a:t>Project Risk  and Technical Risk)</a:t>
          </a:r>
          <a:endParaRPr lang="en-US" sz="1800" b="1" kern="1200" dirty="0">
            <a:latin typeface="Papyrus" pitchFamily="66" charset="0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 pitchFamily="66" charset="0"/>
              <a:cs typeface="Papyrus"/>
            </a:rPr>
            <a:t>Life Cycles</a:t>
          </a:r>
          <a:endParaRPr lang="en-US" sz="1800" b="1" kern="1200" dirty="0">
            <a:latin typeface="Papyru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Cost Estimate </a:t>
          </a:r>
          <a:r>
            <a:rPr lang="en-US" sz="1800" b="1" kern="1200" smtClean="0">
              <a:latin typeface="Papyrus"/>
              <a:cs typeface="Papyrus"/>
              <a:sym typeface="Wingdings"/>
            </a:rPr>
            <a:t> </a:t>
          </a:r>
          <a:endParaRPr lang="en-US" sz="1800" b="1" kern="1200" dirty="0"/>
        </a:p>
      </dsp:txBody>
      <dsp:txXfrm>
        <a:off x="440647" y="1978145"/>
        <a:ext cx="5561889" cy="1381752"/>
      </dsp:txXfrm>
    </dsp:sp>
    <dsp:sp modelId="{B6688717-9983-DD48-8EE9-905BD1720146}">
      <dsp:nvSpPr>
        <dsp:cNvPr id="0" name=""/>
        <dsp:cNvSpPr/>
      </dsp:nvSpPr>
      <dsp:spPr>
        <a:xfrm>
          <a:off x="385384" y="3522993"/>
          <a:ext cx="7498112" cy="1556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Papyrus"/>
              <a:cs typeface="Papyrus"/>
            </a:rPr>
            <a:t>Mitigate:  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Risks and Manage Interfaces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Develop DAQ and Control, Operating Modes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Quality Assurance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smtClean="0">
              <a:latin typeface="Papyrus"/>
              <a:cs typeface="Papyrus"/>
            </a:rPr>
            <a:t>Extrapolation to Production</a:t>
          </a:r>
          <a:endParaRPr lang="en-US" sz="1800" b="1" kern="1200" dirty="0">
            <a:latin typeface="Papyrus"/>
            <a:cs typeface="Papyru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smtClean="0">
              <a:latin typeface="Papyrus"/>
              <a:cs typeface="Papyrus"/>
            </a:rPr>
            <a:t>Use lessons learned from PX, X-FEL, SNS, J-PARC.</a:t>
          </a:r>
          <a:endParaRPr lang="en-US" sz="1800" b="1" kern="1200" dirty="0">
            <a:latin typeface="Papyrus"/>
            <a:cs typeface="Papyrus"/>
          </a:endParaRPr>
        </a:p>
      </dsp:txBody>
      <dsp:txXfrm>
        <a:off x="430974" y="3568583"/>
        <a:ext cx="5556685" cy="1465381"/>
      </dsp:txXfrm>
    </dsp:sp>
    <dsp:sp modelId="{A2FB8476-A945-6F40-93F8-F552A208129B}">
      <dsp:nvSpPr>
        <dsp:cNvPr id="0" name=""/>
        <dsp:cNvSpPr/>
      </dsp:nvSpPr>
      <dsp:spPr>
        <a:xfrm>
          <a:off x="6932932" y="1200343"/>
          <a:ext cx="507740" cy="1108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47174" y="1200343"/>
        <a:ext cx="279257" cy="983251"/>
      </dsp:txXfrm>
    </dsp:sp>
    <dsp:sp modelId="{4BDE96B5-947E-604C-95D9-FA9908C09A7A}">
      <dsp:nvSpPr>
        <dsp:cNvPr id="0" name=""/>
        <dsp:cNvSpPr/>
      </dsp:nvSpPr>
      <dsp:spPr>
        <a:xfrm>
          <a:off x="6886748" y="3052652"/>
          <a:ext cx="585064" cy="1108917"/>
        </a:xfrm>
        <a:prstGeom prst="upDown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033014" y="3198918"/>
        <a:ext cx="292532" cy="81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326" y="274638"/>
            <a:ext cx="7088473" cy="66711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apyrus"/>
                <a:cs typeface="Papyru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051"/>
            <a:ext cx="8229600" cy="50797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apyrus"/>
                <a:cs typeface="Papyrus"/>
              </a:defRPr>
            </a:lvl1pPr>
            <a:lvl2pPr>
              <a:defRPr sz="2000">
                <a:latin typeface="Papyrus"/>
                <a:cs typeface="Papyrus"/>
              </a:defRPr>
            </a:lvl2pPr>
            <a:lvl3pPr>
              <a:defRPr sz="1800">
                <a:latin typeface="Papyrus"/>
                <a:cs typeface="Papyrus"/>
              </a:defRPr>
            </a:lvl3pPr>
            <a:lvl4pPr>
              <a:defRPr sz="1600">
                <a:latin typeface="Papyrus"/>
                <a:cs typeface="Papyrus"/>
              </a:defRPr>
            </a:lvl4pPr>
            <a:lvl5pPr>
              <a:defRPr sz="1600">
                <a:latin typeface="Papyrus"/>
                <a:cs typeface="Papyru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0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apyrus"/>
                <a:cs typeface="Papyrus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84"/>
            <a:ext cx="4038600" cy="49703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84"/>
            <a:ext cx="4038600" cy="497037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0744" y="6192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81838" y="1479221"/>
            <a:ext cx="3862162" cy="1470025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Status of the French-Swedish Cooperation Agreement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11486" y="4359213"/>
            <a:ext cx="6400800" cy="1246959"/>
          </a:xfrm>
        </p:spPr>
        <p:txBody>
          <a:bodyPr/>
          <a:lstStyle/>
          <a:p>
            <a:r>
              <a:rPr lang="en-US" sz="2400" dirty="0" smtClean="0">
                <a:solidFill>
                  <a:srgbClr val="3366FF"/>
                </a:solidFill>
              </a:rPr>
              <a:t>10</a:t>
            </a:r>
            <a:r>
              <a:rPr lang="en-US" sz="2400" baseline="30000" dirty="0" smtClean="0">
                <a:solidFill>
                  <a:srgbClr val="3366FF"/>
                </a:solidFill>
              </a:rPr>
              <a:t>th</a:t>
            </a:r>
            <a:r>
              <a:rPr lang="en-US" sz="2400" dirty="0" smtClean="0">
                <a:solidFill>
                  <a:srgbClr val="3366FF"/>
                </a:solidFill>
              </a:rPr>
              <a:t> Oct, </a:t>
            </a:r>
            <a:r>
              <a:rPr lang="en-US" sz="2400" dirty="0" smtClean="0">
                <a:solidFill>
                  <a:srgbClr val="3366FF"/>
                </a:solidFill>
              </a:rPr>
              <a:t>2012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Christine Darve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226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0"/>
            <a:ext cx="32385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GB" sz="2800" b="1" dirty="0" smtClean="0">
                <a:latin typeface="Papyrus"/>
                <a:cs typeface="Papyrus"/>
              </a:rPr>
              <a:t>Project Stakeholders</a:t>
            </a:r>
            <a:endParaRPr lang="en-US" sz="2800" dirty="0"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Preliminary </a:t>
            </a:r>
            <a:r>
              <a:rPr lang="en-GB" dirty="0"/>
              <a:t>list of </a:t>
            </a:r>
            <a:r>
              <a:rPr lang="en-GB" u="sng" dirty="0" smtClean="0"/>
              <a:t>high</a:t>
            </a:r>
            <a:r>
              <a:rPr lang="en-GB" u="sng" dirty="0"/>
              <a:t>-level</a:t>
            </a:r>
            <a:r>
              <a:rPr lang="en-GB" dirty="0"/>
              <a:t> major stakeholders:</a:t>
            </a:r>
            <a:endParaRPr lang="en-US" dirty="0"/>
          </a:p>
          <a:p>
            <a:pPr lvl="0"/>
            <a:r>
              <a:rPr lang="en-GB" dirty="0"/>
              <a:t>Neutron users</a:t>
            </a:r>
            <a:endParaRPr lang="en-US" dirty="0"/>
          </a:p>
          <a:p>
            <a:pPr lvl="0"/>
            <a:r>
              <a:rPr lang="en-GB" dirty="0"/>
              <a:t>ESS AB</a:t>
            </a:r>
            <a:endParaRPr lang="en-US" dirty="0"/>
          </a:p>
          <a:p>
            <a:pPr lvl="0"/>
            <a:r>
              <a:rPr lang="en-GB" dirty="0"/>
              <a:t>STC</a:t>
            </a:r>
            <a:r>
              <a:rPr lang="en-GB" u="sng" dirty="0"/>
              <a:t> (Steering Committee)</a:t>
            </a:r>
            <a:endParaRPr lang="en-US" dirty="0"/>
          </a:p>
          <a:p>
            <a:pPr lvl="0"/>
            <a:r>
              <a:rPr lang="en-GB" dirty="0"/>
              <a:t>EU</a:t>
            </a:r>
            <a:r>
              <a:rPr lang="en-GB" u="sng" dirty="0"/>
              <a:t> (European Union)</a:t>
            </a:r>
            <a:endParaRPr lang="en-US" dirty="0"/>
          </a:p>
          <a:p>
            <a:pPr lvl="0"/>
            <a:r>
              <a:rPr lang="en-GB" dirty="0"/>
              <a:t>Host states</a:t>
            </a:r>
            <a:endParaRPr lang="en-US" dirty="0"/>
          </a:p>
          <a:p>
            <a:pPr lvl="0"/>
            <a:r>
              <a:rPr lang="en-GB" dirty="0"/>
              <a:t>Member states</a:t>
            </a:r>
            <a:endParaRPr lang="en-US" dirty="0"/>
          </a:p>
          <a:p>
            <a:pPr lvl="0"/>
            <a:r>
              <a:rPr lang="en-GB" dirty="0" err="1"/>
              <a:t>Skåne</a:t>
            </a:r>
            <a:r>
              <a:rPr lang="en-GB" dirty="0"/>
              <a:t> region</a:t>
            </a:r>
            <a:endParaRPr lang="en-US" dirty="0"/>
          </a:p>
          <a:p>
            <a:pPr lvl="0"/>
            <a:r>
              <a:rPr lang="en-GB" dirty="0"/>
              <a:t>Collaboration institutes</a:t>
            </a:r>
            <a:endParaRPr lang="en-US" dirty="0"/>
          </a:p>
          <a:p>
            <a:pPr lvl="0"/>
            <a:r>
              <a:rPr lang="en-GB" dirty="0"/>
              <a:t>Other institutes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GB" sz="2800" b="1" dirty="0" smtClean="0">
                <a:latin typeface="Papyrus"/>
                <a:cs typeface="Papyrus"/>
              </a:rPr>
              <a:t>List of participants </a:t>
            </a:r>
            <a:r>
              <a:rPr lang="en-US" sz="2800" b="1" dirty="0" smtClean="0">
                <a:latin typeface="Papyrus"/>
                <a:cs typeface="Papyrus"/>
              </a:rPr>
              <a:t/>
            </a:r>
            <a:br>
              <a:rPr lang="en-US" sz="2800" b="1" dirty="0" smtClean="0">
                <a:latin typeface="Papyrus"/>
                <a:cs typeface="Papyrus"/>
              </a:rPr>
            </a:br>
            <a:endParaRPr lang="en-US" sz="2800" dirty="0"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646"/>
            <a:ext cx="8229600" cy="5079735"/>
          </a:xfrm>
        </p:spPr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dirty="0"/>
              <a:t>ESS </a:t>
            </a:r>
            <a:r>
              <a:rPr lang="en-GB" sz="2000" u="sng" dirty="0" smtClean="0"/>
              <a:t>Accelerator</a:t>
            </a:r>
            <a:r>
              <a:rPr lang="en-GB" sz="2000" dirty="0" smtClean="0"/>
              <a:t> </a:t>
            </a:r>
            <a:r>
              <a:rPr lang="en-GB" sz="2000" dirty="0"/>
              <a:t>Design project will be addressed as ESS a joint European effort in which several countries from all over the world will contribute with the best of their technical and scientific resources in a collaborative project. The list of participating institutes in the collaboration is as follows:</a:t>
            </a:r>
            <a:endParaRPr lang="en-US" sz="2000" dirty="0"/>
          </a:p>
          <a:p>
            <a:pPr lvl="0"/>
            <a:r>
              <a:rPr lang="en-US" sz="2000" dirty="0"/>
              <a:t>Aarhus University (DK)</a:t>
            </a:r>
          </a:p>
          <a:p>
            <a:pPr lvl="0"/>
            <a:r>
              <a:rPr lang="en-GB" sz="2000" dirty="0"/>
              <a:t>CEA </a:t>
            </a:r>
            <a:r>
              <a:rPr lang="en-GB" sz="2000" dirty="0" err="1"/>
              <a:t>Saclay</a:t>
            </a:r>
            <a:r>
              <a:rPr lang="en-GB" sz="2000" dirty="0"/>
              <a:t> (FR)</a:t>
            </a:r>
            <a:endParaRPr lang="en-US" sz="2000" dirty="0"/>
          </a:p>
          <a:p>
            <a:pPr lvl="0"/>
            <a:r>
              <a:rPr lang="en-GB" sz="2000" dirty="0"/>
              <a:t>University of Lund (SE)</a:t>
            </a:r>
            <a:endParaRPr lang="en-US" sz="2000" dirty="0"/>
          </a:p>
          <a:p>
            <a:pPr lvl="0"/>
            <a:r>
              <a:rPr lang="en-US" sz="2000" dirty="0"/>
              <a:t>CNRS </a:t>
            </a:r>
            <a:r>
              <a:rPr lang="en-US" sz="2000" dirty="0" err="1"/>
              <a:t>Orsay</a:t>
            </a:r>
            <a:r>
              <a:rPr lang="en-US" sz="2000" dirty="0"/>
              <a:t> (FR)</a:t>
            </a:r>
          </a:p>
          <a:p>
            <a:pPr lvl="0"/>
            <a:r>
              <a:rPr lang="en-GB" sz="2000" i="1" dirty="0"/>
              <a:t>ESS- Bilbao (ES)?</a:t>
            </a:r>
            <a:endParaRPr lang="en-US" sz="2000" dirty="0"/>
          </a:p>
          <a:p>
            <a:pPr lvl="0"/>
            <a:r>
              <a:rPr lang="en-GB" sz="2000" dirty="0"/>
              <a:t>INFN (IT)</a:t>
            </a:r>
            <a:endParaRPr lang="en-US" sz="2000" dirty="0"/>
          </a:p>
          <a:p>
            <a:pPr lvl="0"/>
            <a:r>
              <a:rPr lang="en-GB" sz="2000" dirty="0" smtClean="0"/>
              <a:t>Uppsala </a:t>
            </a:r>
            <a:r>
              <a:rPr lang="en-GB" sz="2000" dirty="0"/>
              <a:t>University (SE</a:t>
            </a:r>
            <a:r>
              <a:rPr lang="en-GB" sz="2000" dirty="0" smtClean="0"/>
              <a:t>)</a:t>
            </a:r>
          </a:p>
          <a:p>
            <a:pPr lvl="0"/>
            <a:endParaRPr lang="en-GB" sz="1100" dirty="0"/>
          </a:p>
          <a:p>
            <a:pPr marL="0" lvl="0" indent="0">
              <a:buNone/>
            </a:pPr>
            <a:r>
              <a:rPr lang="en-GB" sz="2000" dirty="0" smtClean="0">
                <a:sym typeface="Wingdings"/>
              </a:rPr>
              <a:t> Adding </a:t>
            </a:r>
            <a:r>
              <a:rPr lang="en-GB" sz="2000" dirty="0" smtClean="0"/>
              <a:t>new potential </a:t>
            </a:r>
            <a:r>
              <a:rPr lang="en-GB" sz="2000" dirty="0"/>
              <a:t>partners in an iterative process of merging tasks and partners</a:t>
            </a:r>
            <a:r>
              <a:rPr lang="en-US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10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track progress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0051"/>
            <a:ext cx="8476381" cy="507973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3366FF"/>
                </a:solidFill>
              </a:rPr>
              <a:t>Accelerator Internal Review </a:t>
            </a:r>
            <a:r>
              <a:rPr lang="en-US" sz="1800" b="1" dirty="0" smtClean="0">
                <a:solidFill>
                  <a:srgbClr val="3366FF"/>
                </a:solidFill>
              </a:rPr>
              <a:t>– </a:t>
            </a:r>
            <a:r>
              <a:rPr lang="en-US" sz="1800" b="1" dirty="0">
                <a:solidFill>
                  <a:srgbClr val="3366FF"/>
                </a:solidFill>
              </a:rPr>
              <a:t>Cavity</a:t>
            </a:r>
            <a:endParaRPr lang="en-US" sz="1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July </a:t>
            </a:r>
            <a:r>
              <a:rPr lang="en-US" sz="1800" dirty="0"/>
              <a:t>5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smtClean="0"/>
              <a:t>2012, 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Orsay</a:t>
            </a:r>
            <a:r>
              <a:rPr lang="en-US" sz="1800" dirty="0" smtClean="0"/>
              <a:t>, lead by </a:t>
            </a:r>
            <a:r>
              <a:rPr lang="en-US" sz="1800" dirty="0" err="1" smtClean="0"/>
              <a:t>Sebastien</a:t>
            </a:r>
            <a:r>
              <a:rPr lang="en-US" sz="1800" dirty="0"/>
              <a:t>/Dave</a:t>
            </a:r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Cryomodule Proof of concept  - Workflow checking</a:t>
            </a:r>
          </a:p>
          <a:p>
            <a:pPr marL="0" indent="0">
              <a:buNone/>
            </a:pPr>
            <a:r>
              <a:rPr lang="en-US" sz="1800" b="1" dirty="0" smtClean="0"/>
              <a:t>October </a:t>
            </a:r>
            <a:r>
              <a:rPr lang="en-US" sz="1800" b="1" dirty="0"/>
              <a:t>26</a:t>
            </a:r>
            <a:r>
              <a:rPr lang="en-US" sz="1800" b="1" baseline="30000" dirty="0"/>
              <a:t>th</a:t>
            </a:r>
            <a:r>
              <a:rPr lang="en-US" sz="1800" b="1" dirty="0"/>
              <a:t> , 2012 </a:t>
            </a:r>
            <a:r>
              <a:rPr lang="en-US" sz="1800" b="1" dirty="0" smtClean="0"/>
              <a:t>?, later ?</a:t>
            </a:r>
          </a:p>
          <a:p>
            <a:pPr marL="0" indent="0">
              <a:buNone/>
            </a:pPr>
            <a:r>
              <a:rPr lang="en-US" sz="1600" b="1" dirty="0" smtClean="0"/>
              <a:t>Check </a:t>
            </a:r>
            <a:r>
              <a:rPr lang="en-US" sz="1600" b="1" dirty="0"/>
              <a:t>point - internal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What: Review the conceptual design:</a:t>
            </a:r>
          </a:p>
          <a:p>
            <a:pPr lvl="1"/>
            <a:r>
              <a:rPr lang="en-US" sz="1800" dirty="0"/>
              <a:t>Confirm CEA management organization</a:t>
            </a:r>
          </a:p>
          <a:p>
            <a:pPr lvl="1"/>
            <a:r>
              <a:rPr lang="en-US" sz="1800" dirty="0" smtClean="0"/>
              <a:t>Review </a:t>
            </a:r>
            <a:r>
              <a:rPr lang="en-US" sz="1800" dirty="0"/>
              <a:t>all technical </a:t>
            </a:r>
            <a:r>
              <a:rPr lang="en-US" sz="1800" dirty="0" smtClean="0"/>
              <a:t>documents </a:t>
            </a:r>
            <a:r>
              <a:rPr lang="en-US" sz="1800" dirty="0"/>
              <a:t>(requirements, 3D </a:t>
            </a:r>
            <a:r>
              <a:rPr lang="en-US" sz="1800" dirty="0" smtClean="0"/>
              <a:t>Design, interfaces, </a:t>
            </a:r>
            <a:r>
              <a:rPr lang="en-US" sz="1800" dirty="0" err="1" smtClean="0"/>
              <a:t>etc</a:t>
            </a:r>
            <a:r>
              <a:rPr lang="en-US" sz="1800" dirty="0" smtClean="0"/>
              <a:t>) </a:t>
            </a:r>
            <a:endParaRPr lang="en-US" sz="1800" dirty="0"/>
          </a:p>
          <a:p>
            <a:pPr lvl="1"/>
            <a:r>
              <a:rPr lang="en-US" sz="1800" dirty="0"/>
              <a:t>Review main function (cryomodule, Jumper connection (incl. HX, JT), CTS, Power coupler, supporting system)</a:t>
            </a:r>
          </a:p>
          <a:p>
            <a:pPr lvl="1"/>
            <a:r>
              <a:rPr lang="en-US" sz="1800" dirty="0" smtClean="0"/>
              <a:t>Review requested document: Integration</a:t>
            </a:r>
            <a:r>
              <a:rPr lang="en-US" sz="1800" dirty="0"/>
              <a:t>, flow scheme, thermo-mechanical analysis, heat load, </a:t>
            </a:r>
            <a:r>
              <a:rPr lang="en-US" sz="1800" dirty="0" smtClean="0"/>
              <a:t>Assembly </a:t>
            </a:r>
            <a:r>
              <a:rPr lang="en-US" sz="1800" dirty="0"/>
              <a:t>techniques, functional analysis, alignment, </a:t>
            </a:r>
            <a:r>
              <a:rPr lang="en-US" sz="1800" dirty="0" smtClean="0"/>
              <a:t>conditioning.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217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track progress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Accelerator </a:t>
            </a:r>
            <a:r>
              <a:rPr lang="en-US" sz="1800" b="1" dirty="0">
                <a:solidFill>
                  <a:srgbClr val="3366FF"/>
                </a:solidFill>
              </a:rPr>
              <a:t>Internal Review </a:t>
            </a:r>
            <a:r>
              <a:rPr lang="en-US" sz="1800" b="1" dirty="0" smtClean="0">
                <a:solidFill>
                  <a:srgbClr val="3366FF"/>
                </a:solidFill>
              </a:rPr>
              <a:t> and Preliminary </a:t>
            </a:r>
            <a:r>
              <a:rPr lang="en-US" sz="1800" b="1" dirty="0">
                <a:solidFill>
                  <a:srgbClr val="3366FF"/>
                </a:solidFill>
              </a:rPr>
              <a:t>Safety review panel </a:t>
            </a:r>
            <a:r>
              <a:rPr lang="en-US" sz="1800" b="1" dirty="0" smtClean="0">
                <a:solidFill>
                  <a:srgbClr val="3366FF"/>
                </a:solidFill>
              </a:rPr>
              <a:t>– </a:t>
            </a:r>
            <a:r>
              <a:rPr lang="en-US" sz="1800" b="1" dirty="0">
                <a:solidFill>
                  <a:srgbClr val="3366FF"/>
                </a:solidFill>
              </a:rPr>
              <a:t>Cryomodule</a:t>
            </a:r>
            <a:endParaRPr lang="en-US" sz="1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1800" dirty="0"/>
              <a:t>TBD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3366FF"/>
                </a:solidFill>
              </a:rPr>
              <a:t>Safety Review – when, where: TBD</a:t>
            </a:r>
          </a:p>
          <a:p>
            <a:pPr marL="0" indent="0">
              <a:buNone/>
            </a:pPr>
            <a:r>
              <a:rPr lang="en-US" sz="1800" dirty="0" smtClean="0"/>
              <a:t>What:</a:t>
            </a:r>
          </a:p>
          <a:p>
            <a:r>
              <a:rPr lang="en-US" sz="1800" dirty="0" smtClean="0"/>
              <a:t>Follow ESS policy inspired from [</a:t>
            </a:r>
            <a:r>
              <a:rPr lang="en-US" sz="1800" dirty="0"/>
              <a:t>FNAL – 5032</a:t>
            </a:r>
            <a:r>
              <a:rPr lang="en-US" sz="1800" dirty="0" smtClean="0"/>
              <a:t>]</a:t>
            </a:r>
            <a:endParaRPr lang="en-US" sz="1800" dirty="0"/>
          </a:p>
          <a:p>
            <a:r>
              <a:rPr lang="en-US" sz="1800" dirty="0"/>
              <a:t>System Design Documents </a:t>
            </a:r>
          </a:p>
          <a:p>
            <a:r>
              <a:rPr lang="en-US" sz="1800" dirty="0"/>
              <a:t>Safety Analysis Documents</a:t>
            </a:r>
          </a:p>
          <a:p>
            <a:r>
              <a:rPr lang="en-US" sz="1800" dirty="0"/>
              <a:t>System Operating Documents</a:t>
            </a:r>
          </a:p>
          <a:p>
            <a:r>
              <a:rPr lang="en-US" sz="1800" dirty="0"/>
              <a:t>Engineering Documents</a:t>
            </a:r>
          </a:p>
          <a:p>
            <a:r>
              <a:rPr lang="en-US" sz="1800" dirty="0"/>
              <a:t>Maintaining Safe Operation</a:t>
            </a:r>
          </a:p>
          <a:p>
            <a:r>
              <a:rPr lang="en-US" sz="1800" dirty="0"/>
              <a:t>Inspections</a:t>
            </a:r>
          </a:p>
          <a:p>
            <a:pPr marL="0" indent="0">
              <a:buNone/>
            </a:pPr>
            <a:r>
              <a:rPr lang="en-US" sz="1800" dirty="0"/>
              <a:t>  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3366FF"/>
                </a:solidFill>
                <a:sym typeface="Wingdings"/>
              </a:rPr>
              <a:t>Continuous goal for CEA </a:t>
            </a: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/>
              <a:t>Produce documentation (tracking)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168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3366FF"/>
                </a:solidFill>
              </a:rPr>
              <a:t>Details of the Cooperation Agreement Projects </a:t>
            </a:r>
            <a:endParaRPr lang="en-US" sz="4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3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Injector reliability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4" y="1285874"/>
            <a:ext cx="8753475" cy="51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Injector reliability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43374"/>
            <a:ext cx="8815002" cy="45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3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0726" y="284163"/>
            <a:ext cx="7088473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1: </a:t>
            </a:r>
            <a:r>
              <a:rPr lang="en-US" dirty="0"/>
              <a:t>Injector reliability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</a:t>
            </a:r>
            <a:r>
              <a:rPr lang="en-US" dirty="0" err="1" smtClean="0">
                <a:latin typeface="Papyrus"/>
                <a:cs typeface="Papyrus"/>
              </a:rPr>
              <a:t>Aurelien</a:t>
            </a:r>
            <a:r>
              <a:rPr lang="en-US" dirty="0" smtClean="0">
                <a:latin typeface="Papyrus"/>
                <a:cs typeface="Papyrus"/>
              </a:rPr>
              <a:t>, Pierre [See Guillaume presentation </a:t>
            </a:r>
            <a:r>
              <a:rPr lang="en-US" dirty="0">
                <a:latin typeface="Papyrus"/>
                <a:cs typeface="Papyrus"/>
              </a:rPr>
              <a:t>April 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>
                <a:latin typeface="Papyrus"/>
                <a:cs typeface="Papyrus"/>
              </a:rPr>
              <a:t> 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02294"/>
              </p:ext>
            </p:extLst>
          </p:nvPr>
        </p:nvGraphicFramePr>
        <p:xfrm>
          <a:off x="333375" y="4932999"/>
          <a:ext cx="8162921" cy="14864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61295"/>
                <a:gridCol w="914518"/>
                <a:gridCol w="914518"/>
                <a:gridCol w="914518"/>
                <a:gridCol w="914518"/>
                <a:gridCol w="914518"/>
                <a:gridCol w="914518"/>
                <a:gridCol w="914518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Initial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850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1050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2960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Updated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850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1050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2960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2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Injector reliability 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00" y="941749"/>
            <a:ext cx="7781725" cy="57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Injector reliability Test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212850"/>
            <a:ext cx="7213600" cy="53721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3661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74638"/>
            <a:ext cx="7778750" cy="667111"/>
          </a:xfrm>
        </p:spPr>
        <p:txBody>
          <a:bodyPr/>
          <a:lstStyle/>
          <a:p>
            <a:pPr marL="0" indent="0"/>
            <a:r>
              <a:rPr lang="en-US" sz="2400" dirty="0" smtClean="0"/>
              <a:t>“</a:t>
            </a:r>
            <a:r>
              <a:rPr lang="en-GB" sz="2400" dirty="0"/>
              <a:t>Cooperation Agreement in the field of neutron and accelerator sciences to the ESS Design Phase</a:t>
            </a:r>
            <a:r>
              <a:rPr lang="en-US" sz="2400" dirty="0"/>
              <a:t>“: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426"/>
            <a:ext cx="8229600" cy="5079735"/>
          </a:xfrm>
        </p:spPr>
        <p:txBody>
          <a:bodyPr/>
          <a:lstStyle/>
          <a:p>
            <a:r>
              <a:rPr lang="en-US" dirty="0" smtClean="0"/>
              <a:t>December 13</a:t>
            </a:r>
            <a:r>
              <a:rPr lang="en-US" baseline="30000" dirty="0" smtClean="0"/>
              <a:t>th</a:t>
            </a:r>
            <a:r>
              <a:rPr lang="en-US" dirty="0" smtClean="0"/>
              <a:t>, 2010: Contract signed </a:t>
            </a:r>
          </a:p>
          <a:p>
            <a:pPr lvl="1"/>
            <a:r>
              <a:rPr lang="en-US" sz="1400" dirty="0" smtClean="0"/>
              <a:t>CEA responsible officer: </a:t>
            </a:r>
            <a:r>
              <a:rPr lang="en-US" sz="1400" dirty="0" err="1" smtClean="0"/>
              <a:t>Romuald</a:t>
            </a:r>
            <a:r>
              <a:rPr lang="en-US" sz="1400" dirty="0" smtClean="0"/>
              <a:t> </a:t>
            </a:r>
            <a:r>
              <a:rPr lang="en-US" sz="1400" dirty="0" err="1" smtClean="0"/>
              <a:t>DuPerrier</a:t>
            </a:r>
            <a:endParaRPr lang="en-US" sz="1400" dirty="0" smtClean="0"/>
          </a:p>
          <a:p>
            <a:pPr lvl="1"/>
            <a:r>
              <a:rPr lang="en-US" sz="1400" dirty="0" smtClean="0"/>
              <a:t>IPNO responsible </a:t>
            </a:r>
            <a:r>
              <a:rPr lang="en-US" sz="1400" dirty="0"/>
              <a:t>officer</a:t>
            </a:r>
            <a:r>
              <a:rPr lang="en-US" sz="1400" dirty="0" smtClean="0"/>
              <a:t>: </a:t>
            </a:r>
            <a:r>
              <a:rPr lang="en-US" sz="1400" dirty="0" err="1" smtClean="0"/>
              <a:t>Sebastien</a:t>
            </a:r>
            <a:r>
              <a:rPr lang="en-US" sz="1400" dirty="0" smtClean="0"/>
              <a:t> </a:t>
            </a:r>
            <a:r>
              <a:rPr lang="en-US" sz="1400" dirty="0" err="1" smtClean="0"/>
              <a:t>Bousson</a:t>
            </a:r>
            <a:endParaRPr lang="en-US" sz="1400" dirty="0" smtClean="0"/>
          </a:p>
          <a:p>
            <a:pPr lvl="1"/>
            <a:r>
              <a:rPr lang="en-US" sz="1400" dirty="0" smtClean="0"/>
              <a:t>ESS responsible </a:t>
            </a:r>
            <a:r>
              <a:rPr lang="en-US" sz="1400" dirty="0"/>
              <a:t>officer</a:t>
            </a:r>
            <a:r>
              <a:rPr lang="en-US" sz="1400" dirty="0" smtClean="0"/>
              <a:t>: Mats </a:t>
            </a:r>
            <a:r>
              <a:rPr lang="en-US" sz="1400" dirty="0" err="1" smtClean="0"/>
              <a:t>Lindroos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, 2012: Lund meeting Coordination meeting  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Add project 8</a:t>
            </a:r>
            <a:r>
              <a:rPr lang="en-US" sz="1800" baseline="30000" dirty="0" smtClean="0">
                <a:sym typeface="Wingdings"/>
              </a:rPr>
              <a:t>th</a:t>
            </a:r>
            <a:r>
              <a:rPr lang="en-US" sz="1800" dirty="0" smtClean="0">
                <a:sym typeface="Wingdings"/>
              </a:rPr>
              <a:t> Elliptical Cavity Cryomodule technology demonstrator</a:t>
            </a:r>
            <a:endParaRPr lang="en-US" sz="1800" dirty="0" smtClean="0"/>
          </a:p>
          <a:p>
            <a:pPr lvl="1"/>
            <a:r>
              <a:rPr lang="en-GB" sz="1400" dirty="0" smtClean="0"/>
              <a:t>Gabriele </a:t>
            </a:r>
            <a:r>
              <a:rPr lang="en-GB" sz="1400" dirty="0" err="1"/>
              <a:t>Fioni</a:t>
            </a:r>
            <a:r>
              <a:rPr lang="en-GB" sz="1400" dirty="0"/>
              <a:t> (CEA-</a:t>
            </a:r>
            <a:r>
              <a:rPr lang="en-GB" sz="1400" dirty="0" err="1"/>
              <a:t>Saclay</a:t>
            </a:r>
            <a:r>
              <a:rPr lang="en-GB" sz="1400" dirty="0" smtClean="0"/>
              <a:t>)			- </a:t>
            </a:r>
            <a:r>
              <a:rPr lang="en-GB" sz="1400" dirty="0" err="1" smtClean="0"/>
              <a:t>Patrik</a:t>
            </a:r>
            <a:r>
              <a:rPr lang="en-GB" sz="1400" dirty="0" smtClean="0"/>
              <a:t> </a:t>
            </a:r>
            <a:r>
              <a:rPr lang="en-GB" sz="1400" dirty="0" err="1"/>
              <a:t>Carlsson</a:t>
            </a:r>
            <a:r>
              <a:rPr lang="en-GB" sz="1400" dirty="0"/>
              <a:t> (ESS AB</a:t>
            </a:r>
            <a:r>
              <a:rPr lang="en-GB" sz="1400" dirty="0" smtClean="0"/>
              <a:t>)</a:t>
            </a:r>
            <a:endParaRPr lang="en-US" sz="1400" dirty="0"/>
          </a:p>
          <a:p>
            <a:pPr lvl="1"/>
            <a:r>
              <a:rPr lang="en-GB" sz="1400" dirty="0"/>
              <a:t>Jacques Martino (</a:t>
            </a:r>
            <a:r>
              <a:rPr lang="en-US" sz="1400" dirty="0"/>
              <a:t>CNRS-IN2P3</a:t>
            </a:r>
            <a:r>
              <a:rPr lang="en-GB" sz="1400" dirty="0" smtClean="0"/>
              <a:t>)		- </a:t>
            </a:r>
            <a:r>
              <a:rPr lang="en-GB" sz="1400" dirty="0" err="1" smtClean="0"/>
              <a:t>Kjell</a:t>
            </a:r>
            <a:r>
              <a:rPr lang="en-GB" sz="1400" dirty="0" smtClean="0"/>
              <a:t> </a:t>
            </a:r>
            <a:r>
              <a:rPr lang="en-GB" sz="1400" dirty="0" err="1"/>
              <a:t>Möller</a:t>
            </a:r>
            <a:r>
              <a:rPr lang="en-GB" sz="1400" dirty="0"/>
              <a:t> (ESS AB</a:t>
            </a:r>
            <a:r>
              <a:rPr lang="en-GB" sz="1400" dirty="0" smtClean="0"/>
              <a:t>)</a:t>
            </a:r>
            <a:endParaRPr lang="en-US" sz="1400" dirty="0"/>
          </a:p>
          <a:p>
            <a:pPr lvl="1"/>
            <a:r>
              <a:rPr lang="en-GB" sz="1400" dirty="0"/>
              <a:t>Philippe </a:t>
            </a:r>
            <a:r>
              <a:rPr lang="en-GB" sz="1400" dirty="0" err="1"/>
              <a:t>Chomaz</a:t>
            </a:r>
            <a:r>
              <a:rPr lang="en-GB" sz="1400" dirty="0"/>
              <a:t> (CEA-</a:t>
            </a:r>
            <a:r>
              <a:rPr lang="en-GB" sz="1400" dirty="0" err="1"/>
              <a:t>Irfu</a:t>
            </a:r>
            <a:r>
              <a:rPr lang="en-GB" sz="1400" dirty="0"/>
              <a:t>/DSM</a:t>
            </a:r>
            <a:r>
              <a:rPr lang="en-GB" sz="1400" dirty="0" smtClean="0"/>
              <a:t>)		- </a:t>
            </a:r>
            <a:r>
              <a:rPr lang="en-GB" sz="1400" dirty="0"/>
              <a:t>Mats </a:t>
            </a:r>
            <a:r>
              <a:rPr lang="en-GB" sz="1400" dirty="0" err="1"/>
              <a:t>Lindroos</a:t>
            </a:r>
            <a:r>
              <a:rPr lang="en-GB" sz="1400" dirty="0"/>
              <a:t> (ESS AB</a:t>
            </a:r>
            <a:r>
              <a:rPr lang="en-GB" sz="1400" dirty="0" smtClean="0"/>
              <a:t>)</a:t>
            </a:r>
            <a:endParaRPr lang="en-US" sz="1400" dirty="0"/>
          </a:p>
          <a:p>
            <a:pPr lvl="1"/>
            <a:r>
              <a:rPr lang="en-GB" sz="1400" dirty="0"/>
              <a:t>Alex Mueller (</a:t>
            </a:r>
            <a:r>
              <a:rPr lang="en-US" sz="1400" dirty="0"/>
              <a:t>CNRS-IN2P3</a:t>
            </a:r>
            <a:r>
              <a:rPr lang="en-US" sz="1400" dirty="0" smtClean="0"/>
              <a:t>)			- </a:t>
            </a:r>
            <a:r>
              <a:rPr lang="en-GB" sz="1400" dirty="0"/>
              <a:t>Christine Darve (ESS AB</a:t>
            </a:r>
            <a:r>
              <a:rPr lang="en-GB" sz="1400" dirty="0" smtClean="0"/>
              <a:t>)</a:t>
            </a:r>
            <a:endParaRPr lang="en-US" sz="1400" dirty="0"/>
          </a:p>
          <a:p>
            <a:pPr lvl="1"/>
            <a:r>
              <a:rPr lang="en-GB" sz="1400" dirty="0"/>
              <a:t>Colin </a:t>
            </a:r>
            <a:r>
              <a:rPr lang="en-GB" sz="1400" dirty="0" err="1"/>
              <a:t>Carlile</a:t>
            </a:r>
            <a:r>
              <a:rPr lang="en-GB" sz="1400" dirty="0"/>
              <a:t> (ESS AB</a:t>
            </a:r>
            <a:r>
              <a:rPr lang="en-GB" sz="1400" dirty="0" smtClean="0"/>
              <a:t>)				- </a:t>
            </a:r>
            <a:r>
              <a:rPr lang="en-GB" sz="1400" dirty="0" err="1"/>
              <a:t>Sébastien</a:t>
            </a:r>
            <a:r>
              <a:rPr lang="en-GB" sz="1400" dirty="0"/>
              <a:t> </a:t>
            </a:r>
            <a:r>
              <a:rPr lang="en-GB" sz="1400" dirty="0" err="1"/>
              <a:t>Bousson</a:t>
            </a:r>
            <a:r>
              <a:rPr lang="en-GB" sz="1400" dirty="0"/>
              <a:t> (French responsible officer</a:t>
            </a:r>
            <a:r>
              <a:rPr lang="en-GB" sz="1400" dirty="0" smtClean="0"/>
              <a:t>)</a:t>
            </a:r>
            <a:endParaRPr lang="en-US" sz="1400" dirty="0"/>
          </a:p>
          <a:p>
            <a:pPr lvl="1"/>
            <a:r>
              <a:rPr lang="en-GB" sz="1400" dirty="0" err="1"/>
              <a:t>Patrik</a:t>
            </a:r>
            <a:r>
              <a:rPr lang="en-GB" sz="1400" dirty="0"/>
              <a:t> </a:t>
            </a:r>
            <a:r>
              <a:rPr lang="en-GB" sz="1400" dirty="0" err="1"/>
              <a:t>Carlsson</a:t>
            </a:r>
            <a:r>
              <a:rPr lang="en-GB" sz="1400" dirty="0"/>
              <a:t> (ESS AB</a:t>
            </a:r>
            <a:r>
              <a:rPr lang="en-GB" sz="1400" dirty="0" smtClean="0"/>
              <a:t>)			- </a:t>
            </a:r>
            <a:r>
              <a:rPr lang="en-GB" sz="1400" dirty="0"/>
              <a:t>Guillaume </a:t>
            </a:r>
            <a:r>
              <a:rPr lang="en-GB" sz="1400" dirty="0" err="1"/>
              <a:t>Devanz</a:t>
            </a:r>
            <a:r>
              <a:rPr lang="en-GB" sz="1400" dirty="0"/>
              <a:t> (French responsible officer)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B</a:t>
            </a:r>
            <a:r>
              <a:rPr lang="en-US" dirty="0" smtClean="0"/>
              <a:t>y December 2012: Amendment # 1 to </a:t>
            </a:r>
            <a:r>
              <a:rPr lang="en-US" dirty="0"/>
              <a:t>be signed </a:t>
            </a:r>
            <a:endParaRPr lang="en-US" dirty="0" smtClean="0"/>
          </a:p>
          <a:p>
            <a:pPr lvl="1"/>
            <a:r>
              <a:rPr lang="en-US" sz="1400" dirty="0"/>
              <a:t>CEA responsible officer: </a:t>
            </a:r>
            <a:r>
              <a:rPr lang="en-US" sz="1400" dirty="0" smtClean="0"/>
              <a:t>Pierre </a:t>
            </a:r>
            <a:r>
              <a:rPr lang="en-US" sz="1400" dirty="0" err="1" smtClean="0"/>
              <a:t>Bosland</a:t>
            </a:r>
            <a:r>
              <a:rPr lang="en-US" sz="1400" dirty="0" smtClean="0"/>
              <a:t> (since June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0726" y="284163"/>
            <a:ext cx="7088473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 smtClean="0"/>
              <a:t>Project 1: Injector reliability Test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37024"/>
            <a:ext cx="7226300" cy="53340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4908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>
                <a:latin typeface="Papyrus"/>
                <a:cs typeface="Papyrus"/>
              </a:rPr>
              <a:t>Project 2: 352 MHz power coupler bunker</a:t>
            </a:r>
            <a:endParaRPr lang="en-US" sz="2800" dirty="0">
              <a:latin typeface="Papyrus"/>
              <a:cs typeface="Papyru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41748"/>
            <a:ext cx="7658460" cy="59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>
                <a:latin typeface="Papyrus"/>
                <a:cs typeface="Papyrus"/>
              </a:rPr>
              <a:t>Project 2: 352 MHz power coupler bunker</a:t>
            </a:r>
            <a:endParaRPr lang="en-US" sz="2800" dirty="0">
              <a:latin typeface="Papyrus"/>
              <a:cs typeface="Papyr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663699"/>
            <a:ext cx="7961918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0726" y="284163"/>
            <a:ext cx="7088473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2: 352 MHz power coupler bunker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49" y="1424712"/>
            <a:ext cx="8477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Steve Molloy, Pierre </a:t>
            </a:r>
            <a:r>
              <a:rPr lang="en-US" dirty="0" err="1" smtClean="0">
                <a:latin typeface="Papyrus"/>
                <a:cs typeface="Papyrus"/>
              </a:rPr>
              <a:t>Bosland</a:t>
            </a:r>
            <a:r>
              <a:rPr lang="en-US" dirty="0" smtClean="0">
                <a:latin typeface="Papyrus"/>
                <a:cs typeface="Papyrus"/>
              </a:rPr>
              <a:t> [See Guillaume presentation April </a:t>
            </a:r>
            <a:r>
              <a:rPr lang="en-US" dirty="0">
                <a:latin typeface="Papyrus"/>
                <a:cs typeface="Papyrus"/>
              </a:rPr>
              <a:t>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>
                <a:latin typeface="Papyrus"/>
                <a:cs typeface="Papyrus"/>
              </a:rPr>
              <a:t> 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33064"/>
              </p:ext>
            </p:extLst>
          </p:nvPr>
        </p:nvGraphicFramePr>
        <p:xfrm>
          <a:off x="333375" y="4932999"/>
          <a:ext cx="8162921" cy="14864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61295"/>
                <a:gridCol w="914518"/>
                <a:gridCol w="914518"/>
                <a:gridCol w="914518"/>
                <a:gridCol w="914518"/>
                <a:gridCol w="914518"/>
                <a:gridCol w="914518"/>
                <a:gridCol w="914518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Initial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770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Updated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770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8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3: </a:t>
            </a:r>
            <a:r>
              <a:rPr lang="en-US" dirty="0"/>
              <a:t>eight equipped and tested superconducting cavities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2197100"/>
            <a:ext cx="8847007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9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3: </a:t>
            </a:r>
            <a:r>
              <a:rPr lang="en-US" dirty="0"/>
              <a:t>eight equipped and tested superconducting cavities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" y="1435099"/>
            <a:ext cx="8804275" cy="50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7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3: </a:t>
            </a:r>
            <a:r>
              <a:rPr lang="en-US" dirty="0"/>
              <a:t>eight equipped and tested superconducting cavities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Steve Molloy, Pierre [See Guillaume presentation </a:t>
            </a:r>
            <a:r>
              <a:rPr lang="en-US" dirty="0">
                <a:latin typeface="Papyrus"/>
                <a:cs typeface="Papyrus"/>
              </a:rPr>
              <a:t>April 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80113"/>
              </p:ext>
            </p:extLst>
          </p:nvPr>
        </p:nvGraphicFramePr>
        <p:xfrm>
          <a:off x="396876" y="4964749"/>
          <a:ext cx="8432796" cy="14864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9525"/>
                <a:gridCol w="944753"/>
                <a:gridCol w="944753"/>
                <a:gridCol w="944753"/>
                <a:gridCol w="944753"/>
                <a:gridCol w="944753"/>
                <a:gridCol w="944753"/>
                <a:gridCol w="944753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Initial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800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1240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1000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4040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Updated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1740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4040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959878"/>
            <a:ext cx="8937625" cy="50797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“Cooperation </a:t>
            </a:r>
            <a:r>
              <a:rPr lang="en-GB" dirty="0"/>
              <a:t>Agreement in the field of neutron and accelerator sciences to the ESS Design </a:t>
            </a:r>
            <a:r>
              <a:rPr lang="en-GB" dirty="0" smtClean="0"/>
              <a:t>Phase”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The purpose of </a:t>
            </a:r>
            <a:r>
              <a:rPr lang="en-US" sz="2000" dirty="0"/>
              <a:t>the Agreement is to define the </a:t>
            </a:r>
            <a:r>
              <a:rPr lang="en-US" sz="2000" dirty="0" smtClean="0"/>
              <a:t>framework under which the Parties shall cooperate </a:t>
            </a:r>
            <a:r>
              <a:rPr lang="en-US" sz="2000" dirty="0"/>
              <a:t>to the ESS design phase </a:t>
            </a:r>
            <a:r>
              <a:rPr lang="en-US" sz="2000" dirty="0" smtClean="0"/>
              <a:t>under the following projects: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1800" dirty="0" smtClean="0"/>
              <a:t>Project 1: injector reliability test</a:t>
            </a:r>
            <a:r>
              <a:rPr lang="en-US" sz="1800" dirty="0"/>
              <a:t>,</a:t>
            </a:r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2: 352 MHz </a:t>
            </a:r>
            <a:r>
              <a:rPr lang="en-US" sz="1800" dirty="0"/>
              <a:t>power coupler </a:t>
            </a:r>
            <a:r>
              <a:rPr lang="en-US" sz="1800" dirty="0" smtClean="0"/>
              <a:t>bunker,</a:t>
            </a:r>
            <a:endParaRPr lang="en-US" sz="1800" dirty="0"/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3: eight </a:t>
            </a:r>
            <a:r>
              <a:rPr lang="en-US" sz="1800" dirty="0"/>
              <a:t>equipped and tested </a:t>
            </a:r>
            <a:r>
              <a:rPr lang="en-US" sz="1800" dirty="0" smtClean="0"/>
              <a:t>superconducting </a:t>
            </a:r>
            <a:r>
              <a:rPr lang="en-US" sz="1800" dirty="0"/>
              <a:t>cavities,</a:t>
            </a:r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4: contribution </a:t>
            </a:r>
            <a:r>
              <a:rPr lang="en-US" sz="1800" dirty="0"/>
              <a:t>to the </a:t>
            </a:r>
            <a:r>
              <a:rPr lang="en-US" sz="1800" dirty="0" smtClean="0"/>
              <a:t>TDR,</a:t>
            </a:r>
            <a:endParaRPr lang="en-US" sz="1800" dirty="0"/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5: engineering </a:t>
            </a:r>
            <a:r>
              <a:rPr lang="en-US" sz="1800" dirty="0"/>
              <a:t>design effort,</a:t>
            </a:r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6: design</a:t>
            </a:r>
            <a:r>
              <a:rPr lang="en-US" sz="1800" dirty="0"/>
              <a:t>, construction and test </a:t>
            </a:r>
            <a:r>
              <a:rPr lang="en-US" sz="1800" dirty="0" smtClean="0"/>
              <a:t>of a complete spoke cryomodule</a:t>
            </a:r>
            <a:r>
              <a:rPr lang="en-US" sz="1800" dirty="0"/>
              <a:t>, </a:t>
            </a:r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7: new infrastructure </a:t>
            </a:r>
            <a:r>
              <a:rPr lang="en-US" sz="1800" dirty="0"/>
              <a:t>for </a:t>
            </a:r>
            <a:r>
              <a:rPr lang="en-US" sz="1800" dirty="0" smtClean="0"/>
              <a:t>superconducting </a:t>
            </a:r>
            <a:r>
              <a:rPr lang="en-US" sz="1800" dirty="0"/>
              <a:t>cavity hydrogen </a:t>
            </a:r>
            <a:r>
              <a:rPr lang="en-US" sz="1800" dirty="0" err="1"/>
              <a:t>outgazing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>
                <a:solidFill>
                  <a:srgbClr val="3366FF"/>
                </a:solidFill>
              </a:rPr>
              <a:t>Project </a:t>
            </a:r>
            <a:r>
              <a:rPr lang="en-US" sz="1800" dirty="0" smtClean="0">
                <a:solidFill>
                  <a:srgbClr val="3366FF"/>
                </a:solidFill>
              </a:rPr>
              <a:t>8: Elliptical Cavity Cryomodule Technology Demonstrator</a:t>
            </a:r>
            <a:endParaRPr lang="en-US" sz="1800" dirty="0">
              <a:solidFill>
                <a:srgbClr val="3366FF"/>
              </a:solidFill>
            </a:endParaRPr>
          </a:p>
          <a:p>
            <a:pPr lvl="1"/>
            <a:endParaRPr lang="en-US" sz="1800" dirty="0">
              <a:solidFill>
                <a:srgbClr val="3366FF"/>
              </a:solidFill>
            </a:endParaRPr>
          </a:p>
          <a:p>
            <a:pPr lvl="1"/>
            <a:endParaRPr lang="en-US" sz="1800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1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 smtClean="0"/>
              <a:t>Project 4: </a:t>
            </a:r>
            <a:r>
              <a:rPr lang="en-US" dirty="0"/>
              <a:t>contribution to the TDR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4" y="1709063"/>
            <a:ext cx="8445501" cy="854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166571"/>
            <a:ext cx="8594726" cy="24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7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 smtClean="0"/>
              <a:t>Project 4: </a:t>
            </a:r>
            <a:r>
              <a:rPr lang="en-US" dirty="0"/>
              <a:t>contribution to the TDR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Steve </a:t>
            </a:r>
            <a:r>
              <a:rPr lang="en-US" dirty="0" err="1" smtClean="0">
                <a:latin typeface="Papyrus"/>
                <a:cs typeface="Papyrus"/>
              </a:rPr>
              <a:t>Peggs</a:t>
            </a:r>
            <a:r>
              <a:rPr lang="en-US" dirty="0" smtClean="0">
                <a:latin typeface="Papyrus"/>
                <a:cs typeface="Papyrus"/>
              </a:rPr>
              <a:t>, Pierre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00585"/>
              </p:ext>
            </p:extLst>
          </p:nvPr>
        </p:nvGraphicFramePr>
        <p:xfrm>
          <a:off x="285751" y="5012374"/>
          <a:ext cx="8543921" cy="13831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42295"/>
                <a:gridCol w="914518"/>
                <a:gridCol w="914518"/>
                <a:gridCol w="914518"/>
                <a:gridCol w="914518"/>
                <a:gridCol w="914518"/>
                <a:gridCol w="914518"/>
                <a:gridCol w="914518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490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Used for Project 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5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5: </a:t>
            </a:r>
            <a:r>
              <a:rPr lang="en-US" dirty="0"/>
              <a:t>engineering design effort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1501774"/>
            <a:ext cx="8228443" cy="1311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1" y="3542751"/>
            <a:ext cx="8272114" cy="20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5: </a:t>
            </a:r>
            <a:r>
              <a:rPr lang="en-US" dirty="0"/>
              <a:t>engineering design effort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Pierre, Steve Molloy [See Guillaume presentation </a:t>
            </a:r>
            <a:r>
              <a:rPr lang="en-US" dirty="0">
                <a:latin typeface="Papyrus"/>
                <a:cs typeface="Papyrus"/>
              </a:rPr>
              <a:t>April 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60155"/>
              </p:ext>
            </p:extLst>
          </p:nvPr>
        </p:nvGraphicFramePr>
        <p:xfrm>
          <a:off x="190499" y="4980624"/>
          <a:ext cx="8639173" cy="13831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52626"/>
                <a:gridCol w="879303"/>
                <a:gridCol w="967874"/>
                <a:gridCol w="967874"/>
                <a:gridCol w="967874"/>
                <a:gridCol w="967874"/>
                <a:gridCol w="967874"/>
                <a:gridCol w="967874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448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Used for Project 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2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6: </a:t>
            </a:r>
            <a:r>
              <a:rPr lang="en-US" dirty="0"/>
              <a:t>design, construction and test of a complete spoke cryomodule,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597024"/>
            <a:ext cx="8481653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3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6: </a:t>
            </a:r>
            <a:r>
              <a:rPr lang="en-US" dirty="0"/>
              <a:t>design, construction and test of a complete spoke cryomodule,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55750"/>
            <a:ext cx="8191500" cy="52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3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6750" y="284163"/>
            <a:ext cx="84772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6: </a:t>
            </a:r>
            <a:r>
              <a:rPr lang="en-US" dirty="0"/>
              <a:t>design, construction and test of a complete spoke cryomodule,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Pierre, Steve Molloy [See </a:t>
            </a:r>
            <a:r>
              <a:rPr lang="en-US" dirty="0" err="1" smtClean="0">
                <a:latin typeface="Papyrus"/>
                <a:cs typeface="Papyrus"/>
              </a:rPr>
              <a:t>Sebastien</a:t>
            </a:r>
            <a:r>
              <a:rPr lang="en-US" dirty="0" smtClean="0">
                <a:latin typeface="Papyrus"/>
                <a:cs typeface="Papyrus"/>
              </a:rPr>
              <a:t> presentation April </a:t>
            </a:r>
            <a:r>
              <a:rPr lang="en-US" dirty="0">
                <a:latin typeface="Papyrus"/>
                <a:cs typeface="Papyrus"/>
              </a:rPr>
              <a:t>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66803"/>
              </p:ext>
            </p:extLst>
          </p:nvPr>
        </p:nvGraphicFramePr>
        <p:xfrm>
          <a:off x="222248" y="5012374"/>
          <a:ext cx="8607423" cy="14864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57204"/>
                <a:gridCol w="964317"/>
                <a:gridCol w="964317"/>
                <a:gridCol w="964317"/>
                <a:gridCol w="964317"/>
                <a:gridCol w="964317"/>
                <a:gridCol w="964317"/>
                <a:gridCol w="964317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Initial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580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370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874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3574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Updated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580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370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1240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820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360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3574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75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9250" y="284163"/>
            <a:ext cx="75247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7: </a:t>
            </a:r>
            <a:r>
              <a:rPr lang="en-US" dirty="0"/>
              <a:t>new infrastructure for superconducting cavity hydrogen </a:t>
            </a:r>
            <a:r>
              <a:rPr lang="en-US" dirty="0" err="1"/>
              <a:t>outgazing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50999"/>
            <a:ext cx="8274972" cy="179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37000"/>
            <a:ext cx="8185249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8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9250" y="284163"/>
            <a:ext cx="7524751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7: </a:t>
            </a:r>
            <a:r>
              <a:rPr lang="en-US" dirty="0"/>
              <a:t>new infrastructure for superconducting cavity hydrogen </a:t>
            </a:r>
            <a:r>
              <a:rPr lang="en-US" dirty="0" err="1"/>
              <a:t>outgazing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Pierre, Steve Molloy [See </a:t>
            </a:r>
            <a:r>
              <a:rPr lang="en-US" dirty="0" err="1" smtClean="0">
                <a:latin typeface="Papyrus"/>
                <a:cs typeface="Papyrus"/>
              </a:rPr>
              <a:t>Sebastien</a:t>
            </a:r>
            <a:r>
              <a:rPr lang="en-US" dirty="0" smtClean="0">
                <a:latin typeface="Papyrus"/>
                <a:cs typeface="Papyrus"/>
              </a:rPr>
              <a:t> presentation </a:t>
            </a:r>
            <a:r>
              <a:rPr lang="en-US" dirty="0">
                <a:latin typeface="Papyrus"/>
                <a:cs typeface="Papyrus"/>
              </a:rPr>
              <a:t>April 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81219"/>
              </p:ext>
            </p:extLst>
          </p:nvPr>
        </p:nvGraphicFramePr>
        <p:xfrm>
          <a:off x="222248" y="5107624"/>
          <a:ext cx="8607423" cy="14864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57204"/>
                <a:gridCol w="964317"/>
                <a:gridCol w="964317"/>
                <a:gridCol w="964317"/>
                <a:gridCol w="964317"/>
                <a:gridCol w="964317"/>
                <a:gridCol w="964317"/>
                <a:gridCol w="964317"/>
              </a:tblGrid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2016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Sum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Initial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693</a:t>
                      </a:r>
                    </a:p>
                  </a:txBody>
                  <a:tcPr marL="12700" marR="12700" marT="1270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Updated Payment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400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143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apyrus"/>
                          <a:cs typeface="Papyrus"/>
                        </a:rPr>
                        <a:t>693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44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49375" y="284163"/>
            <a:ext cx="7794626" cy="6671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8: Elliptical Cavity Cryomodule Technology Demonstrator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6750" y="142471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Papyrus"/>
                <a:cs typeface="Papyrus"/>
              </a:rPr>
              <a:t>Discussion: Christine, Pierre[See Guillaume presentation </a:t>
            </a:r>
            <a:r>
              <a:rPr lang="en-US" dirty="0">
                <a:latin typeface="Papyrus"/>
                <a:cs typeface="Papyrus"/>
              </a:rPr>
              <a:t>April 25</a:t>
            </a:r>
            <a:r>
              <a:rPr lang="en-US" baseline="30000" dirty="0">
                <a:latin typeface="Papyrus"/>
                <a:cs typeface="Papyrus"/>
              </a:rPr>
              <a:t>th</a:t>
            </a:r>
            <a:r>
              <a:rPr lang="en-US" dirty="0" smtClean="0">
                <a:latin typeface="Papyrus"/>
                <a:cs typeface="Papyrus"/>
              </a:rPr>
              <a:t>]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 smtClean="0">
                <a:latin typeface="Papyrus"/>
                <a:cs typeface="Papyrus"/>
              </a:rPr>
              <a:t>1</a:t>
            </a:r>
            <a:r>
              <a:rPr lang="en-US" dirty="0">
                <a:latin typeface="Papyrus"/>
                <a:cs typeface="Papyrus"/>
              </a:rPr>
              <a:t>/ What has been achieved till </a:t>
            </a:r>
            <a:r>
              <a:rPr lang="en-US" dirty="0" smtClean="0">
                <a:latin typeface="Papyrus"/>
                <a:cs typeface="Papyrus"/>
              </a:rPr>
              <a:t>now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2/ What remains to be </a:t>
            </a:r>
            <a:r>
              <a:rPr lang="en-US" dirty="0" smtClean="0">
                <a:latin typeface="Papyrus"/>
                <a:cs typeface="Papyrus"/>
              </a:rPr>
              <a:t>done </a:t>
            </a:r>
          </a:p>
          <a:p>
            <a:pPr lvl="0"/>
            <a:endParaRPr lang="en-US" dirty="0">
              <a:latin typeface="Papyrus"/>
              <a:cs typeface="Papyrus"/>
            </a:endParaRPr>
          </a:p>
          <a:p>
            <a:pPr lvl="0"/>
            <a:r>
              <a:rPr lang="en-US" dirty="0">
                <a:latin typeface="Papyrus"/>
                <a:cs typeface="Papyrus"/>
              </a:rPr>
              <a:t>3/ Tracking progress and possible </a:t>
            </a:r>
            <a:r>
              <a:rPr lang="en-US" dirty="0" smtClean="0">
                <a:latin typeface="Papyrus"/>
                <a:cs typeface="Papyrus"/>
              </a:rPr>
              <a:t>mitigation </a:t>
            </a:r>
          </a:p>
          <a:p>
            <a:pPr lvl="0"/>
            <a:endParaRPr lang="en-US" dirty="0">
              <a:latin typeface="Papyrus"/>
              <a:cs typeface="Papyru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61488"/>
              </p:ext>
            </p:extLst>
          </p:nvPr>
        </p:nvGraphicFramePr>
        <p:xfrm>
          <a:off x="447675" y="4789647"/>
          <a:ext cx="8521698" cy="1798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38707"/>
                <a:gridCol w="954713"/>
                <a:gridCol w="954713"/>
                <a:gridCol w="954713"/>
                <a:gridCol w="954713"/>
                <a:gridCol w="954713"/>
                <a:gridCol w="954713"/>
                <a:gridCol w="954713"/>
              </a:tblGrid>
              <a:tr h="449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Papyrus"/>
                          <a:cs typeface="Papyrus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2012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2013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2014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2016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Sum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</a:tr>
              <a:tr h="449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To CEA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993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1384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926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3303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</a:tr>
              <a:tr h="449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to IPNO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740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Papyrus"/>
                          <a:cs typeface="Papyrus"/>
                        </a:rPr>
                        <a:t>1270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</a:tr>
              <a:tr h="44962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Papyrus"/>
                          <a:cs typeface="Papyrus"/>
                        </a:rPr>
                        <a:t>4573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apyrus"/>
                        <a:cs typeface="Papyrus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2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Cost &amp; Schedule (original 2010)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4" y="1489075"/>
            <a:ext cx="8757835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re-baseline  Jorgen </a:t>
            </a:r>
            <a:r>
              <a:rPr lang="en-US" dirty="0" err="1" smtClean="0"/>
              <a:t>Andersson</a:t>
            </a:r>
            <a:r>
              <a:rPr lang="en-US" dirty="0" smtClean="0"/>
              <a:t> (9/12)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10803"/>
              </p:ext>
            </p:extLst>
          </p:nvPr>
        </p:nvGraphicFramePr>
        <p:xfrm>
          <a:off x="254000" y="857246"/>
          <a:ext cx="8686800" cy="5900420"/>
        </p:xfrm>
        <a:graphic>
          <a:graphicData uri="http://schemas.openxmlformats.org/drawingml/2006/table">
            <a:tbl>
              <a:tblPr/>
              <a:tblGrid>
                <a:gridCol w="1400589"/>
                <a:gridCol w="4878457"/>
                <a:gridCol w="1196008"/>
                <a:gridCol w="1211746"/>
              </a:tblGrid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Elliptical superconducting linac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ADU_1.5.2.6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detailed design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2013-05-31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2012-07-31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tuning system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ADU_1.5.3.6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tuning system detailed design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2013-01-31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2012-08-17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ADU_1.5.4.8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detailed design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2012-10-30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2012-10-30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coupler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ADU_1.5.5.6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coupler detailed design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2012-10-31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2012-07-27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Prototypes and tests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ADU_1.5.9.1.2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box design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2012-11-30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2012-10-10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ADU_1.5.9.1.10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bench acceptance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2013-05-13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coupler pair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ADU_1.5.9.2.10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power test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tuning bench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ADU_1.5.9.3.8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 acceptance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2013-05-31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2012-09-14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tooling for preparation and tests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ADU_1.5.9.4.6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Tooling acceptance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2013-04-30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2012-08-27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1 fabrication and acceptance 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2013-06-30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2012-12-20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1 vertical cryostat test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2013-09-30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2013-04-03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2 fabrication and acceptance 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2013-07-31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2012-11-15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8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ADU_1.5.9.5.14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2 vertical cryostat test report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2013-10-31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2013-04-08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30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60"/>
            <a:ext cx="8859196" cy="65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413"/>
            <a:ext cx="9144000" cy="442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696"/>
            <a:ext cx="9144000" cy="372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9235" y="307668"/>
            <a:ext cx="7522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apyrus"/>
                <a:cs typeface="Papyrus"/>
              </a:rPr>
              <a:t>Construction phase – Suzanne </a:t>
            </a:r>
            <a:r>
              <a:rPr lang="en-US" sz="2800" dirty="0" err="1" smtClean="0">
                <a:latin typeface="Papyrus"/>
                <a:cs typeface="Papyrus"/>
              </a:rPr>
              <a:t>Gysin</a:t>
            </a:r>
            <a:r>
              <a:rPr lang="en-US" sz="2800" dirty="0" smtClean="0">
                <a:latin typeface="Papyrus"/>
                <a:cs typeface="Papyrus"/>
              </a:rPr>
              <a:t> (11/9</a:t>
            </a:r>
            <a:r>
              <a:rPr lang="en-US" sz="2800" dirty="0">
                <a:latin typeface="Papyrus"/>
                <a:cs typeface="Papyrus"/>
              </a:rPr>
              <a:t>/12</a:t>
            </a:r>
            <a:r>
              <a:rPr lang="en-US" sz="2800" dirty="0" smtClean="0">
                <a:latin typeface="Papyrus"/>
                <a:cs typeface="Papyrus"/>
              </a:rPr>
              <a:t>)</a:t>
            </a:r>
          </a:p>
          <a:p>
            <a:r>
              <a:rPr lang="en-US" sz="2800" dirty="0" smtClean="0">
                <a:latin typeface="Papyrus"/>
                <a:cs typeface="Papyrus"/>
              </a:rPr>
              <a:t>High beta elliptical cavity cryomodule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03330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892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892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9235" y="307668"/>
            <a:ext cx="7522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apyrus"/>
                <a:cs typeface="Papyrus"/>
              </a:rPr>
              <a:t>Construction phase – Suzanne </a:t>
            </a:r>
            <a:r>
              <a:rPr lang="en-US" sz="2800" dirty="0" err="1" smtClean="0">
                <a:latin typeface="Papyrus"/>
                <a:cs typeface="Papyrus"/>
              </a:rPr>
              <a:t>Gysin</a:t>
            </a:r>
            <a:r>
              <a:rPr lang="en-US" sz="2800" dirty="0" smtClean="0">
                <a:latin typeface="Papyrus"/>
                <a:cs typeface="Papyrus"/>
              </a:rPr>
              <a:t> (11/9</a:t>
            </a:r>
            <a:r>
              <a:rPr lang="en-US" sz="2800" dirty="0">
                <a:latin typeface="Papyrus"/>
                <a:cs typeface="Papyrus"/>
              </a:rPr>
              <a:t>/12</a:t>
            </a:r>
            <a:r>
              <a:rPr lang="en-US" sz="2800" dirty="0" smtClean="0">
                <a:latin typeface="Papyrus"/>
                <a:cs typeface="Papyrus"/>
              </a:rPr>
              <a:t>)</a:t>
            </a:r>
          </a:p>
          <a:p>
            <a:r>
              <a:rPr lang="en-US" sz="2800" dirty="0" smtClean="0">
                <a:latin typeface="Papyrus"/>
                <a:cs typeface="Papyrus"/>
              </a:rPr>
              <a:t>Medium-beta elliptical cavity cryomodule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45929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3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74638"/>
            <a:ext cx="7731125" cy="667111"/>
          </a:xfrm>
        </p:spPr>
        <p:txBody>
          <a:bodyPr/>
          <a:lstStyle/>
          <a:p>
            <a:r>
              <a:rPr lang="en-US" dirty="0" smtClean="0"/>
              <a:t>Contract Cost &amp; Schedule (Amendment 2012)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54372"/>
              </p:ext>
            </p:extLst>
          </p:nvPr>
        </p:nvGraphicFramePr>
        <p:xfrm>
          <a:off x="397588" y="1290999"/>
          <a:ext cx="8420112" cy="507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5626100" imgH="3390900" progId="Word.Document.12">
                  <p:embed/>
                </p:oleObj>
              </mc:Choice>
              <mc:Fallback>
                <p:oleObj name="Document" r:id="rId3" imgW="56261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588" y="1290999"/>
                        <a:ext cx="8420112" cy="5074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4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74638"/>
            <a:ext cx="7731125" cy="667111"/>
          </a:xfrm>
        </p:spPr>
        <p:txBody>
          <a:bodyPr/>
          <a:lstStyle/>
          <a:p>
            <a:r>
              <a:rPr lang="en-US" dirty="0" smtClean="0"/>
              <a:t>Contract Cost &amp; Schedule (Amendment 2012)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2081"/>
              </p:ext>
            </p:extLst>
          </p:nvPr>
        </p:nvGraphicFramePr>
        <p:xfrm>
          <a:off x="698500" y="1035050"/>
          <a:ext cx="8048625" cy="57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3" imgW="5626100" imgH="3987800" progId="Word.Document.12">
                  <p:embed/>
                </p:oleObj>
              </mc:Choice>
              <mc:Fallback>
                <p:oleObj name="Document" r:id="rId3" imgW="5626100" imgH="398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1035050"/>
                        <a:ext cx="8048625" cy="570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2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010" y="188640"/>
            <a:ext cx="6928794" cy="6096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Cryomodule project flow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609600" cy="228600"/>
          </a:xfrm>
        </p:spPr>
        <p:txBody>
          <a:bodyPr/>
          <a:lstStyle/>
          <a:p>
            <a:pPr>
              <a:defRPr/>
            </a:pPr>
            <a:fld id="{183BC3F5-DB66-AC41-A0F4-BDE096D39CA9}" type="slidenum">
              <a:rPr lang="en-GB" smtClean="0">
                <a:solidFill>
                  <a:srgbClr val="00009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9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58924" y="945736"/>
            <a:ext cx="8500066" cy="5440680"/>
          </a:xfrm>
          <a:prstGeom prst="rect">
            <a:avLst/>
          </a:prstGeom>
        </p:spPr>
        <p:txBody>
          <a:bodyPr/>
          <a:lstStyle>
            <a:lvl1pPr marL="342813" indent="-3428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marL="742760" indent="-2856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2pPr>
            <a:lvl3pPr marL="1142706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3pPr>
            <a:lvl4pPr marL="1599790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4pPr>
            <a:lvl5pPr marL="2056875" indent="-22854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Papyrus"/>
                <a:ea typeface="ＭＳ Ｐゴシック" pitchFamily="-112" charset="-128"/>
                <a:cs typeface="Papyrus"/>
              </a:defRPr>
            </a:lvl5pPr>
            <a:lvl6pPr marL="2513959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6pPr>
            <a:lvl7pPr marL="2971040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7pPr>
            <a:lvl8pPr marL="3428124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8pPr>
            <a:lvl9pPr marL="3885205" indent="-22854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endParaRPr lang="en-US" sz="1600" dirty="0">
              <a:solidFill>
                <a:srgbClr val="00009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99720"/>
              </p:ext>
            </p:extLst>
          </p:nvPr>
        </p:nvGraphicFramePr>
        <p:xfrm>
          <a:off x="897393" y="801374"/>
          <a:ext cx="8229600" cy="568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WPL -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b="1" dirty="0"/>
          </a:p>
          <a:p>
            <a:r>
              <a:rPr lang="en-GB" dirty="0"/>
              <a:t>The project will follow a common sequence of activities for the most of the work units’ deliveries. The main steps of this are</a:t>
            </a:r>
            <a:endParaRPr lang="en-US" dirty="0"/>
          </a:p>
          <a:p>
            <a:pPr lvl="0"/>
            <a:r>
              <a:rPr lang="en-GB" dirty="0"/>
              <a:t>Functional analysis and requirements</a:t>
            </a:r>
            <a:endParaRPr lang="en-US" dirty="0"/>
          </a:p>
          <a:p>
            <a:pPr lvl="0"/>
            <a:r>
              <a:rPr lang="en-GB" dirty="0"/>
              <a:t>Requirement analysis</a:t>
            </a:r>
            <a:endParaRPr lang="en-US" dirty="0"/>
          </a:p>
          <a:p>
            <a:pPr lvl="0"/>
            <a:r>
              <a:rPr lang="en-GB" dirty="0"/>
              <a:t>Concept design and review</a:t>
            </a:r>
            <a:endParaRPr lang="en-US" dirty="0"/>
          </a:p>
          <a:p>
            <a:pPr lvl="0"/>
            <a:r>
              <a:rPr lang="en-GB" dirty="0"/>
              <a:t>Design (ICDs and Technical Reports)</a:t>
            </a:r>
            <a:endParaRPr lang="en-US" dirty="0"/>
          </a:p>
          <a:p>
            <a:pPr lvl="0"/>
            <a:r>
              <a:rPr lang="en-GB" dirty="0"/>
              <a:t>Prototype and test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995"/>
            <a:ext cx="8874516" cy="5109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8326" y="274638"/>
            <a:ext cx="7088473" cy="667111"/>
          </a:xfrm>
        </p:spPr>
        <p:txBody>
          <a:bodyPr/>
          <a:lstStyle/>
          <a:p>
            <a:r>
              <a:rPr lang="en-GB" b="1" dirty="0" smtClean="0"/>
              <a:t>WPL -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7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21746</TotalTime>
  <Words>1511</Words>
  <Application>Microsoft Macintosh PowerPoint</Application>
  <PresentationFormat>On-screen Show (4:3)</PresentationFormat>
  <Paragraphs>486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2_Office Theme</vt:lpstr>
      <vt:lpstr>1_Office Theme</vt:lpstr>
      <vt:lpstr>Microsoft Word Document</vt:lpstr>
      <vt:lpstr>Status of the French-Swedish Cooperation Agreement</vt:lpstr>
      <vt:lpstr>“Cooperation Agreement in the field of neutron and accelerator sciences to the ESS Design Phase“: </vt:lpstr>
      <vt:lpstr>Contract scope</vt:lpstr>
      <vt:lpstr>Contract Cost &amp; Schedule (original 2010)</vt:lpstr>
      <vt:lpstr>Contract Cost &amp; Schedule (Amendment 2012)</vt:lpstr>
      <vt:lpstr>Contract Cost &amp; Schedule (Amendment 2012)</vt:lpstr>
      <vt:lpstr>Cryomodule project flow</vt:lpstr>
      <vt:lpstr>WPL - Strategies</vt:lpstr>
      <vt:lpstr>WPL - Strategies</vt:lpstr>
      <vt:lpstr>Project Stakeholders</vt:lpstr>
      <vt:lpstr>List of participants  </vt:lpstr>
      <vt:lpstr>How do we track progress ?</vt:lpstr>
      <vt:lpstr>How do we track progress ?</vt:lpstr>
      <vt:lpstr>PowerPoint Presentation</vt:lpstr>
      <vt:lpstr>Project 1: Injector reliability Test</vt:lpstr>
      <vt:lpstr>Project 1: Injector reliability Test</vt:lpstr>
      <vt:lpstr>PowerPoint Presentation</vt:lpstr>
      <vt:lpstr>Project 1: Injector reliability Test</vt:lpstr>
      <vt:lpstr>Project 1: Injector reliability Test</vt:lpstr>
      <vt:lpstr>PowerPoint Presentation</vt:lpstr>
      <vt:lpstr>PowerPoint Presentation</vt:lpstr>
      <vt:lpstr>PowerPoint Presentation</vt:lpstr>
      <vt:lpstr>PowerPoint Presentation</vt:lpstr>
      <vt:lpstr>Project 2: 352 MHz power coupler bunker</vt:lpstr>
      <vt:lpstr>Project 2: 352 MHz power coupler bunker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 re-baseline  Jorgen Andersson (9/12)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CD_October_10_Lund</dc:title>
  <dc:subject/>
  <dc:creator>Christine Darve</dc:creator>
  <cp:keywords/>
  <dc:description/>
  <cp:lastModifiedBy>Christine Darve</cp:lastModifiedBy>
  <cp:revision>502</cp:revision>
  <cp:lastPrinted>2011-06-25T10:40:32Z</cp:lastPrinted>
  <dcterms:created xsi:type="dcterms:W3CDTF">2011-05-29T15:23:34Z</dcterms:created>
  <dcterms:modified xsi:type="dcterms:W3CDTF">2012-10-10T06:08:02Z</dcterms:modified>
  <cp:category/>
</cp:coreProperties>
</file>