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Lst>
  <p:notesMasterIdLst>
    <p:notesMasterId r:id="rId36"/>
  </p:notesMasterIdLst>
  <p:sldIdLst>
    <p:sldId id="455" r:id="rId4"/>
    <p:sldId id="504" r:id="rId5"/>
    <p:sldId id="505" r:id="rId6"/>
    <p:sldId id="503" r:id="rId7"/>
    <p:sldId id="502" r:id="rId8"/>
    <p:sldId id="493" r:id="rId9"/>
    <p:sldId id="456" r:id="rId10"/>
    <p:sldId id="501" r:id="rId11"/>
    <p:sldId id="494" r:id="rId12"/>
    <p:sldId id="497" r:id="rId13"/>
    <p:sldId id="495" r:id="rId14"/>
    <p:sldId id="496" r:id="rId15"/>
    <p:sldId id="498" r:id="rId16"/>
    <p:sldId id="499" r:id="rId17"/>
    <p:sldId id="500" r:id="rId18"/>
    <p:sldId id="469" r:id="rId19"/>
    <p:sldId id="492" r:id="rId20"/>
    <p:sldId id="471" r:id="rId21"/>
    <p:sldId id="472" r:id="rId22"/>
    <p:sldId id="464" r:id="rId23"/>
    <p:sldId id="484" r:id="rId24"/>
    <p:sldId id="479" r:id="rId25"/>
    <p:sldId id="481" r:id="rId26"/>
    <p:sldId id="485" r:id="rId27"/>
    <p:sldId id="476" r:id="rId28"/>
    <p:sldId id="475" r:id="rId29"/>
    <p:sldId id="468" r:id="rId30"/>
    <p:sldId id="487" r:id="rId31"/>
    <p:sldId id="488" r:id="rId32"/>
    <p:sldId id="489" r:id="rId33"/>
    <p:sldId id="490" r:id="rId34"/>
    <p:sldId id="4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FF93"/>
    <a:srgbClr val="00FF00"/>
    <a:srgbClr val="800000"/>
    <a:srgbClr val="000000"/>
    <a:srgbClr val="408000"/>
    <a:srgbClr val="008040"/>
    <a:srgbClr val="800040"/>
    <a:srgbClr val="400080"/>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0" autoAdjust="0"/>
    <p:restoredTop sz="99681" autoAdjust="0"/>
  </p:normalViewPr>
  <p:slideViewPr>
    <p:cSldViewPr snapToGrid="0" snapToObjects="1">
      <p:cViewPr varScale="1">
        <p:scale>
          <a:sx n="95" d="100"/>
          <a:sy n="95" d="100"/>
        </p:scale>
        <p:origin x="-312" y="-11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90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C26E28-81E7-8149-8FD1-3B1FFB35AE9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5310AC7D-B6F7-6C44-A05A-811139B280DD}">
      <dgm:prSet phldrT="[Text]" custT="1"/>
      <dgm:spPr>
        <a:solidFill>
          <a:schemeClr val="bg2">
            <a:lumMod val="75000"/>
          </a:schemeClr>
        </a:solidFill>
        <a:ln>
          <a:solidFill>
            <a:schemeClr val="accent6">
              <a:lumMod val="40000"/>
              <a:lumOff val="60000"/>
            </a:schemeClr>
          </a:solidFill>
        </a:ln>
      </dgm:spPr>
      <dgm:t>
        <a:bodyPr/>
        <a:lstStyle/>
        <a:p>
          <a:pPr>
            <a:lnSpc>
              <a:spcPct val="50000"/>
            </a:lnSpc>
          </a:pPr>
          <a:r>
            <a:rPr lang="en-US" sz="2400" b="1" dirty="0" smtClean="0">
              <a:solidFill>
                <a:srgbClr val="FF0000"/>
              </a:solidFill>
              <a:latin typeface="Papyrus"/>
              <a:cs typeface="Papyrus"/>
            </a:rPr>
            <a:t>SRF Cavity Package</a:t>
          </a:r>
          <a:endParaRPr lang="en-US" sz="2400" b="1" dirty="0">
            <a:solidFill>
              <a:srgbClr val="FF0000"/>
            </a:solidFill>
            <a:latin typeface="Papyrus"/>
            <a:cs typeface="Papyrus"/>
          </a:endParaRPr>
        </a:p>
      </dgm:t>
    </dgm:pt>
    <dgm:pt modelId="{8B589F8C-CEF7-E646-BFE1-8B6A4C0B48DF}" type="parTrans" cxnId="{7CCDCF76-B6C9-9A4F-92F7-84E75130E952}">
      <dgm:prSet/>
      <dgm:spPr/>
      <dgm:t>
        <a:bodyPr/>
        <a:lstStyle/>
        <a:p>
          <a:endParaRPr lang="en-US"/>
        </a:p>
      </dgm:t>
    </dgm:pt>
    <dgm:pt modelId="{DCC4FF02-DF82-7A42-AF0B-1B5C6005C324}" type="sibTrans" cxnId="{7CCDCF76-B6C9-9A4F-92F7-84E75130E952}">
      <dgm:prSet/>
      <dgm:spPr/>
      <dgm:t>
        <a:bodyPr/>
        <a:lstStyle/>
        <a:p>
          <a:endParaRPr lang="en-US"/>
        </a:p>
      </dgm:t>
    </dgm:pt>
    <dgm:pt modelId="{D3E71A8C-59E7-9A42-AE46-2DBF651A3CB3}">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SRF cavity (spoke or elliptical) in helium tank</a:t>
          </a:r>
          <a:endParaRPr lang="en-US" sz="1600" b="1" dirty="0">
            <a:solidFill>
              <a:srgbClr val="030000"/>
            </a:solidFill>
            <a:latin typeface="Arial"/>
            <a:cs typeface="Arial"/>
          </a:endParaRPr>
        </a:p>
      </dgm:t>
    </dgm:pt>
    <dgm:pt modelId="{264B7013-66AA-E14B-81F6-59FD434874A8}" type="parTrans" cxnId="{1A61B9A1-A021-744C-BA5F-D179272B8E5E}">
      <dgm:prSet/>
      <dgm:spPr/>
      <dgm:t>
        <a:bodyPr/>
        <a:lstStyle/>
        <a:p>
          <a:endParaRPr lang="en-US"/>
        </a:p>
      </dgm:t>
    </dgm:pt>
    <dgm:pt modelId="{F091EC1C-75CC-6849-8010-CBDFE45D6BBF}" type="sibTrans" cxnId="{1A61B9A1-A021-744C-BA5F-D179272B8E5E}">
      <dgm:prSet/>
      <dgm:spPr/>
      <dgm:t>
        <a:bodyPr/>
        <a:lstStyle/>
        <a:p>
          <a:endParaRPr lang="en-US"/>
        </a:p>
      </dgm:t>
    </dgm:pt>
    <dgm:pt modelId="{9BB32AD6-5455-1A46-9511-613BA8B549D4}">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Vacuum station</a:t>
          </a:r>
          <a:endParaRPr lang="en-US" sz="1600" b="1" i="0" dirty="0">
            <a:solidFill>
              <a:srgbClr val="030000"/>
            </a:solidFill>
            <a:latin typeface="Arial"/>
            <a:cs typeface="Arial"/>
          </a:endParaRPr>
        </a:p>
      </dgm:t>
    </dgm:pt>
    <dgm:pt modelId="{3BF0AAE1-B971-5343-B930-5EAC40539119}" type="parTrans" cxnId="{9B25866E-9B68-9D43-A6B5-D278E3C33CE3}">
      <dgm:prSet/>
      <dgm:spPr/>
      <dgm:t>
        <a:bodyPr/>
        <a:lstStyle/>
        <a:p>
          <a:endParaRPr lang="en-US"/>
        </a:p>
      </dgm:t>
    </dgm:pt>
    <dgm:pt modelId="{D7F42FAD-AF76-4841-8095-1A7256A7DFD3}" type="sibTrans" cxnId="{9B25866E-9B68-9D43-A6B5-D278E3C33CE3}">
      <dgm:prSet/>
      <dgm:spPr/>
      <dgm:t>
        <a:bodyPr/>
        <a:lstStyle/>
        <a:p>
          <a:endParaRPr lang="en-US"/>
        </a:p>
      </dgm:t>
    </dgm:pt>
    <dgm:pt modelId="{4B16916A-5E38-7147-AA23-FFAB2A7FB1F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Safety equipment</a:t>
          </a:r>
          <a:endParaRPr lang="en-US" sz="1600" b="1" i="0" dirty="0">
            <a:solidFill>
              <a:srgbClr val="030000"/>
            </a:solidFill>
            <a:latin typeface="Arial"/>
            <a:cs typeface="Arial"/>
          </a:endParaRPr>
        </a:p>
      </dgm:t>
    </dgm:pt>
    <dgm:pt modelId="{0C964183-BEC2-2C4C-889E-DA2E5C37DB8C}" type="parTrans" cxnId="{ADF8BC86-1327-AF46-8A39-4FFC51FB9340}">
      <dgm:prSet/>
      <dgm:spPr/>
      <dgm:t>
        <a:bodyPr/>
        <a:lstStyle/>
        <a:p>
          <a:endParaRPr lang="en-US"/>
        </a:p>
      </dgm:t>
    </dgm:pt>
    <dgm:pt modelId="{3DD29044-1552-F949-B7FF-496EAD65BBD5}" type="sibTrans" cxnId="{ADF8BC86-1327-AF46-8A39-4FFC51FB9340}">
      <dgm:prSet/>
      <dgm:spPr/>
      <dgm:t>
        <a:bodyPr/>
        <a:lstStyle/>
        <a:p>
          <a:endParaRPr lang="en-US"/>
        </a:p>
      </dgm:t>
    </dgm:pt>
    <dgm:pt modelId="{118FC847-0DFF-B947-A8DB-2B69D961769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Fundamental Power Coupler</a:t>
          </a:r>
          <a:endParaRPr lang="en-US" sz="1600" b="1" dirty="0">
            <a:solidFill>
              <a:srgbClr val="030000"/>
            </a:solidFill>
            <a:latin typeface="Arial"/>
            <a:cs typeface="Arial"/>
          </a:endParaRPr>
        </a:p>
      </dgm:t>
    </dgm:pt>
    <dgm:pt modelId="{D6BA5D71-C2A9-BE46-BD64-A61F690CFC3B}" type="sibTrans" cxnId="{DF3183A2-0068-0B48-BB05-449913E497D7}">
      <dgm:prSet/>
      <dgm:spPr/>
      <dgm:t>
        <a:bodyPr/>
        <a:lstStyle/>
        <a:p>
          <a:endParaRPr lang="en-US"/>
        </a:p>
      </dgm:t>
    </dgm:pt>
    <dgm:pt modelId="{C15597D8-D56B-C849-BA32-4F7E49DA2F44}" type="parTrans" cxnId="{DF3183A2-0068-0B48-BB05-449913E497D7}">
      <dgm:prSet/>
      <dgm:spPr/>
      <dgm:t>
        <a:bodyPr/>
        <a:lstStyle/>
        <a:p>
          <a:endParaRPr lang="en-US"/>
        </a:p>
      </dgm:t>
    </dgm:pt>
    <dgm:pt modelId="{956CE022-225B-5B41-8529-62473735961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HOM Couplers</a:t>
          </a:r>
          <a:endParaRPr lang="en-US" sz="1600" b="1" dirty="0">
            <a:solidFill>
              <a:srgbClr val="030000"/>
            </a:solidFill>
            <a:latin typeface="Arial"/>
            <a:cs typeface="Arial"/>
          </a:endParaRPr>
        </a:p>
      </dgm:t>
    </dgm:pt>
    <dgm:pt modelId="{EEF92FDD-B517-7347-9919-42A45E742F89}" type="sibTrans" cxnId="{5924E63F-02A0-4241-9A37-825560C1F34D}">
      <dgm:prSet/>
      <dgm:spPr/>
      <dgm:t>
        <a:bodyPr/>
        <a:lstStyle/>
        <a:p>
          <a:endParaRPr lang="en-US"/>
        </a:p>
      </dgm:t>
    </dgm:pt>
    <dgm:pt modelId="{144B30F7-C7AB-5941-876D-385C0A02E097}" type="parTrans" cxnId="{5924E63F-02A0-4241-9A37-825560C1F34D}">
      <dgm:prSet/>
      <dgm:spPr/>
      <dgm:t>
        <a:bodyPr/>
        <a:lstStyle/>
        <a:p>
          <a:endParaRPr lang="en-US"/>
        </a:p>
      </dgm:t>
    </dgm:pt>
    <dgm:pt modelId="{9806528C-383C-5B4F-BA27-CD8E42895027}">
      <dgm:prSet phldrT="[Text]"/>
      <dgm:spPr>
        <a:solidFill>
          <a:schemeClr val="bg2">
            <a:lumMod val="85000"/>
          </a:schemeClr>
        </a:solidFill>
        <a:ln>
          <a:solidFill>
            <a:schemeClr val="accent6">
              <a:lumMod val="40000"/>
              <a:lumOff val="60000"/>
            </a:schemeClr>
          </a:solidFill>
        </a:ln>
      </dgm:spPr>
      <dgm:t>
        <a:bodyPr/>
        <a:lstStyle/>
        <a:p>
          <a:endParaRPr lang="en-US" b="1" dirty="0">
            <a:solidFill>
              <a:srgbClr val="030000"/>
            </a:solidFill>
          </a:endParaRPr>
        </a:p>
      </dgm:t>
    </dgm:pt>
    <dgm:pt modelId="{214C5C63-BB98-FC41-87C6-66C962AF96D3}" type="parTrans" cxnId="{9284D011-69DF-0243-BE9F-0AA4E50CC3FA}">
      <dgm:prSet/>
      <dgm:spPr/>
      <dgm:t>
        <a:bodyPr/>
        <a:lstStyle/>
        <a:p>
          <a:endParaRPr lang="en-US"/>
        </a:p>
      </dgm:t>
    </dgm:pt>
    <dgm:pt modelId="{7016A53E-47E5-AC4B-89D4-0775B9D38097}" type="sibTrans" cxnId="{9284D011-69DF-0243-BE9F-0AA4E50CC3FA}">
      <dgm:prSet/>
      <dgm:spPr/>
      <dgm:t>
        <a:bodyPr/>
        <a:lstStyle/>
        <a:p>
          <a:endParaRPr lang="en-US"/>
        </a:p>
      </dgm:t>
    </dgm:pt>
    <dgm:pt modelId="{D61880EF-ABF1-424E-AA24-ABD2A9C4012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Supporting system</a:t>
          </a:r>
          <a:endParaRPr lang="en-US" sz="1600" b="1" dirty="0">
            <a:solidFill>
              <a:srgbClr val="030000"/>
            </a:solidFill>
            <a:latin typeface="Arial"/>
            <a:cs typeface="Arial"/>
          </a:endParaRPr>
        </a:p>
      </dgm:t>
    </dgm:pt>
    <dgm:pt modelId="{110724FD-6C2F-9147-9E30-AB4A6032EFFF}" type="parTrans" cxnId="{DA1B965D-851A-5A43-8612-4FA442A2EF59}">
      <dgm:prSet/>
      <dgm:spPr/>
      <dgm:t>
        <a:bodyPr/>
        <a:lstStyle/>
        <a:p>
          <a:endParaRPr lang="en-US"/>
        </a:p>
      </dgm:t>
    </dgm:pt>
    <dgm:pt modelId="{48216C2A-BDF0-D245-B644-79DB549B4F86}" type="sibTrans" cxnId="{DA1B965D-851A-5A43-8612-4FA442A2EF59}">
      <dgm:prSet/>
      <dgm:spPr/>
      <dgm:t>
        <a:bodyPr/>
        <a:lstStyle/>
        <a:p>
          <a:endParaRPr lang="en-US"/>
        </a:p>
      </dgm:t>
    </dgm:pt>
    <dgm:pt modelId="{A1B9FC3D-BD07-2C42-9B09-29304923C7B7}">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Alignment system</a:t>
          </a:r>
          <a:endParaRPr lang="en-US" sz="1600" b="1" dirty="0">
            <a:solidFill>
              <a:srgbClr val="030000"/>
            </a:solidFill>
            <a:latin typeface="Arial"/>
            <a:cs typeface="Arial"/>
          </a:endParaRPr>
        </a:p>
      </dgm:t>
    </dgm:pt>
    <dgm:pt modelId="{505E471A-6D3C-BC48-8EB1-0C50052C7E67}" type="parTrans" cxnId="{3B4A9DA0-3D31-5B4D-B902-CFE0B4E7629D}">
      <dgm:prSet/>
      <dgm:spPr/>
      <dgm:t>
        <a:bodyPr/>
        <a:lstStyle/>
        <a:p>
          <a:endParaRPr lang="en-US"/>
        </a:p>
      </dgm:t>
    </dgm:pt>
    <dgm:pt modelId="{ED6F961A-D2BA-CF47-9975-038C74232A6F}" type="sibTrans" cxnId="{3B4A9DA0-3D31-5B4D-B902-CFE0B4E7629D}">
      <dgm:prSet/>
      <dgm:spPr/>
      <dgm:t>
        <a:bodyPr/>
        <a:lstStyle/>
        <a:p>
          <a:endParaRPr lang="en-US"/>
        </a:p>
      </dgm:t>
    </dgm:pt>
    <dgm:pt modelId="{6572EF1B-0CD0-694E-8AE4-4E893F2E2D39}">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Coupler cooling Sys.</a:t>
          </a:r>
          <a:endParaRPr lang="en-US" sz="1600" b="1" dirty="0">
            <a:solidFill>
              <a:srgbClr val="030000"/>
            </a:solidFill>
            <a:latin typeface="Arial"/>
            <a:cs typeface="Arial"/>
          </a:endParaRPr>
        </a:p>
      </dgm:t>
    </dgm:pt>
    <dgm:pt modelId="{3E61E1EB-78EC-4843-8CD0-106968137CF8}" type="parTrans" cxnId="{58E66ECA-921E-384C-BF71-FD9FFA529C69}">
      <dgm:prSet/>
      <dgm:spPr/>
      <dgm:t>
        <a:bodyPr/>
        <a:lstStyle/>
        <a:p>
          <a:endParaRPr lang="en-US"/>
        </a:p>
      </dgm:t>
    </dgm:pt>
    <dgm:pt modelId="{5B700A53-38DB-894C-A6E4-B095034F997D}" type="sibTrans" cxnId="{58E66ECA-921E-384C-BF71-FD9FFA529C69}">
      <dgm:prSet/>
      <dgm:spPr/>
      <dgm:t>
        <a:bodyPr/>
        <a:lstStyle/>
        <a:p>
          <a:endParaRPr lang="en-US"/>
        </a:p>
      </dgm:t>
    </dgm:pt>
    <dgm:pt modelId="{FB374995-157E-9A4C-88BD-10FC562B6E1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Cold tuning system</a:t>
          </a:r>
          <a:endParaRPr lang="en-US" sz="1600" b="1" dirty="0">
            <a:solidFill>
              <a:srgbClr val="030000"/>
            </a:solidFill>
            <a:latin typeface="Arial"/>
            <a:cs typeface="Arial"/>
          </a:endParaRPr>
        </a:p>
      </dgm:t>
    </dgm:pt>
    <dgm:pt modelId="{48239A58-3328-0645-A5D2-D8B273C41E9F}" type="parTrans" cxnId="{E717C9F5-D0A6-AF47-94C4-7F59F55A71DA}">
      <dgm:prSet/>
      <dgm:spPr/>
      <dgm:t>
        <a:bodyPr/>
        <a:lstStyle/>
        <a:p>
          <a:endParaRPr lang="en-US"/>
        </a:p>
      </dgm:t>
    </dgm:pt>
    <dgm:pt modelId="{2096E264-FF21-0C42-BE15-D5C10C736676}" type="sibTrans" cxnId="{E717C9F5-D0A6-AF47-94C4-7F59F55A71DA}">
      <dgm:prSet/>
      <dgm:spPr/>
      <dgm:t>
        <a:bodyPr/>
        <a:lstStyle/>
        <a:p>
          <a:endParaRPr lang="en-US"/>
        </a:p>
      </dgm:t>
    </dgm:pt>
    <dgm:pt modelId="{C663BFEC-027C-2A4A-B8BE-F834A2D663D2}">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err="1" smtClean="0">
              <a:solidFill>
                <a:srgbClr val="030000"/>
              </a:solidFill>
              <a:latin typeface="Arial"/>
              <a:cs typeface="Arial"/>
            </a:rPr>
            <a:t>Cryo</a:t>
          </a:r>
          <a:r>
            <a:rPr lang="en-US" sz="1600" b="1" dirty="0" smtClean="0">
              <a:solidFill>
                <a:srgbClr val="030000"/>
              </a:solidFill>
              <a:latin typeface="Arial"/>
              <a:cs typeface="Arial"/>
            </a:rPr>
            <a:t>-distribution Lines</a:t>
          </a:r>
          <a:endParaRPr lang="en-US" sz="1600" b="1" dirty="0">
            <a:solidFill>
              <a:srgbClr val="030000"/>
            </a:solidFill>
            <a:latin typeface="Arial"/>
            <a:cs typeface="Arial"/>
          </a:endParaRPr>
        </a:p>
      </dgm:t>
    </dgm:pt>
    <dgm:pt modelId="{6E22AF86-539A-334F-9C1B-AF89A8901822}" type="parTrans" cxnId="{101318BA-029D-8C4F-AA31-339A57F7F520}">
      <dgm:prSet/>
      <dgm:spPr/>
      <dgm:t>
        <a:bodyPr/>
        <a:lstStyle/>
        <a:p>
          <a:endParaRPr lang="en-US"/>
        </a:p>
      </dgm:t>
    </dgm:pt>
    <dgm:pt modelId="{46A775A1-B1B8-BB43-B661-AB223E5B9882}" type="sibTrans" cxnId="{101318BA-029D-8C4F-AA31-339A57F7F520}">
      <dgm:prSet/>
      <dgm:spPr/>
      <dgm:t>
        <a:bodyPr/>
        <a:lstStyle/>
        <a:p>
          <a:endParaRPr lang="en-US"/>
        </a:p>
      </dgm:t>
    </dgm:pt>
    <dgm:pt modelId="{111D1A46-58A1-6243-9AC8-B77174261D0A}">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err="1" smtClean="0">
              <a:solidFill>
                <a:srgbClr val="030000"/>
              </a:solidFill>
              <a:latin typeface="Arial"/>
              <a:cs typeface="Arial"/>
            </a:rPr>
            <a:t>Cryo</a:t>
          </a:r>
          <a:r>
            <a:rPr lang="en-US" sz="1600" b="1" i="0" dirty="0" smtClean="0">
              <a:solidFill>
                <a:srgbClr val="030000"/>
              </a:solidFill>
              <a:latin typeface="Arial"/>
              <a:cs typeface="Arial"/>
            </a:rPr>
            <a:t> valve box</a:t>
          </a:r>
          <a:endParaRPr lang="en-US" sz="1600" b="1" i="0" dirty="0">
            <a:solidFill>
              <a:srgbClr val="030000"/>
            </a:solidFill>
            <a:latin typeface="Arial"/>
            <a:cs typeface="Arial"/>
          </a:endParaRPr>
        </a:p>
      </dgm:t>
    </dgm:pt>
    <dgm:pt modelId="{B3076C15-D995-DE48-9FD4-A756B62C574F}" type="parTrans" cxnId="{0F2E62E7-E929-2048-A44E-97EAA690B296}">
      <dgm:prSet/>
      <dgm:spPr/>
      <dgm:t>
        <a:bodyPr/>
        <a:lstStyle/>
        <a:p>
          <a:endParaRPr lang="en-US"/>
        </a:p>
      </dgm:t>
    </dgm:pt>
    <dgm:pt modelId="{6E4C5DA5-3602-1D40-BE0E-E7F0176F3BB4}" type="sibTrans" cxnId="{0F2E62E7-E929-2048-A44E-97EAA690B296}">
      <dgm:prSet/>
      <dgm:spPr/>
      <dgm:t>
        <a:bodyPr/>
        <a:lstStyle/>
        <a:p>
          <a:endParaRPr lang="en-US"/>
        </a:p>
      </dgm:t>
    </dgm:pt>
    <dgm:pt modelId="{ECDCB330-D481-B14B-B26F-567464DEB1C8}">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Waveguide and RF eq.</a:t>
          </a:r>
          <a:endParaRPr lang="en-US" sz="1600" b="1" i="0" dirty="0">
            <a:solidFill>
              <a:srgbClr val="030000"/>
            </a:solidFill>
            <a:latin typeface="Arial"/>
            <a:cs typeface="Arial"/>
          </a:endParaRPr>
        </a:p>
      </dgm:t>
    </dgm:pt>
    <dgm:pt modelId="{B9C7AA6B-B29E-A240-B2E4-53E269935CB0}" type="parTrans" cxnId="{1682BD6B-8816-9245-B8D5-73DAEDEFED6A}">
      <dgm:prSet/>
      <dgm:spPr/>
      <dgm:t>
        <a:bodyPr/>
        <a:lstStyle/>
        <a:p>
          <a:endParaRPr lang="en-US"/>
        </a:p>
      </dgm:t>
    </dgm:pt>
    <dgm:pt modelId="{A43871D4-EFF0-6947-B40E-38AD5204BF7D}" type="sibTrans" cxnId="{1682BD6B-8816-9245-B8D5-73DAEDEFED6A}">
      <dgm:prSet/>
      <dgm:spPr/>
      <dgm:t>
        <a:bodyPr/>
        <a:lstStyle/>
        <a:p>
          <a:endParaRPr lang="en-US"/>
        </a:p>
      </dgm:t>
    </dgm:pt>
    <dgm:pt modelId="{8E1AA651-8C21-CF45-8621-583215D0187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Magnetic shielding</a:t>
          </a:r>
          <a:endParaRPr lang="en-US" sz="1600" b="1" dirty="0">
            <a:solidFill>
              <a:srgbClr val="030000"/>
            </a:solidFill>
            <a:latin typeface="Arial"/>
            <a:cs typeface="Arial"/>
          </a:endParaRPr>
        </a:p>
      </dgm:t>
    </dgm:pt>
    <dgm:pt modelId="{369967FD-6306-2946-B726-73EB113CCB30}" type="parTrans" cxnId="{E22AB949-A451-094D-87C2-800C0B3AC082}">
      <dgm:prSet/>
      <dgm:spPr/>
      <dgm:t>
        <a:bodyPr/>
        <a:lstStyle/>
        <a:p>
          <a:endParaRPr lang="en-US"/>
        </a:p>
      </dgm:t>
    </dgm:pt>
    <dgm:pt modelId="{95B2799E-B14B-7A4C-9218-AEB1DA7A579C}" type="sibTrans" cxnId="{E22AB949-A451-094D-87C2-800C0B3AC082}">
      <dgm:prSet/>
      <dgm:spPr/>
      <dgm:t>
        <a:bodyPr/>
        <a:lstStyle/>
        <a:p>
          <a:endParaRPr lang="en-US"/>
        </a:p>
      </dgm:t>
    </dgm:pt>
    <dgm:pt modelId="{D8B57ECA-3642-FE43-B29E-F0AC6A23096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Thermal shielding</a:t>
          </a:r>
          <a:endParaRPr lang="en-US" sz="1600" b="1" dirty="0">
            <a:solidFill>
              <a:srgbClr val="030000"/>
            </a:solidFill>
            <a:latin typeface="Arial"/>
            <a:cs typeface="Arial"/>
          </a:endParaRPr>
        </a:p>
      </dgm:t>
    </dgm:pt>
    <dgm:pt modelId="{BCC998A8-9694-3142-BE76-13A3D6CC7847}" type="parTrans" cxnId="{B8684FE4-5C31-D04A-9EAB-32CA69DF79E6}">
      <dgm:prSet/>
      <dgm:spPr/>
      <dgm:t>
        <a:bodyPr/>
        <a:lstStyle/>
        <a:p>
          <a:endParaRPr lang="en-US"/>
        </a:p>
      </dgm:t>
    </dgm:pt>
    <dgm:pt modelId="{35CFD5B6-0677-A04B-8BC2-09B34231757D}" type="sibTrans" cxnId="{B8684FE4-5C31-D04A-9EAB-32CA69DF79E6}">
      <dgm:prSet/>
      <dgm:spPr/>
      <dgm:t>
        <a:bodyPr/>
        <a:lstStyle/>
        <a:p>
          <a:endParaRPr lang="en-US"/>
        </a:p>
      </dgm:t>
    </dgm:pt>
    <dgm:pt modelId="{77A30C64-FA0A-7240-8731-F1B444E5D8A4}">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Diagnostic Inst. &amp; Valves</a:t>
          </a:r>
          <a:endParaRPr lang="en-US" sz="1600" b="1" dirty="0">
            <a:solidFill>
              <a:srgbClr val="030000"/>
            </a:solidFill>
            <a:latin typeface="Arial"/>
            <a:cs typeface="Arial"/>
          </a:endParaRPr>
        </a:p>
      </dgm:t>
    </dgm:pt>
    <dgm:pt modelId="{4F159D23-FC24-5449-B735-9B0E512F1071}" type="parTrans" cxnId="{C1C00A20-BCD7-8D4E-B194-175BCF345494}">
      <dgm:prSet/>
      <dgm:spPr/>
      <dgm:t>
        <a:bodyPr/>
        <a:lstStyle/>
        <a:p>
          <a:endParaRPr lang="en-US"/>
        </a:p>
      </dgm:t>
    </dgm:pt>
    <dgm:pt modelId="{D9D65363-07DB-6A4B-9E72-2CB5930C1FFF}" type="sibTrans" cxnId="{C1C00A20-BCD7-8D4E-B194-175BCF345494}">
      <dgm:prSet/>
      <dgm:spPr/>
      <dgm:t>
        <a:bodyPr/>
        <a:lstStyle/>
        <a:p>
          <a:endParaRPr lang="en-US"/>
        </a:p>
      </dgm:t>
    </dgm:pt>
    <dgm:pt modelId="{53E45ECF-334F-1F4C-9019-5FEAC9F4DF07}">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Diagnostic Inst. &amp; Valves</a:t>
          </a:r>
          <a:endParaRPr lang="en-US" sz="1600" b="1" dirty="0">
            <a:solidFill>
              <a:srgbClr val="030000"/>
            </a:solidFill>
            <a:latin typeface="Arial"/>
            <a:cs typeface="Arial"/>
          </a:endParaRPr>
        </a:p>
      </dgm:t>
    </dgm:pt>
    <dgm:pt modelId="{46C13C90-8E2A-9346-9807-BF623C9843A0}" type="parTrans" cxnId="{275CD8A0-FCE5-1A41-9BFD-A3504E6BAB88}">
      <dgm:prSet/>
      <dgm:spPr/>
      <dgm:t>
        <a:bodyPr/>
        <a:lstStyle/>
        <a:p>
          <a:endParaRPr lang="en-US"/>
        </a:p>
      </dgm:t>
    </dgm:pt>
    <dgm:pt modelId="{7EDD161E-DC0F-1145-909E-7B7BB4948A6A}" type="sibTrans" cxnId="{275CD8A0-FCE5-1A41-9BFD-A3504E6BAB88}">
      <dgm:prSet/>
      <dgm:spPr/>
      <dgm:t>
        <a:bodyPr/>
        <a:lstStyle/>
        <a:p>
          <a:endParaRPr lang="en-US"/>
        </a:p>
      </dgm:t>
    </dgm:pt>
    <dgm:pt modelId="{2789E180-F464-8E4F-8241-EE787CE3BD3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err="1" smtClean="0">
              <a:solidFill>
                <a:srgbClr val="030000"/>
              </a:solidFill>
              <a:latin typeface="Arial"/>
              <a:cs typeface="Arial"/>
            </a:rPr>
            <a:t>Instrum</a:t>
          </a:r>
          <a:r>
            <a:rPr lang="en-US" sz="1600" b="1" i="0" dirty="0" smtClean="0">
              <a:solidFill>
                <a:srgbClr val="030000"/>
              </a:solidFill>
              <a:latin typeface="Arial"/>
              <a:cs typeface="Arial"/>
            </a:rPr>
            <a:t>., BPM  etc.</a:t>
          </a:r>
          <a:endParaRPr lang="en-US" sz="1600" b="1" i="0" dirty="0">
            <a:solidFill>
              <a:srgbClr val="030000"/>
            </a:solidFill>
            <a:latin typeface="Arial"/>
            <a:cs typeface="Arial"/>
          </a:endParaRPr>
        </a:p>
      </dgm:t>
    </dgm:pt>
    <dgm:pt modelId="{D962CBB6-576C-0F41-9F81-4FFE3B15F713}" type="parTrans" cxnId="{8FCAEDDB-01A0-5E48-86C6-8CA09F805940}">
      <dgm:prSet/>
      <dgm:spPr/>
      <dgm:t>
        <a:bodyPr/>
        <a:lstStyle/>
        <a:p>
          <a:endParaRPr lang="en-US"/>
        </a:p>
      </dgm:t>
    </dgm:pt>
    <dgm:pt modelId="{47E1E692-7FFE-F246-ADAF-421B4309A5CE}" type="sibTrans" cxnId="{8FCAEDDB-01A0-5E48-86C6-8CA09F805940}">
      <dgm:prSet/>
      <dgm:spPr/>
      <dgm:t>
        <a:bodyPr/>
        <a:lstStyle/>
        <a:p>
          <a:endParaRPr lang="en-US"/>
        </a:p>
      </dgm:t>
    </dgm:pt>
    <dgm:pt modelId="{E0245953-9C5E-8C40-A95F-A170C96413D5}">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Corrector magnet</a:t>
          </a:r>
          <a:endParaRPr lang="en-US" sz="1600" b="1" i="0" dirty="0">
            <a:solidFill>
              <a:srgbClr val="030000"/>
            </a:solidFill>
            <a:latin typeface="Arial"/>
            <a:cs typeface="Arial"/>
          </a:endParaRPr>
        </a:p>
      </dgm:t>
    </dgm:pt>
    <dgm:pt modelId="{9FB78399-BFAC-064C-9227-C4147541DA60}" type="parTrans" cxnId="{0E6D9651-2E87-4F48-86C2-EFBA8D640AD1}">
      <dgm:prSet/>
      <dgm:spPr/>
      <dgm:t>
        <a:bodyPr/>
        <a:lstStyle/>
        <a:p>
          <a:endParaRPr lang="en-US"/>
        </a:p>
      </dgm:t>
    </dgm:pt>
    <dgm:pt modelId="{F5597291-B6C3-804A-AA9C-57F4844F53B1}" type="sibTrans" cxnId="{0E6D9651-2E87-4F48-86C2-EFBA8D640AD1}">
      <dgm:prSet/>
      <dgm:spPr/>
      <dgm:t>
        <a:bodyPr/>
        <a:lstStyle/>
        <a:p>
          <a:endParaRPr lang="en-US"/>
        </a:p>
      </dgm:t>
    </dgm:pt>
    <dgm:pt modelId="{47A8004B-92D1-274F-8A91-20761F79DEF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Jumper connection</a:t>
          </a:r>
          <a:endParaRPr lang="en-US" sz="1600" b="1" i="0" dirty="0">
            <a:solidFill>
              <a:srgbClr val="030000"/>
            </a:solidFill>
            <a:latin typeface="Arial"/>
            <a:cs typeface="Arial"/>
          </a:endParaRPr>
        </a:p>
      </dgm:t>
    </dgm:pt>
    <dgm:pt modelId="{3959F105-052F-3E42-B0E3-403B028211D4}" type="parTrans" cxnId="{247A3D38-BEE7-9848-B5E8-E6D19D741B12}">
      <dgm:prSet/>
      <dgm:spPr/>
      <dgm:t>
        <a:bodyPr/>
        <a:lstStyle/>
        <a:p>
          <a:endParaRPr lang="en-US"/>
        </a:p>
      </dgm:t>
    </dgm:pt>
    <dgm:pt modelId="{7886BB88-3403-7948-8473-63AC463B38BC}" type="sibTrans" cxnId="{247A3D38-BEE7-9848-B5E8-E6D19D741B12}">
      <dgm:prSet/>
      <dgm:spPr/>
      <dgm:t>
        <a:bodyPr/>
        <a:lstStyle/>
        <a:p>
          <a:endParaRPr lang="en-US"/>
        </a:p>
      </dgm:t>
    </dgm:pt>
    <dgm:pt modelId="{DAFF0545-C1A2-5D4B-B505-62AA9F320EAC}">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Beam pipe</a:t>
          </a:r>
          <a:endParaRPr lang="en-US" sz="1600" b="1" dirty="0">
            <a:solidFill>
              <a:srgbClr val="030000"/>
            </a:solidFill>
            <a:latin typeface="Arial"/>
            <a:cs typeface="Arial"/>
          </a:endParaRPr>
        </a:p>
      </dgm:t>
    </dgm:pt>
    <dgm:pt modelId="{CC68CCC7-ECAF-0847-8A09-4BBBD93073E2}" type="parTrans" cxnId="{6CAB7EA3-C927-9648-8357-0683C08D0DD5}">
      <dgm:prSet/>
      <dgm:spPr/>
      <dgm:t>
        <a:bodyPr/>
        <a:lstStyle/>
        <a:p>
          <a:endParaRPr lang="en-US"/>
        </a:p>
      </dgm:t>
    </dgm:pt>
    <dgm:pt modelId="{96ABFB73-AACF-F445-8A25-54E069205BE6}" type="sibTrans" cxnId="{6CAB7EA3-C927-9648-8357-0683C08D0DD5}">
      <dgm:prSet/>
      <dgm:spPr/>
      <dgm:t>
        <a:bodyPr/>
        <a:lstStyle/>
        <a:p>
          <a:endParaRPr lang="en-US"/>
        </a:p>
      </dgm:t>
    </dgm:pt>
    <dgm:pt modelId="{BD7B563A-A8A5-8048-9D06-FC586B46B1BD}">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Beam pipe</a:t>
          </a:r>
          <a:endParaRPr lang="en-US" sz="1600" b="1" i="0" dirty="0">
            <a:solidFill>
              <a:srgbClr val="030000"/>
            </a:solidFill>
            <a:latin typeface="Arial"/>
            <a:cs typeface="Arial"/>
          </a:endParaRPr>
        </a:p>
      </dgm:t>
    </dgm:pt>
    <dgm:pt modelId="{C57D3310-A5CB-9C40-B087-CC8B63D2557D}" type="parTrans" cxnId="{1929A715-2ADB-6B45-AB4C-58E12ED9F5DC}">
      <dgm:prSet/>
      <dgm:spPr/>
      <dgm:t>
        <a:bodyPr/>
        <a:lstStyle/>
        <a:p>
          <a:endParaRPr lang="en-US"/>
        </a:p>
      </dgm:t>
    </dgm:pt>
    <dgm:pt modelId="{1A792C9B-6D02-D244-89C7-5CCCCE607A1A}" type="sibTrans" cxnId="{1929A715-2ADB-6B45-AB4C-58E12ED9F5DC}">
      <dgm:prSet/>
      <dgm:spPr/>
      <dgm:t>
        <a:bodyPr/>
        <a:lstStyle/>
        <a:p>
          <a:endParaRPr lang="en-US"/>
        </a:p>
      </dgm:t>
    </dgm:pt>
    <dgm:pt modelId="{528A92D7-031C-E646-9281-CD8A1A476436}">
      <dgm:prSet phldrT="[Text]" custT="1"/>
      <dgm:spPr>
        <a:noFill/>
        <a:ln>
          <a:solidFill>
            <a:schemeClr val="accent6">
              <a:lumMod val="40000"/>
              <a:lumOff val="60000"/>
            </a:schemeClr>
          </a:solidFill>
        </a:ln>
      </dgm:spPr>
      <dgm:t>
        <a:bodyPr/>
        <a:lstStyle/>
        <a:p>
          <a:pPr>
            <a:lnSpc>
              <a:spcPct val="50000"/>
            </a:lnSpc>
          </a:pPr>
          <a:r>
            <a:rPr lang="en-US" sz="2000" b="1" dirty="0" smtClean="0">
              <a:solidFill>
                <a:srgbClr val="030000"/>
              </a:solidFill>
              <a:latin typeface="Papyrus"/>
              <a:cs typeface="Papyrus"/>
            </a:rPr>
            <a:t> </a:t>
          </a:r>
          <a:endParaRPr lang="en-US" sz="2000" b="1" dirty="0">
            <a:solidFill>
              <a:srgbClr val="030000"/>
            </a:solidFill>
            <a:latin typeface="Papyrus"/>
            <a:cs typeface="Papyrus"/>
          </a:endParaRPr>
        </a:p>
      </dgm:t>
    </dgm:pt>
    <dgm:pt modelId="{09901626-4C36-C14D-9656-9CC4A8CD1E89}" type="sibTrans" cxnId="{61D7425B-3288-1A40-AD02-0A15F0C32D73}">
      <dgm:prSet/>
      <dgm:spPr/>
      <dgm:t>
        <a:bodyPr/>
        <a:lstStyle/>
        <a:p>
          <a:endParaRPr lang="en-US"/>
        </a:p>
      </dgm:t>
    </dgm:pt>
    <dgm:pt modelId="{0BB32EE8-2830-A644-8A4A-362D2F62C4F8}" type="parTrans" cxnId="{61D7425B-3288-1A40-AD02-0A15F0C32D73}">
      <dgm:prSet/>
      <dgm:spPr/>
      <dgm:t>
        <a:bodyPr/>
        <a:lstStyle/>
        <a:p>
          <a:endParaRPr lang="en-US"/>
        </a:p>
      </dgm:t>
    </dgm:pt>
    <dgm:pt modelId="{CBBE22D2-3092-EA44-9714-D1576F9AA0DF}">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Safety equipment</a:t>
          </a:r>
          <a:endParaRPr lang="en-US" sz="1600" b="1" dirty="0">
            <a:solidFill>
              <a:srgbClr val="030000"/>
            </a:solidFill>
            <a:latin typeface="Arial"/>
            <a:cs typeface="Arial"/>
          </a:endParaRPr>
        </a:p>
      </dgm:t>
    </dgm:pt>
    <dgm:pt modelId="{4A91B1B3-4EB8-164E-971B-05F2F783ECBE}" type="parTrans" cxnId="{A5D88F28-FDD1-FA49-8846-5031B6F3CC1E}">
      <dgm:prSet/>
      <dgm:spPr/>
      <dgm:t>
        <a:bodyPr/>
        <a:lstStyle/>
        <a:p>
          <a:endParaRPr lang="en-US"/>
        </a:p>
      </dgm:t>
    </dgm:pt>
    <dgm:pt modelId="{B2F9A6AB-B177-5545-9D96-784E88DC2FBF}" type="sibTrans" cxnId="{A5D88F28-FDD1-FA49-8846-5031B6F3CC1E}">
      <dgm:prSet/>
      <dgm:spPr/>
      <dgm:t>
        <a:bodyPr/>
        <a:lstStyle/>
        <a:p>
          <a:endParaRPr lang="en-US"/>
        </a:p>
      </dgm:t>
    </dgm:pt>
    <dgm:pt modelId="{69E964C5-CE7A-7947-AA4C-0256E51B3BB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Safety equipment</a:t>
          </a:r>
          <a:endParaRPr lang="en-US" sz="1600" b="1" dirty="0">
            <a:solidFill>
              <a:srgbClr val="030000"/>
            </a:solidFill>
            <a:latin typeface="Arial"/>
            <a:cs typeface="Arial"/>
          </a:endParaRPr>
        </a:p>
      </dgm:t>
    </dgm:pt>
    <dgm:pt modelId="{0EAC92B9-1AA3-B04C-B253-AE7B4453B201}" type="parTrans" cxnId="{E54EBC0F-DA19-564C-8018-BD2E91D367AB}">
      <dgm:prSet/>
      <dgm:spPr/>
      <dgm:t>
        <a:bodyPr/>
        <a:lstStyle/>
        <a:p>
          <a:endParaRPr lang="en-US"/>
        </a:p>
      </dgm:t>
    </dgm:pt>
    <dgm:pt modelId="{A640F6DF-9AFF-B449-931D-2DB39E958C24}" type="sibTrans" cxnId="{E54EBC0F-DA19-564C-8018-BD2E91D367AB}">
      <dgm:prSet/>
      <dgm:spPr/>
      <dgm:t>
        <a:bodyPr/>
        <a:lstStyle/>
        <a:p>
          <a:endParaRPr lang="en-US"/>
        </a:p>
      </dgm:t>
    </dgm:pt>
    <dgm:pt modelId="{B2D74175-FEA2-FF45-9CBF-812BC251FAA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Ext. supporting system</a:t>
          </a:r>
          <a:endParaRPr lang="en-US" sz="1600" b="1" i="0" dirty="0">
            <a:solidFill>
              <a:srgbClr val="030000"/>
            </a:solidFill>
            <a:latin typeface="Arial"/>
            <a:cs typeface="Arial"/>
          </a:endParaRPr>
        </a:p>
      </dgm:t>
    </dgm:pt>
    <dgm:pt modelId="{70AB549A-971E-464E-9AAD-3BF8BA01266C}" type="parTrans" cxnId="{06C7F715-91E9-2A47-BC8B-72EF58320B8E}">
      <dgm:prSet/>
      <dgm:spPr/>
      <dgm:t>
        <a:bodyPr/>
        <a:lstStyle/>
        <a:p>
          <a:endParaRPr lang="en-US"/>
        </a:p>
      </dgm:t>
    </dgm:pt>
    <dgm:pt modelId="{EC619BFC-01E0-BF40-BAD9-56528EB2CE3A}" type="sibTrans" cxnId="{06C7F715-91E9-2A47-BC8B-72EF58320B8E}">
      <dgm:prSet/>
      <dgm:spPr/>
      <dgm:t>
        <a:bodyPr/>
        <a:lstStyle/>
        <a:p>
          <a:endParaRPr lang="en-US"/>
        </a:p>
      </dgm:t>
    </dgm:pt>
    <dgm:pt modelId="{E8937A33-E981-FE4F-A028-4F3C0FEB3B8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Control system eq.</a:t>
          </a:r>
          <a:endParaRPr lang="en-US" sz="1600" b="1" i="0" dirty="0">
            <a:solidFill>
              <a:srgbClr val="030000"/>
            </a:solidFill>
            <a:latin typeface="Arial"/>
            <a:cs typeface="Arial"/>
          </a:endParaRPr>
        </a:p>
      </dgm:t>
    </dgm:pt>
    <dgm:pt modelId="{F9162ED2-59CE-1548-80BE-5745DDE9A174}" type="parTrans" cxnId="{E97BDB34-A24F-2F42-AACB-744E29C53379}">
      <dgm:prSet/>
      <dgm:spPr/>
      <dgm:t>
        <a:bodyPr/>
        <a:lstStyle/>
        <a:p>
          <a:endParaRPr lang="en-US"/>
        </a:p>
      </dgm:t>
    </dgm:pt>
    <dgm:pt modelId="{E4F2921F-E627-3A41-88A8-4ADD2FCDC211}" type="sibTrans" cxnId="{E97BDB34-A24F-2F42-AACB-744E29C53379}">
      <dgm:prSet/>
      <dgm:spPr/>
      <dgm:t>
        <a:bodyPr/>
        <a:lstStyle/>
        <a:p>
          <a:endParaRPr lang="en-US"/>
        </a:p>
      </dgm:t>
    </dgm:pt>
    <dgm:pt modelId="{3B557BB8-2201-2947-889F-EB6A2CD34ABB}" type="pres">
      <dgm:prSet presAssocID="{91C26E28-81E7-8149-8FD1-3B1FFB35AE91}" presName="theList" presStyleCnt="0">
        <dgm:presLayoutVars>
          <dgm:dir/>
          <dgm:animLvl val="lvl"/>
          <dgm:resizeHandles val="exact"/>
        </dgm:presLayoutVars>
      </dgm:prSet>
      <dgm:spPr/>
      <dgm:t>
        <a:bodyPr/>
        <a:lstStyle/>
        <a:p>
          <a:endParaRPr lang="en-US"/>
        </a:p>
      </dgm:t>
    </dgm:pt>
    <dgm:pt modelId="{96EFF966-1B78-8B48-83BB-64770BC9302B}" type="pres">
      <dgm:prSet presAssocID="{5310AC7D-B6F7-6C44-A05A-811139B280DD}" presName="compNode" presStyleCnt="0"/>
      <dgm:spPr/>
    </dgm:pt>
    <dgm:pt modelId="{5BC7FF32-E686-194E-B56D-DCF926475881}" type="pres">
      <dgm:prSet presAssocID="{5310AC7D-B6F7-6C44-A05A-811139B280DD}" presName="aNode" presStyleLbl="bgShp" presStyleIdx="0" presStyleCnt="3" custScaleX="461232" custLinFactNeighborX="-2853"/>
      <dgm:spPr/>
      <dgm:t>
        <a:bodyPr/>
        <a:lstStyle/>
        <a:p>
          <a:endParaRPr lang="en-US"/>
        </a:p>
      </dgm:t>
    </dgm:pt>
    <dgm:pt modelId="{5186ED18-B044-DE4A-8276-4D45FBBBBDF7}" type="pres">
      <dgm:prSet presAssocID="{5310AC7D-B6F7-6C44-A05A-811139B280DD}" presName="textNode" presStyleLbl="bgShp" presStyleIdx="0" presStyleCnt="3"/>
      <dgm:spPr/>
      <dgm:t>
        <a:bodyPr/>
        <a:lstStyle/>
        <a:p>
          <a:endParaRPr lang="en-US"/>
        </a:p>
      </dgm:t>
    </dgm:pt>
    <dgm:pt modelId="{CF1835D9-0138-E64A-9E9D-D04FB7091830}" type="pres">
      <dgm:prSet presAssocID="{5310AC7D-B6F7-6C44-A05A-811139B280DD}" presName="compChildNode" presStyleCnt="0"/>
      <dgm:spPr/>
    </dgm:pt>
    <dgm:pt modelId="{EC906A1F-8419-BB4C-897A-8691C509F218}" type="pres">
      <dgm:prSet presAssocID="{5310AC7D-B6F7-6C44-A05A-811139B280DD}" presName="theInnerList" presStyleCnt="0"/>
      <dgm:spPr/>
    </dgm:pt>
    <dgm:pt modelId="{C3244623-F58D-D94E-88FC-C4871E2C9656}" type="pres">
      <dgm:prSet presAssocID="{D3E71A8C-59E7-9A42-AE46-2DBF651A3CB3}" presName="childNode" presStyleLbl="node1" presStyleIdx="0" presStyleCnt="25" custScaleX="501346" custScaleY="72487" custLinFactNeighborX="-2249" custLinFactNeighborY="-5435">
        <dgm:presLayoutVars>
          <dgm:bulletEnabled val="1"/>
        </dgm:presLayoutVars>
      </dgm:prSet>
      <dgm:spPr/>
      <dgm:t>
        <a:bodyPr/>
        <a:lstStyle/>
        <a:p>
          <a:endParaRPr lang="en-US"/>
        </a:p>
      </dgm:t>
    </dgm:pt>
    <dgm:pt modelId="{75D0768E-5411-7544-BE7E-F702B671611F}" type="pres">
      <dgm:prSet presAssocID="{D3E71A8C-59E7-9A42-AE46-2DBF651A3CB3}" presName="aSpace2" presStyleCnt="0"/>
      <dgm:spPr/>
    </dgm:pt>
    <dgm:pt modelId="{26C8176D-4420-7A47-A08D-387CF6FA20C9}" type="pres">
      <dgm:prSet presAssocID="{FB374995-157E-9A4C-88BD-10FC562B6E1E}" presName="childNode" presStyleLbl="node1" presStyleIdx="1" presStyleCnt="25" custScaleX="501346" custScaleY="72487" custLinFactNeighborX="-2249" custLinFactNeighborY="86952">
        <dgm:presLayoutVars>
          <dgm:bulletEnabled val="1"/>
        </dgm:presLayoutVars>
      </dgm:prSet>
      <dgm:spPr/>
      <dgm:t>
        <a:bodyPr/>
        <a:lstStyle/>
        <a:p>
          <a:endParaRPr lang="en-US"/>
        </a:p>
      </dgm:t>
    </dgm:pt>
    <dgm:pt modelId="{567345F1-742B-644E-B8F0-792D6DFB6123}" type="pres">
      <dgm:prSet presAssocID="{FB374995-157E-9A4C-88BD-10FC562B6E1E}" presName="aSpace2" presStyleCnt="0"/>
      <dgm:spPr/>
    </dgm:pt>
    <dgm:pt modelId="{C849A649-6D76-724B-9018-847FE2DCC678}" type="pres">
      <dgm:prSet presAssocID="{118FC847-0DFF-B947-A8DB-2B69D961769B}" presName="childNode" presStyleLbl="node1" presStyleIdx="2" presStyleCnt="25" custScaleX="501346" custScaleY="72487" custLinFactY="6636" custLinFactNeighborX="-2249" custLinFactNeighborY="100000">
        <dgm:presLayoutVars>
          <dgm:bulletEnabled val="1"/>
        </dgm:presLayoutVars>
      </dgm:prSet>
      <dgm:spPr/>
      <dgm:t>
        <a:bodyPr/>
        <a:lstStyle/>
        <a:p>
          <a:endParaRPr lang="en-US"/>
        </a:p>
      </dgm:t>
    </dgm:pt>
    <dgm:pt modelId="{658AF68E-DBBB-C94C-BD18-2B0D4ED6BC74}" type="pres">
      <dgm:prSet presAssocID="{118FC847-0DFF-B947-A8DB-2B69D961769B}" presName="aSpace2" presStyleCnt="0"/>
      <dgm:spPr/>
    </dgm:pt>
    <dgm:pt modelId="{7DF3AB6E-9B40-DD43-9A67-5FA5420A0774}" type="pres">
      <dgm:prSet presAssocID="{956CE022-225B-5B41-8529-624737359610}" presName="childNode" presStyleLbl="node1" presStyleIdx="3" presStyleCnt="25" custScaleX="501346" custScaleY="72487" custLinFactY="15208" custLinFactNeighborX="-2249" custLinFactNeighborY="100000">
        <dgm:presLayoutVars>
          <dgm:bulletEnabled val="1"/>
        </dgm:presLayoutVars>
      </dgm:prSet>
      <dgm:spPr/>
      <dgm:t>
        <a:bodyPr/>
        <a:lstStyle/>
        <a:p>
          <a:endParaRPr lang="en-US"/>
        </a:p>
      </dgm:t>
    </dgm:pt>
    <dgm:pt modelId="{5C1C49E0-770E-6D40-ADE6-8207CE666824}" type="pres">
      <dgm:prSet presAssocID="{956CE022-225B-5B41-8529-624737359610}" presName="aSpace2" presStyleCnt="0"/>
      <dgm:spPr/>
    </dgm:pt>
    <dgm:pt modelId="{EAB4FD45-1078-0D42-8947-428EB2F9F788}" type="pres">
      <dgm:prSet presAssocID="{77A30C64-FA0A-7240-8731-F1B444E5D8A4}" presName="childNode" presStyleLbl="node1" presStyleIdx="4" presStyleCnt="25" custAng="10800000" custFlipVert="1" custScaleX="501346" custScaleY="72487" custLinFactY="17254" custLinFactNeighborX="-2249" custLinFactNeighborY="100000">
        <dgm:presLayoutVars>
          <dgm:bulletEnabled val="1"/>
        </dgm:presLayoutVars>
      </dgm:prSet>
      <dgm:spPr/>
      <dgm:t>
        <a:bodyPr/>
        <a:lstStyle/>
        <a:p>
          <a:endParaRPr lang="en-US"/>
        </a:p>
      </dgm:t>
    </dgm:pt>
    <dgm:pt modelId="{06D35AC5-1D40-9149-9A68-F88B46D7DBC7}" type="pres">
      <dgm:prSet presAssocID="{77A30C64-FA0A-7240-8731-F1B444E5D8A4}" presName="aSpace2" presStyleCnt="0"/>
      <dgm:spPr/>
    </dgm:pt>
    <dgm:pt modelId="{A44DE9C7-19A7-FC4C-AE67-956C11E0E3F0}" type="pres">
      <dgm:prSet presAssocID="{CBBE22D2-3092-EA44-9714-D1576F9AA0DF}" presName="childNode" presStyleLbl="node1" presStyleIdx="5" presStyleCnt="25" custScaleX="505840" custLinFactY="15990" custLinFactNeighborX="7086" custLinFactNeighborY="100000">
        <dgm:presLayoutVars>
          <dgm:bulletEnabled val="1"/>
        </dgm:presLayoutVars>
      </dgm:prSet>
      <dgm:spPr/>
      <dgm:t>
        <a:bodyPr/>
        <a:lstStyle/>
        <a:p>
          <a:endParaRPr lang="en-US"/>
        </a:p>
      </dgm:t>
    </dgm:pt>
    <dgm:pt modelId="{56EDA1FD-BE1D-AC4D-9685-6AE907109BDA}" type="pres">
      <dgm:prSet presAssocID="{5310AC7D-B6F7-6C44-A05A-811139B280DD}" presName="aSpace" presStyleCnt="0"/>
      <dgm:spPr/>
    </dgm:pt>
    <dgm:pt modelId="{2508D6E5-7547-2E46-892B-D23F01A280DA}" type="pres">
      <dgm:prSet presAssocID="{9806528C-383C-5B4F-BA27-CD8E42895027}" presName="compNode" presStyleCnt="0"/>
      <dgm:spPr/>
    </dgm:pt>
    <dgm:pt modelId="{FAB17073-4C4B-9D4A-9C29-921A33209EDE}" type="pres">
      <dgm:prSet presAssocID="{9806528C-383C-5B4F-BA27-CD8E42895027}" presName="aNode" presStyleLbl="bgShp" presStyleIdx="1" presStyleCnt="3" custScaleX="454576" custLinFactNeighborX="2784"/>
      <dgm:spPr/>
      <dgm:t>
        <a:bodyPr/>
        <a:lstStyle/>
        <a:p>
          <a:endParaRPr lang="en-US"/>
        </a:p>
      </dgm:t>
    </dgm:pt>
    <dgm:pt modelId="{9B26E145-C9BA-334F-8B26-7438C53DA8F9}" type="pres">
      <dgm:prSet presAssocID="{9806528C-383C-5B4F-BA27-CD8E42895027}" presName="textNode" presStyleLbl="bgShp" presStyleIdx="1" presStyleCnt="3"/>
      <dgm:spPr/>
      <dgm:t>
        <a:bodyPr/>
        <a:lstStyle/>
        <a:p>
          <a:endParaRPr lang="en-US"/>
        </a:p>
      </dgm:t>
    </dgm:pt>
    <dgm:pt modelId="{3BF7D73E-6F55-324A-AD18-B0A45FFAFF84}" type="pres">
      <dgm:prSet presAssocID="{9806528C-383C-5B4F-BA27-CD8E42895027}" presName="compChildNode" presStyleCnt="0"/>
      <dgm:spPr/>
    </dgm:pt>
    <dgm:pt modelId="{62FCCDD0-FDA3-C846-BAD8-BD4347BE4489}" type="pres">
      <dgm:prSet presAssocID="{9806528C-383C-5B4F-BA27-CD8E42895027}" presName="theInnerList" presStyleCnt="0"/>
      <dgm:spPr/>
    </dgm:pt>
    <dgm:pt modelId="{B275ACD1-520C-144C-A9D4-18FB5F7EBC30}" type="pres">
      <dgm:prSet presAssocID="{DAFF0545-C1A2-5D4B-B505-62AA9F320EAC}" presName="childNode" presStyleLbl="node1" presStyleIdx="6" presStyleCnt="25" custAng="10800000" custFlipVert="1" custScaleX="501346" custScaleY="2000000" custLinFactY="-5976004" custLinFactNeighborX="13292" custLinFactNeighborY="-6000000">
        <dgm:presLayoutVars>
          <dgm:bulletEnabled val="1"/>
        </dgm:presLayoutVars>
      </dgm:prSet>
      <dgm:spPr/>
      <dgm:t>
        <a:bodyPr/>
        <a:lstStyle/>
        <a:p>
          <a:endParaRPr lang="en-US"/>
        </a:p>
      </dgm:t>
    </dgm:pt>
    <dgm:pt modelId="{751823A1-1B22-894A-AB49-6A31AED29B9E}" type="pres">
      <dgm:prSet presAssocID="{DAFF0545-C1A2-5D4B-B505-62AA9F320EAC}" presName="aSpace2" presStyleCnt="0"/>
      <dgm:spPr/>
    </dgm:pt>
    <dgm:pt modelId="{5E8A851F-AF72-074A-9E85-2CD83F822917}" type="pres">
      <dgm:prSet presAssocID="{D61880EF-ABF1-424E-AA24-ABD2A9C40120}" presName="childNode" presStyleLbl="node1" presStyleIdx="7" presStyleCnt="25" custScaleX="501346" custScaleY="2000000" custLinFactY="-5243979" custLinFactNeighborX="15134" custLinFactNeighborY="-5300000">
        <dgm:presLayoutVars>
          <dgm:bulletEnabled val="1"/>
        </dgm:presLayoutVars>
      </dgm:prSet>
      <dgm:spPr/>
      <dgm:t>
        <a:bodyPr/>
        <a:lstStyle/>
        <a:p>
          <a:endParaRPr lang="en-US"/>
        </a:p>
      </dgm:t>
    </dgm:pt>
    <dgm:pt modelId="{763E9D4D-DCC3-CA47-BFD5-E7BCD0DFD527}" type="pres">
      <dgm:prSet presAssocID="{D61880EF-ABF1-424E-AA24-ABD2A9C40120}" presName="aSpace2" presStyleCnt="0"/>
      <dgm:spPr/>
    </dgm:pt>
    <dgm:pt modelId="{4645D804-5F2A-1743-ADD1-8375E98421B1}" type="pres">
      <dgm:prSet presAssocID="{A1B9FC3D-BD07-2C42-9B09-29304923C7B7}" presName="childNode" presStyleLbl="node1" presStyleIdx="8" presStyleCnt="25" custScaleX="501346" custScaleY="2000000" custLinFactY="-4424325" custLinFactNeighborX="13292" custLinFactNeighborY="-4500000">
        <dgm:presLayoutVars>
          <dgm:bulletEnabled val="1"/>
        </dgm:presLayoutVars>
      </dgm:prSet>
      <dgm:spPr/>
      <dgm:t>
        <a:bodyPr/>
        <a:lstStyle/>
        <a:p>
          <a:endParaRPr lang="en-US"/>
        </a:p>
      </dgm:t>
    </dgm:pt>
    <dgm:pt modelId="{3B5A32C0-886D-6941-844D-0474EBA2FF29}" type="pres">
      <dgm:prSet presAssocID="{A1B9FC3D-BD07-2C42-9B09-29304923C7B7}" presName="aSpace2" presStyleCnt="0"/>
      <dgm:spPr/>
    </dgm:pt>
    <dgm:pt modelId="{2A71AB71-5060-8944-9EB0-D2AC175240F3}" type="pres">
      <dgm:prSet presAssocID="{C663BFEC-027C-2A4A-B8BE-F834A2D663D2}" presName="childNode" presStyleLbl="node1" presStyleIdx="9" presStyleCnt="25" custScaleX="501346" custScaleY="2000000" custLinFactY="-625933" custLinFactNeighborX="4081" custLinFactNeighborY="-700000">
        <dgm:presLayoutVars>
          <dgm:bulletEnabled val="1"/>
        </dgm:presLayoutVars>
      </dgm:prSet>
      <dgm:spPr/>
      <dgm:t>
        <a:bodyPr/>
        <a:lstStyle/>
        <a:p>
          <a:endParaRPr lang="en-US"/>
        </a:p>
      </dgm:t>
    </dgm:pt>
    <dgm:pt modelId="{3BA4577F-8123-2947-9E00-7D6AF43F62FE}" type="pres">
      <dgm:prSet presAssocID="{C663BFEC-027C-2A4A-B8BE-F834A2D663D2}" presName="aSpace2" presStyleCnt="0"/>
      <dgm:spPr/>
    </dgm:pt>
    <dgm:pt modelId="{EF8DB8CC-C18C-FA40-B303-455C38818D2C}" type="pres">
      <dgm:prSet presAssocID="{D8B57ECA-3642-FE43-B29E-F0AC6A230961}" presName="childNode" presStyleLbl="node1" presStyleIdx="10" presStyleCnt="25" custScaleX="501346" custScaleY="2000000" custLinFactY="-5074835" custLinFactNeighborX="5923" custLinFactNeighborY="-5100000">
        <dgm:presLayoutVars>
          <dgm:bulletEnabled val="1"/>
        </dgm:presLayoutVars>
      </dgm:prSet>
      <dgm:spPr/>
      <dgm:t>
        <a:bodyPr/>
        <a:lstStyle/>
        <a:p>
          <a:endParaRPr lang="en-US"/>
        </a:p>
      </dgm:t>
    </dgm:pt>
    <dgm:pt modelId="{A2CF9D36-2679-D543-934C-F19AAEE392B4}" type="pres">
      <dgm:prSet presAssocID="{D8B57ECA-3642-FE43-B29E-F0AC6A230961}" presName="aSpace2" presStyleCnt="0"/>
      <dgm:spPr/>
    </dgm:pt>
    <dgm:pt modelId="{270356D5-E692-BF4A-88EB-7FB592DF7CA7}" type="pres">
      <dgm:prSet presAssocID="{8E1AA651-8C21-CF45-8621-583215D0187B}" presName="childNode" presStyleLbl="node1" presStyleIdx="11" presStyleCnt="25" custScaleX="501346" custScaleY="2000000" custLinFactY="-1274253" custLinFactNeighborX="4081" custLinFactNeighborY="-1300000">
        <dgm:presLayoutVars>
          <dgm:bulletEnabled val="1"/>
        </dgm:presLayoutVars>
      </dgm:prSet>
      <dgm:spPr/>
      <dgm:t>
        <a:bodyPr/>
        <a:lstStyle/>
        <a:p>
          <a:endParaRPr lang="en-US"/>
        </a:p>
      </dgm:t>
    </dgm:pt>
    <dgm:pt modelId="{8754013F-6FBB-5447-AD52-CB9C1DF69273}" type="pres">
      <dgm:prSet presAssocID="{8E1AA651-8C21-CF45-8621-583215D0187B}" presName="aSpace2" presStyleCnt="0"/>
      <dgm:spPr/>
    </dgm:pt>
    <dgm:pt modelId="{382F78F8-D41D-FF40-A2BD-0D5C603499E0}" type="pres">
      <dgm:prSet presAssocID="{53E45ECF-334F-1F4C-9019-5FEAC9F4DF07}" presName="childNode" presStyleLbl="node1" presStyleIdx="12" presStyleCnt="25" custScaleX="501346" custScaleY="2000000" custLinFactY="1987574" custLinFactNeighborX="-5885" custLinFactNeighborY="2000000">
        <dgm:presLayoutVars>
          <dgm:bulletEnabled val="1"/>
        </dgm:presLayoutVars>
      </dgm:prSet>
      <dgm:spPr/>
      <dgm:t>
        <a:bodyPr/>
        <a:lstStyle/>
        <a:p>
          <a:endParaRPr lang="en-US"/>
        </a:p>
      </dgm:t>
    </dgm:pt>
    <dgm:pt modelId="{01065D6B-BE24-FA44-A685-87EAAA435FFE}" type="pres">
      <dgm:prSet presAssocID="{53E45ECF-334F-1F4C-9019-5FEAC9F4DF07}" presName="aSpace2" presStyleCnt="0"/>
      <dgm:spPr/>
    </dgm:pt>
    <dgm:pt modelId="{CB235F93-F24F-8D4C-A680-46CE9DD4958F}" type="pres">
      <dgm:prSet presAssocID="{69E964C5-CE7A-7947-AA4C-0256E51B3BB0}" presName="childNode" presStyleLbl="node1" presStyleIdx="13" presStyleCnt="25" custScaleX="493379" custScaleY="2000000" custLinFactY="2400000" custLinFactNeighborX="-2220" custLinFactNeighborY="2457378">
        <dgm:presLayoutVars>
          <dgm:bulletEnabled val="1"/>
        </dgm:presLayoutVars>
      </dgm:prSet>
      <dgm:spPr/>
      <dgm:t>
        <a:bodyPr/>
        <a:lstStyle/>
        <a:p>
          <a:endParaRPr lang="en-US"/>
        </a:p>
      </dgm:t>
    </dgm:pt>
    <dgm:pt modelId="{0FA4A088-98F3-9049-8556-7FD692911992}" type="pres">
      <dgm:prSet presAssocID="{69E964C5-CE7A-7947-AA4C-0256E51B3BB0}" presName="aSpace2" presStyleCnt="0"/>
      <dgm:spPr/>
    </dgm:pt>
    <dgm:pt modelId="{25555DB8-6A75-EE41-AAFC-9358E75DDDA2}" type="pres">
      <dgm:prSet presAssocID="{6572EF1B-0CD0-694E-8AE4-4E893F2E2D39}" presName="childNode" presStyleLbl="node1" presStyleIdx="14" presStyleCnt="25" custScaleX="501346" custScaleY="2000000" custLinFactY="-4122313" custLinFactNeighborX="-3665" custLinFactNeighborY="-4200000">
        <dgm:presLayoutVars>
          <dgm:bulletEnabled val="1"/>
        </dgm:presLayoutVars>
      </dgm:prSet>
      <dgm:spPr/>
      <dgm:t>
        <a:bodyPr/>
        <a:lstStyle/>
        <a:p>
          <a:endParaRPr lang="en-US"/>
        </a:p>
      </dgm:t>
    </dgm:pt>
    <dgm:pt modelId="{48C4BBED-1FBC-6D41-8679-D4803FA1820E}" type="pres">
      <dgm:prSet presAssocID="{9806528C-383C-5B4F-BA27-CD8E42895027}" presName="aSpace" presStyleCnt="0"/>
      <dgm:spPr/>
    </dgm:pt>
    <dgm:pt modelId="{76FB8C23-BCB8-5546-9841-826D5EB4EAEE}" type="pres">
      <dgm:prSet presAssocID="{528A92D7-031C-E646-9281-CD8A1A476436}" presName="compNode" presStyleCnt="0"/>
      <dgm:spPr/>
    </dgm:pt>
    <dgm:pt modelId="{FAFB9C10-3D8C-7C46-9DA4-93CADA01A5D3}" type="pres">
      <dgm:prSet presAssocID="{528A92D7-031C-E646-9281-CD8A1A476436}" presName="aNode" presStyleLbl="bgShp" presStyleIdx="2" presStyleCnt="3" custScaleX="429725" custLinFactNeighborX="11229"/>
      <dgm:spPr/>
      <dgm:t>
        <a:bodyPr/>
        <a:lstStyle/>
        <a:p>
          <a:endParaRPr lang="en-US"/>
        </a:p>
      </dgm:t>
    </dgm:pt>
    <dgm:pt modelId="{CF2C1994-170A-6B43-A31F-5992FC01F130}" type="pres">
      <dgm:prSet presAssocID="{528A92D7-031C-E646-9281-CD8A1A476436}" presName="textNode" presStyleLbl="bgShp" presStyleIdx="2" presStyleCnt="3"/>
      <dgm:spPr/>
      <dgm:t>
        <a:bodyPr/>
        <a:lstStyle/>
        <a:p>
          <a:endParaRPr lang="en-US"/>
        </a:p>
      </dgm:t>
    </dgm:pt>
    <dgm:pt modelId="{E8A931EB-E6F4-9E42-8040-D0806A99B4E0}" type="pres">
      <dgm:prSet presAssocID="{528A92D7-031C-E646-9281-CD8A1A476436}" presName="compChildNode" presStyleCnt="0"/>
      <dgm:spPr/>
    </dgm:pt>
    <dgm:pt modelId="{AE077B44-416C-1C49-9F8B-4A3A729468C0}" type="pres">
      <dgm:prSet presAssocID="{528A92D7-031C-E646-9281-CD8A1A476436}" presName="theInnerList" presStyleCnt="0"/>
      <dgm:spPr/>
    </dgm:pt>
    <dgm:pt modelId="{EC1B047E-1EEF-7448-98D3-E9AEA6C1510A}" type="pres">
      <dgm:prSet presAssocID="{BD7B563A-A8A5-8048-9D06-FC586B46B1BD}" presName="childNode" presStyleLbl="node1" presStyleIdx="15" presStyleCnt="25" custAng="10800000" custFlipVert="1" custScaleX="501346" custScaleY="143451" custLinFactY="-582411" custLinFactNeighborX="17234" custLinFactNeighborY="-600000">
        <dgm:presLayoutVars>
          <dgm:bulletEnabled val="1"/>
        </dgm:presLayoutVars>
      </dgm:prSet>
      <dgm:spPr/>
      <dgm:t>
        <a:bodyPr/>
        <a:lstStyle/>
        <a:p>
          <a:endParaRPr lang="en-US"/>
        </a:p>
      </dgm:t>
    </dgm:pt>
    <dgm:pt modelId="{A281E7DF-F23D-8148-ACF9-B297219D1004}" type="pres">
      <dgm:prSet presAssocID="{BD7B563A-A8A5-8048-9D06-FC586B46B1BD}" presName="aSpace2" presStyleCnt="0"/>
      <dgm:spPr/>
    </dgm:pt>
    <dgm:pt modelId="{7B1B6771-C68D-5D43-A1F9-C73FB480357D}" type="pres">
      <dgm:prSet presAssocID="{E0245953-9C5E-8C40-A95F-A170C96413D5}" presName="childNode" presStyleLbl="node1" presStyleIdx="16" presStyleCnt="25" custScaleX="501346" custScaleY="146970" custLinFactY="-500000" custLinFactNeighborX="17234" custLinFactNeighborY="-505751">
        <dgm:presLayoutVars>
          <dgm:bulletEnabled val="1"/>
        </dgm:presLayoutVars>
      </dgm:prSet>
      <dgm:spPr/>
      <dgm:t>
        <a:bodyPr/>
        <a:lstStyle/>
        <a:p>
          <a:endParaRPr lang="en-US"/>
        </a:p>
      </dgm:t>
    </dgm:pt>
    <dgm:pt modelId="{70789BF9-1BD8-7140-91FA-BFF7442C204F}" type="pres">
      <dgm:prSet presAssocID="{E0245953-9C5E-8C40-A95F-A170C96413D5}" presName="aSpace2" presStyleCnt="0"/>
      <dgm:spPr/>
    </dgm:pt>
    <dgm:pt modelId="{CEFA9A97-EDB3-9B41-B331-231DC0DE2745}" type="pres">
      <dgm:prSet presAssocID="{9BB32AD6-5455-1A46-9511-613BA8B549D4}" presName="childNode" presStyleLbl="node1" presStyleIdx="17" presStyleCnt="25" custScaleX="501346" custScaleY="161667" custLinFactY="-401919" custLinFactNeighborX="17234" custLinFactNeighborY="-500000">
        <dgm:presLayoutVars>
          <dgm:bulletEnabled val="1"/>
        </dgm:presLayoutVars>
      </dgm:prSet>
      <dgm:spPr/>
      <dgm:t>
        <a:bodyPr/>
        <a:lstStyle/>
        <a:p>
          <a:endParaRPr lang="en-US"/>
        </a:p>
      </dgm:t>
    </dgm:pt>
    <dgm:pt modelId="{6328B9E7-9684-3045-A33F-775EE37677A0}" type="pres">
      <dgm:prSet presAssocID="{9BB32AD6-5455-1A46-9511-613BA8B549D4}" presName="aSpace2" presStyleCnt="0"/>
      <dgm:spPr/>
    </dgm:pt>
    <dgm:pt modelId="{98C48ACB-5658-AD4A-8FA0-0BED1433C669}" type="pres">
      <dgm:prSet presAssocID="{2789E180-F464-8E4F-8241-EE787CE3BD3B}" presName="childNode" presStyleLbl="node1" presStyleIdx="18" presStyleCnt="25" custScaleX="501346" custScaleY="199903" custLinFactY="-351063" custLinFactNeighborX="18071" custLinFactNeighborY="-400000">
        <dgm:presLayoutVars>
          <dgm:bulletEnabled val="1"/>
        </dgm:presLayoutVars>
      </dgm:prSet>
      <dgm:spPr/>
      <dgm:t>
        <a:bodyPr/>
        <a:lstStyle/>
        <a:p>
          <a:endParaRPr lang="en-US"/>
        </a:p>
      </dgm:t>
    </dgm:pt>
    <dgm:pt modelId="{2ECB3603-ED2C-9843-805D-BDD4EDD6B0E6}" type="pres">
      <dgm:prSet presAssocID="{2789E180-F464-8E4F-8241-EE787CE3BD3B}" presName="aSpace2" presStyleCnt="0"/>
      <dgm:spPr/>
    </dgm:pt>
    <dgm:pt modelId="{0D1C0BF8-896C-FA43-ACC0-E41EFB207367}" type="pres">
      <dgm:prSet presAssocID="{ECDCB330-D481-B14B-B26F-567464DEB1C8}" presName="childNode" presStyleLbl="node1" presStyleIdx="19" presStyleCnt="25" custScaleX="501346" custScaleY="176824" custLinFactY="-47453" custLinFactNeighborX="17234" custLinFactNeighborY="-100000">
        <dgm:presLayoutVars>
          <dgm:bulletEnabled val="1"/>
        </dgm:presLayoutVars>
      </dgm:prSet>
      <dgm:spPr/>
      <dgm:t>
        <a:bodyPr/>
        <a:lstStyle/>
        <a:p>
          <a:endParaRPr lang="en-US"/>
        </a:p>
      </dgm:t>
    </dgm:pt>
    <dgm:pt modelId="{AD564613-DCA9-5F44-B380-C47B01FF1643}" type="pres">
      <dgm:prSet presAssocID="{ECDCB330-D481-B14B-B26F-567464DEB1C8}" presName="aSpace2" presStyleCnt="0"/>
      <dgm:spPr/>
    </dgm:pt>
    <dgm:pt modelId="{7744E249-864A-254B-AD4F-0CA6C53A51E3}" type="pres">
      <dgm:prSet presAssocID="{E8937A33-E981-FE4F-A028-4F3C0FEB3B8E}" presName="childNode" presStyleLbl="node1" presStyleIdx="20" presStyleCnt="25" custScaleX="501346" custScaleY="187570" custLinFactY="47185" custLinFactNeighborX="18071" custLinFactNeighborY="100000">
        <dgm:presLayoutVars>
          <dgm:bulletEnabled val="1"/>
        </dgm:presLayoutVars>
      </dgm:prSet>
      <dgm:spPr/>
      <dgm:t>
        <a:bodyPr/>
        <a:lstStyle/>
        <a:p>
          <a:endParaRPr lang="en-US"/>
        </a:p>
      </dgm:t>
    </dgm:pt>
    <dgm:pt modelId="{DDC68676-ED38-2348-892B-B58056430D15}" type="pres">
      <dgm:prSet presAssocID="{E8937A33-E981-FE4F-A028-4F3C0FEB3B8E}" presName="aSpace2" presStyleCnt="0"/>
      <dgm:spPr/>
    </dgm:pt>
    <dgm:pt modelId="{48449881-C656-A145-9A0E-C4F56B3B55E7}" type="pres">
      <dgm:prSet presAssocID="{4B16916A-5E38-7147-AA23-FFAB2A7FB1F1}" presName="childNode" presStyleLbl="node1" presStyleIdx="21" presStyleCnt="25" custScaleX="501346" custScaleY="187570" custLinFactY="553954" custLinFactNeighborX="18071" custLinFactNeighborY="600000">
        <dgm:presLayoutVars>
          <dgm:bulletEnabled val="1"/>
        </dgm:presLayoutVars>
      </dgm:prSet>
      <dgm:spPr/>
      <dgm:t>
        <a:bodyPr/>
        <a:lstStyle/>
        <a:p>
          <a:endParaRPr lang="en-US"/>
        </a:p>
      </dgm:t>
    </dgm:pt>
    <dgm:pt modelId="{238EE601-6C51-E340-961D-728F62879692}" type="pres">
      <dgm:prSet presAssocID="{4B16916A-5E38-7147-AA23-FFAB2A7FB1F1}" presName="aSpace2" presStyleCnt="0"/>
      <dgm:spPr/>
    </dgm:pt>
    <dgm:pt modelId="{9045CF9B-E149-C14C-935F-1FFF42CBB142}" type="pres">
      <dgm:prSet presAssocID="{111D1A46-58A1-6243-9AC8-B77174261D0A}" presName="childNode" presStyleLbl="node1" presStyleIdx="22" presStyleCnt="25" custScaleX="501346" custScaleY="170318" custLinFactY="-44698" custLinFactNeighborX="18071" custLinFactNeighborY="-100000">
        <dgm:presLayoutVars>
          <dgm:bulletEnabled val="1"/>
        </dgm:presLayoutVars>
      </dgm:prSet>
      <dgm:spPr/>
      <dgm:t>
        <a:bodyPr/>
        <a:lstStyle/>
        <a:p>
          <a:endParaRPr lang="en-US"/>
        </a:p>
      </dgm:t>
    </dgm:pt>
    <dgm:pt modelId="{66404345-839B-9941-A2AB-CB1E4A6083F3}" type="pres">
      <dgm:prSet presAssocID="{111D1A46-58A1-6243-9AC8-B77174261D0A}" presName="aSpace2" presStyleCnt="0"/>
      <dgm:spPr/>
    </dgm:pt>
    <dgm:pt modelId="{631961F1-212F-BB42-B155-2843E0548000}" type="pres">
      <dgm:prSet presAssocID="{B2D74175-FEA2-FF45-9CBF-812BC251FAA1}" presName="childNode" presStyleLbl="node1" presStyleIdx="23" presStyleCnt="25" custScaleX="501346" custScaleY="209037" custLinFactY="-978086" custLinFactNeighborX="11751" custLinFactNeighborY="-1000000">
        <dgm:presLayoutVars>
          <dgm:bulletEnabled val="1"/>
        </dgm:presLayoutVars>
      </dgm:prSet>
      <dgm:spPr/>
      <dgm:t>
        <a:bodyPr/>
        <a:lstStyle/>
        <a:p>
          <a:endParaRPr lang="en-US"/>
        </a:p>
      </dgm:t>
    </dgm:pt>
    <dgm:pt modelId="{FF5928BA-A99A-1D4B-813C-17E126AB55E4}" type="pres">
      <dgm:prSet presAssocID="{B2D74175-FEA2-FF45-9CBF-812BC251FAA1}" presName="aSpace2" presStyleCnt="0"/>
      <dgm:spPr/>
    </dgm:pt>
    <dgm:pt modelId="{91646FAD-F6EF-B14B-9F88-F997779C974A}" type="pres">
      <dgm:prSet presAssocID="{47A8004B-92D1-274F-8A91-20761F79DEFE}" presName="childNode" presStyleLbl="node1" presStyleIdx="24" presStyleCnt="25" custScaleX="501346" custScaleY="156934" custLinFactY="-165202" custLinFactNeighborX="18071" custLinFactNeighborY="-200000">
        <dgm:presLayoutVars>
          <dgm:bulletEnabled val="1"/>
        </dgm:presLayoutVars>
      </dgm:prSet>
      <dgm:spPr/>
      <dgm:t>
        <a:bodyPr/>
        <a:lstStyle/>
        <a:p>
          <a:endParaRPr lang="en-US"/>
        </a:p>
      </dgm:t>
    </dgm:pt>
  </dgm:ptLst>
  <dgm:cxnLst>
    <dgm:cxn modelId="{A5D88F28-FDD1-FA49-8846-5031B6F3CC1E}" srcId="{5310AC7D-B6F7-6C44-A05A-811139B280DD}" destId="{CBBE22D2-3092-EA44-9714-D1576F9AA0DF}" srcOrd="5" destOrd="0" parTransId="{4A91B1B3-4EB8-164E-971B-05F2F783ECBE}" sibTransId="{B2F9A6AB-B177-5545-9D96-784E88DC2FBF}"/>
    <dgm:cxn modelId="{B31BF9F5-4F69-AC45-9A4F-D871A807F0A2}" type="presOf" srcId="{9806528C-383C-5B4F-BA27-CD8E42895027}" destId="{FAB17073-4C4B-9D4A-9C29-921A33209EDE}" srcOrd="0" destOrd="0" presId="urn:microsoft.com/office/officeart/2005/8/layout/lProcess2"/>
    <dgm:cxn modelId="{50C98698-9EB2-4D4A-AE00-A6F14A46EADF}" type="presOf" srcId="{ECDCB330-D481-B14B-B26F-567464DEB1C8}" destId="{0D1C0BF8-896C-FA43-ACC0-E41EFB207367}" srcOrd="0" destOrd="0" presId="urn:microsoft.com/office/officeart/2005/8/layout/lProcess2"/>
    <dgm:cxn modelId="{C1C00A20-BCD7-8D4E-B194-175BCF345494}" srcId="{5310AC7D-B6F7-6C44-A05A-811139B280DD}" destId="{77A30C64-FA0A-7240-8731-F1B444E5D8A4}" srcOrd="4" destOrd="0" parTransId="{4F159D23-FC24-5449-B735-9B0E512F1071}" sibTransId="{D9D65363-07DB-6A4B-9E72-2CB5930C1FFF}"/>
    <dgm:cxn modelId="{EB489864-F447-0247-8588-887D215DF447}" type="presOf" srcId="{D8B57ECA-3642-FE43-B29E-F0AC6A230961}" destId="{EF8DB8CC-C18C-FA40-B303-455C38818D2C}" srcOrd="0" destOrd="0" presId="urn:microsoft.com/office/officeart/2005/8/layout/lProcess2"/>
    <dgm:cxn modelId="{1E8BECDE-5C3D-F247-9968-C3196B16C7DA}" type="presOf" srcId="{FB374995-157E-9A4C-88BD-10FC562B6E1E}" destId="{26C8176D-4420-7A47-A08D-387CF6FA20C9}" srcOrd="0" destOrd="0" presId="urn:microsoft.com/office/officeart/2005/8/layout/lProcess2"/>
    <dgm:cxn modelId="{0F2E62E7-E929-2048-A44E-97EAA690B296}" srcId="{528A92D7-031C-E646-9281-CD8A1A476436}" destId="{111D1A46-58A1-6243-9AC8-B77174261D0A}" srcOrd="7" destOrd="0" parTransId="{B3076C15-D995-DE48-9FD4-A756B62C574F}" sibTransId="{6E4C5DA5-3602-1D40-BE0E-E7F0176F3BB4}"/>
    <dgm:cxn modelId="{1A61B9A1-A021-744C-BA5F-D179272B8E5E}" srcId="{5310AC7D-B6F7-6C44-A05A-811139B280DD}" destId="{D3E71A8C-59E7-9A42-AE46-2DBF651A3CB3}" srcOrd="0" destOrd="0" parTransId="{264B7013-66AA-E14B-81F6-59FD434874A8}" sibTransId="{F091EC1C-75CC-6849-8010-CBDFE45D6BBF}"/>
    <dgm:cxn modelId="{4080BD9C-6A48-FD48-9AE5-9ABBC23E457B}" type="presOf" srcId="{9806528C-383C-5B4F-BA27-CD8E42895027}" destId="{9B26E145-C9BA-334F-8B26-7438C53DA8F9}" srcOrd="1" destOrd="0" presId="urn:microsoft.com/office/officeart/2005/8/layout/lProcess2"/>
    <dgm:cxn modelId="{6CAB7EA3-C927-9648-8357-0683C08D0DD5}" srcId="{9806528C-383C-5B4F-BA27-CD8E42895027}" destId="{DAFF0545-C1A2-5D4B-B505-62AA9F320EAC}" srcOrd="0" destOrd="0" parTransId="{CC68CCC7-ECAF-0847-8A09-4BBBD93073E2}" sibTransId="{96ABFB73-AACF-F445-8A25-54E069205BE6}"/>
    <dgm:cxn modelId="{6E3C97D2-70E7-ED4A-BB35-5394290A5EB4}" type="presOf" srcId="{956CE022-225B-5B41-8529-624737359610}" destId="{7DF3AB6E-9B40-DD43-9A67-5FA5420A0774}" srcOrd="0" destOrd="0" presId="urn:microsoft.com/office/officeart/2005/8/layout/lProcess2"/>
    <dgm:cxn modelId="{9D1E6D67-74A3-744F-BAB5-3924EC7ED58A}" type="presOf" srcId="{47A8004B-92D1-274F-8A91-20761F79DEFE}" destId="{91646FAD-F6EF-B14B-9F88-F997779C974A}" srcOrd="0" destOrd="0" presId="urn:microsoft.com/office/officeart/2005/8/layout/lProcess2"/>
    <dgm:cxn modelId="{61D7425B-3288-1A40-AD02-0A15F0C32D73}" srcId="{91C26E28-81E7-8149-8FD1-3B1FFB35AE91}" destId="{528A92D7-031C-E646-9281-CD8A1A476436}" srcOrd="2" destOrd="0" parTransId="{0BB32EE8-2830-A644-8A4A-362D2F62C4F8}" sibTransId="{09901626-4C36-C14D-9656-9CC4A8CD1E89}"/>
    <dgm:cxn modelId="{58E66ECA-921E-384C-BF71-FD9FFA529C69}" srcId="{9806528C-383C-5B4F-BA27-CD8E42895027}" destId="{6572EF1B-0CD0-694E-8AE4-4E893F2E2D39}" srcOrd="8" destOrd="0" parTransId="{3E61E1EB-78EC-4843-8CD0-106968137CF8}" sibTransId="{5B700A53-38DB-894C-A6E4-B095034F997D}"/>
    <dgm:cxn modelId="{3B4A9DA0-3D31-5B4D-B902-CFE0B4E7629D}" srcId="{9806528C-383C-5B4F-BA27-CD8E42895027}" destId="{A1B9FC3D-BD07-2C42-9B09-29304923C7B7}" srcOrd="2" destOrd="0" parTransId="{505E471A-6D3C-BC48-8EB1-0C50052C7E67}" sibTransId="{ED6F961A-D2BA-CF47-9975-038C74232A6F}"/>
    <dgm:cxn modelId="{E97BDB34-A24F-2F42-AACB-744E29C53379}" srcId="{528A92D7-031C-E646-9281-CD8A1A476436}" destId="{E8937A33-E981-FE4F-A028-4F3C0FEB3B8E}" srcOrd="5" destOrd="0" parTransId="{F9162ED2-59CE-1548-80BE-5745DDE9A174}" sibTransId="{E4F2921F-E627-3A41-88A8-4ADD2FCDC211}"/>
    <dgm:cxn modelId="{9FFE36BE-EF17-9E4E-935C-AC0C42518012}" type="presOf" srcId="{111D1A46-58A1-6243-9AC8-B77174261D0A}" destId="{9045CF9B-E149-C14C-935F-1FFF42CBB142}" srcOrd="0" destOrd="0" presId="urn:microsoft.com/office/officeart/2005/8/layout/lProcess2"/>
    <dgm:cxn modelId="{FF58E3FC-3543-EB4B-80BA-99ABDBA1B413}" type="presOf" srcId="{B2D74175-FEA2-FF45-9CBF-812BC251FAA1}" destId="{631961F1-212F-BB42-B155-2843E0548000}" srcOrd="0" destOrd="0" presId="urn:microsoft.com/office/officeart/2005/8/layout/lProcess2"/>
    <dgm:cxn modelId="{E54EBC0F-DA19-564C-8018-BD2E91D367AB}" srcId="{9806528C-383C-5B4F-BA27-CD8E42895027}" destId="{69E964C5-CE7A-7947-AA4C-0256E51B3BB0}" srcOrd="7" destOrd="0" parTransId="{0EAC92B9-1AA3-B04C-B253-AE7B4453B201}" sibTransId="{A640F6DF-9AFF-B449-931D-2DB39E958C24}"/>
    <dgm:cxn modelId="{23B17D40-C792-CA44-9D82-DD51F383CAB7}" type="presOf" srcId="{77A30C64-FA0A-7240-8731-F1B444E5D8A4}" destId="{EAB4FD45-1078-0D42-8947-428EB2F9F788}" srcOrd="0" destOrd="0" presId="urn:microsoft.com/office/officeart/2005/8/layout/lProcess2"/>
    <dgm:cxn modelId="{487D9C13-ED94-EB44-ADEB-810C5F1F3FE4}" type="presOf" srcId="{4B16916A-5E38-7147-AA23-FFAB2A7FB1F1}" destId="{48449881-C656-A145-9A0E-C4F56B3B55E7}" srcOrd="0" destOrd="0" presId="urn:microsoft.com/office/officeart/2005/8/layout/lProcess2"/>
    <dgm:cxn modelId="{6EB95746-EE27-C342-8587-20369736ECA1}" type="presOf" srcId="{6572EF1B-0CD0-694E-8AE4-4E893F2E2D39}" destId="{25555DB8-6A75-EE41-AAFC-9358E75DDDA2}" srcOrd="0" destOrd="0" presId="urn:microsoft.com/office/officeart/2005/8/layout/lProcess2"/>
    <dgm:cxn modelId="{3C7493B9-4BD7-DB4C-9C1F-407107927B9C}" type="presOf" srcId="{69E964C5-CE7A-7947-AA4C-0256E51B3BB0}" destId="{CB235F93-F24F-8D4C-A680-46CE9DD4958F}" srcOrd="0" destOrd="0" presId="urn:microsoft.com/office/officeart/2005/8/layout/lProcess2"/>
    <dgm:cxn modelId="{101318BA-029D-8C4F-AA31-339A57F7F520}" srcId="{9806528C-383C-5B4F-BA27-CD8E42895027}" destId="{C663BFEC-027C-2A4A-B8BE-F834A2D663D2}" srcOrd="3" destOrd="0" parTransId="{6E22AF86-539A-334F-9C1B-AF89A8901822}" sibTransId="{46A775A1-B1B8-BB43-B661-AB223E5B9882}"/>
    <dgm:cxn modelId="{1682BD6B-8816-9245-B8D5-73DAEDEFED6A}" srcId="{528A92D7-031C-E646-9281-CD8A1A476436}" destId="{ECDCB330-D481-B14B-B26F-567464DEB1C8}" srcOrd="4" destOrd="0" parTransId="{B9C7AA6B-B29E-A240-B2E4-53E269935CB0}" sibTransId="{A43871D4-EFF0-6947-B40E-38AD5204BF7D}"/>
    <dgm:cxn modelId="{DA1B965D-851A-5A43-8612-4FA442A2EF59}" srcId="{9806528C-383C-5B4F-BA27-CD8E42895027}" destId="{D61880EF-ABF1-424E-AA24-ABD2A9C40120}" srcOrd="1" destOrd="0" parTransId="{110724FD-6C2F-9147-9E30-AB4A6032EFFF}" sibTransId="{48216C2A-BDF0-D245-B644-79DB549B4F86}"/>
    <dgm:cxn modelId="{247A3D38-BEE7-9848-B5E8-E6D19D741B12}" srcId="{528A92D7-031C-E646-9281-CD8A1A476436}" destId="{47A8004B-92D1-274F-8A91-20761F79DEFE}" srcOrd="9" destOrd="0" parTransId="{3959F105-052F-3E42-B0E3-403B028211D4}" sibTransId="{7886BB88-3403-7948-8473-63AC463B38BC}"/>
    <dgm:cxn modelId="{ADF8BC86-1327-AF46-8A39-4FFC51FB9340}" srcId="{528A92D7-031C-E646-9281-CD8A1A476436}" destId="{4B16916A-5E38-7147-AA23-FFAB2A7FB1F1}" srcOrd="6" destOrd="0" parTransId="{0C964183-BEC2-2C4C-889E-DA2E5C37DB8C}" sibTransId="{3DD29044-1552-F949-B7FF-496EAD65BBD5}"/>
    <dgm:cxn modelId="{F4455A6B-A3EA-844B-8DBA-D860E25A7DDF}" type="presOf" srcId="{E8937A33-E981-FE4F-A028-4F3C0FEB3B8E}" destId="{7744E249-864A-254B-AD4F-0CA6C53A51E3}" srcOrd="0" destOrd="0" presId="urn:microsoft.com/office/officeart/2005/8/layout/lProcess2"/>
    <dgm:cxn modelId="{9284D011-69DF-0243-BE9F-0AA4E50CC3FA}" srcId="{91C26E28-81E7-8149-8FD1-3B1FFB35AE91}" destId="{9806528C-383C-5B4F-BA27-CD8E42895027}" srcOrd="1" destOrd="0" parTransId="{214C5C63-BB98-FC41-87C6-66C962AF96D3}" sibTransId="{7016A53E-47E5-AC4B-89D4-0775B9D38097}"/>
    <dgm:cxn modelId="{E3CA70C6-5357-254F-93A6-1672BAC10610}" type="presOf" srcId="{DAFF0545-C1A2-5D4B-B505-62AA9F320EAC}" destId="{B275ACD1-520C-144C-A9D4-18FB5F7EBC30}" srcOrd="0" destOrd="0" presId="urn:microsoft.com/office/officeart/2005/8/layout/lProcess2"/>
    <dgm:cxn modelId="{FB751534-23F7-974E-9E88-83C2B7DBE352}" type="presOf" srcId="{8E1AA651-8C21-CF45-8621-583215D0187B}" destId="{270356D5-E692-BF4A-88EB-7FB592DF7CA7}" srcOrd="0" destOrd="0" presId="urn:microsoft.com/office/officeart/2005/8/layout/lProcess2"/>
    <dgm:cxn modelId="{1929A715-2ADB-6B45-AB4C-58E12ED9F5DC}" srcId="{528A92D7-031C-E646-9281-CD8A1A476436}" destId="{BD7B563A-A8A5-8048-9D06-FC586B46B1BD}" srcOrd="0" destOrd="0" parTransId="{C57D3310-A5CB-9C40-B087-CC8B63D2557D}" sibTransId="{1A792C9B-6D02-D244-89C7-5CCCCE607A1A}"/>
    <dgm:cxn modelId="{5924E63F-02A0-4241-9A37-825560C1F34D}" srcId="{5310AC7D-B6F7-6C44-A05A-811139B280DD}" destId="{956CE022-225B-5B41-8529-624737359610}" srcOrd="3" destOrd="0" parTransId="{144B30F7-C7AB-5941-876D-385C0A02E097}" sibTransId="{EEF92FDD-B517-7347-9919-42A45E742F89}"/>
    <dgm:cxn modelId="{E3A48B0E-D069-F44D-BFF7-3062746D28FF}" type="presOf" srcId="{118FC847-0DFF-B947-A8DB-2B69D961769B}" destId="{C849A649-6D76-724B-9018-847FE2DCC678}" srcOrd="0" destOrd="0" presId="urn:microsoft.com/office/officeart/2005/8/layout/lProcess2"/>
    <dgm:cxn modelId="{E9655E85-440D-7D4A-B8E1-12D5AE0924A5}" type="presOf" srcId="{528A92D7-031C-E646-9281-CD8A1A476436}" destId="{FAFB9C10-3D8C-7C46-9DA4-93CADA01A5D3}" srcOrd="0" destOrd="0" presId="urn:microsoft.com/office/officeart/2005/8/layout/lProcess2"/>
    <dgm:cxn modelId="{30F0B74C-EC04-9048-AC12-B19EC8B85DC7}" type="presOf" srcId="{91C26E28-81E7-8149-8FD1-3B1FFB35AE91}" destId="{3B557BB8-2201-2947-889F-EB6A2CD34ABB}" srcOrd="0" destOrd="0" presId="urn:microsoft.com/office/officeart/2005/8/layout/lProcess2"/>
    <dgm:cxn modelId="{3494957C-7A0F-E74B-A051-A246EF3755F8}" type="presOf" srcId="{CBBE22D2-3092-EA44-9714-D1576F9AA0DF}" destId="{A44DE9C7-19A7-FC4C-AE67-956C11E0E3F0}" srcOrd="0" destOrd="0" presId="urn:microsoft.com/office/officeart/2005/8/layout/lProcess2"/>
    <dgm:cxn modelId="{275CD8A0-FCE5-1A41-9BFD-A3504E6BAB88}" srcId="{9806528C-383C-5B4F-BA27-CD8E42895027}" destId="{53E45ECF-334F-1F4C-9019-5FEAC9F4DF07}" srcOrd="6" destOrd="0" parTransId="{46C13C90-8E2A-9346-9807-BF623C9843A0}" sibTransId="{7EDD161E-DC0F-1145-909E-7B7BB4948A6A}"/>
    <dgm:cxn modelId="{B8684FE4-5C31-D04A-9EAB-32CA69DF79E6}" srcId="{9806528C-383C-5B4F-BA27-CD8E42895027}" destId="{D8B57ECA-3642-FE43-B29E-F0AC6A230961}" srcOrd="4" destOrd="0" parTransId="{BCC998A8-9694-3142-BE76-13A3D6CC7847}" sibTransId="{35CFD5B6-0677-A04B-8BC2-09B34231757D}"/>
    <dgm:cxn modelId="{D2B8A25B-DCE5-AD4D-98AD-FBBBDA4BE100}" type="presOf" srcId="{9BB32AD6-5455-1A46-9511-613BA8B549D4}" destId="{CEFA9A97-EDB3-9B41-B331-231DC0DE2745}" srcOrd="0" destOrd="0" presId="urn:microsoft.com/office/officeart/2005/8/layout/lProcess2"/>
    <dgm:cxn modelId="{0E6D9651-2E87-4F48-86C2-EFBA8D640AD1}" srcId="{528A92D7-031C-E646-9281-CD8A1A476436}" destId="{E0245953-9C5E-8C40-A95F-A170C96413D5}" srcOrd="1" destOrd="0" parTransId="{9FB78399-BFAC-064C-9227-C4147541DA60}" sibTransId="{F5597291-B6C3-804A-AA9C-57F4844F53B1}"/>
    <dgm:cxn modelId="{A0AAC88C-0DFA-C54E-A950-083E420C344E}" type="presOf" srcId="{5310AC7D-B6F7-6C44-A05A-811139B280DD}" destId="{5186ED18-B044-DE4A-8276-4D45FBBBBDF7}" srcOrd="1" destOrd="0" presId="urn:microsoft.com/office/officeart/2005/8/layout/lProcess2"/>
    <dgm:cxn modelId="{18FAD9B5-39F6-AD46-B83C-87DEEFE9B946}" type="presOf" srcId="{53E45ECF-334F-1F4C-9019-5FEAC9F4DF07}" destId="{382F78F8-D41D-FF40-A2BD-0D5C603499E0}" srcOrd="0" destOrd="0" presId="urn:microsoft.com/office/officeart/2005/8/layout/lProcess2"/>
    <dgm:cxn modelId="{42CADB05-990C-CE4D-8A68-266E2FE8BF9C}" type="presOf" srcId="{E0245953-9C5E-8C40-A95F-A170C96413D5}" destId="{7B1B6771-C68D-5D43-A1F9-C73FB480357D}" srcOrd="0" destOrd="0" presId="urn:microsoft.com/office/officeart/2005/8/layout/lProcess2"/>
    <dgm:cxn modelId="{8FCAEDDB-01A0-5E48-86C6-8CA09F805940}" srcId="{528A92D7-031C-E646-9281-CD8A1A476436}" destId="{2789E180-F464-8E4F-8241-EE787CE3BD3B}" srcOrd="3" destOrd="0" parTransId="{D962CBB6-576C-0F41-9F81-4FFE3B15F713}" sibTransId="{47E1E692-7FFE-F246-ADAF-421B4309A5CE}"/>
    <dgm:cxn modelId="{06C7F715-91E9-2A47-BC8B-72EF58320B8E}" srcId="{528A92D7-031C-E646-9281-CD8A1A476436}" destId="{B2D74175-FEA2-FF45-9CBF-812BC251FAA1}" srcOrd="8" destOrd="0" parTransId="{70AB549A-971E-464E-9AAD-3BF8BA01266C}" sibTransId="{EC619BFC-01E0-BF40-BAD9-56528EB2CE3A}"/>
    <dgm:cxn modelId="{A8EE1E23-8ED9-8244-B3EA-F67309A7E499}" type="presOf" srcId="{BD7B563A-A8A5-8048-9D06-FC586B46B1BD}" destId="{EC1B047E-1EEF-7448-98D3-E9AEA6C1510A}" srcOrd="0" destOrd="0" presId="urn:microsoft.com/office/officeart/2005/8/layout/lProcess2"/>
    <dgm:cxn modelId="{7CCDCF76-B6C9-9A4F-92F7-84E75130E952}" srcId="{91C26E28-81E7-8149-8FD1-3B1FFB35AE91}" destId="{5310AC7D-B6F7-6C44-A05A-811139B280DD}" srcOrd="0" destOrd="0" parTransId="{8B589F8C-CEF7-E646-BFE1-8B6A4C0B48DF}" sibTransId="{DCC4FF02-DF82-7A42-AF0B-1B5C6005C324}"/>
    <dgm:cxn modelId="{127A48B6-E8A6-7C47-8736-5DE86E2C4E2E}" type="presOf" srcId="{D61880EF-ABF1-424E-AA24-ABD2A9C40120}" destId="{5E8A851F-AF72-074A-9E85-2CD83F822917}" srcOrd="0" destOrd="0" presId="urn:microsoft.com/office/officeart/2005/8/layout/lProcess2"/>
    <dgm:cxn modelId="{CB4A7BA6-51CF-BA44-918C-380B1513A0BD}" type="presOf" srcId="{A1B9FC3D-BD07-2C42-9B09-29304923C7B7}" destId="{4645D804-5F2A-1743-ADD1-8375E98421B1}" srcOrd="0" destOrd="0" presId="urn:microsoft.com/office/officeart/2005/8/layout/lProcess2"/>
    <dgm:cxn modelId="{BAF59F44-83F6-9A4A-BB35-415585DA8225}" type="presOf" srcId="{528A92D7-031C-E646-9281-CD8A1A476436}" destId="{CF2C1994-170A-6B43-A31F-5992FC01F130}" srcOrd="1" destOrd="0" presId="urn:microsoft.com/office/officeart/2005/8/layout/lProcess2"/>
    <dgm:cxn modelId="{4873EA56-8CA2-AE4C-8F6A-2EFA9A16C08E}" type="presOf" srcId="{5310AC7D-B6F7-6C44-A05A-811139B280DD}" destId="{5BC7FF32-E686-194E-B56D-DCF926475881}" srcOrd="0" destOrd="0" presId="urn:microsoft.com/office/officeart/2005/8/layout/lProcess2"/>
    <dgm:cxn modelId="{DF3183A2-0068-0B48-BB05-449913E497D7}" srcId="{5310AC7D-B6F7-6C44-A05A-811139B280DD}" destId="{118FC847-0DFF-B947-A8DB-2B69D961769B}" srcOrd="2" destOrd="0" parTransId="{C15597D8-D56B-C849-BA32-4F7E49DA2F44}" sibTransId="{D6BA5D71-C2A9-BE46-BD64-A61F690CFC3B}"/>
    <dgm:cxn modelId="{E717C9F5-D0A6-AF47-94C4-7F59F55A71DA}" srcId="{5310AC7D-B6F7-6C44-A05A-811139B280DD}" destId="{FB374995-157E-9A4C-88BD-10FC562B6E1E}" srcOrd="1" destOrd="0" parTransId="{48239A58-3328-0645-A5D2-D8B273C41E9F}" sibTransId="{2096E264-FF21-0C42-BE15-D5C10C736676}"/>
    <dgm:cxn modelId="{DD870533-0CE5-454A-89CF-F91EAF20587C}" type="presOf" srcId="{2789E180-F464-8E4F-8241-EE787CE3BD3B}" destId="{98C48ACB-5658-AD4A-8FA0-0BED1433C669}" srcOrd="0" destOrd="0" presId="urn:microsoft.com/office/officeart/2005/8/layout/lProcess2"/>
    <dgm:cxn modelId="{9B25866E-9B68-9D43-A6B5-D278E3C33CE3}" srcId="{528A92D7-031C-E646-9281-CD8A1A476436}" destId="{9BB32AD6-5455-1A46-9511-613BA8B549D4}" srcOrd="2" destOrd="0" parTransId="{3BF0AAE1-B971-5343-B930-5EAC40539119}" sibTransId="{D7F42FAD-AF76-4841-8095-1A7256A7DFD3}"/>
    <dgm:cxn modelId="{959DEF49-1D28-3842-97E0-3C729DCDEAF7}" type="presOf" srcId="{C663BFEC-027C-2A4A-B8BE-F834A2D663D2}" destId="{2A71AB71-5060-8944-9EB0-D2AC175240F3}" srcOrd="0" destOrd="0" presId="urn:microsoft.com/office/officeart/2005/8/layout/lProcess2"/>
    <dgm:cxn modelId="{437EBCD5-D4FB-9E46-98AA-697ECDB10430}" type="presOf" srcId="{D3E71A8C-59E7-9A42-AE46-2DBF651A3CB3}" destId="{C3244623-F58D-D94E-88FC-C4871E2C9656}" srcOrd="0" destOrd="0" presId="urn:microsoft.com/office/officeart/2005/8/layout/lProcess2"/>
    <dgm:cxn modelId="{E22AB949-A451-094D-87C2-800C0B3AC082}" srcId="{9806528C-383C-5B4F-BA27-CD8E42895027}" destId="{8E1AA651-8C21-CF45-8621-583215D0187B}" srcOrd="5" destOrd="0" parTransId="{369967FD-6306-2946-B726-73EB113CCB30}" sibTransId="{95B2799E-B14B-7A4C-9218-AEB1DA7A579C}"/>
    <dgm:cxn modelId="{A1B28E7A-B82D-7747-8D16-DA6FFD8BA733}" type="presParOf" srcId="{3B557BB8-2201-2947-889F-EB6A2CD34ABB}" destId="{96EFF966-1B78-8B48-83BB-64770BC9302B}" srcOrd="0" destOrd="0" presId="urn:microsoft.com/office/officeart/2005/8/layout/lProcess2"/>
    <dgm:cxn modelId="{0A937B62-4D6B-864B-8FD5-F139774F6DB2}" type="presParOf" srcId="{96EFF966-1B78-8B48-83BB-64770BC9302B}" destId="{5BC7FF32-E686-194E-B56D-DCF926475881}" srcOrd="0" destOrd="0" presId="urn:microsoft.com/office/officeart/2005/8/layout/lProcess2"/>
    <dgm:cxn modelId="{EEA0F208-C0EF-AA4A-99F8-1E799F973EA8}" type="presParOf" srcId="{96EFF966-1B78-8B48-83BB-64770BC9302B}" destId="{5186ED18-B044-DE4A-8276-4D45FBBBBDF7}" srcOrd="1" destOrd="0" presId="urn:microsoft.com/office/officeart/2005/8/layout/lProcess2"/>
    <dgm:cxn modelId="{EB15DF03-B9B7-9841-93CC-D356C5FEE969}" type="presParOf" srcId="{96EFF966-1B78-8B48-83BB-64770BC9302B}" destId="{CF1835D9-0138-E64A-9E9D-D04FB7091830}" srcOrd="2" destOrd="0" presId="urn:microsoft.com/office/officeart/2005/8/layout/lProcess2"/>
    <dgm:cxn modelId="{EA96738B-2F25-B84E-BC37-E150D780D46B}" type="presParOf" srcId="{CF1835D9-0138-E64A-9E9D-D04FB7091830}" destId="{EC906A1F-8419-BB4C-897A-8691C509F218}" srcOrd="0" destOrd="0" presId="urn:microsoft.com/office/officeart/2005/8/layout/lProcess2"/>
    <dgm:cxn modelId="{C3F96046-1DAA-2740-BEC4-4F9828BA036C}" type="presParOf" srcId="{EC906A1F-8419-BB4C-897A-8691C509F218}" destId="{C3244623-F58D-D94E-88FC-C4871E2C9656}" srcOrd="0" destOrd="0" presId="urn:microsoft.com/office/officeart/2005/8/layout/lProcess2"/>
    <dgm:cxn modelId="{AEE8B9E8-CE40-6249-ADF6-4372DD79C712}" type="presParOf" srcId="{EC906A1F-8419-BB4C-897A-8691C509F218}" destId="{75D0768E-5411-7544-BE7E-F702B671611F}" srcOrd="1" destOrd="0" presId="urn:microsoft.com/office/officeart/2005/8/layout/lProcess2"/>
    <dgm:cxn modelId="{701E0683-0A8E-F44D-A8C9-5D95E32345D2}" type="presParOf" srcId="{EC906A1F-8419-BB4C-897A-8691C509F218}" destId="{26C8176D-4420-7A47-A08D-387CF6FA20C9}" srcOrd="2" destOrd="0" presId="urn:microsoft.com/office/officeart/2005/8/layout/lProcess2"/>
    <dgm:cxn modelId="{EB9BDD06-D16F-0541-93B3-9C8009DEA24A}" type="presParOf" srcId="{EC906A1F-8419-BB4C-897A-8691C509F218}" destId="{567345F1-742B-644E-B8F0-792D6DFB6123}" srcOrd="3" destOrd="0" presId="urn:microsoft.com/office/officeart/2005/8/layout/lProcess2"/>
    <dgm:cxn modelId="{A31F9C0C-E81E-E442-8FB3-2A55E8170425}" type="presParOf" srcId="{EC906A1F-8419-BB4C-897A-8691C509F218}" destId="{C849A649-6D76-724B-9018-847FE2DCC678}" srcOrd="4" destOrd="0" presId="urn:microsoft.com/office/officeart/2005/8/layout/lProcess2"/>
    <dgm:cxn modelId="{E8F351D7-9C44-D244-8F10-8D71E35794F2}" type="presParOf" srcId="{EC906A1F-8419-BB4C-897A-8691C509F218}" destId="{658AF68E-DBBB-C94C-BD18-2B0D4ED6BC74}" srcOrd="5" destOrd="0" presId="urn:microsoft.com/office/officeart/2005/8/layout/lProcess2"/>
    <dgm:cxn modelId="{9FA872CD-765F-0948-8859-75080CCEBF09}" type="presParOf" srcId="{EC906A1F-8419-BB4C-897A-8691C509F218}" destId="{7DF3AB6E-9B40-DD43-9A67-5FA5420A0774}" srcOrd="6" destOrd="0" presId="urn:microsoft.com/office/officeart/2005/8/layout/lProcess2"/>
    <dgm:cxn modelId="{719CB705-5AC1-734B-AC0E-297F0E6F5EB8}" type="presParOf" srcId="{EC906A1F-8419-BB4C-897A-8691C509F218}" destId="{5C1C49E0-770E-6D40-ADE6-8207CE666824}" srcOrd="7" destOrd="0" presId="urn:microsoft.com/office/officeart/2005/8/layout/lProcess2"/>
    <dgm:cxn modelId="{7BD3CA76-4E71-2D4B-9DF8-2275FEA6EE48}" type="presParOf" srcId="{EC906A1F-8419-BB4C-897A-8691C509F218}" destId="{EAB4FD45-1078-0D42-8947-428EB2F9F788}" srcOrd="8" destOrd="0" presId="urn:microsoft.com/office/officeart/2005/8/layout/lProcess2"/>
    <dgm:cxn modelId="{6DDDB0C6-2738-0647-A049-6518D0E42BEE}" type="presParOf" srcId="{EC906A1F-8419-BB4C-897A-8691C509F218}" destId="{06D35AC5-1D40-9149-9A68-F88B46D7DBC7}" srcOrd="9" destOrd="0" presId="urn:microsoft.com/office/officeart/2005/8/layout/lProcess2"/>
    <dgm:cxn modelId="{73D00890-E1F3-2B4A-9EF6-E4707544C05D}" type="presParOf" srcId="{EC906A1F-8419-BB4C-897A-8691C509F218}" destId="{A44DE9C7-19A7-FC4C-AE67-956C11E0E3F0}" srcOrd="10" destOrd="0" presId="urn:microsoft.com/office/officeart/2005/8/layout/lProcess2"/>
    <dgm:cxn modelId="{817F93E7-FA29-AB4F-8D5E-68AF8E45F189}" type="presParOf" srcId="{3B557BB8-2201-2947-889F-EB6A2CD34ABB}" destId="{56EDA1FD-BE1D-AC4D-9685-6AE907109BDA}" srcOrd="1" destOrd="0" presId="urn:microsoft.com/office/officeart/2005/8/layout/lProcess2"/>
    <dgm:cxn modelId="{39243489-C6B8-ED49-9866-7699B039DF88}" type="presParOf" srcId="{3B557BB8-2201-2947-889F-EB6A2CD34ABB}" destId="{2508D6E5-7547-2E46-892B-D23F01A280DA}" srcOrd="2" destOrd="0" presId="urn:microsoft.com/office/officeart/2005/8/layout/lProcess2"/>
    <dgm:cxn modelId="{E912E48D-45B1-934E-9F15-26B25C2057A7}" type="presParOf" srcId="{2508D6E5-7547-2E46-892B-D23F01A280DA}" destId="{FAB17073-4C4B-9D4A-9C29-921A33209EDE}" srcOrd="0" destOrd="0" presId="urn:microsoft.com/office/officeart/2005/8/layout/lProcess2"/>
    <dgm:cxn modelId="{12BFE106-63DC-B241-A0F6-27B8AC8CC298}" type="presParOf" srcId="{2508D6E5-7547-2E46-892B-D23F01A280DA}" destId="{9B26E145-C9BA-334F-8B26-7438C53DA8F9}" srcOrd="1" destOrd="0" presId="urn:microsoft.com/office/officeart/2005/8/layout/lProcess2"/>
    <dgm:cxn modelId="{5D4B9FD0-A6FB-5F45-AFF2-5A9F3D447398}" type="presParOf" srcId="{2508D6E5-7547-2E46-892B-D23F01A280DA}" destId="{3BF7D73E-6F55-324A-AD18-B0A45FFAFF84}" srcOrd="2" destOrd="0" presId="urn:microsoft.com/office/officeart/2005/8/layout/lProcess2"/>
    <dgm:cxn modelId="{1D13DCA6-CA26-234D-B436-46105357086C}" type="presParOf" srcId="{3BF7D73E-6F55-324A-AD18-B0A45FFAFF84}" destId="{62FCCDD0-FDA3-C846-BAD8-BD4347BE4489}" srcOrd="0" destOrd="0" presId="urn:microsoft.com/office/officeart/2005/8/layout/lProcess2"/>
    <dgm:cxn modelId="{867818AD-5084-9B4E-B664-736910AE046B}" type="presParOf" srcId="{62FCCDD0-FDA3-C846-BAD8-BD4347BE4489}" destId="{B275ACD1-520C-144C-A9D4-18FB5F7EBC30}" srcOrd="0" destOrd="0" presId="urn:microsoft.com/office/officeart/2005/8/layout/lProcess2"/>
    <dgm:cxn modelId="{AFCA0993-48B8-BD47-B97A-921CD12E0E7F}" type="presParOf" srcId="{62FCCDD0-FDA3-C846-BAD8-BD4347BE4489}" destId="{751823A1-1B22-894A-AB49-6A31AED29B9E}" srcOrd="1" destOrd="0" presId="urn:microsoft.com/office/officeart/2005/8/layout/lProcess2"/>
    <dgm:cxn modelId="{78649B05-FF0B-2540-8F36-936ECFA64AEA}" type="presParOf" srcId="{62FCCDD0-FDA3-C846-BAD8-BD4347BE4489}" destId="{5E8A851F-AF72-074A-9E85-2CD83F822917}" srcOrd="2" destOrd="0" presId="urn:microsoft.com/office/officeart/2005/8/layout/lProcess2"/>
    <dgm:cxn modelId="{6EF9D73E-B7F1-2347-B19F-3F935E6A6B9E}" type="presParOf" srcId="{62FCCDD0-FDA3-C846-BAD8-BD4347BE4489}" destId="{763E9D4D-DCC3-CA47-BFD5-E7BCD0DFD527}" srcOrd="3" destOrd="0" presId="urn:microsoft.com/office/officeart/2005/8/layout/lProcess2"/>
    <dgm:cxn modelId="{3B37EF73-910A-DF4E-A5C4-B9BA01A576E1}" type="presParOf" srcId="{62FCCDD0-FDA3-C846-BAD8-BD4347BE4489}" destId="{4645D804-5F2A-1743-ADD1-8375E98421B1}" srcOrd="4" destOrd="0" presId="urn:microsoft.com/office/officeart/2005/8/layout/lProcess2"/>
    <dgm:cxn modelId="{F9951A31-D826-3142-A2E9-8582FE167CA8}" type="presParOf" srcId="{62FCCDD0-FDA3-C846-BAD8-BD4347BE4489}" destId="{3B5A32C0-886D-6941-844D-0474EBA2FF29}" srcOrd="5" destOrd="0" presId="urn:microsoft.com/office/officeart/2005/8/layout/lProcess2"/>
    <dgm:cxn modelId="{8CF5C98A-6EDA-6E4E-B09A-8990B6928D18}" type="presParOf" srcId="{62FCCDD0-FDA3-C846-BAD8-BD4347BE4489}" destId="{2A71AB71-5060-8944-9EB0-D2AC175240F3}" srcOrd="6" destOrd="0" presId="urn:microsoft.com/office/officeart/2005/8/layout/lProcess2"/>
    <dgm:cxn modelId="{8B724A36-0711-E946-B999-ACA8D26FB375}" type="presParOf" srcId="{62FCCDD0-FDA3-C846-BAD8-BD4347BE4489}" destId="{3BA4577F-8123-2947-9E00-7D6AF43F62FE}" srcOrd="7" destOrd="0" presId="urn:microsoft.com/office/officeart/2005/8/layout/lProcess2"/>
    <dgm:cxn modelId="{EA2FA604-5DA7-ED4E-9FD6-DF0687F26313}" type="presParOf" srcId="{62FCCDD0-FDA3-C846-BAD8-BD4347BE4489}" destId="{EF8DB8CC-C18C-FA40-B303-455C38818D2C}" srcOrd="8" destOrd="0" presId="urn:microsoft.com/office/officeart/2005/8/layout/lProcess2"/>
    <dgm:cxn modelId="{11F884A6-224E-434D-9B15-B125438A3549}" type="presParOf" srcId="{62FCCDD0-FDA3-C846-BAD8-BD4347BE4489}" destId="{A2CF9D36-2679-D543-934C-F19AAEE392B4}" srcOrd="9" destOrd="0" presId="urn:microsoft.com/office/officeart/2005/8/layout/lProcess2"/>
    <dgm:cxn modelId="{E7F12B2C-391D-1A45-BB90-63A7699CEAF5}" type="presParOf" srcId="{62FCCDD0-FDA3-C846-BAD8-BD4347BE4489}" destId="{270356D5-E692-BF4A-88EB-7FB592DF7CA7}" srcOrd="10" destOrd="0" presId="urn:microsoft.com/office/officeart/2005/8/layout/lProcess2"/>
    <dgm:cxn modelId="{A55EF261-D151-2644-94C3-573BA12D7EFE}" type="presParOf" srcId="{62FCCDD0-FDA3-C846-BAD8-BD4347BE4489}" destId="{8754013F-6FBB-5447-AD52-CB9C1DF69273}" srcOrd="11" destOrd="0" presId="urn:microsoft.com/office/officeart/2005/8/layout/lProcess2"/>
    <dgm:cxn modelId="{0A130A83-EA49-B741-9717-C2B0FC59DD68}" type="presParOf" srcId="{62FCCDD0-FDA3-C846-BAD8-BD4347BE4489}" destId="{382F78F8-D41D-FF40-A2BD-0D5C603499E0}" srcOrd="12" destOrd="0" presId="urn:microsoft.com/office/officeart/2005/8/layout/lProcess2"/>
    <dgm:cxn modelId="{2BDFA734-E323-3345-88E4-0898184BC1B1}" type="presParOf" srcId="{62FCCDD0-FDA3-C846-BAD8-BD4347BE4489}" destId="{01065D6B-BE24-FA44-A685-87EAAA435FFE}" srcOrd="13" destOrd="0" presId="urn:microsoft.com/office/officeart/2005/8/layout/lProcess2"/>
    <dgm:cxn modelId="{359693A6-305C-1542-847D-6E325F682C8A}" type="presParOf" srcId="{62FCCDD0-FDA3-C846-BAD8-BD4347BE4489}" destId="{CB235F93-F24F-8D4C-A680-46CE9DD4958F}" srcOrd="14" destOrd="0" presId="urn:microsoft.com/office/officeart/2005/8/layout/lProcess2"/>
    <dgm:cxn modelId="{597F1B65-5551-F848-B546-9C2857874728}" type="presParOf" srcId="{62FCCDD0-FDA3-C846-BAD8-BD4347BE4489}" destId="{0FA4A088-98F3-9049-8556-7FD692911992}" srcOrd="15" destOrd="0" presId="urn:microsoft.com/office/officeart/2005/8/layout/lProcess2"/>
    <dgm:cxn modelId="{CDB2A355-17B2-FC41-A352-D71960A6E80C}" type="presParOf" srcId="{62FCCDD0-FDA3-C846-BAD8-BD4347BE4489}" destId="{25555DB8-6A75-EE41-AAFC-9358E75DDDA2}" srcOrd="16" destOrd="0" presId="urn:microsoft.com/office/officeart/2005/8/layout/lProcess2"/>
    <dgm:cxn modelId="{E238D974-A5E9-F047-865D-31104EB8B450}" type="presParOf" srcId="{3B557BB8-2201-2947-889F-EB6A2CD34ABB}" destId="{48C4BBED-1FBC-6D41-8679-D4803FA1820E}" srcOrd="3" destOrd="0" presId="urn:microsoft.com/office/officeart/2005/8/layout/lProcess2"/>
    <dgm:cxn modelId="{BDAA5F19-287D-6D4B-BE6A-6CAE4392C3FD}" type="presParOf" srcId="{3B557BB8-2201-2947-889F-EB6A2CD34ABB}" destId="{76FB8C23-BCB8-5546-9841-826D5EB4EAEE}" srcOrd="4" destOrd="0" presId="urn:microsoft.com/office/officeart/2005/8/layout/lProcess2"/>
    <dgm:cxn modelId="{D73DF500-FE1D-6E49-A5BA-CEB0BB03DDEC}" type="presParOf" srcId="{76FB8C23-BCB8-5546-9841-826D5EB4EAEE}" destId="{FAFB9C10-3D8C-7C46-9DA4-93CADA01A5D3}" srcOrd="0" destOrd="0" presId="urn:microsoft.com/office/officeart/2005/8/layout/lProcess2"/>
    <dgm:cxn modelId="{B5635254-1536-3B4E-8EA5-0187A54D1B79}" type="presParOf" srcId="{76FB8C23-BCB8-5546-9841-826D5EB4EAEE}" destId="{CF2C1994-170A-6B43-A31F-5992FC01F130}" srcOrd="1" destOrd="0" presId="urn:microsoft.com/office/officeart/2005/8/layout/lProcess2"/>
    <dgm:cxn modelId="{7A8A5D58-E689-B749-9D5D-D2A4771E384B}" type="presParOf" srcId="{76FB8C23-BCB8-5546-9841-826D5EB4EAEE}" destId="{E8A931EB-E6F4-9E42-8040-D0806A99B4E0}" srcOrd="2" destOrd="0" presId="urn:microsoft.com/office/officeart/2005/8/layout/lProcess2"/>
    <dgm:cxn modelId="{F63FA803-B5BB-DD4C-8B8C-24D2E61B58C6}" type="presParOf" srcId="{E8A931EB-E6F4-9E42-8040-D0806A99B4E0}" destId="{AE077B44-416C-1C49-9F8B-4A3A729468C0}" srcOrd="0" destOrd="0" presId="urn:microsoft.com/office/officeart/2005/8/layout/lProcess2"/>
    <dgm:cxn modelId="{3045A22A-A1DA-9949-AADD-B5413042B96E}" type="presParOf" srcId="{AE077B44-416C-1C49-9F8B-4A3A729468C0}" destId="{EC1B047E-1EEF-7448-98D3-E9AEA6C1510A}" srcOrd="0" destOrd="0" presId="urn:microsoft.com/office/officeart/2005/8/layout/lProcess2"/>
    <dgm:cxn modelId="{FF1ECAB4-DA8C-AF4B-B581-9BEC05B19B8D}" type="presParOf" srcId="{AE077B44-416C-1C49-9F8B-4A3A729468C0}" destId="{A281E7DF-F23D-8148-ACF9-B297219D1004}" srcOrd="1" destOrd="0" presId="urn:microsoft.com/office/officeart/2005/8/layout/lProcess2"/>
    <dgm:cxn modelId="{13472D24-3B88-9B43-85D8-2CF485B998C7}" type="presParOf" srcId="{AE077B44-416C-1C49-9F8B-4A3A729468C0}" destId="{7B1B6771-C68D-5D43-A1F9-C73FB480357D}" srcOrd="2" destOrd="0" presId="urn:microsoft.com/office/officeart/2005/8/layout/lProcess2"/>
    <dgm:cxn modelId="{853CDCCA-DDD4-F140-AC83-EC7663752729}" type="presParOf" srcId="{AE077B44-416C-1C49-9F8B-4A3A729468C0}" destId="{70789BF9-1BD8-7140-91FA-BFF7442C204F}" srcOrd="3" destOrd="0" presId="urn:microsoft.com/office/officeart/2005/8/layout/lProcess2"/>
    <dgm:cxn modelId="{4F8C352D-D055-CE47-912C-5457A4CBD6C3}" type="presParOf" srcId="{AE077B44-416C-1C49-9F8B-4A3A729468C0}" destId="{CEFA9A97-EDB3-9B41-B331-231DC0DE2745}" srcOrd="4" destOrd="0" presId="urn:microsoft.com/office/officeart/2005/8/layout/lProcess2"/>
    <dgm:cxn modelId="{C4A095DC-427C-AC41-9F4A-48FD3B0F86C0}" type="presParOf" srcId="{AE077B44-416C-1C49-9F8B-4A3A729468C0}" destId="{6328B9E7-9684-3045-A33F-775EE37677A0}" srcOrd="5" destOrd="0" presId="urn:microsoft.com/office/officeart/2005/8/layout/lProcess2"/>
    <dgm:cxn modelId="{25215853-E6F0-744C-AED2-DC16A9902778}" type="presParOf" srcId="{AE077B44-416C-1C49-9F8B-4A3A729468C0}" destId="{98C48ACB-5658-AD4A-8FA0-0BED1433C669}" srcOrd="6" destOrd="0" presId="urn:microsoft.com/office/officeart/2005/8/layout/lProcess2"/>
    <dgm:cxn modelId="{3D00527B-B707-EB40-983D-3791A3EF00A6}" type="presParOf" srcId="{AE077B44-416C-1C49-9F8B-4A3A729468C0}" destId="{2ECB3603-ED2C-9843-805D-BDD4EDD6B0E6}" srcOrd="7" destOrd="0" presId="urn:microsoft.com/office/officeart/2005/8/layout/lProcess2"/>
    <dgm:cxn modelId="{C3E8CDC5-2042-DA42-BCC6-DDFEFD1B7BF8}" type="presParOf" srcId="{AE077B44-416C-1C49-9F8B-4A3A729468C0}" destId="{0D1C0BF8-896C-FA43-ACC0-E41EFB207367}" srcOrd="8" destOrd="0" presId="urn:microsoft.com/office/officeart/2005/8/layout/lProcess2"/>
    <dgm:cxn modelId="{B95F466F-DC59-104B-A05C-E09A3501F129}" type="presParOf" srcId="{AE077B44-416C-1C49-9F8B-4A3A729468C0}" destId="{AD564613-DCA9-5F44-B380-C47B01FF1643}" srcOrd="9" destOrd="0" presId="urn:microsoft.com/office/officeart/2005/8/layout/lProcess2"/>
    <dgm:cxn modelId="{A57B87D7-B4A3-BB41-BC5E-FED3A6A1428C}" type="presParOf" srcId="{AE077B44-416C-1C49-9F8B-4A3A729468C0}" destId="{7744E249-864A-254B-AD4F-0CA6C53A51E3}" srcOrd="10" destOrd="0" presId="urn:microsoft.com/office/officeart/2005/8/layout/lProcess2"/>
    <dgm:cxn modelId="{0EEFEBDE-0824-EB4D-9288-C89FFE3C6DD0}" type="presParOf" srcId="{AE077B44-416C-1C49-9F8B-4A3A729468C0}" destId="{DDC68676-ED38-2348-892B-B58056430D15}" srcOrd="11" destOrd="0" presId="urn:microsoft.com/office/officeart/2005/8/layout/lProcess2"/>
    <dgm:cxn modelId="{1A0F261D-D303-F040-BE31-05E898315409}" type="presParOf" srcId="{AE077B44-416C-1C49-9F8B-4A3A729468C0}" destId="{48449881-C656-A145-9A0E-C4F56B3B55E7}" srcOrd="12" destOrd="0" presId="urn:microsoft.com/office/officeart/2005/8/layout/lProcess2"/>
    <dgm:cxn modelId="{FEEA7155-DAF4-A546-9828-52D16E78BC20}" type="presParOf" srcId="{AE077B44-416C-1C49-9F8B-4A3A729468C0}" destId="{238EE601-6C51-E340-961D-728F62879692}" srcOrd="13" destOrd="0" presId="urn:microsoft.com/office/officeart/2005/8/layout/lProcess2"/>
    <dgm:cxn modelId="{255F8F57-FB2E-ED4D-B378-646FA81843DF}" type="presParOf" srcId="{AE077B44-416C-1C49-9F8B-4A3A729468C0}" destId="{9045CF9B-E149-C14C-935F-1FFF42CBB142}" srcOrd="14" destOrd="0" presId="urn:microsoft.com/office/officeart/2005/8/layout/lProcess2"/>
    <dgm:cxn modelId="{2C043625-B33C-7D4E-82FF-22E4CBC11854}" type="presParOf" srcId="{AE077B44-416C-1C49-9F8B-4A3A729468C0}" destId="{66404345-839B-9941-A2AB-CB1E4A6083F3}" srcOrd="15" destOrd="0" presId="urn:microsoft.com/office/officeart/2005/8/layout/lProcess2"/>
    <dgm:cxn modelId="{20C10082-6E86-8A42-92FD-9C1C235B121F}" type="presParOf" srcId="{AE077B44-416C-1C49-9F8B-4A3A729468C0}" destId="{631961F1-212F-BB42-B155-2843E0548000}" srcOrd="16" destOrd="0" presId="urn:microsoft.com/office/officeart/2005/8/layout/lProcess2"/>
    <dgm:cxn modelId="{CCA3F183-F576-3743-AF69-3806912F5ACD}" type="presParOf" srcId="{AE077B44-416C-1C49-9F8B-4A3A729468C0}" destId="{FF5928BA-A99A-1D4B-813C-17E126AB55E4}" srcOrd="17" destOrd="0" presId="urn:microsoft.com/office/officeart/2005/8/layout/lProcess2"/>
    <dgm:cxn modelId="{0EAEAE5F-842E-7145-A924-B68FCD8E6299}" type="presParOf" srcId="{AE077B44-416C-1C49-9F8B-4A3A729468C0}" destId="{91646FAD-F6EF-B14B-9F88-F997779C974A}" srcOrd="1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FF32-E686-194E-B56D-DCF926475881}">
      <dsp:nvSpPr>
        <dsp:cNvPr id="0" name=""/>
        <dsp:cNvSpPr/>
      </dsp:nvSpPr>
      <dsp:spPr>
        <a:xfrm>
          <a:off x="0" y="0"/>
          <a:ext cx="2944325" cy="4982656"/>
        </a:xfrm>
        <a:prstGeom prst="roundRect">
          <a:avLst>
            <a:gd name="adj" fmla="val 10000"/>
          </a:avLst>
        </a:prstGeom>
        <a:solidFill>
          <a:schemeClr val="bg2">
            <a:lumMod val="75000"/>
          </a:schemeClr>
        </a:soli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50000"/>
            </a:lnSpc>
            <a:spcBef>
              <a:spcPct val="0"/>
            </a:spcBef>
            <a:spcAft>
              <a:spcPct val="35000"/>
            </a:spcAft>
          </a:pPr>
          <a:r>
            <a:rPr lang="en-US" sz="2400" b="1" kern="1200" dirty="0" smtClean="0">
              <a:solidFill>
                <a:srgbClr val="FF0000"/>
              </a:solidFill>
              <a:latin typeface="Papyrus"/>
              <a:cs typeface="Papyrus"/>
            </a:rPr>
            <a:t>SRF Cavity Package</a:t>
          </a:r>
          <a:endParaRPr lang="en-US" sz="2400" b="1" kern="1200" dirty="0">
            <a:solidFill>
              <a:srgbClr val="FF0000"/>
            </a:solidFill>
            <a:latin typeface="Papyrus"/>
            <a:cs typeface="Papyrus"/>
          </a:endParaRPr>
        </a:p>
      </dsp:txBody>
      <dsp:txXfrm>
        <a:off x="0" y="0"/>
        <a:ext cx="2944325" cy="1494796"/>
      </dsp:txXfrm>
    </dsp:sp>
    <dsp:sp modelId="{C3244623-F58D-D94E-88FC-C4871E2C9656}">
      <dsp:nvSpPr>
        <dsp:cNvPr id="0" name=""/>
        <dsp:cNvSpPr/>
      </dsp:nvSpPr>
      <dsp:spPr>
        <a:xfrm>
          <a:off x="181362" y="1490676"/>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SRF cavity (spoke or elliptical) in helium tank</a:t>
          </a:r>
          <a:endParaRPr lang="en-US" sz="1600" b="1" kern="1200" dirty="0">
            <a:solidFill>
              <a:srgbClr val="030000"/>
            </a:solidFill>
            <a:latin typeface="Arial"/>
            <a:cs typeface="Arial"/>
          </a:endParaRPr>
        </a:p>
      </dsp:txBody>
      <dsp:txXfrm>
        <a:off x="194104" y="1503418"/>
        <a:ext cx="2534834" cy="409543"/>
      </dsp:txXfrm>
    </dsp:sp>
    <dsp:sp modelId="{26C8176D-4420-7A47-A08D-387CF6FA20C9}">
      <dsp:nvSpPr>
        <dsp:cNvPr id="0" name=""/>
        <dsp:cNvSpPr/>
      </dsp:nvSpPr>
      <dsp:spPr>
        <a:xfrm>
          <a:off x="181362" y="2103334"/>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Cold tuning system</a:t>
          </a:r>
          <a:endParaRPr lang="en-US" sz="1600" b="1" kern="1200" dirty="0">
            <a:solidFill>
              <a:srgbClr val="030000"/>
            </a:solidFill>
            <a:latin typeface="Arial"/>
            <a:cs typeface="Arial"/>
          </a:endParaRPr>
        </a:p>
      </dsp:txBody>
      <dsp:txXfrm>
        <a:off x="194104" y="2116076"/>
        <a:ext cx="2534834" cy="409543"/>
      </dsp:txXfrm>
    </dsp:sp>
    <dsp:sp modelId="{C849A649-6D76-724B-9018-847FE2DCC678}">
      <dsp:nvSpPr>
        <dsp:cNvPr id="0" name=""/>
        <dsp:cNvSpPr/>
      </dsp:nvSpPr>
      <dsp:spPr>
        <a:xfrm>
          <a:off x="181362" y="2682564"/>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Fundamental Power Coupler</a:t>
          </a:r>
          <a:endParaRPr lang="en-US" sz="1600" b="1" kern="1200" dirty="0">
            <a:solidFill>
              <a:srgbClr val="030000"/>
            </a:solidFill>
            <a:latin typeface="Arial"/>
            <a:cs typeface="Arial"/>
          </a:endParaRPr>
        </a:p>
      </dsp:txBody>
      <dsp:txXfrm>
        <a:off x="194104" y="2695306"/>
        <a:ext cx="2534834" cy="409543"/>
      </dsp:txXfrm>
    </dsp:sp>
    <dsp:sp modelId="{7DF3AB6E-9B40-DD43-9A67-5FA5420A0774}">
      <dsp:nvSpPr>
        <dsp:cNvPr id="0" name=""/>
        <dsp:cNvSpPr/>
      </dsp:nvSpPr>
      <dsp:spPr>
        <a:xfrm>
          <a:off x="181362" y="3261366"/>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HOM Couplers</a:t>
          </a:r>
          <a:endParaRPr lang="en-US" sz="1600" b="1" kern="1200" dirty="0">
            <a:solidFill>
              <a:srgbClr val="030000"/>
            </a:solidFill>
            <a:latin typeface="Arial"/>
            <a:cs typeface="Arial"/>
          </a:endParaRPr>
        </a:p>
      </dsp:txBody>
      <dsp:txXfrm>
        <a:off x="194104" y="3274108"/>
        <a:ext cx="2534834" cy="409543"/>
      </dsp:txXfrm>
    </dsp:sp>
    <dsp:sp modelId="{EAB4FD45-1078-0D42-8947-428EB2F9F788}">
      <dsp:nvSpPr>
        <dsp:cNvPr id="0" name=""/>
        <dsp:cNvSpPr/>
      </dsp:nvSpPr>
      <dsp:spPr>
        <a:xfrm rot="10800000" flipV="1">
          <a:off x="181362" y="3801002"/>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Diagnostic Inst. &amp; Valves</a:t>
          </a:r>
          <a:endParaRPr lang="en-US" sz="1600" b="1" kern="1200" dirty="0">
            <a:solidFill>
              <a:srgbClr val="030000"/>
            </a:solidFill>
            <a:latin typeface="Arial"/>
            <a:cs typeface="Arial"/>
          </a:endParaRPr>
        </a:p>
      </dsp:txBody>
      <dsp:txXfrm rot="-10800000">
        <a:off x="194104" y="3813744"/>
        <a:ext cx="2534834" cy="409543"/>
      </dsp:txXfrm>
    </dsp:sp>
    <dsp:sp modelId="{A44DE9C7-19A7-FC4C-AE67-956C11E0E3F0}">
      <dsp:nvSpPr>
        <dsp:cNvPr id="0" name=""/>
        <dsp:cNvSpPr/>
      </dsp:nvSpPr>
      <dsp:spPr>
        <a:xfrm>
          <a:off x="217559" y="4320773"/>
          <a:ext cx="2583268" cy="600144"/>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Safety equipment</a:t>
          </a:r>
          <a:endParaRPr lang="en-US" sz="1600" b="1" kern="1200" dirty="0">
            <a:solidFill>
              <a:srgbClr val="030000"/>
            </a:solidFill>
            <a:latin typeface="Arial"/>
            <a:cs typeface="Arial"/>
          </a:endParaRPr>
        </a:p>
      </dsp:txBody>
      <dsp:txXfrm>
        <a:off x="235137" y="4338351"/>
        <a:ext cx="2548112" cy="564988"/>
      </dsp:txXfrm>
    </dsp:sp>
    <dsp:sp modelId="{FAB17073-4C4B-9D4A-9C29-921A33209EDE}">
      <dsp:nvSpPr>
        <dsp:cNvPr id="0" name=""/>
        <dsp:cNvSpPr/>
      </dsp:nvSpPr>
      <dsp:spPr>
        <a:xfrm>
          <a:off x="3010818" y="0"/>
          <a:ext cx="2901836" cy="4982656"/>
        </a:xfrm>
        <a:prstGeom prst="roundRect">
          <a:avLst>
            <a:gd name="adj" fmla="val 10000"/>
          </a:avLst>
        </a:prstGeom>
        <a:solidFill>
          <a:schemeClr val="bg2">
            <a:lumMod val="85000"/>
          </a:schemeClr>
        </a:soli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030000"/>
            </a:solidFill>
          </a:endParaRPr>
        </a:p>
      </dsp:txBody>
      <dsp:txXfrm>
        <a:off x="3010818" y="0"/>
        <a:ext cx="2901836" cy="1494796"/>
      </dsp:txXfrm>
    </dsp:sp>
    <dsp:sp modelId="{B275ACD1-520C-144C-A9D4-18FB5F7EBC30}">
      <dsp:nvSpPr>
        <dsp:cNvPr id="0" name=""/>
        <dsp:cNvSpPr/>
      </dsp:nvSpPr>
      <dsp:spPr>
        <a:xfrm rot="10800000" flipV="1">
          <a:off x="3231685" y="262797"/>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Beam pipe</a:t>
          </a:r>
          <a:endParaRPr lang="en-US" sz="1600" b="1" kern="1200" dirty="0">
            <a:solidFill>
              <a:srgbClr val="030000"/>
            </a:solidFill>
            <a:latin typeface="Arial"/>
            <a:cs typeface="Arial"/>
          </a:endParaRPr>
        </a:p>
      </dsp:txBody>
      <dsp:txXfrm rot="-10800000">
        <a:off x="3242150" y="273262"/>
        <a:ext cx="2539388" cy="336369"/>
      </dsp:txXfrm>
    </dsp:sp>
    <dsp:sp modelId="{5E8A851F-AF72-074A-9E85-2CD83F822917}">
      <dsp:nvSpPr>
        <dsp:cNvPr id="0" name=""/>
        <dsp:cNvSpPr/>
      </dsp:nvSpPr>
      <dsp:spPr>
        <a:xfrm>
          <a:off x="3241092" y="772861"/>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Supporting system</a:t>
          </a:r>
          <a:endParaRPr lang="en-US" sz="1600" b="1" kern="1200" dirty="0">
            <a:solidFill>
              <a:srgbClr val="030000"/>
            </a:solidFill>
            <a:latin typeface="Arial"/>
            <a:cs typeface="Arial"/>
          </a:endParaRPr>
        </a:p>
      </dsp:txBody>
      <dsp:txXfrm>
        <a:off x="3251557" y="783326"/>
        <a:ext cx="2539388" cy="336369"/>
      </dsp:txXfrm>
    </dsp:sp>
    <dsp:sp modelId="{4645D804-5F2A-1743-ADD1-8375E98421B1}">
      <dsp:nvSpPr>
        <dsp:cNvPr id="0" name=""/>
        <dsp:cNvSpPr/>
      </dsp:nvSpPr>
      <dsp:spPr>
        <a:xfrm>
          <a:off x="3231685" y="1301328"/>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Alignment system</a:t>
          </a:r>
          <a:endParaRPr lang="en-US" sz="1600" b="1" kern="1200" dirty="0">
            <a:solidFill>
              <a:srgbClr val="030000"/>
            </a:solidFill>
            <a:latin typeface="Arial"/>
            <a:cs typeface="Arial"/>
          </a:endParaRPr>
        </a:p>
      </dsp:txBody>
      <dsp:txXfrm>
        <a:off x="3242150" y="1311793"/>
        <a:ext cx="2539388" cy="336369"/>
      </dsp:txXfrm>
    </dsp:sp>
    <dsp:sp modelId="{2A71AB71-5060-8944-9EB0-D2AC175240F3}">
      <dsp:nvSpPr>
        <dsp:cNvPr id="0" name=""/>
        <dsp:cNvSpPr/>
      </dsp:nvSpPr>
      <dsp:spPr>
        <a:xfrm>
          <a:off x="3184646" y="2444399"/>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err="1" smtClean="0">
              <a:solidFill>
                <a:srgbClr val="030000"/>
              </a:solidFill>
              <a:latin typeface="Arial"/>
              <a:cs typeface="Arial"/>
            </a:rPr>
            <a:t>Cryo</a:t>
          </a:r>
          <a:r>
            <a:rPr lang="en-US" sz="1600" b="1" kern="1200" dirty="0" smtClean="0">
              <a:solidFill>
                <a:srgbClr val="030000"/>
              </a:solidFill>
              <a:latin typeface="Arial"/>
              <a:cs typeface="Arial"/>
            </a:rPr>
            <a:t>-distribution Lines</a:t>
          </a:r>
          <a:endParaRPr lang="en-US" sz="1600" b="1" kern="1200" dirty="0">
            <a:solidFill>
              <a:srgbClr val="030000"/>
            </a:solidFill>
            <a:latin typeface="Arial"/>
            <a:cs typeface="Arial"/>
          </a:endParaRPr>
        </a:p>
      </dsp:txBody>
      <dsp:txXfrm>
        <a:off x="3195111" y="2454864"/>
        <a:ext cx="2539388" cy="336369"/>
      </dsp:txXfrm>
    </dsp:sp>
    <dsp:sp modelId="{EF8DB8CC-C18C-FA40-B303-455C38818D2C}">
      <dsp:nvSpPr>
        <dsp:cNvPr id="0" name=""/>
        <dsp:cNvSpPr/>
      </dsp:nvSpPr>
      <dsp:spPr>
        <a:xfrm>
          <a:off x="3194053" y="1888720"/>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Thermal shielding</a:t>
          </a:r>
          <a:endParaRPr lang="en-US" sz="1600" b="1" kern="1200" dirty="0">
            <a:solidFill>
              <a:srgbClr val="030000"/>
            </a:solidFill>
            <a:latin typeface="Arial"/>
            <a:cs typeface="Arial"/>
          </a:endParaRPr>
        </a:p>
      </dsp:txBody>
      <dsp:txXfrm>
        <a:off x="3204518" y="1899185"/>
        <a:ext cx="2539388" cy="336369"/>
      </dsp:txXfrm>
    </dsp:sp>
    <dsp:sp modelId="{270356D5-E692-BF4A-88EB-7FB592DF7CA7}">
      <dsp:nvSpPr>
        <dsp:cNvPr id="0" name=""/>
        <dsp:cNvSpPr/>
      </dsp:nvSpPr>
      <dsp:spPr>
        <a:xfrm>
          <a:off x="3184646" y="3032183"/>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Magnetic shielding</a:t>
          </a:r>
          <a:endParaRPr lang="en-US" sz="1600" b="1" kern="1200" dirty="0">
            <a:solidFill>
              <a:srgbClr val="030000"/>
            </a:solidFill>
            <a:latin typeface="Arial"/>
            <a:cs typeface="Arial"/>
          </a:endParaRPr>
        </a:p>
      </dsp:txBody>
      <dsp:txXfrm>
        <a:off x="3195111" y="3042648"/>
        <a:ext cx="2539388" cy="336369"/>
      </dsp:txXfrm>
    </dsp:sp>
    <dsp:sp modelId="{382F78F8-D41D-FF40-A2BD-0D5C603499E0}">
      <dsp:nvSpPr>
        <dsp:cNvPr id="0" name=""/>
        <dsp:cNvSpPr/>
      </dsp:nvSpPr>
      <dsp:spPr>
        <a:xfrm>
          <a:off x="3133751" y="4065655"/>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Diagnostic Inst. &amp; Valves</a:t>
          </a:r>
          <a:endParaRPr lang="en-US" sz="1600" b="1" kern="1200" dirty="0">
            <a:solidFill>
              <a:srgbClr val="030000"/>
            </a:solidFill>
            <a:latin typeface="Arial"/>
            <a:cs typeface="Arial"/>
          </a:endParaRPr>
        </a:p>
      </dsp:txBody>
      <dsp:txXfrm>
        <a:off x="3144216" y="4076120"/>
        <a:ext cx="2539388" cy="336369"/>
      </dsp:txXfrm>
    </dsp:sp>
    <dsp:sp modelId="{CB235F93-F24F-8D4C-A680-46CE9DD4958F}">
      <dsp:nvSpPr>
        <dsp:cNvPr id="0" name=""/>
        <dsp:cNvSpPr/>
      </dsp:nvSpPr>
      <dsp:spPr>
        <a:xfrm>
          <a:off x="3172811" y="4511954"/>
          <a:ext cx="2519631"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Safety equipment</a:t>
          </a:r>
          <a:endParaRPr lang="en-US" sz="1600" b="1" kern="1200" dirty="0">
            <a:solidFill>
              <a:srgbClr val="030000"/>
            </a:solidFill>
            <a:latin typeface="Arial"/>
            <a:cs typeface="Arial"/>
          </a:endParaRPr>
        </a:p>
      </dsp:txBody>
      <dsp:txXfrm>
        <a:off x="3183276" y="4522419"/>
        <a:ext cx="2498701" cy="336369"/>
      </dsp:txXfrm>
    </dsp:sp>
    <dsp:sp modelId="{25555DB8-6A75-EE41-AAFC-9358E75DDDA2}">
      <dsp:nvSpPr>
        <dsp:cNvPr id="0" name=""/>
        <dsp:cNvSpPr/>
      </dsp:nvSpPr>
      <dsp:spPr>
        <a:xfrm>
          <a:off x="3145088" y="3523816"/>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Coupler cooling Sys.</a:t>
          </a:r>
          <a:endParaRPr lang="en-US" sz="1600" b="1" kern="1200" dirty="0">
            <a:solidFill>
              <a:srgbClr val="030000"/>
            </a:solidFill>
            <a:latin typeface="Arial"/>
            <a:cs typeface="Arial"/>
          </a:endParaRPr>
        </a:p>
      </dsp:txBody>
      <dsp:txXfrm>
        <a:off x="3155553" y="3534281"/>
        <a:ext cx="2539388" cy="336369"/>
      </dsp:txXfrm>
    </dsp:sp>
    <dsp:sp modelId="{FAFB9C10-3D8C-7C46-9DA4-93CADA01A5D3}">
      <dsp:nvSpPr>
        <dsp:cNvPr id="0" name=""/>
        <dsp:cNvSpPr/>
      </dsp:nvSpPr>
      <dsp:spPr>
        <a:xfrm>
          <a:off x="5943603" y="0"/>
          <a:ext cx="2743196" cy="4982656"/>
        </a:xfrm>
        <a:prstGeom prst="roundRect">
          <a:avLst>
            <a:gd name="adj" fmla="val 10000"/>
          </a:avLst>
        </a:prstGeom>
        <a:no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50000"/>
            </a:lnSpc>
            <a:spcBef>
              <a:spcPct val="0"/>
            </a:spcBef>
            <a:spcAft>
              <a:spcPct val="35000"/>
            </a:spcAft>
          </a:pPr>
          <a:r>
            <a:rPr lang="en-US" sz="2000" b="1" kern="1200" dirty="0" smtClean="0">
              <a:solidFill>
                <a:srgbClr val="030000"/>
              </a:solidFill>
              <a:latin typeface="Papyrus"/>
              <a:cs typeface="Papyrus"/>
            </a:rPr>
            <a:t> </a:t>
          </a:r>
          <a:endParaRPr lang="en-US" sz="2000" b="1" kern="1200" dirty="0">
            <a:solidFill>
              <a:srgbClr val="030000"/>
            </a:solidFill>
            <a:latin typeface="Papyrus"/>
            <a:cs typeface="Papyrus"/>
          </a:endParaRPr>
        </a:p>
      </dsp:txBody>
      <dsp:txXfrm>
        <a:off x="5943603" y="0"/>
        <a:ext cx="2743196" cy="1494796"/>
      </dsp:txXfrm>
    </dsp:sp>
    <dsp:sp modelId="{EC1B047E-1EEF-7448-98D3-E9AEA6C1510A}">
      <dsp:nvSpPr>
        <dsp:cNvPr id="0" name=""/>
        <dsp:cNvSpPr/>
      </dsp:nvSpPr>
      <dsp:spPr>
        <a:xfrm rot="10800000" flipV="1">
          <a:off x="6122210" y="331926"/>
          <a:ext cx="2560318" cy="24727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Beam pipe</a:t>
          </a:r>
          <a:endParaRPr lang="en-US" sz="1600" b="1" i="0" kern="1200" dirty="0">
            <a:solidFill>
              <a:srgbClr val="030000"/>
            </a:solidFill>
            <a:latin typeface="Arial"/>
            <a:cs typeface="Arial"/>
          </a:endParaRPr>
        </a:p>
      </dsp:txBody>
      <dsp:txXfrm rot="-10800000">
        <a:off x="6129452" y="339168"/>
        <a:ext cx="2545834" cy="232787"/>
      </dsp:txXfrm>
    </dsp:sp>
    <dsp:sp modelId="{7B1B6771-C68D-5D43-A1F9-C73FB480357D}">
      <dsp:nvSpPr>
        <dsp:cNvPr id="0" name=""/>
        <dsp:cNvSpPr/>
      </dsp:nvSpPr>
      <dsp:spPr>
        <a:xfrm>
          <a:off x="6122210" y="772766"/>
          <a:ext cx="2560318" cy="25333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Corrector magnet</a:t>
          </a:r>
          <a:endParaRPr lang="en-US" sz="1600" b="1" i="0" kern="1200" dirty="0">
            <a:solidFill>
              <a:srgbClr val="030000"/>
            </a:solidFill>
            <a:latin typeface="Arial"/>
            <a:cs typeface="Arial"/>
          </a:endParaRPr>
        </a:p>
      </dsp:txBody>
      <dsp:txXfrm>
        <a:off x="6129630" y="780186"/>
        <a:ext cx="2545478" cy="238497"/>
      </dsp:txXfrm>
    </dsp:sp>
    <dsp:sp modelId="{CEFA9A97-EDB3-9B41-B331-231DC0DE2745}">
      <dsp:nvSpPr>
        <dsp:cNvPr id="0" name=""/>
        <dsp:cNvSpPr/>
      </dsp:nvSpPr>
      <dsp:spPr>
        <a:xfrm>
          <a:off x="6122210" y="1223213"/>
          <a:ext cx="2560318" cy="27867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Vacuum station</a:t>
          </a:r>
          <a:endParaRPr lang="en-US" sz="1600" b="1" i="0" kern="1200" dirty="0">
            <a:solidFill>
              <a:srgbClr val="030000"/>
            </a:solidFill>
            <a:latin typeface="Arial"/>
            <a:cs typeface="Arial"/>
          </a:endParaRPr>
        </a:p>
      </dsp:txBody>
      <dsp:txXfrm>
        <a:off x="6130372" y="1231375"/>
        <a:ext cx="2543994" cy="262347"/>
      </dsp:txXfrm>
    </dsp:sp>
    <dsp:sp modelId="{98C48ACB-5658-AD4A-8FA0-0BED1433C669}">
      <dsp:nvSpPr>
        <dsp:cNvPr id="0" name=""/>
        <dsp:cNvSpPr/>
      </dsp:nvSpPr>
      <dsp:spPr>
        <a:xfrm>
          <a:off x="6126481" y="1642585"/>
          <a:ext cx="2560318" cy="344580"/>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err="1" smtClean="0">
              <a:solidFill>
                <a:srgbClr val="030000"/>
              </a:solidFill>
              <a:latin typeface="Arial"/>
              <a:cs typeface="Arial"/>
            </a:rPr>
            <a:t>Instrum</a:t>
          </a:r>
          <a:r>
            <a:rPr lang="en-US" sz="1600" b="1" i="0" kern="1200" dirty="0" smtClean="0">
              <a:solidFill>
                <a:srgbClr val="030000"/>
              </a:solidFill>
              <a:latin typeface="Arial"/>
              <a:cs typeface="Arial"/>
            </a:rPr>
            <a:t>., BPM  etc.</a:t>
          </a:r>
          <a:endParaRPr lang="en-US" sz="1600" b="1" i="0" kern="1200" dirty="0">
            <a:solidFill>
              <a:srgbClr val="030000"/>
            </a:solidFill>
            <a:latin typeface="Arial"/>
            <a:cs typeface="Arial"/>
          </a:endParaRPr>
        </a:p>
      </dsp:txBody>
      <dsp:txXfrm>
        <a:off x="6136573" y="1652677"/>
        <a:ext cx="2540134" cy="324396"/>
      </dsp:txXfrm>
    </dsp:sp>
    <dsp:sp modelId="{0D1C0BF8-896C-FA43-ACC0-E41EFB207367}">
      <dsp:nvSpPr>
        <dsp:cNvPr id="0" name=""/>
        <dsp:cNvSpPr/>
      </dsp:nvSpPr>
      <dsp:spPr>
        <a:xfrm>
          <a:off x="6122210" y="2616584"/>
          <a:ext cx="2560318" cy="30479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Waveguide and RF eq.</a:t>
          </a:r>
          <a:endParaRPr lang="en-US" sz="1600" b="1" i="0" kern="1200" dirty="0">
            <a:solidFill>
              <a:srgbClr val="030000"/>
            </a:solidFill>
            <a:latin typeface="Arial"/>
            <a:cs typeface="Arial"/>
          </a:endParaRPr>
        </a:p>
      </dsp:txBody>
      <dsp:txXfrm>
        <a:off x="6131137" y="2625511"/>
        <a:ext cx="2542464" cy="286943"/>
      </dsp:txXfrm>
    </dsp:sp>
    <dsp:sp modelId="{7744E249-864A-254B-AD4F-0CA6C53A51E3}">
      <dsp:nvSpPr>
        <dsp:cNvPr id="0" name=""/>
        <dsp:cNvSpPr/>
      </dsp:nvSpPr>
      <dsp:spPr>
        <a:xfrm>
          <a:off x="6126481" y="3164070"/>
          <a:ext cx="2560318" cy="32332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Control system eq.</a:t>
          </a:r>
          <a:endParaRPr lang="en-US" sz="1600" b="1" i="0" kern="1200" dirty="0">
            <a:solidFill>
              <a:srgbClr val="030000"/>
            </a:solidFill>
            <a:latin typeface="Arial"/>
            <a:cs typeface="Arial"/>
          </a:endParaRPr>
        </a:p>
      </dsp:txBody>
      <dsp:txXfrm>
        <a:off x="6135951" y="3173540"/>
        <a:ext cx="2541378" cy="304381"/>
      </dsp:txXfrm>
    </dsp:sp>
    <dsp:sp modelId="{48449881-C656-A145-9A0E-C4F56B3B55E7}">
      <dsp:nvSpPr>
        <dsp:cNvPr id="0" name=""/>
        <dsp:cNvSpPr/>
      </dsp:nvSpPr>
      <dsp:spPr>
        <a:xfrm>
          <a:off x="6126481" y="4520042"/>
          <a:ext cx="2560318" cy="32332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Safety equipment</a:t>
          </a:r>
          <a:endParaRPr lang="en-US" sz="1600" b="1" i="0" kern="1200" dirty="0">
            <a:solidFill>
              <a:srgbClr val="030000"/>
            </a:solidFill>
            <a:latin typeface="Arial"/>
            <a:cs typeface="Arial"/>
          </a:endParaRPr>
        </a:p>
      </dsp:txBody>
      <dsp:txXfrm>
        <a:off x="6135951" y="4529512"/>
        <a:ext cx="2541378" cy="304381"/>
      </dsp:txXfrm>
    </dsp:sp>
    <dsp:sp modelId="{9045CF9B-E149-C14C-935F-1FFF42CBB142}">
      <dsp:nvSpPr>
        <dsp:cNvPr id="0" name=""/>
        <dsp:cNvSpPr/>
      </dsp:nvSpPr>
      <dsp:spPr>
        <a:xfrm>
          <a:off x="6126481" y="3652330"/>
          <a:ext cx="2560318" cy="293583"/>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err="1" smtClean="0">
              <a:solidFill>
                <a:srgbClr val="030000"/>
              </a:solidFill>
              <a:latin typeface="Arial"/>
              <a:cs typeface="Arial"/>
            </a:rPr>
            <a:t>Cryo</a:t>
          </a:r>
          <a:r>
            <a:rPr lang="en-US" sz="1600" b="1" i="0" kern="1200" dirty="0" smtClean="0">
              <a:solidFill>
                <a:srgbClr val="030000"/>
              </a:solidFill>
              <a:latin typeface="Arial"/>
              <a:cs typeface="Arial"/>
            </a:rPr>
            <a:t> valve box</a:t>
          </a:r>
          <a:endParaRPr lang="en-US" sz="1600" b="1" i="0" kern="1200" dirty="0">
            <a:solidFill>
              <a:srgbClr val="030000"/>
            </a:solidFill>
            <a:latin typeface="Arial"/>
            <a:cs typeface="Arial"/>
          </a:endParaRPr>
        </a:p>
      </dsp:txBody>
      <dsp:txXfrm>
        <a:off x="6135080" y="3660929"/>
        <a:ext cx="2543120" cy="276385"/>
      </dsp:txXfrm>
    </dsp:sp>
    <dsp:sp modelId="{631961F1-212F-BB42-B155-2843E0548000}">
      <dsp:nvSpPr>
        <dsp:cNvPr id="0" name=""/>
        <dsp:cNvSpPr/>
      </dsp:nvSpPr>
      <dsp:spPr>
        <a:xfrm>
          <a:off x="6094209" y="2124847"/>
          <a:ext cx="2560318" cy="360324"/>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Ext. supporting system</a:t>
          </a:r>
          <a:endParaRPr lang="en-US" sz="1600" b="1" i="0" kern="1200" dirty="0">
            <a:solidFill>
              <a:srgbClr val="030000"/>
            </a:solidFill>
            <a:latin typeface="Arial"/>
            <a:cs typeface="Arial"/>
          </a:endParaRPr>
        </a:p>
      </dsp:txBody>
      <dsp:txXfrm>
        <a:off x="6104763" y="2135401"/>
        <a:ext cx="2539210" cy="339216"/>
      </dsp:txXfrm>
    </dsp:sp>
    <dsp:sp modelId="{91646FAD-F6EF-B14B-9F88-F997779C974A}">
      <dsp:nvSpPr>
        <dsp:cNvPr id="0" name=""/>
        <dsp:cNvSpPr/>
      </dsp:nvSpPr>
      <dsp:spPr>
        <a:xfrm>
          <a:off x="6126481" y="4125040"/>
          <a:ext cx="2560318" cy="270512"/>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Jumper connection</a:t>
          </a:r>
          <a:endParaRPr lang="en-US" sz="1600" b="1" i="0" kern="1200" dirty="0">
            <a:solidFill>
              <a:srgbClr val="030000"/>
            </a:solidFill>
            <a:latin typeface="Arial"/>
            <a:cs typeface="Arial"/>
          </a:endParaRPr>
        </a:p>
      </dsp:txBody>
      <dsp:txXfrm>
        <a:off x="6134404" y="4132963"/>
        <a:ext cx="2544472" cy="25466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9BCA9-1CE0-DA44-BE7F-3DBE22FAA1A4}" type="datetimeFigureOut">
              <a:rPr lang="en-US" smtClean="0"/>
              <a:t>10/9/12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DA8EA-CDBC-5146-BD43-804A34D3882D}" type="slidenum">
              <a:rPr lang="en-US" smtClean="0"/>
              <a:t>‹#›</a:t>
            </a:fld>
            <a:endParaRPr lang="en-US"/>
          </a:p>
        </p:txBody>
      </p:sp>
    </p:spTree>
    <p:extLst>
      <p:ext uri="{BB962C8B-B14F-4D97-AF65-F5344CB8AC3E}">
        <p14:creationId xmlns:p14="http://schemas.microsoft.com/office/powerpoint/2010/main" val="28146603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82" rtl="0" eaLnBrk="1" fontAlgn="auto" latinLnBrk="0" hangingPunct="1">
              <a:lnSpc>
                <a:spcPct val="100000"/>
              </a:lnSpc>
              <a:spcBef>
                <a:spcPts val="0"/>
              </a:spcBef>
              <a:spcAft>
                <a:spcPts val="0"/>
              </a:spcAft>
              <a:buClrTx/>
              <a:buSzTx/>
              <a:buFontTx/>
              <a:buNone/>
              <a:tabLst/>
              <a:defRPr/>
            </a:pPr>
            <a:r>
              <a:rPr lang="en-US" dirty="0" smtClean="0"/>
              <a:t>Mechanical</a:t>
            </a:r>
            <a:r>
              <a:rPr lang="en-US" baseline="0" dirty="0" smtClean="0"/>
              <a:t> i</a:t>
            </a:r>
            <a:r>
              <a:rPr lang="en-US" dirty="0" smtClean="0"/>
              <a:t>nterface using bellows, flanges, etc…</a:t>
            </a:r>
          </a:p>
          <a:p>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pPr/>
              <a:t>16</a:t>
            </a:fld>
            <a:endParaRPr lang="en-US"/>
          </a:p>
        </p:txBody>
      </p:sp>
    </p:spTree>
    <p:extLst>
      <p:ext uri="{BB962C8B-B14F-4D97-AF65-F5344CB8AC3E}">
        <p14:creationId xmlns:p14="http://schemas.microsoft.com/office/powerpoint/2010/main" val="267896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6" indent="0">
              <a:buNone/>
            </a:pPr>
            <a:r>
              <a:rPr lang="en-US" sz="2000" dirty="0" smtClean="0">
                <a:sym typeface="Wingdings"/>
              </a:rPr>
              <a:t>i</a:t>
            </a:r>
            <a:r>
              <a:rPr lang="en-US" sz="2000" dirty="0" smtClean="0"/>
              <a:t>i) Plans for the remaining part of 2012 (and beginning of 2013 if appropriate) </a:t>
            </a:r>
          </a:p>
          <a:p>
            <a:pPr marL="457083" lvl="1" indent="0">
              <a:buNone/>
            </a:pPr>
            <a:endParaRPr lang="en-US" dirty="0" smtClean="0">
              <a:sym typeface="Wingdings"/>
            </a:endParaRPr>
          </a:p>
          <a:p>
            <a:pPr marL="457083" lvl="1" indent="0">
              <a:buNone/>
            </a:pPr>
            <a:r>
              <a:rPr lang="en-US" dirty="0" err="1" smtClean="0">
                <a:sym typeface="Wingdings"/>
              </a:rPr>
              <a:t>Cryo</a:t>
            </a:r>
            <a:r>
              <a:rPr lang="en-US" dirty="0" smtClean="0">
                <a:sym typeface="Wingdings"/>
              </a:rPr>
              <a:t>	 Freeze the cold </a:t>
            </a:r>
            <a:r>
              <a:rPr lang="en-US" dirty="0" err="1" smtClean="0">
                <a:sym typeface="Wingdings"/>
              </a:rPr>
              <a:t>Linac</a:t>
            </a:r>
            <a:r>
              <a:rPr lang="en-US" dirty="0" smtClean="0">
                <a:sym typeface="Wingdings"/>
              </a:rPr>
              <a:t> operating parameters</a:t>
            </a:r>
          </a:p>
          <a:p>
            <a:pPr marL="457083" lvl="1" indent="0">
              <a:buNone/>
            </a:pPr>
            <a:r>
              <a:rPr lang="en-US" dirty="0" smtClean="0">
                <a:sym typeface="Wingdings"/>
              </a:rPr>
              <a:t>		 ESS </a:t>
            </a:r>
            <a:r>
              <a:rPr lang="en-US" dirty="0" err="1" smtClean="0">
                <a:sym typeface="Wingdings"/>
              </a:rPr>
              <a:t>Linac</a:t>
            </a:r>
            <a:r>
              <a:rPr lang="en-US" dirty="0" smtClean="0">
                <a:sym typeface="Wingdings"/>
              </a:rPr>
              <a:t> flow scheme</a:t>
            </a:r>
          </a:p>
          <a:p>
            <a:pPr marL="457083" lvl="1" indent="0">
              <a:buNone/>
            </a:pPr>
            <a:r>
              <a:rPr lang="en-US" dirty="0" smtClean="0">
                <a:sym typeface="Wingdings"/>
              </a:rPr>
              <a:t>		 Sizing of components (e.g. distribution lines)</a:t>
            </a:r>
          </a:p>
          <a:p>
            <a:pPr marL="457083" lvl="1" indent="0">
              <a:buNone/>
            </a:pPr>
            <a:r>
              <a:rPr lang="en-US" dirty="0" smtClean="0">
                <a:sym typeface="Wingdings"/>
              </a:rPr>
              <a:t>		</a:t>
            </a:r>
            <a:endParaRPr lang="en-US" dirty="0" smtClean="0"/>
          </a:p>
          <a:p>
            <a:pPr marL="457083" lvl="1" indent="0">
              <a:buNone/>
            </a:pPr>
            <a:r>
              <a:rPr lang="en-US" dirty="0" smtClean="0"/>
              <a:t>Spokes 	</a:t>
            </a:r>
            <a:r>
              <a:rPr lang="en-US" dirty="0" smtClean="0">
                <a:sym typeface="Wingdings"/>
              </a:rPr>
              <a:t> Complete technical design detail (proto test expected 2015)</a:t>
            </a:r>
          </a:p>
          <a:p>
            <a:pPr marL="457083" lvl="1" indent="0">
              <a:buNone/>
            </a:pPr>
            <a:endParaRPr lang="en-US" dirty="0" smtClean="0">
              <a:sym typeface="Wingdings"/>
            </a:endParaRPr>
          </a:p>
          <a:p>
            <a:pPr marL="457083" lvl="1" indent="0">
              <a:buNone/>
            </a:pPr>
            <a:r>
              <a:rPr lang="en-US" dirty="0" smtClean="0"/>
              <a:t>Elliptical 	</a:t>
            </a:r>
            <a:r>
              <a:rPr lang="en-US" dirty="0" smtClean="0">
                <a:sym typeface="Wingdings"/>
              </a:rPr>
              <a:t>Develop component stand alone test to verify the expected heat load</a:t>
            </a:r>
          </a:p>
          <a:p>
            <a:pPr marL="457083" lvl="1" indent="0">
              <a:buNone/>
            </a:pPr>
            <a:r>
              <a:rPr lang="en-US" dirty="0" smtClean="0">
                <a:sym typeface="Wingdings"/>
              </a:rPr>
              <a:t>		 Complete the conceptual design and Initiate the fabrication drawing</a:t>
            </a:r>
          </a:p>
          <a:p>
            <a:pPr marL="457083" lvl="1" indent="0">
              <a:buNone/>
            </a:pPr>
            <a:endParaRPr lang="en-US" dirty="0" smtClean="0">
              <a:sym typeface="Wingdings"/>
            </a:endParaRPr>
          </a:p>
          <a:p>
            <a:pPr marL="0" indent="0">
              <a:buNone/>
            </a:pPr>
            <a:r>
              <a:rPr lang="en-US" sz="2000" dirty="0" smtClean="0"/>
              <a:t>iii) Issue that needs attention</a:t>
            </a:r>
          </a:p>
          <a:p>
            <a:pPr marL="457083" lvl="1" indent="0">
              <a:buNone/>
            </a:pPr>
            <a:endParaRPr lang="en-US" dirty="0" smtClean="0"/>
          </a:p>
          <a:p>
            <a:pPr marL="457083" lvl="1" indent="0">
              <a:buNone/>
            </a:pPr>
            <a:r>
              <a:rPr lang="en-US" dirty="0" smtClean="0"/>
              <a:t>Spoke	</a:t>
            </a:r>
            <a:r>
              <a:rPr lang="en-US" dirty="0" smtClean="0">
                <a:sym typeface="Wingdings"/>
              </a:rPr>
              <a:t> Prototype development depends on the availability of resonator </a:t>
            </a:r>
          </a:p>
          <a:p>
            <a:pPr marL="457083" lvl="1" indent="0">
              <a:buNone/>
            </a:pPr>
            <a:r>
              <a:rPr lang="en-US" dirty="0" smtClean="0">
                <a:sym typeface="Wingdings"/>
              </a:rPr>
              <a:t>	</a:t>
            </a:r>
          </a:p>
          <a:p>
            <a:pPr marL="457083" lvl="1" indent="0">
              <a:buNone/>
            </a:pPr>
            <a:r>
              <a:rPr lang="en-US" dirty="0" smtClean="0"/>
              <a:t>Elliptical 	</a:t>
            </a:r>
            <a:r>
              <a:rPr lang="en-US" dirty="0" smtClean="0">
                <a:sym typeface="Wingdings"/>
              </a:rPr>
              <a:t> Critical path for current ESS schedule</a:t>
            </a:r>
          </a:p>
          <a:p>
            <a:pPr marL="457083" lvl="1" indent="0">
              <a:buNone/>
            </a:pPr>
            <a:r>
              <a:rPr lang="en-US" dirty="0" smtClean="0">
                <a:sym typeface="Wingdings"/>
              </a:rPr>
              <a:t>		</a:t>
            </a:r>
            <a:r>
              <a:rPr lang="en-US" sz="1400" dirty="0" smtClean="0">
                <a:sym typeface="Wingdings"/>
              </a:rPr>
              <a:t> e.g. availability of the infrastructure</a:t>
            </a:r>
          </a:p>
          <a:p>
            <a:pPr marL="457083" lvl="1" indent="0">
              <a:buNone/>
            </a:pPr>
            <a:endParaRPr lang="en-US" sz="1400" dirty="0" smtClean="0">
              <a:sym typeface="Wingdings"/>
            </a:endParaRPr>
          </a:p>
          <a:p>
            <a:pPr marL="457083" lvl="1" indent="0">
              <a:buNone/>
            </a:pPr>
            <a:r>
              <a:rPr lang="en-US" dirty="0" smtClean="0">
                <a:sym typeface="Wingdings"/>
              </a:rPr>
              <a:t>		 Freeze the parameters of the medium- and high-beta cavities packages in 		  order to freeze the </a:t>
            </a:r>
            <a:r>
              <a:rPr lang="en-US" dirty="0" err="1" smtClean="0">
                <a:sym typeface="Wingdings"/>
              </a:rPr>
              <a:t>cryomodule</a:t>
            </a:r>
            <a:r>
              <a:rPr lang="en-US" dirty="0" smtClean="0">
                <a:sym typeface="Wingdings"/>
              </a:rPr>
              <a:t> design 		</a:t>
            </a:r>
            <a:r>
              <a:rPr lang="en-US" sz="1400" dirty="0" smtClean="0">
                <a:sym typeface="Wingdings"/>
              </a:rPr>
              <a:t>  </a:t>
            </a:r>
          </a:p>
          <a:p>
            <a:pPr marL="457083" lvl="1" indent="0">
              <a:buNone/>
            </a:pPr>
            <a:r>
              <a:rPr lang="en-US" sz="1400" dirty="0" smtClean="0">
                <a:sym typeface="Wingdings"/>
              </a:rPr>
              <a:t>		e.g. HOM use</a:t>
            </a:r>
          </a:p>
          <a:p>
            <a:pPr marL="457083" lvl="1" indent="0">
              <a:buNone/>
            </a:pPr>
            <a:endParaRPr lang="en-US" dirty="0" smtClean="0">
              <a:sym typeface="Wingdings"/>
            </a:endParaRPr>
          </a:p>
          <a:p>
            <a:endParaRPr lang="en-US" dirty="0"/>
          </a:p>
        </p:txBody>
      </p:sp>
    </p:spTree>
    <p:extLst>
      <p:ext uri="{BB962C8B-B14F-4D97-AF65-F5344CB8AC3E}">
        <p14:creationId xmlns:p14="http://schemas.microsoft.com/office/powerpoint/2010/main" val="110472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pPr/>
              <a:t>30</a:t>
            </a:fld>
            <a:endParaRPr lang="en-US"/>
          </a:p>
        </p:txBody>
      </p:sp>
    </p:spTree>
    <p:extLst>
      <p:ext uri="{BB962C8B-B14F-4D97-AF65-F5344CB8AC3E}">
        <p14:creationId xmlns:p14="http://schemas.microsoft.com/office/powerpoint/2010/main" val="314394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6342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9784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79663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seul">
    <p:bg>
      <p:bgPr>
        <a:blipFill dpi="0" rotWithShape="1">
          <a:blip r:embed="rId2" cstate="print">
            <a:lum/>
          </a:blip>
          <a:srcRect/>
          <a:stretch>
            <a:fillRect l="-6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80305" y="214290"/>
            <a:ext cx="5450452" cy="796908"/>
          </a:xfrm>
          <a:prstGeom prst="rect">
            <a:avLst/>
          </a:prstGeom>
        </p:spPr>
        <p:txBody>
          <a:bodyPr>
            <a:noAutofit/>
          </a:bodyPr>
          <a:lstStyle>
            <a:lvl1pPr>
              <a:buFont typeface="Arial" pitchFamily="34" charset="0"/>
              <a:buNone/>
              <a:defRPr sz="3600" b="1" i="0" cap="all" baseline="0">
                <a:solidFill>
                  <a:schemeClr val="tx1">
                    <a:lumMod val="75000"/>
                    <a:lumOff val="25000"/>
                  </a:schemeClr>
                </a:solidFill>
                <a:latin typeface="Arial Bold"/>
              </a:defRPr>
            </a:lvl1pPr>
          </a:lstStyle>
          <a:p>
            <a:r>
              <a:rPr lang="fr-FR" dirty="0" smtClean="0"/>
              <a:t>Titre présentation</a:t>
            </a:r>
            <a:endParaRPr lang="fr-FR" dirty="0"/>
          </a:p>
        </p:txBody>
      </p:sp>
      <p:pic>
        <p:nvPicPr>
          <p:cNvPr id="11" name="Image 10" descr="logoipn.png"/>
          <p:cNvPicPr>
            <a:picLocks noChangeAspect="1"/>
          </p:cNvPicPr>
          <p:nvPr userDrawn="1"/>
        </p:nvPicPr>
        <p:blipFill>
          <a:blip r:embed="rId3" cstate="print"/>
          <a:srcRect l="15106" t="13491" r="20142" b="24283"/>
          <a:stretch>
            <a:fillRect/>
          </a:stretch>
        </p:blipFill>
        <p:spPr>
          <a:xfrm>
            <a:off x="118582" y="116632"/>
            <a:ext cx="1559045" cy="977946"/>
          </a:xfrm>
          <a:prstGeom prst="rect">
            <a:avLst/>
          </a:prstGeom>
        </p:spPr>
      </p:pic>
      <p:sp>
        <p:nvSpPr>
          <p:cNvPr id="9" name="Espace réservé du numéro de diapositive 4"/>
          <p:cNvSpPr txBox="1">
            <a:spLocks/>
          </p:cNvSpPr>
          <p:nvPr userDrawn="1"/>
        </p:nvSpPr>
        <p:spPr>
          <a:xfrm>
            <a:off x="8572528" y="6500836"/>
            <a:ext cx="571505" cy="285728"/>
          </a:xfrm>
          <a:prstGeom prst="rect">
            <a:avLst/>
          </a:prstGeom>
        </p:spPr>
        <p:txBody>
          <a:bodyPr vert="horz" lIns="95763" tIns="47882" rIns="95763" bIns="47882" rtlCol="0" anchor="ctr"/>
          <a:lstStyle>
            <a:lvl1pPr>
              <a:defRPr baseline="0">
                <a:solidFill>
                  <a:srgbClr val="C3004A"/>
                </a:solidFill>
                <a:latin typeface="Arial Bold"/>
              </a:defRPr>
            </a:lvl1pPr>
          </a:lstStyle>
          <a:p>
            <a:pPr marL="0" marR="0" lvl="0" indent="0" algn="r" defTabSz="957629"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srgbClr val="C3004A"/>
              </a:solidFill>
              <a:effectLst/>
              <a:uLnTx/>
              <a:uFillTx/>
              <a:latin typeface="Arial Bold"/>
              <a:ea typeface="+mn-ea"/>
              <a:cs typeface="+mn-cs"/>
            </a:endParaRPr>
          </a:p>
        </p:txBody>
      </p:sp>
      <p:pic>
        <p:nvPicPr>
          <p:cNvPr id="7" name="Image 6" descr="logo.png"/>
          <p:cNvPicPr/>
          <p:nvPr userDrawn="1"/>
        </p:nvPicPr>
        <p:blipFill>
          <a:blip r:embed="rId4" cstate="print"/>
          <a:stretch>
            <a:fillRect/>
          </a:stretch>
        </p:blipFill>
        <p:spPr bwMode="auto">
          <a:xfrm>
            <a:off x="7363695" y="116632"/>
            <a:ext cx="1642683" cy="906308"/>
          </a:xfrm>
          <a:prstGeom prst="rect">
            <a:avLst/>
          </a:prstGeom>
          <a:noFill/>
          <a:ln>
            <a:noFill/>
          </a:ln>
        </p:spPr>
      </p:pic>
      <p:sp>
        <p:nvSpPr>
          <p:cNvPr id="8" name="ZoneTexte 7"/>
          <p:cNvSpPr txBox="1"/>
          <p:nvPr userDrawn="1"/>
        </p:nvSpPr>
        <p:spPr>
          <a:xfrm>
            <a:off x="716803" y="6453337"/>
            <a:ext cx="8308615" cy="276999"/>
          </a:xfrm>
          <a:prstGeom prst="rect">
            <a:avLst/>
          </a:prstGeom>
          <a:noFill/>
        </p:spPr>
        <p:txBody>
          <a:bodyPr wrap="square" rtlCol="0">
            <a:spAutoFit/>
          </a:bodyPr>
          <a:lstStyle/>
          <a:p>
            <a:pPr algn="r"/>
            <a:r>
              <a:rPr lang="fr-FR" sz="1200" dirty="0" smtClean="0"/>
              <a:t>F  LESEIGNEUR  /  G  OLIVIER    </a:t>
            </a:r>
            <a:r>
              <a:rPr lang="fr-FR" sz="1200" baseline="0" dirty="0" smtClean="0"/>
              <a:t>                          </a:t>
            </a:r>
            <a:r>
              <a:rPr lang="fr-FR" sz="1200" dirty="0" smtClean="0"/>
              <a:t>Réunion ESS</a:t>
            </a:r>
            <a:r>
              <a:rPr lang="fr-FR" sz="1200" baseline="0" dirty="0" smtClean="0"/>
              <a:t> RT7 du 27 avril 2012			</a:t>
            </a:r>
            <a:fld id="{CA779A63-C08E-4F25-AF9D-7A6FAEC763DC}" type="slidenum">
              <a:rPr lang="fr-FR" sz="1200" baseline="0" smtClean="0"/>
              <a:pPr algn="r"/>
              <a:t>‹#›</a:t>
            </a:fld>
            <a:endParaRPr lang="fr-FR" sz="1200" dirty="0"/>
          </a:p>
        </p:txBody>
      </p:sp>
    </p:spTree>
    <p:extLst>
      <p:ext uri="{BB962C8B-B14F-4D97-AF65-F5344CB8AC3E}">
        <p14:creationId xmlns:p14="http://schemas.microsoft.com/office/powerpoint/2010/main" val="3446153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10/9/12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10/9/12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10/9/12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531440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10/9/12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10/9/12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14952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10/9/12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89479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25583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670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43710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7116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10/9/12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22691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0" y="0"/>
            <a:ext cx="9144000" cy="6858000"/>
          </a:xfrm>
          <a:prstGeom prst="rect">
            <a:avLst/>
          </a:prstGeom>
        </p:spPr>
      </p:pic>
      <p:sp>
        <p:nvSpPr>
          <p:cNvPr id="8" name="TextBox 7"/>
          <p:cNvSpPr txBox="1"/>
          <p:nvPr userDrawn="1"/>
        </p:nvSpPr>
        <p:spPr>
          <a:xfrm>
            <a:off x="690744" y="619206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850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10/9/12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10/9/12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package" Target="../embeddings/Microsoft_Word_Document1.docx"/><Relationship Id="rId5" Type="http://schemas.openxmlformats.org/officeDocument/2006/relationships/image" Target="../media/image17.emf"/><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422604" y="1505958"/>
            <a:ext cx="3721395" cy="1470025"/>
          </a:xfrm>
        </p:spPr>
        <p:txBody>
          <a:bodyPr/>
          <a:lstStyle/>
          <a:p>
            <a:r>
              <a:rPr lang="en-US" dirty="0">
                <a:solidFill>
                  <a:srgbClr val="3366FF"/>
                </a:solidFill>
              </a:rPr>
              <a:t>Project 8: Elliptical Cavity Cryomodule Technology Demonstrator</a:t>
            </a:r>
            <a:endParaRPr lang="en-US" b="1" dirty="0">
              <a:solidFill>
                <a:srgbClr val="3366FF"/>
              </a:solidFill>
            </a:endParaRPr>
          </a:p>
        </p:txBody>
      </p:sp>
      <p:sp>
        <p:nvSpPr>
          <p:cNvPr id="7" name="Subtitle 6"/>
          <p:cNvSpPr>
            <a:spLocks noGrp="1"/>
          </p:cNvSpPr>
          <p:nvPr>
            <p:ph type="subTitle" idx="1"/>
          </p:nvPr>
        </p:nvSpPr>
        <p:spPr>
          <a:xfrm>
            <a:off x="3911486" y="4915850"/>
            <a:ext cx="6400800" cy="1246959"/>
          </a:xfrm>
        </p:spPr>
        <p:txBody>
          <a:bodyPr/>
          <a:lstStyle/>
          <a:p>
            <a:r>
              <a:rPr lang="en-US" sz="2400" dirty="0" smtClean="0">
                <a:solidFill>
                  <a:srgbClr val="3366FF"/>
                </a:solidFill>
              </a:rPr>
              <a:t>Christine Darve</a:t>
            </a:r>
          </a:p>
          <a:p>
            <a:r>
              <a:rPr lang="en-US" sz="2400" dirty="0" smtClean="0">
                <a:solidFill>
                  <a:srgbClr val="3366FF"/>
                </a:solidFill>
              </a:rPr>
              <a:t>10</a:t>
            </a:r>
            <a:r>
              <a:rPr lang="en-US" sz="2400" baseline="30000" dirty="0" smtClean="0">
                <a:solidFill>
                  <a:srgbClr val="3366FF"/>
                </a:solidFill>
              </a:rPr>
              <a:t>th</a:t>
            </a:r>
            <a:r>
              <a:rPr lang="en-US" sz="2400" dirty="0" smtClean="0">
                <a:solidFill>
                  <a:srgbClr val="3366FF"/>
                </a:solidFill>
              </a:rPr>
              <a:t> </a:t>
            </a:r>
            <a:r>
              <a:rPr lang="en-US" sz="2400" dirty="0" smtClean="0">
                <a:solidFill>
                  <a:srgbClr val="3366FF"/>
                </a:solidFill>
              </a:rPr>
              <a:t>Oct, </a:t>
            </a:r>
            <a:r>
              <a:rPr lang="en-US" sz="2400" dirty="0" smtClean="0">
                <a:solidFill>
                  <a:srgbClr val="3366FF"/>
                </a:solidFill>
              </a:rPr>
              <a:t>2012</a:t>
            </a:r>
            <a:endParaRPr lang="en-US" sz="2400" dirty="0" smtClean="0">
              <a:solidFill>
                <a:srgbClr val="3366FF"/>
              </a:solidFill>
            </a:endParaRPr>
          </a:p>
        </p:txBody>
      </p:sp>
      <p:pic>
        <p:nvPicPr>
          <p:cNvPr id="2" name="Picture 1"/>
          <p:cNvPicPr>
            <a:picLocks noChangeAspect="1"/>
          </p:cNvPicPr>
          <p:nvPr/>
        </p:nvPicPr>
        <p:blipFill>
          <a:blip r:embed="rId2"/>
          <a:stretch>
            <a:fillRect/>
          </a:stretch>
        </p:blipFill>
        <p:spPr>
          <a:xfrm>
            <a:off x="-1" y="0"/>
            <a:ext cx="5422605" cy="6858000"/>
          </a:xfrm>
          <a:prstGeom prst="rect">
            <a:avLst/>
          </a:prstGeom>
        </p:spPr>
      </p:pic>
      <p:pic>
        <p:nvPicPr>
          <p:cNvPr id="3" name="Picture 2"/>
          <p:cNvPicPr>
            <a:picLocks noChangeAspect="1"/>
          </p:cNvPicPr>
          <p:nvPr/>
        </p:nvPicPr>
        <p:blipFill>
          <a:blip r:embed="rId3"/>
          <a:stretch>
            <a:fillRect/>
          </a:stretch>
        </p:blipFill>
        <p:spPr>
          <a:xfrm>
            <a:off x="5905500" y="0"/>
            <a:ext cx="3238500" cy="1739900"/>
          </a:xfrm>
          <a:prstGeom prst="rect">
            <a:avLst/>
          </a:prstGeom>
        </p:spPr>
      </p:pic>
    </p:spTree>
    <p:extLst>
      <p:ext uri="{BB962C8B-B14F-4D97-AF65-F5344CB8AC3E}">
        <p14:creationId xmlns:p14="http://schemas.microsoft.com/office/powerpoint/2010/main" val="33830659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900" y="520700"/>
            <a:ext cx="7696200" cy="5803900"/>
          </a:xfrm>
          <a:prstGeom prst="rect">
            <a:avLst/>
          </a:prstGeom>
        </p:spPr>
      </p:pic>
    </p:spTree>
    <p:extLst>
      <p:ext uri="{BB962C8B-B14F-4D97-AF65-F5344CB8AC3E}">
        <p14:creationId xmlns:p14="http://schemas.microsoft.com/office/powerpoint/2010/main" val="288279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026" y="0"/>
            <a:ext cx="9037995" cy="6737684"/>
          </a:xfrm>
          <a:prstGeom prst="rect">
            <a:avLst/>
          </a:prstGeom>
        </p:spPr>
      </p:pic>
    </p:spTree>
    <p:extLst>
      <p:ext uri="{BB962C8B-B14F-4D97-AF65-F5344CB8AC3E}">
        <p14:creationId xmlns:p14="http://schemas.microsoft.com/office/powerpoint/2010/main" val="53338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290" y="0"/>
            <a:ext cx="9033710" cy="6749324"/>
          </a:xfrm>
          <a:prstGeom prst="rect">
            <a:avLst/>
          </a:prstGeom>
        </p:spPr>
      </p:pic>
    </p:spTree>
    <p:extLst>
      <p:ext uri="{BB962C8B-B14F-4D97-AF65-F5344CB8AC3E}">
        <p14:creationId xmlns:p14="http://schemas.microsoft.com/office/powerpoint/2010/main" val="288279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43059"/>
          </a:xfrm>
          <a:prstGeom prst="rect">
            <a:avLst/>
          </a:prstGeom>
        </p:spPr>
      </p:pic>
    </p:spTree>
    <p:extLst>
      <p:ext uri="{BB962C8B-B14F-4D97-AF65-F5344CB8AC3E}">
        <p14:creationId xmlns:p14="http://schemas.microsoft.com/office/powerpoint/2010/main" val="210633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789" y="196882"/>
            <a:ext cx="8876632" cy="6661118"/>
          </a:xfrm>
          <a:prstGeom prst="rect">
            <a:avLst/>
          </a:prstGeom>
        </p:spPr>
      </p:pic>
    </p:spTree>
    <p:extLst>
      <p:ext uri="{BB962C8B-B14F-4D97-AF65-F5344CB8AC3E}">
        <p14:creationId xmlns:p14="http://schemas.microsoft.com/office/powerpoint/2010/main" val="102675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811945" cy="6363368"/>
          </a:xfrm>
          <a:prstGeom prst="rect">
            <a:avLst/>
          </a:prstGeom>
        </p:spPr>
      </p:pic>
    </p:spTree>
    <p:extLst>
      <p:ext uri="{BB962C8B-B14F-4D97-AF65-F5344CB8AC3E}">
        <p14:creationId xmlns:p14="http://schemas.microsoft.com/office/powerpoint/2010/main" val="105541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8637" y="876067"/>
            <a:ext cx="9053848" cy="5618081"/>
          </a:xfrm>
          <a:prstGeom prst="rect">
            <a:avLst/>
          </a:prstGeom>
          <a:solidFill>
            <a:schemeClr val="bg2">
              <a:lumMod val="95000"/>
              <a:alpha val="0"/>
            </a:schemeClr>
          </a:solidFill>
          <a:ln w="381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7030A0"/>
              </a:solidFill>
              <a:effectLst>
                <a:outerShdw blurRad="38100" dist="38100" dir="2700000" algn="tl">
                  <a:srgbClr val="000000">
                    <a:alpha val="43137"/>
                  </a:srgbClr>
                </a:outerShdw>
              </a:effectLst>
              <a:latin typeface="Arial" pitchFamily="-112" charset="0"/>
            </a:endParaRPr>
          </a:p>
        </p:txBody>
      </p:sp>
      <p:sp>
        <p:nvSpPr>
          <p:cNvPr id="2" name="Title 1"/>
          <p:cNvSpPr>
            <a:spLocks noGrp="1"/>
          </p:cNvSpPr>
          <p:nvPr>
            <p:ph type="title"/>
          </p:nvPr>
        </p:nvSpPr>
        <p:spPr>
          <a:xfrm>
            <a:off x="914400" y="82663"/>
            <a:ext cx="8229600" cy="1143000"/>
          </a:xfrm>
        </p:spPr>
        <p:txBody>
          <a:bodyPr/>
          <a:lstStyle/>
          <a:p>
            <a:r>
              <a:rPr lang="en-US" sz="2800" dirty="0" smtClean="0">
                <a:latin typeface="Papyrus"/>
                <a:cs typeface="Papyrus"/>
              </a:rPr>
              <a:t>Cryomodule Break Down Structure and Interface</a:t>
            </a:r>
            <a:endParaRPr lang="en-US" sz="2800" dirty="0">
              <a:latin typeface="Papyrus"/>
              <a:cs typeface="Papyrus"/>
            </a:endParaRPr>
          </a:p>
        </p:txBody>
      </p:sp>
      <p:graphicFrame>
        <p:nvGraphicFramePr>
          <p:cNvPr id="4" name="Content Placeholder 3"/>
          <p:cNvGraphicFramePr>
            <a:graphicFrameLocks noGrp="1" noChangeAspect="1"/>
          </p:cNvGraphicFramePr>
          <p:nvPr>
            <p:ph idx="4294967295"/>
            <p:extLst>
              <p:ext uri="{D42A27DB-BD31-4B8C-83A1-F6EECF244321}">
                <p14:modId xmlns:p14="http://schemas.microsoft.com/office/powerpoint/2010/main" val="613889642"/>
              </p:ext>
            </p:extLst>
          </p:nvPr>
        </p:nvGraphicFramePr>
        <p:xfrm>
          <a:off x="260873" y="1372019"/>
          <a:ext cx="8686800" cy="4982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16</a:t>
            </a:fld>
            <a:endParaRPr lang="en-GB"/>
          </a:p>
        </p:txBody>
      </p:sp>
      <p:sp>
        <p:nvSpPr>
          <p:cNvPr id="3" name="Rectangle 2"/>
          <p:cNvSpPr/>
          <p:nvPr/>
        </p:nvSpPr>
        <p:spPr bwMode="auto">
          <a:xfrm>
            <a:off x="181414" y="1174147"/>
            <a:ext cx="6103475" cy="526848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030000"/>
              </a:solidFill>
              <a:effectLst>
                <a:outerShdw blurRad="38100" dist="38100" dir="2700000" algn="tl">
                  <a:srgbClr val="000000">
                    <a:alpha val="43137"/>
                  </a:srgbClr>
                </a:outerShdw>
              </a:effectLst>
              <a:latin typeface="Arial" pitchFamily="-112" charset="0"/>
            </a:endParaRPr>
          </a:p>
        </p:txBody>
      </p:sp>
      <p:sp>
        <p:nvSpPr>
          <p:cNvPr id="6" name="Rectangle 5"/>
          <p:cNvSpPr/>
          <p:nvPr/>
        </p:nvSpPr>
        <p:spPr>
          <a:xfrm>
            <a:off x="2194372" y="856331"/>
            <a:ext cx="1849445" cy="369332"/>
          </a:xfrm>
          <a:prstGeom prst="rect">
            <a:avLst/>
          </a:prstGeom>
        </p:spPr>
        <p:txBody>
          <a:bodyPr wrap="square">
            <a:spAutoFit/>
          </a:bodyPr>
          <a:lstStyle/>
          <a:p>
            <a:pPr algn="ctr"/>
            <a:r>
              <a:rPr lang="en-US" dirty="0" smtClean="0">
                <a:solidFill>
                  <a:srgbClr val="FF0000"/>
                </a:solidFill>
              </a:rPr>
              <a:t>Cryomodule</a:t>
            </a:r>
            <a:endParaRPr lang="en-US" dirty="0">
              <a:solidFill>
                <a:srgbClr val="FF0000"/>
              </a:solidFill>
            </a:endParaRPr>
          </a:p>
        </p:txBody>
      </p:sp>
      <p:sp>
        <p:nvSpPr>
          <p:cNvPr id="11" name="Rectangle 10"/>
          <p:cNvSpPr/>
          <p:nvPr/>
        </p:nvSpPr>
        <p:spPr>
          <a:xfrm>
            <a:off x="6687612" y="979099"/>
            <a:ext cx="1849445" cy="369332"/>
          </a:xfrm>
          <a:prstGeom prst="rect">
            <a:avLst/>
          </a:prstGeom>
        </p:spPr>
        <p:txBody>
          <a:bodyPr wrap="square">
            <a:spAutoFit/>
          </a:bodyPr>
          <a:lstStyle/>
          <a:p>
            <a:pPr algn="ctr"/>
            <a:r>
              <a:rPr lang="en-US" dirty="0" smtClean="0">
                <a:solidFill>
                  <a:srgbClr val="7030A0"/>
                </a:solidFill>
              </a:rPr>
              <a:t>Tunnel</a:t>
            </a:r>
            <a:endParaRPr lang="en-US" dirty="0">
              <a:solidFill>
                <a:srgbClr val="7030A0"/>
              </a:solidFill>
            </a:endParaRPr>
          </a:p>
        </p:txBody>
      </p:sp>
      <p:cxnSp>
        <p:nvCxnSpPr>
          <p:cNvPr id="8" name="Straight Connector 7"/>
          <p:cNvCxnSpPr/>
          <p:nvPr/>
        </p:nvCxnSpPr>
        <p:spPr bwMode="auto">
          <a:xfrm>
            <a:off x="351529" y="4536090"/>
            <a:ext cx="2710173" cy="635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351529" y="4536090"/>
            <a:ext cx="2710173" cy="635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3309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149412"/>
            <a:ext cx="9039412" cy="6285137"/>
          </a:xfrm>
          <a:prstGeom prst="rect">
            <a:avLst/>
          </a:prstGeom>
          <a:noFill/>
          <a:ln>
            <a:noFill/>
          </a:ln>
        </p:spPr>
      </p:pic>
    </p:spTree>
    <p:extLst>
      <p:ext uri="{BB962C8B-B14F-4D97-AF65-F5344CB8AC3E}">
        <p14:creationId xmlns:p14="http://schemas.microsoft.com/office/powerpoint/2010/main" val="386419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310" y="188640"/>
            <a:ext cx="8228707" cy="1143000"/>
          </a:xfrm>
        </p:spPr>
        <p:txBody>
          <a:bodyPr/>
          <a:lstStyle/>
          <a:p>
            <a:r>
              <a:rPr lang="en-US" sz="2800" dirty="0">
                <a:latin typeface="Papyrus"/>
                <a:cs typeface="Papyrus"/>
              </a:rPr>
              <a:t>Elliptical Cryomodules</a:t>
            </a:r>
          </a:p>
        </p:txBody>
      </p:sp>
      <p:sp>
        <p:nvSpPr>
          <p:cNvPr id="4" name="TextBox 3"/>
          <p:cNvSpPr txBox="1"/>
          <p:nvPr/>
        </p:nvSpPr>
        <p:spPr>
          <a:xfrm>
            <a:off x="17699" y="5960531"/>
            <a:ext cx="5769437" cy="497730"/>
          </a:xfrm>
          <a:prstGeom prst="rect">
            <a:avLst/>
          </a:prstGeom>
          <a:noFill/>
        </p:spPr>
        <p:txBody>
          <a:bodyPr wrap="square" lIns="64288" tIns="32144" rIns="64288" bIns="32144" rtlCol="0">
            <a:spAutoFit/>
          </a:bodyPr>
          <a:lstStyle/>
          <a:p>
            <a:pPr marL="562452" lvl="1" indent="-241093">
              <a:buFont typeface="Arial"/>
              <a:buChar char="•"/>
            </a:pPr>
            <a:r>
              <a:rPr lang="en-US" sz="1400" dirty="0">
                <a:latin typeface="Papyrus"/>
                <a:cs typeface="Papyrus"/>
                <a:sym typeface="Wingdings"/>
              </a:rPr>
              <a:t>Elliptical Cavities Cryomodule Technology Demonstrator results by the end of 2015  start pre-series </a:t>
            </a:r>
          </a:p>
        </p:txBody>
      </p:sp>
      <p:graphicFrame>
        <p:nvGraphicFramePr>
          <p:cNvPr id="7" name="Object 6"/>
          <p:cNvGraphicFramePr>
            <a:graphicFrameLocks noChangeAspect="1"/>
          </p:cNvGraphicFramePr>
          <p:nvPr>
            <p:extLst>
              <p:ext uri="{D42A27DB-BD31-4B8C-83A1-F6EECF244321}">
                <p14:modId xmlns:p14="http://schemas.microsoft.com/office/powerpoint/2010/main" val="3453481428"/>
              </p:ext>
            </p:extLst>
          </p:nvPr>
        </p:nvGraphicFramePr>
        <p:xfrm>
          <a:off x="1837946" y="1201253"/>
          <a:ext cx="7037657" cy="2047594"/>
        </p:xfrm>
        <a:graphic>
          <a:graphicData uri="http://schemas.openxmlformats.org/presentationml/2006/ole">
            <mc:AlternateContent xmlns:mc="http://schemas.openxmlformats.org/markup-compatibility/2006">
              <mc:Choice xmlns:v="urn:schemas-microsoft-com:vml" Requires="v">
                <p:oleObj spid="_x0000_s1048" name="Document" r:id="rId4" imgW="5892800" imgH="1714500" progId="Word.Document.12">
                  <p:embed/>
                </p:oleObj>
              </mc:Choice>
              <mc:Fallback>
                <p:oleObj name="Document" r:id="rId4" imgW="5892800" imgH="1714500" progId="Word.Document.12">
                  <p:embed/>
                  <p:pic>
                    <p:nvPicPr>
                      <p:cNvPr id="0" name=""/>
                      <p:cNvPicPr/>
                      <p:nvPr/>
                    </p:nvPicPr>
                    <p:blipFill>
                      <a:blip r:embed="rId5"/>
                      <a:stretch>
                        <a:fillRect/>
                      </a:stretch>
                    </p:blipFill>
                    <p:spPr>
                      <a:xfrm>
                        <a:off x="1837946" y="1201253"/>
                        <a:ext cx="7037657" cy="2047594"/>
                      </a:xfrm>
                      <a:prstGeom prst="rect">
                        <a:avLst/>
                      </a:prstGeom>
                    </p:spPr>
                  </p:pic>
                </p:oleObj>
              </mc:Fallback>
            </mc:AlternateContent>
          </a:graphicData>
        </a:graphic>
      </p:graphicFrame>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420289" y="3277108"/>
            <a:ext cx="5670630" cy="2227748"/>
          </a:xfrm>
          <a:prstGeom prst="rect">
            <a:avLst/>
          </a:prstGeom>
          <a:noFill/>
          <a:ln>
            <a:noFill/>
          </a:ln>
        </p:spPr>
      </p:pic>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7052901" y="3125216"/>
            <a:ext cx="2003006" cy="2227748"/>
          </a:xfrm>
          <a:prstGeom prst="rect">
            <a:avLst/>
          </a:prstGeom>
          <a:noFill/>
          <a:ln>
            <a:noFill/>
          </a:ln>
        </p:spPr>
      </p:pic>
      <p:pic>
        <p:nvPicPr>
          <p:cNvPr id="15"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167136" y="948100"/>
            <a:ext cx="1943546" cy="1188541"/>
          </a:xfrm>
          <a:prstGeom prst="rect">
            <a:avLst/>
          </a:prstGeom>
          <a:noFill/>
          <a:ln>
            <a:noFill/>
          </a:ln>
        </p:spPr>
      </p:pic>
      <p:sp>
        <p:nvSpPr>
          <p:cNvPr id="16" name="Rectangle 15"/>
          <p:cNvSpPr/>
          <p:nvPr/>
        </p:nvSpPr>
        <p:spPr>
          <a:xfrm>
            <a:off x="470919" y="2618910"/>
            <a:ext cx="1070013"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Space-frame</a:t>
            </a:r>
            <a:endParaRPr lang="en-US" sz="1400" dirty="0"/>
          </a:p>
        </p:txBody>
      </p:sp>
      <p:sp>
        <p:nvSpPr>
          <p:cNvPr id="17" name="Rectangle 16"/>
          <p:cNvSpPr/>
          <p:nvPr/>
        </p:nvSpPr>
        <p:spPr>
          <a:xfrm>
            <a:off x="2749298" y="5251703"/>
            <a:ext cx="1195227"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Power coupler</a:t>
            </a:r>
            <a:endParaRPr lang="en-US" sz="1400" dirty="0"/>
          </a:p>
        </p:txBody>
      </p:sp>
      <p:sp>
        <p:nvSpPr>
          <p:cNvPr id="18" name="Rectangle 17"/>
          <p:cNvSpPr/>
          <p:nvPr/>
        </p:nvSpPr>
        <p:spPr>
          <a:xfrm>
            <a:off x="1331640" y="5403595"/>
            <a:ext cx="900506"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Cold tuner</a:t>
            </a:r>
            <a:endParaRPr lang="en-US" sz="1400" dirty="0"/>
          </a:p>
        </p:txBody>
      </p:sp>
      <p:sp>
        <p:nvSpPr>
          <p:cNvPr id="19" name="Rectangle 18"/>
          <p:cNvSpPr/>
          <p:nvPr/>
        </p:nvSpPr>
        <p:spPr>
          <a:xfrm>
            <a:off x="4268216" y="5099811"/>
            <a:ext cx="1017796"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Helium tank</a:t>
            </a:r>
            <a:endParaRPr lang="en-US" sz="1400" dirty="0"/>
          </a:p>
        </p:txBody>
      </p:sp>
      <p:sp>
        <p:nvSpPr>
          <p:cNvPr id="20" name="Rectangle 19"/>
          <p:cNvSpPr/>
          <p:nvPr/>
        </p:nvSpPr>
        <p:spPr>
          <a:xfrm>
            <a:off x="5027676" y="4796027"/>
            <a:ext cx="1647393"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5-cell elliptical cavity</a:t>
            </a:r>
            <a:endParaRPr lang="en-US" sz="1400" dirty="0"/>
          </a:p>
        </p:txBody>
      </p:sp>
      <p:cxnSp>
        <p:nvCxnSpPr>
          <p:cNvPr id="9" name="Straight Arrow Connector 8"/>
          <p:cNvCxnSpPr/>
          <p:nvPr/>
        </p:nvCxnSpPr>
        <p:spPr>
          <a:xfrm flipV="1">
            <a:off x="1686054" y="4492243"/>
            <a:ext cx="202523" cy="961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204973" y="4542874"/>
            <a:ext cx="253153"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863171" y="4390982"/>
            <a:ext cx="455676"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5280829" y="3985937"/>
            <a:ext cx="455676"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875964" y="1505036"/>
            <a:ext cx="303784" cy="11645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45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Current development</a:t>
            </a:r>
            <a:endParaRPr lang="en-US" sz="2800" dirty="0">
              <a:latin typeface="Papyrus"/>
              <a:cs typeface="Papyrus"/>
            </a:endParaRPr>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19</a:t>
            </a:fld>
            <a:endParaRPr lang="en-GB"/>
          </a:p>
        </p:txBody>
      </p:sp>
      <p:grpSp>
        <p:nvGrpSpPr>
          <p:cNvPr id="6" name="Group 5"/>
          <p:cNvGrpSpPr/>
          <p:nvPr/>
        </p:nvGrpSpPr>
        <p:grpSpPr>
          <a:xfrm rot="10800000">
            <a:off x="264607" y="2069131"/>
            <a:ext cx="8093238" cy="3946503"/>
            <a:chOff x="632520" y="1412776"/>
            <a:chExt cx="6125225" cy="2470623"/>
          </a:xfrm>
        </p:grpSpPr>
        <p:pic>
          <p:nvPicPr>
            <p:cNvPr id="7" name="Image 3" descr="SF rond QLL.jpg"/>
            <p:cNvPicPr>
              <a:picLocks noChangeAspect="1"/>
            </p:cNvPicPr>
            <p:nvPr/>
          </p:nvPicPr>
          <p:blipFill>
            <a:blip r:embed="rId2" cstate="print"/>
            <a:stretch>
              <a:fillRect/>
            </a:stretch>
          </p:blipFill>
          <p:spPr>
            <a:xfrm>
              <a:off x="632520" y="1412776"/>
              <a:ext cx="6125225" cy="1800000"/>
            </a:xfrm>
            <a:prstGeom prst="rect">
              <a:avLst/>
            </a:prstGeom>
          </p:spPr>
        </p:pic>
        <p:cxnSp>
          <p:nvCxnSpPr>
            <p:cNvPr id="8" name="Connecteur droit 6"/>
            <p:cNvCxnSpPr/>
            <p:nvPr/>
          </p:nvCxnSpPr>
          <p:spPr>
            <a:xfrm>
              <a:off x="848544" y="3068960"/>
              <a:ext cx="0" cy="5040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9"/>
            <p:cNvCxnSpPr/>
            <p:nvPr/>
          </p:nvCxnSpPr>
          <p:spPr>
            <a:xfrm>
              <a:off x="6393160" y="3140968"/>
              <a:ext cx="0"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avec flèche 11"/>
            <p:cNvCxnSpPr/>
            <p:nvPr/>
          </p:nvCxnSpPr>
          <p:spPr>
            <a:xfrm>
              <a:off x="848544" y="3501008"/>
              <a:ext cx="5544616"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ZoneTexte 19"/>
            <p:cNvSpPr txBox="1"/>
            <p:nvPr/>
          </p:nvSpPr>
          <p:spPr>
            <a:xfrm rot="10800000">
              <a:off x="3584839" y="3501006"/>
              <a:ext cx="1008380" cy="382393"/>
            </a:xfrm>
            <a:prstGeom prst="rect">
              <a:avLst/>
            </a:prstGeom>
            <a:noFill/>
          </p:spPr>
          <p:txBody>
            <a:bodyPr wrap="square" rtlCol="0">
              <a:spAutoFit/>
            </a:bodyPr>
            <a:lstStyle/>
            <a:p>
              <a:pPr>
                <a:spcAft>
                  <a:spcPts val="0"/>
                </a:spcAft>
              </a:pPr>
              <a:r>
                <a:rPr lang="en-US" sz="1900" kern="1200" dirty="0">
                  <a:solidFill>
                    <a:srgbClr val="000000"/>
                  </a:solidFill>
                  <a:effectLst/>
                  <a:latin typeface="Cambria"/>
                  <a:ea typeface="ＭＳ 明朝"/>
                  <a:cs typeface="Times New Roman"/>
                </a:rPr>
                <a:t>6533</a:t>
              </a:r>
              <a:endParaRPr lang="en-US" sz="1000" dirty="0">
                <a:effectLst/>
                <a:latin typeface="Calibri"/>
                <a:ea typeface="ＭＳ 明朝"/>
                <a:cs typeface="Times New Roman"/>
              </a:endParaRPr>
            </a:p>
          </p:txBody>
        </p:sp>
      </p:grpSp>
    </p:spTree>
    <p:extLst>
      <p:ext uri="{BB962C8B-B14F-4D97-AF65-F5344CB8AC3E}">
        <p14:creationId xmlns:p14="http://schemas.microsoft.com/office/powerpoint/2010/main" val="325320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33755" y="976780"/>
            <a:ext cx="8207511" cy="618886"/>
          </a:xfrm>
          <a:prstGeom prst="roundRect">
            <a:avLst/>
          </a:prstGeom>
          <a:blipFill dpi="0" rotWithShape="1">
            <a:blip r:embed="rId2">
              <a:alphaModFix amt="28000"/>
            </a:blip>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
        <p:nvSpPr>
          <p:cNvPr id="2" name="Title 1"/>
          <p:cNvSpPr>
            <a:spLocks noGrp="1"/>
          </p:cNvSpPr>
          <p:nvPr>
            <p:ph type="title"/>
          </p:nvPr>
        </p:nvSpPr>
        <p:spPr>
          <a:xfrm>
            <a:off x="1597680" y="130820"/>
            <a:ext cx="7546320" cy="609600"/>
          </a:xfrm>
        </p:spPr>
        <p:txBody>
          <a:bodyPr/>
          <a:lstStyle/>
          <a:p>
            <a:r>
              <a:rPr lang="en-US" sz="2800" dirty="0" smtClean="0">
                <a:latin typeface="Papyrus"/>
                <a:cs typeface="Papyrus"/>
              </a:rPr>
              <a:t>Cryomodule </a:t>
            </a:r>
            <a:r>
              <a:rPr lang="en-US" sz="2800" dirty="0">
                <a:latin typeface="Papyrus"/>
                <a:cs typeface="Papyrus"/>
              </a:rPr>
              <a:t>Prototype </a:t>
            </a:r>
            <a:r>
              <a:rPr lang="en-US" sz="2800" dirty="0" smtClean="0">
                <a:latin typeface="Papyrus"/>
                <a:cs typeface="Papyrus"/>
              </a:rPr>
              <a:t>Requirements</a:t>
            </a:r>
            <a:endParaRPr lang="en-US" sz="2800" dirty="0">
              <a:latin typeface="Papyrus"/>
              <a:cs typeface="Papyrus"/>
            </a:endParaRPr>
          </a:p>
        </p:txBody>
      </p:sp>
      <p:sp>
        <p:nvSpPr>
          <p:cNvPr id="3" name="Content Placeholder 2"/>
          <p:cNvSpPr>
            <a:spLocks noGrp="1"/>
          </p:cNvSpPr>
          <p:nvPr>
            <p:ph idx="4294967295"/>
          </p:nvPr>
        </p:nvSpPr>
        <p:spPr>
          <a:xfrm>
            <a:off x="551945" y="1988426"/>
            <a:ext cx="8592055" cy="4228044"/>
          </a:xfrm>
          <a:prstGeom prst="rect">
            <a:avLst/>
          </a:prstGeom>
        </p:spPr>
        <p:txBody>
          <a:bodyPr/>
          <a:lstStyle/>
          <a:p>
            <a:r>
              <a:rPr lang="en-US" sz="1800" b="0" dirty="0" smtClean="0">
                <a:solidFill>
                  <a:srgbClr val="3366FF"/>
                </a:solidFill>
                <a:latin typeface="Papyrus"/>
                <a:cs typeface="Papyrus"/>
              </a:rPr>
              <a:t>Installation</a:t>
            </a:r>
            <a:r>
              <a:rPr lang="en-US" sz="1800" b="0" dirty="0" smtClean="0">
                <a:solidFill>
                  <a:srgbClr val="030000"/>
                </a:solidFill>
                <a:latin typeface="Papyrus"/>
                <a:cs typeface="Papyrus"/>
              </a:rPr>
              <a:t> of the cryomodule: </a:t>
            </a:r>
            <a:r>
              <a:rPr lang="en-US" sz="1400" b="0" dirty="0" smtClean="0">
                <a:solidFill>
                  <a:srgbClr val="030000"/>
                </a:solidFill>
                <a:latin typeface="Papyrus"/>
                <a:cs typeface="Papyrus"/>
              </a:rPr>
              <a:t>e.g. cleaning, tooling, procedures, QA;</a:t>
            </a:r>
          </a:p>
          <a:p>
            <a:pPr marL="0" indent="0">
              <a:buNone/>
            </a:pPr>
            <a:endParaRPr lang="en-US" sz="700" b="0" dirty="0" smtClean="0">
              <a:solidFill>
                <a:srgbClr val="030000"/>
              </a:solidFill>
              <a:latin typeface="Papyrus"/>
              <a:cs typeface="Papyrus"/>
            </a:endParaRPr>
          </a:p>
          <a:p>
            <a:r>
              <a:rPr lang="en-US" sz="1800" b="0" dirty="0" smtClean="0">
                <a:solidFill>
                  <a:srgbClr val="030000"/>
                </a:solidFill>
                <a:latin typeface="Papyrus"/>
                <a:cs typeface="Papyrus"/>
              </a:rPr>
              <a:t>The performance of the </a:t>
            </a:r>
            <a:r>
              <a:rPr lang="en-US" sz="1800" b="0" dirty="0" smtClean="0">
                <a:solidFill>
                  <a:srgbClr val="3366FF"/>
                </a:solidFill>
                <a:latin typeface="Papyrus"/>
                <a:cs typeface="Papyrus"/>
              </a:rPr>
              <a:t>RF design</a:t>
            </a:r>
            <a:r>
              <a:rPr lang="en-US" sz="1800" b="0" dirty="0" smtClean="0">
                <a:solidFill>
                  <a:srgbClr val="030000"/>
                </a:solidFill>
                <a:latin typeface="Papyrus"/>
                <a:cs typeface="Papyrus"/>
              </a:rPr>
              <a:t>: </a:t>
            </a:r>
          </a:p>
          <a:p>
            <a:pPr marL="0" indent="0">
              <a:buNone/>
            </a:pPr>
            <a:r>
              <a:rPr lang="en-US" sz="1400" b="0" dirty="0" smtClean="0">
                <a:solidFill>
                  <a:srgbClr val="030000"/>
                </a:solidFill>
                <a:latin typeface="Papyrus"/>
                <a:cs typeface="Papyrus"/>
              </a:rPr>
              <a:t>e.g. characterize the cavity RF signature; validate RF results obtained in vertical cryostat;</a:t>
            </a:r>
          </a:p>
          <a:p>
            <a:pPr marL="0" indent="0">
              <a:buNone/>
            </a:pPr>
            <a:endParaRPr lang="en-US" sz="300" b="0" dirty="0" smtClean="0">
              <a:solidFill>
                <a:srgbClr val="030000"/>
              </a:solidFill>
              <a:latin typeface="Papyrus"/>
              <a:cs typeface="Papyrus"/>
            </a:endParaRPr>
          </a:p>
          <a:p>
            <a:r>
              <a:rPr lang="en-US" sz="1800" b="0" dirty="0" smtClean="0">
                <a:solidFill>
                  <a:srgbClr val="030000"/>
                </a:solidFill>
                <a:latin typeface="Papyrus"/>
                <a:cs typeface="Papyrus"/>
              </a:rPr>
              <a:t>The performance of the </a:t>
            </a:r>
            <a:r>
              <a:rPr lang="en-US" sz="1800" b="0" dirty="0" smtClean="0">
                <a:solidFill>
                  <a:srgbClr val="3366FF"/>
                </a:solidFill>
                <a:latin typeface="Papyrus"/>
                <a:cs typeface="Papyrus"/>
              </a:rPr>
              <a:t>thermal design</a:t>
            </a:r>
            <a:r>
              <a:rPr lang="en-US" sz="1600" b="0" dirty="0" smtClean="0">
                <a:solidFill>
                  <a:srgbClr val="030000"/>
                </a:solidFill>
                <a:latin typeface="Papyrus"/>
                <a:cs typeface="Papyrus"/>
              </a:rPr>
              <a:t>: </a:t>
            </a:r>
            <a:endParaRPr lang="en-US" sz="1400" b="0" dirty="0" smtClean="0">
              <a:solidFill>
                <a:srgbClr val="030000"/>
              </a:solidFill>
              <a:latin typeface="Papyrus"/>
              <a:cs typeface="Papyrus"/>
            </a:endParaRPr>
          </a:p>
          <a:p>
            <a:pPr marL="0" indent="0">
              <a:buNone/>
            </a:pPr>
            <a:r>
              <a:rPr lang="en-US" sz="1400" b="0" dirty="0" err="1" smtClean="0">
                <a:solidFill>
                  <a:srgbClr val="030000"/>
                </a:solidFill>
                <a:latin typeface="Papyrus"/>
                <a:cs typeface="Papyrus"/>
              </a:rPr>
              <a:t>eg</a:t>
            </a:r>
            <a:r>
              <a:rPr lang="en-US" sz="1400" b="0" dirty="0" smtClean="0">
                <a:solidFill>
                  <a:srgbClr val="030000"/>
                </a:solidFill>
                <a:latin typeface="Papyrus"/>
                <a:cs typeface="Papyrus"/>
              </a:rPr>
              <a:t>. cool-down rate, operating conditions; heat loads; cooling scheme efficiency; </a:t>
            </a:r>
          </a:p>
          <a:p>
            <a:endParaRPr lang="en-US" sz="300" b="0" dirty="0" smtClean="0">
              <a:solidFill>
                <a:srgbClr val="030000"/>
              </a:solidFill>
              <a:latin typeface="Papyrus"/>
              <a:cs typeface="Papyrus"/>
            </a:endParaRPr>
          </a:p>
          <a:p>
            <a:r>
              <a:rPr lang="en-US" sz="1800" b="0" dirty="0" smtClean="0">
                <a:solidFill>
                  <a:srgbClr val="030000"/>
                </a:solidFill>
                <a:latin typeface="Papyrus"/>
                <a:cs typeface="Papyrus"/>
              </a:rPr>
              <a:t>The performance of the </a:t>
            </a:r>
            <a:r>
              <a:rPr lang="en-US" sz="1800" b="0" dirty="0" smtClean="0">
                <a:solidFill>
                  <a:srgbClr val="3366FF"/>
                </a:solidFill>
                <a:latin typeface="Papyrus"/>
                <a:cs typeface="Papyrus"/>
              </a:rPr>
              <a:t>vacuum design</a:t>
            </a:r>
            <a:r>
              <a:rPr lang="en-US" sz="1800" b="0" dirty="0" smtClean="0">
                <a:solidFill>
                  <a:srgbClr val="030000"/>
                </a:solidFill>
                <a:latin typeface="Papyrus"/>
                <a:cs typeface="Papyrus"/>
              </a:rPr>
              <a:t>: </a:t>
            </a:r>
            <a:r>
              <a:rPr lang="en-US" sz="1400" b="0" dirty="0" smtClean="0">
                <a:solidFill>
                  <a:srgbClr val="030000"/>
                </a:solidFill>
                <a:latin typeface="Papyrus"/>
                <a:cs typeface="Papyrus"/>
              </a:rPr>
              <a:t>e.g. leak tightness, bake-out; </a:t>
            </a:r>
          </a:p>
          <a:p>
            <a:endParaRPr lang="en-US" sz="300" b="0" dirty="0" smtClean="0">
              <a:solidFill>
                <a:srgbClr val="030000"/>
              </a:solidFill>
              <a:latin typeface="Papyrus"/>
              <a:cs typeface="Papyrus"/>
            </a:endParaRPr>
          </a:p>
          <a:p>
            <a:r>
              <a:rPr lang="en-US" sz="1800" b="0" dirty="0" smtClean="0">
                <a:solidFill>
                  <a:srgbClr val="030000"/>
                </a:solidFill>
                <a:latin typeface="Papyrus"/>
                <a:cs typeface="Papyrus"/>
              </a:rPr>
              <a:t>The performance of the </a:t>
            </a:r>
            <a:r>
              <a:rPr lang="en-US" sz="1800" b="0" dirty="0" smtClean="0">
                <a:solidFill>
                  <a:srgbClr val="3366FF"/>
                </a:solidFill>
                <a:latin typeface="Papyrus"/>
                <a:cs typeface="Papyrus"/>
              </a:rPr>
              <a:t>mechanical design</a:t>
            </a:r>
            <a:r>
              <a:rPr lang="en-US" sz="1800" b="0" dirty="0" smtClean="0">
                <a:solidFill>
                  <a:srgbClr val="030000"/>
                </a:solidFill>
                <a:latin typeface="Papyrus"/>
                <a:cs typeface="Papyrus"/>
              </a:rPr>
              <a:t>: </a:t>
            </a:r>
            <a:r>
              <a:rPr lang="en-US" sz="1400" b="0" dirty="0" smtClean="0">
                <a:solidFill>
                  <a:srgbClr val="030000"/>
                </a:solidFill>
                <a:latin typeface="Papyrus"/>
                <a:cs typeface="Papyrus"/>
              </a:rPr>
              <a:t>e.g. MAWP, stability, alignment; </a:t>
            </a:r>
            <a:endParaRPr lang="en-US" sz="1600" b="0" dirty="0" smtClean="0">
              <a:solidFill>
                <a:srgbClr val="030000"/>
              </a:solidFill>
              <a:latin typeface="Papyrus"/>
              <a:cs typeface="Papyrus"/>
            </a:endParaRPr>
          </a:p>
          <a:p>
            <a:pPr lvl="0"/>
            <a:endParaRPr lang="en-US" sz="300" b="0" dirty="0" smtClean="0">
              <a:solidFill>
                <a:srgbClr val="030000"/>
              </a:solidFill>
              <a:latin typeface="Papyrus"/>
              <a:cs typeface="Papyrus"/>
            </a:endParaRPr>
          </a:p>
          <a:p>
            <a:pPr lvl="0"/>
            <a:r>
              <a:rPr lang="en-US" sz="1800" b="0" dirty="0" smtClean="0">
                <a:solidFill>
                  <a:srgbClr val="030000"/>
                </a:solidFill>
                <a:latin typeface="Papyrus"/>
                <a:cs typeface="Papyrus"/>
              </a:rPr>
              <a:t>The </a:t>
            </a:r>
            <a:r>
              <a:rPr lang="en-US" sz="1800" b="0" dirty="0" smtClean="0">
                <a:solidFill>
                  <a:srgbClr val="3366FF"/>
                </a:solidFill>
                <a:latin typeface="Papyrus"/>
                <a:cs typeface="Papyrus"/>
              </a:rPr>
              <a:t>safe operation </a:t>
            </a:r>
            <a:r>
              <a:rPr lang="en-US" sz="1800" b="0" dirty="0" smtClean="0">
                <a:solidFill>
                  <a:srgbClr val="030000"/>
                </a:solidFill>
                <a:latin typeface="Papyrus"/>
                <a:cs typeface="Papyrus"/>
              </a:rPr>
              <a:t>of the cryomodules: </a:t>
            </a:r>
          </a:p>
          <a:p>
            <a:pPr marL="0" lvl="0" indent="0">
              <a:buNone/>
            </a:pPr>
            <a:r>
              <a:rPr lang="en-US" sz="1400" b="0" dirty="0" smtClean="0">
                <a:solidFill>
                  <a:srgbClr val="030000"/>
                </a:solidFill>
                <a:latin typeface="Papyrus"/>
                <a:cs typeface="Papyrus"/>
              </a:rPr>
              <a:t>e.g. process variables, control loops, operating modes, relieving system and interlock;</a:t>
            </a:r>
          </a:p>
          <a:p>
            <a:pPr lvl="0"/>
            <a:endParaRPr lang="en-US" sz="300" b="0" dirty="0" smtClean="0">
              <a:solidFill>
                <a:srgbClr val="030000"/>
              </a:solidFill>
              <a:latin typeface="Papyrus"/>
              <a:cs typeface="Papyrus"/>
            </a:endParaRPr>
          </a:p>
          <a:p>
            <a:pPr lvl="0"/>
            <a:r>
              <a:rPr lang="en-US" sz="1800" b="0" dirty="0" smtClean="0">
                <a:solidFill>
                  <a:srgbClr val="3366FF"/>
                </a:solidFill>
                <a:latin typeface="Papyrus"/>
                <a:cs typeface="Papyrus"/>
              </a:rPr>
              <a:t>Training</a:t>
            </a:r>
            <a:r>
              <a:rPr lang="en-US" sz="1800" b="0" dirty="0" smtClean="0">
                <a:solidFill>
                  <a:srgbClr val="030000"/>
                </a:solidFill>
                <a:latin typeface="Papyrus"/>
                <a:cs typeface="Papyrus"/>
              </a:rPr>
              <a:t>: </a:t>
            </a:r>
            <a:r>
              <a:rPr lang="en-US" sz="1400" b="0" dirty="0" smtClean="0">
                <a:solidFill>
                  <a:srgbClr val="030000"/>
                </a:solidFill>
                <a:latin typeface="Papyrus"/>
                <a:cs typeface="Papyrus"/>
              </a:rPr>
              <a:t>e.g. to assemble, to operate</a:t>
            </a:r>
            <a:r>
              <a:rPr lang="en-US" sz="1200" b="0" dirty="0" smtClean="0">
                <a:solidFill>
                  <a:srgbClr val="030000"/>
                </a:solidFill>
                <a:latin typeface="Papyrus"/>
                <a:cs typeface="Papyrus"/>
              </a:rPr>
              <a:t>.</a:t>
            </a:r>
            <a:endParaRPr lang="en-US" sz="1200" b="0" dirty="0">
              <a:solidFill>
                <a:srgbClr val="030000"/>
              </a:solidFill>
              <a:latin typeface="Papyrus"/>
              <a:cs typeface="Papyrus"/>
            </a:endParaRPr>
          </a:p>
        </p:txBody>
      </p:sp>
      <p:sp>
        <p:nvSpPr>
          <p:cNvPr id="5" name="Slide Number Placeholder 4"/>
          <p:cNvSpPr>
            <a:spLocks noGrp="1"/>
          </p:cNvSpPr>
          <p:nvPr>
            <p:ph type="sldNum" sz="quarter" idx="10"/>
          </p:nvPr>
        </p:nvSpPr>
        <p:spPr>
          <a:xfrm>
            <a:off x="457200" y="6463294"/>
            <a:ext cx="2133600" cy="365125"/>
          </a:xfrm>
        </p:spPr>
        <p:txBody>
          <a:bodyPr/>
          <a:lstStyle/>
          <a:p>
            <a:pPr>
              <a:defRPr/>
            </a:pPr>
            <a:fld id="{183BC3F5-DB66-AC41-A0F4-BDE096D39CA9}" type="slidenum">
              <a:rPr lang="en-GB" smtClean="0"/>
              <a:pPr>
                <a:defRPr/>
              </a:pPr>
              <a:t>2</a:t>
            </a:fld>
            <a:endParaRPr lang="en-GB" dirty="0"/>
          </a:p>
        </p:txBody>
      </p:sp>
      <p:sp>
        <p:nvSpPr>
          <p:cNvPr id="6" name="Rectangle 5"/>
          <p:cNvSpPr/>
          <p:nvPr/>
        </p:nvSpPr>
        <p:spPr>
          <a:xfrm>
            <a:off x="323344" y="903903"/>
            <a:ext cx="8584687" cy="1031051"/>
          </a:xfrm>
          <a:prstGeom prst="rect">
            <a:avLst/>
          </a:prstGeom>
        </p:spPr>
        <p:txBody>
          <a:bodyPr wrap="square">
            <a:spAutoFit/>
          </a:bodyPr>
          <a:lstStyle/>
          <a:p>
            <a:pPr marL="223234"/>
            <a:r>
              <a:rPr lang="en-US" b="1" dirty="0">
                <a:latin typeface="Papyrus"/>
                <a:cs typeface="Papyrus"/>
              </a:rPr>
              <a:t>Scope : </a:t>
            </a:r>
            <a:r>
              <a:rPr lang="en-US" b="1" dirty="0" smtClean="0">
                <a:latin typeface="Papyrus"/>
                <a:cs typeface="Papyrus"/>
              </a:rPr>
              <a:t>Validate </a:t>
            </a:r>
            <a:r>
              <a:rPr lang="en-US" b="1" dirty="0">
                <a:latin typeface="Papyrus"/>
                <a:cs typeface="Papyrus"/>
              </a:rPr>
              <a:t>the </a:t>
            </a:r>
            <a:r>
              <a:rPr lang="en-US" b="1" dirty="0" smtClean="0">
                <a:latin typeface="Papyrus"/>
                <a:cs typeface="Papyrus"/>
              </a:rPr>
              <a:t>technologies used to </a:t>
            </a:r>
            <a:r>
              <a:rPr lang="en-US" b="1" dirty="0">
                <a:latin typeface="Papyrus"/>
                <a:cs typeface="Papyrus"/>
              </a:rPr>
              <a:t>assemble and operate </a:t>
            </a:r>
            <a:r>
              <a:rPr lang="en-US" b="1" dirty="0" smtClean="0">
                <a:latin typeface="Papyrus"/>
                <a:cs typeface="Papyrus"/>
              </a:rPr>
              <a:t>the          </a:t>
            </a:r>
            <a:endParaRPr lang="en-US" b="1" dirty="0" smtClean="0">
              <a:latin typeface="Papyrus"/>
              <a:cs typeface="Papyrus"/>
            </a:endParaRPr>
          </a:p>
          <a:p>
            <a:pPr marL="223234"/>
            <a:r>
              <a:rPr lang="en-US" b="1" dirty="0" smtClean="0">
                <a:latin typeface="Papyrus"/>
                <a:cs typeface="Papyrus"/>
              </a:rPr>
              <a:t>   </a:t>
            </a:r>
            <a:r>
              <a:rPr lang="en-US" b="1" dirty="0">
                <a:solidFill>
                  <a:srgbClr val="FF0000"/>
                </a:solidFill>
                <a:latin typeface="Papyrus"/>
                <a:cs typeface="Papyrus"/>
              </a:rPr>
              <a:t>4 </a:t>
            </a:r>
            <a:r>
              <a:rPr lang="en-US" b="1" dirty="0" smtClean="0">
                <a:solidFill>
                  <a:srgbClr val="FF0000"/>
                </a:solidFill>
                <a:latin typeface="Papyrus"/>
                <a:cs typeface="Papyrus"/>
              </a:rPr>
              <a:t>high beta elliptical cavities </a:t>
            </a:r>
            <a:r>
              <a:rPr lang="en-US" b="1" dirty="0">
                <a:solidFill>
                  <a:srgbClr val="FF0000"/>
                </a:solidFill>
                <a:latin typeface="Papyrus"/>
                <a:cs typeface="Papyrus"/>
              </a:rPr>
              <a:t>installed in a </a:t>
            </a:r>
            <a:r>
              <a:rPr lang="en-US" b="1" dirty="0" smtClean="0">
                <a:solidFill>
                  <a:srgbClr val="FF0000"/>
                </a:solidFill>
                <a:latin typeface="Papyrus"/>
                <a:cs typeface="Papyrus"/>
              </a:rPr>
              <a:t>cryostat</a:t>
            </a:r>
          </a:p>
          <a:p>
            <a:pPr marL="223234"/>
            <a:endParaRPr lang="en-US" sz="700" b="1" dirty="0" smtClean="0">
              <a:latin typeface="Papyrus"/>
              <a:cs typeface="Papyrus"/>
              <a:sym typeface="Wingdings"/>
            </a:endParaRPr>
          </a:p>
          <a:p>
            <a:pPr marL="223234"/>
            <a:r>
              <a:rPr lang="en-US" b="1" dirty="0" smtClean="0">
                <a:latin typeface="Papyrus"/>
                <a:cs typeface="Papyrus"/>
                <a:sym typeface="Wingdings" pitchFamily="2" charset="2"/>
              </a:rPr>
              <a:t> </a:t>
            </a:r>
            <a:r>
              <a:rPr lang="en-US" b="1" dirty="0" smtClean="0">
                <a:latin typeface="Papyrus"/>
                <a:cs typeface="Papyrus"/>
                <a:sym typeface="Wingdings"/>
              </a:rPr>
              <a:t>We need A </a:t>
            </a:r>
            <a:r>
              <a:rPr lang="en-US" b="1" dirty="0">
                <a:latin typeface="Papyrus"/>
                <a:cs typeface="Papyrus"/>
                <a:sym typeface="Wingdings"/>
              </a:rPr>
              <a:t>T</a:t>
            </a:r>
            <a:r>
              <a:rPr lang="en-US" b="1" dirty="0" smtClean="0">
                <a:latin typeface="Papyrus"/>
                <a:cs typeface="Papyrus"/>
              </a:rPr>
              <a:t>echnology Demonstrator to </a:t>
            </a:r>
            <a:r>
              <a:rPr lang="en-US" b="1" dirty="0">
                <a:latin typeface="Papyrus"/>
                <a:cs typeface="Papyrus"/>
              </a:rPr>
              <a:t>validate the following points</a:t>
            </a:r>
            <a:r>
              <a:rPr lang="en-US" b="1" dirty="0" smtClean="0">
                <a:latin typeface="Papyrus"/>
                <a:cs typeface="Papyrus"/>
              </a:rPr>
              <a:t>:</a:t>
            </a:r>
            <a:endParaRPr lang="en-US" b="1" dirty="0">
              <a:latin typeface="Papyrus"/>
              <a:cs typeface="Papyrus"/>
            </a:endParaRPr>
          </a:p>
        </p:txBody>
      </p:sp>
      <p:sp>
        <p:nvSpPr>
          <p:cNvPr id="7" name="Rectangle 6"/>
          <p:cNvSpPr/>
          <p:nvPr/>
        </p:nvSpPr>
        <p:spPr>
          <a:xfrm>
            <a:off x="551945" y="5639435"/>
            <a:ext cx="7684167" cy="646331"/>
          </a:xfrm>
          <a:prstGeom prst="rect">
            <a:avLst/>
          </a:prstGeom>
          <a:solidFill>
            <a:srgbClr val="FFFFFF"/>
          </a:solidFill>
          <a:ln w="57150" cmpd="sng">
            <a:solidFill>
              <a:srgbClr val="C0504D"/>
            </a:solidFill>
          </a:ln>
        </p:spPr>
        <p:txBody>
          <a:bodyPr wrap="square">
            <a:spAutoFit/>
          </a:bodyPr>
          <a:lstStyle/>
          <a:p>
            <a:pPr marL="223234"/>
            <a:r>
              <a:rPr lang="en-US" b="1" dirty="0" smtClean="0">
                <a:solidFill>
                  <a:srgbClr val="FF0000"/>
                </a:solidFill>
                <a:latin typeface="Papyrus"/>
                <a:cs typeface="Papyrus"/>
              </a:rPr>
              <a:t>ESS will apply the same strategy &amp; requirement for the medium beta</a:t>
            </a:r>
          </a:p>
          <a:p>
            <a:pPr marL="223234"/>
            <a:r>
              <a:rPr lang="en-US" b="1" dirty="0" smtClean="0">
                <a:solidFill>
                  <a:srgbClr val="FF0000"/>
                </a:solidFill>
                <a:latin typeface="Papyrus"/>
                <a:cs typeface="Papyrus"/>
                <a:sym typeface="Wingdings"/>
              </a:rPr>
              <a:t> Limit risks and interface and optimize </a:t>
            </a:r>
            <a:r>
              <a:rPr lang="en-US" b="1" dirty="0" err="1" smtClean="0">
                <a:solidFill>
                  <a:srgbClr val="FF0000"/>
                </a:solidFill>
                <a:latin typeface="Papyrus"/>
                <a:cs typeface="Papyrus"/>
                <a:sym typeface="Wingdings"/>
              </a:rPr>
              <a:t>linac</a:t>
            </a:r>
            <a:endParaRPr lang="en-US" b="1" dirty="0">
              <a:solidFill>
                <a:srgbClr val="FF0000"/>
              </a:solidFill>
              <a:latin typeface="Papyrus"/>
              <a:cs typeface="Papyrus"/>
            </a:endParaRPr>
          </a:p>
        </p:txBody>
      </p:sp>
    </p:spTree>
    <p:extLst>
      <p:ext uri="{BB962C8B-B14F-4D97-AF65-F5344CB8AC3E}">
        <p14:creationId xmlns:p14="http://schemas.microsoft.com/office/powerpoint/2010/main" val="385620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atin typeface="Papyrus"/>
                <a:cs typeface="Papyrus"/>
              </a:rPr>
              <a:t>The work flow process</a:t>
            </a:r>
            <a:endParaRPr lang="en-GB" sz="2800" dirty="0">
              <a:latin typeface="Papyrus"/>
              <a:cs typeface="Papyrus"/>
            </a:endParaRPr>
          </a:p>
        </p:txBody>
      </p:sp>
      <p:pic>
        <p:nvPicPr>
          <p:cNvPr id="6" name="Picture 5"/>
          <p:cNvPicPr>
            <a:picLocks noChangeAspect="1"/>
          </p:cNvPicPr>
          <p:nvPr/>
        </p:nvPicPr>
        <p:blipFill>
          <a:blip r:embed="rId2"/>
          <a:stretch>
            <a:fillRect/>
          </a:stretch>
        </p:blipFill>
        <p:spPr>
          <a:xfrm>
            <a:off x="736471" y="1135529"/>
            <a:ext cx="7780000" cy="5535146"/>
          </a:xfrm>
          <a:prstGeom prst="rect">
            <a:avLst/>
          </a:prstGeom>
        </p:spPr>
      </p:pic>
    </p:spTree>
    <p:extLst>
      <p:ext uri="{BB962C8B-B14F-4D97-AF65-F5344CB8AC3E}">
        <p14:creationId xmlns:p14="http://schemas.microsoft.com/office/powerpoint/2010/main" val="22701144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010" y="188640"/>
            <a:ext cx="7758402" cy="609600"/>
          </a:xfrm>
        </p:spPr>
        <p:txBody>
          <a:bodyPr/>
          <a:lstStyle/>
          <a:p>
            <a:r>
              <a:rPr lang="en-US" sz="2800" dirty="0">
                <a:solidFill>
                  <a:srgbClr val="000000"/>
                </a:solidFill>
                <a:latin typeface="Papyrus"/>
                <a:cs typeface="Papyrus"/>
              </a:rPr>
              <a:t>Elliptical Cavity Cryomodule Technology Demonstrator</a:t>
            </a:r>
          </a:p>
        </p:txBody>
      </p:sp>
      <p:sp>
        <p:nvSpPr>
          <p:cNvPr id="8" name="Slide Number Placeholder 2"/>
          <p:cNvSpPr>
            <a:spLocks noGrp="1"/>
          </p:cNvSpPr>
          <p:nvPr>
            <p:ph type="sldNum" sz="quarter" idx="10"/>
          </p:nvPr>
        </p:nvSpPr>
        <p:spPr>
          <a:xfrm>
            <a:off x="8305800" y="6477000"/>
            <a:ext cx="609600" cy="228600"/>
          </a:xfrm>
        </p:spPr>
        <p:txBody>
          <a:bodyPr/>
          <a:lstStyle/>
          <a:p>
            <a:pPr>
              <a:defRPr/>
            </a:pPr>
            <a:fld id="{183BC3F5-DB66-AC41-A0F4-BDE096D39CA9}" type="slidenum">
              <a:rPr lang="en-GB" smtClean="0">
                <a:solidFill>
                  <a:srgbClr val="000090"/>
                </a:solidFill>
              </a:rPr>
              <a:pPr>
                <a:defRPr/>
              </a:pPr>
              <a:t>21</a:t>
            </a:fld>
            <a:endParaRPr lang="en-GB">
              <a:solidFill>
                <a:srgbClr val="000090"/>
              </a:solidFill>
            </a:endParaRPr>
          </a:p>
        </p:txBody>
      </p:sp>
      <p:sp>
        <p:nvSpPr>
          <p:cNvPr id="10" name="Content Placeholder 6"/>
          <p:cNvSpPr txBox="1">
            <a:spLocks/>
          </p:cNvSpPr>
          <p:nvPr/>
        </p:nvSpPr>
        <p:spPr>
          <a:xfrm>
            <a:off x="258924" y="945736"/>
            <a:ext cx="8500066" cy="5440680"/>
          </a:xfrm>
          <a:prstGeom prst="rect">
            <a:avLst/>
          </a:prstGeom>
        </p:spPr>
        <p:txBody>
          <a:bodyPr/>
          <a:lstStyle>
            <a:lvl1pPr marL="342813" indent="-342813" algn="l" rtl="0" eaLnBrk="0" fontAlgn="base" hangingPunct="0">
              <a:spcBef>
                <a:spcPct val="20000"/>
              </a:spcBef>
              <a:spcAft>
                <a:spcPct val="0"/>
              </a:spcAft>
              <a:buChar char="•"/>
              <a:defRPr sz="2400" b="1">
                <a:solidFill>
                  <a:srgbClr val="000000"/>
                </a:solidFill>
                <a:latin typeface="Papyrus"/>
                <a:ea typeface="ＭＳ Ｐゴシック" pitchFamily="-112" charset="-128"/>
                <a:cs typeface="Papyrus"/>
              </a:defRPr>
            </a:lvl1pPr>
            <a:lvl2pPr marL="742760" indent="-285677"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2pPr>
            <a:lvl3pPr marL="1142706"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3pPr>
            <a:lvl4pPr marL="1599790"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4pPr>
            <a:lvl5pPr marL="2056875"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endParaRPr lang="en-US" sz="1600" dirty="0">
              <a:solidFill>
                <a:srgbClr val="000090"/>
              </a:solidFill>
            </a:endParaRPr>
          </a:p>
        </p:txBody>
      </p:sp>
      <p:sp>
        <p:nvSpPr>
          <p:cNvPr id="11" name="Rectangle 10"/>
          <p:cNvSpPr/>
          <p:nvPr/>
        </p:nvSpPr>
        <p:spPr>
          <a:xfrm>
            <a:off x="823185" y="968296"/>
            <a:ext cx="7908336" cy="2031325"/>
          </a:xfrm>
          <a:prstGeom prst="rect">
            <a:avLst/>
          </a:prstGeom>
        </p:spPr>
        <p:txBody>
          <a:bodyPr wrap="square">
            <a:spAutoFit/>
          </a:bodyPr>
          <a:lstStyle/>
          <a:p>
            <a:r>
              <a:rPr lang="en-US" dirty="0" smtClean="0">
                <a:solidFill>
                  <a:srgbClr val="000090"/>
                </a:solidFill>
                <a:latin typeface="Papyrus"/>
                <a:cs typeface="Papyrus"/>
              </a:rPr>
              <a:t>April 2012 : Modification of the French-Swedish collaboration agreement </a:t>
            </a:r>
          </a:p>
          <a:p>
            <a:r>
              <a:rPr lang="en-US" dirty="0" smtClean="0">
                <a:solidFill>
                  <a:srgbClr val="000090"/>
                </a:solidFill>
                <a:latin typeface="Papyrus"/>
                <a:cs typeface="Papyrus"/>
              </a:rPr>
              <a:t>Broadening </a:t>
            </a:r>
            <a:r>
              <a:rPr lang="en-US" dirty="0">
                <a:solidFill>
                  <a:srgbClr val="000090"/>
                </a:solidFill>
                <a:latin typeface="Papyrus"/>
                <a:cs typeface="Papyrus"/>
              </a:rPr>
              <a:t>the IPNO and </a:t>
            </a:r>
            <a:r>
              <a:rPr lang="en-US" dirty="0" smtClean="0">
                <a:solidFill>
                  <a:srgbClr val="000090"/>
                </a:solidFill>
                <a:latin typeface="Papyrus"/>
                <a:cs typeface="Papyrus"/>
              </a:rPr>
              <a:t>CEA/</a:t>
            </a:r>
            <a:r>
              <a:rPr lang="en-US" dirty="0" err="1" smtClean="0">
                <a:solidFill>
                  <a:srgbClr val="000090"/>
                </a:solidFill>
                <a:latin typeface="Papyrus"/>
                <a:cs typeface="Papyrus"/>
              </a:rPr>
              <a:t>Irfu</a:t>
            </a:r>
            <a:r>
              <a:rPr lang="en-US" dirty="0" smtClean="0">
                <a:solidFill>
                  <a:srgbClr val="000090"/>
                </a:solidFill>
                <a:latin typeface="Papyrus"/>
                <a:cs typeface="Papyrus"/>
              </a:rPr>
              <a:t> </a:t>
            </a:r>
            <a:r>
              <a:rPr lang="en-US" dirty="0">
                <a:solidFill>
                  <a:srgbClr val="000090"/>
                </a:solidFill>
                <a:latin typeface="Papyrus"/>
                <a:cs typeface="Papyrus"/>
              </a:rPr>
              <a:t>activities</a:t>
            </a:r>
            <a:r>
              <a:rPr lang="en-US" dirty="0" smtClean="0">
                <a:solidFill>
                  <a:srgbClr val="000090"/>
                </a:solidFill>
                <a:latin typeface="Papyrus"/>
                <a:cs typeface="Papyrus"/>
              </a:rPr>
              <a:t>:</a:t>
            </a:r>
          </a:p>
          <a:p>
            <a:endParaRPr lang="en-US" dirty="0" smtClean="0">
              <a:solidFill>
                <a:srgbClr val="000090"/>
              </a:solidFill>
              <a:latin typeface="Papyrus"/>
              <a:cs typeface="Papyrus"/>
            </a:endParaRPr>
          </a:p>
          <a:p>
            <a:pPr marL="285750" indent="-285750">
              <a:buFont typeface="Arial"/>
              <a:buChar char="•"/>
            </a:pPr>
            <a:r>
              <a:rPr lang="en-US" dirty="0" smtClean="0">
                <a:solidFill>
                  <a:srgbClr val="000090"/>
                </a:solidFill>
                <a:latin typeface="Papyrus"/>
                <a:cs typeface="Papyrus"/>
              </a:rPr>
              <a:t>Mechanical and thermal design of the  cryomodule components </a:t>
            </a:r>
          </a:p>
          <a:p>
            <a:pPr marL="285750" indent="-285750">
              <a:buFont typeface="Arial"/>
              <a:buChar char="•"/>
            </a:pPr>
            <a:r>
              <a:rPr lang="en-US" dirty="0" smtClean="0">
                <a:solidFill>
                  <a:srgbClr val="000090"/>
                </a:solidFill>
                <a:latin typeface="Papyrus"/>
                <a:cs typeface="Papyrus"/>
              </a:rPr>
              <a:t>Design of the requested tooling</a:t>
            </a:r>
            <a:endParaRPr lang="en-US" dirty="0">
              <a:solidFill>
                <a:srgbClr val="000090"/>
              </a:solidFill>
              <a:latin typeface="Papyrus"/>
              <a:cs typeface="Papyrus"/>
            </a:endParaRPr>
          </a:p>
          <a:p>
            <a:pPr marL="285750" indent="-285750">
              <a:buFont typeface="Arial"/>
              <a:buChar char="•"/>
            </a:pPr>
            <a:r>
              <a:rPr lang="en-US" dirty="0" smtClean="0">
                <a:solidFill>
                  <a:srgbClr val="000090"/>
                </a:solidFill>
                <a:latin typeface="Papyrus"/>
                <a:cs typeface="Papyrus"/>
              </a:rPr>
              <a:t>Procurement and follow-up of manufacturing </a:t>
            </a:r>
            <a:r>
              <a:rPr lang="en-US" dirty="0">
                <a:solidFill>
                  <a:srgbClr val="000090"/>
                </a:solidFill>
                <a:latin typeface="Papyrus"/>
                <a:cs typeface="Papyrus"/>
              </a:rPr>
              <a:t>in industry </a:t>
            </a:r>
          </a:p>
          <a:p>
            <a:pPr marL="285750" indent="-285750">
              <a:buFont typeface="Arial"/>
              <a:buChar char="•"/>
            </a:pPr>
            <a:r>
              <a:rPr lang="en-US" dirty="0" smtClean="0">
                <a:solidFill>
                  <a:srgbClr val="000090"/>
                </a:solidFill>
                <a:latin typeface="Papyrus"/>
                <a:cs typeface="Papyrus"/>
              </a:rPr>
              <a:t>Development </a:t>
            </a:r>
            <a:r>
              <a:rPr lang="en-US" dirty="0">
                <a:solidFill>
                  <a:srgbClr val="000090"/>
                </a:solidFill>
                <a:latin typeface="Papyrus"/>
                <a:cs typeface="Papyrus"/>
              </a:rPr>
              <a:t>of infrastructure </a:t>
            </a:r>
            <a:r>
              <a:rPr lang="en-US" dirty="0" smtClean="0">
                <a:solidFill>
                  <a:srgbClr val="000090"/>
                </a:solidFill>
                <a:latin typeface="Papyrus"/>
                <a:cs typeface="Papyrus"/>
              </a:rPr>
              <a:t>(clean-room, assembly hall and test area)</a:t>
            </a:r>
            <a:endParaRPr lang="en-US" dirty="0">
              <a:solidFill>
                <a:srgbClr val="000090"/>
              </a:solidFill>
              <a:latin typeface="Papyrus"/>
              <a:cs typeface="Papyrus"/>
            </a:endParaRPr>
          </a:p>
        </p:txBody>
      </p:sp>
      <p:pic>
        <p:nvPicPr>
          <p:cNvPr id="12" name="Picture 11"/>
          <p:cNvPicPr>
            <a:picLocks noChangeAspect="1"/>
          </p:cNvPicPr>
          <p:nvPr/>
        </p:nvPicPr>
        <p:blipFill>
          <a:blip r:embed="rId2"/>
          <a:stretch>
            <a:fillRect/>
          </a:stretch>
        </p:blipFill>
        <p:spPr>
          <a:xfrm>
            <a:off x="4769120" y="3213199"/>
            <a:ext cx="3440684" cy="2213963"/>
          </a:xfrm>
          <a:prstGeom prst="rect">
            <a:avLst/>
          </a:prstGeom>
        </p:spPr>
      </p:pic>
      <p:pic>
        <p:nvPicPr>
          <p:cNvPr id="13" name="Picture 12"/>
          <p:cNvPicPr>
            <a:picLocks noChangeAspect="1"/>
          </p:cNvPicPr>
          <p:nvPr/>
        </p:nvPicPr>
        <p:blipFill>
          <a:blip r:embed="rId3"/>
          <a:stretch>
            <a:fillRect/>
          </a:stretch>
        </p:blipFill>
        <p:spPr>
          <a:xfrm>
            <a:off x="404109" y="4801561"/>
            <a:ext cx="1800741" cy="1161348"/>
          </a:xfrm>
          <a:prstGeom prst="rect">
            <a:avLst/>
          </a:prstGeom>
        </p:spPr>
      </p:pic>
      <p:pic>
        <p:nvPicPr>
          <p:cNvPr id="14" name="Image 11" descr="\\Dapdc5\jplouin\My Documents\SPL\presentations\ESS-SPL-juil11\banc_epv.jpg"/>
          <p:cNvPicPr/>
          <p:nvPr/>
        </p:nvPicPr>
        <p:blipFill>
          <a:blip r:embed="rId4" cstate="print"/>
          <a:srcRect/>
          <a:stretch>
            <a:fillRect/>
          </a:stretch>
        </p:blipFill>
        <p:spPr bwMode="auto">
          <a:xfrm>
            <a:off x="404109" y="3110009"/>
            <a:ext cx="1800741" cy="1464046"/>
          </a:xfrm>
          <a:prstGeom prst="rect">
            <a:avLst/>
          </a:prstGeom>
          <a:noFill/>
          <a:ln w="76200">
            <a:noFill/>
          </a:ln>
        </p:spPr>
      </p:pic>
      <p:pic>
        <p:nvPicPr>
          <p:cNvPr id="15" name="Picture 14"/>
          <p:cNvPicPr>
            <a:picLocks noChangeAspect="1"/>
          </p:cNvPicPr>
          <p:nvPr/>
        </p:nvPicPr>
        <p:blipFill>
          <a:blip r:embed="rId5"/>
          <a:stretch>
            <a:fillRect/>
          </a:stretch>
        </p:blipFill>
        <p:spPr>
          <a:xfrm>
            <a:off x="2479263" y="3110009"/>
            <a:ext cx="2085477" cy="1464046"/>
          </a:xfrm>
          <a:prstGeom prst="rect">
            <a:avLst/>
          </a:prstGeom>
        </p:spPr>
      </p:pic>
    </p:spTree>
    <p:extLst>
      <p:ext uri="{BB962C8B-B14F-4D97-AF65-F5344CB8AC3E}">
        <p14:creationId xmlns:p14="http://schemas.microsoft.com/office/powerpoint/2010/main" val="347623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CEA Infrastructures</a:t>
            </a:r>
            <a:endParaRPr lang="en-US" sz="2800" dirty="0">
              <a:latin typeface="Papyrus"/>
              <a:cs typeface="Papyrus"/>
            </a:endParaRPr>
          </a:p>
        </p:txBody>
      </p:sp>
      <p:pic>
        <p:nvPicPr>
          <p:cNvPr id="7" name="Picture 6"/>
          <p:cNvPicPr>
            <a:picLocks noChangeAspect="1"/>
          </p:cNvPicPr>
          <p:nvPr/>
        </p:nvPicPr>
        <p:blipFill>
          <a:blip r:embed="rId2"/>
          <a:stretch>
            <a:fillRect/>
          </a:stretch>
        </p:blipFill>
        <p:spPr>
          <a:xfrm>
            <a:off x="290713" y="4735514"/>
            <a:ext cx="3048026" cy="1963057"/>
          </a:xfrm>
          <a:prstGeom prst="rect">
            <a:avLst/>
          </a:prstGeom>
        </p:spPr>
      </p:pic>
      <p:pic>
        <p:nvPicPr>
          <p:cNvPr id="8" name="Picture 7"/>
          <p:cNvPicPr>
            <a:picLocks noChangeAspect="1"/>
          </p:cNvPicPr>
          <p:nvPr/>
        </p:nvPicPr>
        <p:blipFill>
          <a:blip r:embed="rId3"/>
          <a:stretch>
            <a:fillRect/>
          </a:stretch>
        </p:blipFill>
        <p:spPr>
          <a:xfrm>
            <a:off x="4624119" y="915056"/>
            <a:ext cx="4157516" cy="2521822"/>
          </a:xfrm>
          <a:prstGeom prst="rect">
            <a:avLst/>
          </a:prstGeom>
        </p:spPr>
      </p:pic>
      <p:pic>
        <p:nvPicPr>
          <p:cNvPr id="9" name="Picture 8"/>
          <p:cNvPicPr>
            <a:picLocks noChangeAspect="1"/>
          </p:cNvPicPr>
          <p:nvPr/>
        </p:nvPicPr>
        <p:blipFill>
          <a:blip r:embed="rId4"/>
          <a:stretch>
            <a:fillRect/>
          </a:stretch>
        </p:blipFill>
        <p:spPr>
          <a:xfrm>
            <a:off x="3358730" y="3511575"/>
            <a:ext cx="1781219" cy="1391830"/>
          </a:xfrm>
          <a:prstGeom prst="rect">
            <a:avLst/>
          </a:prstGeom>
        </p:spPr>
      </p:pic>
      <p:pic>
        <p:nvPicPr>
          <p:cNvPr id="10" name="Picture 9"/>
          <p:cNvPicPr>
            <a:picLocks noChangeAspect="1"/>
          </p:cNvPicPr>
          <p:nvPr/>
        </p:nvPicPr>
        <p:blipFill>
          <a:blip r:embed="rId5"/>
          <a:stretch>
            <a:fillRect/>
          </a:stretch>
        </p:blipFill>
        <p:spPr>
          <a:xfrm>
            <a:off x="3358729" y="5081656"/>
            <a:ext cx="1781219" cy="1304337"/>
          </a:xfrm>
          <a:prstGeom prst="rect">
            <a:avLst/>
          </a:prstGeom>
        </p:spPr>
      </p:pic>
      <p:pic>
        <p:nvPicPr>
          <p:cNvPr id="11" name="Picture 10"/>
          <p:cNvPicPr>
            <a:picLocks noChangeAspect="1"/>
          </p:cNvPicPr>
          <p:nvPr/>
        </p:nvPicPr>
        <p:blipFill>
          <a:blip r:embed="rId6"/>
          <a:stretch>
            <a:fillRect/>
          </a:stretch>
        </p:blipFill>
        <p:spPr>
          <a:xfrm>
            <a:off x="5216634" y="3511575"/>
            <a:ext cx="3565001" cy="2299167"/>
          </a:xfrm>
          <a:prstGeom prst="rect">
            <a:avLst/>
          </a:prstGeom>
        </p:spPr>
      </p:pic>
      <p:sp>
        <p:nvSpPr>
          <p:cNvPr id="12" name="Rectangle 11"/>
          <p:cNvSpPr/>
          <p:nvPr/>
        </p:nvSpPr>
        <p:spPr>
          <a:xfrm>
            <a:off x="6640191" y="6023972"/>
            <a:ext cx="2141444" cy="369332"/>
          </a:xfrm>
          <a:prstGeom prst="rect">
            <a:avLst/>
          </a:prstGeom>
        </p:spPr>
        <p:txBody>
          <a:bodyPr wrap="none">
            <a:spAutoFit/>
          </a:bodyPr>
          <a:lstStyle/>
          <a:p>
            <a:r>
              <a:rPr lang="en-US" dirty="0" smtClean="0"/>
              <a:t>+ 1 new cleanroom</a:t>
            </a:r>
            <a:endParaRPr lang="en-US" dirty="0"/>
          </a:p>
        </p:txBody>
      </p:sp>
      <p:pic>
        <p:nvPicPr>
          <p:cNvPr id="13" name="Image 11" descr="\\Dapdc5\jplouin\My Documents\SPL\presentations\ESS-SPL-juil11\banc_epv.jpg"/>
          <p:cNvPicPr/>
          <p:nvPr/>
        </p:nvPicPr>
        <p:blipFill>
          <a:blip r:embed="rId7" cstate="print"/>
          <a:srcRect/>
          <a:stretch>
            <a:fillRect/>
          </a:stretch>
        </p:blipFill>
        <p:spPr bwMode="auto">
          <a:xfrm>
            <a:off x="290713" y="915056"/>
            <a:ext cx="3548874" cy="2521822"/>
          </a:xfrm>
          <a:prstGeom prst="rect">
            <a:avLst/>
          </a:prstGeom>
          <a:noFill/>
          <a:ln w="76200">
            <a:noFill/>
          </a:ln>
        </p:spPr>
      </p:pic>
      <p:pic>
        <p:nvPicPr>
          <p:cNvPr id="14" name="Picture 13"/>
          <p:cNvPicPr>
            <a:picLocks noChangeAspect="1"/>
          </p:cNvPicPr>
          <p:nvPr/>
        </p:nvPicPr>
        <p:blipFill>
          <a:blip r:embed="rId8"/>
          <a:stretch>
            <a:fillRect/>
          </a:stretch>
        </p:blipFill>
        <p:spPr>
          <a:xfrm>
            <a:off x="290713" y="3506916"/>
            <a:ext cx="2114028" cy="1160238"/>
          </a:xfrm>
          <a:prstGeom prst="rect">
            <a:avLst/>
          </a:prstGeom>
        </p:spPr>
      </p:pic>
      <p:sp>
        <p:nvSpPr>
          <p:cNvPr id="3" name="Rectangle 2"/>
          <p:cNvSpPr/>
          <p:nvPr/>
        </p:nvSpPr>
        <p:spPr bwMode="auto">
          <a:xfrm>
            <a:off x="3338739" y="6393304"/>
            <a:ext cx="3963987" cy="30526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205153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Cryomodule Components developed by CEA</a:t>
            </a:r>
            <a:endParaRPr lang="en-US" sz="2800" dirty="0">
              <a:latin typeface="Papyrus"/>
              <a:cs typeface="Papyrus"/>
            </a:endParaRPr>
          </a:p>
        </p:txBody>
      </p:sp>
      <p:pic>
        <p:nvPicPr>
          <p:cNvPr id="4" name="Picture 3"/>
          <p:cNvPicPr>
            <a:picLocks noChangeAspect="1"/>
          </p:cNvPicPr>
          <p:nvPr/>
        </p:nvPicPr>
        <p:blipFill>
          <a:blip r:embed="rId2"/>
          <a:stretch>
            <a:fillRect/>
          </a:stretch>
        </p:blipFill>
        <p:spPr>
          <a:xfrm>
            <a:off x="200609" y="926544"/>
            <a:ext cx="3590248" cy="2683496"/>
          </a:xfrm>
          <a:prstGeom prst="rect">
            <a:avLst/>
          </a:prstGeom>
        </p:spPr>
      </p:pic>
      <p:pic>
        <p:nvPicPr>
          <p:cNvPr id="5" name="Picture 4"/>
          <p:cNvPicPr>
            <a:picLocks noChangeAspect="1"/>
          </p:cNvPicPr>
          <p:nvPr/>
        </p:nvPicPr>
        <p:blipFill>
          <a:blip r:embed="rId3"/>
          <a:stretch>
            <a:fillRect/>
          </a:stretch>
        </p:blipFill>
        <p:spPr>
          <a:xfrm>
            <a:off x="4415669" y="926544"/>
            <a:ext cx="4310976" cy="3278220"/>
          </a:xfrm>
          <a:prstGeom prst="rect">
            <a:avLst/>
          </a:prstGeom>
        </p:spPr>
      </p:pic>
      <p:pic>
        <p:nvPicPr>
          <p:cNvPr id="6" name="Picture 5"/>
          <p:cNvPicPr>
            <a:picLocks noChangeAspect="1"/>
          </p:cNvPicPr>
          <p:nvPr/>
        </p:nvPicPr>
        <p:blipFill>
          <a:blip r:embed="rId4"/>
          <a:stretch>
            <a:fillRect/>
          </a:stretch>
        </p:blipFill>
        <p:spPr>
          <a:xfrm>
            <a:off x="200609" y="3954596"/>
            <a:ext cx="2791687" cy="2525933"/>
          </a:xfrm>
          <a:prstGeom prst="rect">
            <a:avLst/>
          </a:prstGeom>
        </p:spPr>
      </p:pic>
      <p:pic>
        <p:nvPicPr>
          <p:cNvPr id="9" name="Picture 8"/>
          <p:cNvPicPr>
            <a:picLocks noChangeAspect="1"/>
          </p:cNvPicPr>
          <p:nvPr/>
        </p:nvPicPr>
        <p:blipFill>
          <a:blip r:embed="rId5"/>
          <a:stretch>
            <a:fillRect/>
          </a:stretch>
        </p:blipFill>
        <p:spPr>
          <a:xfrm>
            <a:off x="6097414" y="4426069"/>
            <a:ext cx="2629231" cy="2054460"/>
          </a:xfrm>
          <a:prstGeom prst="rect">
            <a:avLst/>
          </a:prstGeom>
        </p:spPr>
      </p:pic>
      <p:pic>
        <p:nvPicPr>
          <p:cNvPr id="10" name="Picture 9"/>
          <p:cNvPicPr>
            <a:picLocks noChangeAspect="1"/>
          </p:cNvPicPr>
          <p:nvPr/>
        </p:nvPicPr>
        <p:blipFill>
          <a:blip r:embed="rId6"/>
          <a:stretch>
            <a:fillRect/>
          </a:stretch>
        </p:blipFill>
        <p:spPr>
          <a:xfrm>
            <a:off x="3213570" y="4331660"/>
            <a:ext cx="2684388" cy="2148869"/>
          </a:xfrm>
          <a:prstGeom prst="rect">
            <a:avLst/>
          </a:prstGeom>
        </p:spPr>
      </p:pic>
    </p:spTree>
    <p:extLst>
      <p:ext uri="{BB962C8B-B14F-4D97-AF65-F5344CB8AC3E}">
        <p14:creationId xmlns:p14="http://schemas.microsoft.com/office/powerpoint/2010/main" val="230719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010" y="188640"/>
            <a:ext cx="6928794" cy="609600"/>
          </a:xfrm>
        </p:spPr>
        <p:txBody>
          <a:bodyPr/>
          <a:lstStyle/>
          <a:p>
            <a:r>
              <a:rPr lang="en-US" sz="2800" dirty="0">
                <a:solidFill>
                  <a:srgbClr val="000090"/>
                </a:solidFill>
                <a:latin typeface="Papyrus"/>
                <a:cs typeface="Papyrus"/>
              </a:rPr>
              <a:t>ECCTD - Tentative schedule</a:t>
            </a:r>
          </a:p>
        </p:txBody>
      </p:sp>
      <p:sp>
        <p:nvSpPr>
          <p:cNvPr id="8" name="Slide Number Placeholder 2"/>
          <p:cNvSpPr>
            <a:spLocks noGrp="1"/>
          </p:cNvSpPr>
          <p:nvPr>
            <p:ph type="sldNum" sz="quarter" idx="10"/>
          </p:nvPr>
        </p:nvSpPr>
        <p:spPr>
          <a:xfrm>
            <a:off x="8305800" y="6477000"/>
            <a:ext cx="609600" cy="228600"/>
          </a:xfrm>
        </p:spPr>
        <p:txBody>
          <a:bodyPr/>
          <a:lstStyle/>
          <a:p>
            <a:pPr>
              <a:defRPr/>
            </a:pPr>
            <a:fld id="{183BC3F5-DB66-AC41-A0F4-BDE096D39CA9}" type="slidenum">
              <a:rPr lang="en-GB" smtClean="0">
                <a:solidFill>
                  <a:srgbClr val="000090"/>
                </a:solidFill>
              </a:rPr>
              <a:pPr>
                <a:defRPr/>
              </a:pPr>
              <a:t>24</a:t>
            </a:fld>
            <a:endParaRPr lang="en-GB">
              <a:solidFill>
                <a:srgbClr val="000090"/>
              </a:solidFill>
            </a:endParaRPr>
          </a:p>
        </p:txBody>
      </p:sp>
      <p:sp>
        <p:nvSpPr>
          <p:cNvPr id="10" name="Content Placeholder 6"/>
          <p:cNvSpPr txBox="1">
            <a:spLocks/>
          </p:cNvSpPr>
          <p:nvPr/>
        </p:nvSpPr>
        <p:spPr>
          <a:xfrm>
            <a:off x="258924" y="945736"/>
            <a:ext cx="8500066" cy="5440680"/>
          </a:xfrm>
          <a:prstGeom prst="rect">
            <a:avLst/>
          </a:prstGeom>
        </p:spPr>
        <p:txBody>
          <a:bodyPr/>
          <a:lstStyle>
            <a:lvl1pPr marL="342813" indent="-342813" algn="l" rtl="0" eaLnBrk="0" fontAlgn="base" hangingPunct="0">
              <a:spcBef>
                <a:spcPct val="20000"/>
              </a:spcBef>
              <a:spcAft>
                <a:spcPct val="0"/>
              </a:spcAft>
              <a:buChar char="•"/>
              <a:defRPr sz="2400" b="1">
                <a:solidFill>
                  <a:srgbClr val="000000"/>
                </a:solidFill>
                <a:latin typeface="Papyrus"/>
                <a:ea typeface="ＭＳ Ｐゴシック" pitchFamily="-112" charset="-128"/>
                <a:cs typeface="Papyrus"/>
              </a:defRPr>
            </a:lvl1pPr>
            <a:lvl2pPr marL="742760" indent="-285677"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2pPr>
            <a:lvl3pPr marL="1142706"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3pPr>
            <a:lvl4pPr marL="1599790"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4pPr>
            <a:lvl5pPr marL="2056875"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endParaRPr lang="en-US" sz="1600" dirty="0">
              <a:solidFill>
                <a:srgbClr val="000090"/>
              </a:solidFill>
            </a:endParaRPr>
          </a:p>
        </p:txBody>
      </p:sp>
      <p:pic>
        <p:nvPicPr>
          <p:cNvPr id="11" name="Picture 10"/>
          <p:cNvPicPr>
            <a:picLocks noChangeAspect="1"/>
          </p:cNvPicPr>
          <p:nvPr/>
        </p:nvPicPr>
        <p:blipFill>
          <a:blip r:embed="rId2"/>
          <a:stretch>
            <a:fillRect/>
          </a:stretch>
        </p:blipFill>
        <p:spPr>
          <a:xfrm>
            <a:off x="533644" y="1003524"/>
            <a:ext cx="7858369" cy="4876537"/>
          </a:xfrm>
          <a:prstGeom prst="rect">
            <a:avLst/>
          </a:prstGeom>
          <a:ln>
            <a:solidFill>
              <a:srgbClr val="FF0000"/>
            </a:solidFill>
          </a:ln>
        </p:spPr>
      </p:pic>
    </p:spTree>
    <p:extLst>
      <p:ext uri="{BB962C8B-B14F-4D97-AF65-F5344CB8AC3E}">
        <p14:creationId xmlns:p14="http://schemas.microsoft.com/office/powerpoint/2010/main" val="344572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5394"/>
            <a:ext cx="8229600" cy="1143000"/>
          </a:xfrm>
        </p:spPr>
        <p:txBody>
          <a:bodyPr/>
          <a:lstStyle/>
          <a:p>
            <a:r>
              <a:rPr lang="en-US" sz="2800" dirty="0" smtClean="0">
                <a:latin typeface="Papyrus"/>
                <a:cs typeface="Papyrus"/>
              </a:rPr>
              <a:t>Proposed synoptic based on FNAL experience</a:t>
            </a:r>
            <a:endParaRPr lang="en-US" sz="2800" dirty="0">
              <a:latin typeface="Papyrus"/>
              <a:cs typeface="Papyrus"/>
            </a:endParaRPr>
          </a:p>
        </p:txBody>
      </p:sp>
      <p:pic>
        <p:nvPicPr>
          <p:cNvPr id="6" name="Content Placeholder 5"/>
          <p:cNvPicPr>
            <a:picLocks noGrp="1" noChangeAspect="1"/>
          </p:cNvPicPr>
          <p:nvPr>
            <p:ph idx="1"/>
          </p:nvPr>
        </p:nvPicPr>
        <p:blipFill>
          <a:blip r:embed="rId2"/>
          <a:srcRect l="643" r="643"/>
          <a:stretch>
            <a:fillRect/>
          </a:stretch>
        </p:blipFill>
        <p:spPr/>
      </p:pic>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25</a:t>
            </a:fld>
            <a:endParaRPr lang="en-GB"/>
          </a:p>
        </p:txBody>
      </p:sp>
    </p:spTree>
    <p:extLst>
      <p:ext uri="{BB962C8B-B14F-4D97-AF65-F5344CB8AC3E}">
        <p14:creationId xmlns:p14="http://schemas.microsoft.com/office/powerpoint/2010/main" val="419388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ESS Integrated Control System, using EPICS</a:t>
            </a:r>
            <a:endParaRPr lang="en-US" sz="2800" dirty="0">
              <a:latin typeface="Papyrus"/>
              <a:cs typeface="Papyrus"/>
            </a:endParaRPr>
          </a:p>
        </p:txBody>
      </p:sp>
      <p:pic>
        <p:nvPicPr>
          <p:cNvPr id="6" name="Content Placeholder 5"/>
          <p:cNvPicPr>
            <a:picLocks noGrp="1" noChangeAspect="1"/>
          </p:cNvPicPr>
          <p:nvPr>
            <p:ph idx="1"/>
          </p:nvPr>
        </p:nvPicPr>
        <p:blipFill>
          <a:blip r:embed="rId2"/>
          <a:srcRect t="11099" b="11099"/>
          <a:stretch>
            <a:fillRect/>
          </a:stretch>
        </p:blipFill>
        <p:spPr/>
      </p:pic>
      <p:sp>
        <p:nvSpPr>
          <p:cNvPr id="4" name="Footer Placeholder 3"/>
          <p:cNvSpPr>
            <a:spLocks noGrp="1"/>
          </p:cNvSpPr>
          <p:nvPr>
            <p:ph type="ftr" sz="quarter" idx="4294967295"/>
          </p:nvPr>
        </p:nvSpPr>
        <p:spPr>
          <a:xfrm>
            <a:off x="533644" y="6356350"/>
            <a:ext cx="8261440" cy="365125"/>
          </a:xfrm>
          <a:prstGeom prst="rect">
            <a:avLst/>
          </a:prstGeom>
        </p:spPr>
        <p:txBody>
          <a:bodyPr/>
          <a:lstStyle/>
          <a:p>
            <a:pPr marL="0" lvl="1" algn="ctr"/>
            <a:r>
              <a:rPr lang="en-GB" sz="1000" smtClean="0"/>
              <a:t>SLHIPP 2 – Catania – May 3 and 4, 2012 			ESS/AD/CV/Christine Darve </a:t>
            </a:r>
            <a:endParaRPr lang="en-GB" sz="1000" dirty="0" smtClean="0"/>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26</a:t>
            </a:fld>
            <a:endParaRPr lang="en-GB"/>
          </a:p>
        </p:txBody>
      </p:sp>
    </p:spTree>
    <p:extLst>
      <p:ext uri="{BB962C8B-B14F-4D97-AF65-F5344CB8AC3E}">
        <p14:creationId xmlns:p14="http://schemas.microsoft.com/office/powerpoint/2010/main" val="2079874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402"/>
            <a:ext cx="8229600" cy="1143000"/>
          </a:xfrm>
        </p:spPr>
        <p:txBody>
          <a:bodyPr/>
          <a:lstStyle/>
          <a:p>
            <a:r>
              <a:rPr lang="en-US" dirty="0" smtClean="0"/>
              <a:t>Other lab experiences and installations</a:t>
            </a:r>
            <a:endParaRPr lang="en-US" dirty="0"/>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27</a:t>
            </a:fld>
            <a:endParaRPr lang="en-GB"/>
          </a:p>
        </p:txBody>
      </p:sp>
    </p:spTree>
    <p:extLst>
      <p:ext uri="{BB962C8B-B14F-4D97-AF65-F5344CB8AC3E}">
        <p14:creationId xmlns:p14="http://schemas.microsoft.com/office/powerpoint/2010/main" val="91054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a:xfrm>
            <a:off x="1907705" y="33844"/>
            <a:ext cx="5323052" cy="796908"/>
          </a:xfrm>
        </p:spPr>
        <p:txBody>
          <a:bodyPr/>
          <a:lstStyle/>
          <a:p>
            <a:r>
              <a:rPr lang="fr-FR" sz="2800" dirty="0" smtClean="0">
                <a:solidFill>
                  <a:srgbClr val="000000"/>
                </a:solidFill>
                <a:latin typeface="Papyrus"/>
              </a:rPr>
              <a:t>SNS</a:t>
            </a:r>
            <a:endParaRPr lang="fr-FR" sz="2800" dirty="0">
              <a:solidFill>
                <a:srgbClr val="000000"/>
              </a:solidFill>
              <a:latin typeface="Papyrus"/>
            </a:endParaRPr>
          </a:p>
        </p:txBody>
      </p:sp>
      <p:sp>
        <p:nvSpPr>
          <p:cNvPr id="14" name="ZoneTexte 13"/>
          <p:cNvSpPr txBox="1"/>
          <p:nvPr/>
        </p:nvSpPr>
        <p:spPr>
          <a:xfrm>
            <a:off x="450927" y="2348881"/>
            <a:ext cx="1129972" cy="369332"/>
          </a:xfrm>
          <a:prstGeom prst="rect">
            <a:avLst/>
          </a:prstGeom>
          <a:solidFill>
            <a:schemeClr val="bg1"/>
          </a:solidFill>
        </p:spPr>
        <p:txBody>
          <a:bodyPr wrap="square" rtlCol="0">
            <a:spAutoFit/>
          </a:bodyPr>
          <a:lstStyle/>
          <a:p>
            <a:endParaRPr lang="fr-FR" dirty="0"/>
          </a:p>
        </p:txBody>
      </p:sp>
      <p:sp>
        <p:nvSpPr>
          <p:cNvPr id="9" name="ZoneTexte 8" descr="Maquette 3D ou photo "/>
          <p:cNvSpPr txBox="1"/>
          <p:nvPr/>
        </p:nvSpPr>
        <p:spPr>
          <a:xfrm>
            <a:off x="-396887" y="1340770"/>
            <a:ext cx="9289367" cy="4464495"/>
          </a:xfrm>
          <a:prstGeom prst="rect">
            <a:avLst/>
          </a:prstGeom>
          <a:solidFill>
            <a:schemeClr val="lt1">
              <a:alpha val="0"/>
            </a:schemeClr>
          </a:solidFill>
          <a:ln>
            <a:noFill/>
          </a:ln>
        </p:spPr>
        <p:style>
          <a:lnRef idx="2">
            <a:schemeClr val="dk1"/>
          </a:lnRef>
          <a:fillRef idx="1">
            <a:schemeClr val="lt1"/>
          </a:fillRef>
          <a:effectRef idx="0">
            <a:schemeClr val="dk1"/>
          </a:effectRef>
          <a:fontRef idx="minor">
            <a:schemeClr val="dk1"/>
          </a:fontRef>
        </p:style>
        <p:txBody>
          <a:bodyPr wrap="square" lIns="59372" tIns="29686" rIns="59372" bIns="29686" rtlCol="0">
            <a:noAutofit/>
          </a:bodyPr>
          <a:lstStyle/>
          <a:p>
            <a:pPr marL="4716000"/>
            <a:r>
              <a:rPr lang="fr-FR" sz="2000" dirty="0" smtClean="0">
                <a:latin typeface="Papyrus"/>
                <a:cs typeface="Papyrus"/>
              </a:rPr>
              <a:t>- Thermal </a:t>
            </a:r>
            <a:r>
              <a:rPr lang="fr-FR" sz="2000" dirty="0" err="1" smtClean="0">
                <a:latin typeface="Papyrus"/>
                <a:cs typeface="Papyrus"/>
              </a:rPr>
              <a:t>shield</a:t>
            </a:r>
            <a:r>
              <a:rPr lang="fr-FR" sz="2000" dirty="0" smtClean="0">
                <a:latin typeface="Papyrus"/>
                <a:cs typeface="Papyrus"/>
              </a:rPr>
              <a:t> </a:t>
            </a:r>
            <a:r>
              <a:rPr lang="fr-FR" sz="2000" dirty="0" err="1" smtClean="0">
                <a:latin typeface="Papyrus"/>
                <a:cs typeface="Papyrus"/>
              </a:rPr>
              <a:t>inside</a:t>
            </a:r>
            <a:r>
              <a:rPr lang="fr-FR" sz="2000" dirty="0" smtClean="0">
                <a:latin typeface="Papyrus"/>
                <a:cs typeface="Papyrus"/>
              </a:rPr>
              <a:t> the </a:t>
            </a:r>
            <a:r>
              <a:rPr lang="fr-FR" sz="2000" dirty="0" err="1" smtClean="0">
                <a:latin typeface="Papyrus"/>
                <a:cs typeface="Papyrus"/>
              </a:rPr>
              <a:t>Space</a:t>
            </a:r>
            <a:r>
              <a:rPr lang="fr-FR" sz="2000" dirty="0" smtClean="0">
                <a:latin typeface="Papyrus"/>
                <a:cs typeface="Papyrus"/>
              </a:rPr>
              <a:t> frame</a:t>
            </a:r>
          </a:p>
          <a:p>
            <a:pPr marL="4716000"/>
            <a:r>
              <a:rPr lang="fr-FR" sz="2000" dirty="0" smtClean="0">
                <a:latin typeface="Papyrus"/>
                <a:cs typeface="Papyrus"/>
              </a:rPr>
              <a:t> </a:t>
            </a:r>
          </a:p>
          <a:p>
            <a:pPr marL="4716000">
              <a:buFontTx/>
              <a:buChar char="-"/>
            </a:pPr>
            <a:r>
              <a:rPr lang="fr-FR" sz="2000" dirty="0">
                <a:latin typeface="Papyrus"/>
                <a:cs typeface="Papyrus"/>
              </a:rPr>
              <a:t> </a:t>
            </a:r>
            <a:r>
              <a:rPr lang="fr-FR" sz="2000" dirty="0" smtClean="0">
                <a:latin typeface="Papyrus"/>
                <a:cs typeface="Papyrus"/>
              </a:rPr>
              <a:t>2 </a:t>
            </a:r>
            <a:r>
              <a:rPr lang="fr-FR" sz="2000" dirty="0" err="1" smtClean="0">
                <a:latin typeface="Papyrus"/>
                <a:cs typeface="Papyrus"/>
              </a:rPr>
              <a:t>magnetic</a:t>
            </a:r>
            <a:r>
              <a:rPr lang="fr-FR" sz="2000" dirty="0" smtClean="0">
                <a:latin typeface="Papyrus"/>
                <a:cs typeface="Papyrus"/>
              </a:rPr>
              <a:t> </a:t>
            </a:r>
            <a:r>
              <a:rPr lang="fr-FR" sz="2000" dirty="0" err="1" smtClean="0">
                <a:latin typeface="Papyrus"/>
                <a:cs typeface="Papyrus"/>
              </a:rPr>
              <a:t>shielding</a:t>
            </a:r>
            <a:r>
              <a:rPr lang="fr-FR" sz="2000" dirty="0" smtClean="0">
                <a:latin typeface="Papyrus"/>
                <a:cs typeface="Papyrus"/>
              </a:rPr>
              <a:t> </a:t>
            </a:r>
            <a:r>
              <a:rPr lang="fr-FR" sz="2000" dirty="0" err="1" smtClean="0">
                <a:latin typeface="Papyrus"/>
                <a:cs typeface="Papyrus"/>
              </a:rPr>
              <a:t>inside</a:t>
            </a:r>
            <a:r>
              <a:rPr lang="fr-FR" sz="2000" dirty="0" smtClean="0">
                <a:latin typeface="Papyrus"/>
                <a:cs typeface="Papyrus"/>
              </a:rPr>
              <a:t> and </a:t>
            </a:r>
            <a:r>
              <a:rPr lang="fr-FR" sz="2000" dirty="0" err="1" smtClean="0">
                <a:latin typeface="Papyrus"/>
                <a:cs typeface="Papyrus"/>
              </a:rPr>
              <a:t>outside</a:t>
            </a:r>
            <a:r>
              <a:rPr lang="fr-FR" sz="2000" dirty="0" smtClean="0">
                <a:latin typeface="Papyrus"/>
                <a:cs typeface="Papyrus"/>
              </a:rPr>
              <a:t> the </a:t>
            </a:r>
            <a:r>
              <a:rPr lang="fr-FR" sz="2000" dirty="0" err="1" smtClean="0">
                <a:latin typeface="Papyrus"/>
                <a:cs typeface="Papyrus"/>
              </a:rPr>
              <a:t>space</a:t>
            </a:r>
            <a:r>
              <a:rPr lang="fr-FR" sz="2000" dirty="0" smtClean="0">
                <a:latin typeface="Papyrus"/>
                <a:cs typeface="Papyrus"/>
              </a:rPr>
              <a:t> frame</a:t>
            </a:r>
          </a:p>
          <a:p>
            <a:pPr marL="4716000">
              <a:buFontTx/>
              <a:buChar char="-"/>
            </a:pPr>
            <a:endParaRPr lang="fr-FR" sz="2000" dirty="0" smtClean="0">
              <a:latin typeface="Papyrus"/>
              <a:cs typeface="Papyrus"/>
            </a:endParaRPr>
          </a:p>
          <a:p>
            <a:pPr marL="4716000">
              <a:buFontTx/>
              <a:buChar char="-"/>
            </a:pPr>
            <a:r>
              <a:rPr lang="fr-FR" sz="2000" dirty="0" smtClean="0">
                <a:latin typeface="Papyrus"/>
                <a:cs typeface="Papyrus"/>
              </a:rPr>
              <a:t> </a:t>
            </a:r>
            <a:r>
              <a:rPr lang="fr-FR" sz="2000" dirty="0" err="1" smtClean="0">
                <a:latin typeface="Papyrus"/>
                <a:cs typeface="Papyrus"/>
              </a:rPr>
              <a:t>Stainless</a:t>
            </a:r>
            <a:r>
              <a:rPr lang="fr-FR" sz="2000" dirty="0" smtClean="0">
                <a:latin typeface="Papyrus"/>
                <a:cs typeface="Papyrus"/>
              </a:rPr>
              <a:t> </a:t>
            </a:r>
            <a:r>
              <a:rPr lang="fr-FR" sz="2000" dirty="0" err="1" smtClean="0">
                <a:latin typeface="Papyrus"/>
                <a:cs typeface="Papyrus"/>
              </a:rPr>
              <a:t>steel</a:t>
            </a:r>
            <a:r>
              <a:rPr lang="fr-FR" sz="2000" dirty="0" smtClean="0">
                <a:latin typeface="Papyrus"/>
                <a:cs typeface="Papyrus"/>
              </a:rPr>
              <a:t> </a:t>
            </a:r>
            <a:r>
              <a:rPr lang="fr-FR" sz="2000" dirty="0" err="1" smtClean="0">
                <a:latin typeface="Papyrus"/>
                <a:cs typeface="Papyrus"/>
              </a:rPr>
              <a:t>rod</a:t>
            </a:r>
            <a:endParaRPr lang="fr-FR" sz="2000" dirty="0" smtClean="0">
              <a:latin typeface="Papyrus"/>
              <a:cs typeface="Papyrus"/>
            </a:endParaRPr>
          </a:p>
          <a:p>
            <a:pPr marL="4716000">
              <a:buFontTx/>
              <a:buChar char="-"/>
            </a:pPr>
            <a:endParaRPr lang="fr-FR" sz="2000" dirty="0" smtClean="0">
              <a:latin typeface="Papyrus"/>
              <a:cs typeface="Papyrus"/>
            </a:endParaRPr>
          </a:p>
          <a:p>
            <a:pPr marL="4716000">
              <a:buFontTx/>
              <a:buChar char="-"/>
            </a:pPr>
            <a:r>
              <a:rPr lang="fr-FR" sz="2000" dirty="0" smtClean="0">
                <a:latin typeface="Papyrus"/>
                <a:cs typeface="Papyrus"/>
              </a:rPr>
              <a:t> Axial </a:t>
            </a:r>
            <a:r>
              <a:rPr lang="fr-FR" sz="2000" dirty="0" err="1" smtClean="0">
                <a:latin typeface="Papyrus"/>
                <a:cs typeface="Papyrus"/>
              </a:rPr>
              <a:t>stoppers</a:t>
            </a:r>
            <a:endParaRPr lang="fr-FR" sz="2000" dirty="0" smtClean="0">
              <a:latin typeface="Papyrus"/>
              <a:cs typeface="Papyrus"/>
            </a:endParaRPr>
          </a:p>
          <a:p>
            <a:pPr algn="ctr"/>
            <a:endParaRPr lang="fr-FR" sz="2000" dirty="0">
              <a:latin typeface="Papyrus"/>
              <a:cs typeface="Papyrus"/>
            </a:endParaRPr>
          </a:p>
        </p:txBody>
      </p:sp>
      <p:pic>
        <p:nvPicPr>
          <p:cNvPr id="1026" name="Picture 2"/>
          <p:cNvPicPr>
            <a:picLocks noChangeAspect="1" noChangeArrowheads="1"/>
          </p:cNvPicPr>
          <p:nvPr/>
        </p:nvPicPr>
        <p:blipFill>
          <a:blip r:embed="rId2" cstate="print"/>
          <a:srcRect/>
          <a:stretch>
            <a:fillRect/>
          </a:stretch>
        </p:blipFill>
        <p:spPr bwMode="auto">
          <a:xfrm>
            <a:off x="317989" y="1550863"/>
            <a:ext cx="3780692" cy="33242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10591" y="3822390"/>
            <a:ext cx="4009292" cy="2571750"/>
          </a:xfrm>
          <a:prstGeom prst="rect">
            <a:avLst/>
          </a:prstGeom>
          <a:noFill/>
          <a:ln w="9525">
            <a:noFill/>
            <a:miter lim="800000"/>
            <a:headEnd/>
            <a:tailEnd/>
          </a:ln>
        </p:spPr>
      </p:pic>
      <p:sp>
        <p:nvSpPr>
          <p:cNvPr id="7" name="Rectangle 6"/>
          <p:cNvSpPr/>
          <p:nvPr/>
        </p:nvSpPr>
        <p:spPr bwMode="auto">
          <a:xfrm>
            <a:off x="1167982" y="6382800"/>
            <a:ext cx="7336746" cy="353293"/>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fr-FR" sz="2000" dirty="0" err="1" smtClean="0">
                <a:latin typeface="Papyrus"/>
                <a:cs typeface="Papyrus"/>
              </a:rPr>
              <a:t>Courtesy</a:t>
            </a:r>
            <a:r>
              <a:rPr lang="fr-FR" sz="2000" dirty="0" smtClean="0">
                <a:latin typeface="Papyrus"/>
                <a:cs typeface="Papyrus"/>
              </a:rPr>
              <a:t> of IPNO / F. </a:t>
            </a:r>
            <a:r>
              <a:rPr lang="fr-FR" sz="2000" dirty="0" err="1" smtClean="0">
                <a:latin typeface="Papyrus"/>
                <a:cs typeface="Papyrus"/>
              </a:rPr>
              <a:t>Leseigner</a:t>
            </a:r>
            <a:r>
              <a:rPr lang="fr-FR" sz="2000" dirty="0" smtClean="0">
                <a:latin typeface="Papyrus"/>
                <a:cs typeface="Papyrus"/>
              </a:rPr>
              <a:t> – G. Olivier </a:t>
            </a:r>
            <a:endParaRPr kumimoji="0" lang="en-US" sz="2000" b="1" i="0" u="none" strike="noStrike" cap="none" normalizeH="0" baseline="0" dirty="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10738176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Update of the SNS – Prototype test</a:t>
            </a:r>
            <a:endParaRPr lang="en-US" sz="2800" dirty="0">
              <a:latin typeface="Papyrus"/>
              <a:cs typeface="Papyrus"/>
            </a:endParaRPr>
          </a:p>
        </p:txBody>
      </p:sp>
      <p:pic>
        <p:nvPicPr>
          <p:cNvPr id="5" name="Picture 4"/>
          <p:cNvPicPr>
            <a:picLocks noChangeAspect="1"/>
          </p:cNvPicPr>
          <p:nvPr/>
        </p:nvPicPr>
        <p:blipFill>
          <a:blip r:embed="rId2"/>
          <a:stretch>
            <a:fillRect/>
          </a:stretch>
        </p:blipFill>
        <p:spPr>
          <a:xfrm>
            <a:off x="5246710" y="3832225"/>
            <a:ext cx="3554390" cy="2567351"/>
          </a:xfrm>
          <a:prstGeom prst="rect">
            <a:avLst/>
          </a:prstGeom>
        </p:spPr>
      </p:pic>
      <p:pic>
        <p:nvPicPr>
          <p:cNvPr id="6" name="Picture 5"/>
          <p:cNvPicPr>
            <a:picLocks noChangeAspect="1"/>
          </p:cNvPicPr>
          <p:nvPr/>
        </p:nvPicPr>
        <p:blipFill>
          <a:blip r:embed="rId3"/>
          <a:stretch>
            <a:fillRect/>
          </a:stretch>
        </p:blipFill>
        <p:spPr>
          <a:xfrm>
            <a:off x="319110" y="858652"/>
            <a:ext cx="4749800" cy="2973573"/>
          </a:xfrm>
          <a:prstGeom prst="rect">
            <a:avLst/>
          </a:prstGeom>
        </p:spPr>
      </p:pic>
      <p:pic>
        <p:nvPicPr>
          <p:cNvPr id="8" name="Picture 7"/>
          <p:cNvPicPr>
            <a:picLocks noChangeAspect="1"/>
          </p:cNvPicPr>
          <p:nvPr/>
        </p:nvPicPr>
        <p:blipFill>
          <a:blip r:embed="rId4"/>
          <a:stretch>
            <a:fillRect/>
          </a:stretch>
        </p:blipFill>
        <p:spPr>
          <a:xfrm>
            <a:off x="5321300" y="858652"/>
            <a:ext cx="3479800" cy="2748436"/>
          </a:xfrm>
          <a:prstGeom prst="rect">
            <a:avLst/>
          </a:prstGeom>
        </p:spPr>
      </p:pic>
      <p:pic>
        <p:nvPicPr>
          <p:cNvPr id="10" name="Picture 9"/>
          <p:cNvPicPr>
            <a:picLocks noChangeAspect="1"/>
          </p:cNvPicPr>
          <p:nvPr/>
        </p:nvPicPr>
        <p:blipFill>
          <a:blip r:embed="rId5"/>
          <a:stretch>
            <a:fillRect/>
          </a:stretch>
        </p:blipFill>
        <p:spPr>
          <a:xfrm>
            <a:off x="319110" y="4030006"/>
            <a:ext cx="4132178" cy="2360045"/>
          </a:xfrm>
          <a:prstGeom prst="rect">
            <a:avLst/>
          </a:prstGeom>
        </p:spPr>
      </p:pic>
    </p:spTree>
    <p:extLst>
      <p:ext uri="{BB962C8B-B14F-4D97-AF65-F5344CB8AC3E}">
        <p14:creationId xmlns:p14="http://schemas.microsoft.com/office/powerpoint/2010/main" val="415810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104" y="274638"/>
            <a:ext cx="7376695" cy="1143000"/>
          </a:xfrm>
        </p:spPr>
        <p:txBody>
          <a:bodyPr/>
          <a:lstStyle/>
          <a:p>
            <a:r>
              <a:rPr lang="en-US" sz="2400" dirty="0">
                <a:latin typeface="Papyrus"/>
                <a:cs typeface="Papyrus"/>
              </a:rPr>
              <a:t>Elliptical Cavity </a:t>
            </a:r>
            <a:r>
              <a:rPr lang="en-US" sz="2400" dirty="0" smtClean="0">
                <a:latin typeface="Papyrus"/>
                <a:cs typeface="Papyrus"/>
              </a:rPr>
              <a:t>Cryomodule </a:t>
            </a:r>
            <a:r>
              <a:rPr lang="en-US" sz="2400" dirty="0">
                <a:latin typeface="Papyrus"/>
                <a:cs typeface="Papyrus"/>
              </a:rPr>
              <a:t>Technology Demonstrator (ECCTD) </a:t>
            </a:r>
            <a:r>
              <a:rPr lang="en-US" sz="2400" dirty="0" smtClean="0">
                <a:latin typeface="Papyrus"/>
                <a:cs typeface="Papyrus"/>
              </a:rPr>
              <a:t>contains:</a:t>
            </a:r>
            <a:endParaRPr lang="en-US" sz="2400" dirty="0">
              <a:latin typeface="Papyrus"/>
              <a:cs typeface="Papyrus"/>
            </a:endParaRPr>
          </a:p>
        </p:txBody>
      </p:sp>
      <p:sp>
        <p:nvSpPr>
          <p:cNvPr id="3" name="Content Placeholder 2"/>
          <p:cNvSpPr>
            <a:spLocks noGrp="1"/>
          </p:cNvSpPr>
          <p:nvPr>
            <p:ph idx="1"/>
          </p:nvPr>
        </p:nvSpPr>
        <p:spPr>
          <a:xfrm>
            <a:off x="381243" y="992963"/>
            <a:ext cx="8615703" cy="5867400"/>
          </a:xfrm>
        </p:spPr>
        <p:txBody>
          <a:bodyPr/>
          <a:lstStyle/>
          <a:p>
            <a:pPr marL="0" indent="0">
              <a:buNone/>
            </a:pPr>
            <a:endParaRPr lang="en-US" sz="1000" dirty="0">
              <a:latin typeface="Papyrus"/>
              <a:cs typeface="Papyrus"/>
            </a:endParaRPr>
          </a:p>
          <a:p>
            <a:pPr lvl="1"/>
            <a:r>
              <a:rPr lang="en-GB" sz="2000" dirty="0" smtClean="0">
                <a:latin typeface="Papyrus"/>
                <a:cs typeface="Papyrus"/>
              </a:rPr>
              <a:t>Four Elliptical </a:t>
            </a:r>
            <a:r>
              <a:rPr lang="en-GB" sz="2000" dirty="0">
                <a:latin typeface="Papyrus"/>
                <a:cs typeface="Papyrus"/>
              </a:rPr>
              <a:t>Cavity Packages, </a:t>
            </a:r>
            <a:r>
              <a:rPr lang="en-GB" sz="2000" dirty="0" smtClean="0">
                <a:latin typeface="Papyrus"/>
                <a:cs typeface="Papyrus"/>
              </a:rPr>
              <a:t>ECP</a:t>
            </a:r>
          </a:p>
          <a:p>
            <a:pPr lvl="1"/>
            <a:endParaRPr lang="en-US" sz="1000" dirty="0">
              <a:latin typeface="Papyrus"/>
              <a:cs typeface="Papyrus"/>
            </a:endParaRPr>
          </a:p>
          <a:p>
            <a:pPr lvl="1"/>
            <a:r>
              <a:rPr lang="en-GB" sz="2000" dirty="0">
                <a:latin typeface="Papyrus"/>
                <a:cs typeface="Papyrus"/>
              </a:rPr>
              <a:t>The supporting and mechanical systems </a:t>
            </a:r>
            <a:r>
              <a:rPr lang="en-GB" sz="2000" dirty="0">
                <a:solidFill>
                  <a:schemeClr val="tx2">
                    <a:lumMod val="40000"/>
                    <a:lumOff val="60000"/>
                  </a:schemeClr>
                </a:solidFill>
                <a:latin typeface="Papyrus"/>
                <a:cs typeface="Papyrus"/>
              </a:rPr>
              <a:t>that interface the ECP in the test area</a:t>
            </a:r>
            <a:r>
              <a:rPr lang="en-GB" sz="2000" dirty="0" smtClean="0">
                <a:solidFill>
                  <a:schemeClr val="tx2">
                    <a:lumMod val="40000"/>
                    <a:lumOff val="60000"/>
                  </a:schemeClr>
                </a:solidFill>
                <a:latin typeface="Papyrus"/>
                <a:cs typeface="Papyrus"/>
              </a:rPr>
              <a:t>.</a:t>
            </a:r>
          </a:p>
          <a:p>
            <a:pPr lvl="1"/>
            <a:endParaRPr lang="en-US" sz="1000" dirty="0">
              <a:solidFill>
                <a:schemeClr val="tx2">
                  <a:lumMod val="40000"/>
                  <a:lumOff val="60000"/>
                </a:schemeClr>
              </a:solidFill>
              <a:latin typeface="Papyrus"/>
              <a:cs typeface="Papyrus"/>
            </a:endParaRPr>
          </a:p>
          <a:p>
            <a:pPr lvl="1"/>
            <a:r>
              <a:rPr lang="en-GB" sz="2000" dirty="0" smtClean="0">
                <a:latin typeface="Papyrus"/>
                <a:cs typeface="Papyrus"/>
              </a:rPr>
              <a:t>The </a:t>
            </a:r>
            <a:r>
              <a:rPr lang="en-GB" sz="2000" dirty="0">
                <a:latin typeface="Papyrus"/>
                <a:cs typeface="Papyrus"/>
              </a:rPr>
              <a:t>vacuum vessel, thermal and magnetic </a:t>
            </a:r>
            <a:r>
              <a:rPr lang="en-GB" sz="2000" dirty="0" err="1">
                <a:latin typeface="Papyrus"/>
                <a:cs typeface="Papyrus"/>
              </a:rPr>
              <a:t>shieldings</a:t>
            </a:r>
            <a:r>
              <a:rPr lang="en-GB" sz="2000" dirty="0">
                <a:solidFill>
                  <a:schemeClr val="tx2">
                    <a:lumMod val="40000"/>
                    <a:lumOff val="60000"/>
                  </a:schemeClr>
                </a:solidFill>
                <a:latin typeface="Papyrus"/>
                <a:cs typeface="Papyrus"/>
              </a:rPr>
              <a:t> that insulate the ECP from the ambient condition</a:t>
            </a:r>
            <a:r>
              <a:rPr lang="en-GB" sz="2000" dirty="0" smtClean="0">
                <a:solidFill>
                  <a:schemeClr val="tx2">
                    <a:lumMod val="40000"/>
                    <a:lumOff val="60000"/>
                  </a:schemeClr>
                </a:solidFill>
                <a:latin typeface="Papyrus"/>
                <a:cs typeface="Papyrus"/>
              </a:rPr>
              <a:t>,</a:t>
            </a:r>
          </a:p>
          <a:p>
            <a:pPr lvl="1"/>
            <a:endParaRPr lang="en-US" sz="1000" dirty="0">
              <a:solidFill>
                <a:schemeClr val="tx2">
                  <a:lumMod val="40000"/>
                  <a:lumOff val="60000"/>
                </a:schemeClr>
              </a:solidFill>
              <a:latin typeface="Papyrus"/>
              <a:cs typeface="Papyrus"/>
            </a:endParaRPr>
          </a:p>
          <a:p>
            <a:pPr lvl="1"/>
            <a:r>
              <a:rPr lang="en-GB" sz="2000" dirty="0">
                <a:latin typeface="Papyrus"/>
                <a:cs typeface="Papyrus"/>
              </a:rPr>
              <a:t>The cryogenic systems (distribution boxes and hydraulic circuits) </a:t>
            </a:r>
            <a:r>
              <a:rPr lang="en-GB" sz="2000" dirty="0">
                <a:solidFill>
                  <a:schemeClr val="tx2">
                    <a:lumMod val="40000"/>
                    <a:lumOff val="60000"/>
                  </a:schemeClr>
                </a:solidFill>
                <a:latin typeface="Papyrus"/>
                <a:cs typeface="Papyrus"/>
              </a:rPr>
              <a:t>that interface the ECP with the cryogenic distribution system in the test area</a:t>
            </a:r>
            <a:r>
              <a:rPr lang="en-GB" sz="2000" dirty="0" smtClean="0">
                <a:solidFill>
                  <a:schemeClr val="tx2">
                    <a:lumMod val="40000"/>
                    <a:lumOff val="60000"/>
                  </a:schemeClr>
                </a:solidFill>
                <a:latin typeface="Papyrus"/>
                <a:cs typeface="Papyrus"/>
              </a:rPr>
              <a:t>,</a:t>
            </a:r>
          </a:p>
          <a:p>
            <a:pPr lvl="1"/>
            <a:endParaRPr lang="en-US" sz="1000" dirty="0">
              <a:solidFill>
                <a:schemeClr val="tx2">
                  <a:lumMod val="40000"/>
                  <a:lumOff val="60000"/>
                </a:schemeClr>
              </a:solidFill>
              <a:latin typeface="Papyrus"/>
              <a:cs typeface="Papyrus"/>
            </a:endParaRPr>
          </a:p>
          <a:p>
            <a:pPr lvl="1"/>
            <a:r>
              <a:rPr lang="en-GB" sz="2000" dirty="0" smtClean="0">
                <a:latin typeface="Papyrus"/>
                <a:cs typeface="Papyrus"/>
              </a:rPr>
              <a:t>The </a:t>
            </a:r>
            <a:r>
              <a:rPr lang="en-GB" sz="2000" dirty="0">
                <a:latin typeface="Papyrus"/>
                <a:cs typeface="Papyrus"/>
              </a:rPr>
              <a:t>instrumentation (diagnostics) and the safety devices</a:t>
            </a:r>
            <a:r>
              <a:rPr lang="en-US" sz="2000" dirty="0">
                <a:latin typeface="Papyrus"/>
                <a:cs typeface="Papyrus"/>
              </a:rPr>
              <a:t> </a:t>
            </a:r>
            <a:endParaRPr lang="en-US" sz="2000" dirty="0" smtClean="0">
              <a:latin typeface="Papyrus"/>
              <a:cs typeface="Papyrus"/>
            </a:endParaRPr>
          </a:p>
          <a:p>
            <a:pPr lvl="1"/>
            <a:endParaRPr lang="en-US" sz="2000" dirty="0" smtClean="0">
              <a:latin typeface="Papyrus"/>
              <a:cs typeface="Papyrus"/>
            </a:endParaRPr>
          </a:p>
          <a:p>
            <a:pPr lvl="1"/>
            <a:r>
              <a:rPr lang="en-US" sz="2000" dirty="0" smtClean="0">
                <a:latin typeface="Papyrus"/>
                <a:cs typeface="Papyrus"/>
              </a:rPr>
              <a:t>ESS Integrated Control System </a:t>
            </a:r>
            <a:r>
              <a:rPr lang="en-US" sz="2000" dirty="0" err="1" smtClean="0">
                <a:latin typeface="Papyrus"/>
                <a:cs typeface="Papyrus"/>
              </a:rPr>
              <a:t>Plateform</a:t>
            </a:r>
            <a:r>
              <a:rPr lang="en-US" sz="2000" dirty="0" smtClean="0">
                <a:latin typeface="Papyrus"/>
                <a:cs typeface="Papyrus"/>
              </a:rPr>
              <a:t> (control Box, MPS) ?</a:t>
            </a:r>
            <a:endParaRPr lang="en-US" sz="2000" dirty="0">
              <a:latin typeface="Papyrus"/>
              <a:cs typeface="Papyrus"/>
            </a:endParaRPr>
          </a:p>
        </p:txBody>
      </p:sp>
    </p:spTree>
    <p:extLst>
      <p:ext uri="{BB962C8B-B14F-4D97-AF65-F5344CB8AC3E}">
        <p14:creationId xmlns:p14="http://schemas.microsoft.com/office/powerpoint/2010/main" val="352090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SNS prototype</a:t>
            </a:r>
            <a:endParaRPr lang="en-US" sz="2800" dirty="0">
              <a:latin typeface="Papyrus"/>
              <a:cs typeface="Papyrus"/>
            </a:endParaRPr>
          </a:p>
        </p:txBody>
      </p:sp>
      <p:pic>
        <p:nvPicPr>
          <p:cNvPr id="8" name="Picture 7"/>
          <p:cNvPicPr>
            <a:picLocks noChangeAspect="1"/>
          </p:cNvPicPr>
          <p:nvPr/>
        </p:nvPicPr>
        <p:blipFill>
          <a:blip r:embed="rId3"/>
          <a:stretch>
            <a:fillRect/>
          </a:stretch>
        </p:blipFill>
        <p:spPr>
          <a:xfrm>
            <a:off x="5469897" y="939801"/>
            <a:ext cx="2975887" cy="2984500"/>
          </a:xfrm>
          <a:prstGeom prst="rect">
            <a:avLst/>
          </a:prstGeom>
        </p:spPr>
      </p:pic>
      <p:pic>
        <p:nvPicPr>
          <p:cNvPr id="9" name="Picture 8"/>
          <p:cNvPicPr>
            <a:picLocks noChangeAspect="1"/>
          </p:cNvPicPr>
          <p:nvPr/>
        </p:nvPicPr>
        <p:blipFill>
          <a:blip r:embed="rId4"/>
          <a:stretch>
            <a:fillRect/>
          </a:stretch>
        </p:blipFill>
        <p:spPr>
          <a:xfrm>
            <a:off x="648709" y="939801"/>
            <a:ext cx="3941233" cy="2984500"/>
          </a:xfrm>
          <a:prstGeom prst="rect">
            <a:avLst/>
          </a:prstGeom>
        </p:spPr>
      </p:pic>
      <p:pic>
        <p:nvPicPr>
          <p:cNvPr id="10" name="Picture 9"/>
          <p:cNvPicPr>
            <a:picLocks noChangeAspect="1"/>
          </p:cNvPicPr>
          <p:nvPr/>
        </p:nvPicPr>
        <p:blipFill>
          <a:blip r:embed="rId5"/>
          <a:stretch>
            <a:fillRect/>
          </a:stretch>
        </p:blipFill>
        <p:spPr>
          <a:xfrm>
            <a:off x="648709" y="4076217"/>
            <a:ext cx="3821719" cy="2544303"/>
          </a:xfrm>
          <a:prstGeom prst="rect">
            <a:avLst/>
          </a:prstGeom>
        </p:spPr>
      </p:pic>
      <p:pic>
        <p:nvPicPr>
          <p:cNvPr id="11" name="Picture 10"/>
          <p:cNvPicPr>
            <a:picLocks noChangeAspect="1"/>
          </p:cNvPicPr>
          <p:nvPr/>
        </p:nvPicPr>
        <p:blipFill>
          <a:blip r:embed="rId6"/>
          <a:stretch>
            <a:fillRect/>
          </a:stretch>
        </p:blipFill>
        <p:spPr>
          <a:xfrm>
            <a:off x="5440530" y="4076216"/>
            <a:ext cx="3005254" cy="2544303"/>
          </a:xfrm>
          <a:prstGeom prst="rect">
            <a:avLst/>
          </a:prstGeom>
        </p:spPr>
      </p:pic>
    </p:spTree>
    <p:extLst>
      <p:ext uri="{BB962C8B-B14F-4D97-AF65-F5344CB8AC3E}">
        <p14:creationId xmlns:p14="http://schemas.microsoft.com/office/powerpoint/2010/main" val="86498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MP9 assembly hall and Clean-Room</a:t>
            </a:r>
            <a:endParaRPr lang="en-US" sz="2800" dirty="0">
              <a:latin typeface="Papyrus"/>
              <a:cs typeface="Papyrus"/>
            </a:endParaRPr>
          </a:p>
        </p:txBody>
      </p:sp>
      <p:pic>
        <p:nvPicPr>
          <p:cNvPr id="5" name="Picture 4"/>
          <p:cNvPicPr>
            <a:picLocks noChangeAspect="1"/>
          </p:cNvPicPr>
          <p:nvPr/>
        </p:nvPicPr>
        <p:blipFill>
          <a:blip r:embed="rId2"/>
          <a:stretch>
            <a:fillRect/>
          </a:stretch>
        </p:blipFill>
        <p:spPr>
          <a:xfrm>
            <a:off x="4872830" y="3827373"/>
            <a:ext cx="3737767" cy="2590340"/>
          </a:xfrm>
          <a:prstGeom prst="rect">
            <a:avLst/>
          </a:prstGeom>
        </p:spPr>
      </p:pic>
      <p:pic>
        <p:nvPicPr>
          <p:cNvPr id="6" name="Picture 5"/>
          <p:cNvPicPr>
            <a:picLocks noChangeAspect="1"/>
          </p:cNvPicPr>
          <p:nvPr/>
        </p:nvPicPr>
        <p:blipFill>
          <a:blip r:embed="rId3"/>
          <a:stretch>
            <a:fillRect/>
          </a:stretch>
        </p:blipFill>
        <p:spPr>
          <a:xfrm>
            <a:off x="266298" y="1003301"/>
            <a:ext cx="4276932" cy="2578100"/>
          </a:xfrm>
          <a:prstGeom prst="rect">
            <a:avLst/>
          </a:prstGeom>
        </p:spPr>
      </p:pic>
      <p:pic>
        <p:nvPicPr>
          <p:cNvPr id="8" name="Picture 7"/>
          <p:cNvPicPr>
            <a:picLocks noChangeAspect="1"/>
          </p:cNvPicPr>
          <p:nvPr/>
        </p:nvPicPr>
        <p:blipFill>
          <a:blip r:embed="rId4"/>
          <a:stretch>
            <a:fillRect/>
          </a:stretch>
        </p:blipFill>
        <p:spPr>
          <a:xfrm>
            <a:off x="266296" y="3827373"/>
            <a:ext cx="4276934" cy="2590340"/>
          </a:xfrm>
          <a:prstGeom prst="rect">
            <a:avLst/>
          </a:prstGeom>
        </p:spPr>
      </p:pic>
      <p:pic>
        <p:nvPicPr>
          <p:cNvPr id="9" name="Picture 8"/>
          <p:cNvPicPr>
            <a:picLocks noChangeAspect="1"/>
          </p:cNvPicPr>
          <p:nvPr/>
        </p:nvPicPr>
        <p:blipFill>
          <a:blip r:embed="rId5"/>
          <a:stretch>
            <a:fillRect/>
          </a:stretch>
        </p:blipFill>
        <p:spPr>
          <a:xfrm>
            <a:off x="4872831" y="1003302"/>
            <a:ext cx="3737767" cy="2578100"/>
          </a:xfrm>
          <a:prstGeom prst="rect">
            <a:avLst/>
          </a:prstGeom>
        </p:spPr>
      </p:pic>
    </p:spTree>
    <p:extLst>
      <p:ext uri="{BB962C8B-B14F-4D97-AF65-F5344CB8AC3E}">
        <p14:creationId xmlns:p14="http://schemas.microsoft.com/office/powerpoint/2010/main" val="51518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MP9 and ICB</a:t>
            </a:r>
            <a:endParaRPr lang="en-US" sz="2800" dirty="0">
              <a:latin typeface="Papyrus"/>
              <a:cs typeface="Papyrus"/>
            </a:endParaRPr>
          </a:p>
        </p:txBody>
      </p:sp>
      <p:pic>
        <p:nvPicPr>
          <p:cNvPr id="4" name="Picture 3"/>
          <p:cNvPicPr>
            <a:picLocks noChangeAspect="1"/>
          </p:cNvPicPr>
          <p:nvPr/>
        </p:nvPicPr>
        <p:blipFill>
          <a:blip r:embed="rId2"/>
          <a:stretch>
            <a:fillRect/>
          </a:stretch>
        </p:blipFill>
        <p:spPr>
          <a:xfrm>
            <a:off x="4699000" y="927100"/>
            <a:ext cx="4114800" cy="2709747"/>
          </a:xfrm>
          <a:prstGeom prst="rect">
            <a:avLst/>
          </a:prstGeom>
        </p:spPr>
      </p:pic>
      <p:pic>
        <p:nvPicPr>
          <p:cNvPr id="5" name="Picture 4"/>
          <p:cNvPicPr>
            <a:picLocks noChangeAspect="1"/>
          </p:cNvPicPr>
          <p:nvPr/>
        </p:nvPicPr>
        <p:blipFill>
          <a:blip r:embed="rId3"/>
          <a:stretch>
            <a:fillRect/>
          </a:stretch>
        </p:blipFill>
        <p:spPr>
          <a:xfrm>
            <a:off x="215900" y="927100"/>
            <a:ext cx="4044817" cy="2705100"/>
          </a:xfrm>
          <a:prstGeom prst="rect">
            <a:avLst/>
          </a:prstGeom>
        </p:spPr>
      </p:pic>
      <p:pic>
        <p:nvPicPr>
          <p:cNvPr id="7" name="Picture 6"/>
          <p:cNvPicPr>
            <a:picLocks noChangeAspect="1"/>
          </p:cNvPicPr>
          <p:nvPr/>
        </p:nvPicPr>
        <p:blipFill>
          <a:blip r:embed="rId4"/>
          <a:stretch>
            <a:fillRect/>
          </a:stretch>
        </p:blipFill>
        <p:spPr>
          <a:xfrm>
            <a:off x="4699000" y="3892198"/>
            <a:ext cx="4114800" cy="2516782"/>
          </a:xfrm>
          <a:prstGeom prst="rect">
            <a:avLst/>
          </a:prstGeom>
        </p:spPr>
      </p:pic>
      <p:pic>
        <p:nvPicPr>
          <p:cNvPr id="8" name="Picture 7"/>
          <p:cNvPicPr>
            <a:picLocks noChangeAspect="1"/>
          </p:cNvPicPr>
          <p:nvPr/>
        </p:nvPicPr>
        <p:blipFill>
          <a:blip r:embed="rId5"/>
          <a:stretch>
            <a:fillRect/>
          </a:stretch>
        </p:blipFill>
        <p:spPr>
          <a:xfrm>
            <a:off x="289305" y="3787634"/>
            <a:ext cx="3907080" cy="2905265"/>
          </a:xfrm>
          <a:prstGeom prst="rect">
            <a:avLst/>
          </a:prstGeom>
        </p:spPr>
      </p:pic>
    </p:spTree>
    <p:extLst>
      <p:ext uri="{BB962C8B-B14F-4D97-AF65-F5344CB8AC3E}">
        <p14:creationId xmlns:p14="http://schemas.microsoft.com/office/powerpoint/2010/main" val="126086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042" y="274638"/>
            <a:ext cx="8229600" cy="714625"/>
          </a:xfrm>
        </p:spPr>
        <p:txBody>
          <a:bodyPr/>
          <a:lstStyle/>
          <a:p>
            <a:pPr lvl="1" algn="ctr" defTabSz="457200" rtl="0">
              <a:spcBef>
                <a:spcPct val="0"/>
              </a:spcBef>
            </a:pPr>
            <a:r>
              <a:rPr lang="en-GB" sz="2000" b="1" dirty="0" smtClean="0">
                <a:latin typeface="Papyrus"/>
                <a:cs typeface="Papyrus"/>
              </a:rPr>
              <a:t> High-beta Elliptical Cryomodule Technology Demonstrator</a:t>
            </a:r>
            <a:endParaRPr lang="en-US" sz="2000" dirty="0">
              <a:latin typeface="Papyrus"/>
              <a:cs typeface="Papyrus"/>
            </a:endParaRPr>
          </a:p>
        </p:txBody>
      </p:sp>
      <p:sp>
        <p:nvSpPr>
          <p:cNvPr id="3" name="Content Placeholder 2"/>
          <p:cNvSpPr>
            <a:spLocks noGrp="1"/>
          </p:cNvSpPr>
          <p:nvPr>
            <p:ph idx="1"/>
          </p:nvPr>
        </p:nvSpPr>
        <p:spPr>
          <a:xfrm>
            <a:off x="457200" y="1109580"/>
            <a:ext cx="8229600" cy="5016584"/>
          </a:xfrm>
        </p:spPr>
        <p:txBody>
          <a:bodyPr/>
          <a:lstStyle/>
          <a:p>
            <a:pPr marL="914400" lvl="2" indent="0">
              <a:buNone/>
            </a:pPr>
            <a:r>
              <a:rPr lang="en-GB" sz="1600" b="1" dirty="0" smtClean="0">
                <a:latin typeface="Papyrus"/>
                <a:cs typeface="Papyrus"/>
              </a:rPr>
              <a:t>Management</a:t>
            </a:r>
            <a:endParaRPr lang="en-US" sz="1600" b="1" dirty="0">
              <a:latin typeface="Papyrus"/>
              <a:cs typeface="Papyrus"/>
            </a:endParaRPr>
          </a:p>
          <a:p>
            <a:pPr marL="0" indent="0">
              <a:buNone/>
            </a:pPr>
            <a:r>
              <a:rPr lang="en-GB" sz="1600" dirty="0">
                <a:latin typeface="Papyrus"/>
                <a:cs typeface="Papyrus"/>
              </a:rPr>
              <a:t>The aim of this work unit is to coordinate, organize and monitor the work to be performed within this WP. The other important aspect is to handle the quality insurance required for the fabrication, preparation, assembly and test of the cryomodules</a:t>
            </a:r>
            <a:r>
              <a:rPr lang="en-GB" sz="1600" dirty="0" smtClean="0">
                <a:latin typeface="Papyrus"/>
                <a:cs typeface="Papyrus"/>
              </a:rPr>
              <a:t>.</a:t>
            </a:r>
          </a:p>
          <a:p>
            <a:pPr marL="0" indent="0">
              <a:buNone/>
            </a:pPr>
            <a:endParaRPr lang="en-US" sz="1600" dirty="0">
              <a:latin typeface="Papyrus"/>
              <a:cs typeface="Papyrus"/>
            </a:endParaRPr>
          </a:p>
          <a:p>
            <a:pPr marL="914400" lvl="2" indent="0">
              <a:buNone/>
            </a:pPr>
            <a:r>
              <a:rPr lang="en-GB" sz="1600" b="1" dirty="0">
                <a:latin typeface="Papyrus"/>
                <a:cs typeface="Papyrus"/>
              </a:rPr>
              <a:t>Design</a:t>
            </a:r>
            <a:endParaRPr lang="en-US" sz="1600" b="1" dirty="0">
              <a:latin typeface="Papyrus"/>
              <a:cs typeface="Papyrus"/>
            </a:endParaRPr>
          </a:p>
          <a:p>
            <a:pPr marL="0" indent="0">
              <a:buNone/>
            </a:pPr>
            <a:r>
              <a:rPr lang="en-GB" sz="1600" dirty="0">
                <a:latin typeface="Papyrus"/>
                <a:cs typeface="Papyrus"/>
              </a:rPr>
              <a:t>A high-beta Elliptical Cavity Cryomodule Technology Demonstrator has to be tested in order to get feedback on the design before the complete SC </a:t>
            </a:r>
            <a:r>
              <a:rPr lang="en-GB" sz="1600" dirty="0" err="1">
                <a:latin typeface="Papyrus"/>
                <a:cs typeface="Papyrus"/>
              </a:rPr>
              <a:t>linac</a:t>
            </a:r>
            <a:r>
              <a:rPr lang="en-GB" sz="1600" dirty="0">
                <a:latin typeface="Papyrus"/>
                <a:cs typeface="Papyrus"/>
              </a:rPr>
              <a:t> construction</a:t>
            </a:r>
            <a:r>
              <a:rPr lang="en-GB" sz="1600" dirty="0" smtClean="0">
                <a:latin typeface="Papyrus"/>
                <a:cs typeface="Papyrus"/>
              </a:rPr>
              <a:t>.</a:t>
            </a:r>
          </a:p>
          <a:p>
            <a:pPr marL="0" indent="0">
              <a:buNone/>
            </a:pPr>
            <a:endParaRPr lang="en-US" sz="1600" dirty="0">
              <a:latin typeface="Papyrus"/>
              <a:cs typeface="Papyrus"/>
            </a:endParaRPr>
          </a:p>
          <a:p>
            <a:pPr marL="0" indent="0">
              <a:buNone/>
            </a:pPr>
            <a:r>
              <a:rPr lang="en-GB" sz="1600" dirty="0" smtClean="0">
                <a:latin typeface="Papyrus"/>
                <a:cs typeface="Papyrus"/>
              </a:rPr>
              <a:t>The </a:t>
            </a:r>
            <a:r>
              <a:rPr lang="en-GB" sz="1600" dirty="0">
                <a:latin typeface="Papyrus"/>
                <a:cs typeface="Papyrus"/>
              </a:rPr>
              <a:t>design of the utility module and the tooling are requested.</a:t>
            </a:r>
            <a:endParaRPr lang="en-US" sz="1600" dirty="0">
              <a:latin typeface="Papyrus"/>
              <a:cs typeface="Papyrus"/>
            </a:endParaRPr>
          </a:p>
          <a:p>
            <a:r>
              <a:rPr lang="en-GB" sz="1600" dirty="0" smtClean="0">
                <a:latin typeface="Papyrus"/>
                <a:cs typeface="Papyrus"/>
              </a:rPr>
              <a:t>Clean </a:t>
            </a:r>
            <a:r>
              <a:rPr lang="en-GB" sz="1600" dirty="0">
                <a:latin typeface="Papyrus"/>
                <a:cs typeface="Papyrus"/>
              </a:rPr>
              <a:t>room string assembly tooling. Covers the handling of individual cavities, power couplers, SC </a:t>
            </a:r>
            <a:r>
              <a:rPr lang="en-GB" sz="1600" dirty="0" err="1">
                <a:latin typeface="Papyrus"/>
                <a:cs typeface="Papyrus"/>
              </a:rPr>
              <a:t>quadrupoles</a:t>
            </a:r>
            <a:r>
              <a:rPr lang="en-GB" sz="1600" dirty="0">
                <a:latin typeface="Papyrus"/>
                <a:cs typeface="Papyrus"/>
              </a:rPr>
              <a:t> and other components forming the boundary of beam vacuum, and the assembly of these components into a cavity string.</a:t>
            </a:r>
            <a:endParaRPr lang="en-US" sz="1600" dirty="0">
              <a:latin typeface="Papyrus"/>
              <a:cs typeface="Papyrus"/>
            </a:endParaRPr>
          </a:p>
          <a:p>
            <a:r>
              <a:rPr lang="en-GB" sz="1600" dirty="0">
                <a:latin typeface="Papyrus"/>
                <a:cs typeface="Papyrus"/>
              </a:rPr>
              <a:t>Cryomodule assembly and alignment tooling: Needed to handle the sub assemblies in the assembly halls, actually assemble them together, and perform the cavities and cryomodule alignment.</a:t>
            </a:r>
            <a:endParaRPr lang="en-US" sz="1600" dirty="0">
              <a:latin typeface="Papyrus"/>
              <a:cs typeface="Papyrus"/>
            </a:endParaRPr>
          </a:p>
          <a:p>
            <a:r>
              <a:rPr lang="en-GB" sz="1600" dirty="0">
                <a:latin typeface="Papyrus"/>
                <a:cs typeface="Papyrus"/>
              </a:rPr>
              <a:t>Cryomodule handling tools: needed to handle the fully assembled cryomodules, from the assembly hall to either the test place. This may require special supports for cryomodule shipping</a:t>
            </a:r>
            <a:r>
              <a:rPr lang="en-GB" sz="1600" dirty="0" smtClean="0">
                <a:latin typeface="Papyrus"/>
                <a:cs typeface="Papyrus"/>
              </a:rPr>
              <a:t>.</a:t>
            </a:r>
            <a:endParaRPr lang="en-US" sz="1600" dirty="0">
              <a:latin typeface="Papyrus"/>
              <a:cs typeface="Papyrus"/>
            </a:endParaRPr>
          </a:p>
        </p:txBody>
      </p:sp>
    </p:spTree>
    <p:extLst>
      <p:ext uri="{BB962C8B-B14F-4D97-AF65-F5344CB8AC3E}">
        <p14:creationId xmlns:p14="http://schemas.microsoft.com/office/powerpoint/2010/main" val="110241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410" y="274638"/>
            <a:ext cx="8229600" cy="714625"/>
          </a:xfrm>
        </p:spPr>
        <p:txBody>
          <a:bodyPr/>
          <a:lstStyle/>
          <a:p>
            <a:r>
              <a:rPr lang="en-GB" sz="2000" b="1" dirty="0" smtClean="0">
                <a:latin typeface="Papyrus"/>
                <a:cs typeface="Papyrus"/>
              </a:rPr>
              <a:t>High</a:t>
            </a:r>
            <a:r>
              <a:rPr lang="en-GB" sz="2000" b="1" dirty="0">
                <a:latin typeface="Papyrus"/>
                <a:cs typeface="Papyrus"/>
              </a:rPr>
              <a:t>-beta Elliptical Cryomodule Technology Demonstrator</a:t>
            </a:r>
            <a:endParaRPr lang="en-US" sz="2000" dirty="0">
              <a:latin typeface="Papyrus"/>
              <a:cs typeface="Papyrus"/>
            </a:endParaRPr>
          </a:p>
        </p:txBody>
      </p:sp>
      <p:sp>
        <p:nvSpPr>
          <p:cNvPr id="3" name="Content Placeholder 2"/>
          <p:cNvSpPr>
            <a:spLocks noGrp="1"/>
          </p:cNvSpPr>
          <p:nvPr>
            <p:ph idx="1"/>
          </p:nvPr>
        </p:nvSpPr>
        <p:spPr>
          <a:xfrm>
            <a:off x="120317" y="882317"/>
            <a:ext cx="9023684" cy="5016584"/>
          </a:xfrm>
        </p:spPr>
        <p:txBody>
          <a:bodyPr/>
          <a:lstStyle/>
          <a:p>
            <a:pPr marL="914400" lvl="2" indent="0">
              <a:buNone/>
            </a:pPr>
            <a:r>
              <a:rPr lang="en-GB" sz="1600" b="1" dirty="0" smtClean="0">
                <a:latin typeface="Papyrus"/>
                <a:cs typeface="Papyrus"/>
              </a:rPr>
              <a:t>Procurement </a:t>
            </a:r>
            <a:r>
              <a:rPr lang="en-GB" sz="1600" b="1" dirty="0">
                <a:latin typeface="Papyrus"/>
                <a:cs typeface="Papyrus"/>
              </a:rPr>
              <a:t>and fabrication.</a:t>
            </a:r>
            <a:endParaRPr lang="en-US" sz="1600" b="1" dirty="0">
              <a:latin typeface="Papyrus"/>
              <a:cs typeface="Papyrus"/>
            </a:endParaRPr>
          </a:p>
          <a:p>
            <a:r>
              <a:rPr lang="en-GB" sz="1600" dirty="0">
                <a:latin typeface="Papyrus"/>
                <a:cs typeface="Papyrus"/>
              </a:rPr>
              <a:t>The Niobium shall be ordered at least one year before the beginning of the cavity package fabrication.</a:t>
            </a:r>
            <a:endParaRPr lang="en-US" sz="1600" dirty="0">
              <a:latin typeface="Papyrus"/>
              <a:cs typeface="Papyrus"/>
            </a:endParaRPr>
          </a:p>
          <a:p>
            <a:r>
              <a:rPr lang="en-GB" sz="1600" dirty="0">
                <a:latin typeface="Papyrus"/>
                <a:cs typeface="Papyrus"/>
              </a:rPr>
              <a:t>The fundamental power coupler and the cold tuning system shall be procured. </a:t>
            </a:r>
            <a:endParaRPr lang="en-US" sz="1600" dirty="0">
              <a:latin typeface="Papyrus"/>
              <a:cs typeface="Papyrus"/>
            </a:endParaRPr>
          </a:p>
          <a:p>
            <a:r>
              <a:rPr lang="en-GB" sz="1600" dirty="0">
                <a:latin typeface="Papyrus"/>
                <a:cs typeface="Papyrus"/>
              </a:rPr>
              <a:t>The cavity is conditioned (EP, HPR, </a:t>
            </a:r>
            <a:r>
              <a:rPr lang="en-GB" sz="1600" dirty="0" err="1">
                <a:latin typeface="Papyrus"/>
                <a:cs typeface="Papyrus"/>
              </a:rPr>
              <a:t>etc</a:t>
            </a:r>
            <a:r>
              <a:rPr lang="en-GB" sz="1600" dirty="0">
                <a:latin typeface="Papyrus"/>
                <a:cs typeface="Papyrus"/>
              </a:rPr>
              <a:t>) and equipped. The fabrication includes the RF testing and cryogenic testing in a vertical cryostat. Acceptance tests shall be provided.</a:t>
            </a:r>
            <a:endParaRPr lang="en-US" sz="1600" dirty="0">
              <a:latin typeface="Papyrus"/>
              <a:cs typeface="Papyrus"/>
            </a:endParaRPr>
          </a:p>
          <a:p>
            <a:r>
              <a:rPr lang="en-GB" sz="1600" dirty="0">
                <a:latin typeface="Papyrus"/>
                <a:cs typeface="Papyrus"/>
              </a:rPr>
              <a:t>The tooling shall be received before the cavity can be assembled. </a:t>
            </a:r>
            <a:endParaRPr lang="en-US" sz="1600" dirty="0">
              <a:latin typeface="Papyrus"/>
              <a:cs typeface="Papyrus"/>
            </a:endParaRPr>
          </a:p>
          <a:p>
            <a:r>
              <a:rPr lang="en-GB" sz="1600" dirty="0">
                <a:latin typeface="Papyrus"/>
                <a:cs typeface="Papyrus"/>
              </a:rPr>
              <a:t>The utility modules shall be received before the cryomodule is tested.</a:t>
            </a:r>
            <a:endParaRPr lang="en-US" sz="1600" dirty="0">
              <a:latin typeface="Papyrus"/>
              <a:cs typeface="Papyrus"/>
            </a:endParaRPr>
          </a:p>
          <a:p>
            <a:pPr marL="0" indent="0">
              <a:buNone/>
            </a:pPr>
            <a:endParaRPr lang="en-US" sz="1000" dirty="0">
              <a:latin typeface="Papyrus"/>
              <a:cs typeface="Papyrus"/>
            </a:endParaRPr>
          </a:p>
          <a:p>
            <a:pPr marL="914400" lvl="2" indent="0">
              <a:buNone/>
            </a:pPr>
            <a:r>
              <a:rPr lang="en-GB" sz="1600" b="1" dirty="0">
                <a:latin typeface="Papyrus"/>
                <a:cs typeface="Papyrus"/>
              </a:rPr>
              <a:t>Assembly</a:t>
            </a:r>
            <a:endParaRPr lang="en-US" sz="1600" b="1" dirty="0">
              <a:latin typeface="Papyrus"/>
              <a:cs typeface="Papyrus"/>
            </a:endParaRPr>
          </a:p>
          <a:p>
            <a:pPr marL="0" indent="0">
              <a:buNone/>
            </a:pPr>
            <a:r>
              <a:rPr lang="en-GB" sz="1600" dirty="0">
                <a:latin typeface="Papyrus"/>
                <a:cs typeface="Papyrus"/>
              </a:rPr>
              <a:t>The cavity shall be dressed in its helium tank, the fundamental power coupler, the cold tuning system and the diagnostic shall be assembled in a string in the clean-room, using dedicated tooling.</a:t>
            </a:r>
            <a:endParaRPr lang="en-US" sz="1600" dirty="0">
              <a:latin typeface="Papyrus"/>
              <a:cs typeface="Papyrus"/>
            </a:endParaRPr>
          </a:p>
          <a:p>
            <a:pPr marL="0" indent="0">
              <a:buNone/>
            </a:pPr>
            <a:r>
              <a:rPr lang="en-GB" sz="1600" dirty="0">
                <a:latin typeface="Papyrus"/>
                <a:cs typeface="Papyrus"/>
              </a:rPr>
              <a:t>Finally, the assembly of the four elliptical cavity string in its cryomodule shall be completed in a clean atmosphere.</a:t>
            </a:r>
            <a:endParaRPr lang="en-US" sz="1600" dirty="0">
              <a:latin typeface="Papyrus"/>
              <a:cs typeface="Papyrus"/>
            </a:endParaRPr>
          </a:p>
          <a:p>
            <a:pPr marL="0" indent="0">
              <a:buNone/>
            </a:pPr>
            <a:r>
              <a:rPr lang="en-GB" sz="1000" dirty="0">
                <a:latin typeface="Papyrus"/>
                <a:cs typeface="Papyrus"/>
              </a:rPr>
              <a:t> </a:t>
            </a:r>
            <a:endParaRPr lang="en-US" sz="1000" dirty="0">
              <a:latin typeface="Papyrus"/>
              <a:cs typeface="Papyrus"/>
            </a:endParaRPr>
          </a:p>
          <a:p>
            <a:pPr marL="914400" lvl="2" indent="0">
              <a:buNone/>
            </a:pPr>
            <a:r>
              <a:rPr lang="en-GB" sz="1600" b="1" dirty="0">
                <a:latin typeface="Papyrus"/>
                <a:cs typeface="Papyrus"/>
              </a:rPr>
              <a:t>Test</a:t>
            </a:r>
            <a:endParaRPr lang="en-US" sz="1600" b="1" dirty="0">
              <a:latin typeface="Papyrus"/>
              <a:cs typeface="Papyrus"/>
            </a:endParaRPr>
          </a:p>
          <a:p>
            <a:pPr marL="0" indent="0">
              <a:buNone/>
            </a:pPr>
            <a:r>
              <a:rPr lang="en-GB" sz="1600" dirty="0">
                <a:latin typeface="Papyrus"/>
                <a:cs typeface="Papyrus"/>
              </a:rPr>
              <a:t>The ECCTD is transported to a test area, connected to the RF system, the cryogenic system, the control and acquisition system. The test results will be reported in a complete report.</a:t>
            </a:r>
            <a:endParaRPr lang="en-US" sz="1600" dirty="0">
              <a:latin typeface="Papyrus"/>
              <a:cs typeface="Papyrus"/>
            </a:endParaRPr>
          </a:p>
          <a:p>
            <a:pPr marL="0" indent="0">
              <a:buNone/>
            </a:pPr>
            <a:endParaRPr lang="en-US" sz="1600" dirty="0">
              <a:latin typeface="Papyrus"/>
              <a:cs typeface="Papyrus"/>
            </a:endParaRPr>
          </a:p>
        </p:txBody>
      </p:sp>
    </p:spTree>
    <p:extLst>
      <p:ext uri="{BB962C8B-B14F-4D97-AF65-F5344CB8AC3E}">
        <p14:creationId xmlns:p14="http://schemas.microsoft.com/office/powerpoint/2010/main" val="427265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90" y="159752"/>
            <a:ext cx="8921246" cy="6698247"/>
          </a:xfrm>
          <a:prstGeom prst="rect">
            <a:avLst/>
          </a:prstGeom>
        </p:spPr>
      </p:pic>
    </p:spTree>
    <p:extLst>
      <p:ext uri="{BB962C8B-B14F-4D97-AF65-F5344CB8AC3E}">
        <p14:creationId xmlns:p14="http://schemas.microsoft.com/office/powerpoint/2010/main" val="311604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102" y="274638"/>
            <a:ext cx="7960659" cy="1143000"/>
          </a:xfrm>
        </p:spPr>
        <p:txBody>
          <a:bodyPr/>
          <a:lstStyle/>
          <a:p>
            <a:r>
              <a:rPr lang="en-US" sz="2800" dirty="0" smtClean="0">
                <a:latin typeface="Papyrus"/>
                <a:cs typeface="Papyrus"/>
              </a:rPr>
              <a:t>ESS goal for the Elliptical Cavity Cryomodule Technology Demonstrator</a:t>
            </a:r>
            <a:endParaRPr lang="en-US" sz="2800" dirty="0">
              <a:latin typeface="Papyrus"/>
              <a:cs typeface="Papyrus"/>
            </a:endParaRPr>
          </a:p>
        </p:txBody>
      </p:sp>
      <p:sp>
        <p:nvSpPr>
          <p:cNvPr id="3" name="Content Placeholder 2"/>
          <p:cNvSpPr>
            <a:spLocks noGrp="1"/>
          </p:cNvSpPr>
          <p:nvPr>
            <p:ph idx="1"/>
          </p:nvPr>
        </p:nvSpPr>
        <p:spPr>
          <a:xfrm>
            <a:off x="457200" y="1748509"/>
            <a:ext cx="8507506" cy="3540948"/>
          </a:xfrm>
        </p:spPr>
        <p:txBody>
          <a:bodyPr/>
          <a:lstStyle/>
          <a:p>
            <a:r>
              <a:rPr lang="en-US" sz="2000" dirty="0" smtClean="0">
                <a:latin typeface="Papyrus"/>
                <a:cs typeface="Papyrus"/>
              </a:rPr>
              <a:t>Existing </a:t>
            </a:r>
            <a:r>
              <a:rPr lang="en-US" sz="2000" dirty="0" smtClean="0">
                <a:latin typeface="Papyrus"/>
                <a:cs typeface="Papyrus"/>
              </a:rPr>
              <a:t>ESS development based on CEA/IPNO work package (incl. cavity, cryomodules, </a:t>
            </a:r>
            <a:r>
              <a:rPr lang="en-US" sz="2000" dirty="0" err="1" smtClean="0">
                <a:latin typeface="Papyrus"/>
                <a:cs typeface="Papyrus"/>
              </a:rPr>
              <a:t>toolings</a:t>
            </a:r>
            <a:r>
              <a:rPr lang="en-US" sz="2000" dirty="0" smtClean="0">
                <a:latin typeface="Papyrus"/>
                <a:cs typeface="Papyrus"/>
              </a:rPr>
              <a:t>)</a:t>
            </a:r>
            <a:endParaRPr lang="en-US" sz="2000" dirty="0" smtClean="0">
              <a:latin typeface="Papyrus"/>
              <a:cs typeface="Papyrus"/>
            </a:endParaRPr>
          </a:p>
          <a:p>
            <a:r>
              <a:rPr lang="en-US" sz="2000" dirty="0" smtClean="0">
                <a:latin typeface="Papyrus"/>
                <a:cs typeface="Papyrus"/>
              </a:rPr>
              <a:t>Test the same technologies than for </a:t>
            </a:r>
            <a:r>
              <a:rPr lang="en-US" sz="2000" dirty="0" smtClean="0">
                <a:latin typeface="Papyrus"/>
                <a:cs typeface="Papyrus"/>
              </a:rPr>
              <a:t>series</a:t>
            </a:r>
          </a:p>
          <a:p>
            <a:endParaRPr lang="en-US" sz="2000" dirty="0" smtClean="0">
              <a:latin typeface="Papyrus"/>
              <a:cs typeface="Papyrus"/>
            </a:endParaRPr>
          </a:p>
          <a:p>
            <a:pPr marL="0" indent="0">
              <a:buNone/>
            </a:pPr>
            <a:r>
              <a:rPr lang="en-US" sz="2000" dirty="0" smtClean="0">
                <a:latin typeface="Papyrus"/>
                <a:cs typeface="Papyrus"/>
              </a:rPr>
              <a:t>Input:</a:t>
            </a:r>
          </a:p>
          <a:p>
            <a:r>
              <a:rPr lang="en-US" sz="2000" dirty="0" smtClean="0">
                <a:latin typeface="Papyrus"/>
                <a:cs typeface="Papyrus"/>
              </a:rPr>
              <a:t>Fundamental power coupler: Test 1.4 MW at CEA/</a:t>
            </a:r>
            <a:r>
              <a:rPr lang="en-US" sz="2000" dirty="0" err="1" smtClean="0">
                <a:latin typeface="Papyrus"/>
                <a:cs typeface="Papyrus"/>
              </a:rPr>
              <a:t>Saclay</a:t>
            </a:r>
            <a:endParaRPr lang="en-US" sz="2000" dirty="0" smtClean="0">
              <a:latin typeface="Papyrus"/>
              <a:cs typeface="Papyrus"/>
            </a:endParaRPr>
          </a:p>
          <a:p>
            <a:r>
              <a:rPr lang="en-US" sz="2000" dirty="0" smtClean="0">
                <a:latin typeface="Papyrus"/>
                <a:cs typeface="Papyrus"/>
              </a:rPr>
              <a:t>Cold tuning system: CEA</a:t>
            </a:r>
          </a:p>
          <a:p>
            <a:r>
              <a:rPr lang="en-US" sz="2000" dirty="0" smtClean="0">
                <a:latin typeface="Papyrus"/>
                <a:cs typeface="Papyrus"/>
              </a:rPr>
              <a:t>Collaboration: CEA/IPNO designs and hardware available</a:t>
            </a:r>
          </a:p>
          <a:p>
            <a:r>
              <a:rPr lang="en-US" sz="2000" dirty="0" smtClean="0">
                <a:latin typeface="Papyrus"/>
                <a:cs typeface="Papyrus"/>
              </a:rPr>
              <a:t>Use existing </a:t>
            </a:r>
            <a:r>
              <a:rPr lang="en-US" sz="2000" dirty="0" smtClean="0">
                <a:latin typeface="Papyrus"/>
                <a:cs typeface="Papyrus"/>
              </a:rPr>
              <a:t>industry </a:t>
            </a:r>
            <a:r>
              <a:rPr lang="en-US" sz="2000" dirty="0" smtClean="0">
                <a:latin typeface="Papyrus"/>
                <a:cs typeface="Papyrus"/>
              </a:rPr>
              <a:t>capacity</a:t>
            </a:r>
          </a:p>
          <a:p>
            <a:r>
              <a:rPr lang="en-US" sz="2000" dirty="0" smtClean="0">
                <a:latin typeface="Papyrus"/>
                <a:cs typeface="Papyrus"/>
              </a:rPr>
              <a:t>Optimize transfer of knowledge and technology </a:t>
            </a:r>
            <a:r>
              <a:rPr lang="en-US" sz="2000" dirty="0" smtClean="0">
                <a:latin typeface="Papyrus"/>
                <a:cs typeface="Papyrus"/>
              </a:rPr>
              <a:t>(existing design </a:t>
            </a:r>
            <a:r>
              <a:rPr lang="en-US" sz="2000" dirty="0" smtClean="0">
                <a:latin typeface="Papyrus"/>
                <a:cs typeface="Papyrus"/>
              </a:rPr>
              <a:t>expertise, safety </a:t>
            </a:r>
            <a:r>
              <a:rPr lang="en-US" sz="2000" dirty="0" smtClean="0">
                <a:latin typeface="Papyrus"/>
                <a:cs typeface="Papyrus"/>
              </a:rPr>
              <a:t>codes and </a:t>
            </a:r>
            <a:r>
              <a:rPr lang="en-US" sz="2000" dirty="0" smtClean="0">
                <a:latin typeface="Papyrus"/>
                <a:cs typeface="Papyrus"/>
              </a:rPr>
              <a:t>procedures</a:t>
            </a:r>
            <a:r>
              <a:rPr lang="en-US" sz="2000" dirty="0" smtClean="0">
                <a:latin typeface="Papyrus"/>
                <a:cs typeface="Papyrus"/>
              </a:rPr>
              <a:t>)</a:t>
            </a:r>
            <a:endParaRPr lang="en-US" sz="2000" dirty="0">
              <a:latin typeface="Papyrus"/>
              <a:cs typeface="Papyrus"/>
            </a:endParaRPr>
          </a:p>
        </p:txBody>
      </p:sp>
    </p:spTree>
    <p:extLst>
      <p:ext uri="{BB962C8B-B14F-4D97-AF65-F5344CB8AC3E}">
        <p14:creationId xmlns:p14="http://schemas.microsoft.com/office/powerpoint/2010/main" val="38863921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4625"/>
          </a:xfrm>
        </p:spPr>
        <p:txBody>
          <a:bodyPr/>
          <a:lstStyle/>
          <a:p>
            <a:r>
              <a:rPr lang="en-US" sz="2800" dirty="0" smtClean="0">
                <a:latin typeface="Papyrus"/>
                <a:cs typeface="Papyrus"/>
              </a:rPr>
              <a:t>Status</a:t>
            </a:r>
            <a:endParaRPr lang="en-US" sz="2800" dirty="0">
              <a:latin typeface="Papyrus"/>
              <a:cs typeface="Papyrus"/>
            </a:endParaRPr>
          </a:p>
        </p:txBody>
      </p:sp>
      <p:sp>
        <p:nvSpPr>
          <p:cNvPr id="3" name="Content Placeholder 2"/>
          <p:cNvSpPr>
            <a:spLocks noGrp="1"/>
          </p:cNvSpPr>
          <p:nvPr>
            <p:ph idx="1"/>
          </p:nvPr>
        </p:nvSpPr>
        <p:spPr>
          <a:xfrm>
            <a:off x="671095" y="1109581"/>
            <a:ext cx="8229600" cy="1818104"/>
          </a:xfrm>
        </p:spPr>
        <p:txBody>
          <a:bodyPr/>
          <a:lstStyle/>
          <a:p>
            <a:r>
              <a:rPr lang="en-US" sz="1800" dirty="0" smtClean="0">
                <a:latin typeface="Papyrus"/>
                <a:cs typeface="Papyrus"/>
              </a:rPr>
              <a:t>Proof of concept </a:t>
            </a:r>
          </a:p>
          <a:p>
            <a:r>
              <a:rPr lang="en-US" sz="1800" dirty="0" smtClean="0">
                <a:latin typeface="Papyrus"/>
                <a:cs typeface="Papyrus"/>
              </a:rPr>
              <a:t>Requirements</a:t>
            </a:r>
          </a:p>
          <a:p>
            <a:r>
              <a:rPr lang="en-US" sz="1800" dirty="0" smtClean="0">
                <a:latin typeface="Papyrus"/>
                <a:cs typeface="Papyrus"/>
              </a:rPr>
              <a:t>3D drawings by IPNO</a:t>
            </a:r>
          </a:p>
          <a:p>
            <a:r>
              <a:rPr lang="en-US" sz="1800" dirty="0">
                <a:latin typeface="Papyrus"/>
                <a:cs typeface="Papyrus"/>
              </a:rPr>
              <a:t>Flow schematic</a:t>
            </a:r>
          </a:p>
          <a:p>
            <a:r>
              <a:rPr lang="en-US" sz="1800" dirty="0" smtClean="0">
                <a:latin typeface="Papyrus"/>
                <a:cs typeface="Papyrus"/>
              </a:rPr>
              <a:t>Thermo-mechanical studies</a:t>
            </a:r>
          </a:p>
          <a:p>
            <a:r>
              <a:rPr lang="en-US" sz="1800" dirty="0" smtClean="0">
                <a:latin typeface="Papyrus"/>
                <a:cs typeface="Papyrus"/>
              </a:rPr>
              <a:t>Example of to-do list:</a:t>
            </a:r>
          </a:p>
          <a:p>
            <a:endParaRPr lang="en-US" sz="1800" dirty="0" smtClean="0">
              <a:latin typeface="Papyrus"/>
              <a:cs typeface="Papyrus"/>
            </a:endParaRPr>
          </a:p>
        </p:txBody>
      </p:sp>
      <p:graphicFrame>
        <p:nvGraphicFramePr>
          <p:cNvPr id="4" name="Table 3"/>
          <p:cNvGraphicFramePr>
            <a:graphicFrameLocks noGrp="1"/>
          </p:cNvGraphicFramePr>
          <p:nvPr>
            <p:extLst>
              <p:ext uri="{D42A27DB-BD31-4B8C-83A1-F6EECF244321}">
                <p14:modId xmlns:p14="http://schemas.microsoft.com/office/powerpoint/2010/main" val="927594798"/>
              </p:ext>
            </p:extLst>
          </p:nvPr>
        </p:nvGraphicFramePr>
        <p:xfrm>
          <a:off x="457200" y="3069698"/>
          <a:ext cx="5448300" cy="3324860"/>
        </p:xfrm>
        <a:graphic>
          <a:graphicData uri="http://schemas.openxmlformats.org/drawingml/2006/table">
            <a:tbl>
              <a:tblPr/>
              <a:tblGrid>
                <a:gridCol w="215900"/>
                <a:gridCol w="3987800"/>
                <a:gridCol w="1244600"/>
              </a:tblGrid>
              <a:tr h="190500">
                <a:tc>
                  <a:txBody>
                    <a:bodyPr/>
                    <a:lstStyle/>
                    <a:p>
                      <a:pPr algn="r" fontAlgn="b"/>
                      <a:r>
                        <a:rPr lang="en-US" sz="1200" b="0" i="0" u="none" strike="noStrike">
                          <a:solidFill>
                            <a:srgbClr val="000000"/>
                          </a:solidFill>
                          <a:effectLst/>
                          <a:latin typeface="Calibri"/>
                        </a:rPr>
                        <a:t>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Elliptical cost - review bottom up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WBS to complete - time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Christine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WBS to complete - validate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Pierre/Sebastien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ECCTD - plan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Christine/Pierre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ECCTD - XFEL - industrialisation - O. Napoly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Christine/Pierre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Agenda for the October 26th check point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christine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Elliptical - WP5 -organigrame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Assembly sequences -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Pierre</a:t>
                      </a:r>
                      <a:endParaRPr lang="en-US" sz="12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Safety review preparation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 </a:t>
                      </a:r>
                      <a:r>
                        <a:rPr lang="en-US" sz="1200" b="0" i="0" u="none" strike="noStrike" dirty="0" smtClean="0">
                          <a:solidFill>
                            <a:srgbClr val="000000"/>
                          </a:solidFill>
                          <a:effectLst/>
                          <a:latin typeface="Calibri"/>
                        </a:rPr>
                        <a:t>Christine</a:t>
                      </a:r>
                      <a:endParaRPr lang="en-US" sz="12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Optimization of the operating TS pressure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Jean-Pierre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Vacuum vessel sizing - SNS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Patxi - jean-pierre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Pressure code- European directive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Christine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SPL - reduction for flow</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Patxi</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3D model in .step file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Fabien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Sizing the CM piping (send cern sizing)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Jean-Pierre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Coupler heat load - get from Guillaume the reference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200" b="0" i="0" u="none" strike="noStrike">
                          <a:solidFill>
                            <a:srgbClr val="000000"/>
                          </a:solidFill>
                          <a:effectLst/>
                          <a:latin typeface="Calibri"/>
                        </a:rPr>
                        <a:t>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coupler pressure drop - get from Guillaume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a:rPr>
                        <a:t>Pierre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5997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533400"/>
            <a:ext cx="7620000" cy="5778500"/>
          </a:xfrm>
          <a:prstGeom prst="rect">
            <a:avLst/>
          </a:prstGeom>
        </p:spPr>
      </p:pic>
    </p:spTree>
    <p:extLst>
      <p:ext uri="{BB962C8B-B14F-4D97-AF65-F5344CB8AC3E}">
        <p14:creationId xmlns:p14="http://schemas.microsoft.com/office/powerpoint/2010/main" val="3296520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21748</TotalTime>
  <Words>1159</Words>
  <Application>Microsoft Macintosh PowerPoint</Application>
  <PresentationFormat>On-screen Show (4:3)</PresentationFormat>
  <Paragraphs>232</Paragraphs>
  <Slides>32</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36" baseType="lpstr">
      <vt:lpstr>Office Theme</vt:lpstr>
      <vt:lpstr>2_Office Theme</vt:lpstr>
      <vt:lpstr>1_Office Theme</vt:lpstr>
      <vt:lpstr>Document</vt:lpstr>
      <vt:lpstr>Project 8: Elliptical Cavity Cryomodule Technology Demonstrator</vt:lpstr>
      <vt:lpstr>Cryomodule Prototype Requirements</vt:lpstr>
      <vt:lpstr>Elliptical Cavity Cryomodule Technology Demonstrator (ECCTD) contains:</vt:lpstr>
      <vt:lpstr> High-beta Elliptical Cryomodule Technology Demonstrator</vt:lpstr>
      <vt:lpstr>High-beta Elliptical Cryomodule Technology Demonstrator</vt:lpstr>
      <vt:lpstr>PowerPoint Presentation</vt:lpstr>
      <vt:lpstr>ESS goal for the Elliptical Cavity Cryomodule Technology Demonstrator</vt:lpstr>
      <vt:lpstr>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Cryomodule Break Down Structure and Interface</vt:lpstr>
      <vt:lpstr>PowerPoint Presentation</vt:lpstr>
      <vt:lpstr>Elliptical Cryomodules</vt:lpstr>
      <vt:lpstr>Current development</vt:lpstr>
      <vt:lpstr>The work flow process</vt:lpstr>
      <vt:lpstr>Elliptical Cavity Cryomodule Technology Demonstrator</vt:lpstr>
      <vt:lpstr>CEA Infrastructures</vt:lpstr>
      <vt:lpstr>Cryomodule Components developed by CEA</vt:lpstr>
      <vt:lpstr>ECCTD - Tentative schedule</vt:lpstr>
      <vt:lpstr>Proposed synoptic based on FNAL experience</vt:lpstr>
      <vt:lpstr>ESS Integrated Control System, using EPICS</vt:lpstr>
      <vt:lpstr>Other lab experiences and installations</vt:lpstr>
      <vt:lpstr>SNS</vt:lpstr>
      <vt:lpstr>Update of the SNS – Prototype test</vt:lpstr>
      <vt:lpstr>SNS prototype</vt:lpstr>
      <vt:lpstr>MP9 assembly hall and Clean-Room</vt:lpstr>
      <vt:lpstr>MP9 and ICB</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CD_October_10_Lund</dc:title>
  <dc:subject/>
  <dc:creator>Christine Darve</dc:creator>
  <cp:keywords/>
  <dc:description/>
  <cp:lastModifiedBy>Christine Darve</cp:lastModifiedBy>
  <cp:revision>487</cp:revision>
  <cp:lastPrinted>2011-06-25T10:40:32Z</cp:lastPrinted>
  <dcterms:created xsi:type="dcterms:W3CDTF">2011-05-29T15:23:34Z</dcterms:created>
  <dcterms:modified xsi:type="dcterms:W3CDTF">2012-10-10T06:08:19Z</dcterms:modified>
  <cp:category/>
</cp:coreProperties>
</file>