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embeddings/oleObject1.bin" ContentType="application/vnd.openxmlformats-officedocument.oleObject"/>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60" r:id="rId3"/>
  </p:sldMasterIdLst>
  <p:notesMasterIdLst>
    <p:notesMasterId r:id="rId39"/>
  </p:notesMasterIdLst>
  <p:sldIdLst>
    <p:sldId id="455" r:id="rId4"/>
    <p:sldId id="504" r:id="rId5"/>
    <p:sldId id="496" r:id="rId6"/>
    <p:sldId id="505" r:id="rId7"/>
    <p:sldId id="506" r:id="rId8"/>
    <p:sldId id="512" r:id="rId9"/>
    <p:sldId id="510" r:id="rId10"/>
    <p:sldId id="507" r:id="rId11"/>
    <p:sldId id="499" r:id="rId12"/>
    <p:sldId id="500" r:id="rId13"/>
    <p:sldId id="501" r:id="rId14"/>
    <p:sldId id="497" r:id="rId15"/>
    <p:sldId id="508" r:id="rId16"/>
    <p:sldId id="486" r:id="rId17"/>
    <p:sldId id="469" r:id="rId18"/>
    <p:sldId id="492" r:id="rId19"/>
    <p:sldId id="471" r:id="rId20"/>
    <p:sldId id="473" r:id="rId21"/>
    <p:sldId id="472" r:id="rId22"/>
    <p:sldId id="482" r:id="rId23"/>
    <p:sldId id="483" r:id="rId24"/>
    <p:sldId id="464" r:id="rId25"/>
    <p:sldId id="484" r:id="rId26"/>
    <p:sldId id="479" r:id="rId27"/>
    <p:sldId id="481" r:id="rId28"/>
    <p:sldId id="485" r:id="rId29"/>
    <p:sldId id="476" r:id="rId30"/>
    <p:sldId id="475" r:id="rId31"/>
    <p:sldId id="456" r:id="rId32"/>
    <p:sldId id="468" r:id="rId33"/>
    <p:sldId id="487" r:id="rId34"/>
    <p:sldId id="488" r:id="rId35"/>
    <p:sldId id="489" r:id="rId36"/>
    <p:sldId id="490" r:id="rId37"/>
    <p:sldId id="491"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FF93"/>
    <a:srgbClr val="00FF00"/>
    <a:srgbClr val="800000"/>
    <a:srgbClr val="000000"/>
    <a:srgbClr val="408000"/>
    <a:srgbClr val="008040"/>
    <a:srgbClr val="800040"/>
    <a:srgbClr val="400080"/>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60" autoAdjust="0"/>
    <p:restoredTop sz="99681" autoAdjust="0"/>
  </p:normalViewPr>
  <p:slideViewPr>
    <p:cSldViewPr snapToGrid="0" snapToObjects="1">
      <p:cViewPr varScale="1">
        <p:scale>
          <a:sx n="63" d="100"/>
          <a:sy n="63" d="100"/>
        </p:scale>
        <p:origin x="-568"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904"/>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6C6906-C799-D54A-8685-1BA47161FA46}"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8EFADBB9-D58B-9A45-984B-F8C684E4EAF7}">
      <dgm:prSet phldrT="[Text]" custT="1"/>
      <dgm:spPr/>
      <dgm:t>
        <a:bodyPr rIns="0"/>
        <a:lstStyle/>
        <a:p>
          <a:pPr>
            <a:spcAft>
              <a:spcPts val="0"/>
            </a:spcAft>
          </a:pPr>
          <a:r>
            <a:rPr lang="en-US" sz="1800" b="1" smtClean="0">
              <a:latin typeface="Papyrus"/>
              <a:cs typeface="Papyrus"/>
            </a:rPr>
            <a:t>Assess:</a:t>
          </a:r>
          <a:endParaRPr lang="en-US" sz="1800" b="1" dirty="0">
            <a:latin typeface="Papyrus"/>
            <a:cs typeface="Papyrus"/>
          </a:endParaRPr>
        </a:p>
      </dgm:t>
    </dgm:pt>
    <dgm:pt modelId="{22DDA00E-FCA9-484B-83D7-5FB9D474D757}" type="parTrans" cxnId="{E133F511-4F07-A64D-B49A-11C353C70B81}">
      <dgm:prSet/>
      <dgm:spPr/>
      <dgm:t>
        <a:bodyPr/>
        <a:lstStyle/>
        <a:p>
          <a:endParaRPr lang="en-US"/>
        </a:p>
      </dgm:t>
    </dgm:pt>
    <dgm:pt modelId="{B7FDDD2B-C7C3-0F49-A1AB-E2D04C4B78E8}" type="sibTrans" cxnId="{E133F511-4F07-A64D-B49A-11C353C70B81}">
      <dgm:prSet/>
      <dgm:spPr/>
      <dgm:t>
        <a:bodyPr/>
        <a:lstStyle/>
        <a:p>
          <a:endParaRPr lang="en-US"/>
        </a:p>
      </dgm:t>
    </dgm:pt>
    <dgm:pt modelId="{6D665A9E-1BF9-DD46-9C21-CC2CDCC5A80A}">
      <dgm:prSet phldrT="[Text]" custT="1"/>
      <dgm:spPr/>
      <dgm:t>
        <a:bodyPr rIns="0"/>
        <a:lstStyle/>
        <a:p>
          <a:pPr>
            <a:spcAft>
              <a:spcPts val="0"/>
            </a:spcAft>
          </a:pPr>
          <a:r>
            <a:rPr lang="en-US" sz="1800" b="1" dirty="0" smtClean="0">
              <a:latin typeface="Papyrus"/>
              <a:cs typeface="Papyrus"/>
            </a:rPr>
            <a:t>Mitigate:  </a:t>
          </a:r>
          <a:endParaRPr lang="en-US" sz="1800" b="1" dirty="0">
            <a:latin typeface="Papyrus"/>
            <a:cs typeface="Papyrus"/>
          </a:endParaRPr>
        </a:p>
      </dgm:t>
    </dgm:pt>
    <dgm:pt modelId="{20BF05C1-1594-AA47-AF76-45ED62FF70FF}" type="parTrans" cxnId="{18E0DA17-4579-694B-A103-514F6C3CD36D}">
      <dgm:prSet/>
      <dgm:spPr/>
      <dgm:t>
        <a:bodyPr/>
        <a:lstStyle/>
        <a:p>
          <a:endParaRPr lang="en-US"/>
        </a:p>
      </dgm:t>
    </dgm:pt>
    <dgm:pt modelId="{9AB4C0C6-A130-1C44-BDDE-798349C5D8B3}" type="sibTrans" cxnId="{18E0DA17-4579-694B-A103-514F6C3CD36D}">
      <dgm:prSet/>
      <dgm:spPr/>
      <dgm:t>
        <a:bodyPr/>
        <a:lstStyle/>
        <a:p>
          <a:endParaRPr lang="en-US"/>
        </a:p>
      </dgm:t>
    </dgm:pt>
    <dgm:pt modelId="{B889018F-07B2-FA4E-8DDB-961D1439FCE1}">
      <dgm:prSet phldrT="[Text]" custT="1"/>
      <dgm:spPr/>
      <dgm:t>
        <a:bodyPr rIns="0"/>
        <a:lstStyle/>
        <a:p>
          <a:pPr algn="just">
            <a:spcAft>
              <a:spcPts val="0"/>
            </a:spcAft>
          </a:pPr>
          <a:r>
            <a:rPr lang="en-US" sz="1800" b="1" smtClean="0">
              <a:latin typeface="Papyrus"/>
              <a:cs typeface="Papyrus"/>
            </a:rPr>
            <a:t>Identify:</a:t>
          </a:r>
          <a:endParaRPr lang="en-US" sz="1800" b="1" dirty="0">
            <a:latin typeface="Papyrus"/>
            <a:cs typeface="Papyrus"/>
          </a:endParaRPr>
        </a:p>
      </dgm:t>
    </dgm:pt>
    <dgm:pt modelId="{C7DDBF1B-1F8E-6947-8F13-28D54FC30309}" type="sibTrans" cxnId="{FD1011DE-519E-B948-8529-E19DC91AFBFA}">
      <dgm:prSet/>
      <dgm:spPr/>
      <dgm:t>
        <a:bodyPr/>
        <a:lstStyle/>
        <a:p>
          <a:endParaRPr lang="en-US"/>
        </a:p>
      </dgm:t>
    </dgm:pt>
    <dgm:pt modelId="{98C17317-1AD1-CC40-80D2-601C59B8D991}" type="parTrans" cxnId="{FD1011DE-519E-B948-8529-E19DC91AFBFA}">
      <dgm:prSet/>
      <dgm:spPr/>
      <dgm:t>
        <a:bodyPr/>
        <a:lstStyle/>
        <a:p>
          <a:endParaRPr lang="en-US"/>
        </a:p>
      </dgm:t>
    </dgm:pt>
    <dgm:pt modelId="{99C3F400-36AE-9445-AA30-7F8DA5B49502}">
      <dgm:prSet custT="1"/>
      <dgm:spPr/>
      <dgm:t>
        <a:bodyPr rIns="0"/>
        <a:lstStyle/>
        <a:p>
          <a:pPr algn="just">
            <a:spcAft>
              <a:spcPts val="0"/>
            </a:spcAft>
          </a:pPr>
          <a:r>
            <a:rPr lang="en-US" sz="1800" b="1" smtClean="0">
              <a:latin typeface="Papyrus"/>
              <a:cs typeface="Papyrus"/>
            </a:rPr>
            <a:t>Linac Layout, Flow Scheme, Breakdown Structures</a:t>
          </a:r>
          <a:endParaRPr lang="en-US" sz="1800" b="1" dirty="0"/>
        </a:p>
      </dgm:t>
    </dgm:pt>
    <dgm:pt modelId="{56A240C5-D905-194A-AFF5-1529AB0111F8}" type="sibTrans" cxnId="{D3157014-E64D-4D4D-A5C2-9A6543DE054B}">
      <dgm:prSet/>
      <dgm:spPr/>
      <dgm:t>
        <a:bodyPr/>
        <a:lstStyle/>
        <a:p>
          <a:endParaRPr lang="en-US"/>
        </a:p>
      </dgm:t>
    </dgm:pt>
    <dgm:pt modelId="{1D3A2D98-C58D-D945-A274-9C1D55763291}" type="parTrans" cxnId="{D3157014-E64D-4D4D-A5C2-9A6543DE054B}">
      <dgm:prSet/>
      <dgm:spPr/>
      <dgm:t>
        <a:bodyPr/>
        <a:lstStyle/>
        <a:p>
          <a:endParaRPr lang="en-US"/>
        </a:p>
      </dgm:t>
    </dgm:pt>
    <dgm:pt modelId="{AC12F672-E6C1-BC49-9C6F-2D0F84C93CD8}">
      <dgm:prSet phldrT="[Text]" custT="1"/>
      <dgm:spPr/>
      <dgm:t>
        <a:bodyPr rIns="0"/>
        <a:lstStyle/>
        <a:p>
          <a:pPr algn="l">
            <a:spcAft>
              <a:spcPts val="0"/>
            </a:spcAft>
          </a:pPr>
          <a:r>
            <a:rPr lang="en-US" sz="1800" b="1" smtClean="0">
              <a:latin typeface="Papyrus"/>
              <a:cs typeface="Papyrus"/>
            </a:rPr>
            <a:t>Infrastructures  using</a:t>
          </a:r>
          <a:r>
            <a:rPr lang="en-US" sz="1800" smtClean="0">
              <a:latin typeface="Papyrus"/>
              <a:cs typeface="Papyrus"/>
            </a:rPr>
            <a:t>. </a:t>
          </a:r>
          <a:r>
            <a:rPr lang="en-US" sz="1800" b="1" smtClean="0">
              <a:latin typeface="Papyrus"/>
              <a:cs typeface="Papyrus"/>
            </a:rPr>
            <a:t>clean room, assembly hall, RF</a:t>
          </a:r>
          <a:endParaRPr lang="en-US" sz="1800" b="1" dirty="0"/>
        </a:p>
      </dgm:t>
    </dgm:pt>
    <dgm:pt modelId="{C18F07B9-4F1C-3A46-A1A7-D9096F4439B4}" type="parTrans" cxnId="{7BB56C60-6CF5-1344-B5FC-FCC406E43FB5}">
      <dgm:prSet/>
      <dgm:spPr/>
      <dgm:t>
        <a:bodyPr/>
        <a:lstStyle/>
        <a:p>
          <a:endParaRPr lang="en-US"/>
        </a:p>
      </dgm:t>
    </dgm:pt>
    <dgm:pt modelId="{9A12A339-B105-2D4D-8A02-AADFF09BF689}" type="sibTrans" cxnId="{7BB56C60-6CF5-1344-B5FC-FCC406E43FB5}">
      <dgm:prSet/>
      <dgm:spPr/>
      <dgm:t>
        <a:bodyPr/>
        <a:lstStyle/>
        <a:p>
          <a:endParaRPr lang="en-US"/>
        </a:p>
      </dgm:t>
    </dgm:pt>
    <dgm:pt modelId="{64691BE5-3DD7-F845-8AC1-4BC7C9BED952}">
      <dgm:prSet phldrT="[Text]" custT="1"/>
      <dgm:spPr/>
      <dgm:t>
        <a:bodyPr rIns="0"/>
        <a:lstStyle/>
        <a:p>
          <a:pPr algn="l">
            <a:spcAft>
              <a:spcPts val="0"/>
            </a:spcAft>
          </a:pPr>
          <a:r>
            <a:rPr lang="en-US" sz="1800" b="1" dirty="0" smtClean="0">
              <a:latin typeface="Papyrus"/>
              <a:cs typeface="Papyrus"/>
            </a:rPr>
            <a:t>Prototype Test Requirements (Technology Demonstrator) </a:t>
          </a:r>
          <a:endParaRPr lang="en-US" sz="1800" b="1" dirty="0"/>
        </a:p>
      </dgm:t>
    </dgm:pt>
    <dgm:pt modelId="{D038097B-FBD7-244D-856A-D684C3BD6934}" type="parTrans" cxnId="{2C85EB55-CD76-F04C-AB1C-883AFCB61227}">
      <dgm:prSet/>
      <dgm:spPr/>
      <dgm:t>
        <a:bodyPr/>
        <a:lstStyle/>
        <a:p>
          <a:endParaRPr lang="en-US"/>
        </a:p>
      </dgm:t>
    </dgm:pt>
    <dgm:pt modelId="{D6D200CC-226B-F647-8AD2-F2ABED96B5C2}" type="sibTrans" cxnId="{2C85EB55-CD76-F04C-AB1C-883AFCB61227}">
      <dgm:prSet/>
      <dgm:spPr/>
      <dgm:t>
        <a:bodyPr/>
        <a:lstStyle/>
        <a:p>
          <a:endParaRPr lang="en-US"/>
        </a:p>
      </dgm:t>
    </dgm:pt>
    <dgm:pt modelId="{E58F14A8-2AF5-D643-BBA9-1D2CAD1437F4}">
      <dgm:prSet phldrT="[Text]" custT="1"/>
      <dgm:spPr/>
      <dgm:t>
        <a:bodyPr rIns="0"/>
        <a:lstStyle/>
        <a:p>
          <a:pPr>
            <a:spcAft>
              <a:spcPts val="0"/>
            </a:spcAft>
          </a:pPr>
          <a:r>
            <a:rPr lang="en-US" sz="1800" b="1" smtClean="0">
              <a:latin typeface="Papyrus" pitchFamily="66" charset="0"/>
              <a:cs typeface="Papyrus"/>
            </a:rPr>
            <a:t>Life Cycles</a:t>
          </a:r>
          <a:endParaRPr lang="en-US" sz="1800" b="1" dirty="0">
            <a:latin typeface="Papyrus" pitchFamily="66" charset="0"/>
          </a:endParaRPr>
        </a:p>
      </dgm:t>
    </dgm:pt>
    <dgm:pt modelId="{BBAB100E-1B97-7343-A814-27C6E1EF45C0}" type="sibTrans" cxnId="{4CCA9BAF-0001-2745-BF19-3697BD7DFA2E}">
      <dgm:prSet/>
      <dgm:spPr/>
      <dgm:t>
        <a:bodyPr/>
        <a:lstStyle/>
        <a:p>
          <a:endParaRPr lang="en-US"/>
        </a:p>
      </dgm:t>
    </dgm:pt>
    <dgm:pt modelId="{DC221E5F-915F-3A40-9B1C-9C009E5A557B}" type="parTrans" cxnId="{4CCA9BAF-0001-2745-BF19-3697BD7DFA2E}">
      <dgm:prSet/>
      <dgm:spPr/>
      <dgm:t>
        <a:bodyPr/>
        <a:lstStyle/>
        <a:p>
          <a:endParaRPr lang="en-US"/>
        </a:p>
      </dgm:t>
    </dgm:pt>
    <dgm:pt modelId="{A2CB0A29-8221-F849-BD8F-57D339C952E5}">
      <dgm:prSet phldrT="[Text]" custT="1"/>
      <dgm:spPr/>
      <dgm:t>
        <a:bodyPr rIns="0"/>
        <a:lstStyle/>
        <a:p>
          <a:pPr>
            <a:spcAft>
              <a:spcPts val="0"/>
            </a:spcAft>
          </a:pPr>
          <a:r>
            <a:rPr lang="en-US" sz="1800" b="1" smtClean="0">
              <a:latin typeface="Papyrus"/>
              <a:cs typeface="Papyrus"/>
            </a:rPr>
            <a:t>Feasibility of different Technologies and Assemblies</a:t>
          </a:r>
          <a:endParaRPr lang="en-US" sz="1800" b="1" dirty="0">
            <a:latin typeface="Papyrus"/>
            <a:cs typeface="Papyrus"/>
          </a:endParaRPr>
        </a:p>
      </dgm:t>
    </dgm:pt>
    <dgm:pt modelId="{CF359452-EF99-114C-A505-919840C90EE3}" type="sibTrans" cxnId="{6235759E-E223-7249-9147-D588FCFD498A}">
      <dgm:prSet/>
      <dgm:spPr/>
      <dgm:t>
        <a:bodyPr/>
        <a:lstStyle/>
        <a:p>
          <a:endParaRPr lang="en-US"/>
        </a:p>
      </dgm:t>
    </dgm:pt>
    <dgm:pt modelId="{6C3A49D3-BFAE-4D47-A126-3B72E560A108}" type="parTrans" cxnId="{6235759E-E223-7249-9147-D588FCFD498A}">
      <dgm:prSet/>
      <dgm:spPr/>
      <dgm:t>
        <a:bodyPr/>
        <a:lstStyle/>
        <a:p>
          <a:endParaRPr lang="en-US"/>
        </a:p>
      </dgm:t>
    </dgm:pt>
    <dgm:pt modelId="{511D533C-CCCF-1B43-B66A-C83E4C86728C}">
      <dgm:prSet phldrT="[Text]" custT="1"/>
      <dgm:spPr/>
      <dgm:t>
        <a:bodyPr rIns="0"/>
        <a:lstStyle/>
        <a:p>
          <a:pPr>
            <a:spcAft>
              <a:spcPts val="0"/>
            </a:spcAft>
          </a:pPr>
          <a:r>
            <a:rPr lang="en-US" sz="1800" b="1" smtClean="0">
              <a:latin typeface="Papyrus"/>
              <a:cs typeface="Papyrus"/>
            </a:rPr>
            <a:t>Risks and Manage Interfaces</a:t>
          </a:r>
          <a:endParaRPr lang="en-US" sz="1800" b="1" dirty="0">
            <a:latin typeface="Papyrus"/>
            <a:cs typeface="Papyrus"/>
          </a:endParaRPr>
        </a:p>
      </dgm:t>
    </dgm:pt>
    <dgm:pt modelId="{0B0BFEDB-348D-204D-8410-6547EB51F234}" type="sibTrans" cxnId="{50385734-6648-0441-9097-E41E00F8706F}">
      <dgm:prSet/>
      <dgm:spPr/>
      <dgm:t>
        <a:bodyPr/>
        <a:lstStyle/>
        <a:p>
          <a:endParaRPr lang="en-US"/>
        </a:p>
      </dgm:t>
    </dgm:pt>
    <dgm:pt modelId="{8C54B43C-F4D8-D242-AAB9-4B4948308687}" type="parTrans" cxnId="{50385734-6648-0441-9097-E41E00F8706F}">
      <dgm:prSet/>
      <dgm:spPr/>
      <dgm:t>
        <a:bodyPr/>
        <a:lstStyle/>
        <a:p>
          <a:endParaRPr lang="en-US"/>
        </a:p>
      </dgm:t>
    </dgm:pt>
    <dgm:pt modelId="{7CFA70C8-3D0D-3941-92C8-D44E6E03F560}">
      <dgm:prSet phldrT="[Text]" custT="1"/>
      <dgm:spPr/>
      <dgm:t>
        <a:bodyPr rIns="0"/>
        <a:lstStyle/>
        <a:p>
          <a:pPr algn="just">
            <a:spcAft>
              <a:spcPts val="0"/>
            </a:spcAft>
          </a:pPr>
          <a:r>
            <a:rPr lang="en-US" sz="1800" b="1" smtClean="0">
              <a:latin typeface="Papyrus"/>
              <a:cs typeface="Papyrus"/>
            </a:rPr>
            <a:t>Component Requirements, Specifications</a:t>
          </a:r>
          <a:endParaRPr lang="en-US" sz="1800" b="1" dirty="0"/>
        </a:p>
      </dgm:t>
    </dgm:pt>
    <dgm:pt modelId="{EA0374BF-0B36-C342-AFB6-2E51E5F1D4DE}" type="sibTrans" cxnId="{6735D011-FD79-574B-B054-F73F8DEE135A}">
      <dgm:prSet/>
      <dgm:spPr/>
      <dgm:t>
        <a:bodyPr/>
        <a:lstStyle/>
        <a:p>
          <a:endParaRPr lang="en-US"/>
        </a:p>
      </dgm:t>
    </dgm:pt>
    <dgm:pt modelId="{7EB25688-59AA-3244-99EB-AEC2199C731B}" type="parTrans" cxnId="{6735D011-FD79-574B-B054-F73F8DEE135A}">
      <dgm:prSet/>
      <dgm:spPr/>
      <dgm:t>
        <a:bodyPr/>
        <a:lstStyle/>
        <a:p>
          <a:endParaRPr lang="en-US"/>
        </a:p>
      </dgm:t>
    </dgm:pt>
    <dgm:pt modelId="{897122D1-90FB-704F-97F5-D485CDBC2E4E}">
      <dgm:prSet phldrT="[Text]" custT="1"/>
      <dgm:spPr/>
      <dgm:t>
        <a:bodyPr rIns="0"/>
        <a:lstStyle/>
        <a:p>
          <a:pPr>
            <a:spcAft>
              <a:spcPts val="0"/>
            </a:spcAft>
          </a:pPr>
          <a:r>
            <a:rPr lang="en-US" sz="1800" b="1" smtClean="0">
              <a:latin typeface="Papyrus"/>
              <a:cs typeface="Papyrus"/>
            </a:rPr>
            <a:t>Develop DAQ and Control, Operating Modes</a:t>
          </a:r>
          <a:endParaRPr lang="en-US" sz="1800" b="1" dirty="0">
            <a:latin typeface="Papyrus"/>
            <a:cs typeface="Papyrus"/>
          </a:endParaRPr>
        </a:p>
      </dgm:t>
    </dgm:pt>
    <dgm:pt modelId="{3FD5BF88-235D-0440-8932-61268E0599FF}" type="parTrans" cxnId="{8154511D-749C-CE46-9638-1FFA2D630423}">
      <dgm:prSet/>
      <dgm:spPr/>
      <dgm:t>
        <a:bodyPr/>
        <a:lstStyle/>
        <a:p>
          <a:endParaRPr lang="en-US"/>
        </a:p>
      </dgm:t>
    </dgm:pt>
    <dgm:pt modelId="{D9C5DD31-3412-FD43-965A-456E6C6D95A3}" type="sibTrans" cxnId="{8154511D-749C-CE46-9638-1FFA2D630423}">
      <dgm:prSet/>
      <dgm:spPr/>
      <dgm:t>
        <a:bodyPr/>
        <a:lstStyle/>
        <a:p>
          <a:endParaRPr lang="en-US"/>
        </a:p>
      </dgm:t>
    </dgm:pt>
    <dgm:pt modelId="{3F601EE4-0963-7B47-8BD3-E50B51DEAB17}">
      <dgm:prSet phldrT="[Text]" custT="1"/>
      <dgm:spPr/>
      <dgm:t>
        <a:bodyPr rIns="0"/>
        <a:lstStyle/>
        <a:p>
          <a:pPr>
            <a:spcAft>
              <a:spcPts val="0"/>
            </a:spcAft>
          </a:pPr>
          <a:r>
            <a:rPr lang="en-US" sz="1800" b="1" smtClean="0">
              <a:latin typeface="Papyrus"/>
              <a:cs typeface="Papyrus"/>
            </a:rPr>
            <a:t>Extrapolation to Production</a:t>
          </a:r>
          <a:endParaRPr lang="en-US" sz="1800" b="1" dirty="0">
            <a:latin typeface="Papyrus"/>
            <a:cs typeface="Papyrus"/>
          </a:endParaRPr>
        </a:p>
      </dgm:t>
    </dgm:pt>
    <dgm:pt modelId="{55312133-8BE7-1F4C-ADA3-8D192C0B2FE9}" type="parTrans" cxnId="{2AF41E43-7A99-3849-8910-1F3871A4D089}">
      <dgm:prSet/>
      <dgm:spPr/>
      <dgm:t>
        <a:bodyPr/>
        <a:lstStyle/>
        <a:p>
          <a:endParaRPr lang="en-US"/>
        </a:p>
      </dgm:t>
    </dgm:pt>
    <dgm:pt modelId="{87D7D10A-C7BE-064F-A957-4D70F87C9CB3}" type="sibTrans" cxnId="{2AF41E43-7A99-3849-8910-1F3871A4D089}">
      <dgm:prSet/>
      <dgm:spPr/>
      <dgm:t>
        <a:bodyPr/>
        <a:lstStyle/>
        <a:p>
          <a:endParaRPr lang="en-US"/>
        </a:p>
      </dgm:t>
    </dgm:pt>
    <dgm:pt modelId="{83A86B83-43DD-A648-9D6B-C937AE9CE51F}">
      <dgm:prSet phldrT="[Text]" custT="1"/>
      <dgm:spPr/>
      <dgm:t>
        <a:bodyPr rIns="0"/>
        <a:lstStyle/>
        <a:p>
          <a:pPr>
            <a:spcAft>
              <a:spcPts val="0"/>
            </a:spcAft>
          </a:pPr>
          <a:r>
            <a:rPr lang="en-US" sz="1800" b="1" smtClean="0">
              <a:latin typeface="Papyrus"/>
              <a:cs typeface="Papyrus"/>
            </a:rPr>
            <a:t>Quality Assurance</a:t>
          </a:r>
          <a:endParaRPr lang="en-US" sz="1800" b="1" dirty="0">
            <a:latin typeface="Papyrus"/>
            <a:cs typeface="Papyrus"/>
          </a:endParaRPr>
        </a:p>
      </dgm:t>
    </dgm:pt>
    <dgm:pt modelId="{549B8930-AD2A-4343-B248-DDAA4B9DFBDE}" type="parTrans" cxnId="{96919C75-8DE7-E948-8CF1-CC660C538D84}">
      <dgm:prSet/>
      <dgm:spPr/>
      <dgm:t>
        <a:bodyPr/>
        <a:lstStyle/>
        <a:p>
          <a:endParaRPr lang="en-US"/>
        </a:p>
      </dgm:t>
    </dgm:pt>
    <dgm:pt modelId="{A85E6C67-BC0A-A744-863E-528A59785E9A}" type="sibTrans" cxnId="{96919C75-8DE7-E948-8CF1-CC660C538D84}">
      <dgm:prSet/>
      <dgm:spPr/>
      <dgm:t>
        <a:bodyPr/>
        <a:lstStyle/>
        <a:p>
          <a:endParaRPr lang="en-US"/>
        </a:p>
      </dgm:t>
    </dgm:pt>
    <dgm:pt modelId="{E0D6BE1F-CBB5-2946-8D5A-46FD005836B3}">
      <dgm:prSet phldrT="[Text]" custT="1"/>
      <dgm:spPr/>
      <dgm:t>
        <a:bodyPr rIns="0"/>
        <a:lstStyle/>
        <a:p>
          <a:pPr>
            <a:spcAft>
              <a:spcPts val="0"/>
            </a:spcAft>
          </a:pPr>
          <a:r>
            <a:rPr lang="en-US" sz="1800" b="1" smtClean="0">
              <a:latin typeface="Papyrus" pitchFamily="66" charset="0"/>
              <a:cs typeface="Papyrus"/>
            </a:rPr>
            <a:t>Risks  (</a:t>
          </a:r>
          <a:r>
            <a:rPr lang="en-US" sz="1800" b="1" smtClean="0">
              <a:latin typeface="Papyrus" pitchFamily="66" charset="0"/>
            </a:rPr>
            <a:t>Project Risk  and Technical Risk)</a:t>
          </a:r>
          <a:endParaRPr lang="en-US" sz="1800" b="1" dirty="0">
            <a:latin typeface="Papyrus" pitchFamily="66" charset="0"/>
            <a:cs typeface="Papyrus"/>
          </a:endParaRPr>
        </a:p>
      </dgm:t>
    </dgm:pt>
    <dgm:pt modelId="{EB47F738-C355-3A42-A245-80315502E43A}" type="parTrans" cxnId="{AFAB6C54-3512-2C45-A24A-C67E3220AAD8}">
      <dgm:prSet/>
      <dgm:spPr/>
      <dgm:t>
        <a:bodyPr/>
        <a:lstStyle/>
        <a:p>
          <a:endParaRPr lang="en-US"/>
        </a:p>
      </dgm:t>
    </dgm:pt>
    <dgm:pt modelId="{C8AB8307-8B72-2748-9446-D89278C60ABA}" type="sibTrans" cxnId="{AFAB6C54-3512-2C45-A24A-C67E3220AAD8}">
      <dgm:prSet/>
      <dgm:spPr/>
      <dgm:t>
        <a:bodyPr/>
        <a:lstStyle/>
        <a:p>
          <a:endParaRPr lang="en-US"/>
        </a:p>
      </dgm:t>
    </dgm:pt>
    <dgm:pt modelId="{B35010B2-AFF4-4A2E-9F24-CCB367ACEEBA}">
      <dgm:prSet phldrT="[Text]" custT="1"/>
      <dgm:spPr/>
      <dgm:t>
        <a:bodyPr rIns="0"/>
        <a:lstStyle/>
        <a:p>
          <a:pPr>
            <a:spcAft>
              <a:spcPts val="0"/>
            </a:spcAft>
          </a:pPr>
          <a:r>
            <a:rPr lang="en-US" sz="1800" b="1" smtClean="0">
              <a:latin typeface="Papyrus"/>
              <a:cs typeface="Papyrus"/>
            </a:rPr>
            <a:t>Cost Estimate </a:t>
          </a:r>
          <a:r>
            <a:rPr lang="en-US" sz="1800" b="1" smtClean="0">
              <a:latin typeface="Papyrus"/>
              <a:cs typeface="Papyrus"/>
              <a:sym typeface="Wingdings"/>
            </a:rPr>
            <a:t> </a:t>
          </a:r>
          <a:endParaRPr lang="en-US" sz="1800" b="1" dirty="0"/>
        </a:p>
      </dgm:t>
    </dgm:pt>
    <dgm:pt modelId="{26A348F4-59CB-47AC-8410-3586D6519779}" type="parTrans" cxnId="{92D2B54D-35DD-43D8-B53B-EA344FEDB7DD}">
      <dgm:prSet/>
      <dgm:spPr/>
      <dgm:t>
        <a:bodyPr/>
        <a:lstStyle/>
        <a:p>
          <a:endParaRPr lang="en-US"/>
        </a:p>
      </dgm:t>
    </dgm:pt>
    <dgm:pt modelId="{E13605F9-EBB8-4AFA-B2B6-87BCF9E0237D}" type="sibTrans" cxnId="{92D2B54D-35DD-43D8-B53B-EA344FEDB7DD}">
      <dgm:prSet/>
      <dgm:spPr/>
      <dgm:t>
        <a:bodyPr/>
        <a:lstStyle/>
        <a:p>
          <a:endParaRPr lang="en-US"/>
        </a:p>
      </dgm:t>
    </dgm:pt>
    <dgm:pt modelId="{F1EE9639-C486-B242-9537-AA85CEF8C39E}">
      <dgm:prSet phldrT="[Text]" custT="1"/>
      <dgm:spPr/>
      <dgm:t>
        <a:bodyPr rIns="0"/>
        <a:lstStyle/>
        <a:p>
          <a:pPr>
            <a:spcAft>
              <a:spcPts val="0"/>
            </a:spcAft>
          </a:pPr>
          <a:r>
            <a:rPr lang="en-US" sz="1800" smtClean="0">
              <a:latin typeface="Papyrus"/>
              <a:cs typeface="Papyrus"/>
            </a:rPr>
            <a:t>Use lessons learned from PX, X-FEL, SNS, J-PARC.</a:t>
          </a:r>
          <a:endParaRPr lang="en-US" sz="1800" b="1" dirty="0">
            <a:latin typeface="Papyrus"/>
            <a:cs typeface="Papyrus"/>
          </a:endParaRPr>
        </a:p>
      </dgm:t>
    </dgm:pt>
    <dgm:pt modelId="{005B3B48-ADB8-7146-8955-1DB8B6B1ACC6}" type="parTrans" cxnId="{954A56FA-2974-5444-8422-3F64BDC4116A}">
      <dgm:prSet/>
      <dgm:spPr/>
      <dgm:t>
        <a:bodyPr/>
        <a:lstStyle/>
        <a:p>
          <a:endParaRPr lang="en-US"/>
        </a:p>
      </dgm:t>
    </dgm:pt>
    <dgm:pt modelId="{1703F063-CC33-A145-ADEF-0A0BD75299B7}" type="sibTrans" cxnId="{954A56FA-2974-5444-8422-3F64BDC4116A}">
      <dgm:prSet/>
      <dgm:spPr/>
      <dgm:t>
        <a:bodyPr/>
        <a:lstStyle/>
        <a:p>
          <a:endParaRPr lang="en-US"/>
        </a:p>
      </dgm:t>
    </dgm:pt>
    <dgm:pt modelId="{1EEF4C9A-5531-E942-B6E6-EA5C7C072E33}" type="pres">
      <dgm:prSet presAssocID="{456C6906-C799-D54A-8685-1BA47161FA46}" presName="outerComposite" presStyleCnt="0">
        <dgm:presLayoutVars>
          <dgm:chMax val="5"/>
          <dgm:dir/>
          <dgm:resizeHandles val="exact"/>
        </dgm:presLayoutVars>
      </dgm:prSet>
      <dgm:spPr/>
      <dgm:t>
        <a:bodyPr/>
        <a:lstStyle/>
        <a:p>
          <a:endParaRPr lang="en-US"/>
        </a:p>
      </dgm:t>
    </dgm:pt>
    <dgm:pt modelId="{A89E1E99-D0A6-C34E-91B7-90CCFDFC278D}" type="pres">
      <dgm:prSet presAssocID="{456C6906-C799-D54A-8685-1BA47161FA46}" presName="dummyMaxCanvas" presStyleCnt="0">
        <dgm:presLayoutVars/>
      </dgm:prSet>
      <dgm:spPr/>
      <dgm:t>
        <a:bodyPr/>
        <a:lstStyle/>
        <a:p>
          <a:endParaRPr lang="en-US"/>
        </a:p>
      </dgm:t>
    </dgm:pt>
    <dgm:pt modelId="{19374CD0-A623-D340-B1A7-2F44ED13A965}" type="pres">
      <dgm:prSet presAssocID="{456C6906-C799-D54A-8685-1BA47161FA46}" presName="ThreeNodes_1" presStyleLbl="node1" presStyleIdx="0" presStyleCnt="3" custScaleX="117647" custLinFactNeighborX="1288" custLinFactNeighborY="5061">
        <dgm:presLayoutVars>
          <dgm:bulletEnabled val="1"/>
        </dgm:presLayoutVars>
      </dgm:prSet>
      <dgm:spPr/>
      <dgm:t>
        <a:bodyPr/>
        <a:lstStyle/>
        <a:p>
          <a:endParaRPr lang="en-US"/>
        </a:p>
      </dgm:t>
    </dgm:pt>
    <dgm:pt modelId="{88C8C437-336C-6045-8775-12FD93D928BC}" type="pres">
      <dgm:prSet presAssocID="{456C6906-C799-D54A-8685-1BA47161FA46}" presName="ThreeNodes_2" presStyleLbl="node1" presStyleIdx="1" presStyleCnt="3" custScaleX="107190" custScaleY="86032" custLinFactNeighborX="-2158" custLinFactNeighborY="-10220">
        <dgm:presLayoutVars>
          <dgm:bulletEnabled val="1"/>
        </dgm:presLayoutVars>
      </dgm:prSet>
      <dgm:spPr/>
      <dgm:t>
        <a:bodyPr/>
        <a:lstStyle/>
        <a:p>
          <a:endParaRPr lang="en-US"/>
        </a:p>
      </dgm:t>
    </dgm:pt>
    <dgm:pt modelId="{B6688717-9983-DD48-8EE9-905BD1720146}" type="pres">
      <dgm:prSet presAssocID="{456C6906-C799-D54A-8685-1BA47161FA46}" presName="ThreeNodes_3" presStyleLbl="node1" presStyleIdx="2" presStyleCnt="3" custScaleX="107190" custScaleY="91239" custLinFactNeighborX="-11157" custLinFactNeighborY="-31211">
        <dgm:presLayoutVars>
          <dgm:bulletEnabled val="1"/>
        </dgm:presLayoutVars>
      </dgm:prSet>
      <dgm:spPr/>
      <dgm:t>
        <a:bodyPr/>
        <a:lstStyle/>
        <a:p>
          <a:endParaRPr lang="en-US"/>
        </a:p>
      </dgm:t>
    </dgm:pt>
    <dgm:pt modelId="{A2FB8476-A945-6F40-93F8-F552A208129B}" type="pres">
      <dgm:prSet presAssocID="{456C6906-C799-D54A-8685-1BA47161FA46}" presName="ThreeConn_1-2" presStyleLbl="fgAccFollowNode1" presStyleIdx="0" presStyleCnt="2" custScaleX="45787" custLinFactNeighborX="50791" custLinFactNeighborY="-8422">
        <dgm:presLayoutVars>
          <dgm:bulletEnabled val="1"/>
        </dgm:presLayoutVars>
      </dgm:prSet>
      <dgm:spPr/>
      <dgm:t>
        <a:bodyPr/>
        <a:lstStyle/>
        <a:p>
          <a:endParaRPr lang="en-US"/>
        </a:p>
      </dgm:t>
    </dgm:pt>
    <dgm:pt modelId="{4BDE96B5-947E-604C-95D9-FA9908C09A7A}" type="pres">
      <dgm:prSet presAssocID="{456C6906-C799-D54A-8685-1BA47161FA46}" presName="ThreeConn_2-3" presStyleLbl="fgAccFollowNode1" presStyleIdx="1" presStyleCnt="2" custScaleX="52760" custLinFactNeighborX="-5547" custLinFactNeighborY="-19846">
        <dgm:presLayoutVars>
          <dgm:bulletEnabled val="1"/>
        </dgm:presLayoutVars>
      </dgm:prSet>
      <dgm:spPr>
        <a:prstGeom prst="upDownArrow">
          <a:avLst/>
        </a:prstGeom>
      </dgm:spPr>
      <dgm:t>
        <a:bodyPr/>
        <a:lstStyle/>
        <a:p>
          <a:endParaRPr lang="en-US"/>
        </a:p>
      </dgm:t>
    </dgm:pt>
    <dgm:pt modelId="{C51AD4A4-05BA-A446-93EF-2180143AE96E}" type="pres">
      <dgm:prSet presAssocID="{456C6906-C799-D54A-8685-1BA47161FA46}" presName="ThreeNodes_1_text" presStyleLbl="node1" presStyleIdx="2" presStyleCnt="3">
        <dgm:presLayoutVars>
          <dgm:bulletEnabled val="1"/>
        </dgm:presLayoutVars>
      </dgm:prSet>
      <dgm:spPr/>
      <dgm:t>
        <a:bodyPr/>
        <a:lstStyle/>
        <a:p>
          <a:endParaRPr lang="en-US"/>
        </a:p>
      </dgm:t>
    </dgm:pt>
    <dgm:pt modelId="{35CB2764-1A02-FA40-BA8E-B98EB439AEE7}" type="pres">
      <dgm:prSet presAssocID="{456C6906-C799-D54A-8685-1BA47161FA46}" presName="ThreeNodes_2_text" presStyleLbl="node1" presStyleIdx="2" presStyleCnt="3">
        <dgm:presLayoutVars>
          <dgm:bulletEnabled val="1"/>
        </dgm:presLayoutVars>
      </dgm:prSet>
      <dgm:spPr/>
      <dgm:t>
        <a:bodyPr/>
        <a:lstStyle/>
        <a:p>
          <a:endParaRPr lang="en-US"/>
        </a:p>
      </dgm:t>
    </dgm:pt>
    <dgm:pt modelId="{467D6EF6-8EF8-3441-BB60-CDB06D10FDB3}" type="pres">
      <dgm:prSet presAssocID="{456C6906-C799-D54A-8685-1BA47161FA46}" presName="ThreeNodes_3_text" presStyleLbl="node1" presStyleIdx="2" presStyleCnt="3">
        <dgm:presLayoutVars>
          <dgm:bulletEnabled val="1"/>
        </dgm:presLayoutVars>
      </dgm:prSet>
      <dgm:spPr/>
      <dgm:t>
        <a:bodyPr/>
        <a:lstStyle/>
        <a:p>
          <a:endParaRPr lang="en-US"/>
        </a:p>
      </dgm:t>
    </dgm:pt>
  </dgm:ptLst>
  <dgm:cxnLst>
    <dgm:cxn modelId="{64A8C15E-7459-E743-8BEF-4E523A637C24}" type="presOf" srcId="{B7FDDD2B-C7C3-0F49-A1AB-E2D04C4B78E8}" destId="{4BDE96B5-947E-604C-95D9-FA9908C09A7A}" srcOrd="0" destOrd="0" presId="urn:microsoft.com/office/officeart/2005/8/layout/vProcess5"/>
    <dgm:cxn modelId="{79068020-CB08-B149-8BE6-F0CDA04C1DE8}" type="presOf" srcId="{99C3F400-36AE-9445-AA30-7F8DA5B49502}" destId="{C51AD4A4-05BA-A446-93EF-2180143AE96E}" srcOrd="1" destOrd="1" presId="urn:microsoft.com/office/officeart/2005/8/layout/vProcess5"/>
    <dgm:cxn modelId="{2C85EB55-CD76-F04C-AB1C-883AFCB61227}" srcId="{B889018F-07B2-FA4E-8DDB-961D1439FCE1}" destId="{64691BE5-3DD7-F845-8AC1-4BC7C9BED952}" srcOrd="2" destOrd="0" parTransId="{D038097B-FBD7-244D-856A-D684C3BD6934}" sibTransId="{D6D200CC-226B-F647-8AD2-F2ABED96B5C2}"/>
    <dgm:cxn modelId="{76769521-181B-7848-A82A-9EC31D3E22E5}" type="presOf" srcId="{511D533C-CCCF-1B43-B66A-C83E4C86728C}" destId="{B6688717-9983-DD48-8EE9-905BD1720146}" srcOrd="0" destOrd="1" presId="urn:microsoft.com/office/officeart/2005/8/layout/vProcess5"/>
    <dgm:cxn modelId="{C768FC6C-D6A2-FA4C-82DD-DBB259C4C5EC}" type="presOf" srcId="{E58F14A8-2AF5-D643-BBA9-1D2CAD1437F4}" destId="{35CB2764-1A02-FA40-BA8E-B98EB439AEE7}" srcOrd="1" destOrd="3" presId="urn:microsoft.com/office/officeart/2005/8/layout/vProcess5"/>
    <dgm:cxn modelId="{AF5756F2-718C-DB4A-A2CA-9E674F9CB464}" type="presOf" srcId="{64691BE5-3DD7-F845-8AC1-4BC7C9BED952}" destId="{C51AD4A4-05BA-A446-93EF-2180143AE96E}" srcOrd="1" destOrd="3" presId="urn:microsoft.com/office/officeart/2005/8/layout/vProcess5"/>
    <dgm:cxn modelId="{50385734-6648-0441-9097-E41E00F8706F}" srcId="{6D665A9E-1BF9-DD46-9C21-CC2CDCC5A80A}" destId="{511D533C-CCCF-1B43-B66A-C83E4C86728C}" srcOrd="0" destOrd="0" parTransId="{8C54B43C-F4D8-D242-AAB9-4B4948308687}" sibTransId="{0B0BFEDB-348D-204D-8410-6547EB51F234}"/>
    <dgm:cxn modelId="{9B94E455-608D-A042-9E88-61FD9A7EB760}" type="presOf" srcId="{7CFA70C8-3D0D-3941-92C8-D44E6E03F560}" destId="{C51AD4A4-05BA-A446-93EF-2180143AE96E}" srcOrd="1" destOrd="2" presId="urn:microsoft.com/office/officeart/2005/8/layout/vProcess5"/>
    <dgm:cxn modelId="{8E62A054-190D-C345-93DB-8C6A3D755E59}" type="presOf" srcId="{E58F14A8-2AF5-D643-BBA9-1D2CAD1437F4}" destId="{88C8C437-336C-6045-8775-12FD93D928BC}" srcOrd="0" destOrd="3" presId="urn:microsoft.com/office/officeart/2005/8/layout/vProcess5"/>
    <dgm:cxn modelId="{07DEF57F-0598-8547-A7F2-EBF4F66C6E2D}" type="presOf" srcId="{AC12F672-E6C1-BC49-9C6F-2D0F84C93CD8}" destId="{19374CD0-A623-D340-B1A7-2F44ED13A965}" srcOrd="0" destOrd="4" presId="urn:microsoft.com/office/officeart/2005/8/layout/vProcess5"/>
    <dgm:cxn modelId="{D4C272CB-F51B-F441-BDEA-5895F7B55DD0}" type="presOf" srcId="{3F601EE4-0963-7B47-8BD3-E50B51DEAB17}" destId="{B6688717-9983-DD48-8EE9-905BD1720146}" srcOrd="0" destOrd="4" presId="urn:microsoft.com/office/officeart/2005/8/layout/vProcess5"/>
    <dgm:cxn modelId="{D00DAF83-E185-BD4A-9A56-22FE3A8DD2AA}" type="presOf" srcId="{8EFADBB9-D58B-9A45-984B-F8C684E4EAF7}" destId="{88C8C437-336C-6045-8775-12FD93D928BC}" srcOrd="0" destOrd="0" presId="urn:microsoft.com/office/officeart/2005/8/layout/vProcess5"/>
    <dgm:cxn modelId="{D3157014-E64D-4D4D-A5C2-9A6543DE054B}" srcId="{B889018F-07B2-FA4E-8DDB-961D1439FCE1}" destId="{99C3F400-36AE-9445-AA30-7F8DA5B49502}" srcOrd="0" destOrd="0" parTransId="{1D3A2D98-C58D-D945-A274-9C1D55763291}" sibTransId="{56A240C5-D905-194A-AFF5-1529AB0111F8}"/>
    <dgm:cxn modelId="{6235759E-E223-7249-9147-D588FCFD498A}" srcId="{8EFADBB9-D58B-9A45-984B-F8C684E4EAF7}" destId="{A2CB0A29-8221-F849-BD8F-57D339C952E5}" srcOrd="0" destOrd="0" parTransId="{6C3A49D3-BFAE-4D47-A126-3B72E560A108}" sibTransId="{CF359452-EF99-114C-A505-919840C90EE3}"/>
    <dgm:cxn modelId="{8154511D-749C-CE46-9638-1FFA2D630423}" srcId="{6D665A9E-1BF9-DD46-9C21-CC2CDCC5A80A}" destId="{897122D1-90FB-704F-97F5-D485CDBC2E4E}" srcOrd="1" destOrd="0" parTransId="{3FD5BF88-235D-0440-8932-61268E0599FF}" sibTransId="{D9C5DD31-3412-FD43-965A-456E6C6D95A3}"/>
    <dgm:cxn modelId="{18E0DA17-4579-694B-A103-514F6C3CD36D}" srcId="{456C6906-C799-D54A-8685-1BA47161FA46}" destId="{6D665A9E-1BF9-DD46-9C21-CC2CDCC5A80A}" srcOrd="2" destOrd="0" parTransId="{20BF05C1-1594-AA47-AF76-45ED62FF70FF}" sibTransId="{9AB4C0C6-A130-1C44-BDDE-798349C5D8B3}"/>
    <dgm:cxn modelId="{62A384B4-62DD-1C45-84DC-7FDC799E7B16}" type="presOf" srcId="{6D665A9E-1BF9-DD46-9C21-CC2CDCC5A80A}" destId="{467D6EF6-8EF8-3441-BB60-CDB06D10FDB3}" srcOrd="1" destOrd="0" presId="urn:microsoft.com/office/officeart/2005/8/layout/vProcess5"/>
    <dgm:cxn modelId="{329AABF9-38F2-694A-8435-7B4759E5F46A}" type="presOf" srcId="{8EFADBB9-D58B-9A45-984B-F8C684E4EAF7}" destId="{35CB2764-1A02-FA40-BA8E-B98EB439AEE7}" srcOrd="1" destOrd="0" presId="urn:microsoft.com/office/officeart/2005/8/layout/vProcess5"/>
    <dgm:cxn modelId="{9670D78B-4DE7-6B4E-B8B4-8F5D854CFD8E}" type="presOf" srcId="{83A86B83-43DD-A648-9D6B-C937AE9CE51F}" destId="{B6688717-9983-DD48-8EE9-905BD1720146}" srcOrd="0" destOrd="3" presId="urn:microsoft.com/office/officeart/2005/8/layout/vProcess5"/>
    <dgm:cxn modelId="{DA25CA68-7D1F-494C-B7BC-CA9FE0A21984}" type="presOf" srcId="{3F601EE4-0963-7B47-8BD3-E50B51DEAB17}" destId="{467D6EF6-8EF8-3441-BB60-CDB06D10FDB3}" srcOrd="1" destOrd="4" presId="urn:microsoft.com/office/officeart/2005/8/layout/vProcess5"/>
    <dgm:cxn modelId="{954A56FA-2974-5444-8422-3F64BDC4116A}" srcId="{6D665A9E-1BF9-DD46-9C21-CC2CDCC5A80A}" destId="{F1EE9639-C486-B242-9537-AA85CEF8C39E}" srcOrd="4" destOrd="0" parTransId="{005B3B48-ADB8-7146-8955-1DB8B6B1ACC6}" sibTransId="{1703F063-CC33-A145-ADEF-0A0BD75299B7}"/>
    <dgm:cxn modelId="{CC76E50A-509E-914E-9CDB-2E268C2739D3}" type="presOf" srcId="{B889018F-07B2-FA4E-8DDB-961D1439FCE1}" destId="{19374CD0-A623-D340-B1A7-2F44ED13A965}" srcOrd="0" destOrd="0" presId="urn:microsoft.com/office/officeart/2005/8/layout/vProcess5"/>
    <dgm:cxn modelId="{CC3D534A-D866-C549-84FF-65E58D458AD7}" type="presOf" srcId="{F1EE9639-C486-B242-9537-AA85CEF8C39E}" destId="{467D6EF6-8EF8-3441-BB60-CDB06D10FDB3}" srcOrd="1" destOrd="5" presId="urn:microsoft.com/office/officeart/2005/8/layout/vProcess5"/>
    <dgm:cxn modelId="{D7CD538E-01EA-FD43-ABFE-AC4C78D46CC4}" type="presOf" srcId="{64691BE5-3DD7-F845-8AC1-4BC7C9BED952}" destId="{19374CD0-A623-D340-B1A7-2F44ED13A965}" srcOrd="0" destOrd="3" presId="urn:microsoft.com/office/officeart/2005/8/layout/vProcess5"/>
    <dgm:cxn modelId="{E133F511-4F07-A64D-B49A-11C353C70B81}" srcId="{456C6906-C799-D54A-8685-1BA47161FA46}" destId="{8EFADBB9-D58B-9A45-984B-F8C684E4EAF7}" srcOrd="1" destOrd="0" parTransId="{22DDA00E-FCA9-484B-83D7-5FB9D474D757}" sibTransId="{B7FDDD2B-C7C3-0F49-A1AB-E2D04C4B78E8}"/>
    <dgm:cxn modelId="{70317E33-09FE-E045-85D5-FB47521F1104}" type="presOf" srcId="{897122D1-90FB-704F-97F5-D485CDBC2E4E}" destId="{467D6EF6-8EF8-3441-BB60-CDB06D10FDB3}" srcOrd="1" destOrd="2" presId="urn:microsoft.com/office/officeart/2005/8/layout/vProcess5"/>
    <dgm:cxn modelId="{6735D011-FD79-574B-B054-F73F8DEE135A}" srcId="{B889018F-07B2-FA4E-8DDB-961D1439FCE1}" destId="{7CFA70C8-3D0D-3941-92C8-D44E6E03F560}" srcOrd="1" destOrd="0" parTransId="{7EB25688-59AA-3244-99EB-AEC2199C731B}" sibTransId="{EA0374BF-0B36-C342-AFB6-2E51E5F1D4DE}"/>
    <dgm:cxn modelId="{4CAF56D9-2A85-C543-9FCD-78FD3B360C37}" type="presOf" srcId="{6D665A9E-1BF9-DD46-9C21-CC2CDCC5A80A}" destId="{B6688717-9983-DD48-8EE9-905BD1720146}" srcOrd="0" destOrd="0" presId="urn:microsoft.com/office/officeart/2005/8/layout/vProcess5"/>
    <dgm:cxn modelId="{14D33DF3-BF35-0148-A3B0-CECFC3F58212}" type="presOf" srcId="{B35010B2-AFF4-4A2E-9F24-CCB367ACEEBA}" destId="{35CB2764-1A02-FA40-BA8E-B98EB439AEE7}" srcOrd="1" destOrd="4" presId="urn:microsoft.com/office/officeart/2005/8/layout/vProcess5"/>
    <dgm:cxn modelId="{1A432744-4745-7543-A20F-CC0A530654C4}" type="presOf" srcId="{99C3F400-36AE-9445-AA30-7F8DA5B49502}" destId="{19374CD0-A623-D340-B1A7-2F44ED13A965}" srcOrd="0" destOrd="1" presId="urn:microsoft.com/office/officeart/2005/8/layout/vProcess5"/>
    <dgm:cxn modelId="{3ECDB8CE-4BA7-7542-AC08-DDAB9B02DFDA}" type="presOf" srcId="{B35010B2-AFF4-4A2E-9F24-CCB367ACEEBA}" destId="{88C8C437-336C-6045-8775-12FD93D928BC}" srcOrd="0" destOrd="4" presId="urn:microsoft.com/office/officeart/2005/8/layout/vProcess5"/>
    <dgm:cxn modelId="{CDF61BB1-EDA3-2C46-B30E-63BF20BDFB03}" type="presOf" srcId="{83A86B83-43DD-A648-9D6B-C937AE9CE51F}" destId="{467D6EF6-8EF8-3441-BB60-CDB06D10FDB3}" srcOrd="1" destOrd="3" presId="urn:microsoft.com/office/officeart/2005/8/layout/vProcess5"/>
    <dgm:cxn modelId="{37367FB8-124D-794F-8A3D-8EEBC7D1605A}" type="presOf" srcId="{A2CB0A29-8221-F849-BD8F-57D339C952E5}" destId="{88C8C437-336C-6045-8775-12FD93D928BC}" srcOrd="0" destOrd="1" presId="urn:microsoft.com/office/officeart/2005/8/layout/vProcess5"/>
    <dgm:cxn modelId="{636BA9D3-9D87-9E4F-A536-8FC440E8F963}" type="presOf" srcId="{7CFA70C8-3D0D-3941-92C8-D44E6E03F560}" destId="{19374CD0-A623-D340-B1A7-2F44ED13A965}" srcOrd="0" destOrd="2" presId="urn:microsoft.com/office/officeart/2005/8/layout/vProcess5"/>
    <dgm:cxn modelId="{2AF41E43-7A99-3849-8910-1F3871A4D089}" srcId="{6D665A9E-1BF9-DD46-9C21-CC2CDCC5A80A}" destId="{3F601EE4-0963-7B47-8BD3-E50B51DEAB17}" srcOrd="3" destOrd="0" parTransId="{55312133-8BE7-1F4C-ADA3-8D192C0B2FE9}" sibTransId="{87D7D10A-C7BE-064F-A957-4D70F87C9CB3}"/>
    <dgm:cxn modelId="{C4CE28C1-AA24-AC4F-B374-936FFAAAF95A}" type="presOf" srcId="{511D533C-CCCF-1B43-B66A-C83E4C86728C}" destId="{467D6EF6-8EF8-3441-BB60-CDB06D10FDB3}" srcOrd="1" destOrd="1" presId="urn:microsoft.com/office/officeart/2005/8/layout/vProcess5"/>
    <dgm:cxn modelId="{347D55B4-5099-114C-8B83-3F58E5C0960D}" type="presOf" srcId="{897122D1-90FB-704F-97F5-D485CDBC2E4E}" destId="{B6688717-9983-DD48-8EE9-905BD1720146}" srcOrd="0" destOrd="2" presId="urn:microsoft.com/office/officeart/2005/8/layout/vProcess5"/>
    <dgm:cxn modelId="{FD1011DE-519E-B948-8529-E19DC91AFBFA}" srcId="{456C6906-C799-D54A-8685-1BA47161FA46}" destId="{B889018F-07B2-FA4E-8DDB-961D1439FCE1}" srcOrd="0" destOrd="0" parTransId="{98C17317-1AD1-CC40-80D2-601C59B8D991}" sibTransId="{C7DDBF1B-1F8E-6947-8F13-28D54FC30309}"/>
    <dgm:cxn modelId="{B809DF90-F29D-454B-9764-DCCA75AB6B4F}" type="presOf" srcId="{456C6906-C799-D54A-8685-1BA47161FA46}" destId="{1EEF4C9A-5531-E942-B6E6-EA5C7C072E33}" srcOrd="0" destOrd="0" presId="urn:microsoft.com/office/officeart/2005/8/layout/vProcess5"/>
    <dgm:cxn modelId="{AFAB6C54-3512-2C45-A24A-C67E3220AAD8}" srcId="{8EFADBB9-D58B-9A45-984B-F8C684E4EAF7}" destId="{E0D6BE1F-CBB5-2946-8D5A-46FD005836B3}" srcOrd="1" destOrd="0" parTransId="{EB47F738-C355-3A42-A245-80315502E43A}" sibTransId="{C8AB8307-8B72-2748-9446-D89278C60ABA}"/>
    <dgm:cxn modelId="{96919C75-8DE7-E948-8CF1-CC660C538D84}" srcId="{6D665A9E-1BF9-DD46-9C21-CC2CDCC5A80A}" destId="{83A86B83-43DD-A648-9D6B-C937AE9CE51F}" srcOrd="2" destOrd="0" parTransId="{549B8930-AD2A-4343-B248-DDAA4B9DFBDE}" sibTransId="{A85E6C67-BC0A-A744-863E-528A59785E9A}"/>
    <dgm:cxn modelId="{1A60846F-E462-5646-B5DE-EABBE91D1084}" type="presOf" srcId="{E0D6BE1F-CBB5-2946-8D5A-46FD005836B3}" destId="{35CB2764-1A02-FA40-BA8E-B98EB439AEE7}" srcOrd="1" destOrd="2" presId="urn:microsoft.com/office/officeart/2005/8/layout/vProcess5"/>
    <dgm:cxn modelId="{92D2B54D-35DD-43D8-B53B-EA344FEDB7DD}" srcId="{8EFADBB9-D58B-9A45-984B-F8C684E4EAF7}" destId="{B35010B2-AFF4-4A2E-9F24-CCB367ACEEBA}" srcOrd="3" destOrd="0" parTransId="{26A348F4-59CB-47AC-8410-3586D6519779}" sibTransId="{E13605F9-EBB8-4AFA-B2B6-87BCF9E0237D}"/>
    <dgm:cxn modelId="{7BB56C60-6CF5-1344-B5FC-FCC406E43FB5}" srcId="{B889018F-07B2-FA4E-8DDB-961D1439FCE1}" destId="{AC12F672-E6C1-BC49-9C6F-2D0F84C93CD8}" srcOrd="3" destOrd="0" parTransId="{C18F07B9-4F1C-3A46-A1A7-D9096F4439B4}" sibTransId="{9A12A339-B105-2D4D-8A02-AADFF09BF689}"/>
    <dgm:cxn modelId="{5C62A2F7-E992-CE42-88F5-7874901AEE01}" type="presOf" srcId="{A2CB0A29-8221-F849-BD8F-57D339C952E5}" destId="{35CB2764-1A02-FA40-BA8E-B98EB439AEE7}" srcOrd="1" destOrd="1" presId="urn:microsoft.com/office/officeart/2005/8/layout/vProcess5"/>
    <dgm:cxn modelId="{A65E3A0F-A3AA-904E-82A5-70A96C720BCB}" type="presOf" srcId="{B889018F-07B2-FA4E-8DDB-961D1439FCE1}" destId="{C51AD4A4-05BA-A446-93EF-2180143AE96E}" srcOrd="1" destOrd="0" presId="urn:microsoft.com/office/officeart/2005/8/layout/vProcess5"/>
    <dgm:cxn modelId="{641B3472-8555-0640-9576-395896957468}" type="presOf" srcId="{E0D6BE1F-CBB5-2946-8D5A-46FD005836B3}" destId="{88C8C437-336C-6045-8775-12FD93D928BC}" srcOrd="0" destOrd="2" presId="urn:microsoft.com/office/officeart/2005/8/layout/vProcess5"/>
    <dgm:cxn modelId="{2E59D2AB-19B1-B147-9F96-3E602E064AC7}" type="presOf" srcId="{C7DDBF1B-1F8E-6947-8F13-28D54FC30309}" destId="{A2FB8476-A945-6F40-93F8-F552A208129B}" srcOrd="0" destOrd="0" presId="urn:microsoft.com/office/officeart/2005/8/layout/vProcess5"/>
    <dgm:cxn modelId="{4CCA9BAF-0001-2745-BF19-3697BD7DFA2E}" srcId="{8EFADBB9-D58B-9A45-984B-F8C684E4EAF7}" destId="{E58F14A8-2AF5-D643-BBA9-1D2CAD1437F4}" srcOrd="2" destOrd="0" parTransId="{DC221E5F-915F-3A40-9B1C-9C009E5A557B}" sibTransId="{BBAB100E-1B97-7343-A814-27C6E1EF45C0}"/>
    <dgm:cxn modelId="{6CC5242B-B43B-5641-B5C1-F8BCF9F67425}" type="presOf" srcId="{F1EE9639-C486-B242-9537-AA85CEF8C39E}" destId="{B6688717-9983-DD48-8EE9-905BD1720146}" srcOrd="0" destOrd="5" presId="urn:microsoft.com/office/officeart/2005/8/layout/vProcess5"/>
    <dgm:cxn modelId="{E2D50251-DD15-2840-9F7E-65DFB0EDB96D}" type="presOf" srcId="{AC12F672-E6C1-BC49-9C6F-2D0F84C93CD8}" destId="{C51AD4A4-05BA-A446-93EF-2180143AE96E}" srcOrd="1" destOrd="4" presId="urn:microsoft.com/office/officeart/2005/8/layout/vProcess5"/>
    <dgm:cxn modelId="{93BD429F-11C5-6C4F-AB68-02F964AFADD6}" type="presParOf" srcId="{1EEF4C9A-5531-E942-B6E6-EA5C7C072E33}" destId="{A89E1E99-D0A6-C34E-91B7-90CCFDFC278D}" srcOrd="0" destOrd="0" presId="urn:microsoft.com/office/officeart/2005/8/layout/vProcess5"/>
    <dgm:cxn modelId="{D1498B84-54B9-5D45-AC84-86EBE4B8D46C}" type="presParOf" srcId="{1EEF4C9A-5531-E942-B6E6-EA5C7C072E33}" destId="{19374CD0-A623-D340-B1A7-2F44ED13A965}" srcOrd="1" destOrd="0" presId="urn:microsoft.com/office/officeart/2005/8/layout/vProcess5"/>
    <dgm:cxn modelId="{3906DD9E-B66B-5741-AA48-5ED275450C49}" type="presParOf" srcId="{1EEF4C9A-5531-E942-B6E6-EA5C7C072E33}" destId="{88C8C437-336C-6045-8775-12FD93D928BC}" srcOrd="2" destOrd="0" presId="urn:microsoft.com/office/officeart/2005/8/layout/vProcess5"/>
    <dgm:cxn modelId="{21BB6B0D-5A8E-024F-AB28-E73338C2D7F9}" type="presParOf" srcId="{1EEF4C9A-5531-E942-B6E6-EA5C7C072E33}" destId="{B6688717-9983-DD48-8EE9-905BD1720146}" srcOrd="3" destOrd="0" presId="urn:microsoft.com/office/officeart/2005/8/layout/vProcess5"/>
    <dgm:cxn modelId="{2FA9785A-C052-B341-A0DB-0DD46097D656}" type="presParOf" srcId="{1EEF4C9A-5531-E942-B6E6-EA5C7C072E33}" destId="{A2FB8476-A945-6F40-93F8-F552A208129B}" srcOrd="4" destOrd="0" presId="urn:microsoft.com/office/officeart/2005/8/layout/vProcess5"/>
    <dgm:cxn modelId="{E4E1362A-F7B7-E54B-AA6C-4BD938E027B3}" type="presParOf" srcId="{1EEF4C9A-5531-E942-B6E6-EA5C7C072E33}" destId="{4BDE96B5-947E-604C-95D9-FA9908C09A7A}" srcOrd="5" destOrd="0" presId="urn:microsoft.com/office/officeart/2005/8/layout/vProcess5"/>
    <dgm:cxn modelId="{C1BB3994-F8B7-FA4D-B370-962AD410F50E}" type="presParOf" srcId="{1EEF4C9A-5531-E942-B6E6-EA5C7C072E33}" destId="{C51AD4A4-05BA-A446-93EF-2180143AE96E}" srcOrd="6" destOrd="0" presId="urn:microsoft.com/office/officeart/2005/8/layout/vProcess5"/>
    <dgm:cxn modelId="{B64CCCE1-5A15-AF44-BA41-0EF6C611CE9E}" type="presParOf" srcId="{1EEF4C9A-5531-E942-B6E6-EA5C7C072E33}" destId="{35CB2764-1A02-FA40-BA8E-B98EB439AEE7}" srcOrd="7" destOrd="0" presId="urn:microsoft.com/office/officeart/2005/8/layout/vProcess5"/>
    <dgm:cxn modelId="{D0445239-1B39-D74C-83BF-459655C92326}" type="presParOf" srcId="{1EEF4C9A-5531-E942-B6E6-EA5C7C072E33}" destId="{467D6EF6-8EF8-3441-BB60-CDB06D10FDB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C26E28-81E7-8149-8FD1-3B1FFB35AE91}"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5310AC7D-B6F7-6C44-A05A-811139B280DD}">
      <dgm:prSet phldrT="[Text]" custT="1"/>
      <dgm:spPr>
        <a:solidFill>
          <a:schemeClr val="bg2">
            <a:lumMod val="75000"/>
          </a:schemeClr>
        </a:solidFill>
        <a:ln>
          <a:solidFill>
            <a:schemeClr val="accent6">
              <a:lumMod val="40000"/>
              <a:lumOff val="60000"/>
            </a:schemeClr>
          </a:solidFill>
        </a:ln>
      </dgm:spPr>
      <dgm:t>
        <a:bodyPr/>
        <a:lstStyle/>
        <a:p>
          <a:pPr>
            <a:lnSpc>
              <a:spcPct val="50000"/>
            </a:lnSpc>
          </a:pPr>
          <a:r>
            <a:rPr lang="en-US" sz="2400" b="1" dirty="0" smtClean="0">
              <a:solidFill>
                <a:srgbClr val="FF0000"/>
              </a:solidFill>
              <a:latin typeface="Papyrus"/>
              <a:cs typeface="Papyrus"/>
            </a:rPr>
            <a:t>SRF Cavity Package</a:t>
          </a:r>
          <a:endParaRPr lang="en-US" sz="2400" b="1" dirty="0">
            <a:solidFill>
              <a:srgbClr val="FF0000"/>
            </a:solidFill>
            <a:latin typeface="Papyrus"/>
            <a:cs typeface="Papyrus"/>
          </a:endParaRPr>
        </a:p>
      </dgm:t>
    </dgm:pt>
    <dgm:pt modelId="{8B589F8C-CEF7-E646-BFE1-8B6A4C0B48DF}" type="parTrans" cxnId="{7CCDCF76-B6C9-9A4F-92F7-84E75130E952}">
      <dgm:prSet/>
      <dgm:spPr/>
      <dgm:t>
        <a:bodyPr/>
        <a:lstStyle/>
        <a:p>
          <a:endParaRPr lang="en-US"/>
        </a:p>
      </dgm:t>
    </dgm:pt>
    <dgm:pt modelId="{DCC4FF02-DF82-7A42-AF0B-1B5C6005C324}" type="sibTrans" cxnId="{7CCDCF76-B6C9-9A4F-92F7-84E75130E952}">
      <dgm:prSet/>
      <dgm:spPr/>
      <dgm:t>
        <a:bodyPr/>
        <a:lstStyle/>
        <a:p>
          <a:endParaRPr lang="en-US"/>
        </a:p>
      </dgm:t>
    </dgm:pt>
    <dgm:pt modelId="{D3E71A8C-59E7-9A42-AE46-2DBF651A3CB3}">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SRF cavity (spoke or elliptical) in helium tank</a:t>
          </a:r>
          <a:endParaRPr lang="en-US" sz="1600" b="1" dirty="0">
            <a:solidFill>
              <a:srgbClr val="030000"/>
            </a:solidFill>
            <a:latin typeface="Arial"/>
            <a:cs typeface="Arial"/>
          </a:endParaRPr>
        </a:p>
      </dgm:t>
    </dgm:pt>
    <dgm:pt modelId="{264B7013-66AA-E14B-81F6-59FD434874A8}" type="parTrans" cxnId="{1A61B9A1-A021-744C-BA5F-D179272B8E5E}">
      <dgm:prSet/>
      <dgm:spPr/>
      <dgm:t>
        <a:bodyPr/>
        <a:lstStyle/>
        <a:p>
          <a:endParaRPr lang="en-US"/>
        </a:p>
      </dgm:t>
    </dgm:pt>
    <dgm:pt modelId="{F091EC1C-75CC-6849-8010-CBDFE45D6BBF}" type="sibTrans" cxnId="{1A61B9A1-A021-744C-BA5F-D179272B8E5E}">
      <dgm:prSet/>
      <dgm:spPr/>
      <dgm:t>
        <a:bodyPr/>
        <a:lstStyle/>
        <a:p>
          <a:endParaRPr lang="en-US"/>
        </a:p>
      </dgm:t>
    </dgm:pt>
    <dgm:pt modelId="{9BB32AD6-5455-1A46-9511-613BA8B549D4}">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Vacuum station</a:t>
          </a:r>
          <a:endParaRPr lang="en-US" sz="1600" b="1" i="0" dirty="0">
            <a:solidFill>
              <a:srgbClr val="030000"/>
            </a:solidFill>
            <a:latin typeface="Arial"/>
            <a:cs typeface="Arial"/>
          </a:endParaRPr>
        </a:p>
      </dgm:t>
    </dgm:pt>
    <dgm:pt modelId="{3BF0AAE1-B971-5343-B930-5EAC40539119}" type="parTrans" cxnId="{9B25866E-9B68-9D43-A6B5-D278E3C33CE3}">
      <dgm:prSet/>
      <dgm:spPr/>
      <dgm:t>
        <a:bodyPr/>
        <a:lstStyle/>
        <a:p>
          <a:endParaRPr lang="en-US"/>
        </a:p>
      </dgm:t>
    </dgm:pt>
    <dgm:pt modelId="{D7F42FAD-AF76-4841-8095-1A7256A7DFD3}" type="sibTrans" cxnId="{9B25866E-9B68-9D43-A6B5-D278E3C33CE3}">
      <dgm:prSet/>
      <dgm:spPr/>
      <dgm:t>
        <a:bodyPr/>
        <a:lstStyle/>
        <a:p>
          <a:endParaRPr lang="en-US"/>
        </a:p>
      </dgm:t>
    </dgm:pt>
    <dgm:pt modelId="{4B16916A-5E38-7147-AA23-FFAB2A7FB1F1}">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Safety equipment</a:t>
          </a:r>
          <a:endParaRPr lang="en-US" sz="1600" b="1" i="0" dirty="0">
            <a:solidFill>
              <a:srgbClr val="030000"/>
            </a:solidFill>
            <a:latin typeface="Arial"/>
            <a:cs typeface="Arial"/>
          </a:endParaRPr>
        </a:p>
      </dgm:t>
    </dgm:pt>
    <dgm:pt modelId="{0C964183-BEC2-2C4C-889E-DA2E5C37DB8C}" type="parTrans" cxnId="{ADF8BC86-1327-AF46-8A39-4FFC51FB9340}">
      <dgm:prSet/>
      <dgm:spPr/>
      <dgm:t>
        <a:bodyPr/>
        <a:lstStyle/>
        <a:p>
          <a:endParaRPr lang="en-US"/>
        </a:p>
      </dgm:t>
    </dgm:pt>
    <dgm:pt modelId="{3DD29044-1552-F949-B7FF-496EAD65BBD5}" type="sibTrans" cxnId="{ADF8BC86-1327-AF46-8A39-4FFC51FB9340}">
      <dgm:prSet/>
      <dgm:spPr/>
      <dgm:t>
        <a:bodyPr/>
        <a:lstStyle/>
        <a:p>
          <a:endParaRPr lang="en-US"/>
        </a:p>
      </dgm:t>
    </dgm:pt>
    <dgm:pt modelId="{118FC847-0DFF-B947-A8DB-2B69D961769B}">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Fundamental Power Coupler</a:t>
          </a:r>
          <a:endParaRPr lang="en-US" sz="1600" b="1" dirty="0">
            <a:solidFill>
              <a:srgbClr val="030000"/>
            </a:solidFill>
            <a:latin typeface="Arial"/>
            <a:cs typeface="Arial"/>
          </a:endParaRPr>
        </a:p>
      </dgm:t>
    </dgm:pt>
    <dgm:pt modelId="{D6BA5D71-C2A9-BE46-BD64-A61F690CFC3B}" type="sibTrans" cxnId="{DF3183A2-0068-0B48-BB05-449913E497D7}">
      <dgm:prSet/>
      <dgm:spPr/>
      <dgm:t>
        <a:bodyPr/>
        <a:lstStyle/>
        <a:p>
          <a:endParaRPr lang="en-US"/>
        </a:p>
      </dgm:t>
    </dgm:pt>
    <dgm:pt modelId="{C15597D8-D56B-C849-BA32-4F7E49DA2F44}" type="parTrans" cxnId="{DF3183A2-0068-0B48-BB05-449913E497D7}">
      <dgm:prSet/>
      <dgm:spPr/>
      <dgm:t>
        <a:bodyPr/>
        <a:lstStyle/>
        <a:p>
          <a:endParaRPr lang="en-US"/>
        </a:p>
      </dgm:t>
    </dgm:pt>
    <dgm:pt modelId="{956CE022-225B-5B41-8529-624737359610}">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HOM Couplers</a:t>
          </a:r>
          <a:endParaRPr lang="en-US" sz="1600" b="1" dirty="0">
            <a:solidFill>
              <a:srgbClr val="030000"/>
            </a:solidFill>
            <a:latin typeface="Arial"/>
            <a:cs typeface="Arial"/>
          </a:endParaRPr>
        </a:p>
      </dgm:t>
    </dgm:pt>
    <dgm:pt modelId="{EEF92FDD-B517-7347-9919-42A45E742F89}" type="sibTrans" cxnId="{5924E63F-02A0-4241-9A37-825560C1F34D}">
      <dgm:prSet/>
      <dgm:spPr/>
      <dgm:t>
        <a:bodyPr/>
        <a:lstStyle/>
        <a:p>
          <a:endParaRPr lang="en-US"/>
        </a:p>
      </dgm:t>
    </dgm:pt>
    <dgm:pt modelId="{144B30F7-C7AB-5941-876D-385C0A02E097}" type="parTrans" cxnId="{5924E63F-02A0-4241-9A37-825560C1F34D}">
      <dgm:prSet/>
      <dgm:spPr/>
      <dgm:t>
        <a:bodyPr/>
        <a:lstStyle/>
        <a:p>
          <a:endParaRPr lang="en-US"/>
        </a:p>
      </dgm:t>
    </dgm:pt>
    <dgm:pt modelId="{9806528C-383C-5B4F-BA27-CD8E42895027}">
      <dgm:prSet phldrT="[Text]"/>
      <dgm:spPr>
        <a:solidFill>
          <a:schemeClr val="bg2">
            <a:lumMod val="85000"/>
          </a:schemeClr>
        </a:solidFill>
        <a:ln>
          <a:solidFill>
            <a:schemeClr val="accent6">
              <a:lumMod val="40000"/>
              <a:lumOff val="60000"/>
            </a:schemeClr>
          </a:solidFill>
        </a:ln>
      </dgm:spPr>
      <dgm:t>
        <a:bodyPr/>
        <a:lstStyle/>
        <a:p>
          <a:endParaRPr lang="en-US" b="1" dirty="0">
            <a:solidFill>
              <a:srgbClr val="030000"/>
            </a:solidFill>
          </a:endParaRPr>
        </a:p>
      </dgm:t>
    </dgm:pt>
    <dgm:pt modelId="{214C5C63-BB98-FC41-87C6-66C962AF96D3}" type="parTrans" cxnId="{9284D011-69DF-0243-BE9F-0AA4E50CC3FA}">
      <dgm:prSet/>
      <dgm:spPr/>
      <dgm:t>
        <a:bodyPr/>
        <a:lstStyle/>
        <a:p>
          <a:endParaRPr lang="en-US"/>
        </a:p>
      </dgm:t>
    </dgm:pt>
    <dgm:pt modelId="{7016A53E-47E5-AC4B-89D4-0775B9D38097}" type="sibTrans" cxnId="{9284D011-69DF-0243-BE9F-0AA4E50CC3FA}">
      <dgm:prSet/>
      <dgm:spPr/>
      <dgm:t>
        <a:bodyPr/>
        <a:lstStyle/>
        <a:p>
          <a:endParaRPr lang="en-US"/>
        </a:p>
      </dgm:t>
    </dgm:pt>
    <dgm:pt modelId="{D61880EF-ABF1-424E-AA24-ABD2A9C40120}">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Supporting system</a:t>
          </a:r>
          <a:endParaRPr lang="en-US" sz="1600" b="1" dirty="0">
            <a:solidFill>
              <a:srgbClr val="030000"/>
            </a:solidFill>
            <a:latin typeface="Arial"/>
            <a:cs typeface="Arial"/>
          </a:endParaRPr>
        </a:p>
      </dgm:t>
    </dgm:pt>
    <dgm:pt modelId="{110724FD-6C2F-9147-9E30-AB4A6032EFFF}" type="parTrans" cxnId="{DA1B965D-851A-5A43-8612-4FA442A2EF59}">
      <dgm:prSet/>
      <dgm:spPr/>
      <dgm:t>
        <a:bodyPr/>
        <a:lstStyle/>
        <a:p>
          <a:endParaRPr lang="en-US"/>
        </a:p>
      </dgm:t>
    </dgm:pt>
    <dgm:pt modelId="{48216C2A-BDF0-D245-B644-79DB549B4F86}" type="sibTrans" cxnId="{DA1B965D-851A-5A43-8612-4FA442A2EF59}">
      <dgm:prSet/>
      <dgm:spPr/>
      <dgm:t>
        <a:bodyPr/>
        <a:lstStyle/>
        <a:p>
          <a:endParaRPr lang="en-US"/>
        </a:p>
      </dgm:t>
    </dgm:pt>
    <dgm:pt modelId="{A1B9FC3D-BD07-2C42-9B09-29304923C7B7}">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Alignment system</a:t>
          </a:r>
          <a:endParaRPr lang="en-US" sz="1600" b="1" dirty="0">
            <a:solidFill>
              <a:srgbClr val="030000"/>
            </a:solidFill>
            <a:latin typeface="Arial"/>
            <a:cs typeface="Arial"/>
          </a:endParaRPr>
        </a:p>
      </dgm:t>
    </dgm:pt>
    <dgm:pt modelId="{505E471A-6D3C-BC48-8EB1-0C50052C7E67}" type="parTrans" cxnId="{3B4A9DA0-3D31-5B4D-B902-CFE0B4E7629D}">
      <dgm:prSet/>
      <dgm:spPr/>
      <dgm:t>
        <a:bodyPr/>
        <a:lstStyle/>
        <a:p>
          <a:endParaRPr lang="en-US"/>
        </a:p>
      </dgm:t>
    </dgm:pt>
    <dgm:pt modelId="{ED6F961A-D2BA-CF47-9975-038C74232A6F}" type="sibTrans" cxnId="{3B4A9DA0-3D31-5B4D-B902-CFE0B4E7629D}">
      <dgm:prSet/>
      <dgm:spPr/>
      <dgm:t>
        <a:bodyPr/>
        <a:lstStyle/>
        <a:p>
          <a:endParaRPr lang="en-US"/>
        </a:p>
      </dgm:t>
    </dgm:pt>
    <dgm:pt modelId="{6572EF1B-0CD0-694E-8AE4-4E893F2E2D39}">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Coupler cooling Sys.</a:t>
          </a:r>
          <a:endParaRPr lang="en-US" sz="1600" b="1" dirty="0">
            <a:solidFill>
              <a:srgbClr val="030000"/>
            </a:solidFill>
            <a:latin typeface="Arial"/>
            <a:cs typeface="Arial"/>
          </a:endParaRPr>
        </a:p>
      </dgm:t>
    </dgm:pt>
    <dgm:pt modelId="{3E61E1EB-78EC-4843-8CD0-106968137CF8}" type="parTrans" cxnId="{58E66ECA-921E-384C-BF71-FD9FFA529C69}">
      <dgm:prSet/>
      <dgm:spPr/>
      <dgm:t>
        <a:bodyPr/>
        <a:lstStyle/>
        <a:p>
          <a:endParaRPr lang="en-US"/>
        </a:p>
      </dgm:t>
    </dgm:pt>
    <dgm:pt modelId="{5B700A53-38DB-894C-A6E4-B095034F997D}" type="sibTrans" cxnId="{58E66ECA-921E-384C-BF71-FD9FFA529C69}">
      <dgm:prSet/>
      <dgm:spPr/>
      <dgm:t>
        <a:bodyPr/>
        <a:lstStyle/>
        <a:p>
          <a:endParaRPr lang="en-US"/>
        </a:p>
      </dgm:t>
    </dgm:pt>
    <dgm:pt modelId="{FB374995-157E-9A4C-88BD-10FC562B6E1E}">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Cold tuning system</a:t>
          </a:r>
          <a:endParaRPr lang="en-US" sz="1600" b="1" dirty="0">
            <a:solidFill>
              <a:srgbClr val="030000"/>
            </a:solidFill>
            <a:latin typeface="Arial"/>
            <a:cs typeface="Arial"/>
          </a:endParaRPr>
        </a:p>
      </dgm:t>
    </dgm:pt>
    <dgm:pt modelId="{48239A58-3328-0645-A5D2-D8B273C41E9F}" type="parTrans" cxnId="{E717C9F5-D0A6-AF47-94C4-7F59F55A71DA}">
      <dgm:prSet/>
      <dgm:spPr/>
      <dgm:t>
        <a:bodyPr/>
        <a:lstStyle/>
        <a:p>
          <a:endParaRPr lang="en-US"/>
        </a:p>
      </dgm:t>
    </dgm:pt>
    <dgm:pt modelId="{2096E264-FF21-0C42-BE15-D5C10C736676}" type="sibTrans" cxnId="{E717C9F5-D0A6-AF47-94C4-7F59F55A71DA}">
      <dgm:prSet/>
      <dgm:spPr/>
      <dgm:t>
        <a:bodyPr/>
        <a:lstStyle/>
        <a:p>
          <a:endParaRPr lang="en-US"/>
        </a:p>
      </dgm:t>
    </dgm:pt>
    <dgm:pt modelId="{C663BFEC-027C-2A4A-B8BE-F834A2D663D2}">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err="1" smtClean="0">
              <a:solidFill>
                <a:srgbClr val="030000"/>
              </a:solidFill>
              <a:latin typeface="Arial"/>
              <a:cs typeface="Arial"/>
            </a:rPr>
            <a:t>Cryo</a:t>
          </a:r>
          <a:r>
            <a:rPr lang="en-US" sz="1600" b="1" dirty="0" smtClean="0">
              <a:solidFill>
                <a:srgbClr val="030000"/>
              </a:solidFill>
              <a:latin typeface="Arial"/>
              <a:cs typeface="Arial"/>
            </a:rPr>
            <a:t>-distribution Lines</a:t>
          </a:r>
          <a:endParaRPr lang="en-US" sz="1600" b="1" dirty="0">
            <a:solidFill>
              <a:srgbClr val="030000"/>
            </a:solidFill>
            <a:latin typeface="Arial"/>
            <a:cs typeface="Arial"/>
          </a:endParaRPr>
        </a:p>
      </dgm:t>
    </dgm:pt>
    <dgm:pt modelId="{6E22AF86-539A-334F-9C1B-AF89A8901822}" type="parTrans" cxnId="{101318BA-029D-8C4F-AA31-339A57F7F520}">
      <dgm:prSet/>
      <dgm:spPr/>
      <dgm:t>
        <a:bodyPr/>
        <a:lstStyle/>
        <a:p>
          <a:endParaRPr lang="en-US"/>
        </a:p>
      </dgm:t>
    </dgm:pt>
    <dgm:pt modelId="{46A775A1-B1B8-BB43-B661-AB223E5B9882}" type="sibTrans" cxnId="{101318BA-029D-8C4F-AA31-339A57F7F520}">
      <dgm:prSet/>
      <dgm:spPr/>
      <dgm:t>
        <a:bodyPr/>
        <a:lstStyle/>
        <a:p>
          <a:endParaRPr lang="en-US"/>
        </a:p>
      </dgm:t>
    </dgm:pt>
    <dgm:pt modelId="{111D1A46-58A1-6243-9AC8-B77174261D0A}">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err="1" smtClean="0">
              <a:solidFill>
                <a:srgbClr val="030000"/>
              </a:solidFill>
              <a:latin typeface="Arial"/>
              <a:cs typeface="Arial"/>
            </a:rPr>
            <a:t>Cryo</a:t>
          </a:r>
          <a:r>
            <a:rPr lang="en-US" sz="1600" b="1" i="0" dirty="0" smtClean="0">
              <a:solidFill>
                <a:srgbClr val="030000"/>
              </a:solidFill>
              <a:latin typeface="Arial"/>
              <a:cs typeface="Arial"/>
            </a:rPr>
            <a:t> valve box</a:t>
          </a:r>
          <a:endParaRPr lang="en-US" sz="1600" b="1" i="0" dirty="0">
            <a:solidFill>
              <a:srgbClr val="030000"/>
            </a:solidFill>
            <a:latin typeface="Arial"/>
            <a:cs typeface="Arial"/>
          </a:endParaRPr>
        </a:p>
      </dgm:t>
    </dgm:pt>
    <dgm:pt modelId="{B3076C15-D995-DE48-9FD4-A756B62C574F}" type="parTrans" cxnId="{0F2E62E7-E929-2048-A44E-97EAA690B296}">
      <dgm:prSet/>
      <dgm:spPr/>
      <dgm:t>
        <a:bodyPr/>
        <a:lstStyle/>
        <a:p>
          <a:endParaRPr lang="en-US"/>
        </a:p>
      </dgm:t>
    </dgm:pt>
    <dgm:pt modelId="{6E4C5DA5-3602-1D40-BE0E-E7F0176F3BB4}" type="sibTrans" cxnId="{0F2E62E7-E929-2048-A44E-97EAA690B296}">
      <dgm:prSet/>
      <dgm:spPr/>
      <dgm:t>
        <a:bodyPr/>
        <a:lstStyle/>
        <a:p>
          <a:endParaRPr lang="en-US"/>
        </a:p>
      </dgm:t>
    </dgm:pt>
    <dgm:pt modelId="{ECDCB330-D481-B14B-B26F-567464DEB1C8}">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Waveguide and RF eq.</a:t>
          </a:r>
          <a:endParaRPr lang="en-US" sz="1600" b="1" i="0" dirty="0">
            <a:solidFill>
              <a:srgbClr val="030000"/>
            </a:solidFill>
            <a:latin typeface="Arial"/>
            <a:cs typeface="Arial"/>
          </a:endParaRPr>
        </a:p>
      </dgm:t>
    </dgm:pt>
    <dgm:pt modelId="{B9C7AA6B-B29E-A240-B2E4-53E269935CB0}" type="parTrans" cxnId="{1682BD6B-8816-9245-B8D5-73DAEDEFED6A}">
      <dgm:prSet/>
      <dgm:spPr/>
      <dgm:t>
        <a:bodyPr/>
        <a:lstStyle/>
        <a:p>
          <a:endParaRPr lang="en-US"/>
        </a:p>
      </dgm:t>
    </dgm:pt>
    <dgm:pt modelId="{A43871D4-EFF0-6947-B40E-38AD5204BF7D}" type="sibTrans" cxnId="{1682BD6B-8816-9245-B8D5-73DAEDEFED6A}">
      <dgm:prSet/>
      <dgm:spPr/>
      <dgm:t>
        <a:bodyPr/>
        <a:lstStyle/>
        <a:p>
          <a:endParaRPr lang="en-US"/>
        </a:p>
      </dgm:t>
    </dgm:pt>
    <dgm:pt modelId="{8E1AA651-8C21-CF45-8621-583215D0187B}">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Magnetic shielding</a:t>
          </a:r>
          <a:endParaRPr lang="en-US" sz="1600" b="1" dirty="0">
            <a:solidFill>
              <a:srgbClr val="030000"/>
            </a:solidFill>
            <a:latin typeface="Arial"/>
            <a:cs typeface="Arial"/>
          </a:endParaRPr>
        </a:p>
      </dgm:t>
    </dgm:pt>
    <dgm:pt modelId="{369967FD-6306-2946-B726-73EB113CCB30}" type="parTrans" cxnId="{E22AB949-A451-094D-87C2-800C0B3AC082}">
      <dgm:prSet/>
      <dgm:spPr/>
      <dgm:t>
        <a:bodyPr/>
        <a:lstStyle/>
        <a:p>
          <a:endParaRPr lang="en-US"/>
        </a:p>
      </dgm:t>
    </dgm:pt>
    <dgm:pt modelId="{95B2799E-B14B-7A4C-9218-AEB1DA7A579C}" type="sibTrans" cxnId="{E22AB949-A451-094D-87C2-800C0B3AC082}">
      <dgm:prSet/>
      <dgm:spPr/>
      <dgm:t>
        <a:bodyPr/>
        <a:lstStyle/>
        <a:p>
          <a:endParaRPr lang="en-US"/>
        </a:p>
      </dgm:t>
    </dgm:pt>
    <dgm:pt modelId="{D8B57ECA-3642-FE43-B29E-F0AC6A230961}">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Thermal shielding</a:t>
          </a:r>
          <a:endParaRPr lang="en-US" sz="1600" b="1" dirty="0">
            <a:solidFill>
              <a:srgbClr val="030000"/>
            </a:solidFill>
            <a:latin typeface="Arial"/>
            <a:cs typeface="Arial"/>
          </a:endParaRPr>
        </a:p>
      </dgm:t>
    </dgm:pt>
    <dgm:pt modelId="{BCC998A8-9694-3142-BE76-13A3D6CC7847}" type="parTrans" cxnId="{B8684FE4-5C31-D04A-9EAB-32CA69DF79E6}">
      <dgm:prSet/>
      <dgm:spPr/>
      <dgm:t>
        <a:bodyPr/>
        <a:lstStyle/>
        <a:p>
          <a:endParaRPr lang="en-US"/>
        </a:p>
      </dgm:t>
    </dgm:pt>
    <dgm:pt modelId="{35CFD5B6-0677-A04B-8BC2-09B34231757D}" type="sibTrans" cxnId="{B8684FE4-5C31-D04A-9EAB-32CA69DF79E6}">
      <dgm:prSet/>
      <dgm:spPr/>
      <dgm:t>
        <a:bodyPr/>
        <a:lstStyle/>
        <a:p>
          <a:endParaRPr lang="en-US"/>
        </a:p>
      </dgm:t>
    </dgm:pt>
    <dgm:pt modelId="{77A30C64-FA0A-7240-8731-F1B444E5D8A4}">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Diagnostic Inst. &amp; Valves</a:t>
          </a:r>
          <a:endParaRPr lang="en-US" sz="1600" b="1" dirty="0">
            <a:solidFill>
              <a:srgbClr val="030000"/>
            </a:solidFill>
            <a:latin typeface="Arial"/>
            <a:cs typeface="Arial"/>
          </a:endParaRPr>
        </a:p>
      </dgm:t>
    </dgm:pt>
    <dgm:pt modelId="{4F159D23-FC24-5449-B735-9B0E512F1071}" type="parTrans" cxnId="{C1C00A20-BCD7-8D4E-B194-175BCF345494}">
      <dgm:prSet/>
      <dgm:spPr/>
      <dgm:t>
        <a:bodyPr/>
        <a:lstStyle/>
        <a:p>
          <a:endParaRPr lang="en-US"/>
        </a:p>
      </dgm:t>
    </dgm:pt>
    <dgm:pt modelId="{D9D65363-07DB-6A4B-9E72-2CB5930C1FFF}" type="sibTrans" cxnId="{C1C00A20-BCD7-8D4E-B194-175BCF345494}">
      <dgm:prSet/>
      <dgm:spPr/>
      <dgm:t>
        <a:bodyPr/>
        <a:lstStyle/>
        <a:p>
          <a:endParaRPr lang="en-US"/>
        </a:p>
      </dgm:t>
    </dgm:pt>
    <dgm:pt modelId="{53E45ECF-334F-1F4C-9019-5FEAC9F4DF07}">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Diagnostic Inst. &amp; Valves</a:t>
          </a:r>
          <a:endParaRPr lang="en-US" sz="1600" b="1" dirty="0">
            <a:solidFill>
              <a:srgbClr val="030000"/>
            </a:solidFill>
            <a:latin typeface="Arial"/>
            <a:cs typeface="Arial"/>
          </a:endParaRPr>
        </a:p>
      </dgm:t>
    </dgm:pt>
    <dgm:pt modelId="{46C13C90-8E2A-9346-9807-BF623C9843A0}" type="parTrans" cxnId="{275CD8A0-FCE5-1A41-9BFD-A3504E6BAB88}">
      <dgm:prSet/>
      <dgm:spPr/>
      <dgm:t>
        <a:bodyPr/>
        <a:lstStyle/>
        <a:p>
          <a:endParaRPr lang="en-US"/>
        </a:p>
      </dgm:t>
    </dgm:pt>
    <dgm:pt modelId="{7EDD161E-DC0F-1145-909E-7B7BB4948A6A}" type="sibTrans" cxnId="{275CD8A0-FCE5-1A41-9BFD-A3504E6BAB88}">
      <dgm:prSet/>
      <dgm:spPr/>
      <dgm:t>
        <a:bodyPr/>
        <a:lstStyle/>
        <a:p>
          <a:endParaRPr lang="en-US"/>
        </a:p>
      </dgm:t>
    </dgm:pt>
    <dgm:pt modelId="{2789E180-F464-8E4F-8241-EE787CE3BD3B}">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err="1" smtClean="0">
              <a:solidFill>
                <a:srgbClr val="030000"/>
              </a:solidFill>
              <a:latin typeface="Arial"/>
              <a:cs typeface="Arial"/>
            </a:rPr>
            <a:t>Instrum</a:t>
          </a:r>
          <a:r>
            <a:rPr lang="en-US" sz="1600" b="1" i="0" dirty="0" smtClean="0">
              <a:solidFill>
                <a:srgbClr val="030000"/>
              </a:solidFill>
              <a:latin typeface="Arial"/>
              <a:cs typeface="Arial"/>
            </a:rPr>
            <a:t>., BPM  etc.</a:t>
          </a:r>
          <a:endParaRPr lang="en-US" sz="1600" b="1" i="0" dirty="0">
            <a:solidFill>
              <a:srgbClr val="030000"/>
            </a:solidFill>
            <a:latin typeface="Arial"/>
            <a:cs typeface="Arial"/>
          </a:endParaRPr>
        </a:p>
      </dgm:t>
    </dgm:pt>
    <dgm:pt modelId="{D962CBB6-576C-0F41-9F81-4FFE3B15F713}" type="parTrans" cxnId="{8FCAEDDB-01A0-5E48-86C6-8CA09F805940}">
      <dgm:prSet/>
      <dgm:spPr/>
      <dgm:t>
        <a:bodyPr/>
        <a:lstStyle/>
        <a:p>
          <a:endParaRPr lang="en-US"/>
        </a:p>
      </dgm:t>
    </dgm:pt>
    <dgm:pt modelId="{47E1E692-7FFE-F246-ADAF-421B4309A5CE}" type="sibTrans" cxnId="{8FCAEDDB-01A0-5E48-86C6-8CA09F805940}">
      <dgm:prSet/>
      <dgm:spPr/>
      <dgm:t>
        <a:bodyPr/>
        <a:lstStyle/>
        <a:p>
          <a:endParaRPr lang="en-US"/>
        </a:p>
      </dgm:t>
    </dgm:pt>
    <dgm:pt modelId="{E0245953-9C5E-8C40-A95F-A170C96413D5}">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Corrector magnet</a:t>
          </a:r>
          <a:endParaRPr lang="en-US" sz="1600" b="1" i="0" dirty="0">
            <a:solidFill>
              <a:srgbClr val="030000"/>
            </a:solidFill>
            <a:latin typeface="Arial"/>
            <a:cs typeface="Arial"/>
          </a:endParaRPr>
        </a:p>
      </dgm:t>
    </dgm:pt>
    <dgm:pt modelId="{9FB78399-BFAC-064C-9227-C4147541DA60}" type="parTrans" cxnId="{0E6D9651-2E87-4F48-86C2-EFBA8D640AD1}">
      <dgm:prSet/>
      <dgm:spPr/>
      <dgm:t>
        <a:bodyPr/>
        <a:lstStyle/>
        <a:p>
          <a:endParaRPr lang="en-US"/>
        </a:p>
      </dgm:t>
    </dgm:pt>
    <dgm:pt modelId="{F5597291-B6C3-804A-AA9C-57F4844F53B1}" type="sibTrans" cxnId="{0E6D9651-2E87-4F48-86C2-EFBA8D640AD1}">
      <dgm:prSet/>
      <dgm:spPr/>
      <dgm:t>
        <a:bodyPr/>
        <a:lstStyle/>
        <a:p>
          <a:endParaRPr lang="en-US"/>
        </a:p>
      </dgm:t>
    </dgm:pt>
    <dgm:pt modelId="{47A8004B-92D1-274F-8A91-20761F79DEFE}">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Jumper connection</a:t>
          </a:r>
          <a:endParaRPr lang="en-US" sz="1600" b="1" i="0" dirty="0">
            <a:solidFill>
              <a:srgbClr val="030000"/>
            </a:solidFill>
            <a:latin typeface="Arial"/>
            <a:cs typeface="Arial"/>
          </a:endParaRPr>
        </a:p>
      </dgm:t>
    </dgm:pt>
    <dgm:pt modelId="{3959F105-052F-3E42-B0E3-403B028211D4}" type="parTrans" cxnId="{247A3D38-BEE7-9848-B5E8-E6D19D741B12}">
      <dgm:prSet/>
      <dgm:spPr/>
      <dgm:t>
        <a:bodyPr/>
        <a:lstStyle/>
        <a:p>
          <a:endParaRPr lang="en-US"/>
        </a:p>
      </dgm:t>
    </dgm:pt>
    <dgm:pt modelId="{7886BB88-3403-7948-8473-63AC463B38BC}" type="sibTrans" cxnId="{247A3D38-BEE7-9848-B5E8-E6D19D741B12}">
      <dgm:prSet/>
      <dgm:spPr/>
      <dgm:t>
        <a:bodyPr/>
        <a:lstStyle/>
        <a:p>
          <a:endParaRPr lang="en-US"/>
        </a:p>
      </dgm:t>
    </dgm:pt>
    <dgm:pt modelId="{DAFF0545-C1A2-5D4B-B505-62AA9F320EAC}">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Beam pipe</a:t>
          </a:r>
          <a:endParaRPr lang="en-US" sz="1600" b="1" dirty="0">
            <a:solidFill>
              <a:srgbClr val="030000"/>
            </a:solidFill>
            <a:latin typeface="Arial"/>
            <a:cs typeface="Arial"/>
          </a:endParaRPr>
        </a:p>
      </dgm:t>
    </dgm:pt>
    <dgm:pt modelId="{CC68CCC7-ECAF-0847-8A09-4BBBD93073E2}" type="parTrans" cxnId="{6CAB7EA3-C927-9648-8357-0683C08D0DD5}">
      <dgm:prSet/>
      <dgm:spPr/>
      <dgm:t>
        <a:bodyPr/>
        <a:lstStyle/>
        <a:p>
          <a:endParaRPr lang="en-US"/>
        </a:p>
      </dgm:t>
    </dgm:pt>
    <dgm:pt modelId="{96ABFB73-AACF-F445-8A25-54E069205BE6}" type="sibTrans" cxnId="{6CAB7EA3-C927-9648-8357-0683C08D0DD5}">
      <dgm:prSet/>
      <dgm:spPr/>
      <dgm:t>
        <a:bodyPr/>
        <a:lstStyle/>
        <a:p>
          <a:endParaRPr lang="en-US"/>
        </a:p>
      </dgm:t>
    </dgm:pt>
    <dgm:pt modelId="{BD7B563A-A8A5-8048-9D06-FC586B46B1BD}">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Beam pipe</a:t>
          </a:r>
          <a:endParaRPr lang="en-US" sz="1600" b="1" i="0" dirty="0">
            <a:solidFill>
              <a:srgbClr val="030000"/>
            </a:solidFill>
            <a:latin typeface="Arial"/>
            <a:cs typeface="Arial"/>
          </a:endParaRPr>
        </a:p>
      </dgm:t>
    </dgm:pt>
    <dgm:pt modelId="{C57D3310-A5CB-9C40-B087-CC8B63D2557D}" type="parTrans" cxnId="{1929A715-2ADB-6B45-AB4C-58E12ED9F5DC}">
      <dgm:prSet/>
      <dgm:spPr/>
      <dgm:t>
        <a:bodyPr/>
        <a:lstStyle/>
        <a:p>
          <a:endParaRPr lang="en-US"/>
        </a:p>
      </dgm:t>
    </dgm:pt>
    <dgm:pt modelId="{1A792C9B-6D02-D244-89C7-5CCCCE607A1A}" type="sibTrans" cxnId="{1929A715-2ADB-6B45-AB4C-58E12ED9F5DC}">
      <dgm:prSet/>
      <dgm:spPr/>
      <dgm:t>
        <a:bodyPr/>
        <a:lstStyle/>
        <a:p>
          <a:endParaRPr lang="en-US"/>
        </a:p>
      </dgm:t>
    </dgm:pt>
    <dgm:pt modelId="{528A92D7-031C-E646-9281-CD8A1A476436}">
      <dgm:prSet phldrT="[Text]" custT="1"/>
      <dgm:spPr>
        <a:noFill/>
        <a:ln>
          <a:solidFill>
            <a:schemeClr val="accent6">
              <a:lumMod val="40000"/>
              <a:lumOff val="60000"/>
            </a:schemeClr>
          </a:solidFill>
        </a:ln>
      </dgm:spPr>
      <dgm:t>
        <a:bodyPr/>
        <a:lstStyle/>
        <a:p>
          <a:pPr>
            <a:lnSpc>
              <a:spcPct val="50000"/>
            </a:lnSpc>
          </a:pPr>
          <a:r>
            <a:rPr lang="en-US" sz="2000" b="1" dirty="0" smtClean="0">
              <a:solidFill>
                <a:srgbClr val="030000"/>
              </a:solidFill>
              <a:latin typeface="Papyrus"/>
              <a:cs typeface="Papyrus"/>
            </a:rPr>
            <a:t> </a:t>
          </a:r>
          <a:endParaRPr lang="en-US" sz="2000" b="1" dirty="0">
            <a:solidFill>
              <a:srgbClr val="030000"/>
            </a:solidFill>
            <a:latin typeface="Papyrus"/>
            <a:cs typeface="Papyrus"/>
          </a:endParaRPr>
        </a:p>
      </dgm:t>
    </dgm:pt>
    <dgm:pt modelId="{09901626-4C36-C14D-9656-9CC4A8CD1E89}" type="sibTrans" cxnId="{61D7425B-3288-1A40-AD02-0A15F0C32D73}">
      <dgm:prSet/>
      <dgm:spPr/>
      <dgm:t>
        <a:bodyPr/>
        <a:lstStyle/>
        <a:p>
          <a:endParaRPr lang="en-US"/>
        </a:p>
      </dgm:t>
    </dgm:pt>
    <dgm:pt modelId="{0BB32EE8-2830-A644-8A4A-362D2F62C4F8}" type="parTrans" cxnId="{61D7425B-3288-1A40-AD02-0A15F0C32D73}">
      <dgm:prSet/>
      <dgm:spPr/>
      <dgm:t>
        <a:bodyPr/>
        <a:lstStyle/>
        <a:p>
          <a:endParaRPr lang="en-US"/>
        </a:p>
      </dgm:t>
    </dgm:pt>
    <dgm:pt modelId="{CBBE22D2-3092-EA44-9714-D1576F9AA0DF}">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Safety equipment</a:t>
          </a:r>
          <a:endParaRPr lang="en-US" sz="1600" b="1" dirty="0">
            <a:solidFill>
              <a:srgbClr val="030000"/>
            </a:solidFill>
            <a:latin typeface="Arial"/>
            <a:cs typeface="Arial"/>
          </a:endParaRPr>
        </a:p>
      </dgm:t>
    </dgm:pt>
    <dgm:pt modelId="{4A91B1B3-4EB8-164E-971B-05F2F783ECBE}" type="parTrans" cxnId="{A5D88F28-FDD1-FA49-8846-5031B6F3CC1E}">
      <dgm:prSet/>
      <dgm:spPr/>
      <dgm:t>
        <a:bodyPr/>
        <a:lstStyle/>
        <a:p>
          <a:endParaRPr lang="en-US"/>
        </a:p>
      </dgm:t>
    </dgm:pt>
    <dgm:pt modelId="{B2F9A6AB-B177-5545-9D96-784E88DC2FBF}" type="sibTrans" cxnId="{A5D88F28-FDD1-FA49-8846-5031B6F3CC1E}">
      <dgm:prSet/>
      <dgm:spPr/>
      <dgm:t>
        <a:bodyPr/>
        <a:lstStyle/>
        <a:p>
          <a:endParaRPr lang="en-US"/>
        </a:p>
      </dgm:t>
    </dgm:pt>
    <dgm:pt modelId="{69E964C5-CE7A-7947-AA4C-0256E51B3BB0}">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Safety equipment</a:t>
          </a:r>
          <a:endParaRPr lang="en-US" sz="1600" b="1" dirty="0">
            <a:solidFill>
              <a:srgbClr val="030000"/>
            </a:solidFill>
            <a:latin typeface="Arial"/>
            <a:cs typeface="Arial"/>
          </a:endParaRPr>
        </a:p>
      </dgm:t>
    </dgm:pt>
    <dgm:pt modelId="{0EAC92B9-1AA3-B04C-B253-AE7B4453B201}" type="parTrans" cxnId="{E54EBC0F-DA19-564C-8018-BD2E91D367AB}">
      <dgm:prSet/>
      <dgm:spPr/>
      <dgm:t>
        <a:bodyPr/>
        <a:lstStyle/>
        <a:p>
          <a:endParaRPr lang="en-US"/>
        </a:p>
      </dgm:t>
    </dgm:pt>
    <dgm:pt modelId="{A640F6DF-9AFF-B449-931D-2DB39E958C24}" type="sibTrans" cxnId="{E54EBC0F-DA19-564C-8018-BD2E91D367AB}">
      <dgm:prSet/>
      <dgm:spPr/>
      <dgm:t>
        <a:bodyPr/>
        <a:lstStyle/>
        <a:p>
          <a:endParaRPr lang="en-US"/>
        </a:p>
      </dgm:t>
    </dgm:pt>
    <dgm:pt modelId="{B2D74175-FEA2-FF45-9CBF-812BC251FAA1}">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dirty="0" smtClean="0">
              <a:solidFill>
                <a:srgbClr val="030000"/>
              </a:solidFill>
              <a:latin typeface="Arial"/>
              <a:cs typeface="Arial"/>
            </a:rPr>
            <a:t>Ext. supporting system</a:t>
          </a:r>
          <a:endParaRPr lang="en-US" sz="1600" b="1" i="0" dirty="0">
            <a:solidFill>
              <a:srgbClr val="030000"/>
            </a:solidFill>
            <a:latin typeface="Arial"/>
            <a:cs typeface="Arial"/>
          </a:endParaRPr>
        </a:p>
      </dgm:t>
    </dgm:pt>
    <dgm:pt modelId="{70AB549A-971E-464E-9AAD-3BF8BA01266C}" type="parTrans" cxnId="{06C7F715-91E9-2A47-BC8B-72EF58320B8E}">
      <dgm:prSet/>
      <dgm:spPr/>
      <dgm:t>
        <a:bodyPr/>
        <a:lstStyle/>
        <a:p>
          <a:endParaRPr lang="en-US"/>
        </a:p>
      </dgm:t>
    </dgm:pt>
    <dgm:pt modelId="{EC619BFC-01E0-BF40-BAD9-56528EB2CE3A}" type="sibTrans" cxnId="{06C7F715-91E9-2A47-BC8B-72EF58320B8E}">
      <dgm:prSet/>
      <dgm:spPr/>
      <dgm:t>
        <a:bodyPr/>
        <a:lstStyle/>
        <a:p>
          <a:endParaRPr lang="en-US"/>
        </a:p>
      </dgm:t>
    </dgm:pt>
    <dgm:pt modelId="{E8937A33-E981-FE4F-A028-4F3C0FEB3B8E}">
      <dgm:prSet phldrT="[Text]" custT="1"/>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dgm:spPr>
      <dgm:t>
        <a:bodyPr/>
        <a:lstStyle/>
        <a:p>
          <a:r>
            <a:rPr lang="en-US" sz="1600" b="1" i="0" dirty="0" smtClean="0">
              <a:solidFill>
                <a:srgbClr val="030000"/>
              </a:solidFill>
              <a:latin typeface="Arial"/>
              <a:cs typeface="Arial"/>
            </a:rPr>
            <a:t>Control system eq.</a:t>
          </a:r>
          <a:endParaRPr lang="en-US" sz="1600" b="1" i="0" dirty="0">
            <a:solidFill>
              <a:srgbClr val="030000"/>
            </a:solidFill>
            <a:latin typeface="Arial"/>
            <a:cs typeface="Arial"/>
          </a:endParaRPr>
        </a:p>
      </dgm:t>
    </dgm:pt>
    <dgm:pt modelId="{F9162ED2-59CE-1548-80BE-5745DDE9A174}" type="parTrans" cxnId="{E97BDB34-A24F-2F42-AACB-744E29C53379}">
      <dgm:prSet/>
      <dgm:spPr/>
      <dgm:t>
        <a:bodyPr/>
        <a:lstStyle/>
        <a:p>
          <a:endParaRPr lang="en-US"/>
        </a:p>
      </dgm:t>
    </dgm:pt>
    <dgm:pt modelId="{E4F2921F-E627-3A41-88A8-4ADD2FCDC211}" type="sibTrans" cxnId="{E97BDB34-A24F-2F42-AACB-744E29C53379}">
      <dgm:prSet/>
      <dgm:spPr/>
      <dgm:t>
        <a:bodyPr/>
        <a:lstStyle/>
        <a:p>
          <a:endParaRPr lang="en-US"/>
        </a:p>
      </dgm:t>
    </dgm:pt>
    <dgm:pt modelId="{3B557BB8-2201-2947-889F-EB6A2CD34ABB}" type="pres">
      <dgm:prSet presAssocID="{91C26E28-81E7-8149-8FD1-3B1FFB35AE91}" presName="theList" presStyleCnt="0">
        <dgm:presLayoutVars>
          <dgm:dir/>
          <dgm:animLvl val="lvl"/>
          <dgm:resizeHandles val="exact"/>
        </dgm:presLayoutVars>
      </dgm:prSet>
      <dgm:spPr/>
      <dgm:t>
        <a:bodyPr/>
        <a:lstStyle/>
        <a:p>
          <a:endParaRPr lang="en-US"/>
        </a:p>
      </dgm:t>
    </dgm:pt>
    <dgm:pt modelId="{96EFF966-1B78-8B48-83BB-64770BC9302B}" type="pres">
      <dgm:prSet presAssocID="{5310AC7D-B6F7-6C44-A05A-811139B280DD}" presName="compNode" presStyleCnt="0"/>
      <dgm:spPr/>
    </dgm:pt>
    <dgm:pt modelId="{5BC7FF32-E686-194E-B56D-DCF926475881}" type="pres">
      <dgm:prSet presAssocID="{5310AC7D-B6F7-6C44-A05A-811139B280DD}" presName="aNode" presStyleLbl="bgShp" presStyleIdx="0" presStyleCnt="3" custScaleX="461232" custLinFactNeighborX="-2853"/>
      <dgm:spPr/>
      <dgm:t>
        <a:bodyPr/>
        <a:lstStyle/>
        <a:p>
          <a:endParaRPr lang="en-US"/>
        </a:p>
      </dgm:t>
    </dgm:pt>
    <dgm:pt modelId="{5186ED18-B044-DE4A-8276-4D45FBBBBDF7}" type="pres">
      <dgm:prSet presAssocID="{5310AC7D-B6F7-6C44-A05A-811139B280DD}" presName="textNode" presStyleLbl="bgShp" presStyleIdx="0" presStyleCnt="3"/>
      <dgm:spPr/>
      <dgm:t>
        <a:bodyPr/>
        <a:lstStyle/>
        <a:p>
          <a:endParaRPr lang="en-US"/>
        </a:p>
      </dgm:t>
    </dgm:pt>
    <dgm:pt modelId="{CF1835D9-0138-E64A-9E9D-D04FB7091830}" type="pres">
      <dgm:prSet presAssocID="{5310AC7D-B6F7-6C44-A05A-811139B280DD}" presName="compChildNode" presStyleCnt="0"/>
      <dgm:spPr/>
    </dgm:pt>
    <dgm:pt modelId="{EC906A1F-8419-BB4C-897A-8691C509F218}" type="pres">
      <dgm:prSet presAssocID="{5310AC7D-B6F7-6C44-A05A-811139B280DD}" presName="theInnerList" presStyleCnt="0"/>
      <dgm:spPr/>
    </dgm:pt>
    <dgm:pt modelId="{C3244623-F58D-D94E-88FC-C4871E2C9656}" type="pres">
      <dgm:prSet presAssocID="{D3E71A8C-59E7-9A42-AE46-2DBF651A3CB3}" presName="childNode" presStyleLbl="node1" presStyleIdx="0" presStyleCnt="25" custScaleX="501346" custScaleY="72487" custLinFactNeighborX="-2249" custLinFactNeighborY="-5435">
        <dgm:presLayoutVars>
          <dgm:bulletEnabled val="1"/>
        </dgm:presLayoutVars>
      </dgm:prSet>
      <dgm:spPr/>
      <dgm:t>
        <a:bodyPr/>
        <a:lstStyle/>
        <a:p>
          <a:endParaRPr lang="en-US"/>
        </a:p>
      </dgm:t>
    </dgm:pt>
    <dgm:pt modelId="{75D0768E-5411-7544-BE7E-F702B671611F}" type="pres">
      <dgm:prSet presAssocID="{D3E71A8C-59E7-9A42-AE46-2DBF651A3CB3}" presName="aSpace2" presStyleCnt="0"/>
      <dgm:spPr/>
    </dgm:pt>
    <dgm:pt modelId="{26C8176D-4420-7A47-A08D-387CF6FA20C9}" type="pres">
      <dgm:prSet presAssocID="{FB374995-157E-9A4C-88BD-10FC562B6E1E}" presName="childNode" presStyleLbl="node1" presStyleIdx="1" presStyleCnt="25" custScaleX="501346" custScaleY="72487" custLinFactNeighborX="-2249" custLinFactNeighborY="86952">
        <dgm:presLayoutVars>
          <dgm:bulletEnabled val="1"/>
        </dgm:presLayoutVars>
      </dgm:prSet>
      <dgm:spPr/>
      <dgm:t>
        <a:bodyPr/>
        <a:lstStyle/>
        <a:p>
          <a:endParaRPr lang="en-US"/>
        </a:p>
      </dgm:t>
    </dgm:pt>
    <dgm:pt modelId="{567345F1-742B-644E-B8F0-792D6DFB6123}" type="pres">
      <dgm:prSet presAssocID="{FB374995-157E-9A4C-88BD-10FC562B6E1E}" presName="aSpace2" presStyleCnt="0"/>
      <dgm:spPr/>
    </dgm:pt>
    <dgm:pt modelId="{C849A649-6D76-724B-9018-847FE2DCC678}" type="pres">
      <dgm:prSet presAssocID="{118FC847-0DFF-B947-A8DB-2B69D961769B}" presName="childNode" presStyleLbl="node1" presStyleIdx="2" presStyleCnt="25" custScaleX="501346" custScaleY="72487" custLinFactY="6636" custLinFactNeighborX="-2249" custLinFactNeighborY="100000">
        <dgm:presLayoutVars>
          <dgm:bulletEnabled val="1"/>
        </dgm:presLayoutVars>
      </dgm:prSet>
      <dgm:spPr/>
      <dgm:t>
        <a:bodyPr/>
        <a:lstStyle/>
        <a:p>
          <a:endParaRPr lang="en-US"/>
        </a:p>
      </dgm:t>
    </dgm:pt>
    <dgm:pt modelId="{658AF68E-DBBB-C94C-BD18-2B0D4ED6BC74}" type="pres">
      <dgm:prSet presAssocID="{118FC847-0DFF-B947-A8DB-2B69D961769B}" presName="aSpace2" presStyleCnt="0"/>
      <dgm:spPr/>
    </dgm:pt>
    <dgm:pt modelId="{7DF3AB6E-9B40-DD43-9A67-5FA5420A0774}" type="pres">
      <dgm:prSet presAssocID="{956CE022-225B-5B41-8529-624737359610}" presName="childNode" presStyleLbl="node1" presStyleIdx="3" presStyleCnt="25" custScaleX="501346" custScaleY="72487" custLinFactY="15208" custLinFactNeighborX="-2249" custLinFactNeighborY="100000">
        <dgm:presLayoutVars>
          <dgm:bulletEnabled val="1"/>
        </dgm:presLayoutVars>
      </dgm:prSet>
      <dgm:spPr/>
      <dgm:t>
        <a:bodyPr/>
        <a:lstStyle/>
        <a:p>
          <a:endParaRPr lang="en-US"/>
        </a:p>
      </dgm:t>
    </dgm:pt>
    <dgm:pt modelId="{5C1C49E0-770E-6D40-ADE6-8207CE666824}" type="pres">
      <dgm:prSet presAssocID="{956CE022-225B-5B41-8529-624737359610}" presName="aSpace2" presStyleCnt="0"/>
      <dgm:spPr/>
    </dgm:pt>
    <dgm:pt modelId="{EAB4FD45-1078-0D42-8947-428EB2F9F788}" type="pres">
      <dgm:prSet presAssocID="{77A30C64-FA0A-7240-8731-F1B444E5D8A4}" presName="childNode" presStyleLbl="node1" presStyleIdx="4" presStyleCnt="25" custAng="10800000" custFlipVert="1" custScaleX="501346" custScaleY="72487" custLinFactY="17254" custLinFactNeighborX="-2249" custLinFactNeighborY="100000">
        <dgm:presLayoutVars>
          <dgm:bulletEnabled val="1"/>
        </dgm:presLayoutVars>
      </dgm:prSet>
      <dgm:spPr/>
      <dgm:t>
        <a:bodyPr/>
        <a:lstStyle/>
        <a:p>
          <a:endParaRPr lang="en-US"/>
        </a:p>
      </dgm:t>
    </dgm:pt>
    <dgm:pt modelId="{06D35AC5-1D40-9149-9A68-F88B46D7DBC7}" type="pres">
      <dgm:prSet presAssocID="{77A30C64-FA0A-7240-8731-F1B444E5D8A4}" presName="aSpace2" presStyleCnt="0"/>
      <dgm:spPr/>
    </dgm:pt>
    <dgm:pt modelId="{A44DE9C7-19A7-FC4C-AE67-956C11E0E3F0}" type="pres">
      <dgm:prSet presAssocID="{CBBE22D2-3092-EA44-9714-D1576F9AA0DF}" presName="childNode" presStyleLbl="node1" presStyleIdx="5" presStyleCnt="25" custScaleX="505840" custLinFactY="15990" custLinFactNeighborX="7086" custLinFactNeighborY="100000">
        <dgm:presLayoutVars>
          <dgm:bulletEnabled val="1"/>
        </dgm:presLayoutVars>
      </dgm:prSet>
      <dgm:spPr/>
      <dgm:t>
        <a:bodyPr/>
        <a:lstStyle/>
        <a:p>
          <a:endParaRPr lang="en-US"/>
        </a:p>
      </dgm:t>
    </dgm:pt>
    <dgm:pt modelId="{56EDA1FD-BE1D-AC4D-9685-6AE907109BDA}" type="pres">
      <dgm:prSet presAssocID="{5310AC7D-B6F7-6C44-A05A-811139B280DD}" presName="aSpace" presStyleCnt="0"/>
      <dgm:spPr/>
    </dgm:pt>
    <dgm:pt modelId="{2508D6E5-7547-2E46-892B-D23F01A280DA}" type="pres">
      <dgm:prSet presAssocID="{9806528C-383C-5B4F-BA27-CD8E42895027}" presName="compNode" presStyleCnt="0"/>
      <dgm:spPr/>
    </dgm:pt>
    <dgm:pt modelId="{FAB17073-4C4B-9D4A-9C29-921A33209EDE}" type="pres">
      <dgm:prSet presAssocID="{9806528C-383C-5B4F-BA27-CD8E42895027}" presName="aNode" presStyleLbl="bgShp" presStyleIdx="1" presStyleCnt="3" custScaleX="454576" custLinFactNeighborX="2784"/>
      <dgm:spPr/>
      <dgm:t>
        <a:bodyPr/>
        <a:lstStyle/>
        <a:p>
          <a:endParaRPr lang="en-US"/>
        </a:p>
      </dgm:t>
    </dgm:pt>
    <dgm:pt modelId="{9B26E145-C9BA-334F-8B26-7438C53DA8F9}" type="pres">
      <dgm:prSet presAssocID="{9806528C-383C-5B4F-BA27-CD8E42895027}" presName="textNode" presStyleLbl="bgShp" presStyleIdx="1" presStyleCnt="3"/>
      <dgm:spPr/>
      <dgm:t>
        <a:bodyPr/>
        <a:lstStyle/>
        <a:p>
          <a:endParaRPr lang="en-US"/>
        </a:p>
      </dgm:t>
    </dgm:pt>
    <dgm:pt modelId="{3BF7D73E-6F55-324A-AD18-B0A45FFAFF84}" type="pres">
      <dgm:prSet presAssocID="{9806528C-383C-5B4F-BA27-CD8E42895027}" presName="compChildNode" presStyleCnt="0"/>
      <dgm:spPr/>
    </dgm:pt>
    <dgm:pt modelId="{62FCCDD0-FDA3-C846-BAD8-BD4347BE4489}" type="pres">
      <dgm:prSet presAssocID="{9806528C-383C-5B4F-BA27-CD8E42895027}" presName="theInnerList" presStyleCnt="0"/>
      <dgm:spPr/>
    </dgm:pt>
    <dgm:pt modelId="{B275ACD1-520C-144C-A9D4-18FB5F7EBC30}" type="pres">
      <dgm:prSet presAssocID="{DAFF0545-C1A2-5D4B-B505-62AA9F320EAC}" presName="childNode" presStyleLbl="node1" presStyleIdx="6" presStyleCnt="25" custAng="10800000" custFlipVert="1" custScaleX="501346" custScaleY="2000000" custLinFactY="-5976004" custLinFactNeighborX="13292" custLinFactNeighborY="-6000000">
        <dgm:presLayoutVars>
          <dgm:bulletEnabled val="1"/>
        </dgm:presLayoutVars>
      </dgm:prSet>
      <dgm:spPr/>
      <dgm:t>
        <a:bodyPr/>
        <a:lstStyle/>
        <a:p>
          <a:endParaRPr lang="en-US"/>
        </a:p>
      </dgm:t>
    </dgm:pt>
    <dgm:pt modelId="{751823A1-1B22-894A-AB49-6A31AED29B9E}" type="pres">
      <dgm:prSet presAssocID="{DAFF0545-C1A2-5D4B-B505-62AA9F320EAC}" presName="aSpace2" presStyleCnt="0"/>
      <dgm:spPr/>
    </dgm:pt>
    <dgm:pt modelId="{5E8A851F-AF72-074A-9E85-2CD83F822917}" type="pres">
      <dgm:prSet presAssocID="{D61880EF-ABF1-424E-AA24-ABD2A9C40120}" presName="childNode" presStyleLbl="node1" presStyleIdx="7" presStyleCnt="25" custScaleX="501346" custScaleY="2000000" custLinFactY="-5243979" custLinFactNeighborX="15134" custLinFactNeighborY="-5300000">
        <dgm:presLayoutVars>
          <dgm:bulletEnabled val="1"/>
        </dgm:presLayoutVars>
      </dgm:prSet>
      <dgm:spPr/>
      <dgm:t>
        <a:bodyPr/>
        <a:lstStyle/>
        <a:p>
          <a:endParaRPr lang="en-US"/>
        </a:p>
      </dgm:t>
    </dgm:pt>
    <dgm:pt modelId="{763E9D4D-DCC3-CA47-BFD5-E7BCD0DFD527}" type="pres">
      <dgm:prSet presAssocID="{D61880EF-ABF1-424E-AA24-ABD2A9C40120}" presName="aSpace2" presStyleCnt="0"/>
      <dgm:spPr/>
    </dgm:pt>
    <dgm:pt modelId="{4645D804-5F2A-1743-ADD1-8375E98421B1}" type="pres">
      <dgm:prSet presAssocID="{A1B9FC3D-BD07-2C42-9B09-29304923C7B7}" presName="childNode" presStyleLbl="node1" presStyleIdx="8" presStyleCnt="25" custScaleX="501346" custScaleY="2000000" custLinFactY="-4424325" custLinFactNeighborX="13292" custLinFactNeighborY="-4500000">
        <dgm:presLayoutVars>
          <dgm:bulletEnabled val="1"/>
        </dgm:presLayoutVars>
      </dgm:prSet>
      <dgm:spPr/>
      <dgm:t>
        <a:bodyPr/>
        <a:lstStyle/>
        <a:p>
          <a:endParaRPr lang="en-US"/>
        </a:p>
      </dgm:t>
    </dgm:pt>
    <dgm:pt modelId="{3B5A32C0-886D-6941-844D-0474EBA2FF29}" type="pres">
      <dgm:prSet presAssocID="{A1B9FC3D-BD07-2C42-9B09-29304923C7B7}" presName="aSpace2" presStyleCnt="0"/>
      <dgm:spPr/>
    </dgm:pt>
    <dgm:pt modelId="{2A71AB71-5060-8944-9EB0-D2AC175240F3}" type="pres">
      <dgm:prSet presAssocID="{C663BFEC-027C-2A4A-B8BE-F834A2D663D2}" presName="childNode" presStyleLbl="node1" presStyleIdx="9" presStyleCnt="25" custScaleX="501346" custScaleY="2000000" custLinFactY="-625933" custLinFactNeighborX="4081" custLinFactNeighborY="-700000">
        <dgm:presLayoutVars>
          <dgm:bulletEnabled val="1"/>
        </dgm:presLayoutVars>
      </dgm:prSet>
      <dgm:spPr/>
      <dgm:t>
        <a:bodyPr/>
        <a:lstStyle/>
        <a:p>
          <a:endParaRPr lang="en-US"/>
        </a:p>
      </dgm:t>
    </dgm:pt>
    <dgm:pt modelId="{3BA4577F-8123-2947-9E00-7D6AF43F62FE}" type="pres">
      <dgm:prSet presAssocID="{C663BFEC-027C-2A4A-B8BE-F834A2D663D2}" presName="aSpace2" presStyleCnt="0"/>
      <dgm:spPr/>
    </dgm:pt>
    <dgm:pt modelId="{EF8DB8CC-C18C-FA40-B303-455C38818D2C}" type="pres">
      <dgm:prSet presAssocID="{D8B57ECA-3642-FE43-B29E-F0AC6A230961}" presName="childNode" presStyleLbl="node1" presStyleIdx="10" presStyleCnt="25" custScaleX="501346" custScaleY="2000000" custLinFactY="-5074835" custLinFactNeighborX="5923" custLinFactNeighborY="-5100000">
        <dgm:presLayoutVars>
          <dgm:bulletEnabled val="1"/>
        </dgm:presLayoutVars>
      </dgm:prSet>
      <dgm:spPr/>
      <dgm:t>
        <a:bodyPr/>
        <a:lstStyle/>
        <a:p>
          <a:endParaRPr lang="en-US"/>
        </a:p>
      </dgm:t>
    </dgm:pt>
    <dgm:pt modelId="{A2CF9D36-2679-D543-934C-F19AAEE392B4}" type="pres">
      <dgm:prSet presAssocID="{D8B57ECA-3642-FE43-B29E-F0AC6A230961}" presName="aSpace2" presStyleCnt="0"/>
      <dgm:spPr/>
    </dgm:pt>
    <dgm:pt modelId="{270356D5-E692-BF4A-88EB-7FB592DF7CA7}" type="pres">
      <dgm:prSet presAssocID="{8E1AA651-8C21-CF45-8621-583215D0187B}" presName="childNode" presStyleLbl="node1" presStyleIdx="11" presStyleCnt="25" custScaleX="501346" custScaleY="2000000" custLinFactY="-1274253" custLinFactNeighborX="4081" custLinFactNeighborY="-1300000">
        <dgm:presLayoutVars>
          <dgm:bulletEnabled val="1"/>
        </dgm:presLayoutVars>
      </dgm:prSet>
      <dgm:spPr/>
      <dgm:t>
        <a:bodyPr/>
        <a:lstStyle/>
        <a:p>
          <a:endParaRPr lang="en-US"/>
        </a:p>
      </dgm:t>
    </dgm:pt>
    <dgm:pt modelId="{8754013F-6FBB-5447-AD52-CB9C1DF69273}" type="pres">
      <dgm:prSet presAssocID="{8E1AA651-8C21-CF45-8621-583215D0187B}" presName="aSpace2" presStyleCnt="0"/>
      <dgm:spPr/>
    </dgm:pt>
    <dgm:pt modelId="{382F78F8-D41D-FF40-A2BD-0D5C603499E0}" type="pres">
      <dgm:prSet presAssocID="{53E45ECF-334F-1F4C-9019-5FEAC9F4DF07}" presName="childNode" presStyleLbl="node1" presStyleIdx="12" presStyleCnt="25" custScaleX="501346" custScaleY="2000000" custLinFactY="1987574" custLinFactNeighborX="-5885" custLinFactNeighborY="2000000">
        <dgm:presLayoutVars>
          <dgm:bulletEnabled val="1"/>
        </dgm:presLayoutVars>
      </dgm:prSet>
      <dgm:spPr/>
      <dgm:t>
        <a:bodyPr/>
        <a:lstStyle/>
        <a:p>
          <a:endParaRPr lang="en-US"/>
        </a:p>
      </dgm:t>
    </dgm:pt>
    <dgm:pt modelId="{01065D6B-BE24-FA44-A685-87EAAA435FFE}" type="pres">
      <dgm:prSet presAssocID="{53E45ECF-334F-1F4C-9019-5FEAC9F4DF07}" presName="aSpace2" presStyleCnt="0"/>
      <dgm:spPr/>
    </dgm:pt>
    <dgm:pt modelId="{CB235F93-F24F-8D4C-A680-46CE9DD4958F}" type="pres">
      <dgm:prSet presAssocID="{69E964C5-CE7A-7947-AA4C-0256E51B3BB0}" presName="childNode" presStyleLbl="node1" presStyleIdx="13" presStyleCnt="25" custScaleX="493379" custScaleY="2000000" custLinFactY="2400000" custLinFactNeighborX="-2220" custLinFactNeighborY="2457378">
        <dgm:presLayoutVars>
          <dgm:bulletEnabled val="1"/>
        </dgm:presLayoutVars>
      </dgm:prSet>
      <dgm:spPr/>
      <dgm:t>
        <a:bodyPr/>
        <a:lstStyle/>
        <a:p>
          <a:endParaRPr lang="en-US"/>
        </a:p>
      </dgm:t>
    </dgm:pt>
    <dgm:pt modelId="{0FA4A088-98F3-9049-8556-7FD692911992}" type="pres">
      <dgm:prSet presAssocID="{69E964C5-CE7A-7947-AA4C-0256E51B3BB0}" presName="aSpace2" presStyleCnt="0"/>
      <dgm:spPr/>
    </dgm:pt>
    <dgm:pt modelId="{25555DB8-6A75-EE41-AAFC-9358E75DDDA2}" type="pres">
      <dgm:prSet presAssocID="{6572EF1B-0CD0-694E-8AE4-4E893F2E2D39}" presName="childNode" presStyleLbl="node1" presStyleIdx="14" presStyleCnt="25" custScaleX="501346" custScaleY="2000000" custLinFactY="-4122313" custLinFactNeighborX="-3665" custLinFactNeighborY="-4200000">
        <dgm:presLayoutVars>
          <dgm:bulletEnabled val="1"/>
        </dgm:presLayoutVars>
      </dgm:prSet>
      <dgm:spPr/>
      <dgm:t>
        <a:bodyPr/>
        <a:lstStyle/>
        <a:p>
          <a:endParaRPr lang="en-US"/>
        </a:p>
      </dgm:t>
    </dgm:pt>
    <dgm:pt modelId="{48C4BBED-1FBC-6D41-8679-D4803FA1820E}" type="pres">
      <dgm:prSet presAssocID="{9806528C-383C-5B4F-BA27-CD8E42895027}" presName="aSpace" presStyleCnt="0"/>
      <dgm:spPr/>
    </dgm:pt>
    <dgm:pt modelId="{76FB8C23-BCB8-5546-9841-826D5EB4EAEE}" type="pres">
      <dgm:prSet presAssocID="{528A92D7-031C-E646-9281-CD8A1A476436}" presName="compNode" presStyleCnt="0"/>
      <dgm:spPr/>
    </dgm:pt>
    <dgm:pt modelId="{FAFB9C10-3D8C-7C46-9DA4-93CADA01A5D3}" type="pres">
      <dgm:prSet presAssocID="{528A92D7-031C-E646-9281-CD8A1A476436}" presName="aNode" presStyleLbl="bgShp" presStyleIdx="2" presStyleCnt="3" custScaleX="429725" custLinFactNeighborX="11229"/>
      <dgm:spPr/>
      <dgm:t>
        <a:bodyPr/>
        <a:lstStyle/>
        <a:p>
          <a:endParaRPr lang="en-US"/>
        </a:p>
      </dgm:t>
    </dgm:pt>
    <dgm:pt modelId="{CF2C1994-170A-6B43-A31F-5992FC01F130}" type="pres">
      <dgm:prSet presAssocID="{528A92D7-031C-E646-9281-CD8A1A476436}" presName="textNode" presStyleLbl="bgShp" presStyleIdx="2" presStyleCnt="3"/>
      <dgm:spPr/>
      <dgm:t>
        <a:bodyPr/>
        <a:lstStyle/>
        <a:p>
          <a:endParaRPr lang="en-US"/>
        </a:p>
      </dgm:t>
    </dgm:pt>
    <dgm:pt modelId="{E8A931EB-E6F4-9E42-8040-D0806A99B4E0}" type="pres">
      <dgm:prSet presAssocID="{528A92D7-031C-E646-9281-CD8A1A476436}" presName="compChildNode" presStyleCnt="0"/>
      <dgm:spPr/>
    </dgm:pt>
    <dgm:pt modelId="{AE077B44-416C-1C49-9F8B-4A3A729468C0}" type="pres">
      <dgm:prSet presAssocID="{528A92D7-031C-E646-9281-CD8A1A476436}" presName="theInnerList" presStyleCnt="0"/>
      <dgm:spPr/>
    </dgm:pt>
    <dgm:pt modelId="{EC1B047E-1EEF-7448-98D3-E9AEA6C1510A}" type="pres">
      <dgm:prSet presAssocID="{BD7B563A-A8A5-8048-9D06-FC586B46B1BD}" presName="childNode" presStyleLbl="node1" presStyleIdx="15" presStyleCnt="25" custAng="10800000" custFlipVert="1" custScaleX="501346" custScaleY="143451" custLinFactY="-582411" custLinFactNeighborX="17234" custLinFactNeighborY="-600000">
        <dgm:presLayoutVars>
          <dgm:bulletEnabled val="1"/>
        </dgm:presLayoutVars>
      </dgm:prSet>
      <dgm:spPr/>
      <dgm:t>
        <a:bodyPr/>
        <a:lstStyle/>
        <a:p>
          <a:endParaRPr lang="en-US"/>
        </a:p>
      </dgm:t>
    </dgm:pt>
    <dgm:pt modelId="{A281E7DF-F23D-8148-ACF9-B297219D1004}" type="pres">
      <dgm:prSet presAssocID="{BD7B563A-A8A5-8048-9D06-FC586B46B1BD}" presName="aSpace2" presStyleCnt="0"/>
      <dgm:spPr/>
    </dgm:pt>
    <dgm:pt modelId="{7B1B6771-C68D-5D43-A1F9-C73FB480357D}" type="pres">
      <dgm:prSet presAssocID="{E0245953-9C5E-8C40-A95F-A170C96413D5}" presName="childNode" presStyleLbl="node1" presStyleIdx="16" presStyleCnt="25" custScaleX="501346" custScaleY="146970" custLinFactY="-500000" custLinFactNeighborX="17234" custLinFactNeighborY="-505751">
        <dgm:presLayoutVars>
          <dgm:bulletEnabled val="1"/>
        </dgm:presLayoutVars>
      </dgm:prSet>
      <dgm:spPr/>
      <dgm:t>
        <a:bodyPr/>
        <a:lstStyle/>
        <a:p>
          <a:endParaRPr lang="en-US"/>
        </a:p>
      </dgm:t>
    </dgm:pt>
    <dgm:pt modelId="{70789BF9-1BD8-7140-91FA-BFF7442C204F}" type="pres">
      <dgm:prSet presAssocID="{E0245953-9C5E-8C40-A95F-A170C96413D5}" presName="aSpace2" presStyleCnt="0"/>
      <dgm:spPr/>
    </dgm:pt>
    <dgm:pt modelId="{CEFA9A97-EDB3-9B41-B331-231DC0DE2745}" type="pres">
      <dgm:prSet presAssocID="{9BB32AD6-5455-1A46-9511-613BA8B549D4}" presName="childNode" presStyleLbl="node1" presStyleIdx="17" presStyleCnt="25" custScaleX="501346" custScaleY="161667" custLinFactY="-401919" custLinFactNeighborX="17234" custLinFactNeighborY="-500000">
        <dgm:presLayoutVars>
          <dgm:bulletEnabled val="1"/>
        </dgm:presLayoutVars>
      </dgm:prSet>
      <dgm:spPr/>
      <dgm:t>
        <a:bodyPr/>
        <a:lstStyle/>
        <a:p>
          <a:endParaRPr lang="en-US"/>
        </a:p>
      </dgm:t>
    </dgm:pt>
    <dgm:pt modelId="{6328B9E7-9684-3045-A33F-775EE37677A0}" type="pres">
      <dgm:prSet presAssocID="{9BB32AD6-5455-1A46-9511-613BA8B549D4}" presName="aSpace2" presStyleCnt="0"/>
      <dgm:spPr/>
    </dgm:pt>
    <dgm:pt modelId="{98C48ACB-5658-AD4A-8FA0-0BED1433C669}" type="pres">
      <dgm:prSet presAssocID="{2789E180-F464-8E4F-8241-EE787CE3BD3B}" presName="childNode" presStyleLbl="node1" presStyleIdx="18" presStyleCnt="25" custScaleX="501346" custScaleY="199903" custLinFactY="-351063" custLinFactNeighborX="18071" custLinFactNeighborY="-400000">
        <dgm:presLayoutVars>
          <dgm:bulletEnabled val="1"/>
        </dgm:presLayoutVars>
      </dgm:prSet>
      <dgm:spPr/>
      <dgm:t>
        <a:bodyPr/>
        <a:lstStyle/>
        <a:p>
          <a:endParaRPr lang="en-US"/>
        </a:p>
      </dgm:t>
    </dgm:pt>
    <dgm:pt modelId="{2ECB3603-ED2C-9843-805D-BDD4EDD6B0E6}" type="pres">
      <dgm:prSet presAssocID="{2789E180-F464-8E4F-8241-EE787CE3BD3B}" presName="aSpace2" presStyleCnt="0"/>
      <dgm:spPr/>
    </dgm:pt>
    <dgm:pt modelId="{0D1C0BF8-896C-FA43-ACC0-E41EFB207367}" type="pres">
      <dgm:prSet presAssocID="{ECDCB330-D481-B14B-B26F-567464DEB1C8}" presName="childNode" presStyleLbl="node1" presStyleIdx="19" presStyleCnt="25" custScaleX="501346" custScaleY="176824" custLinFactY="-47453" custLinFactNeighborX="17234" custLinFactNeighborY="-100000">
        <dgm:presLayoutVars>
          <dgm:bulletEnabled val="1"/>
        </dgm:presLayoutVars>
      </dgm:prSet>
      <dgm:spPr/>
      <dgm:t>
        <a:bodyPr/>
        <a:lstStyle/>
        <a:p>
          <a:endParaRPr lang="en-US"/>
        </a:p>
      </dgm:t>
    </dgm:pt>
    <dgm:pt modelId="{AD564613-DCA9-5F44-B380-C47B01FF1643}" type="pres">
      <dgm:prSet presAssocID="{ECDCB330-D481-B14B-B26F-567464DEB1C8}" presName="aSpace2" presStyleCnt="0"/>
      <dgm:spPr/>
    </dgm:pt>
    <dgm:pt modelId="{7744E249-864A-254B-AD4F-0CA6C53A51E3}" type="pres">
      <dgm:prSet presAssocID="{E8937A33-E981-FE4F-A028-4F3C0FEB3B8E}" presName="childNode" presStyleLbl="node1" presStyleIdx="20" presStyleCnt="25" custScaleX="501346" custScaleY="187570" custLinFactY="47185" custLinFactNeighborX="18071" custLinFactNeighborY="100000">
        <dgm:presLayoutVars>
          <dgm:bulletEnabled val="1"/>
        </dgm:presLayoutVars>
      </dgm:prSet>
      <dgm:spPr/>
      <dgm:t>
        <a:bodyPr/>
        <a:lstStyle/>
        <a:p>
          <a:endParaRPr lang="en-US"/>
        </a:p>
      </dgm:t>
    </dgm:pt>
    <dgm:pt modelId="{DDC68676-ED38-2348-892B-B58056430D15}" type="pres">
      <dgm:prSet presAssocID="{E8937A33-E981-FE4F-A028-4F3C0FEB3B8E}" presName="aSpace2" presStyleCnt="0"/>
      <dgm:spPr/>
    </dgm:pt>
    <dgm:pt modelId="{48449881-C656-A145-9A0E-C4F56B3B55E7}" type="pres">
      <dgm:prSet presAssocID="{4B16916A-5E38-7147-AA23-FFAB2A7FB1F1}" presName="childNode" presStyleLbl="node1" presStyleIdx="21" presStyleCnt="25" custScaleX="501346" custScaleY="187570" custLinFactY="553954" custLinFactNeighborX="18071" custLinFactNeighborY="600000">
        <dgm:presLayoutVars>
          <dgm:bulletEnabled val="1"/>
        </dgm:presLayoutVars>
      </dgm:prSet>
      <dgm:spPr/>
      <dgm:t>
        <a:bodyPr/>
        <a:lstStyle/>
        <a:p>
          <a:endParaRPr lang="en-US"/>
        </a:p>
      </dgm:t>
    </dgm:pt>
    <dgm:pt modelId="{238EE601-6C51-E340-961D-728F62879692}" type="pres">
      <dgm:prSet presAssocID="{4B16916A-5E38-7147-AA23-FFAB2A7FB1F1}" presName="aSpace2" presStyleCnt="0"/>
      <dgm:spPr/>
    </dgm:pt>
    <dgm:pt modelId="{9045CF9B-E149-C14C-935F-1FFF42CBB142}" type="pres">
      <dgm:prSet presAssocID="{111D1A46-58A1-6243-9AC8-B77174261D0A}" presName="childNode" presStyleLbl="node1" presStyleIdx="22" presStyleCnt="25" custScaleX="501346" custScaleY="170318" custLinFactY="-44698" custLinFactNeighborX="18071" custLinFactNeighborY="-100000">
        <dgm:presLayoutVars>
          <dgm:bulletEnabled val="1"/>
        </dgm:presLayoutVars>
      </dgm:prSet>
      <dgm:spPr/>
      <dgm:t>
        <a:bodyPr/>
        <a:lstStyle/>
        <a:p>
          <a:endParaRPr lang="en-US"/>
        </a:p>
      </dgm:t>
    </dgm:pt>
    <dgm:pt modelId="{66404345-839B-9941-A2AB-CB1E4A6083F3}" type="pres">
      <dgm:prSet presAssocID="{111D1A46-58A1-6243-9AC8-B77174261D0A}" presName="aSpace2" presStyleCnt="0"/>
      <dgm:spPr/>
    </dgm:pt>
    <dgm:pt modelId="{631961F1-212F-BB42-B155-2843E0548000}" type="pres">
      <dgm:prSet presAssocID="{B2D74175-FEA2-FF45-9CBF-812BC251FAA1}" presName="childNode" presStyleLbl="node1" presStyleIdx="23" presStyleCnt="25" custScaleX="501346" custScaleY="209037" custLinFactY="-978086" custLinFactNeighborX="11751" custLinFactNeighborY="-1000000">
        <dgm:presLayoutVars>
          <dgm:bulletEnabled val="1"/>
        </dgm:presLayoutVars>
      </dgm:prSet>
      <dgm:spPr/>
      <dgm:t>
        <a:bodyPr/>
        <a:lstStyle/>
        <a:p>
          <a:endParaRPr lang="en-US"/>
        </a:p>
      </dgm:t>
    </dgm:pt>
    <dgm:pt modelId="{FF5928BA-A99A-1D4B-813C-17E126AB55E4}" type="pres">
      <dgm:prSet presAssocID="{B2D74175-FEA2-FF45-9CBF-812BC251FAA1}" presName="aSpace2" presStyleCnt="0"/>
      <dgm:spPr/>
    </dgm:pt>
    <dgm:pt modelId="{91646FAD-F6EF-B14B-9F88-F997779C974A}" type="pres">
      <dgm:prSet presAssocID="{47A8004B-92D1-274F-8A91-20761F79DEFE}" presName="childNode" presStyleLbl="node1" presStyleIdx="24" presStyleCnt="25" custScaleX="501346" custScaleY="156934" custLinFactY="-165202" custLinFactNeighborX="18071" custLinFactNeighborY="-200000">
        <dgm:presLayoutVars>
          <dgm:bulletEnabled val="1"/>
        </dgm:presLayoutVars>
      </dgm:prSet>
      <dgm:spPr/>
      <dgm:t>
        <a:bodyPr/>
        <a:lstStyle/>
        <a:p>
          <a:endParaRPr lang="en-US"/>
        </a:p>
      </dgm:t>
    </dgm:pt>
  </dgm:ptLst>
  <dgm:cxnLst>
    <dgm:cxn modelId="{A5D88F28-FDD1-FA49-8846-5031B6F3CC1E}" srcId="{5310AC7D-B6F7-6C44-A05A-811139B280DD}" destId="{CBBE22D2-3092-EA44-9714-D1576F9AA0DF}" srcOrd="5" destOrd="0" parTransId="{4A91B1B3-4EB8-164E-971B-05F2F783ECBE}" sibTransId="{B2F9A6AB-B177-5545-9D96-784E88DC2FBF}"/>
    <dgm:cxn modelId="{B31BF9F5-4F69-AC45-9A4F-D871A807F0A2}" type="presOf" srcId="{9806528C-383C-5B4F-BA27-CD8E42895027}" destId="{FAB17073-4C4B-9D4A-9C29-921A33209EDE}" srcOrd="0" destOrd="0" presId="urn:microsoft.com/office/officeart/2005/8/layout/lProcess2"/>
    <dgm:cxn modelId="{50C98698-9EB2-4D4A-AE00-A6F14A46EADF}" type="presOf" srcId="{ECDCB330-D481-B14B-B26F-567464DEB1C8}" destId="{0D1C0BF8-896C-FA43-ACC0-E41EFB207367}" srcOrd="0" destOrd="0" presId="urn:microsoft.com/office/officeart/2005/8/layout/lProcess2"/>
    <dgm:cxn modelId="{C1C00A20-BCD7-8D4E-B194-175BCF345494}" srcId="{5310AC7D-B6F7-6C44-A05A-811139B280DD}" destId="{77A30C64-FA0A-7240-8731-F1B444E5D8A4}" srcOrd="4" destOrd="0" parTransId="{4F159D23-FC24-5449-B735-9B0E512F1071}" sibTransId="{D9D65363-07DB-6A4B-9E72-2CB5930C1FFF}"/>
    <dgm:cxn modelId="{EB489864-F447-0247-8588-887D215DF447}" type="presOf" srcId="{D8B57ECA-3642-FE43-B29E-F0AC6A230961}" destId="{EF8DB8CC-C18C-FA40-B303-455C38818D2C}" srcOrd="0" destOrd="0" presId="urn:microsoft.com/office/officeart/2005/8/layout/lProcess2"/>
    <dgm:cxn modelId="{1E8BECDE-5C3D-F247-9968-C3196B16C7DA}" type="presOf" srcId="{FB374995-157E-9A4C-88BD-10FC562B6E1E}" destId="{26C8176D-4420-7A47-A08D-387CF6FA20C9}" srcOrd="0" destOrd="0" presId="urn:microsoft.com/office/officeart/2005/8/layout/lProcess2"/>
    <dgm:cxn modelId="{0F2E62E7-E929-2048-A44E-97EAA690B296}" srcId="{528A92D7-031C-E646-9281-CD8A1A476436}" destId="{111D1A46-58A1-6243-9AC8-B77174261D0A}" srcOrd="7" destOrd="0" parTransId="{B3076C15-D995-DE48-9FD4-A756B62C574F}" sibTransId="{6E4C5DA5-3602-1D40-BE0E-E7F0176F3BB4}"/>
    <dgm:cxn modelId="{1A61B9A1-A021-744C-BA5F-D179272B8E5E}" srcId="{5310AC7D-B6F7-6C44-A05A-811139B280DD}" destId="{D3E71A8C-59E7-9A42-AE46-2DBF651A3CB3}" srcOrd="0" destOrd="0" parTransId="{264B7013-66AA-E14B-81F6-59FD434874A8}" sibTransId="{F091EC1C-75CC-6849-8010-CBDFE45D6BBF}"/>
    <dgm:cxn modelId="{4080BD9C-6A48-FD48-9AE5-9ABBC23E457B}" type="presOf" srcId="{9806528C-383C-5B4F-BA27-CD8E42895027}" destId="{9B26E145-C9BA-334F-8B26-7438C53DA8F9}" srcOrd="1" destOrd="0" presId="urn:microsoft.com/office/officeart/2005/8/layout/lProcess2"/>
    <dgm:cxn modelId="{6CAB7EA3-C927-9648-8357-0683C08D0DD5}" srcId="{9806528C-383C-5B4F-BA27-CD8E42895027}" destId="{DAFF0545-C1A2-5D4B-B505-62AA9F320EAC}" srcOrd="0" destOrd="0" parTransId="{CC68CCC7-ECAF-0847-8A09-4BBBD93073E2}" sibTransId="{96ABFB73-AACF-F445-8A25-54E069205BE6}"/>
    <dgm:cxn modelId="{6E3C97D2-70E7-ED4A-BB35-5394290A5EB4}" type="presOf" srcId="{956CE022-225B-5B41-8529-624737359610}" destId="{7DF3AB6E-9B40-DD43-9A67-5FA5420A0774}" srcOrd="0" destOrd="0" presId="urn:microsoft.com/office/officeart/2005/8/layout/lProcess2"/>
    <dgm:cxn modelId="{9D1E6D67-74A3-744F-BAB5-3924EC7ED58A}" type="presOf" srcId="{47A8004B-92D1-274F-8A91-20761F79DEFE}" destId="{91646FAD-F6EF-B14B-9F88-F997779C974A}" srcOrd="0" destOrd="0" presId="urn:microsoft.com/office/officeart/2005/8/layout/lProcess2"/>
    <dgm:cxn modelId="{61D7425B-3288-1A40-AD02-0A15F0C32D73}" srcId="{91C26E28-81E7-8149-8FD1-3B1FFB35AE91}" destId="{528A92D7-031C-E646-9281-CD8A1A476436}" srcOrd="2" destOrd="0" parTransId="{0BB32EE8-2830-A644-8A4A-362D2F62C4F8}" sibTransId="{09901626-4C36-C14D-9656-9CC4A8CD1E89}"/>
    <dgm:cxn modelId="{58E66ECA-921E-384C-BF71-FD9FFA529C69}" srcId="{9806528C-383C-5B4F-BA27-CD8E42895027}" destId="{6572EF1B-0CD0-694E-8AE4-4E893F2E2D39}" srcOrd="8" destOrd="0" parTransId="{3E61E1EB-78EC-4843-8CD0-106968137CF8}" sibTransId="{5B700A53-38DB-894C-A6E4-B095034F997D}"/>
    <dgm:cxn modelId="{3B4A9DA0-3D31-5B4D-B902-CFE0B4E7629D}" srcId="{9806528C-383C-5B4F-BA27-CD8E42895027}" destId="{A1B9FC3D-BD07-2C42-9B09-29304923C7B7}" srcOrd="2" destOrd="0" parTransId="{505E471A-6D3C-BC48-8EB1-0C50052C7E67}" sibTransId="{ED6F961A-D2BA-CF47-9975-038C74232A6F}"/>
    <dgm:cxn modelId="{E97BDB34-A24F-2F42-AACB-744E29C53379}" srcId="{528A92D7-031C-E646-9281-CD8A1A476436}" destId="{E8937A33-E981-FE4F-A028-4F3C0FEB3B8E}" srcOrd="5" destOrd="0" parTransId="{F9162ED2-59CE-1548-80BE-5745DDE9A174}" sibTransId="{E4F2921F-E627-3A41-88A8-4ADD2FCDC211}"/>
    <dgm:cxn modelId="{9FFE36BE-EF17-9E4E-935C-AC0C42518012}" type="presOf" srcId="{111D1A46-58A1-6243-9AC8-B77174261D0A}" destId="{9045CF9B-E149-C14C-935F-1FFF42CBB142}" srcOrd="0" destOrd="0" presId="urn:microsoft.com/office/officeart/2005/8/layout/lProcess2"/>
    <dgm:cxn modelId="{FF58E3FC-3543-EB4B-80BA-99ABDBA1B413}" type="presOf" srcId="{B2D74175-FEA2-FF45-9CBF-812BC251FAA1}" destId="{631961F1-212F-BB42-B155-2843E0548000}" srcOrd="0" destOrd="0" presId="urn:microsoft.com/office/officeart/2005/8/layout/lProcess2"/>
    <dgm:cxn modelId="{E54EBC0F-DA19-564C-8018-BD2E91D367AB}" srcId="{9806528C-383C-5B4F-BA27-CD8E42895027}" destId="{69E964C5-CE7A-7947-AA4C-0256E51B3BB0}" srcOrd="7" destOrd="0" parTransId="{0EAC92B9-1AA3-B04C-B253-AE7B4453B201}" sibTransId="{A640F6DF-9AFF-B449-931D-2DB39E958C24}"/>
    <dgm:cxn modelId="{23B17D40-C792-CA44-9D82-DD51F383CAB7}" type="presOf" srcId="{77A30C64-FA0A-7240-8731-F1B444E5D8A4}" destId="{EAB4FD45-1078-0D42-8947-428EB2F9F788}" srcOrd="0" destOrd="0" presId="urn:microsoft.com/office/officeart/2005/8/layout/lProcess2"/>
    <dgm:cxn modelId="{487D9C13-ED94-EB44-ADEB-810C5F1F3FE4}" type="presOf" srcId="{4B16916A-5E38-7147-AA23-FFAB2A7FB1F1}" destId="{48449881-C656-A145-9A0E-C4F56B3B55E7}" srcOrd="0" destOrd="0" presId="urn:microsoft.com/office/officeart/2005/8/layout/lProcess2"/>
    <dgm:cxn modelId="{6EB95746-EE27-C342-8587-20369736ECA1}" type="presOf" srcId="{6572EF1B-0CD0-694E-8AE4-4E893F2E2D39}" destId="{25555DB8-6A75-EE41-AAFC-9358E75DDDA2}" srcOrd="0" destOrd="0" presId="urn:microsoft.com/office/officeart/2005/8/layout/lProcess2"/>
    <dgm:cxn modelId="{3C7493B9-4BD7-DB4C-9C1F-407107927B9C}" type="presOf" srcId="{69E964C5-CE7A-7947-AA4C-0256E51B3BB0}" destId="{CB235F93-F24F-8D4C-A680-46CE9DD4958F}" srcOrd="0" destOrd="0" presId="urn:microsoft.com/office/officeart/2005/8/layout/lProcess2"/>
    <dgm:cxn modelId="{101318BA-029D-8C4F-AA31-339A57F7F520}" srcId="{9806528C-383C-5B4F-BA27-CD8E42895027}" destId="{C663BFEC-027C-2A4A-B8BE-F834A2D663D2}" srcOrd="3" destOrd="0" parTransId="{6E22AF86-539A-334F-9C1B-AF89A8901822}" sibTransId="{46A775A1-B1B8-BB43-B661-AB223E5B9882}"/>
    <dgm:cxn modelId="{1682BD6B-8816-9245-B8D5-73DAEDEFED6A}" srcId="{528A92D7-031C-E646-9281-CD8A1A476436}" destId="{ECDCB330-D481-B14B-B26F-567464DEB1C8}" srcOrd="4" destOrd="0" parTransId="{B9C7AA6B-B29E-A240-B2E4-53E269935CB0}" sibTransId="{A43871D4-EFF0-6947-B40E-38AD5204BF7D}"/>
    <dgm:cxn modelId="{DA1B965D-851A-5A43-8612-4FA442A2EF59}" srcId="{9806528C-383C-5B4F-BA27-CD8E42895027}" destId="{D61880EF-ABF1-424E-AA24-ABD2A9C40120}" srcOrd="1" destOrd="0" parTransId="{110724FD-6C2F-9147-9E30-AB4A6032EFFF}" sibTransId="{48216C2A-BDF0-D245-B644-79DB549B4F86}"/>
    <dgm:cxn modelId="{247A3D38-BEE7-9848-B5E8-E6D19D741B12}" srcId="{528A92D7-031C-E646-9281-CD8A1A476436}" destId="{47A8004B-92D1-274F-8A91-20761F79DEFE}" srcOrd="9" destOrd="0" parTransId="{3959F105-052F-3E42-B0E3-403B028211D4}" sibTransId="{7886BB88-3403-7948-8473-63AC463B38BC}"/>
    <dgm:cxn modelId="{ADF8BC86-1327-AF46-8A39-4FFC51FB9340}" srcId="{528A92D7-031C-E646-9281-CD8A1A476436}" destId="{4B16916A-5E38-7147-AA23-FFAB2A7FB1F1}" srcOrd="6" destOrd="0" parTransId="{0C964183-BEC2-2C4C-889E-DA2E5C37DB8C}" sibTransId="{3DD29044-1552-F949-B7FF-496EAD65BBD5}"/>
    <dgm:cxn modelId="{F4455A6B-A3EA-844B-8DBA-D860E25A7DDF}" type="presOf" srcId="{E8937A33-E981-FE4F-A028-4F3C0FEB3B8E}" destId="{7744E249-864A-254B-AD4F-0CA6C53A51E3}" srcOrd="0" destOrd="0" presId="urn:microsoft.com/office/officeart/2005/8/layout/lProcess2"/>
    <dgm:cxn modelId="{9284D011-69DF-0243-BE9F-0AA4E50CC3FA}" srcId="{91C26E28-81E7-8149-8FD1-3B1FFB35AE91}" destId="{9806528C-383C-5B4F-BA27-CD8E42895027}" srcOrd="1" destOrd="0" parTransId="{214C5C63-BB98-FC41-87C6-66C962AF96D3}" sibTransId="{7016A53E-47E5-AC4B-89D4-0775B9D38097}"/>
    <dgm:cxn modelId="{E3CA70C6-5357-254F-93A6-1672BAC10610}" type="presOf" srcId="{DAFF0545-C1A2-5D4B-B505-62AA9F320EAC}" destId="{B275ACD1-520C-144C-A9D4-18FB5F7EBC30}" srcOrd="0" destOrd="0" presId="urn:microsoft.com/office/officeart/2005/8/layout/lProcess2"/>
    <dgm:cxn modelId="{FB751534-23F7-974E-9E88-83C2B7DBE352}" type="presOf" srcId="{8E1AA651-8C21-CF45-8621-583215D0187B}" destId="{270356D5-E692-BF4A-88EB-7FB592DF7CA7}" srcOrd="0" destOrd="0" presId="urn:microsoft.com/office/officeart/2005/8/layout/lProcess2"/>
    <dgm:cxn modelId="{1929A715-2ADB-6B45-AB4C-58E12ED9F5DC}" srcId="{528A92D7-031C-E646-9281-CD8A1A476436}" destId="{BD7B563A-A8A5-8048-9D06-FC586B46B1BD}" srcOrd="0" destOrd="0" parTransId="{C57D3310-A5CB-9C40-B087-CC8B63D2557D}" sibTransId="{1A792C9B-6D02-D244-89C7-5CCCCE607A1A}"/>
    <dgm:cxn modelId="{5924E63F-02A0-4241-9A37-825560C1F34D}" srcId="{5310AC7D-B6F7-6C44-A05A-811139B280DD}" destId="{956CE022-225B-5B41-8529-624737359610}" srcOrd="3" destOrd="0" parTransId="{144B30F7-C7AB-5941-876D-385C0A02E097}" sibTransId="{EEF92FDD-B517-7347-9919-42A45E742F89}"/>
    <dgm:cxn modelId="{E3A48B0E-D069-F44D-BFF7-3062746D28FF}" type="presOf" srcId="{118FC847-0DFF-B947-A8DB-2B69D961769B}" destId="{C849A649-6D76-724B-9018-847FE2DCC678}" srcOrd="0" destOrd="0" presId="urn:microsoft.com/office/officeart/2005/8/layout/lProcess2"/>
    <dgm:cxn modelId="{E9655E85-440D-7D4A-B8E1-12D5AE0924A5}" type="presOf" srcId="{528A92D7-031C-E646-9281-CD8A1A476436}" destId="{FAFB9C10-3D8C-7C46-9DA4-93CADA01A5D3}" srcOrd="0" destOrd="0" presId="urn:microsoft.com/office/officeart/2005/8/layout/lProcess2"/>
    <dgm:cxn modelId="{30F0B74C-EC04-9048-AC12-B19EC8B85DC7}" type="presOf" srcId="{91C26E28-81E7-8149-8FD1-3B1FFB35AE91}" destId="{3B557BB8-2201-2947-889F-EB6A2CD34ABB}" srcOrd="0" destOrd="0" presId="urn:microsoft.com/office/officeart/2005/8/layout/lProcess2"/>
    <dgm:cxn modelId="{3494957C-7A0F-E74B-A051-A246EF3755F8}" type="presOf" srcId="{CBBE22D2-3092-EA44-9714-D1576F9AA0DF}" destId="{A44DE9C7-19A7-FC4C-AE67-956C11E0E3F0}" srcOrd="0" destOrd="0" presId="urn:microsoft.com/office/officeart/2005/8/layout/lProcess2"/>
    <dgm:cxn modelId="{275CD8A0-FCE5-1A41-9BFD-A3504E6BAB88}" srcId="{9806528C-383C-5B4F-BA27-CD8E42895027}" destId="{53E45ECF-334F-1F4C-9019-5FEAC9F4DF07}" srcOrd="6" destOrd="0" parTransId="{46C13C90-8E2A-9346-9807-BF623C9843A0}" sibTransId="{7EDD161E-DC0F-1145-909E-7B7BB4948A6A}"/>
    <dgm:cxn modelId="{B8684FE4-5C31-D04A-9EAB-32CA69DF79E6}" srcId="{9806528C-383C-5B4F-BA27-CD8E42895027}" destId="{D8B57ECA-3642-FE43-B29E-F0AC6A230961}" srcOrd="4" destOrd="0" parTransId="{BCC998A8-9694-3142-BE76-13A3D6CC7847}" sibTransId="{35CFD5B6-0677-A04B-8BC2-09B34231757D}"/>
    <dgm:cxn modelId="{D2B8A25B-DCE5-AD4D-98AD-FBBBDA4BE100}" type="presOf" srcId="{9BB32AD6-5455-1A46-9511-613BA8B549D4}" destId="{CEFA9A97-EDB3-9B41-B331-231DC0DE2745}" srcOrd="0" destOrd="0" presId="urn:microsoft.com/office/officeart/2005/8/layout/lProcess2"/>
    <dgm:cxn modelId="{0E6D9651-2E87-4F48-86C2-EFBA8D640AD1}" srcId="{528A92D7-031C-E646-9281-CD8A1A476436}" destId="{E0245953-9C5E-8C40-A95F-A170C96413D5}" srcOrd="1" destOrd="0" parTransId="{9FB78399-BFAC-064C-9227-C4147541DA60}" sibTransId="{F5597291-B6C3-804A-AA9C-57F4844F53B1}"/>
    <dgm:cxn modelId="{A0AAC88C-0DFA-C54E-A950-083E420C344E}" type="presOf" srcId="{5310AC7D-B6F7-6C44-A05A-811139B280DD}" destId="{5186ED18-B044-DE4A-8276-4D45FBBBBDF7}" srcOrd="1" destOrd="0" presId="urn:microsoft.com/office/officeart/2005/8/layout/lProcess2"/>
    <dgm:cxn modelId="{18FAD9B5-39F6-AD46-B83C-87DEEFE9B946}" type="presOf" srcId="{53E45ECF-334F-1F4C-9019-5FEAC9F4DF07}" destId="{382F78F8-D41D-FF40-A2BD-0D5C603499E0}" srcOrd="0" destOrd="0" presId="urn:microsoft.com/office/officeart/2005/8/layout/lProcess2"/>
    <dgm:cxn modelId="{42CADB05-990C-CE4D-8A68-266E2FE8BF9C}" type="presOf" srcId="{E0245953-9C5E-8C40-A95F-A170C96413D5}" destId="{7B1B6771-C68D-5D43-A1F9-C73FB480357D}" srcOrd="0" destOrd="0" presId="urn:microsoft.com/office/officeart/2005/8/layout/lProcess2"/>
    <dgm:cxn modelId="{8FCAEDDB-01A0-5E48-86C6-8CA09F805940}" srcId="{528A92D7-031C-E646-9281-CD8A1A476436}" destId="{2789E180-F464-8E4F-8241-EE787CE3BD3B}" srcOrd="3" destOrd="0" parTransId="{D962CBB6-576C-0F41-9F81-4FFE3B15F713}" sibTransId="{47E1E692-7FFE-F246-ADAF-421B4309A5CE}"/>
    <dgm:cxn modelId="{06C7F715-91E9-2A47-BC8B-72EF58320B8E}" srcId="{528A92D7-031C-E646-9281-CD8A1A476436}" destId="{B2D74175-FEA2-FF45-9CBF-812BC251FAA1}" srcOrd="8" destOrd="0" parTransId="{70AB549A-971E-464E-9AAD-3BF8BA01266C}" sibTransId="{EC619BFC-01E0-BF40-BAD9-56528EB2CE3A}"/>
    <dgm:cxn modelId="{A8EE1E23-8ED9-8244-B3EA-F67309A7E499}" type="presOf" srcId="{BD7B563A-A8A5-8048-9D06-FC586B46B1BD}" destId="{EC1B047E-1EEF-7448-98D3-E9AEA6C1510A}" srcOrd="0" destOrd="0" presId="urn:microsoft.com/office/officeart/2005/8/layout/lProcess2"/>
    <dgm:cxn modelId="{7CCDCF76-B6C9-9A4F-92F7-84E75130E952}" srcId="{91C26E28-81E7-8149-8FD1-3B1FFB35AE91}" destId="{5310AC7D-B6F7-6C44-A05A-811139B280DD}" srcOrd="0" destOrd="0" parTransId="{8B589F8C-CEF7-E646-BFE1-8B6A4C0B48DF}" sibTransId="{DCC4FF02-DF82-7A42-AF0B-1B5C6005C324}"/>
    <dgm:cxn modelId="{127A48B6-E8A6-7C47-8736-5DE86E2C4E2E}" type="presOf" srcId="{D61880EF-ABF1-424E-AA24-ABD2A9C40120}" destId="{5E8A851F-AF72-074A-9E85-2CD83F822917}" srcOrd="0" destOrd="0" presId="urn:microsoft.com/office/officeart/2005/8/layout/lProcess2"/>
    <dgm:cxn modelId="{CB4A7BA6-51CF-BA44-918C-380B1513A0BD}" type="presOf" srcId="{A1B9FC3D-BD07-2C42-9B09-29304923C7B7}" destId="{4645D804-5F2A-1743-ADD1-8375E98421B1}" srcOrd="0" destOrd="0" presId="urn:microsoft.com/office/officeart/2005/8/layout/lProcess2"/>
    <dgm:cxn modelId="{BAF59F44-83F6-9A4A-BB35-415585DA8225}" type="presOf" srcId="{528A92D7-031C-E646-9281-CD8A1A476436}" destId="{CF2C1994-170A-6B43-A31F-5992FC01F130}" srcOrd="1" destOrd="0" presId="urn:microsoft.com/office/officeart/2005/8/layout/lProcess2"/>
    <dgm:cxn modelId="{4873EA56-8CA2-AE4C-8F6A-2EFA9A16C08E}" type="presOf" srcId="{5310AC7D-B6F7-6C44-A05A-811139B280DD}" destId="{5BC7FF32-E686-194E-B56D-DCF926475881}" srcOrd="0" destOrd="0" presId="urn:microsoft.com/office/officeart/2005/8/layout/lProcess2"/>
    <dgm:cxn modelId="{DF3183A2-0068-0B48-BB05-449913E497D7}" srcId="{5310AC7D-B6F7-6C44-A05A-811139B280DD}" destId="{118FC847-0DFF-B947-A8DB-2B69D961769B}" srcOrd="2" destOrd="0" parTransId="{C15597D8-D56B-C849-BA32-4F7E49DA2F44}" sibTransId="{D6BA5D71-C2A9-BE46-BD64-A61F690CFC3B}"/>
    <dgm:cxn modelId="{E717C9F5-D0A6-AF47-94C4-7F59F55A71DA}" srcId="{5310AC7D-B6F7-6C44-A05A-811139B280DD}" destId="{FB374995-157E-9A4C-88BD-10FC562B6E1E}" srcOrd="1" destOrd="0" parTransId="{48239A58-3328-0645-A5D2-D8B273C41E9F}" sibTransId="{2096E264-FF21-0C42-BE15-D5C10C736676}"/>
    <dgm:cxn modelId="{DD870533-0CE5-454A-89CF-F91EAF20587C}" type="presOf" srcId="{2789E180-F464-8E4F-8241-EE787CE3BD3B}" destId="{98C48ACB-5658-AD4A-8FA0-0BED1433C669}" srcOrd="0" destOrd="0" presId="urn:microsoft.com/office/officeart/2005/8/layout/lProcess2"/>
    <dgm:cxn modelId="{9B25866E-9B68-9D43-A6B5-D278E3C33CE3}" srcId="{528A92D7-031C-E646-9281-CD8A1A476436}" destId="{9BB32AD6-5455-1A46-9511-613BA8B549D4}" srcOrd="2" destOrd="0" parTransId="{3BF0AAE1-B971-5343-B930-5EAC40539119}" sibTransId="{D7F42FAD-AF76-4841-8095-1A7256A7DFD3}"/>
    <dgm:cxn modelId="{959DEF49-1D28-3842-97E0-3C729DCDEAF7}" type="presOf" srcId="{C663BFEC-027C-2A4A-B8BE-F834A2D663D2}" destId="{2A71AB71-5060-8944-9EB0-D2AC175240F3}" srcOrd="0" destOrd="0" presId="urn:microsoft.com/office/officeart/2005/8/layout/lProcess2"/>
    <dgm:cxn modelId="{437EBCD5-D4FB-9E46-98AA-697ECDB10430}" type="presOf" srcId="{D3E71A8C-59E7-9A42-AE46-2DBF651A3CB3}" destId="{C3244623-F58D-D94E-88FC-C4871E2C9656}" srcOrd="0" destOrd="0" presId="urn:microsoft.com/office/officeart/2005/8/layout/lProcess2"/>
    <dgm:cxn modelId="{E22AB949-A451-094D-87C2-800C0B3AC082}" srcId="{9806528C-383C-5B4F-BA27-CD8E42895027}" destId="{8E1AA651-8C21-CF45-8621-583215D0187B}" srcOrd="5" destOrd="0" parTransId="{369967FD-6306-2946-B726-73EB113CCB30}" sibTransId="{95B2799E-B14B-7A4C-9218-AEB1DA7A579C}"/>
    <dgm:cxn modelId="{A1B28E7A-B82D-7747-8D16-DA6FFD8BA733}" type="presParOf" srcId="{3B557BB8-2201-2947-889F-EB6A2CD34ABB}" destId="{96EFF966-1B78-8B48-83BB-64770BC9302B}" srcOrd="0" destOrd="0" presId="urn:microsoft.com/office/officeart/2005/8/layout/lProcess2"/>
    <dgm:cxn modelId="{0A937B62-4D6B-864B-8FD5-F139774F6DB2}" type="presParOf" srcId="{96EFF966-1B78-8B48-83BB-64770BC9302B}" destId="{5BC7FF32-E686-194E-B56D-DCF926475881}" srcOrd="0" destOrd="0" presId="urn:microsoft.com/office/officeart/2005/8/layout/lProcess2"/>
    <dgm:cxn modelId="{EEA0F208-C0EF-AA4A-99F8-1E799F973EA8}" type="presParOf" srcId="{96EFF966-1B78-8B48-83BB-64770BC9302B}" destId="{5186ED18-B044-DE4A-8276-4D45FBBBBDF7}" srcOrd="1" destOrd="0" presId="urn:microsoft.com/office/officeart/2005/8/layout/lProcess2"/>
    <dgm:cxn modelId="{EB15DF03-B9B7-9841-93CC-D356C5FEE969}" type="presParOf" srcId="{96EFF966-1B78-8B48-83BB-64770BC9302B}" destId="{CF1835D9-0138-E64A-9E9D-D04FB7091830}" srcOrd="2" destOrd="0" presId="urn:microsoft.com/office/officeart/2005/8/layout/lProcess2"/>
    <dgm:cxn modelId="{EA96738B-2F25-B84E-BC37-E150D780D46B}" type="presParOf" srcId="{CF1835D9-0138-E64A-9E9D-D04FB7091830}" destId="{EC906A1F-8419-BB4C-897A-8691C509F218}" srcOrd="0" destOrd="0" presId="urn:microsoft.com/office/officeart/2005/8/layout/lProcess2"/>
    <dgm:cxn modelId="{C3F96046-1DAA-2740-BEC4-4F9828BA036C}" type="presParOf" srcId="{EC906A1F-8419-BB4C-897A-8691C509F218}" destId="{C3244623-F58D-D94E-88FC-C4871E2C9656}" srcOrd="0" destOrd="0" presId="urn:microsoft.com/office/officeart/2005/8/layout/lProcess2"/>
    <dgm:cxn modelId="{AEE8B9E8-CE40-6249-ADF6-4372DD79C712}" type="presParOf" srcId="{EC906A1F-8419-BB4C-897A-8691C509F218}" destId="{75D0768E-5411-7544-BE7E-F702B671611F}" srcOrd="1" destOrd="0" presId="urn:microsoft.com/office/officeart/2005/8/layout/lProcess2"/>
    <dgm:cxn modelId="{701E0683-0A8E-F44D-A8C9-5D95E32345D2}" type="presParOf" srcId="{EC906A1F-8419-BB4C-897A-8691C509F218}" destId="{26C8176D-4420-7A47-A08D-387CF6FA20C9}" srcOrd="2" destOrd="0" presId="urn:microsoft.com/office/officeart/2005/8/layout/lProcess2"/>
    <dgm:cxn modelId="{EB9BDD06-D16F-0541-93B3-9C8009DEA24A}" type="presParOf" srcId="{EC906A1F-8419-BB4C-897A-8691C509F218}" destId="{567345F1-742B-644E-B8F0-792D6DFB6123}" srcOrd="3" destOrd="0" presId="urn:microsoft.com/office/officeart/2005/8/layout/lProcess2"/>
    <dgm:cxn modelId="{A31F9C0C-E81E-E442-8FB3-2A55E8170425}" type="presParOf" srcId="{EC906A1F-8419-BB4C-897A-8691C509F218}" destId="{C849A649-6D76-724B-9018-847FE2DCC678}" srcOrd="4" destOrd="0" presId="urn:microsoft.com/office/officeart/2005/8/layout/lProcess2"/>
    <dgm:cxn modelId="{E8F351D7-9C44-D244-8F10-8D71E35794F2}" type="presParOf" srcId="{EC906A1F-8419-BB4C-897A-8691C509F218}" destId="{658AF68E-DBBB-C94C-BD18-2B0D4ED6BC74}" srcOrd="5" destOrd="0" presId="urn:microsoft.com/office/officeart/2005/8/layout/lProcess2"/>
    <dgm:cxn modelId="{9FA872CD-765F-0948-8859-75080CCEBF09}" type="presParOf" srcId="{EC906A1F-8419-BB4C-897A-8691C509F218}" destId="{7DF3AB6E-9B40-DD43-9A67-5FA5420A0774}" srcOrd="6" destOrd="0" presId="urn:microsoft.com/office/officeart/2005/8/layout/lProcess2"/>
    <dgm:cxn modelId="{719CB705-5AC1-734B-AC0E-297F0E6F5EB8}" type="presParOf" srcId="{EC906A1F-8419-BB4C-897A-8691C509F218}" destId="{5C1C49E0-770E-6D40-ADE6-8207CE666824}" srcOrd="7" destOrd="0" presId="urn:microsoft.com/office/officeart/2005/8/layout/lProcess2"/>
    <dgm:cxn modelId="{7BD3CA76-4E71-2D4B-9DF8-2275FEA6EE48}" type="presParOf" srcId="{EC906A1F-8419-BB4C-897A-8691C509F218}" destId="{EAB4FD45-1078-0D42-8947-428EB2F9F788}" srcOrd="8" destOrd="0" presId="urn:microsoft.com/office/officeart/2005/8/layout/lProcess2"/>
    <dgm:cxn modelId="{6DDDB0C6-2738-0647-A049-6518D0E42BEE}" type="presParOf" srcId="{EC906A1F-8419-BB4C-897A-8691C509F218}" destId="{06D35AC5-1D40-9149-9A68-F88B46D7DBC7}" srcOrd="9" destOrd="0" presId="urn:microsoft.com/office/officeart/2005/8/layout/lProcess2"/>
    <dgm:cxn modelId="{73D00890-E1F3-2B4A-9EF6-E4707544C05D}" type="presParOf" srcId="{EC906A1F-8419-BB4C-897A-8691C509F218}" destId="{A44DE9C7-19A7-FC4C-AE67-956C11E0E3F0}" srcOrd="10" destOrd="0" presId="urn:microsoft.com/office/officeart/2005/8/layout/lProcess2"/>
    <dgm:cxn modelId="{817F93E7-FA29-AB4F-8D5E-68AF8E45F189}" type="presParOf" srcId="{3B557BB8-2201-2947-889F-EB6A2CD34ABB}" destId="{56EDA1FD-BE1D-AC4D-9685-6AE907109BDA}" srcOrd="1" destOrd="0" presId="urn:microsoft.com/office/officeart/2005/8/layout/lProcess2"/>
    <dgm:cxn modelId="{39243489-C6B8-ED49-9866-7699B039DF88}" type="presParOf" srcId="{3B557BB8-2201-2947-889F-EB6A2CD34ABB}" destId="{2508D6E5-7547-2E46-892B-D23F01A280DA}" srcOrd="2" destOrd="0" presId="urn:microsoft.com/office/officeart/2005/8/layout/lProcess2"/>
    <dgm:cxn modelId="{E912E48D-45B1-934E-9F15-26B25C2057A7}" type="presParOf" srcId="{2508D6E5-7547-2E46-892B-D23F01A280DA}" destId="{FAB17073-4C4B-9D4A-9C29-921A33209EDE}" srcOrd="0" destOrd="0" presId="urn:microsoft.com/office/officeart/2005/8/layout/lProcess2"/>
    <dgm:cxn modelId="{12BFE106-63DC-B241-A0F6-27B8AC8CC298}" type="presParOf" srcId="{2508D6E5-7547-2E46-892B-D23F01A280DA}" destId="{9B26E145-C9BA-334F-8B26-7438C53DA8F9}" srcOrd="1" destOrd="0" presId="urn:microsoft.com/office/officeart/2005/8/layout/lProcess2"/>
    <dgm:cxn modelId="{5D4B9FD0-A6FB-5F45-AFF2-5A9F3D447398}" type="presParOf" srcId="{2508D6E5-7547-2E46-892B-D23F01A280DA}" destId="{3BF7D73E-6F55-324A-AD18-B0A45FFAFF84}" srcOrd="2" destOrd="0" presId="urn:microsoft.com/office/officeart/2005/8/layout/lProcess2"/>
    <dgm:cxn modelId="{1D13DCA6-CA26-234D-B436-46105357086C}" type="presParOf" srcId="{3BF7D73E-6F55-324A-AD18-B0A45FFAFF84}" destId="{62FCCDD0-FDA3-C846-BAD8-BD4347BE4489}" srcOrd="0" destOrd="0" presId="urn:microsoft.com/office/officeart/2005/8/layout/lProcess2"/>
    <dgm:cxn modelId="{867818AD-5084-9B4E-B664-736910AE046B}" type="presParOf" srcId="{62FCCDD0-FDA3-C846-BAD8-BD4347BE4489}" destId="{B275ACD1-520C-144C-A9D4-18FB5F7EBC30}" srcOrd="0" destOrd="0" presId="urn:microsoft.com/office/officeart/2005/8/layout/lProcess2"/>
    <dgm:cxn modelId="{AFCA0993-48B8-BD47-B97A-921CD12E0E7F}" type="presParOf" srcId="{62FCCDD0-FDA3-C846-BAD8-BD4347BE4489}" destId="{751823A1-1B22-894A-AB49-6A31AED29B9E}" srcOrd="1" destOrd="0" presId="urn:microsoft.com/office/officeart/2005/8/layout/lProcess2"/>
    <dgm:cxn modelId="{78649B05-FF0B-2540-8F36-936ECFA64AEA}" type="presParOf" srcId="{62FCCDD0-FDA3-C846-BAD8-BD4347BE4489}" destId="{5E8A851F-AF72-074A-9E85-2CD83F822917}" srcOrd="2" destOrd="0" presId="urn:microsoft.com/office/officeart/2005/8/layout/lProcess2"/>
    <dgm:cxn modelId="{6EF9D73E-B7F1-2347-B19F-3F935E6A6B9E}" type="presParOf" srcId="{62FCCDD0-FDA3-C846-BAD8-BD4347BE4489}" destId="{763E9D4D-DCC3-CA47-BFD5-E7BCD0DFD527}" srcOrd="3" destOrd="0" presId="urn:microsoft.com/office/officeart/2005/8/layout/lProcess2"/>
    <dgm:cxn modelId="{3B37EF73-910A-DF4E-A5C4-B9BA01A576E1}" type="presParOf" srcId="{62FCCDD0-FDA3-C846-BAD8-BD4347BE4489}" destId="{4645D804-5F2A-1743-ADD1-8375E98421B1}" srcOrd="4" destOrd="0" presId="urn:microsoft.com/office/officeart/2005/8/layout/lProcess2"/>
    <dgm:cxn modelId="{F9951A31-D826-3142-A2E9-8582FE167CA8}" type="presParOf" srcId="{62FCCDD0-FDA3-C846-BAD8-BD4347BE4489}" destId="{3B5A32C0-886D-6941-844D-0474EBA2FF29}" srcOrd="5" destOrd="0" presId="urn:microsoft.com/office/officeart/2005/8/layout/lProcess2"/>
    <dgm:cxn modelId="{8CF5C98A-6EDA-6E4E-B09A-8990B6928D18}" type="presParOf" srcId="{62FCCDD0-FDA3-C846-BAD8-BD4347BE4489}" destId="{2A71AB71-5060-8944-9EB0-D2AC175240F3}" srcOrd="6" destOrd="0" presId="urn:microsoft.com/office/officeart/2005/8/layout/lProcess2"/>
    <dgm:cxn modelId="{8B724A36-0711-E946-B999-ACA8D26FB375}" type="presParOf" srcId="{62FCCDD0-FDA3-C846-BAD8-BD4347BE4489}" destId="{3BA4577F-8123-2947-9E00-7D6AF43F62FE}" srcOrd="7" destOrd="0" presId="urn:microsoft.com/office/officeart/2005/8/layout/lProcess2"/>
    <dgm:cxn modelId="{EA2FA604-5DA7-ED4E-9FD6-DF0687F26313}" type="presParOf" srcId="{62FCCDD0-FDA3-C846-BAD8-BD4347BE4489}" destId="{EF8DB8CC-C18C-FA40-B303-455C38818D2C}" srcOrd="8" destOrd="0" presId="urn:microsoft.com/office/officeart/2005/8/layout/lProcess2"/>
    <dgm:cxn modelId="{11F884A6-224E-434D-9B15-B125438A3549}" type="presParOf" srcId="{62FCCDD0-FDA3-C846-BAD8-BD4347BE4489}" destId="{A2CF9D36-2679-D543-934C-F19AAEE392B4}" srcOrd="9" destOrd="0" presId="urn:microsoft.com/office/officeart/2005/8/layout/lProcess2"/>
    <dgm:cxn modelId="{E7F12B2C-391D-1A45-BB90-63A7699CEAF5}" type="presParOf" srcId="{62FCCDD0-FDA3-C846-BAD8-BD4347BE4489}" destId="{270356D5-E692-BF4A-88EB-7FB592DF7CA7}" srcOrd="10" destOrd="0" presId="urn:microsoft.com/office/officeart/2005/8/layout/lProcess2"/>
    <dgm:cxn modelId="{A55EF261-D151-2644-94C3-573BA12D7EFE}" type="presParOf" srcId="{62FCCDD0-FDA3-C846-BAD8-BD4347BE4489}" destId="{8754013F-6FBB-5447-AD52-CB9C1DF69273}" srcOrd="11" destOrd="0" presId="urn:microsoft.com/office/officeart/2005/8/layout/lProcess2"/>
    <dgm:cxn modelId="{0A130A83-EA49-B741-9717-C2B0FC59DD68}" type="presParOf" srcId="{62FCCDD0-FDA3-C846-BAD8-BD4347BE4489}" destId="{382F78F8-D41D-FF40-A2BD-0D5C603499E0}" srcOrd="12" destOrd="0" presId="urn:microsoft.com/office/officeart/2005/8/layout/lProcess2"/>
    <dgm:cxn modelId="{2BDFA734-E323-3345-88E4-0898184BC1B1}" type="presParOf" srcId="{62FCCDD0-FDA3-C846-BAD8-BD4347BE4489}" destId="{01065D6B-BE24-FA44-A685-87EAAA435FFE}" srcOrd="13" destOrd="0" presId="urn:microsoft.com/office/officeart/2005/8/layout/lProcess2"/>
    <dgm:cxn modelId="{359693A6-305C-1542-847D-6E325F682C8A}" type="presParOf" srcId="{62FCCDD0-FDA3-C846-BAD8-BD4347BE4489}" destId="{CB235F93-F24F-8D4C-A680-46CE9DD4958F}" srcOrd="14" destOrd="0" presId="urn:microsoft.com/office/officeart/2005/8/layout/lProcess2"/>
    <dgm:cxn modelId="{597F1B65-5551-F848-B546-9C2857874728}" type="presParOf" srcId="{62FCCDD0-FDA3-C846-BAD8-BD4347BE4489}" destId="{0FA4A088-98F3-9049-8556-7FD692911992}" srcOrd="15" destOrd="0" presId="urn:microsoft.com/office/officeart/2005/8/layout/lProcess2"/>
    <dgm:cxn modelId="{CDB2A355-17B2-FC41-A352-D71960A6E80C}" type="presParOf" srcId="{62FCCDD0-FDA3-C846-BAD8-BD4347BE4489}" destId="{25555DB8-6A75-EE41-AAFC-9358E75DDDA2}" srcOrd="16" destOrd="0" presId="urn:microsoft.com/office/officeart/2005/8/layout/lProcess2"/>
    <dgm:cxn modelId="{E238D974-A5E9-F047-865D-31104EB8B450}" type="presParOf" srcId="{3B557BB8-2201-2947-889F-EB6A2CD34ABB}" destId="{48C4BBED-1FBC-6D41-8679-D4803FA1820E}" srcOrd="3" destOrd="0" presId="urn:microsoft.com/office/officeart/2005/8/layout/lProcess2"/>
    <dgm:cxn modelId="{BDAA5F19-287D-6D4B-BE6A-6CAE4392C3FD}" type="presParOf" srcId="{3B557BB8-2201-2947-889F-EB6A2CD34ABB}" destId="{76FB8C23-BCB8-5546-9841-826D5EB4EAEE}" srcOrd="4" destOrd="0" presId="urn:microsoft.com/office/officeart/2005/8/layout/lProcess2"/>
    <dgm:cxn modelId="{D73DF500-FE1D-6E49-A5BA-CEB0BB03DDEC}" type="presParOf" srcId="{76FB8C23-BCB8-5546-9841-826D5EB4EAEE}" destId="{FAFB9C10-3D8C-7C46-9DA4-93CADA01A5D3}" srcOrd="0" destOrd="0" presId="urn:microsoft.com/office/officeart/2005/8/layout/lProcess2"/>
    <dgm:cxn modelId="{B5635254-1536-3B4E-8EA5-0187A54D1B79}" type="presParOf" srcId="{76FB8C23-BCB8-5546-9841-826D5EB4EAEE}" destId="{CF2C1994-170A-6B43-A31F-5992FC01F130}" srcOrd="1" destOrd="0" presId="urn:microsoft.com/office/officeart/2005/8/layout/lProcess2"/>
    <dgm:cxn modelId="{7A8A5D58-E689-B749-9D5D-D2A4771E384B}" type="presParOf" srcId="{76FB8C23-BCB8-5546-9841-826D5EB4EAEE}" destId="{E8A931EB-E6F4-9E42-8040-D0806A99B4E0}" srcOrd="2" destOrd="0" presId="urn:microsoft.com/office/officeart/2005/8/layout/lProcess2"/>
    <dgm:cxn modelId="{F63FA803-B5BB-DD4C-8B8C-24D2E61B58C6}" type="presParOf" srcId="{E8A931EB-E6F4-9E42-8040-D0806A99B4E0}" destId="{AE077B44-416C-1C49-9F8B-4A3A729468C0}" srcOrd="0" destOrd="0" presId="urn:microsoft.com/office/officeart/2005/8/layout/lProcess2"/>
    <dgm:cxn modelId="{3045A22A-A1DA-9949-AADD-B5413042B96E}" type="presParOf" srcId="{AE077B44-416C-1C49-9F8B-4A3A729468C0}" destId="{EC1B047E-1EEF-7448-98D3-E9AEA6C1510A}" srcOrd="0" destOrd="0" presId="urn:microsoft.com/office/officeart/2005/8/layout/lProcess2"/>
    <dgm:cxn modelId="{FF1ECAB4-DA8C-AF4B-B581-9BEC05B19B8D}" type="presParOf" srcId="{AE077B44-416C-1C49-9F8B-4A3A729468C0}" destId="{A281E7DF-F23D-8148-ACF9-B297219D1004}" srcOrd="1" destOrd="0" presId="urn:microsoft.com/office/officeart/2005/8/layout/lProcess2"/>
    <dgm:cxn modelId="{13472D24-3B88-9B43-85D8-2CF485B998C7}" type="presParOf" srcId="{AE077B44-416C-1C49-9F8B-4A3A729468C0}" destId="{7B1B6771-C68D-5D43-A1F9-C73FB480357D}" srcOrd="2" destOrd="0" presId="urn:microsoft.com/office/officeart/2005/8/layout/lProcess2"/>
    <dgm:cxn modelId="{853CDCCA-DDD4-F140-AC83-EC7663752729}" type="presParOf" srcId="{AE077B44-416C-1C49-9F8B-4A3A729468C0}" destId="{70789BF9-1BD8-7140-91FA-BFF7442C204F}" srcOrd="3" destOrd="0" presId="urn:microsoft.com/office/officeart/2005/8/layout/lProcess2"/>
    <dgm:cxn modelId="{4F8C352D-D055-CE47-912C-5457A4CBD6C3}" type="presParOf" srcId="{AE077B44-416C-1C49-9F8B-4A3A729468C0}" destId="{CEFA9A97-EDB3-9B41-B331-231DC0DE2745}" srcOrd="4" destOrd="0" presId="urn:microsoft.com/office/officeart/2005/8/layout/lProcess2"/>
    <dgm:cxn modelId="{C4A095DC-427C-AC41-9F4A-48FD3B0F86C0}" type="presParOf" srcId="{AE077B44-416C-1C49-9F8B-4A3A729468C0}" destId="{6328B9E7-9684-3045-A33F-775EE37677A0}" srcOrd="5" destOrd="0" presId="urn:microsoft.com/office/officeart/2005/8/layout/lProcess2"/>
    <dgm:cxn modelId="{25215853-E6F0-744C-AED2-DC16A9902778}" type="presParOf" srcId="{AE077B44-416C-1C49-9F8B-4A3A729468C0}" destId="{98C48ACB-5658-AD4A-8FA0-0BED1433C669}" srcOrd="6" destOrd="0" presId="urn:microsoft.com/office/officeart/2005/8/layout/lProcess2"/>
    <dgm:cxn modelId="{3D00527B-B707-EB40-983D-3791A3EF00A6}" type="presParOf" srcId="{AE077B44-416C-1C49-9F8B-4A3A729468C0}" destId="{2ECB3603-ED2C-9843-805D-BDD4EDD6B0E6}" srcOrd="7" destOrd="0" presId="urn:microsoft.com/office/officeart/2005/8/layout/lProcess2"/>
    <dgm:cxn modelId="{C3E8CDC5-2042-DA42-BCC6-DDFEFD1B7BF8}" type="presParOf" srcId="{AE077B44-416C-1C49-9F8B-4A3A729468C0}" destId="{0D1C0BF8-896C-FA43-ACC0-E41EFB207367}" srcOrd="8" destOrd="0" presId="urn:microsoft.com/office/officeart/2005/8/layout/lProcess2"/>
    <dgm:cxn modelId="{B95F466F-DC59-104B-A05C-E09A3501F129}" type="presParOf" srcId="{AE077B44-416C-1C49-9F8B-4A3A729468C0}" destId="{AD564613-DCA9-5F44-B380-C47B01FF1643}" srcOrd="9" destOrd="0" presId="urn:microsoft.com/office/officeart/2005/8/layout/lProcess2"/>
    <dgm:cxn modelId="{A57B87D7-B4A3-BB41-BC5E-FED3A6A1428C}" type="presParOf" srcId="{AE077B44-416C-1C49-9F8B-4A3A729468C0}" destId="{7744E249-864A-254B-AD4F-0CA6C53A51E3}" srcOrd="10" destOrd="0" presId="urn:microsoft.com/office/officeart/2005/8/layout/lProcess2"/>
    <dgm:cxn modelId="{0EEFEBDE-0824-EB4D-9288-C89FFE3C6DD0}" type="presParOf" srcId="{AE077B44-416C-1C49-9F8B-4A3A729468C0}" destId="{DDC68676-ED38-2348-892B-B58056430D15}" srcOrd="11" destOrd="0" presId="urn:microsoft.com/office/officeart/2005/8/layout/lProcess2"/>
    <dgm:cxn modelId="{1A0F261D-D303-F040-BE31-05E898315409}" type="presParOf" srcId="{AE077B44-416C-1C49-9F8B-4A3A729468C0}" destId="{48449881-C656-A145-9A0E-C4F56B3B55E7}" srcOrd="12" destOrd="0" presId="urn:microsoft.com/office/officeart/2005/8/layout/lProcess2"/>
    <dgm:cxn modelId="{FEEA7155-DAF4-A546-9828-52D16E78BC20}" type="presParOf" srcId="{AE077B44-416C-1C49-9F8B-4A3A729468C0}" destId="{238EE601-6C51-E340-961D-728F62879692}" srcOrd="13" destOrd="0" presId="urn:microsoft.com/office/officeart/2005/8/layout/lProcess2"/>
    <dgm:cxn modelId="{255F8F57-FB2E-ED4D-B378-646FA81843DF}" type="presParOf" srcId="{AE077B44-416C-1C49-9F8B-4A3A729468C0}" destId="{9045CF9B-E149-C14C-935F-1FFF42CBB142}" srcOrd="14" destOrd="0" presId="urn:microsoft.com/office/officeart/2005/8/layout/lProcess2"/>
    <dgm:cxn modelId="{2C043625-B33C-7D4E-82FF-22E4CBC11854}" type="presParOf" srcId="{AE077B44-416C-1C49-9F8B-4A3A729468C0}" destId="{66404345-839B-9941-A2AB-CB1E4A6083F3}" srcOrd="15" destOrd="0" presId="urn:microsoft.com/office/officeart/2005/8/layout/lProcess2"/>
    <dgm:cxn modelId="{20C10082-6E86-8A42-92FD-9C1C235B121F}" type="presParOf" srcId="{AE077B44-416C-1C49-9F8B-4A3A729468C0}" destId="{631961F1-212F-BB42-B155-2843E0548000}" srcOrd="16" destOrd="0" presId="urn:microsoft.com/office/officeart/2005/8/layout/lProcess2"/>
    <dgm:cxn modelId="{CCA3F183-F576-3743-AF69-3806912F5ACD}" type="presParOf" srcId="{AE077B44-416C-1C49-9F8B-4A3A729468C0}" destId="{FF5928BA-A99A-1D4B-813C-17E126AB55E4}" srcOrd="17" destOrd="0" presId="urn:microsoft.com/office/officeart/2005/8/layout/lProcess2"/>
    <dgm:cxn modelId="{0EAEAE5F-842E-7145-A924-B68FCD8E6299}" type="presParOf" srcId="{AE077B44-416C-1C49-9F8B-4A3A729468C0}" destId="{91646FAD-F6EF-B14B-9F88-F997779C974A}" srcOrd="1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74CD0-A623-D340-B1A7-2F44ED13A965}">
      <dsp:nvSpPr>
        <dsp:cNvPr id="0" name=""/>
        <dsp:cNvSpPr/>
      </dsp:nvSpPr>
      <dsp:spPr>
        <a:xfrm>
          <a:off x="-344249" y="86342"/>
          <a:ext cx="8229595" cy="17060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0" bIns="68580" numCol="1" spcCol="1270" anchor="ctr" anchorCtr="0">
          <a:noAutofit/>
        </a:bodyPr>
        <a:lstStyle/>
        <a:p>
          <a:pPr lvl="0" algn="just" defTabSz="800100">
            <a:lnSpc>
              <a:spcPct val="90000"/>
            </a:lnSpc>
            <a:spcBef>
              <a:spcPct val="0"/>
            </a:spcBef>
            <a:spcAft>
              <a:spcPts val="0"/>
            </a:spcAft>
          </a:pPr>
          <a:r>
            <a:rPr lang="en-US" sz="1800" b="1" kern="1200" smtClean="0">
              <a:latin typeface="Papyrus"/>
              <a:cs typeface="Papyrus"/>
            </a:rPr>
            <a:t>Identify:</a:t>
          </a:r>
          <a:endParaRPr lang="en-US" sz="1800" b="1" kern="1200" dirty="0">
            <a:latin typeface="Papyrus"/>
            <a:cs typeface="Papyrus"/>
          </a:endParaRPr>
        </a:p>
        <a:p>
          <a:pPr marL="171450" lvl="1" indent="-171450" algn="just" defTabSz="800100">
            <a:lnSpc>
              <a:spcPct val="90000"/>
            </a:lnSpc>
            <a:spcBef>
              <a:spcPct val="0"/>
            </a:spcBef>
            <a:spcAft>
              <a:spcPts val="0"/>
            </a:spcAft>
            <a:buChar char="••"/>
          </a:pPr>
          <a:r>
            <a:rPr lang="en-US" sz="1800" b="1" kern="1200" smtClean="0">
              <a:latin typeface="Papyrus"/>
              <a:cs typeface="Papyrus"/>
            </a:rPr>
            <a:t>Linac Layout, Flow Scheme, Breakdown Structures</a:t>
          </a:r>
          <a:endParaRPr lang="en-US" sz="1800" b="1" kern="1200" dirty="0"/>
        </a:p>
        <a:p>
          <a:pPr marL="171450" lvl="1" indent="-171450" algn="just" defTabSz="800100">
            <a:lnSpc>
              <a:spcPct val="90000"/>
            </a:lnSpc>
            <a:spcBef>
              <a:spcPct val="0"/>
            </a:spcBef>
            <a:spcAft>
              <a:spcPts val="0"/>
            </a:spcAft>
            <a:buChar char="••"/>
          </a:pPr>
          <a:r>
            <a:rPr lang="en-US" sz="1800" b="1" kern="1200" smtClean="0">
              <a:latin typeface="Papyrus"/>
              <a:cs typeface="Papyrus"/>
            </a:rPr>
            <a:t>Component Requirements, Specifications</a:t>
          </a:r>
          <a:endParaRPr lang="en-US" sz="1800" b="1" kern="1200" dirty="0"/>
        </a:p>
        <a:p>
          <a:pPr marL="171450" lvl="1" indent="-171450" algn="l" defTabSz="800100">
            <a:lnSpc>
              <a:spcPct val="90000"/>
            </a:lnSpc>
            <a:spcBef>
              <a:spcPct val="0"/>
            </a:spcBef>
            <a:spcAft>
              <a:spcPts val="0"/>
            </a:spcAft>
            <a:buChar char="••"/>
          </a:pPr>
          <a:r>
            <a:rPr lang="en-US" sz="1800" b="1" kern="1200" dirty="0" smtClean="0">
              <a:latin typeface="Papyrus"/>
              <a:cs typeface="Papyrus"/>
            </a:rPr>
            <a:t>Prototype Test Requirements (Technology Demonstrator) </a:t>
          </a:r>
          <a:endParaRPr lang="en-US" sz="1800" b="1" kern="1200" dirty="0"/>
        </a:p>
        <a:p>
          <a:pPr marL="171450" lvl="1" indent="-171450" algn="l" defTabSz="800100">
            <a:lnSpc>
              <a:spcPct val="90000"/>
            </a:lnSpc>
            <a:spcBef>
              <a:spcPct val="0"/>
            </a:spcBef>
            <a:spcAft>
              <a:spcPts val="0"/>
            </a:spcAft>
            <a:buChar char="••"/>
          </a:pPr>
          <a:r>
            <a:rPr lang="en-US" sz="1800" b="1" kern="1200" smtClean="0">
              <a:latin typeface="Papyrus"/>
              <a:cs typeface="Papyrus"/>
            </a:rPr>
            <a:t>Infrastructures  using</a:t>
          </a:r>
          <a:r>
            <a:rPr lang="en-US" sz="1800" kern="1200" smtClean="0">
              <a:latin typeface="Papyrus"/>
              <a:cs typeface="Papyrus"/>
            </a:rPr>
            <a:t>. </a:t>
          </a:r>
          <a:r>
            <a:rPr lang="en-US" sz="1800" b="1" kern="1200" smtClean="0">
              <a:latin typeface="Papyrus"/>
              <a:cs typeface="Papyrus"/>
            </a:rPr>
            <a:t>clean room, assembly hall, RF</a:t>
          </a:r>
          <a:endParaRPr lang="en-US" sz="1800" b="1" kern="1200" dirty="0"/>
        </a:p>
      </dsp:txBody>
      <dsp:txXfrm>
        <a:off x="-294281" y="136310"/>
        <a:ext cx="6081425" cy="1606090"/>
      </dsp:txXfrm>
    </dsp:sp>
    <dsp:sp modelId="{88C8C437-336C-6045-8775-12FD93D928BC}">
      <dsp:nvSpPr>
        <dsp:cNvPr id="0" name=""/>
        <dsp:cNvSpPr/>
      </dsp:nvSpPr>
      <dsp:spPr>
        <a:xfrm>
          <a:off x="397659" y="1935157"/>
          <a:ext cx="7498112" cy="14677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0" bIns="68580" numCol="1" spcCol="1270" anchor="ctr" anchorCtr="0">
          <a:noAutofit/>
        </a:bodyPr>
        <a:lstStyle/>
        <a:p>
          <a:pPr lvl="0" algn="l" defTabSz="800100">
            <a:lnSpc>
              <a:spcPct val="90000"/>
            </a:lnSpc>
            <a:spcBef>
              <a:spcPct val="0"/>
            </a:spcBef>
            <a:spcAft>
              <a:spcPts val="0"/>
            </a:spcAft>
          </a:pPr>
          <a:r>
            <a:rPr lang="en-US" sz="1800" b="1" kern="1200" smtClean="0">
              <a:latin typeface="Papyrus"/>
              <a:cs typeface="Papyrus"/>
            </a:rPr>
            <a:t>Assess:</a:t>
          </a:r>
          <a:endParaRPr lang="en-US" sz="1800" b="1" kern="1200" dirty="0">
            <a:latin typeface="Papyrus"/>
            <a:cs typeface="Papyrus"/>
          </a:endParaRPr>
        </a:p>
        <a:p>
          <a:pPr marL="171450" lvl="1" indent="-171450" algn="l" defTabSz="800100">
            <a:lnSpc>
              <a:spcPct val="90000"/>
            </a:lnSpc>
            <a:spcBef>
              <a:spcPct val="0"/>
            </a:spcBef>
            <a:spcAft>
              <a:spcPts val="0"/>
            </a:spcAft>
            <a:buChar char="••"/>
          </a:pPr>
          <a:r>
            <a:rPr lang="en-US" sz="1800" b="1" kern="1200" smtClean="0">
              <a:latin typeface="Papyrus"/>
              <a:cs typeface="Papyrus"/>
            </a:rPr>
            <a:t>Feasibility of different Technologies and Assemblies</a:t>
          </a:r>
          <a:endParaRPr lang="en-US" sz="1800" b="1" kern="1200" dirty="0">
            <a:latin typeface="Papyrus"/>
            <a:cs typeface="Papyrus"/>
          </a:endParaRPr>
        </a:p>
        <a:p>
          <a:pPr marL="171450" lvl="1" indent="-171450" algn="l" defTabSz="800100">
            <a:lnSpc>
              <a:spcPct val="90000"/>
            </a:lnSpc>
            <a:spcBef>
              <a:spcPct val="0"/>
            </a:spcBef>
            <a:spcAft>
              <a:spcPts val="0"/>
            </a:spcAft>
            <a:buChar char="••"/>
          </a:pPr>
          <a:r>
            <a:rPr lang="en-US" sz="1800" b="1" kern="1200" smtClean="0">
              <a:latin typeface="Papyrus" pitchFamily="66" charset="0"/>
              <a:cs typeface="Papyrus"/>
            </a:rPr>
            <a:t>Risks  (</a:t>
          </a:r>
          <a:r>
            <a:rPr lang="en-US" sz="1800" b="1" kern="1200" smtClean="0">
              <a:latin typeface="Papyrus" pitchFamily="66" charset="0"/>
            </a:rPr>
            <a:t>Project Risk  and Technical Risk)</a:t>
          </a:r>
          <a:endParaRPr lang="en-US" sz="1800" b="1" kern="1200" dirty="0">
            <a:latin typeface="Papyrus" pitchFamily="66" charset="0"/>
            <a:cs typeface="Papyrus"/>
          </a:endParaRPr>
        </a:p>
        <a:p>
          <a:pPr marL="171450" lvl="1" indent="-171450" algn="l" defTabSz="800100">
            <a:lnSpc>
              <a:spcPct val="90000"/>
            </a:lnSpc>
            <a:spcBef>
              <a:spcPct val="0"/>
            </a:spcBef>
            <a:spcAft>
              <a:spcPts val="0"/>
            </a:spcAft>
            <a:buChar char="••"/>
          </a:pPr>
          <a:r>
            <a:rPr lang="en-US" sz="1800" b="1" kern="1200" smtClean="0">
              <a:latin typeface="Papyrus" pitchFamily="66" charset="0"/>
              <a:cs typeface="Papyrus"/>
            </a:rPr>
            <a:t>Life Cycles</a:t>
          </a:r>
          <a:endParaRPr lang="en-US" sz="1800" b="1" kern="1200" dirty="0">
            <a:latin typeface="Papyrus" pitchFamily="66" charset="0"/>
          </a:endParaRPr>
        </a:p>
        <a:p>
          <a:pPr marL="171450" lvl="1" indent="-171450" algn="l" defTabSz="800100">
            <a:lnSpc>
              <a:spcPct val="90000"/>
            </a:lnSpc>
            <a:spcBef>
              <a:spcPct val="0"/>
            </a:spcBef>
            <a:spcAft>
              <a:spcPts val="0"/>
            </a:spcAft>
            <a:buChar char="••"/>
          </a:pPr>
          <a:r>
            <a:rPr lang="en-US" sz="1800" b="1" kern="1200" smtClean="0">
              <a:latin typeface="Papyrus"/>
              <a:cs typeface="Papyrus"/>
            </a:rPr>
            <a:t>Cost Estimate </a:t>
          </a:r>
          <a:r>
            <a:rPr lang="en-US" sz="1800" b="1" kern="1200" smtClean="0">
              <a:latin typeface="Papyrus"/>
              <a:cs typeface="Papyrus"/>
              <a:sym typeface="Wingdings"/>
            </a:rPr>
            <a:t> </a:t>
          </a:r>
          <a:endParaRPr lang="en-US" sz="1800" b="1" kern="1200" dirty="0"/>
        </a:p>
      </dsp:txBody>
      <dsp:txXfrm>
        <a:off x="440647" y="1978145"/>
        <a:ext cx="5561889" cy="1381752"/>
      </dsp:txXfrm>
    </dsp:sp>
    <dsp:sp modelId="{B6688717-9983-DD48-8EE9-905BD1720146}">
      <dsp:nvSpPr>
        <dsp:cNvPr id="0" name=""/>
        <dsp:cNvSpPr/>
      </dsp:nvSpPr>
      <dsp:spPr>
        <a:xfrm>
          <a:off x="385384" y="3522993"/>
          <a:ext cx="7498112" cy="15565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0" bIns="68580" numCol="1" spcCol="1270" anchor="ctr" anchorCtr="0">
          <a:noAutofit/>
        </a:bodyPr>
        <a:lstStyle/>
        <a:p>
          <a:pPr lvl="0" algn="l" defTabSz="800100">
            <a:lnSpc>
              <a:spcPct val="90000"/>
            </a:lnSpc>
            <a:spcBef>
              <a:spcPct val="0"/>
            </a:spcBef>
            <a:spcAft>
              <a:spcPts val="0"/>
            </a:spcAft>
          </a:pPr>
          <a:r>
            <a:rPr lang="en-US" sz="1800" b="1" kern="1200" dirty="0" smtClean="0">
              <a:latin typeface="Papyrus"/>
              <a:cs typeface="Papyrus"/>
            </a:rPr>
            <a:t>Mitigate:  </a:t>
          </a:r>
          <a:endParaRPr lang="en-US" sz="1800" b="1" kern="1200" dirty="0">
            <a:latin typeface="Papyrus"/>
            <a:cs typeface="Papyrus"/>
          </a:endParaRPr>
        </a:p>
        <a:p>
          <a:pPr marL="171450" lvl="1" indent="-171450" algn="l" defTabSz="800100">
            <a:lnSpc>
              <a:spcPct val="90000"/>
            </a:lnSpc>
            <a:spcBef>
              <a:spcPct val="0"/>
            </a:spcBef>
            <a:spcAft>
              <a:spcPts val="0"/>
            </a:spcAft>
            <a:buChar char="••"/>
          </a:pPr>
          <a:r>
            <a:rPr lang="en-US" sz="1800" b="1" kern="1200" smtClean="0">
              <a:latin typeface="Papyrus"/>
              <a:cs typeface="Papyrus"/>
            </a:rPr>
            <a:t>Risks and Manage Interfaces</a:t>
          </a:r>
          <a:endParaRPr lang="en-US" sz="1800" b="1" kern="1200" dirty="0">
            <a:latin typeface="Papyrus"/>
            <a:cs typeface="Papyrus"/>
          </a:endParaRPr>
        </a:p>
        <a:p>
          <a:pPr marL="171450" lvl="1" indent="-171450" algn="l" defTabSz="800100">
            <a:lnSpc>
              <a:spcPct val="90000"/>
            </a:lnSpc>
            <a:spcBef>
              <a:spcPct val="0"/>
            </a:spcBef>
            <a:spcAft>
              <a:spcPts val="0"/>
            </a:spcAft>
            <a:buChar char="••"/>
          </a:pPr>
          <a:r>
            <a:rPr lang="en-US" sz="1800" b="1" kern="1200" smtClean="0">
              <a:latin typeface="Papyrus"/>
              <a:cs typeface="Papyrus"/>
            </a:rPr>
            <a:t>Develop DAQ and Control, Operating Modes</a:t>
          </a:r>
          <a:endParaRPr lang="en-US" sz="1800" b="1" kern="1200" dirty="0">
            <a:latin typeface="Papyrus"/>
            <a:cs typeface="Papyrus"/>
          </a:endParaRPr>
        </a:p>
        <a:p>
          <a:pPr marL="171450" lvl="1" indent="-171450" algn="l" defTabSz="800100">
            <a:lnSpc>
              <a:spcPct val="90000"/>
            </a:lnSpc>
            <a:spcBef>
              <a:spcPct val="0"/>
            </a:spcBef>
            <a:spcAft>
              <a:spcPts val="0"/>
            </a:spcAft>
            <a:buChar char="••"/>
          </a:pPr>
          <a:r>
            <a:rPr lang="en-US" sz="1800" b="1" kern="1200" smtClean="0">
              <a:latin typeface="Papyrus"/>
              <a:cs typeface="Papyrus"/>
            </a:rPr>
            <a:t>Quality Assurance</a:t>
          </a:r>
          <a:endParaRPr lang="en-US" sz="1800" b="1" kern="1200" dirty="0">
            <a:latin typeface="Papyrus"/>
            <a:cs typeface="Papyrus"/>
          </a:endParaRPr>
        </a:p>
        <a:p>
          <a:pPr marL="171450" lvl="1" indent="-171450" algn="l" defTabSz="800100">
            <a:lnSpc>
              <a:spcPct val="90000"/>
            </a:lnSpc>
            <a:spcBef>
              <a:spcPct val="0"/>
            </a:spcBef>
            <a:spcAft>
              <a:spcPts val="0"/>
            </a:spcAft>
            <a:buChar char="••"/>
          </a:pPr>
          <a:r>
            <a:rPr lang="en-US" sz="1800" b="1" kern="1200" smtClean="0">
              <a:latin typeface="Papyrus"/>
              <a:cs typeface="Papyrus"/>
            </a:rPr>
            <a:t>Extrapolation to Production</a:t>
          </a:r>
          <a:endParaRPr lang="en-US" sz="1800" b="1" kern="1200" dirty="0">
            <a:latin typeface="Papyrus"/>
            <a:cs typeface="Papyrus"/>
          </a:endParaRPr>
        </a:p>
        <a:p>
          <a:pPr marL="171450" lvl="1" indent="-171450" algn="l" defTabSz="800100">
            <a:lnSpc>
              <a:spcPct val="90000"/>
            </a:lnSpc>
            <a:spcBef>
              <a:spcPct val="0"/>
            </a:spcBef>
            <a:spcAft>
              <a:spcPts val="0"/>
            </a:spcAft>
            <a:buChar char="••"/>
          </a:pPr>
          <a:r>
            <a:rPr lang="en-US" sz="1800" kern="1200" smtClean="0">
              <a:latin typeface="Papyrus"/>
              <a:cs typeface="Papyrus"/>
            </a:rPr>
            <a:t>Use lessons learned from PX, X-FEL, SNS, J-PARC.</a:t>
          </a:r>
          <a:endParaRPr lang="en-US" sz="1800" b="1" kern="1200" dirty="0">
            <a:latin typeface="Papyrus"/>
            <a:cs typeface="Papyrus"/>
          </a:endParaRPr>
        </a:p>
      </dsp:txBody>
      <dsp:txXfrm>
        <a:off x="430974" y="3568583"/>
        <a:ext cx="5556685" cy="1465381"/>
      </dsp:txXfrm>
    </dsp:sp>
    <dsp:sp modelId="{A2FB8476-A945-6F40-93F8-F552A208129B}">
      <dsp:nvSpPr>
        <dsp:cNvPr id="0" name=""/>
        <dsp:cNvSpPr/>
      </dsp:nvSpPr>
      <dsp:spPr>
        <a:xfrm>
          <a:off x="6932932" y="1200343"/>
          <a:ext cx="507740" cy="1108917"/>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047174" y="1200343"/>
        <a:ext cx="279257" cy="983251"/>
      </dsp:txXfrm>
    </dsp:sp>
    <dsp:sp modelId="{4BDE96B5-947E-604C-95D9-FA9908C09A7A}">
      <dsp:nvSpPr>
        <dsp:cNvPr id="0" name=""/>
        <dsp:cNvSpPr/>
      </dsp:nvSpPr>
      <dsp:spPr>
        <a:xfrm>
          <a:off x="6886748" y="3052652"/>
          <a:ext cx="585064" cy="1108917"/>
        </a:xfrm>
        <a:prstGeom prst="upDownArrow">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7033014" y="3198918"/>
        <a:ext cx="292532" cy="816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7FF32-E686-194E-B56D-DCF926475881}">
      <dsp:nvSpPr>
        <dsp:cNvPr id="0" name=""/>
        <dsp:cNvSpPr/>
      </dsp:nvSpPr>
      <dsp:spPr>
        <a:xfrm>
          <a:off x="0" y="0"/>
          <a:ext cx="2944325" cy="4982656"/>
        </a:xfrm>
        <a:prstGeom prst="roundRect">
          <a:avLst>
            <a:gd name="adj" fmla="val 10000"/>
          </a:avLst>
        </a:prstGeom>
        <a:solidFill>
          <a:schemeClr val="bg2">
            <a:lumMod val="75000"/>
          </a:schemeClr>
        </a:soli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50000"/>
            </a:lnSpc>
            <a:spcBef>
              <a:spcPct val="0"/>
            </a:spcBef>
            <a:spcAft>
              <a:spcPct val="35000"/>
            </a:spcAft>
          </a:pPr>
          <a:r>
            <a:rPr lang="en-US" sz="2400" b="1" kern="1200" dirty="0" smtClean="0">
              <a:solidFill>
                <a:srgbClr val="FF0000"/>
              </a:solidFill>
              <a:latin typeface="Papyrus"/>
              <a:cs typeface="Papyrus"/>
            </a:rPr>
            <a:t>SRF Cavity Package</a:t>
          </a:r>
          <a:endParaRPr lang="en-US" sz="2400" b="1" kern="1200" dirty="0">
            <a:solidFill>
              <a:srgbClr val="FF0000"/>
            </a:solidFill>
            <a:latin typeface="Papyrus"/>
            <a:cs typeface="Papyrus"/>
          </a:endParaRPr>
        </a:p>
      </dsp:txBody>
      <dsp:txXfrm>
        <a:off x="0" y="0"/>
        <a:ext cx="2944325" cy="1494796"/>
      </dsp:txXfrm>
    </dsp:sp>
    <dsp:sp modelId="{C3244623-F58D-D94E-88FC-C4871E2C9656}">
      <dsp:nvSpPr>
        <dsp:cNvPr id="0" name=""/>
        <dsp:cNvSpPr/>
      </dsp:nvSpPr>
      <dsp:spPr>
        <a:xfrm>
          <a:off x="181362" y="1490676"/>
          <a:ext cx="2560318" cy="43502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SRF cavity (spoke or elliptical) in helium tank</a:t>
          </a:r>
          <a:endParaRPr lang="en-US" sz="1600" b="1" kern="1200" dirty="0">
            <a:solidFill>
              <a:srgbClr val="030000"/>
            </a:solidFill>
            <a:latin typeface="Arial"/>
            <a:cs typeface="Arial"/>
          </a:endParaRPr>
        </a:p>
      </dsp:txBody>
      <dsp:txXfrm>
        <a:off x="194104" y="1503418"/>
        <a:ext cx="2534834" cy="409543"/>
      </dsp:txXfrm>
    </dsp:sp>
    <dsp:sp modelId="{26C8176D-4420-7A47-A08D-387CF6FA20C9}">
      <dsp:nvSpPr>
        <dsp:cNvPr id="0" name=""/>
        <dsp:cNvSpPr/>
      </dsp:nvSpPr>
      <dsp:spPr>
        <a:xfrm>
          <a:off x="181362" y="2103334"/>
          <a:ext cx="2560318" cy="43502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Cold tuning system</a:t>
          </a:r>
          <a:endParaRPr lang="en-US" sz="1600" b="1" kern="1200" dirty="0">
            <a:solidFill>
              <a:srgbClr val="030000"/>
            </a:solidFill>
            <a:latin typeface="Arial"/>
            <a:cs typeface="Arial"/>
          </a:endParaRPr>
        </a:p>
      </dsp:txBody>
      <dsp:txXfrm>
        <a:off x="194104" y="2116076"/>
        <a:ext cx="2534834" cy="409543"/>
      </dsp:txXfrm>
    </dsp:sp>
    <dsp:sp modelId="{C849A649-6D76-724B-9018-847FE2DCC678}">
      <dsp:nvSpPr>
        <dsp:cNvPr id="0" name=""/>
        <dsp:cNvSpPr/>
      </dsp:nvSpPr>
      <dsp:spPr>
        <a:xfrm>
          <a:off x="181362" y="2682564"/>
          <a:ext cx="2560318" cy="43502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Fundamental Power Coupler</a:t>
          </a:r>
          <a:endParaRPr lang="en-US" sz="1600" b="1" kern="1200" dirty="0">
            <a:solidFill>
              <a:srgbClr val="030000"/>
            </a:solidFill>
            <a:latin typeface="Arial"/>
            <a:cs typeface="Arial"/>
          </a:endParaRPr>
        </a:p>
      </dsp:txBody>
      <dsp:txXfrm>
        <a:off x="194104" y="2695306"/>
        <a:ext cx="2534834" cy="409543"/>
      </dsp:txXfrm>
    </dsp:sp>
    <dsp:sp modelId="{7DF3AB6E-9B40-DD43-9A67-5FA5420A0774}">
      <dsp:nvSpPr>
        <dsp:cNvPr id="0" name=""/>
        <dsp:cNvSpPr/>
      </dsp:nvSpPr>
      <dsp:spPr>
        <a:xfrm>
          <a:off x="181362" y="3261366"/>
          <a:ext cx="2560318" cy="43502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HOM Couplers</a:t>
          </a:r>
          <a:endParaRPr lang="en-US" sz="1600" b="1" kern="1200" dirty="0">
            <a:solidFill>
              <a:srgbClr val="030000"/>
            </a:solidFill>
            <a:latin typeface="Arial"/>
            <a:cs typeface="Arial"/>
          </a:endParaRPr>
        </a:p>
      </dsp:txBody>
      <dsp:txXfrm>
        <a:off x="194104" y="3274108"/>
        <a:ext cx="2534834" cy="409543"/>
      </dsp:txXfrm>
    </dsp:sp>
    <dsp:sp modelId="{EAB4FD45-1078-0D42-8947-428EB2F9F788}">
      <dsp:nvSpPr>
        <dsp:cNvPr id="0" name=""/>
        <dsp:cNvSpPr/>
      </dsp:nvSpPr>
      <dsp:spPr>
        <a:xfrm rot="10800000" flipV="1">
          <a:off x="181362" y="3801002"/>
          <a:ext cx="2560318" cy="43502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Diagnostic Inst. &amp; Valves</a:t>
          </a:r>
          <a:endParaRPr lang="en-US" sz="1600" b="1" kern="1200" dirty="0">
            <a:solidFill>
              <a:srgbClr val="030000"/>
            </a:solidFill>
            <a:latin typeface="Arial"/>
            <a:cs typeface="Arial"/>
          </a:endParaRPr>
        </a:p>
      </dsp:txBody>
      <dsp:txXfrm rot="-10800000">
        <a:off x="194104" y="3813744"/>
        <a:ext cx="2534834" cy="409543"/>
      </dsp:txXfrm>
    </dsp:sp>
    <dsp:sp modelId="{A44DE9C7-19A7-FC4C-AE67-956C11E0E3F0}">
      <dsp:nvSpPr>
        <dsp:cNvPr id="0" name=""/>
        <dsp:cNvSpPr/>
      </dsp:nvSpPr>
      <dsp:spPr>
        <a:xfrm>
          <a:off x="217559" y="4320773"/>
          <a:ext cx="2583268" cy="600144"/>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Safety equipment</a:t>
          </a:r>
          <a:endParaRPr lang="en-US" sz="1600" b="1" kern="1200" dirty="0">
            <a:solidFill>
              <a:srgbClr val="030000"/>
            </a:solidFill>
            <a:latin typeface="Arial"/>
            <a:cs typeface="Arial"/>
          </a:endParaRPr>
        </a:p>
      </dsp:txBody>
      <dsp:txXfrm>
        <a:off x="235137" y="4338351"/>
        <a:ext cx="2548112" cy="564988"/>
      </dsp:txXfrm>
    </dsp:sp>
    <dsp:sp modelId="{FAB17073-4C4B-9D4A-9C29-921A33209EDE}">
      <dsp:nvSpPr>
        <dsp:cNvPr id="0" name=""/>
        <dsp:cNvSpPr/>
      </dsp:nvSpPr>
      <dsp:spPr>
        <a:xfrm>
          <a:off x="3010818" y="0"/>
          <a:ext cx="2901836" cy="4982656"/>
        </a:xfrm>
        <a:prstGeom prst="roundRect">
          <a:avLst>
            <a:gd name="adj" fmla="val 10000"/>
          </a:avLst>
        </a:prstGeom>
        <a:solidFill>
          <a:schemeClr val="bg2">
            <a:lumMod val="85000"/>
          </a:schemeClr>
        </a:soli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030000"/>
            </a:solidFill>
          </a:endParaRPr>
        </a:p>
      </dsp:txBody>
      <dsp:txXfrm>
        <a:off x="3010818" y="0"/>
        <a:ext cx="2901836" cy="1494796"/>
      </dsp:txXfrm>
    </dsp:sp>
    <dsp:sp modelId="{B275ACD1-520C-144C-A9D4-18FB5F7EBC30}">
      <dsp:nvSpPr>
        <dsp:cNvPr id="0" name=""/>
        <dsp:cNvSpPr/>
      </dsp:nvSpPr>
      <dsp:spPr>
        <a:xfrm rot="10800000" flipV="1">
          <a:off x="3231685" y="262797"/>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Beam pipe</a:t>
          </a:r>
          <a:endParaRPr lang="en-US" sz="1600" b="1" kern="1200" dirty="0">
            <a:solidFill>
              <a:srgbClr val="030000"/>
            </a:solidFill>
            <a:latin typeface="Arial"/>
            <a:cs typeface="Arial"/>
          </a:endParaRPr>
        </a:p>
      </dsp:txBody>
      <dsp:txXfrm rot="-10800000">
        <a:off x="3242150" y="273262"/>
        <a:ext cx="2539388" cy="336369"/>
      </dsp:txXfrm>
    </dsp:sp>
    <dsp:sp modelId="{5E8A851F-AF72-074A-9E85-2CD83F822917}">
      <dsp:nvSpPr>
        <dsp:cNvPr id="0" name=""/>
        <dsp:cNvSpPr/>
      </dsp:nvSpPr>
      <dsp:spPr>
        <a:xfrm>
          <a:off x="3241092" y="772861"/>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Supporting system</a:t>
          </a:r>
          <a:endParaRPr lang="en-US" sz="1600" b="1" kern="1200" dirty="0">
            <a:solidFill>
              <a:srgbClr val="030000"/>
            </a:solidFill>
            <a:latin typeface="Arial"/>
            <a:cs typeface="Arial"/>
          </a:endParaRPr>
        </a:p>
      </dsp:txBody>
      <dsp:txXfrm>
        <a:off x="3251557" y="783326"/>
        <a:ext cx="2539388" cy="336369"/>
      </dsp:txXfrm>
    </dsp:sp>
    <dsp:sp modelId="{4645D804-5F2A-1743-ADD1-8375E98421B1}">
      <dsp:nvSpPr>
        <dsp:cNvPr id="0" name=""/>
        <dsp:cNvSpPr/>
      </dsp:nvSpPr>
      <dsp:spPr>
        <a:xfrm>
          <a:off x="3231685" y="1301328"/>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Alignment system</a:t>
          </a:r>
          <a:endParaRPr lang="en-US" sz="1600" b="1" kern="1200" dirty="0">
            <a:solidFill>
              <a:srgbClr val="030000"/>
            </a:solidFill>
            <a:latin typeface="Arial"/>
            <a:cs typeface="Arial"/>
          </a:endParaRPr>
        </a:p>
      </dsp:txBody>
      <dsp:txXfrm>
        <a:off x="3242150" y="1311793"/>
        <a:ext cx="2539388" cy="336369"/>
      </dsp:txXfrm>
    </dsp:sp>
    <dsp:sp modelId="{2A71AB71-5060-8944-9EB0-D2AC175240F3}">
      <dsp:nvSpPr>
        <dsp:cNvPr id="0" name=""/>
        <dsp:cNvSpPr/>
      </dsp:nvSpPr>
      <dsp:spPr>
        <a:xfrm>
          <a:off x="3184646" y="2444399"/>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err="1" smtClean="0">
              <a:solidFill>
                <a:srgbClr val="030000"/>
              </a:solidFill>
              <a:latin typeface="Arial"/>
              <a:cs typeface="Arial"/>
            </a:rPr>
            <a:t>Cryo</a:t>
          </a:r>
          <a:r>
            <a:rPr lang="en-US" sz="1600" b="1" kern="1200" dirty="0" smtClean="0">
              <a:solidFill>
                <a:srgbClr val="030000"/>
              </a:solidFill>
              <a:latin typeface="Arial"/>
              <a:cs typeface="Arial"/>
            </a:rPr>
            <a:t>-distribution Lines</a:t>
          </a:r>
          <a:endParaRPr lang="en-US" sz="1600" b="1" kern="1200" dirty="0">
            <a:solidFill>
              <a:srgbClr val="030000"/>
            </a:solidFill>
            <a:latin typeface="Arial"/>
            <a:cs typeface="Arial"/>
          </a:endParaRPr>
        </a:p>
      </dsp:txBody>
      <dsp:txXfrm>
        <a:off x="3195111" y="2454864"/>
        <a:ext cx="2539388" cy="336369"/>
      </dsp:txXfrm>
    </dsp:sp>
    <dsp:sp modelId="{EF8DB8CC-C18C-FA40-B303-455C38818D2C}">
      <dsp:nvSpPr>
        <dsp:cNvPr id="0" name=""/>
        <dsp:cNvSpPr/>
      </dsp:nvSpPr>
      <dsp:spPr>
        <a:xfrm>
          <a:off x="3194053" y="1888720"/>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Thermal shielding</a:t>
          </a:r>
          <a:endParaRPr lang="en-US" sz="1600" b="1" kern="1200" dirty="0">
            <a:solidFill>
              <a:srgbClr val="030000"/>
            </a:solidFill>
            <a:latin typeface="Arial"/>
            <a:cs typeface="Arial"/>
          </a:endParaRPr>
        </a:p>
      </dsp:txBody>
      <dsp:txXfrm>
        <a:off x="3204518" y="1899185"/>
        <a:ext cx="2539388" cy="336369"/>
      </dsp:txXfrm>
    </dsp:sp>
    <dsp:sp modelId="{270356D5-E692-BF4A-88EB-7FB592DF7CA7}">
      <dsp:nvSpPr>
        <dsp:cNvPr id="0" name=""/>
        <dsp:cNvSpPr/>
      </dsp:nvSpPr>
      <dsp:spPr>
        <a:xfrm>
          <a:off x="3184646" y="3032183"/>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Magnetic shielding</a:t>
          </a:r>
          <a:endParaRPr lang="en-US" sz="1600" b="1" kern="1200" dirty="0">
            <a:solidFill>
              <a:srgbClr val="030000"/>
            </a:solidFill>
            <a:latin typeface="Arial"/>
            <a:cs typeface="Arial"/>
          </a:endParaRPr>
        </a:p>
      </dsp:txBody>
      <dsp:txXfrm>
        <a:off x="3195111" y="3042648"/>
        <a:ext cx="2539388" cy="336369"/>
      </dsp:txXfrm>
    </dsp:sp>
    <dsp:sp modelId="{382F78F8-D41D-FF40-A2BD-0D5C603499E0}">
      <dsp:nvSpPr>
        <dsp:cNvPr id="0" name=""/>
        <dsp:cNvSpPr/>
      </dsp:nvSpPr>
      <dsp:spPr>
        <a:xfrm>
          <a:off x="3133751" y="4065655"/>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Diagnostic Inst. &amp; Valves</a:t>
          </a:r>
          <a:endParaRPr lang="en-US" sz="1600" b="1" kern="1200" dirty="0">
            <a:solidFill>
              <a:srgbClr val="030000"/>
            </a:solidFill>
            <a:latin typeface="Arial"/>
            <a:cs typeface="Arial"/>
          </a:endParaRPr>
        </a:p>
      </dsp:txBody>
      <dsp:txXfrm>
        <a:off x="3144216" y="4076120"/>
        <a:ext cx="2539388" cy="336369"/>
      </dsp:txXfrm>
    </dsp:sp>
    <dsp:sp modelId="{CB235F93-F24F-8D4C-A680-46CE9DD4958F}">
      <dsp:nvSpPr>
        <dsp:cNvPr id="0" name=""/>
        <dsp:cNvSpPr/>
      </dsp:nvSpPr>
      <dsp:spPr>
        <a:xfrm>
          <a:off x="3172811" y="4511954"/>
          <a:ext cx="2519631"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Safety equipment</a:t>
          </a:r>
          <a:endParaRPr lang="en-US" sz="1600" b="1" kern="1200" dirty="0">
            <a:solidFill>
              <a:srgbClr val="030000"/>
            </a:solidFill>
            <a:latin typeface="Arial"/>
            <a:cs typeface="Arial"/>
          </a:endParaRPr>
        </a:p>
      </dsp:txBody>
      <dsp:txXfrm>
        <a:off x="3183276" y="4522419"/>
        <a:ext cx="2498701" cy="336369"/>
      </dsp:txXfrm>
    </dsp:sp>
    <dsp:sp modelId="{25555DB8-6A75-EE41-AAFC-9358E75DDDA2}">
      <dsp:nvSpPr>
        <dsp:cNvPr id="0" name=""/>
        <dsp:cNvSpPr/>
      </dsp:nvSpPr>
      <dsp:spPr>
        <a:xfrm>
          <a:off x="3145088" y="3523816"/>
          <a:ext cx="2560318" cy="357299"/>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Coupler cooling Sys.</a:t>
          </a:r>
          <a:endParaRPr lang="en-US" sz="1600" b="1" kern="1200" dirty="0">
            <a:solidFill>
              <a:srgbClr val="030000"/>
            </a:solidFill>
            <a:latin typeface="Arial"/>
            <a:cs typeface="Arial"/>
          </a:endParaRPr>
        </a:p>
      </dsp:txBody>
      <dsp:txXfrm>
        <a:off x="3155553" y="3534281"/>
        <a:ext cx="2539388" cy="336369"/>
      </dsp:txXfrm>
    </dsp:sp>
    <dsp:sp modelId="{FAFB9C10-3D8C-7C46-9DA4-93CADA01A5D3}">
      <dsp:nvSpPr>
        <dsp:cNvPr id="0" name=""/>
        <dsp:cNvSpPr/>
      </dsp:nvSpPr>
      <dsp:spPr>
        <a:xfrm>
          <a:off x="5943603" y="0"/>
          <a:ext cx="2743196" cy="4982656"/>
        </a:xfrm>
        <a:prstGeom prst="roundRect">
          <a:avLst>
            <a:gd name="adj" fmla="val 10000"/>
          </a:avLst>
        </a:prstGeom>
        <a:no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50000"/>
            </a:lnSpc>
            <a:spcBef>
              <a:spcPct val="0"/>
            </a:spcBef>
            <a:spcAft>
              <a:spcPct val="35000"/>
            </a:spcAft>
          </a:pPr>
          <a:r>
            <a:rPr lang="en-US" sz="2000" b="1" kern="1200" dirty="0" smtClean="0">
              <a:solidFill>
                <a:srgbClr val="030000"/>
              </a:solidFill>
              <a:latin typeface="Papyrus"/>
              <a:cs typeface="Papyrus"/>
            </a:rPr>
            <a:t> </a:t>
          </a:r>
          <a:endParaRPr lang="en-US" sz="2000" b="1" kern="1200" dirty="0">
            <a:solidFill>
              <a:srgbClr val="030000"/>
            </a:solidFill>
            <a:latin typeface="Papyrus"/>
            <a:cs typeface="Papyrus"/>
          </a:endParaRPr>
        </a:p>
      </dsp:txBody>
      <dsp:txXfrm>
        <a:off x="5943603" y="0"/>
        <a:ext cx="2743196" cy="1494796"/>
      </dsp:txXfrm>
    </dsp:sp>
    <dsp:sp modelId="{EC1B047E-1EEF-7448-98D3-E9AEA6C1510A}">
      <dsp:nvSpPr>
        <dsp:cNvPr id="0" name=""/>
        <dsp:cNvSpPr/>
      </dsp:nvSpPr>
      <dsp:spPr>
        <a:xfrm rot="10800000" flipV="1">
          <a:off x="6122210" y="331926"/>
          <a:ext cx="2560318" cy="247271"/>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Beam pipe</a:t>
          </a:r>
          <a:endParaRPr lang="en-US" sz="1600" b="1" i="0" kern="1200" dirty="0">
            <a:solidFill>
              <a:srgbClr val="030000"/>
            </a:solidFill>
            <a:latin typeface="Arial"/>
            <a:cs typeface="Arial"/>
          </a:endParaRPr>
        </a:p>
      </dsp:txBody>
      <dsp:txXfrm rot="-10800000">
        <a:off x="6129452" y="339168"/>
        <a:ext cx="2545834" cy="232787"/>
      </dsp:txXfrm>
    </dsp:sp>
    <dsp:sp modelId="{7B1B6771-C68D-5D43-A1F9-C73FB480357D}">
      <dsp:nvSpPr>
        <dsp:cNvPr id="0" name=""/>
        <dsp:cNvSpPr/>
      </dsp:nvSpPr>
      <dsp:spPr>
        <a:xfrm>
          <a:off x="6122210" y="772766"/>
          <a:ext cx="2560318" cy="25333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Corrector magnet</a:t>
          </a:r>
          <a:endParaRPr lang="en-US" sz="1600" b="1" i="0" kern="1200" dirty="0">
            <a:solidFill>
              <a:srgbClr val="030000"/>
            </a:solidFill>
            <a:latin typeface="Arial"/>
            <a:cs typeface="Arial"/>
          </a:endParaRPr>
        </a:p>
      </dsp:txBody>
      <dsp:txXfrm>
        <a:off x="6129630" y="780186"/>
        <a:ext cx="2545478" cy="238497"/>
      </dsp:txXfrm>
    </dsp:sp>
    <dsp:sp modelId="{CEFA9A97-EDB3-9B41-B331-231DC0DE2745}">
      <dsp:nvSpPr>
        <dsp:cNvPr id="0" name=""/>
        <dsp:cNvSpPr/>
      </dsp:nvSpPr>
      <dsp:spPr>
        <a:xfrm>
          <a:off x="6122210" y="1223213"/>
          <a:ext cx="2560318" cy="278671"/>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Vacuum station</a:t>
          </a:r>
          <a:endParaRPr lang="en-US" sz="1600" b="1" i="0" kern="1200" dirty="0">
            <a:solidFill>
              <a:srgbClr val="030000"/>
            </a:solidFill>
            <a:latin typeface="Arial"/>
            <a:cs typeface="Arial"/>
          </a:endParaRPr>
        </a:p>
      </dsp:txBody>
      <dsp:txXfrm>
        <a:off x="6130372" y="1231375"/>
        <a:ext cx="2543994" cy="262347"/>
      </dsp:txXfrm>
    </dsp:sp>
    <dsp:sp modelId="{98C48ACB-5658-AD4A-8FA0-0BED1433C669}">
      <dsp:nvSpPr>
        <dsp:cNvPr id="0" name=""/>
        <dsp:cNvSpPr/>
      </dsp:nvSpPr>
      <dsp:spPr>
        <a:xfrm>
          <a:off x="6126481" y="1642585"/>
          <a:ext cx="2560318" cy="344580"/>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err="1" smtClean="0">
              <a:solidFill>
                <a:srgbClr val="030000"/>
              </a:solidFill>
              <a:latin typeface="Arial"/>
              <a:cs typeface="Arial"/>
            </a:rPr>
            <a:t>Instrum</a:t>
          </a:r>
          <a:r>
            <a:rPr lang="en-US" sz="1600" b="1" i="0" kern="1200" dirty="0" smtClean="0">
              <a:solidFill>
                <a:srgbClr val="030000"/>
              </a:solidFill>
              <a:latin typeface="Arial"/>
              <a:cs typeface="Arial"/>
            </a:rPr>
            <a:t>., BPM  etc.</a:t>
          </a:r>
          <a:endParaRPr lang="en-US" sz="1600" b="1" i="0" kern="1200" dirty="0">
            <a:solidFill>
              <a:srgbClr val="030000"/>
            </a:solidFill>
            <a:latin typeface="Arial"/>
            <a:cs typeface="Arial"/>
          </a:endParaRPr>
        </a:p>
      </dsp:txBody>
      <dsp:txXfrm>
        <a:off x="6136573" y="1652677"/>
        <a:ext cx="2540134" cy="324396"/>
      </dsp:txXfrm>
    </dsp:sp>
    <dsp:sp modelId="{0D1C0BF8-896C-FA43-ACC0-E41EFB207367}">
      <dsp:nvSpPr>
        <dsp:cNvPr id="0" name=""/>
        <dsp:cNvSpPr/>
      </dsp:nvSpPr>
      <dsp:spPr>
        <a:xfrm>
          <a:off x="6122210" y="2616584"/>
          <a:ext cx="2560318" cy="304797"/>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Waveguide and RF eq.</a:t>
          </a:r>
          <a:endParaRPr lang="en-US" sz="1600" b="1" i="0" kern="1200" dirty="0">
            <a:solidFill>
              <a:srgbClr val="030000"/>
            </a:solidFill>
            <a:latin typeface="Arial"/>
            <a:cs typeface="Arial"/>
          </a:endParaRPr>
        </a:p>
      </dsp:txBody>
      <dsp:txXfrm>
        <a:off x="6131137" y="2625511"/>
        <a:ext cx="2542464" cy="286943"/>
      </dsp:txXfrm>
    </dsp:sp>
    <dsp:sp modelId="{7744E249-864A-254B-AD4F-0CA6C53A51E3}">
      <dsp:nvSpPr>
        <dsp:cNvPr id="0" name=""/>
        <dsp:cNvSpPr/>
      </dsp:nvSpPr>
      <dsp:spPr>
        <a:xfrm>
          <a:off x="6126481" y="3164070"/>
          <a:ext cx="2560318" cy="323321"/>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Control system eq.</a:t>
          </a:r>
          <a:endParaRPr lang="en-US" sz="1600" b="1" i="0" kern="1200" dirty="0">
            <a:solidFill>
              <a:srgbClr val="030000"/>
            </a:solidFill>
            <a:latin typeface="Arial"/>
            <a:cs typeface="Arial"/>
          </a:endParaRPr>
        </a:p>
      </dsp:txBody>
      <dsp:txXfrm>
        <a:off x="6135951" y="3173540"/>
        <a:ext cx="2541378" cy="304381"/>
      </dsp:txXfrm>
    </dsp:sp>
    <dsp:sp modelId="{48449881-C656-A145-9A0E-C4F56B3B55E7}">
      <dsp:nvSpPr>
        <dsp:cNvPr id="0" name=""/>
        <dsp:cNvSpPr/>
      </dsp:nvSpPr>
      <dsp:spPr>
        <a:xfrm>
          <a:off x="6126481" y="4520042"/>
          <a:ext cx="2560318" cy="323321"/>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Safety equipment</a:t>
          </a:r>
          <a:endParaRPr lang="en-US" sz="1600" b="1" i="0" kern="1200" dirty="0">
            <a:solidFill>
              <a:srgbClr val="030000"/>
            </a:solidFill>
            <a:latin typeface="Arial"/>
            <a:cs typeface="Arial"/>
          </a:endParaRPr>
        </a:p>
      </dsp:txBody>
      <dsp:txXfrm>
        <a:off x="6135951" y="4529512"/>
        <a:ext cx="2541378" cy="304381"/>
      </dsp:txXfrm>
    </dsp:sp>
    <dsp:sp modelId="{9045CF9B-E149-C14C-935F-1FFF42CBB142}">
      <dsp:nvSpPr>
        <dsp:cNvPr id="0" name=""/>
        <dsp:cNvSpPr/>
      </dsp:nvSpPr>
      <dsp:spPr>
        <a:xfrm>
          <a:off x="6126481" y="3652330"/>
          <a:ext cx="2560318" cy="293583"/>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err="1" smtClean="0">
              <a:solidFill>
                <a:srgbClr val="030000"/>
              </a:solidFill>
              <a:latin typeface="Arial"/>
              <a:cs typeface="Arial"/>
            </a:rPr>
            <a:t>Cryo</a:t>
          </a:r>
          <a:r>
            <a:rPr lang="en-US" sz="1600" b="1" i="0" kern="1200" dirty="0" smtClean="0">
              <a:solidFill>
                <a:srgbClr val="030000"/>
              </a:solidFill>
              <a:latin typeface="Arial"/>
              <a:cs typeface="Arial"/>
            </a:rPr>
            <a:t> valve box</a:t>
          </a:r>
          <a:endParaRPr lang="en-US" sz="1600" b="1" i="0" kern="1200" dirty="0">
            <a:solidFill>
              <a:srgbClr val="030000"/>
            </a:solidFill>
            <a:latin typeface="Arial"/>
            <a:cs typeface="Arial"/>
          </a:endParaRPr>
        </a:p>
      </dsp:txBody>
      <dsp:txXfrm>
        <a:off x="6135080" y="3660929"/>
        <a:ext cx="2543120" cy="276385"/>
      </dsp:txXfrm>
    </dsp:sp>
    <dsp:sp modelId="{631961F1-212F-BB42-B155-2843E0548000}">
      <dsp:nvSpPr>
        <dsp:cNvPr id="0" name=""/>
        <dsp:cNvSpPr/>
      </dsp:nvSpPr>
      <dsp:spPr>
        <a:xfrm>
          <a:off x="6094209" y="2124847"/>
          <a:ext cx="2560318" cy="360324"/>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30000"/>
              </a:solidFill>
              <a:latin typeface="Arial"/>
              <a:cs typeface="Arial"/>
            </a:rPr>
            <a:t>Ext. supporting system</a:t>
          </a:r>
          <a:endParaRPr lang="en-US" sz="1600" b="1" i="0" kern="1200" dirty="0">
            <a:solidFill>
              <a:srgbClr val="030000"/>
            </a:solidFill>
            <a:latin typeface="Arial"/>
            <a:cs typeface="Arial"/>
          </a:endParaRPr>
        </a:p>
      </dsp:txBody>
      <dsp:txXfrm>
        <a:off x="6104763" y="2135401"/>
        <a:ext cx="2539210" cy="339216"/>
      </dsp:txXfrm>
    </dsp:sp>
    <dsp:sp modelId="{91646FAD-F6EF-B14B-9F88-F997779C974A}">
      <dsp:nvSpPr>
        <dsp:cNvPr id="0" name=""/>
        <dsp:cNvSpPr/>
      </dsp:nvSpPr>
      <dsp:spPr>
        <a:xfrm>
          <a:off x="6126481" y="4125040"/>
          <a:ext cx="2560318" cy="270512"/>
        </a:xfrm>
        <a:prstGeom prst="roundRect">
          <a:avLst>
            <a:gd name="adj" fmla="val 10000"/>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accent6">
              <a:lumMod val="40000"/>
              <a:lumOff val="6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b="1" i="0" kern="1200" dirty="0" smtClean="0">
              <a:solidFill>
                <a:srgbClr val="030000"/>
              </a:solidFill>
              <a:latin typeface="Arial"/>
              <a:cs typeface="Arial"/>
            </a:rPr>
            <a:t>Jumper connection</a:t>
          </a:r>
          <a:endParaRPr lang="en-US" sz="1600" b="1" i="0" kern="1200" dirty="0">
            <a:solidFill>
              <a:srgbClr val="030000"/>
            </a:solidFill>
            <a:latin typeface="Arial"/>
            <a:cs typeface="Arial"/>
          </a:endParaRPr>
        </a:p>
      </dsp:txBody>
      <dsp:txXfrm>
        <a:off x="6134404" y="4132963"/>
        <a:ext cx="2544472" cy="25466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19BCA9-1CE0-DA44-BE7F-3DBE22FAA1A4}" type="datetimeFigureOut">
              <a:rPr lang="en-US" smtClean="0"/>
              <a:t>10/10/12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DA8EA-CDBC-5146-BD43-804A34D3882D}" type="slidenum">
              <a:rPr lang="en-US" smtClean="0"/>
              <a:t>‹#›</a:t>
            </a:fld>
            <a:endParaRPr lang="en-US"/>
          </a:p>
        </p:txBody>
      </p:sp>
    </p:spTree>
    <p:extLst>
      <p:ext uri="{BB962C8B-B14F-4D97-AF65-F5344CB8AC3E}">
        <p14:creationId xmlns:p14="http://schemas.microsoft.com/office/powerpoint/2010/main" val="28146603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082" rtl="0" eaLnBrk="1" fontAlgn="auto" latinLnBrk="0" hangingPunct="1">
              <a:lnSpc>
                <a:spcPct val="100000"/>
              </a:lnSpc>
              <a:spcBef>
                <a:spcPts val="0"/>
              </a:spcBef>
              <a:spcAft>
                <a:spcPts val="0"/>
              </a:spcAft>
              <a:buClrTx/>
              <a:buSzTx/>
              <a:buFontTx/>
              <a:buNone/>
              <a:tabLst/>
              <a:defRPr/>
            </a:pPr>
            <a:r>
              <a:rPr lang="en-US" dirty="0" smtClean="0"/>
              <a:t>Mechanical</a:t>
            </a:r>
            <a:r>
              <a:rPr lang="en-US" baseline="0" dirty="0" smtClean="0"/>
              <a:t> i</a:t>
            </a:r>
            <a:r>
              <a:rPr lang="en-US" dirty="0" smtClean="0"/>
              <a:t>nterface using bellows, flanges, etc…</a:t>
            </a:r>
          </a:p>
          <a:p>
            <a:endParaRPr lang="en-US" dirty="0"/>
          </a:p>
        </p:txBody>
      </p:sp>
      <p:sp>
        <p:nvSpPr>
          <p:cNvPr id="4" name="Slide Number Placeholder 3"/>
          <p:cNvSpPr>
            <a:spLocks noGrp="1"/>
          </p:cNvSpPr>
          <p:nvPr>
            <p:ph type="sldNum" sz="quarter" idx="10"/>
          </p:nvPr>
        </p:nvSpPr>
        <p:spPr/>
        <p:txBody>
          <a:bodyPr/>
          <a:lstStyle/>
          <a:p>
            <a:fld id="{1B081CBA-5657-B747-B287-6165EE350E99}" type="slidenum">
              <a:rPr lang="en-US" smtClean="0"/>
              <a:pPr/>
              <a:t>15</a:t>
            </a:fld>
            <a:endParaRPr lang="en-US"/>
          </a:p>
        </p:txBody>
      </p:sp>
    </p:spTree>
    <p:extLst>
      <p:ext uri="{BB962C8B-B14F-4D97-AF65-F5344CB8AC3E}">
        <p14:creationId xmlns:p14="http://schemas.microsoft.com/office/powerpoint/2010/main" val="267896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36" indent="0">
              <a:buNone/>
            </a:pPr>
            <a:r>
              <a:rPr lang="en-US" sz="2000" dirty="0" smtClean="0">
                <a:sym typeface="Wingdings"/>
              </a:rPr>
              <a:t>i</a:t>
            </a:r>
            <a:r>
              <a:rPr lang="en-US" sz="2000" dirty="0" smtClean="0"/>
              <a:t>i) Plans for the remaining part of 2012 (and beginning of 2013 if appropriate) </a:t>
            </a:r>
          </a:p>
          <a:p>
            <a:pPr marL="457083" lvl="1" indent="0">
              <a:buNone/>
            </a:pPr>
            <a:endParaRPr lang="en-US" dirty="0" smtClean="0">
              <a:sym typeface="Wingdings"/>
            </a:endParaRPr>
          </a:p>
          <a:p>
            <a:pPr marL="457083" lvl="1" indent="0">
              <a:buNone/>
            </a:pPr>
            <a:r>
              <a:rPr lang="en-US" dirty="0" err="1" smtClean="0">
                <a:sym typeface="Wingdings"/>
              </a:rPr>
              <a:t>Cryo</a:t>
            </a:r>
            <a:r>
              <a:rPr lang="en-US" dirty="0" smtClean="0">
                <a:sym typeface="Wingdings"/>
              </a:rPr>
              <a:t>	 Freeze the cold </a:t>
            </a:r>
            <a:r>
              <a:rPr lang="en-US" dirty="0" err="1" smtClean="0">
                <a:sym typeface="Wingdings"/>
              </a:rPr>
              <a:t>Linac</a:t>
            </a:r>
            <a:r>
              <a:rPr lang="en-US" dirty="0" smtClean="0">
                <a:sym typeface="Wingdings"/>
              </a:rPr>
              <a:t> operating parameters</a:t>
            </a:r>
          </a:p>
          <a:p>
            <a:pPr marL="457083" lvl="1" indent="0">
              <a:buNone/>
            </a:pPr>
            <a:r>
              <a:rPr lang="en-US" dirty="0" smtClean="0">
                <a:sym typeface="Wingdings"/>
              </a:rPr>
              <a:t>		 ESS </a:t>
            </a:r>
            <a:r>
              <a:rPr lang="en-US" dirty="0" err="1" smtClean="0">
                <a:sym typeface="Wingdings"/>
              </a:rPr>
              <a:t>Linac</a:t>
            </a:r>
            <a:r>
              <a:rPr lang="en-US" dirty="0" smtClean="0">
                <a:sym typeface="Wingdings"/>
              </a:rPr>
              <a:t> flow scheme</a:t>
            </a:r>
          </a:p>
          <a:p>
            <a:pPr marL="457083" lvl="1" indent="0">
              <a:buNone/>
            </a:pPr>
            <a:r>
              <a:rPr lang="en-US" dirty="0" smtClean="0">
                <a:sym typeface="Wingdings"/>
              </a:rPr>
              <a:t>		 Sizing of components (e.g. distribution lines)</a:t>
            </a:r>
          </a:p>
          <a:p>
            <a:pPr marL="457083" lvl="1" indent="0">
              <a:buNone/>
            </a:pPr>
            <a:r>
              <a:rPr lang="en-US" dirty="0" smtClean="0">
                <a:sym typeface="Wingdings"/>
              </a:rPr>
              <a:t>		</a:t>
            </a:r>
            <a:endParaRPr lang="en-US" dirty="0" smtClean="0"/>
          </a:p>
          <a:p>
            <a:pPr marL="457083" lvl="1" indent="0">
              <a:buNone/>
            </a:pPr>
            <a:r>
              <a:rPr lang="en-US" dirty="0" smtClean="0"/>
              <a:t>Spokes 	</a:t>
            </a:r>
            <a:r>
              <a:rPr lang="en-US" dirty="0" smtClean="0">
                <a:sym typeface="Wingdings"/>
              </a:rPr>
              <a:t> Complete technical design detail (proto test expected 2015)</a:t>
            </a:r>
          </a:p>
          <a:p>
            <a:pPr marL="457083" lvl="1" indent="0">
              <a:buNone/>
            </a:pPr>
            <a:endParaRPr lang="en-US" dirty="0" smtClean="0">
              <a:sym typeface="Wingdings"/>
            </a:endParaRPr>
          </a:p>
          <a:p>
            <a:pPr marL="457083" lvl="1" indent="0">
              <a:buNone/>
            </a:pPr>
            <a:r>
              <a:rPr lang="en-US" dirty="0" smtClean="0"/>
              <a:t>Elliptical 	</a:t>
            </a:r>
            <a:r>
              <a:rPr lang="en-US" dirty="0" smtClean="0">
                <a:sym typeface="Wingdings"/>
              </a:rPr>
              <a:t>Develop component stand alone test to verify the expected heat load</a:t>
            </a:r>
          </a:p>
          <a:p>
            <a:pPr marL="457083" lvl="1" indent="0">
              <a:buNone/>
            </a:pPr>
            <a:r>
              <a:rPr lang="en-US" dirty="0" smtClean="0">
                <a:sym typeface="Wingdings"/>
              </a:rPr>
              <a:t>		 Complete the conceptual design and Initiate the fabrication drawing</a:t>
            </a:r>
          </a:p>
          <a:p>
            <a:pPr marL="457083" lvl="1" indent="0">
              <a:buNone/>
            </a:pPr>
            <a:endParaRPr lang="en-US" dirty="0" smtClean="0">
              <a:sym typeface="Wingdings"/>
            </a:endParaRPr>
          </a:p>
          <a:p>
            <a:pPr marL="0" indent="0">
              <a:buNone/>
            </a:pPr>
            <a:r>
              <a:rPr lang="en-US" sz="2000" dirty="0" smtClean="0"/>
              <a:t>iii) Issue that needs attention</a:t>
            </a:r>
          </a:p>
          <a:p>
            <a:pPr marL="457083" lvl="1" indent="0">
              <a:buNone/>
            </a:pPr>
            <a:endParaRPr lang="en-US" dirty="0" smtClean="0"/>
          </a:p>
          <a:p>
            <a:pPr marL="457083" lvl="1" indent="0">
              <a:buNone/>
            </a:pPr>
            <a:r>
              <a:rPr lang="en-US" dirty="0" smtClean="0"/>
              <a:t>Spoke	</a:t>
            </a:r>
            <a:r>
              <a:rPr lang="en-US" dirty="0" smtClean="0">
                <a:sym typeface="Wingdings"/>
              </a:rPr>
              <a:t> Prototype development depends on the availability of resonator </a:t>
            </a:r>
          </a:p>
          <a:p>
            <a:pPr marL="457083" lvl="1" indent="0">
              <a:buNone/>
            </a:pPr>
            <a:r>
              <a:rPr lang="en-US" dirty="0" smtClean="0">
                <a:sym typeface="Wingdings"/>
              </a:rPr>
              <a:t>	</a:t>
            </a:r>
          </a:p>
          <a:p>
            <a:pPr marL="457083" lvl="1" indent="0">
              <a:buNone/>
            </a:pPr>
            <a:r>
              <a:rPr lang="en-US" dirty="0" smtClean="0"/>
              <a:t>Elliptical 	</a:t>
            </a:r>
            <a:r>
              <a:rPr lang="en-US" dirty="0" smtClean="0">
                <a:sym typeface="Wingdings"/>
              </a:rPr>
              <a:t> Critical path for current ESS schedule</a:t>
            </a:r>
          </a:p>
          <a:p>
            <a:pPr marL="457083" lvl="1" indent="0">
              <a:buNone/>
            </a:pPr>
            <a:r>
              <a:rPr lang="en-US" dirty="0" smtClean="0">
                <a:sym typeface="Wingdings"/>
              </a:rPr>
              <a:t>		</a:t>
            </a:r>
            <a:r>
              <a:rPr lang="en-US" sz="1400" dirty="0" smtClean="0">
                <a:sym typeface="Wingdings"/>
              </a:rPr>
              <a:t> e.g. availability of the infrastructure</a:t>
            </a:r>
          </a:p>
          <a:p>
            <a:pPr marL="457083" lvl="1" indent="0">
              <a:buNone/>
            </a:pPr>
            <a:endParaRPr lang="en-US" sz="1400" dirty="0" smtClean="0">
              <a:sym typeface="Wingdings"/>
            </a:endParaRPr>
          </a:p>
          <a:p>
            <a:pPr marL="457083" lvl="1" indent="0">
              <a:buNone/>
            </a:pPr>
            <a:r>
              <a:rPr lang="en-US" dirty="0" smtClean="0">
                <a:sym typeface="Wingdings"/>
              </a:rPr>
              <a:t>		 Freeze the parameters of the medium- and high-beta cavities packages in 		  order to freeze the </a:t>
            </a:r>
            <a:r>
              <a:rPr lang="en-US" dirty="0" err="1" smtClean="0">
                <a:sym typeface="Wingdings"/>
              </a:rPr>
              <a:t>cryomodule</a:t>
            </a:r>
            <a:r>
              <a:rPr lang="en-US" dirty="0" smtClean="0">
                <a:sym typeface="Wingdings"/>
              </a:rPr>
              <a:t> design 		</a:t>
            </a:r>
            <a:r>
              <a:rPr lang="en-US" sz="1400" dirty="0" smtClean="0">
                <a:sym typeface="Wingdings"/>
              </a:rPr>
              <a:t>  </a:t>
            </a:r>
          </a:p>
          <a:p>
            <a:pPr marL="457083" lvl="1" indent="0">
              <a:buNone/>
            </a:pPr>
            <a:r>
              <a:rPr lang="en-US" sz="1400" dirty="0" smtClean="0">
                <a:sym typeface="Wingdings"/>
              </a:rPr>
              <a:t>		e.g. HOM use</a:t>
            </a:r>
          </a:p>
          <a:p>
            <a:pPr marL="457083" lvl="1" indent="0">
              <a:buNone/>
            </a:pPr>
            <a:endParaRPr lang="en-US" dirty="0" smtClean="0">
              <a:sym typeface="Wingdings"/>
            </a:endParaRPr>
          </a:p>
          <a:p>
            <a:endParaRPr lang="en-US" dirty="0"/>
          </a:p>
        </p:txBody>
      </p:sp>
    </p:spTree>
    <p:extLst>
      <p:ext uri="{BB962C8B-B14F-4D97-AF65-F5344CB8AC3E}">
        <p14:creationId xmlns:p14="http://schemas.microsoft.com/office/powerpoint/2010/main" val="1104727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081CBA-5657-B747-B287-6165EE350E99}" type="slidenum">
              <a:rPr lang="en-US" smtClean="0"/>
              <a:pPr/>
              <a:t>33</a:t>
            </a:fld>
            <a:endParaRPr lang="en-US"/>
          </a:p>
        </p:txBody>
      </p:sp>
    </p:spTree>
    <p:extLst>
      <p:ext uri="{BB962C8B-B14F-4D97-AF65-F5344CB8AC3E}">
        <p14:creationId xmlns:p14="http://schemas.microsoft.com/office/powerpoint/2010/main" val="3143949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63425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97844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79663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seul">
    <p:bg>
      <p:bgPr>
        <a:blipFill dpi="0" rotWithShape="1">
          <a:blip r:embed="rId2" cstate="print">
            <a:lum/>
          </a:blip>
          <a:srcRect/>
          <a:stretch>
            <a:fillRect l="-6000" r="-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80305" y="214290"/>
            <a:ext cx="5450452" cy="796908"/>
          </a:xfrm>
          <a:prstGeom prst="rect">
            <a:avLst/>
          </a:prstGeom>
        </p:spPr>
        <p:txBody>
          <a:bodyPr>
            <a:noAutofit/>
          </a:bodyPr>
          <a:lstStyle>
            <a:lvl1pPr>
              <a:buFont typeface="Arial" pitchFamily="34" charset="0"/>
              <a:buNone/>
              <a:defRPr sz="3600" b="1" i="0" cap="all" baseline="0">
                <a:solidFill>
                  <a:schemeClr val="tx1">
                    <a:lumMod val="75000"/>
                    <a:lumOff val="25000"/>
                  </a:schemeClr>
                </a:solidFill>
                <a:latin typeface="Arial Bold"/>
              </a:defRPr>
            </a:lvl1pPr>
          </a:lstStyle>
          <a:p>
            <a:r>
              <a:rPr lang="fr-FR" dirty="0" smtClean="0"/>
              <a:t>Titre présentation</a:t>
            </a:r>
            <a:endParaRPr lang="fr-FR" dirty="0"/>
          </a:p>
        </p:txBody>
      </p:sp>
      <p:pic>
        <p:nvPicPr>
          <p:cNvPr id="11" name="Image 10" descr="logoipn.png"/>
          <p:cNvPicPr>
            <a:picLocks noChangeAspect="1"/>
          </p:cNvPicPr>
          <p:nvPr userDrawn="1"/>
        </p:nvPicPr>
        <p:blipFill>
          <a:blip r:embed="rId3" cstate="print"/>
          <a:srcRect l="15106" t="13491" r="20142" b="24283"/>
          <a:stretch>
            <a:fillRect/>
          </a:stretch>
        </p:blipFill>
        <p:spPr>
          <a:xfrm>
            <a:off x="118582" y="116632"/>
            <a:ext cx="1559045" cy="977946"/>
          </a:xfrm>
          <a:prstGeom prst="rect">
            <a:avLst/>
          </a:prstGeom>
        </p:spPr>
      </p:pic>
      <p:sp>
        <p:nvSpPr>
          <p:cNvPr id="9" name="Espace réservé du numéro de diapositive 4"/>
          <p:cNvSpPr txBox="1">
            <a:spLocks/>
          </p:cNvSpPr>
          <p:nvPr userDrawn="1"/>
        </p:nvSpPr>
        <p:spPr>
          <a:xfrm>
            <a:off x="8572528" y="6500836"/>
            <a:ext cx="571505" cy="285728"/>
          </a:xfrm>
          <a:prstGeom prst="rect">
            <a:avLst/>
          </a:prstGeom>
        </p:spPr>
        <p:txBody>
          <a:bodyPr vert="horz" lIns="95763" tIns="47882" rIns="95763" bIns="47882" rtlCol="0" anchor="ctr"/>
          <a:lstStyle>
            <a:lvl1pPr>
              <a:defRPr baseline="0">
                <a:solidFill>
                  <a:srgbClr val="C3004A"/>
                </a:solidFill>
                <a:latin typeface="Arial Bold"/>
              </a:defRPr>
            </a:lvl1pPr>
          </a:lstStyle>
          <a:p>
            <a:pPr marL="0" marR="0" lvl="0" indent="0" algn="r" defTabSz="957629" rtl="0" eaLnBrk="1" fontAlgn="auto" latinLnBrk="0" hangingPunct="1">
              <a:lnSpc>
                <a:spcPct val="100000"/>
              </a:lnSpc>
              <a:spcBef>
                <a:spcPts val="0"/>
              </a:spcBef>
              <a:spcAft>
                <a:spcPts val="0"/>
              </a:spcAft>
              <a:buClrTx/>
              <a:buSzTx/>
              <a:buFontTx/>
              <a:buNone/>
              <a:tabLst/>
              <a:defRPr/>
            </a:pPr>
            <a:endParaRPr kumimoji="0" lang="fr-FR" sz="1300" b="0" i="0" u="none" strike="noStrike" kern="1200" cap="none" spc="0" normalizeH="0" baseline="0" noProof="0" dirty="0">
              <a:ln>
                <a:noFill/>
              </a:ln>
              <a:solidFill>
                <a:srgbClr val="C3004A"/>
              </a:solidFill>
              <a:effectLst/>
              <a:uLnTx/>
              <a:uFillTx/>
              <a:latin typeface="Arial Bold"/>
              <a:ea typeface="+mn-ea"/>
              <a:cs typeface="+mn-cs"/>
            </a:endParaRPr>
          </a:p>
        </p:txBody>
      </p:sp>
      <p:pic>
        <p:nvPicPr>
          <p:cNvPr id="7" name="Image 6" descr="logo.png"/>
          <p:cNvPicPr/>
          <p:nvPr userDrawn="1"/>
        </p:nvPicPr>
        <p:blipFill>
          <a:blip r:embed="rId4" cstate="print"/>
          <a:stretch>
            <a:fillRect/>
          </a:stretch>
        </p:blipFill>
        <p:spPr bwMode="auto">
          <a:xfrm>
            <a:off x="7363695" y="116632"/>
            <a:ext cx="1642683" cy="906308"/>
          </a:xfrm>
          <a:prstGeom prst="rect">
            <a:avLst/>
          </a:prstGeom>
          <a:noFill/>
          <a:ln>
            <a:noFill/>
          </a:ln>
        </p:spPr>
      </p:pic>
      <p:sp>
        <p:nvSpPr>
          <p:cNvPr id="8" name="ZoneTexte 7"/>
          <p:cNvSpPr txBox="1"/>
          <p:nvPr userDrawn="1"/>
        </p:nvSpPr>
        <p:spPr>
          <a:xfrm>
            <a:off x="716803" y="6453337"/>
            <a:ext cx="8308615" cy="276999"/>
          </a:xfrm>
          <a:prstGeom prst="rect">
            <a:avLst/>
          </a:prstGeom>
          <a:noFill/>
        </p:spPr>
        <p:txBody>
          <a:bodyPr wrap="square" rtlCol="0">
            <a:spAutoFit/>
          </a:bodyPr>
          <a:lstStyle/>
          <a:p>
            <a:pPr algn="r"/>
            <a:r>
              <a:rPr lang="fr-FR" sz="1200" dirty="0" smtClean="0"/>
              <a:t>F  LESEIGNEUR  /  G  OLIVIER    </a:t>
            </a:r>
            <a:r>
              <a:rPr lang="fr-FR" sz="1200" baseline="0" dirty="0" smtClean="0"/>
              <a:t>                          </a:t>
            </a:r>
            <a:r>
              <a:rPr lang="fr-FR" sz="1200" dirty="0" smtClean="0"/>
              <a:t>Réunion ESS</a:t>
            </a:r>
            <a:r>
              <a:rPr lang="fr-FR" sz="1200" baseline="0" dirty="0" smtClean="0"/>
              <a:t> RT7 du 27 avril 2012			</a:t>
            </a:r>
            <a:fld id="{CA779A63-C08E-4F25-AF9D-7A6FAEC763DC}" type="slidenum">
              <a:rPr lang="fr-FR" sz="1200" baseline="0" smtClean="0"/>
              <a:pPr algn="r"/>
              <a:t>‹#›</a:t>
            </a:fld>
            <a:endParaRPr lang="fr-FR" sz="1200" dirty="0"/>
          </a:p>
        </p:txBody>
      </p:sp>
    </p:spTree>
    <p:extLst>
      <p:ext uri="{BB962C8B-B14F-4D97-AF65-F5344CB8AC3E}">
        <p14:creationId xmlns:p14="http://schemas.microsoft.com/office/powerpoint/2010/main" val="3446153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048995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012081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104616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F41E2D4-2316-BD4A-99DC-FED7530D8663}" type="datetimeFigureOut">
              <a:rPr lang="en-US" smtClean="0"/>
              <a:t>10/10/12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29853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F41E2D4-2316-BD4A-99DC-FED7530D8663}" type="datetimeFigureOut">
              <a:rPr lang="en-US" smtClean="0"/>
              <a:t>10/10/12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480843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F41E2D4-2316-BD4A-99DC-FED7530D8663}" type="datetimeFigureOut">
              <a:rPr lang="en-US" smtClean="0"/>
              <a:t>10/10/12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359623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1E2D4-2316-BD4A-99DC-FED7530D8663}" type="datetimeFigureOut">
              <a:rPr lang="en-US" smtClean="0"/>
              <a:t>10/10/12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0005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531440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10/10/12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658132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10/10/12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43463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687327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69999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048995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012081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104616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F41E2D4-2316-BD4A-99DC-FED7530D8663}" type="datetimeFigureOut">
              <a:rPr lang="en-US" smtClean="0"/>
              <a:t>10/10/12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29853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F41E2D4-2316-BD4A-99DC-FED7530D8663}" type="datetimeFigureOut">
              <a:rPr lang="en-US" smtClean="0"/>
              <a:t>10/10/12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480843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F41E2D4-2316-BD4A-99DC-FED7530D8663}" type="datetimeFigureOut">
              <a:rPr lang="en-US" smtClean="0"/>
              <a:t>10/10/12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35962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149524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1E2D4-2316-BD4A-99DC-FED7530D8663}" type="datetimeFigureOut">
              <a:rPr lang="en-US" smtClean="0"/>
              <a:t>10/10/12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00059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10/10/12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658132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10/10/12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43463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687327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10/10/12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69999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10/10/12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89479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10/10/12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255834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10/10/12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06705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10/10/12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437102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10/10/12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71161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41E2D4-2316-BD4A-99DC-FED7530D8663}" type="datetimeFigureOut">
              <a:rPr lang="en-US" smtClean="0"/>
              <a:t>10/10/12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226918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stretch>
            <a:fillRect/>
          </a:stretch>
        </p:blipFill>
        <p:spPr>
          <a:xfrm>
            <a:off x="0" y="0"/>
            <a:ext cx="9144000" cy="6858000"/>
          </a:xfrm>
          <a:prstGeom prst="rect">
            <a:avLst/>
          </a:prstGeom>
        </p:spPr>
      </p:pic>
      <p:sp>
        <p:nvSpPr>
          <p:cNvPr id="8" name="TextBox 7"/>
          <p:cNvSpPr txBox="1"/>
          <p:nvPr userDrawn="1"/>
        </p:nvSpPr>
        <p:spPr>
          <a:xfrm>
            <a:off x="690744" y="619206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8507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1E2D4-2316-BD4A-99DC-FED7530D8663}" type="datetimeFigureOut">
              <a:rPr lang="en-US" smtClean="0"/>
              <a:t>10/10/12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97551-655E-4243-AF44-754CE67D42F3}" type="slidenum">
              <a:rPr lang="en-US" smtClean="0"/>
              <a:t>‹#›</a:t>
            </a:fld>
            <a:endParaRPr lang="en-US"/>
          </a:p>
        </p:txBody>
      </p:sp>
    </p:spTree>
    <p:extLst>
      <p:ext uri="{BB962C8B-B14F-4D97-AF65-F5344CB8AC3E}">
        <p14:creationId xmlns:p14="http://schemas.microsoft.com/office/powerpoint/2010/main" val="17952204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1E2D4-2316-BD4A-99DC-FED7530D8663}" type="datetimeFigureOut">
              <a:rPr lang="en-US" smtClean="0"/>
              <a:t>10/10/12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97551-655E-4243-AF44-754CE67D42F3}" type="slidenum">
              <a:rPr lang="en-US" smtClean="0"/>
              <a:t>‹#›</a:t>
            </a:fld>
            <a:endParaRPr lang="en-US"/>
          </a:p>
        </p:txBody>
      </p:sp>
    </p:spTree>
    <p:extLst>
      <p:ext uri="{BB962C8B-B14F-4D97-AF65-F5344CB8AC3E}">
        <p14:creationId xmlns:p14="http://schemas.microsoft.com/office/powerpoint/2010/main" val="1795220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bin"/><Relationship Id="rId5" Type="http://schemas.openxmlformats.org/officeDocument/2006/relationships/package" Target="../embeddings/Microsoft_Word_Document2.docx"/><Relationship Id="rId6" Type="http://schemas.openxmlformats.org/officeDocument/2006/relationships/image" Target="../media/image14.emf"/><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1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2.png"/><Relationship Id="rId7" Type="http://schemas.openxmlformats.org/officeDocument/2006/relationships/image" Target="../media/image23.jpe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422604" y="1479221"/>
            <a:ext cx="3721395" cy="1470025"/>
          </a:xfrm>
        </p:spPr>
        <p:txBody>
          <a:bodyPr/>
          <a:lstStyle/>
          <a:p>
            <a:r>
              <a:rPr lang="en-US" dirty="0">
                <a:solidFill>
                  <a:srgbClr val="3366FF"/>
                </a:solidFill>
              </a:rPr>
              <a:t>Planning the French in-kind contribution</a:t>
            </a:r>
            <a:endParaRPr lang="en-US" b="1" dirty="0">
              <a:solidFill>
                <a:srgbClr val="3366FF"/>
              </a:solidFill>
            </a:endParaRPr>
          </a:p>
        </p:txBody>
      </p:sp>
      <p:sp>
        <p:nvSpPr>
          <p:cNvPr id="7" name="Subtitle 6"/>
          <p:cNvSpPr>
            <a:spLocks noGrp="1"/>
          </p:cNvSpPr>
          <p:nvPr>
            <p:ph type="subTitle" idx="1"/>
          </p:nvPr>
        </p:nvSpPr>
        <p:spPr>
          <a:xfrm>
            <a:off x="3911486" y="4359213"/>
            <a:ext cx="6400800" cy="1246959"/>
          </a:xfrm>
        </p:spPr>
        <p:txBody>
          <a:bodyPr/>
          <a:lstStyle/>
          <a:p>
            <a:r>
              <a:rPr lang="en-US" sz="2400" dirty="0" smtClean="0">
                <a:solidFill>
                  <a:srgbClr val="3366FF"/>
                </a:solidFill>
              </a:rPr>
              <a:t>10</a:t>
            </a:r>
            <a:r>
              <a:rPr lang="en-US" sz="2400" baseline="30000" dirty="0" smtClean="0">
                <a:solidFill>
                  <a:srgbClr val="3366FF"/>
                </a:solidFill>
              </a:rPr>
              <a:t>th</a:t>
            </a:r>
            <a:r>
              <a:rPr lang="en-US" sz="2400" dirty="0" smtClean="0">
                <a:solidFill>
                  <a:srgbClr val="3366FF"/>
                </a:solidFill>
              </a:rPr>
              <a:t> Oct, 2012</a:t>
            </a:r>
          </a:p>
          <a:p>
            <a:endParaRPr lang="en-US" sz="2000" dirty="0">
              <a:solidFill>
                <a:srgbClr val="3366FF"/>
              </a:solidFill>
            </a:endParaRPr>
          </a:p>
        </p:txBody>
      </p:sp>
      <p:pic>
        <p:nvPicPr>
          <p:cNvPr id="2" name="Picture 1"/>
          <p:cNvPicPr>
            <a:picLocks noChangeAspect="1"/>
          </p:cNvPicPr>
          <p:nvPr/>
        </p:nvPicPr>
        <p:blipFill>
          <a:blip r:embed="rId2"/>
          <a:stretch>
            <a:fillRect/>
          </a:stretch>
        </p:blipFill>
        <p:spPr>
          <a:xfrm>
            <a:off x="-1" y="0"/>
            <a:ext cx="5422605" cy="6858000"/>
          </a:xfrm>
          <a:prstGeom prst="rect">
            <a:avLst/>
          </a:prstGeom>
        </p:spPr>
      </p:pic>
      <p:pic>
        <p:nvPicPr>
          <p:cNvPr id="3" name="Picture 2"/>
          <p:cNvPicPr>
            <a:picLocks noChangeAspect="1"/>
          </p:cNvPicPr>
          <p:nvPr/>
        </p:nvPicPr>
        <p:blipFill>
          <a:blip r:embed="rId3"/>
          <a:stretch>
            <a:fillRect/>
          </a:stretch>
        </p:blipFill>
        <p:spPr>
          <a:xfrm>
            <a:off x="5905500" y="0"/>
            <a:ext cx="3238500" cy="1739900"/>
          </a:xfrm>
          <a:prstGeom prst="rect">
            <a:avLst/>
          </a:prstGeom>
        </p:spPr>
      </p:pic>
    </p:spTree>
    <p:extLst>
      <p:ext uri="{BB962C8B-B14F-4D97-AF65-F5344CB8AC3E}">
        <p14:creationId xmlns:p14="http://schemas.microsoft.com/office/powerpoint/2010/main" val="33830659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73200"/>
            <a:ext cx="9144000" cy="3892126"/>
          </a:xfrm>
          <a:prstGeom prst="rect">
            <a:avLst/>
          </a:prstGeom>
        </p:spPr>
      </p:pic>
      <p:pic>
        <p:nvPicPr>
          <p:cNvPr id="3" name="Picture 2"/>
          <p:cNvPicPr>
            <a:picLocks noChangeAspect="1"/>
          </p:cNvPicPr>
          <p:nvPr/>
        </p:nvPicPr>
        <p:blipFill>
          <a:blip r:embed="rId2"/>
          <a:stretch>
            <a:fillRect/>
          </a:stretch>
        </p:blipFill>
        <p:spPr>
          <a:xfrm>
            <a:off x="0" y="1473200"/>
            <a:ext cx="9144000" cy="3892126"/>
          </a:xfrm>
          <a:prstGeom prst="rect">
            <a:avLst/>
          </a:prstGeom>
        </p:spPr>
      </p:pic>
      <p:sp>
        <p:nvSpPr>
          <p:cNvPr id="5" name="Rectangle 4"/>
          <p:cNvSpPr/>
          <p:nvPr/>
        </p:nvSpPr>
        <p:spPr>
          <a:xfrm>
            <a:off x="1369235" y="307668"/>
            <a:ext cx="7522862" cy="954107"/>
          </a:xfrm>
          <a:prstGeom prst="rect">
            <a:avLst/>
          </a:prstGeom>
        </p:spPr>
        <p:txBody>
          <a:bodyPr wrap="none">
            <a:spAutoFit/>
          </a:bodyPr>
          <a:lstStyle/>
          <a:p>
            <a:r>
              <a:rPr lang="en-US" sz="2800" dirty="0" smtClean="0">
                <a:latin typeface="Papyrus"/>
                <a:cs typeface="Papyrus"/>
              </a:rPr>
              <a:t>Construction phase – Suzanne </a:t>
            </a:r>
            <a:r>
              <a:rPr lang="en-US" sz="2800" dirty="0" err="1" smtClean="0">
                <a:latin typeface="Papyrus"/>
                <a:cs typeface="Papyrus"/>
              </a:rPr>
              <a:t>Gysin</a:t>
            </a:r>
            <a:r>
              <a:rPr lang="en-US" sz="2800" dirty="0" smtClean="0">
                <a:latin typeface="Papyrus"/>
                <a:cs typeface="Papyrus"/>
              </a:rPr>
              <a:t> (11/9</a:t>
            </a:r>
            <a:r>
              <a:rPr lang="en-US" sz="2800" dirty="0">
                <a:latin typeface="Papyrus"/>
                <a:cs typeface="Papyrus"/>
              </a:rPr>
              <a:t>/12</a:t>
            </a:r>
            <a:r>
              <a:rPr lang="en-US" sz="2800" dirty="0" smtClean="0">
                <a:latin typeface="Papyrus"/>
                <a:cs typeface="Papyrus"/>
              </a:rPr>
              <a:t>)</a:t>
            </a:r>
          </a:p>
          <a:p>
            <a:r>
              <a:rPr lang="en-US" sz="2800" dirty="0" smtClean="0">
                <a:latin typeface="Papyrus"/>
                <a:cs typeface="Papyrus"/>
              </a:rPr>
              <a:t>Medium-beta elliptical cavity cryomodule</a:t>
            </a:r>
            <a:endParaRPr lang="en-US" sz="2800" dirty="0">
              <a:latin typeface="Papyrus"/>
              <a:cs typeface="Papyrus"/>
            </a:endParaRPr>
          </a:p>
        </p:txBody>
      </p:sp>
    </p:spTree>
    <p:extLst>
      <p:ext uri="{BB962C8B-B14F-4D97-AF65-F5344CB8AC3E}">
        <p14:creationId xmlns:p14="http://schemas.microsoft.com/office/powerpoint/2010/main" val="3820267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100" y="0"/>
            <a:ext cx="8039686" cy="6858000"/>
          </a:xfrm>
          <a:prstGeom prst="rect">
            <a:avLst/>
          </a:prstGeom>
        </p:spPr>
      </p:pic>
    </p:spTree>
    <p:extLst>
      <p:ext uri="{BB962C8B-B14F-4D97-AF65-F5344CB8AC3E}">
        <p14:creationId xmlns:p14="http://schemas.microsoft.com/office/powerpoint/2010/main" val="895852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lstStyle/>
          <a:p>
            <a:r>
              <a:rPr lang="en-US" sz="2800" dirty="0" smtClean="0">
                <a:latin typeface="Papyrus"/>
                <a:cs typeface="Papyrus"/>
              </a:rPr>
              <a:t>Foreseen issue and Risk</a:t>
            </a:r>
            <a:endParaRPr lang="en-US" sz="2800" dirty="0">
              <a:latin typeface="Papyrus"/>
              <a:cs typeface="Papyrus"/>
            </a:endParaRPr>
          </a:p>
        </p:txBody>
      </p:sp>
      <p:sp>
        <p:nvSpPr>
          <p:cNvPr id="5" name="Rectangle 4"/>
          <p:cNvSpPr/>
          <p:nvPr/>
        </p:nvSpPr>
        <p:spPr>
          <a:xfrm>
            <a:off x="601579" y="1277324"/>
            <a:ext cx="8248316" cy="3970318"/>
          </a:xfrm>
          <a:prstGeom prst="rect">
            <a:avLst/>
          </a:prstGeom>
        </p:spPr>
        <p:txBody>
          <a:bodyPr wrap="square">
            <a:spAutoFit/>
          </a:bodyPr>
          <a:lstStyle/>
          <a:p>
            <a:pPr marL="742950" lvl="1" indent="-285750">
              <a:buFont typeface="Arial"/>
              <a:buChar char="•"/>
            </a:pPr>
            <a:r>
              <a:rPr lang="en-US" dirty="0" smtClean="0">
                <a:latin typeface="Papyrus"/>
                <a:cs typeface="Papyrus"/>
              </a:rPr>
              <a:t>Delay in </a:t>
            </a:r>
            <a:r>
              <a:rPr lang="en-US" dirty="0" err="1" smtClean="0">
                <a:latin typeface="Papyrus"/>
                <a:cs typeface="Papyrus"/>
              </a:rPr>
              <a:t>Nb</a:t>
            </a:r>
            <a:r>
              <a:rPr lang="en-US" dirty="0" smtClean="0">
                <a:latin typeface="Papyrus"/>
                <a:cs typeface="Papyrus"/>
              </a:rPr>
              <a:t> delivery </a:t>
            </a:r>
            <a:r>
              <a:rPr lang="en-US" dirty="0" smtClean="0">
                <a:latin typeface="Papyrus"/>
                <a:cs typeface="Papyrus"/>
                <a:sym typeface="Wingdings"/>
              </a:rPr>
              <a:t> </a:t>
            </a:r>
            <a:r>
              <a:rPr lang="en-US" dirty="0">
                <a:latin typeface="Papyrus"/>
                <a:cs typeface="Papyrus"/>
              </a:rPr>
              <a:t>Schedule &amp; </a:t>
            </a:r>
            <a:r>
              <a:rPr lang="en-US" dirty="0" smtClean="0">
                <a:latin typeface="Papyrus"/>
                <a:cs typeface="Papyrus"/>
              </a:rPr>
              <a:t>cost</a:t>
            </a:r>
          </a:p>
          <a:p>
            <a:pPr marL="742950" lvl="1" indent="-285750">
              <a:buFont typeface="Arial"/>
              <a:buChar char="•"/>
            </a:pPr>
            <a:endParaRPr lang="en-US" dirty="0" smtClean="0">
              <a:latin typeface="Papyrus"/>
              <a:cs typeface="Papyrus"/>
            </a:endParaRPr>
          </a:p>
          <a:p>
            <a:pPr marL="742950" lvl="1" indent="-285750">
              <a:buFont typeface="Arial"/>
              <a:buChar char="•"/>
            </a:pPr>
            <a:r>
              <a:rPr lang="en-US" dirty="0" smtClean="0">
                <a:latin typeface="Papyrus"/>
                <a:cs typeface="Papyrus"/>
              </a:rPr>
              <a:t>No availability of the clean-room </a:t>
            </a:r>
            <a:r>
              <a:rPr lang="en-US" dirty="0" smtClean="0">
                <a:latin typeface="Papyrus"/>
                <a:cs typeface="Papyrus"/>
                <a:sym typeface="Wingdings"/>
              </a:rPr>
              <a:t> </a:t>
            </a:r>
            <a:r>
              <a:rPr lang="en-US" dirty="0" smtClean="0">
                <a:latin typeface="Papyrus"/>
                <a:cs typeface="Papyrus"/>
              </a:rPr>
              <a:t>Schedule</a:t>
            </a:r>
          </a:p>
          <a:p>
            <a:pPr marL="742950" lvl="1" indent="-285750">
              <a:buFont typeface="Arial"/>
              <a:buChar char="•"/>
            </a:pPr>
            <a:endParaRPr lang="en-US" dirty="0" smtClean="0">
              <a:latin typeface="Papyrus"/>
              <a:cs typeface="Papyrus"/>
            </a:endParaRPr>
          </a:p>
          <a:p>
            <a:pPr marL="742950" lvl="1" indent="-285750">
              <a:buFont typeface="Arial"/>
              <a:buChar char="•"/>
            </a:pPr>
            <a:r>
              <a:rPr lang="en-US" dirty="0">
                <a:latin typeface="Papyrus"/>
                <a:cs typeface="Papyrus"/>
              </a:rPr>
              <a:t>Saturation </a:t>
            </a:r>
            <a:r>
              <a:rPr lang="en-US" dirty="0" smtClean="0">
                <a:latin typeface="Papyrus"/>
                <a:cs typeface="Papyrus"/>
              </a:rPr>
              <a:t>in manufacture for the cavity production </a:t>
            </a:r>
            <a:r>
              <a:rPr lang="en-US" dirty="0" smtClean="0">
                <a:latin typeface="Papyrus"/>
                <a:cs typeface="Papyrus"/>
                <a:sym typeface="Wingdings"/>
              </a:rPr>
              <a:t> </a:t>
            </a:r>
            <a:r>
              <a:rPr lang="en-US" dirty="0" smtClean="0">
                <a:latin typeface="Papyrus"/>
                <a:cs typeface="Papyrus"/>
              </a:rPr>
              <a:t>Schedule</a:t>
            </a:r>
          </a:p>
          <a:p>
            <a:pPr marL="742950" lvl="1" indent="-285750">
              <a:buFont typeface="Arial"/>
              <a:buChar char="•"/>
            </a:pPr>
            <a:endParaRPr lang="en-US" dirty="0" smtClean="0">
              <a:latin typeface="Papyrus"/>
              <a:cs typeface="Papyrus"/>
            </a:endParaRPr>
          </a:p>
          <a:p>
            <a:pPr marL="742950" lvl="1" indent="-285750">
              <a:buFont typeface="Arial"/>
              <a:buChar char="•"/>
            </a:pPr>
            <a:r>
              <a:rPr lang="en-US" dirty="0">
                <a:latin typeface="Papyrus"/>
                <a:cs typeface="Papyrus"/>
              </a:rPr>
              <a:t>No availability of the </a:t>
            </a:r>
            <a:r>
              <a:rPr lang="en-US" dirty="0" smtClean="0">
                <a:latin typeface="Papyrus"/>
                <a:cs typeface="Papyrus"/>
              </a:rPr>
              <a:t>vertical test stand </a:t>
            </a:r>
            <a:r>
              <a:rPr lang="en-US" dirty="0" smtClean="0">
                <a:latin typeface="Papyrus"/>
                <a:cs typeface="Papyrus"/>
                <a:sym typeface="Wingdings"/>
              </a:rPr>
              <a:t> </a:t>
            </a:r>
            <a:r>
              <a:rPr lang="en-US" dirty="0" smtClean="0">
                <a:latin typeface="Papyrus"/>
                <a:cs typeface="Papyrus"/>
              </a:rPr>
              <a:t>Schedule  </a:t>
            </a:r>
          </a:p>
          <a:p>
            <a:pPr marL="742950" lvl="1" indent="-285750">
              <a:buFont typeface="Arial"/>
              <a:buChar char="•"/>
            </a:pPr>
            <a:endParaRPr lang="en-US" dirty="0">
              <a:latin typeface="Papyrus"/>
              <a:cs typeface="Papyrus"/>
            </a:endParaRPr>
          </a:p>
          <a:p>
            <a:pPr marL="742950" lvl="1" indent="-285750">
              <a:buFont typeface="Arial"/>
              <a:buChar char="•"/>
            </a:pPr>
            <a:r>
              <a:rPr lang="en-US" dirty="0" smtClean="0">
                <a:latin typeface="Papyrus"/>
                <a:cs typeface="Papyrus"/>
              </a:rPr>
              <a:t>Failure in the element conditioning </a:t>
            </a:r>
            <a:r>
              <a:rPr lang="en-US" dirty="0" smtClean="0">
                <a:latin typeface="Papyrus"/>
                <a:cs typeface="Papyrus"/>
                <a:sym typeface="Wingdings"/>
              </a:rPr>
              <a:t> </a:t>
            </a:r>
            <a:r>
              <a:rPr lang="en-US" dirty="0">
                <a:latin typeface="Papyrus"/>
                <a:cs typeface="Papyrus"/>
              </a:rPr>
              <a:t>Schedule &amp; </a:t>
            </a:r>
            <a:r>
              <a:rPr lang="en-US" dirty="0" smtClean="0">
                <a:latin typeface="Papyrus"/>
                <a:cs typeface="Papyrus"/>
              </a:rPr>
              <a:t>cost</a:t>
            </a:r>
          </a:p>
          <a:p>
            <a:pPr marL="742950" lvl="1" indent="-285750">
              <a:buFont typeface="Arial"/>
              <a:buChar char="•"/>
            </a:pPr>
            <a:endParaRPr lang="en-US" dirty="0">
              <a:latin typeface="Papyrus"/>
              <a:cs typeface="Papyrus"/>
            </a:endParaRPr>
          </a:p>
          <a:p>
            <a:pPr marL="742950" lvl="1" indent="-285750">
              <a:buFont typeface="Arial"/>
              <a:buChar char="•"/>
            </a:pPr>
            <a:r>
              <a:rPr lang="en-US" dirty="0">
                <a:latin typeface="Papyrus"/>
                <a:cs typeface="Papyrus"/>
              </a:rPr>
              <a:t>Failure in the assembly process </a:t>
            </a:r>
            <a:r>
              <a:rPr lang="en-US" dirty="0">
                <a:latin typeface="Papyrus"/>
                <a:cs typeface="Papyrus"/>
                <a:sym typeface="Wingdings"/>
              </a:rPr>
              <a:t> </a:t>
            </a:r>
            <a:r>
              <a:rPr lang="en-US" dirty="0">
                <a:latin typeface="Papyrus"/>
                <a:cs typeface="Papyrus"/>
              </a:rPr>
              <a:t>Schedule &amp; </a:t>
            </a:r>
            <a:r>
              <a:rPr lang="en-US" dirty="0" smtClean="0">
                <a:latin typeface="Papyrus"/>
                <a:cs typeface="Papyrus"/>
              </a:rPr>
              <a:t>cost</a:t>
            </a:r>
          </a:p>
          <a:p>
            <a:pPr marL="742950" lvl="1" indent="-285750">
              <a:buFont typeface="Arial"/>
              <a:buChar char="•"/>
            </a:pPr>
            <a:endParaRPr lang="en-US" dirty="0" smtClean="0">
              <a:latin typeface="Papyrus"/>
              <a:cs typeface="Papyrus"/>
            </a:endParaRPr>
          </a:p>
          <a:p>
            <a:pPr lvl="1"/>
            <a:endParaRPr lang="en-US" dirty="0">
              <a:latin typeface="Papyrus"/>
              <a:cs typeface="Papyrus"/>
            </a:endParaRPr>
          </a:p>
          <a:p>
            <a:pPr lvl="1"/>
            <a:endParaRPr lang="en-US" dirty="0"/>
          </a:p>
        </p:txBody>
      </p:sp>
    </p:spTree>
    <p:extLst>
      <p:ext uri="{BB962C8B-B14F-4D97-AF65-F5344CB8AC3E}">
        <p14:creationId xmlns:p14="http://schemas.microsoft.com/office/powerpoint/2010/main" val="49081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4800" dirty="0" smtClean="0">
                <a:solidFill>
                  <a:srgbClr val="FF0000"/>
                </a:solidFill>
              </a:rPr>
              <a:t>Extra slides</a:t>
            </a:r>
            <a:endParaRPr lang="en-US" sz="4800" dirty="0">
              <a:solidFill>
                <a:srgbClr val="FF0000"/>
              </a:solidFill>
            </a:endParaRPr>
          </a:p>
        </p:txBody>
      </p:sp>
    </p:spTree>
    <p:extLst>
      <p:ext uri="{BB962C8B-B14F-4D97-AF65-F5344CB8AC3E}">
        <p14:creationId xmlns:p14="http://schemas.microsoft.com/office/powerpoint/2010/main" val="57112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81010" y="188640"/>
            <a:ext cx="6928794" cy="609600"/>
          </a:xfrm>
        </p:spPr>
        <p:txBody>
          <a:bodyPr/>
          <a:lstStyle/>
          <a:p>
            <a:r>
              <a:rPr lang="en-US" sz="2800" dirty="0">
                <a:solidFill>
                  <a:srgbClr val="000000"/>
                </a:solidFill>
                <a:latin typeface="Papyrus"/>
                <a:cs typeface="Papyrus"/>
              </a:rPr>
              <a:t>Cryomodule project flow</a:t>
            </a:r>
          </a:p>
        </p:txBody>
      </p:sp>
      <p:sp>
        <p:nvSpPr>
          <p:cNvPr id="8" name="Slide Number Placeholder 2"/>
          <p:cNvSpPr>
            <a:spLocks noGrp="1"/>
          </p:cNvSpPr>
          <p:nvPr>
            <p:ph type="sldNum" sz="quarter" idx="10"/>
          </p:nvPr>
        </p:nvSpPr>
        <p:spPr>
          <a:xfrm>
            <a:off x="8305800" y="6477000"/>
            <a:ext cx="609600" cy="228600"/>
          </a:xfrm>
        </p:spPr>
        <p:txBody>
          <a:bodyPr/>
          <a:lstStyle/>
          <a:p>
            <a:pPr>
              <a:defRPr/>
            </a:pPr>
            <a:fld id="{183BC3F5-DB66-AC41-A0F4-BDE096D39CA9}" type="slidenum">
              <a:rPr lang="en-GB" smtClean="0">
                <a:solidFill>
                  <a:srgbClr val="000090"/>
                </a:solidFill>
              </a:rPr>
              <a:pPr>
                <a:defRPr/>
              </a:pPr>
              <a:t>14</a:t>
            </a:fld>
            <a:endParaRPr lang="en-GB">
              <a:solidFill>
                <a:srgbClr val="000090"/>
              </a:solidFill>
            </a:endParaRPr>
          </a:p>
        </p:txBody>
      </p:sp>
      <p:sp>
        <p:nvSpPr>
          <p:cNvPr id="10" name="Content Placeholder 6"/>
          <p:cNvSpPr txBox="1">
            <a:spLocks/>
          </p:cNvSpPr>
          <p:nvPr/>
        </p:nvSpPr>
        <p:spPr>
          <a:xfrm>
            <a:off x="258924" y="945736"/>
            <a:ext cx="8500066" cy="5440680"/>
          </a:xfrm>
          <a:prstGeom prst="rect">
            <a:avLst/>
          </a:prstGeom>
        </p:spPr>
        <p:txBody>
          <a:bodyPr/>
          <a:lstStyle>
            <a:lvl1pPr marL="342813" indent="-342813" algn="l" rtl="0" eaLnBrk="0" fontAlgn="base" hangingPunct="0">
              <a:spcBef>
                <a:spcPct val="20000"/>
              </a:spcBef>
              <a:spcAft>
                <a:spcPct val="0"/>
              </a:spcAft>
              <a:buChar char="•"/>
              <a:defRPr sz="2400" b="1">
                <a:solidFill>
                  <a:srgbClr val="000000"/>
                </a:solidFill>
                <a:latin typeface="Papyrus"/>
                <a:ea typeface="ＭＳ Ｐゴシック" pitchFamily="-112" charset="-128"/>
                <a:cs typeface="Papyrus"/>
              </a:defRPr>
            </a:lvl1pPr>
            <a:lvl2pPr marL="742760" indent="-285677"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2pPr>
            <a:lvl3pPr marL="1142706"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3pPr>
            <a:lvl4pPr marL="1599790"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4pPr>
            <a:lvl5pPr marL="2056875"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FontTx/>
              <a:buNone/>
            </a:pPr>
            <a:endParaRPr lang="en-US" sz="1600" dirty="0">
              <a:solidFill>
                <a:srgbClr val="000090"/>
              </a:solidFill>
            </a:endParaRPr>
          </a:p>
        </p:txBody>
      </p:sp>
      <p:graphicFrame>
        <p:nvGraphicFramePr>
          <p:cNvPr id="11" name="Content Placeholder 3"/>
          <p:cNvGraphicFramePr>
            <a:graphicFrameLocks/>
          </p:cNvGraphicFramePr>
          <p:nvPr>
            <p:extLst>
              <p:ext uri="{D42A27DB-BD31-4B8C-83A1-F6EECF244321}">
                <p14:modId xmlns:p14="http://schemas.microsoft.com/office/powerpoint/2010/main" val="831562194"/>
              </p:ext>
            </p:extLst>
          </p:nvPr>
        </p:nvGraphicFramePr>
        <p:xfrm>
          <a:off x="897393" y="801374"/>
          <a:ext cx="8229600" cy="5686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9652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8637" y="876067"/>
            <a:ext cx="9053848" cy="5618081"/>
          </a:xfrm>
          <a:prstGeom prst="rect">
            <a:avLst/>
          </a:prstGeom>
          <a:solidFill>
            <a:schemeClr val="bg2">
              <a:lumMod val="95000"/>
              <a:alpha val="0"/>
            </a:schemeClr>
          </a:solidFill>
          <a:ln w="3810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7030A0"/>
              </a:solidFill>
              <a:effectLst>
                <a:outerShdw blurRad="38100" dist="38100" dir="2700000" algn="tl">
                  <a:srgbClr val="000000">
                    <a:alpha val="43137"/>
                  </a:srgbClr>
                </a:outerShdw>
              </a:effectLst>
              <a:latin typeface="Arial" pitchFamily="-112" charset="0"/>
            </a:endParaRPr>
          </a:p>
        </p:txBody>
      </p:sp>
      <p:sp>
        <p:nvSpPr>
          <p:cNvPr id="2" name="Title 1"/>
          <p:cNvSpPr>
            <a:spLocks noGrp="1"/>
          </p:cNvSpPr>
          <p:nvPr>
            <p:ph type="title"/>
          </p:nvPr>
        </p:nvSpPr>
        <p:spPr>
          <a:xfrm>
            <a:off x="914400" y="82663"/>
            <a:ext cx="8229600" cy="1143000"/>
          </a:xfrm>
        </p:spPr>
        <p:txBody>
          <a:bodyPr/>
          <a:lstStyle/>
          <a:p>
            <a:r>
              <a:rPr lang="en-US" sz="2800" dirty="0" smtClean="0">
                <a:latin typeface="Papyrus"/>
                <a:cs typeface="Papyrus"/>
              </a:rPr>
              <a:t>Cryomodule Break Down Structure and Interface</a:t>
            </a:r>
            <a:endParaRPr lang="en-US" sz="2800" dirty="0">
              <a:latin typeface="Papyrus"/>
              <a:cs typeface="Papyrus"/>
            </a:endParaRPr>
          </a:p>
        </p:txBody>
      </p:sp>
      <p:graphicFrame>
        <p:nvGraphicFramePr>
          <p:cNvPr id="4" name="Content Placeholder 3"/>
          <p:cNvGraphicFramePr>
            <a:graphicFrameLocks noGrp="1" noChangeAspect="1"/>
          </p:cNvGraphicFramePr>
          <p:nvPr>
            <p:ph idx="4294967295"/>
            <p:extLst>
              <p:ext uri="{D42A27DB-BD31-4B8C-83A1-F6EECF244321}">
                <p14:modId xmlns:p14="http://schemas.microsoft.com/office/powerpoint/2010/main" val="613889642"/>
              </p:ext>
            </p:extLst>
          </p:nvPr>
        </p:nvGraphicFramePr>
        <p:xfrm>
          <a:off x="260873" y="1372019"/>
          <a:ext cx="8686800" cy="4982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15</a:t>
            </a:fld>
            <a:endParaRPr lang="en-GB"/>
          </a:p>
        </p:txBody>
      </p:sp>
      <p:sp>
        <p:nvSpPr>
          <p:cNvPr id="3" name="Rectangle 2"/>
          <p:cNvSpPr/>
          <p:nvPr/>
        </p:nvSpPr>
        <p:spPr bwMode="auto">
          <a:xfrm>
            <a:off x="181414" y="1174147"/>
            <a:ext cx="6103475" cy="5268485"/>
          </a:xfrm>
          <a:prstGeom prst="rect">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030000"/>
              </a:solidFill>
              <a:effectLst>
                <a:outerShdw blurRad="38100" dist="38100" dir="2700000" algn="tl">
                  <a:srgbClr val="000000">
                    <a:alpha val="43137"/>
                  </a:srgbClr>
                </a:outerShdw>
              </a:effectLst>
              <a:latin typeface="Arial" pitchFamily="-112" charset="0"/>
            </a:endParaRPr>
          </a:p>
        </p:txBody>
      </p:sp>
      <p:sp>
        <p:nvSpPr>
          <p:cNvPr id="6" name="Rectangle 5"/>
          <p:cNvSpPr/>
          <p:nvPr/>
        </p:nvSpPr>
        <p:spPr>
          <a:xfrm>
            <a:off x="2194372" y="856331"/>
            <a:ext cx="1849445" cy="369332"/>
          </a:xfrm>
          <a:prstGeom prst="rect">
            <a:avLst/>
          </a:prstGeom>
        </p:spPr>
        <p:txBody>
          <a:bodyPr wrap="square">
            <a:spAutoFit/>
          </a:bodyPr>
          <a:lstStyle/>
          <a:p>
            <a:pPr algn="ctr"/>
            <a:r>
              <a:rPr lang="en-US" dirty="0" smtClean="0">
                <a:solidFill>
                  <a:srgbClr val="FF0000"/>
                </a:solidFill>
              </a:rPr>
              <a:t>Cryomodule</a:t>
            </a:r>
            <a:endParaRPr lang="en-US" dirty="0">
              <a:solidFill>
                <a:srgbClr val="FF0000"/>
              </a:solidFill>
            </a:endParaRPr>
          </a:p>
        </p:txBody>
      </p:sp>
      <p:sp>
        <p:nvSpPr>
          <p:cNvPr id="11" name="Rectangle 10"/>
          <p:cNvSpPr/>
          <p:nvPr/>
        </p:nvSpPr>
        <p:spPr>
          <a:xfrm>
            <a:off x="6687612" y="979099"/>
            <a:ext cx="1849445" cy="369332"/>
          </a:xfrm>
          <a:prstGeom prst="rect">
            <a:avLst/>
          </a:prstGeom>
        </p:spPr>
        <p:txBody>
          <a:bodyPr wrap="square">
            <a:spAutoFit/>
          </a:bodyPr>
          <a:lstStyle/>
          <a:p>
            <a:pPr algn="ctr"/>
            <a:r>
              <a:rPr lang="en-US" dirty="0" smtClean="0">
                <a:solidFill>
                  <a:srgbClr val="7030A0"/>
                </a:solidFill>
              </a:rPr>
              <a:t>Tunnel</a:t>
            </a:r>
            <a:endParaRPr lang="en-US" dirty="0">
              <a:solidFill>
                <a:srgbClr val="7030A0"/>
              </a:solidFill>
            </a:endParaRPr>
          </a:p>
        </p:txBody>
      </p:sp>
      <p:cxnSp>
        <p:nvCxnSpPr>
          <p:cNvPr id="8" name="Straight Connector 7"/>
          <p:cNvCxnSpPr/>
          <p:nvPr/>
        </p:nvCxnSpPr>
        <p:spPr bwMode="auto">
          <a:xfrm>
            <a:off x="351529" y="4536090"/>
            <a:ext cx="2710173" cy="635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V="1">
            <a:off x="351529" y="4536090"/>
            <a:ext cx="2710173" cy="635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633098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0" y="149412"/>
            <a:ext cx="9039412" cy="6285137"/>
          </a:xfrm>
          <a:prstGeom prst="rect">
            <a:avLst/>
          </a:prstGeom>
          <a:noFill/>
          <a:ln>
            <a:noFill/>
          </a:ln>
        </p:spPr>
      </p:pic>
    </p:spTree>
    <p:extLst>
      <p:ext uri="{BB962C8B-B14F-4D97-AF65-F5344CB8AC3E}">
        <p14:creationId xmlns:p14="http://schemas.microsoft.com/office/powerpoint/2010/main" val="3864196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310" y="188640"/>
            <a:ext cx="8228707" cy="1143000"/>
          </a:xfrm>
        </p:spPr>
        <p:txBody>
          <a:bodyPr/>
          <a:lstStyle/>
          <a:p>
            <a:r>
              <a:rPr lang="en-US" sz="2800" dirty="0">
                <a:latin typeface="Papyrus"/>
                <a:cs typeface="Papyrus"/>
              </a:rPr>
              <a:t>Elliptical Cryomodules</a:t>
            </a:r>
          </a:p>
        </p:txBody>
      </p:sp>
      <p:sp>
        <p:nvSpPr>
          <p:cNvPr id="4" name="TextBox 3"/>
          <p:cNvSpPr txBox="1"/>
          <p:nvPr/>
        </p:nvSpPr>
        <p:spPr>
          <a:xfrm>
            <a:off x="17699" y="5960531"/>
            <a:ext cx="5769437" cy="497730"/>
          </a:xfrm>
          <a:prstGeom prst="rect">
            <a:avLst/>
          </a:prstGeom>
          <a:noFill/>
        </p:spPr>
        <p:txBody>
          <a:bodyPr wrap="square" lIns="64288" tIns="32144" rIns="64288" bIns="32144" rtlCol="0">
            <a:spAutoFit/>
          </a:bodyPr>
          <a:lstStyle/>
          <a:p>
            <a:pPr marL="562452" lvl="1" indent="-241093">
              <a:buFont typeface="Arial"/>
              <a:buChar char="•"/>
            </a:pPr>
            <a:r>
              <a:rPr lang="en-US" sz="1400" dirty="0">
                <a:latin typeface="Papyrus"/>
                <a:cs typeface="Papyrus"/>
                <a:sym typeface="Wingdings"/>
              </a:rPr>
              <a:t>Elliptical Cavities Cryomodule Technology Demonstrator results by the end of 2015  start pre-series </a:t>
            </a:r>
          </a:p>
        </p:txBody>
      </p:sp>
      <p:graphicFrame>
        <p:nvGraphicFramePr>
          <p:cNvPr id="7" name="Object 6"/>
          <p:cNvGraphicFramePr>
            <a:graphicFrameLocks noChangeAspect="1"/>
          </p:cNvGraphicFramePr>
          <p:nvPr>
            <p:extLst>
              <p:ext uri="{D42A27DB-BD31-4B8C-83A1-F6EECF244321}">
                <p14:modId xmlns:p14="http://schemas.microsoft.com/office/powerpoint/2010/main" val="3453481428"/>
              </p:ext>
            </p:extLst>
          </p:nvPr>
        </p:nvGraphicFramePr>
        <p:xfrm>
          <a:off x="1837946" y="1201253"/>
          <a:ext cx="7037657" cy="2047594"/>
        </p:xfrm>
        <a:graphic>
          <a:graphicData uri="http://schemas.openxmlformats.org/presentationml/2006/ole">
            <mc:AlternateContent xmlns:mc="http://schemas.openxmlformats.org/markup-compatibility/2006">
              <mc:Choice xmlns:v="urn:schemas-microsoft-com:vml" Requires="v">
                <p:oleObj spid="_x0000_s1047" name="Document" r:id="rId5" imgW="5892800" imgH="1714500" progId="Word.Document.12">
                  <p:embed/>
                </p:oleObj>
              </mc:Choice>
              <mc:Fallback>
                <p:oleObj name="Document" r:id="rId5" imgW="5892800" imgH="1714500" progId="Word.Document.12">
                  <p:embed/>
                  <p:pic>
                    <p:nvPicPr>
                      <p:cNvPr id="0" name=""/>
                      <p:cNvPicPr/>
                      <p:nvPr/>
                    </p:nvPicPr>
                    <p:blipFill>
                      <a:blip r:embed="rId6"/>
                      <a:stretch>
                        <a:fillRect/>
                      </a:stretch>
                    </p:blipFill>
                    <p:spPr>
                      <a:xfrm>
                        <a:off x="1837946" y="1201253"/>
                        <a:ext cx="7037657" cy="2047594"/>
                      </a:xfrm>
                      <a:prstGeom prst="rect">
                        <a:avLst/>
                      </a:prstGeom>
                    </p:spPr>
                  </p:pic>
                </p:oleObj>
              </mc:Fallback>
            </mc:AlternateContent>
          </a:graphicData>
        </a:graphic>
      </p:graphicFrame>
      <p:pic>
        <p:nvPicPr>
          <p:cNvPr id="13" name="Picture 12"/>
          <p:cNvPicPr/>
          <p:nvPr/>
        </p:nvPicPr>
        <p:blipFill>
          <a:blip r:embed="rId7">
            <a:extLst>
              <a:ext uri="{28A0092B-C50C-407E-A947-70E740481C1C}">
                <a14:useLocalDpi xmlns:a14="http://schemas.microsoft.com/office/drawing/2010/main" val="0"/>
              </a:ext>
            </a:extLst>
          </a:blip>
          <a:srcRect/>
          <a:stretch>
            <a:fillRect/>
          </a:stretch>
        </p:blipFill>
        <p:spPr bwMode="auto">
          <a:xfrm>
            <a:off x="420289" y="3277108"/>
            <a:ext cx="5670630" cy="2227748"/>
          </a:xfrm>
          <a:prstGeom prst="rect">
            <a:avLst/>
          </a:prstGeom>
          <a:noFill/>
          <a:ln>
            <a:noFill/>
          </a:ln>
        </p:spPr>
      </p:pic>
      <p:pic>
        <p:nvPicPr>
          <p:cNvPr id="14" name="Picture 13"/>
          <p:cNvPicPr/>
          <p:nvPr/>
        </p:nvPicPr>
        <p:blipFill>
          <a:blip r:embed="rId8">
            <a:extLst>
              <a:ext uri="{28A0092B-C50C-407E-A947-70E740481C1C}">
                <a14:useLocalDpi xmlns:a14="http://schemas.microsoft.com/office/drawing/2010/main" val="0"/>
              </a:ext>
            </a:extLst>
          </a:blip>
          <a:srcRect/>
          <a:stretch>
            <a:fillRect/>
          </a:stretch>
        </p:blipFill>
        <p:spPr bwMode="auto">
          <a:xfrm>
            <a:off x="7052901" y="3125216"/>
            <a:ext cx="2003006" cy="2227748"/>
          </a:xfrm>
          <a:prstGeom prst="rect">
            <a:avLst/>
          </a:prstGeom>
          <a:noFill/>
          <a:ln>
            <a:noFill/>
          </a:ln>
        </p:spPr>
      </p:pic>
      <p:pic>
        <p:nvPicPr>
          <p:cNvPr id="15" name="Picture 14"/>
          <p:cNvPicPr/>
          <p:nvPr/>
        </p:nvPicPr>
        <p:blipFill>
          <a:blip r:embed="rId9">
            <a:extLst>
              <a:ext uri="{28A0092B-C50C-407E-A947-70E740481C1C}">
                <a14:useLocalDpi xmlns:a14="http://schemas.microsoft.com/office/drawing/2010/main" val="0"/>
              </a:ext>
            </a:extLst>
          </a:blip>
          <a:srcRect/>
          <a:stretch>
            <a:fillRect/>
          </a:stretch>
        </p:blipFill>
        <p:spPr bwMode="auto">
          <a:xfrm>
            <a:off x="167136" y="948100"/>
            <a:ext cx="1943546" cy="1188541"/>
          </a:xfrm>
          <a:prstGeom prst="rect">
            <a:avLst/>
          </a:prstGeom>
          <a:noFill/>
          <a:ln>
            <a:noFill/>
          </a:ln>
        </p:spPr>
      </p:pic>
      <p:sp>
        <p:nvSpPr>
          <p:cNvPr id="16" name="Rectangle 15"/>
          <p:cNvSpPr/>
          <p:nvPr/>
        </p:nvSpPr>
        <p:spPr>
          <a:xfrm>
            <a:off x="470919" y="2618910"/>
            <a:ext cx="1070013" cy="281327"/>
          </a:xfrm>
          <a:prstGeom prst="rect">
            <a:avLst/>
          </a:prstGeom>
        </p:spPr>
        <p:txBody>
          <a:bodyPr wrap="none" lIns="64291" tIns="32146" rIns="64291" bIns="32146">
            <a:spAutoFit/>
          </a:bodyPr>
          <a:lstStyle/>
          <a:p>
            <a:r>
              <a:rPr lang="en-US" sz="1400" dirty="0">
                <a:latin typeface="Calibri" pitchFamily="34" charset="0"/>
                <a:cs typeface="Calibri" pitchFamily="34" charset="0"/>
              </a:rPr>
              <a:t>Space-frame</a:t>
            </a:r>
            <a:endParaRPr lang="en-US" sz="1400" dirty="0"/>
          </a:p>
        </p:txBody>
      </p:sp>
      <p:sp>
        <p:nvSpPr>
          <p:cNvPr id="17" name="Rectangle 16"/>
          <p:cNvSpPr/>
          <p:nvPr/>
        </p:nvSpPr>
        <p:spPr>
          <a:xfrm>
            <a:off x="2749298" y="5251703"/>
            <a:ext cx="1195227" cy="281327"/>
          </a:xfrm>
          <a:prstGeom prst="rect">
            <a:avLst/>
          </a:prstGeom>
        </p:spPr>
        <p:txBody>
          <a:bodyPr wrap="none" lIns="64291" tIns="32146" rIns="64291" bIns="32146">
            <a:spAutoFit/>
          </a:bodyPr>
          <a:lstStyle/>
          <a:p>
            <a:r>
              <a:rPr lang="en-US" sz="1400" dirty="0">
                <a:latin typeface="Calibri" pitchFamily="34" charset="0"/>
                <a:cs typeface="Calibri" pitchFamily="34" charset="0"/>
              </a:rPr>
              <a:t>Power coupler</a:t>
            </a:r>
            <a:endParaRPr lang="en-US" sz="1400" dirty="0"/>
          </a:p>
        </p:txBody>
      </p:sp>
      <p:sp>
        <p:nvSpPr>
          <p:cNvPr id="18" name="Rectangle 17"/>
          <p:cNvSpPr/>
          <p:nvPr/>
        </p:nvSpPr>
        <p:spPr>
          <a:xfrm>
            <a:off x="1331640" y="5403595"/>
            <a:ext cx="900506" cy="281327"/>
          </a:xfrm>
          <a:prstGeom prst="rect">
            <a:avLst/>
          </a:prstGeom>
        </p:spPr>
        <p:txBody>
          <a:bodyPr wrap="none" lIns="64291" tIns="32146" rIns="64291" bIns="32146">
            <a:spAutoFit/>
          </a:bodyPr>
          <a:lstStyle/>
          <a:p>
            <a:r>
              <a:rPr lang="en-US" sz="1400" dirty="0">
                <a:latin typeface="Calibri" pitchFamily="34" charset="0"/>
                <a:cs typeface="Calibri" pitchFamily="34" charset="0"/>
              </a:rPr>
              <a:t>Cold tuner</a:t>
            </a:r>
            <a:endParaRPr lang="en-US" sz="1400" dirty="0"/>
          </a:p>
        </p:txBody>
      </p:sp>
      <p:sp>
        <p:nvSpPr>
          <p:cNvPr id="19" name="Rectangle 18"/>
          <p:cNvSpPr/>
          <p:nvPr/>
        </p:nvSpPr>
        <p:spPr>
          <a:xfrm>
            <a:off x="4268216" y="5099811"/>
            <a:ext cx="1017796" cy="281327"/>
          </a:xfrm>
          <a:prstGeom prst="rect">
            <a:avLst/>
          </a:prstGeom>
        </p:spPr>
        <p:txBody>
          <a:bodyPr wrap="none" lIns="64291" tIns="32146" rIns="64291" bIns="32146">
            <a:spAutoFit/>
          </a:bodyPr>
          <a:lstStyle/>
          <a:p>
            <a:r>
              <a:rPr lang="en-US" sz="1400" dirty="0">
                <a:latin typeface="Calibri" pitchFamily="34" charset="0"/>
                <a:cs typeface="Calibri" pitchFamily="34" charset="0"/>
              </a:rPr>
              <a:t>Helium tank</a:t>
            </a:r>
            <a:endParaRPr lang="en-US" sz="1400" dirty="0"/>
          </a:p>
        </p:txBody>
      </p:sp>
      <p:sp>
        <p:nvSpPr>
          <p:cNvPr id="20" name="Rectangle 19"/>
          <p:cNvSpPr/>
          <p:nvPr/>
        </p:nvSpPr>
        <p:spPr>
          <a:xfrm>
            <a:off x="5027676" y="4796027"/>
            <a:ext cx="1647393" cy="281327"/>
          </a:xfrm>
          <a:prstGeom prst="rect">
            <a:avLst/>
          </a:prstGeom>
        </p:spPr>
        <p:txBody>
          <a:bodyPr wrap="none" lIns="64291" tIns="32146" rIns="64291" bIns="32146">
            <a:spAutoFit/>
          </a:bodyPr>
          <a:lstStyle/>
          <a:p>
            <a:r>
              <a:rPr lang="en-US" sz="1400" dirty="0">
                <a:latin typeface="Calibri" pitchFamily="34" charset="0"/>
                <a:cs typeface="Calibri" pitchFamily="34" charset="0"/>
              </a:rPr>
              <a:t>5-cell elliptical cavity</a:t>
            </a:r>
            <a:endParaRPr lang="en-US" sz="1400" dirty="0"/>
          </a:p>
        </p:txBody>
      </p:sp>
      <p:cxnSp>
        <p:nvCxnSpPr>
          <p:cNvPr id="9" name="Straight Arrow Connector 8"/>
          <p:cNvCxnSpPr/>
          <p:nvPr/>
        </p:nvCxnSpPr>
        <p:spPr>
          <a:xfrm flipV="1">
            <a:off x="1686054" y="4492243"/>
            <a:ext cx="202523" cy="9619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3204973" y="4542874"/>
            <a:ext cx="253153" cy="8100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3863171" y="4390982"/>
            <a:ext cx="455676" cy="8100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5280829" y="3985937"/>
            <a:ext cx="455676" cy="8100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875964" y="1505036"/>
            <a:ext cx="303784" cy="11645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4454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533644" y="6356350"/>
            <a:ext cx="8261440" cy="365125"/>
          </a:xfrm>
          <a:prstGeom prst="rect">
            <a:avLst/>
          </a:prstGeom>
        </p:spPr>
        <p:txBody>
          <a:bodyPr/>
          <a:lstStyle/>
          <a:p>
            <a:pPr marL="0" lvl="1" algn="ctr"/>
            <a:r>
              <a:rPr lang="en-GB" sz="1000" smtClean="0"/>
              <a:t>SLHIPP 2 – Catania – May 3 and 4, 2012 			ESS/AD/CV/Christine Darve </a:t>
            </a:r>
            <a:endParaRPr lang="en-GB" sz="1000" dirty="0" smtClean="0"/>
          </a:p>
        </p:txBody>
      </p:sp>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18</a:t>
            </a:fld>
            <a:endParaRPr lang="en-GB"/>
          </a:p>
        </p:txBody>
      </p:sp>
      <p:graphicFrame>
        <p:nvGraphicFramePr>
          <p:cNvPr id="6" name="Object 5"/>
          <p:cNvGraphicFramePr>
            <a:graphicFrameLocks noChangeAspect="1"/>
          </p:cNvGraphicFramePr>
          <p:nvPr>
            <p:extLst>
              <p:ext uri="{D42A27DB-BD31-4B8C-83A1-F6EECF244321}">
                <p14:modId xmlns:p14="http://schemas.microsoft.com/office/powerpoint/2010/main" val="3301755861"/>
              </p:ext>
            </p:extLst>
          </p:nvPr>
        </p:nvGraphicFramePr>
        <p:xfrm>
          <a:off x="715250" y="820497"/>
          <a:ext cx="6859627" cy="5827648"/>
        </p:xfrm>
        <a:graphic>
          <a:graphicData uri="http://schemas.openxmlformats.org/presentationml/2006/ole">
            <mc:AlternateContent xmlns:mc="http://schemas.openxmlformats.org/markup-compatibility/2006">
              <mc:Choice xmlns:v="urn:schemas-microsoft-com:vml" Requires="v">
                <p:oleObj spid="_x0000_s2071" name="Document" r:id="rId4" imgW="5740400" imgH="4876800" progId="Word.Document.12">
                  <p:embed/>
                </p:oleObj>
              </mc:Choice>
              <mc:Fallback>
                <p:oleObj name="Document" r:id="rId4" imgW="5740400" imgH="4876800" progId="Word.Document.12">
                  <p:embed/>
                  <p:pic>
                    <p:nvPicPr>
                      <p:cNvPr id="0" name=""/>
                      <p:cNvPicPr/>
                      <p:nvPr/>
                    </p:nvPicPr>
                    <p:blipFill>
                      <a:blip r:embed="rId5"/>
                      <a:stretch>
                        <a:fillRect/>
                      </a:stretch>
                    </p:blipFill>
                    <p:spPr>
                      <a:xfrm>
                        <a:off x="715250" y="820497"/>
                        <a:ext cx="6859627" cy="5827648"/>
                      </a:xfrm>
                      <a:prstGeom prst="rect">
                        <a:avLst/>
                      </a:prstGeom>
                    </p:spPr>
                  </p:pic>
                </p:oleObj>
              </mc:Fallback>
            </mc:AlternateContent>
          </a:graphicData>
        </a:graphic>
      </p:graphicFrame>
      <p:sp>
        <p:nvSpPr>
          <p:cNvPr id="7" name="Title 1"/>
          <p:cNvSpPr>
            <a:spLocks noGrp="1"/>
          </p:cNvSpPr>
          <p:nvPr>
            <p:ph type="title"/>
          </p:nvPr>
        </p:nvSpPr>
        <p:spPr>
          <a:xfrm>
            <a:off x="1442823" y="130820"/>
            <a:ext cx="7616954" cy="609600"/>
          </a:xfrm>
        </p:spPr>
        <p:txBody>
          <a:bodyPr/>
          <a:lstStyle/>
          <a:p>
            <a:r>
              <a:rPr lang="en-US" sz="2800" dirty="0" smtClean="0">
                <a:latin typeface="Papyrus"/>
                <a:cs typeface="Papyrus"/>
              </a:rPr>
              <a:t>Elliptical Cavity Cryomodule Work in progress</a:t>
            </a:r>
            <a:endParaRPr lang="en-US" sz="2800" dirty="0">
              <a:latin typeface="Papyrus"/>
              <a:cs typeface="Papyrus"/>
            </a:endParaRPr>
          </a:p>
        </p:txBody>
      </p:sp>
    </p:spTree>
    <p:extLst>
      <p:ext uri="{BB962C8B-B14F-4D97-AF65-F5344CB8AC3E}">
        <p14:creationId xmlns:p14="http://schemas.microsoft.com/office/powerpoint/2010/main" val="2566694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Current development</a:t>
            </a:r>
            <a:endParaRPr lang="en-US" sz="2800" dirty="0">
              <a:latin typeface="Papyrus"/>
              <a:cs typeface="Papyrus"/>
            </a:endParaRPr>
          </a:p>
        </p:txBody>
      </p:sp>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19</a:t>
            </a:fld>
            <a:endParaRPr lang="en-GB"/>
          </a:p>
        </p:txBody>
      </p:sp>
      <p:grpSp>
        <p:nvGrpSpPr>
          <p:cNvPr id="6" name="Group 5"/>
          <p:cNvGrpSpPr/>
          <p:nvPr/>
        </p:nvGrpSpPr>
        <p:grpSpPr>
          <a:xfrm rot="10800000">
            <a:off x="264607" y="2069131"/>
            <a:ext cx="8093238" cy="3946503"/>
            <a:chOff x="632520" y="1412776"/>
            <a:chExt cx="6125225" cy="2470623"/>
          </a:xfrm>
        </p:grpSpPr>
        <p:pic>
          <p:nvPicPr>
            <p:cNvPr id="7" name="Image 3" descr="SF rond QLL.jpg"/>
            <p:cNvPicPr>
              <a:picLocks noChangeAspect="1"/>
            </p:cNvPicPr>
            <p:nvPr/>
          </p:nvPicPr>
          <p:blipFill>
            <a:blip r:embed="rId2" cstate="print"/>
            <a:stretch>
              <a:fillRect/>
            </a:stretch>
          </p:blipFill>
          <p:spPr>
            <a:xfrm>
              <a:off x="632520" y="1412776"/>
              <a:ext cx="6125225" cy="1800000"/>
            </a:xfrm>
            <a:prstGeom prst="rect">
              <a:avLst/>
            </a:prstGeom>
          </p:spPr>
        </p:pic>
        <p:cxnSp>
          <p:nvCxnSpPr>
            <p:cNvPr id="8" name="Connecteur droit 6"/>
            <p:cNvCxnSpPr/>
            <p:nvPr/>
          </p:nvCxnSpPr>
          <p:spPr>
            <a:xfrm>
              <a:off x="848544" y="3068960"/>
              <a:ext cx="0" cy="5040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9"/>
            <p:cNvCxnSpPr/>
            <p:nvPr/>
          </p:nvCxnSpPr>
          <p:spPr>
            <a:xfrm>
              <a:off x="6393160" y="3140968"/>
              <a:ext cx="0" cy="4320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avec flèche 11"/>
            <p:cNvCxnSpPr/>
            <p:nvPr/>
          </p:nvCxnSpPr>
          <p:spPr>
            <a:xfrm>
              <a:off x="848544" y="3501008"/>
              <a:ext cx="5544616" cy="0"/>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ZoneTexte 19"/>
            <p:cNvSpPr txBox="1"/>
            <p:nvPr/>
          </p:nvSpPr>
          <p:spPr>
            <a:xfrm rot="10800000">
              <a:off x="3584839" y="3501006"/>
              <a:ext cx="1008380" cy="382393"/>
            </a:xfrm>
            <a:prstGeom prst="rect">
              <a:avLst/>
            </a:prstGeom>
            <a:noFill/>
          </p:spPr>
          <p:txBody>
            <a:bodyPr wrap="square" rtlCol="0">
              <a:spAutoFit/>
            </a:bodyPr>
            <a:lstStyle/>
            <a:p>
              <a:pPr>
                <a:spcAft>
                  <a:spcPts val="0"/>
                </a:spcAft>
              </a:pPr>
              <a:r>
                <a:rPr lang="en-US" sz="1900" kern="1200" dirty="0">
                  <a:solidFill>
                    <a:srgbClr val="000000"/>
                  </a:solidFill>
                  <a:effectLst/>
                  <a:latin typeface="Cambria"/>
                  <a:ea typeface="ＭＳ 明朝"/>
                  <a:cs typeface="Times New Roman"/>
                </a:rPr>
                <a:t>6533</a:t>
              </a:r>
              <a:endParaRPr lang="en-US" sz="1000" dirty="0">
                <a:effectLst/>
                <a:latin typeface="Calibri"/>
                <a:ea typeface="ＭＳ 明朝"/>
                <a:cs typeface="Times New Roman"/>
              </a:endParaRPr>
            </a:p>
          </p:txBody>
        </p:sp>
      </p:grpSp>
    </p:spTree>
    <p:extLst>
      <p:ext uri="{BB962C8B-B14F-4D97-AF65-F5344CB8AC3E}">
        <p14:creationId xmlns:p14="http://schemas.microsoft.com/office/powerpoint/2010/main" val="325320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507" y="1062219"/>
            <a:ext cx="8628089" cy="4247317"/>
          </a:xfrm>
          <a:prstGeom prst="rect">
            <a:avLst/>
          </a:prstGeom>
        </p:spPr>
        <p:txBody>
          <a:bodyPr wrap="square">
            <a:spAutoFit/>
          </a:bodyPr>
          <a:lstStyle/>
          <a:p>
            <a:pPr lvl="1"/>
            <a:r>
              <a:rPr lang="en-GB" b="1" dirty="0"/>
              <a:t>WU 5.1.2 Medium-beta Cavity </a:t>
            </a:r>
            <a:r>
              <a:rPr lang="en-GB" b="1" dirty="0" smtClean="0"/>
              <a:t>Package</a:t>
            </a:r>
          </a:p>
          <a:p>
            <a:pPr lvl="1"/>
            <a:endParaRPr lang="en-GB" b="1" dirty="0"/>
          </a:p>
          <a:p>
            <a:pPr lvl="1"/>
            <a:endParaRPr lang="en-US" b="1" dirty="0"/>
          </a:p>
          <a:p>
            <a:pPr lvl="2"/>
            <a:r>
              <a:rPr lang="en-GB" b="1" dirty="0" smtClean="0"/>
              <a:t>Design</a:t>
            </a:r>
            <a:endParaRPr lang="en-GB" b="1" dirty="0"/>
          </a:p>
          <a:p>
            <a:pPr lvl="2"/>
            <a:endParaRPr lang="en-US" b="1" dirty="0"/>
          </a:p>
          <a:p>
            <a:r>
              <a:rPr lang="en-GB" dirty="0"/>
              <a:t>The RF and mechanical design of the medium beta cavity package has been initiated during the ADU phase. The </a:t>
            </a:r>
            <a:r>
              <a:rPr lang="en-GB" dirty="0">
                <a:solidFill>
                  <a:srgbClr val="FF0000"/>
                </a:solidFill>
              </a:rPr>
              <a:t>engineering design </a:t>
            </a:r>
            <a:r>
              <a:rPr lang="en-GB" dirty="0"/>
              <a:t>consists in </a:t>
            </a:r>
            <a:r>
              <a:rPr lang="en-GB" dirty="0">
                <a:solidFill>
                  <a:srgbClr val="FF0000"/>
                </a:solidFill>
              </a:rPr>
              <a:t>producing the drawing of the cavity equipped </a:t>
            </a:r>
            <a:r>
              <a:rPr lang="en-GB" dirty="0"/>
              <a:t>with its helium tank while taking into account the </a:t>
            </a:r>
            <a:r>
              <a:rPr lang="en-GB" dirty="0">
                <a:solidFill>
                  <a:srgbClr val="FF0000"/>
                </a:solidFill>
              </a:rPr>
              <a:t>cryomodule and equipment interfaces</a:t>
            </a:r>
            <a:r>
              <a:rPr lang="en-GB" dirty="0"/>
              <a:t>. Engineering </a:t>
            </a:r>
            <a:r>
              <a:rPr lang="en-GB" dirty="0">
                <a:solidFill>
                  <a:srgbClr val="FF0000"/>
                </a:solidFill>
              </a:rPr>
              <a:t>calculations</a:t>
            </a:r>
            <a:r>
              <a:rPr lang="en-GB" dirty="0"/>
              <a:t> will validate the cryomodule components mechanical, thermal and hydraulic designs. </a:t>
            </a:r>
            <a:endParaRPr lang="en-GB" dirty="0" smtClean="0"/>
          </a:p>
          <a:p>
            <a:endParaRPr lang="en-US" dirty="0"/>
          </a:p>
          <a:p>
            <a:r>
              <a:rPr lang="en-GB" dirty="0"/>
              <a:t>The </a:t>
            </a:r>
            <a:r>
              <a:rPr lang="en-GB" dirty="0">
                <a:solidFill>
                  <a:srgbClr val="FF0000"/>
                </a:solidFill>
              </a:rPr>
              <a:t>fabrication drawing </a:t>
            </a:r>
            <a:r>
              <a:rPr lang="en-GB" dirty="0"/>
              <a:t>of the medium beta cavity package is completed for the call-for-tender. </a:t>
            </a:r>
            <a:endParaRPr lang="en-GB" dirty="0" smtClean="0"/>
          </a:p>
          <a:p>
            <a:endParaRPr lang="en-US" dirty="0"/>
          </a:p>
          <a:p>
            <a:r>
              <a:rPr lang="en-GB" dirty="0"/>
              <a:t>The design of the tooling shall permit the SRF </a:t>
            </a:r>
            <a:r>
              <a:rPr lang="en-GB" dirty="0">
                <a:solidFill>
                  <a:srgbClr val="FF0000"/>
                </a:solidFill>
              </a:rPr>
              <a:t>cavity conditioning and assembly</a:t>
            </a:r>
            <a:r>
              <a:rPr lang="en-GB" dirty="0"/>
              <a:t>.  </a:t>
            </a:r>
            <a:endParaRPr lang="en-US" dirty="0"/>
          </a:p>
        </p:txBody>
      </p:sp>
      <p:sp>
        <p:nvSpPr>
          <p:cNvPr id="3" name="Rectangle 2"/>
          <p:cNvSpPr/>
          <p:nvPr/>
        </p:nvSpPr>
        <p:spPr>
          <a:xfrm>
            <a:off x="1369235" y="307668"/>
            <a:ext cx="7572305" cy="523220"/>
          </a:xfrm>
          <a:prstGeom prst="rect">
            <a:avLst/>
          </a:prstGeom>
        </p:spPr>
        <p:txBody>
          <a:bodyPr wrap="none">
            <a:spAutoFit/>
          </a:bodyPr>
          <a:lstStyle/>
          <a:p>
            <a:r>
              <a:rPr lang="en-US" sz="2800" dirty="0" smtClean="0">
                <a:latin typeface="Papyrus"/>
                <a:cs typeface="Papyrus"/>
              </a:rPr>
              <a:t>Construction– WBS elliptical medium and high</a:t>
            </a:r>
            <a:endParaRPr lang="en-US" sz="2800" dirty="0">
              <a:latin typeface="Papyrus"/>
              <a:cs typeface="Papyrus"/>
            </a:endParaRPr>
          </a:p>
        </p:txBody>
      </p:sp>
    </p:spTree>
    <p:extLst>
      <p:ext uri="{BB962C8B-B14F-4D97-AF65-F5344CB8AC3E}">
        <p14:creationId xmlns:p14="http://schemas.microsoft.com/office/powerpoint/2010/main" val="2212034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33755" y="869836"/>
            <a:ext cx="8207511" cy="618886"/>
          </a:xfrm>
          <a:prstGeom prst="roundRect">
            <a:avLst/>
          </a:prstGeom>
          <a:blipFill dpi="0" rotWithShape="1">
            <a:blip r:embed="rId2">
              <a:alphaModFix amt="28000"/>
            </a:blip>
            <a:srcRect/>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endParaRPr>
          </a:p>
        </p:txBody>
      </p:sp>
      <p:sp>
        <p:nvSpPr>
          <p:cNvPr id="2" name="Title 1"/>
          <p:cNvSpPr>
            <a:spLocks noGrp="1"/>
          </p:cNvSpPr>
          <p:nvPr>
            <p:ph type="title"/>
          </p:nvPr>
        </p:nvSpPr>
        <p:spPr>
          <a:xfrm>
            <a:off x="1597680" y="130820"/>
            <a:ext cx="7546320" cy="609600"/>
          </a:xfrm>
        </p:spPr>
        <p:txBody>
          <a:bodyPr/>
          <a:lstStyle/>
          <a:p>
            <a:r>
              <a:rPr lang="en-US" sz="2800" dirty="0" smtClean="0">
                <a:latin typeface="Papyrus"/>
                <a:cs typeface="Papyrus"/>
              </a:rPr>
              <a:t>Cryomodule </a:t>
            </a:r>
            <a:r>
              <a:rPr lang="en-US" sz="2800" dirty="0">
                <a:latin typeface="Papyrus"/>
                <a:cs typeface="Papyrus"/>
              </a:rPr>
              <a:t>Prototype </a:t>
            </a:r>
            <a:r>
              <a:rPr lang="en-US" sz="2800" dirty="0" smtClean="0">
                <a:latin typeface="Papyrus"/>
                <a:cs typeface="Papyrus"/>
              </a:rPr>
              <a:t>Requirements</a:t>
            </a:r>
            <a:endParaRPr lang="en-US" sz="2800" dirty="0">
              <a:latin typeface="Papyrus"/>
              <a:cs typeface="Papyrus"/>
            </a:endParaRPr>
          </a:p>
        </p:txBody>
      </p:sp>
      <p:sp>
        <p:nvSpPr>
          <p:cNvPr id="3" name="Content Placeholder 2"/>
          <p:cNvSpPr>
            <a:spLocks noGrp="1"/>
          </p:cNvSpPr>
          <p:nvPr>
            <p:ph idx="4294967295"/>
          </p:nvPr>
        </p:nvSpPr>
        <p:spPr>
          <a:xfrm>
            <a:off x="551945" y="1980729"/>
            <a:ext cx="8592055" cy="4228044"/>
          </a:xfrm>
          <a:prstGeom prst="rect">
            <a:avLst/>
          </a:prstGeom>
        </p:spPr>
        <p:txBody>
          <a:bodyPr/>
          <a:lstStyle/>
          <a:p>
            <a:r>
              <a:rPr lang="en-US" sz="2000" b="0" dirty="0" smtClean="0">
                <a:solidFill>
                  <a:srgbClr val="3366FF"/>
                </a:solidFill>
              </a:rPr>
              <a:t>Installation</a:t>
            </a:r>
            <a:r>
              <a:rPr lang="en-US" sz="2000" b="0" dirty="0" smtClean="0">
                <a:solidFill>
                  <a:srgbClr val="030000"/>
                </a:solidFill>
              </a:rPr>
              <a:t> </a:t>
            </a:r>
            <a:r>
              <a:rPr lang="en-US" sz="2000" b="0" dirty="0">
                <a:solidFill>
                  <a:srgbClr val="030000"/>
                </a:solidFill>
              </a:rPr>
              <a:t>of the </a:t>
            </a:r>
            <a:r>
              <a:rPr lang="en-US" sz="2000" b="0" dirty="0" err="1">
                <a:solidFill>
                  <a:srgbClr val="030000"/>
                </a:solidFill>
              </a:rPr>
              <a:t>c</a:t>
            </a:r>
            <a:r>
              <a:rPr lang="en-US" sz="2000" b="0" dirty="0" err="1" smtClean="0">
                <a:solidFill>
                  <a:srgbClr val="030000"/>
                </a:solidFill>
              </a:rPr>
              <a:t>ryomodule</a:t>
            </a:r>
            <a:r>
              <a:rPr lang="en-US" sz="2000" b="0" dirty="0" smtClean="0">
                <a:solidFill>
                  <a:srgbClr val="030000"/>
                </a:solidFill>
              </a:rPr>
              <a:t>: </a:t>
            </a:r>
            <a:r>
              <a:rPr lang="en-US" sz="1600" b="0" dirty="0" smtClean="0">
                <a:solidFill>
                  <a:srgbClr val="030000"/>
                </a:solidFill>
              </a:rPr>
              <a:t>e.g. cleaning, tooling, procedures, QA;</a:t>
            </a:r>
          </a:p>
          <a:p>
            <a:pPr marL="0" indent="0">
              <a:buNone/>
            </a:pPr>
            <a:endParaRPr lang="en-US" sz="800" b="0" dirty="0">
              <a:solidFill>
                <a:srgbClr val="030000"/>
              </a:solidFill>
            </a:endParaRPr>
          </a:p>
          <a:p>
            <a:r>
              <a:rPr lang="en-US" sz="2000" b="0" dirty="0" smtClean="0">
                <a:solidFill>
                  <a:srgbClr val="030000"/>
                </a:solidFill>
              </a:rPr>
              <a:t>The </a:t>
            </a:r>
            <a:r>
              <a:rPr lang="en-US" sz="2000" b="0" dirty="0">
                <a:solidFill>
                  <a:srgbClr val="030000"/>
                </a:solidFill>
              </a:rPr>
              <a:t>performance of the </a:t>
            </a:r>
            <a:r>
              <a:rPr lang="en-US" sz="2000" b="0" dirty="0">
                <a:solidFill>
                  <a:srgbClr val="3366FF"/>
                </a:solidFill>
              </a:rPr>
              <a:t>RF design</a:t>
            </a:r>
            <a:r>
              <a:rPr lang="en-US" sz="2000" b="0" dirty="0" smtClean="0">
                <a:solidFill>
                  <a:srgbClr val="030000"/>
                </a:solidFill>
              </a:rPr>
              <a:t>: </a:t>
            </a:r>
          </a:p>
          <a:p>
            <a:pPr marL="0" indent="0">
              <a:buNone/>
            </a:pPr>
            <a:r>
              <a:rPr lang="en-US" sz="1600" b="0" dirty="0" smtClean="0">
                <a:solidFill>
                  <a:srgbClr val="030000"/>
                </a:solidFill>
              </a:rPr>
              <a:t>e.g. characterize </a:t>
            </a:r>
            <a:r>
              <a:rPr lang="en-US" sz="1600" b="0" dirty="0">
                <a:solidFill>
                  <a:srgbClr val="030000"/>
                </a:solidFill>
              </a:rPr>
              <a:t>the </a:t>
            </a:r>
            <a:r>
              <a:rPr lang="en-US" sz="1600" b="0" dirty="0" smtClean="0">
                <a:solidFill>
                  <a:srgbClr val="030000"/>
                </a:solidFill>
              </a:rPr>
              <a:t>cavity RF signature; validate RF results obtained </a:t>
            </a:r>
            <a:r>
              <a:rPr lang="en-US" sz="1600" b="0" dirty="0" err="1" smtClean="0">
                <a:solidFill>
                  <a:srgbClr val="030000"/>
                </a:solidFill>
              </a:rPr>
              <a:t>invertical</a:t>
            </a:r>
            <a:r>
              <a:rPr lang="en-US" sz="1600" b="0" dirty="0" smtClean="0">
                <a:solidFill>
                  <a:srgbClr val="030000"/>
                </a:solidFill>
              </a:rPr>
              <a:t> cryostat;</a:t>
            </a:r>
          </a:p>
          <a:p>
            <a:pPr marL="0" indent="0">
              <a:buNone/>
            </a:pPr>
            <a:endParaRPr lang="en-US" sz="400" b="0" dirty="0">
              <a:solidFill>
                <a:srgbClr val="030000"/>
              </a:solidFill>
            </a:endParaRPr>
          </a:p>
          <a:p>
            <a:r>
              <a:rPr lang="en-US" sz="2000" b="0" dirty="0" smtClean="0">
                <a:solidFill>
                  <a:srgbClr val="030000"/>
                </a:solidFill>
              </a:rPr>
              <a:t>The </a:t>
            </a:r>
            <a:r>
              <a:rPr lang="en-US" sz="2000" b="0" dirty="0">
                <a:solidFill>
                  <a:srgbClr val="030000"/>
                </a:solidFill>
              </a:rPr>
              <a:t>performance of the </a:t>
            </a:r>
            <a:r>
              <a:rPr lang="en-US" sz="2000" b="0" dirty="0">
                <a:solidFill>
                  <a:srgbClr val="3366FF"/>
                </a:solidFill>
              </a:rPr>
              <a:t>thermal design</a:t>
            </a:r>
            <a:r>
              <a:rPr lang="en-US" sz="1800" b="0" dirty="0" smtClean="0">
                <a:solidFill>
                  <a:srgbClr val="030000"/>
                </a:solidFill>
              </a:rPr>
              <a:t>: </a:t>
            </a:r>
            <a:endParaRPr lang="en-US" sz="1600" b="0" dirty="0">
              <a:solidFill>
                <a:srgbClr val="030000"/>
              </a:solidFill>
            </a:endParaRPr>
          </a:p>
          <a:p>
            <a:pPr marL="0" indent="0">
              <a:buNone/>
            </a:pPr>
            <a:r>
              <a:rPr lang="en-US" sz="1600" b="0" dirty="0" err="1" smtClean="0">
                <a:solidFill>
                  <a:srgbClr val="030000"/>
                </a:solidFill>
              </a:rPr>
              <a:t>eg</a:t>
            </a:r>
            <a:r>
              <a:rPr lang="en-US" sz="1600" b="0" dirty="0" smtClean="0">
                <a:solidFill>
                  <a:srgbClr val="030000"/>
                </a:solidFill>
              </a:rPr>
              <a:t>. cool-down rate, operating conditions; heat loads; cooling </a:t>
            </a:r>
            <a:r>
              <a:rPr lang="en-US" sz="1600" b="0" dirty="0">
                <a:solidFill>
                  <a:srgbClr val="030000"/>
                </a:solidFill>
              </a:rPr>
              <a:t>scheme </a:t>
            </a:r>
            <a:r>
              <a:rPr lang="en-US" sz="1600" b="0" dirty="0" smtClean="0">
                <a:solidFill>
                  <a:srgbClr val="030000"/>
                </a:solidFill>
              </a:rPr>
              <a:t>efficiency;</a:t>
            </a:r>
            <a:r>
              <a:rPr lang="en-US" sz="1600" b="0" dirty="0">
                <a:solidFill>
                  <a:srgbClr val="030000"/>
                </a:solidFill>
              </a:rPr>
              <a:t> </a:t>
            </a:r>
            <a:endParaRPr lang="en-US" sz="1600" b="0" dirty="0" smtClean="0">
              <a:solidFill>
                <a:srgbClr val="030000"/>
              </a:solidFill>
            </a:endParaRPr>
          </a:p>
          <a:p>
            <a:endParaRPr lang="en-US" sz="400" b="0" dirty="0">
              <a:solidFill>
                <a:srgbClr val="030000"/>
              </a:solidFill>
            </a:endParaRPr>
          </a:p>
          <a:p>
            <a:r>
              <a:rPr lang="en-US" sz="2000" b="0" dirty="0">
                <a:solidFill>
                  <a:srgbClr val="030000"/>
                </a:solidFill>
              </a:rPr>
              <a:t>The performance of the </a:t>
            </a:r>
            <a:r>
              <a:rPr lang="en-US" sz="2000" b="0" dirty="0">
                <a:solidFill>
                  <a:srgbClr val="3366FF"/>
                </a:solidFill>
              </a:rPr>
              <a:t>vacuum </a:t>
            </a:r>
            <a:r>
              <a:rPr lang="en-US" sz="2000" b="0" dirty="0" smtClean="0">
                <a:solidFill>
                  <a:srgbClr val="3366FF"/>
                </a:solidFill>
              </a:rPr>
              <a:t>design</a:t>
            </a:r>
            <a:r>
              <a:rPr lang="en-US" sz="2000" b="0" dirty="0" smtClean="0">
                <a:solidFill>
                  <a:srgbClr val="030000"/>
                </a:solidFill>
              </a:rPr>
              <a:t>: </a:t>
            </a:r>
            <a:r>
              <a:rPr lang="en-US" sz="1600" b="0" dirty="0" smtClean="0">
                <a:solidFill>
                  <a:srgbClr val="030000"/>
                </a:solidFill>
              </a:rPr>
              <a:t>e.g. leak tightness, bake</a:t>
            </a:r>
            <a:r>
              <a:rPr lang="en-US" sz="1600" b="0" dirty="0">
                <a:solidFill>
                  <a:srgbClr val="030000"/>
                </a:solidFill>
              </a:rPr>
              <a:t>-out</a:t>
            </a:r>
            <a:r>
              <a:rPr lang="en-US" sz="1600" b="0" dirty="0" smtClean="0">
                <a:solidFill>
                  <a:srgbClr val="030000"/>
                </a:solidFill>
              </a:rPr>
              <a:t>;</a:t>
            </a:r>
            <a:r>
              <a:rPr lang="en-US" sz="1600" b="0" dirty="0">
                <a:solidFill>
                  <a:srgbClr val="030000"/>
                </a:solidFill>
              </a:rPr>
              <a:t> </a:t>
            </a:r>
            <a:endParaRPr lang="en-US" sz="1600" b="0" dirty="0" smtClean="0">
              <a:solidFill>
                <a:srgbClr val="030000"/>
              </a:solidFill>
            </a:endParaRPr>
          </a:p>
          <a:p>
            <a:endParaRPr lang="en-US" sz="400" b="0" dirty="0">
              <a:solidFill>
                <a:srgbClr val="030000"/>
              </a:solidFill>
            </a:endParaRPr>
          </a:p>
          <a:p>
            <a:r>
              <a:rPr lang="en-US" sz="2000" b="0" dirty="0">
                <a:solidFill>
                  <a:srgbClr val="030000"/>
                </a:solidFill>
              </a:rPr>
              <a:t>The performance of the </a:t>
            </a:r>
            <a:r>
              <a:rPr lang="en-US" sz="2000" b="0" dirty="0">
                <a:solidFill>
                  <a:srgbClr val="3366FF"/>
                </a:solidFill>
              </a:rPr>
              <a:t>mechanical </a:t>
            </a:r>
            <a:r>
              <a:rPr lang="en-US" sz="2000" b="0" dirty="0" smtClean="0">
                <a:solidFill>
                  <a:srgbClr val="3366FF"/>
                </a:solidFill>
              </a:rPr>
              <a:t>design</a:t>
            </a:r>
            <a:r>
              <a:rPr lang="en-US" sz="2000" b="0" dirty="0" smtClean="0">
                <a:solidFill>
                  <a:srgbClr val="030000"/>
                </a:solidFill>
              </a:rPr>
              <a:t>: </a:t>
            </a:r>
            <a:r>
              <a:rPr lang="en-US" sz="1600" b="0" dirty="0" smtClean="0">
                <a:solidFill>
                  <a:srgbClr val="030000"/>
                </a:solidFill>
              </a:rPr>
              <a:t>e.g. MAWP, stability, alignment;</a:t>
            </a:r>
            <a:r>
              <a:rPr lang="en-US" sz="1600" b="0" dirty="0">
                <a:solidFill>
                  <a:srgbClr val="030000"/>
                </a:solidFill>
              </a:rPr>
              <a:t> </a:t>
            </a:r>
            <a:endParaRPr lang="en-US" sz="1800" b="0" dirty="0" smtClean="0">
              <a:solidFill>
                <a:srgbClr val="030000"/>
              </a:solidFill>
            </a:endParaRPr>
          </a:p>
          <a:p>
            <a:pPr lvl="0"/>
            <a:endParaRPr lang="en-US" sz="400" b="0" dirty="0" smtClean="0">
              <a:solidFill>
                <a:srgbClr val="030000"/>
              </a:solidFill>
            </a:endParaRPr>
          </a:p>
          <a:p>
            <a:pPr lvl="0"/>
            <a:r>
              <a:rPr lang="en-US" sz="2000" b="0" dirty="0" smtClean="0">
                <a:solidFill>
                  <a:srgbClr val="030000"/>
                </a:solidFill>
              </a:rPr>
              <a:t>The </a:t>
            </a:r>
            <a:r>
              <a:rPr lang="en-US" sz="2000" b="0" dirty="0">
                <a:solidFill>
                  <a:srgbClr val="3366FF"/>
                </a:solidFill>
              </a:rPr>
              <a:t>safe operation </a:t>
            </a:r>
            <a:r>
              <a:rPr lang="en-US" sz="2000" b="0" dirty="0">
                <a:solidFill>
                  <a:srgbClr val="030000"/>
                </a:solidFill>
              </a:rPr>
              <a:t>of the </a:t>
            </a:r>
            <a:r>
              <a:rPr lang="en-US" sz="2000" b="0" dirty="0" smtClean="0">
                <a:solidFill>
                  <a:srgbClr val="030000"/>
                </a:solidFill>
              </a:rPr>
              <a:t>cryomodules: </a:t>
            </a:r>
          </a:p>
          <a:p>
            <a:pPr marL="0" lvl="0" indent="0">
              <a:buNone/>
            </a:pPr>
            <a:r>
              <a:rPr lang="en-US" sz="1600" b="0" dirty="0" smtClean="0">
                <a:solidFill>
                  <a:srgbClr val="030000"/>
                </a:solidFill>
              </a:rPr>
              <a:t>e.g. process variables, control loops, operating modes, relieving system and interlock;</a:t>
            </a:r>
          </a:p>
          <a:p>
            <a:pPr lvl="0"/>
            <a:endParaRPr lang="en-US" sz="400" b="0" dirty="0" smtClean="0">
              <a:solidFill>
                <a:srgbClr val="030000"/>
              </a:solidFill>
            </a:endParaRPr>
          </a:p>
          <a:p>
            <a:pPr lvl="0"/>
            <a:r>
              <a:rPr lang="en-US" sz="2000" b="0" dirty="0" smtClean="0">
                <a:solidFill>
                  <a:srgbClr val="3366FF"/>
                </a:solidFill>
              </a:rPr>
              <a:t>Training</a:t>
            </a:r>
            <a:r>
              <a:rPr lang="en-US" sz="2000" b="0" dirty="0" smtClean="0">
                <a:solidFill>
                  <a:srgbClr val="030000"/>
                </a:solidFill>
              </a:rPr>
              <a:t>: </a:t>
            </a:r>
            <a:r>
              <a:rPr lang="en-US" sz="1600" b="0" dirty="0" smtClean="0">
                <a:solidFill>
                  <a:srgbClr val="030000"/>
                </a:solidFill>
              </a:rPr>
              <a:t>e.g. to assemble, to operate</a:t>
            </a:r>
            <a:r>
              <a:rPr lang="en-US" sz="1400" b="0" dirty="0" smtClean="0">
                <a:solidFill>
                  <a:srgbClr val="030000"/>
                </a:solidFill>
              </a:rPr>
              <a:t>.</a:t>
            </a:r>
            <a:endParaRPr lang="en-US" sz="1400" b="0" dirty="0">
              <a:solidFill>
                <a:srgbClr val="030000"/>
              </a:solidFill>
            </a:endParaRPr>
          </a:p>
        </p:txBody>
      </p:sp>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20</a:t>
            </a:fld>
            <a:endParaRPr lang="en-GB"/>
          </a:p>
        </p:txBody>
      </p:sp>
      <p:sp>
        <p:nvSpPr>
          <p:cNvPr id="6" name="Rectangle 5"/>
          <p:cNvSpPr/>
          <p:nvPr/>
        </p:nvSpPr>
        <p:spPr>
          <a:xfrm>
            <a:off x="323344" y="796959"/>
            <a:ext cx="8584687" cy="1138773"/>
          </a:xfrm>
          <a:prstGeom prst="rect">
            <a:avLst/>
          </a:prstGeom>
        </p:spPr>
        <p:txBody>
          <a:bodyPr wrap="square">
            <a:spAutoFit/>
          </a:bodyPr>
          <a:lstStyle/>
          <a:p>
            <a:pPr marL="223234"/>
            <a:r>
              <a:rPr lang="en-US" sz="2000" b="1" dirty="0">
                <a:latin typeface="Papyrus"/>
                <a:cs typeface="Papyrus"/>
              </a:rPr>
              <a:t>Scope : </a:t>
            </a:r>
            <a:r>
              <a:rPr lang="en-US" sz="2000" b="1" dirty="0" smtClean="0">
                <a:latin typeface="Papyrus"/>
                <a:cs typeface="Papyrus"/>
              </a:rPr>
              <a:t>Validate </a:t>
            </a:r>
            <a:r>
              <a:rPr lang="en-US" sz="2000" b="1" dirty="0">
                <a:latin typeface="Papyrus"/>
                <a:cs typeface="Papyrus"/>
              </a:rPr>
              <a:t>the </a:t>
            </a:r>
            <a:r>
              <a:rPr lang="en-US" sz="2000" b="1" dirty="0" smtClean="0">
                <a:latin typeface="Papyrus"/>
                <a:cs typeface="Papyrus"/>
              </a:rPr>
              <a:t>technologies used to </a:t>
            </a:r>
            <a:r>
              <a:rPr lang="en-US" sz="2000" b="1" dirty="0">
                <a:latin typeface="Papyrus"/>
                <a:cs typeface="Papyrus"/>
              </a:rPr>
              <a:t>assemble and operate </a:t>
            </a:r>
            <a:r>
              <a:rPr lang="en-US" sz="2000" b="1" dirty="0" smtClean="0">
                <a:latin typeface="Papyrus"/>
                <a:cs typeface="Papyrus"/>
              </a:rPr>
              <a:t>the             </a:t>
            </a:r>
            <a:r>
              <a:rPr lang="en-US" sz="2000" b="1" dirty="0">
                <a:solidFill>
                  <a:srgbClr val="FF0000"/>
                </a:solidFill>
                <a:latin typeface="Papyrus"/>
                <a:cs typeface="Papyrus"/>
              </a:rPr>
              <a:t>4 ESS-type cavities installed in a </a:t>
            </a:r>
            <a:r>
              <a:rPr lang="en-US" sz="2000" b="1" dirty="0" smtClean="0">
                <a:solidFill>
                  <a:srgbClr val="FF0000"/>
                </a:solidFill>
                <a:latin typeface="Papyrus"/>
                <a:cs typeface="Papyrus"/>
              </a:rPr>
              <a:t>cryostat</a:t>
            </a:r>
          </a:p>
          <a:p>
            <a:pPr marL="223234"/>
            <a:endParaRPr lang="en-US" sz="800" b="1" dirty="0" smtClean="0">
              <a:latin typeface="Papyrus"/>
              <a:cs typeface="Papyrus"/>
              <a:sym typeface="Wingdings"/>
            </a:endParaRPr>
          </a:p>
          <a:p>
            <a:pPr marL="223234"/>
            <a:r>
              <a:rPr lang="en-US" sz="2000" b="1" dirty="0" smtClean="0">
                <a:latin typeface="Papyrus"/>
                <a:cs typeface="Papyrus"/>
                <a:sym typeface="Wingdings" pitchFamily="2" charset="2"/>
              </a:rPr>
              <a:t> </a:t>
            </a:r>
            <a:r>
              <a:rPr lang="en-US" sz="2000" b="1" dirty="0" smtClean="0">
                <a:latin typeface="Papyrus"/>
                <a:cs typeface="Papyrus"/>
                <a:sym typeface="Wingdings"/>
              </a:rPr>
              <a:t>A </a:t>
            </a:r>
            <a:r>
              <a:rPr lang="en-US" sz="2000" b="1" dirty="0">
                <a:latin typeface="Papyrus"/>
                <a:cs typeface="Papyrus"/>
                <a:sym typeface="Wingdings"/>
              </a:rPr>
              <a:t>T</a:t>
            </a:r>
            <a:r>
              <a:rPr lang="en-US" sz="2000" b="1" dirty="0" smtClean="0">
                <a:latin typeface="Papyrus"/>
                <a:cs typeface="Papyrus"/>
              </a:rPr>
              <a:t>echnology Demonstrator to </a:t>
            </a:r>
            <a:r>
              <a:rPr lang="en-US" sz="2000" b="1" dirty="0">
                <a:latin typeface="Papyrus"/>
                <a:cs typeface="Papyrus"/>
              </a:rPr>
              <a:t>validate the following points</a:t>
            </a:r>
            <a:r>
              <a:rPr lang="en-US" sz="2000" b="1" dirty="0" smtClean="0">
                <a:latin typeface="Papyrus"/>
                <a:cs typeface="Papyrus"/>
              </a:rPr>
              <a:t>:</a:t>
            </a:r>
            <a:endParaRPr lang="en-US" sz="2000" b="1" dirty="0">
              <a:latin typeface="Papyrus"/>
              <a:cs typeface="Papyrus"/>
            </a:endParaRPr>
          </a:p>
        </p:txBody>
      </p:sp>
    </p:spTree>
    <p:extLst>
      <p:ext uri="{BB962C8B-B14F-4D97-AF65-F5344CB8AC3E}">
        <p14:creationId xmlns:p14="http://schemas.microsoft.com/office/powerpoint/2010/main" val="3138342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Papyrus"/>
                <a:cs typeface="Papyrus"/>
              </a:rPr>
              <a:t>Elliptical Cavity </a:t>
            </a:r>
            <a:r>
              <a:rPr lang="en-US" sz="2800" dirty="0" smtClean="0">
                <a:latin typeface="Papyrus"/>
                <a:cs typeface="Papyrus"/>
              </a:rPr>
              <a:t>Cryomodule </a:t>
            </a:r>
            <a:r>
              <a:rPr lang="en-US" sz="2800" dirty="0">
                <a:latin typeface="Papyrus"/>
                <a:cs typeface="Papyrus"/>
              </a:rPr>
              <a:t>Technology Demonstrator (ECCTD) </a:t>
            </a:r>
          </a:p>
        </p:txBody>
      </p:sp>
      <p:sp>
        <p:nvSpPr>
          <p:cNvPr id="3" name="Content Placeholder 2"/>
          <p:cNvSpPr>
            <a:spLocks noGrp="1"/>
          </p:cNvSpPr>
          <p:nvPr>
            <p:ph idx="1"/>
          </p:nvPr>
        </p:nvSpPr>
        <p:spPr>
          <a:xfrm>
            <a:off x="381244" y="1394010"/>
            <a:ext cx="8381756" cy="5867400"/>
          </a:xfrm>
        </p:spPr>
        <p:txBody>
          <a:bodyPr/>
          <a:lstStyle/>
          <a:p>
            <a:pPr marL="0" indent="0">
              <a:buNone/>
            </a:pPr>
            <a:r>
              <a:rPr lang="en-GB" sz="2000" dirty="0"/>
              <a:t>The Elliptical Cavity </a:t>
            </a:r>
            <a:r>
              <a:rPr lang="en-GB" sz="2000" dirty="0" smtClean="0"/>
              <a:t>Cryomodule </a:t>
            </a:r>
            <a:r>
              <a:rPr lang="en-GB" sz="2000" dirty="0"/>
              <a:t>Technology Demonstrator (ECCTD) contains</a:t>
            </a:r>
            <a:r>
              <a:rPr lang="en-GB" sz="2000" dirty="0" smtClean="0"/>
              <a:t>:</a:t>
            </a:r>
          </a:p>
          <a:p>
            <a:pPr marL="0" indent="0">
              <a:buNone/>
            </a:pPr>
            <a:endParaRPr lang="en-US" sz="1000" dirty="0"/>
          </a:p>
          <a:p>
            <a:pPr lvl="1"/>
            <a:r>
              <a:rPr lang="en-GB" sz="2000" dirty="0" smtClean="0"/>
              <a:t>Four Elliptical </a:t>
            </a:r>
            <a:r>
              <a:rPr lang="en-GB" sz="2000" dirty="0"/>
              <a:t>Cavity Packages, </a:t>
            </a:r>
            <a:r>
              <a:rPr lang="en-GB" sz="2000" dirty="0" smtClean="0"/>
              <a:t>ECP</a:t>
            </a:r>
          </a:p>
          <a:p>
            <a:pPr lvl="1"/>
            <a:endParaRPr lang="en-US" sz="1000" dirty="0"/>
          </a:p>
          <a:p>
            <a:pPr lvl="1"/>
            <a:r>
              <a:rPr lang="en-GB" sz="2000" dirty="0"/>
              <a:t>The supporting and mechanical systems </a:t>
            </a:r>
            <a:r>
              <a:rPr lang="en-GB" sz="2000" dirty="0">
                <a:solidFill>
                  <a:schemeClr val="tx2">
                    <a:lumMod val="40000"/>
                    <a:lumOff val="60000"/>
                  </a:schemeClr>
                </a:solidFill>
              </a:rPr>
              <a:t>that interface the ECP in the test area</a:t>
            </a:r>
            <a:r>
              <a:rPr lang="en-GB" sz="2000" dirty="0" smtClean="0">
                <a:solidFill>
                  <a:schemeClr val="tx2">
                    <a:lumMod val="40000"/>
                    <a:lumOff val="60000"/>
                  </a:schemeClr>
                </a:solidFill>
              </a:rPr>
              <a:t>.</a:t>
            </a:r>
          </a:p>
          <a:p>
            <a:pPr lvl="1"/>
            <a:endParaRPr lang="en-US" sz="1000" dirty="0">
              <a:solidFill>
                <a:schemeClr val="tx2">
                  <a:lumMod val="40000"/>
                  <a:lumOff val="60000"/>
                </a:schemeClr>
              </a:solidFill>
            </a:endParaRPr>
          </a:p>
          <a:p>
            <a:pPr lvl="1"/>
            <a:r>
              <a:rPr lang="en-GB" sz="2000" dirty="0" smtClean="0"/>
              <a:t>The </a:t>
            </a:r>
            <a:r>
              <a:rPr lang="en-GB" sz="2000" dirty="0"/>
              <a:t>vacuum vessel, thermal and magnetic </a:t>
            </a:r>
            <a:r>
              <a:rPr lang="en-GB" sz="2000" dirty="0" err="1"/>
              <a:t>shieldings</a:t>
            </a:r>
            <a:r>
              <a:rPr lang="en-GB" sz="2000" dirty="0">
                <a:solidFill>
                  <a:schemeClr val="tx2">
                    <a:lumMod val="40000"/>
                    <a:lumOff val="60000"/>
                  </a:schemeClr>
                </a:solidFill>
              </a:rPr>
              <a:t> that insulate the ECP from the ambient condition</a:t>
            </a:r>
            <a:r>
              <a:rPr lang="en-GB" sz="2000" dirty="0" smtClean="0">
                <a:solidFill>
                  <a:schemeClr val="tx2">
                    <a:lumMod val="40000"/>
                    <a:lumOff val="60000"/>
                  </a:schemeClr>
                </a:solidFill>
              </a:rPr>
              <a:t>,</a:t>
            </a:r>
          </a:p>
          <a:p>
            <a:pPr lvl="1"/>
            <a:endParaRPr lang="en-US" sz="1000" dirty="0">
              <a:solidFill>
                <a:schemeClr val="tx2">
                  <a:lumMod val="40000"/>
                  <a:lumOff val="60000"/>
                </a:schemeClr>
              </a:solidFill>
            </a:endParaRPr>
          </a:p>
          <a:p>
            <a:pPr lvl="1"/>
            <a:r>
              <a:rPr lang="en-GB" sz="2000" dirty="0"/>
              <a:t>The cryogenic systems (distribution boxes and hydraulic circuits) </a:t>
            </a:r>
            <a:r>
              <a:rPr lang="en-GB" sz="2000" dirty="0">
                <a:solidFill>
                  <a:schemeClr val="tx2">
                    <a:lumMod val="40000"/>
                    <a:lumOff val="60000"/>
                  </a:schemeClr>
                </a:solidFill>
              </a:rPr>
              <a:t>that interface the ECP with the cryogenic distribution system in the test area</a:t>
            </a:r>
            <a:r>
              <a:rPr lang="en-GB" sz="2000" dirty="0" smtClean="0">
                <a:solidFill>
                  <a:schemeClr val="tx2">
                    <a:lumMod val="40000"/>
                    <a:lumOff val="60000"/>
                  </a:schemeClr>
                </a:solidFill>
              </a:rPr>
              <a:t>,</a:t>
            </a:r>
          </a:p>
          <a:p>
            <a:pPr lvl="1"/>
            <a:endParaRPr lang="en-US" sz="1000" dirty="0">
              <a:solidFill>
                <a:schemeClr val="tx2">
                  <a:lumMod val="40000"/>
                  <a:lumOff val="60000"/>
                </a:schemeClr>
              </a:solidFill>
            </a:endParaRPr>
          </a:p>
          <a:p>
            <a:pPr lvl="1"/>
            <a:r>
              <a:rPr lang="en-GB" sz="2000" dirty="0" smtClean="0"/>
              <a:t>The </a:t>
            </a:r>
            <a:r>
              <a:rPr lang="en-GB" sz="2000" dirty="0"/>
              <a:t>instrumentation (diagnostics) and the safety devices</a:t>
            </a:r>
            <a:r>
              <a:rPr lang="en-US" sz="2000" dirty="0"/>
              <a:t> </a:t>
            </a:r>
          </a:p>
        </p:txBody>
      </p:sp>
    </p:spTree>
    <p:extLst>
      <p:ext uri="{BB962C8B-B14F-4D97-AF65-F5344CB8AC3E}">
        <p14:creationId xmlns:p14="http://schemas.microsoft.com/office/powerpoint/2010/main" val="3755222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latin typeface="Papyrus"/>
                <a:cs typeface="Papyrus"/>
              </a:rPr>
              <a:t>The work flow process</a:t>
            </a:r>
            <a:endParaRPr lang="en-GB" sz="2800" dirty="0">
              <a:latin typeface="Papyrus"/>
              <a:cs typeface="Papyrus"/>
            </a:endParaRPr>
          </a:p>
        </p:txBody>
      </p:sp>
      <p:pic>
        <p:nvPicPr>
          <p:cNvPr id="6" name="Picture 5"/>
          <p:cNvPicPr>
            <a:picLocks noChangeAspect="1"/>
          </p:cNvPicPr>
          <p:nvPr/>
        </p:nvPicPr>
        <p:blipFill>
          <a:blip r:embed="rId2"/>
          <a:stretch>
            <a:fillRect/>
          </a:stretch>
        </p:blipFill>
        <p:spPr>
          <a:xfrm>
            <a:off x="736471" y="1135529"/>
            <a:ext cx="7780000" cy="5535146"/>
          </a:xfrm>
          <a:prstGeom prst="rect">
            <a:avLst/>
          </a:prstGeom>
        </p:spPr>
      </p:pic>
    </p:spTree>
    <p:extLst>
      <p:ext uri="{BB962C8B-B14F-4D97-AF65-F5344CB8AC3E}">
        <p14:creationId xmlns:p14="http://schemas.microsoft.com/office/powerpoint/2010/main" val="22701144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81010" y="188640"/>
            <a:ext cx="7758402" cy="609600"/>
          </a:xfrm>
        </p:spPr>
        <p:txBody>
          <a:bodyPr/>
          <a:lstStyle/>
          <a:p>
            <a:r>
              <a:rPr lang="en-US" sz="2800" dirty="0">
                <a:solidFill>
                  <a:srgbClr val="000000"/>
                </a:solidFill>
                <a:latin typeface="Papyrus"/>
                <a:cs typeface="Papyrus"/>
              </a:rPr>
              <a:t>Elliptical Cavity Cryomodule Technology Demonstrator</a:t>
            </a:r>
          </a:p>
        </p:txBody>
      </p:sp>
      <p:sp>
        <p:nvSpPr>
          <p:cNvPr id="8" name="Slide Number Placeholder 2"/>
          <p:cNvSpPr>
            <a:spLocks noGrp="1"/>
          </p:cNvSpPr>
          <p:nvPr>
            <p:ph type="sldNum" sz="quarter" idx="10"/>
          </p:nvPr>
        </p:nvSpPr>
        <p:spPr>
          <a:xfrm>
            <a:off x="8305800" y="6477000"/>
            <a:ext cx="609600" cy="228600"/>
          </a:xfrm>
        </p:spPr>
        <p:txBody>
          <a:bodyPr/>
          <a:lstStyle/>
          <a:p>
            <a:pPr>
              <a:defRPr/>
            </a:pPr>
            <a:fld id="{183BC3F5-DB66-AC41-A0F4-BDE096D39CA9}" type="slidenum">
              <a:rPr lang="en-GB" smtClean="0">
                <a:solidFill>
                  <a:srgbClr val="000090"/>
                </a:solidFill>
              </a:rPr>
              <a:pPr>
                <a:defRPr/>
              </a:pPr>
              <a:t>23</a:t>
            </a:fld>
            <a:endParaRPr lang="en-GB">
              <a:solidFill>
                <a:srgbClr val="000090"/>
              </a:solidFill>
            </a:endParaRPr>
          </a:p>
        </p:txBody>
      </p:sp>
      <p:sp>
        <p:nvSpPr>
          <p:cNvPr id="10" name="Content Placeholder 6"/>
          <p:cNvSpPr txBox="1">
            <a:spLocks/>
          </p:cNvSpPr>
          <p:nvPr/>
        </p:nvSpPr>
        <p:spPr>
          <a:xfrm>
            <a:off x="258924" y="945736"/>
            <a:ext cx="8500066" cy="5440680"/>
          </a:xfrm>
          <a:prstGeom prst="rect">
            <a:avLst/>
          </a:prstGeom>
        </p:spPr>
        <p:txBody>
          <a:bodyPr/>
          <a:lstStyle>
            <a:lvl1pPr marL="342813" indent="-342813" algn="l" rtl="0" eaLnBrk="0" fontAlgn="base" hangingPunct="0">
              <a:spcBef>
                <a:spcPct val="20000"/>
              </a:spcBef>
              <a:spcAft>
                <a:spcPct val="0"/>
              </a:spcAft>
              <a:buChar char="•"/>
              <a:defRPr sz="2400" b="1">
                <a:solidFill>
                  <a:srgbClr val="000000"/>
                </a:solidFill>
                <a:latin typeface="Papyrus"/>
                <a:ea typeface="ＭＳ Ｐゴシック" pitchFamily="-112" charset="-128"/>
                <a:cs typeface="Papyrus"/>
              </a:defRPr>
            </a:lvl1pPr>
            <a:lvl2pPr marL="742760" indent="-285677"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2pPr>
            <a:lvl3pPr marL="1142706"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3pPr>
            <a:lvl4pPr marL="1599790"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4pPr>
            <a:lvl5pPr marL="2056875"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FontTx/>
              <a:buNone/>
            </a:pPr>
            <a:endParaRPr lang="en-US" sz="1600" dirty="0">
              <a:solidFill>
                <a:srgbClr val="000090"/>
              </a:solidFill>
            </a:endParaRPr>
          </a:p>
        </p:txBody>
      </p:sp>
      <p:sp>
        <p:nvSpPr>
          <p:cNvPr id="11" name="Rectangle 10"/>
          <p:cNvSpPr/>
          <p:nvPr/>
        </p:nvSpPr>
        <p:spPr>
          <a:xfrm>
            <a:off x="823185" y="968296"/>
            <a:ext cx="7908336" cy="2031325"/>
          </a:xfrm>
          <a:prstGeom prst="rect">
            <a:avLst/>
          </a:prstGeom>
        </p:spPr>
        <p:txBody>
          <a:bodyPr wrap="square">
            <a:spAutoFit/>
          </a:bodyPr>
          <a:lstStyle/>
          <a:p>
            <a:r>
              <a:rPr lang="en-US" dirty="0" smtClean="0">
                <a:solidFill>
                  <a:srgbClr val="000090"/>
                </a:solidFill>
                <a:latin typeface="Papyrus"/>
                <a:cs typeface="Papyrus"/>
              </a:rPr>
              <a:t>April 2012 : Modification of the French-Swedish collaboration agreement </a:t>
            </a:r>
          </a:p>
          <a:p>
            <a:r>
              <a:rPr lang="en-US" dirty="0" smtClean="0">
                <a:solidFill>
                  <a:srgbClr val="000090"/>
                </a:solidFill>
                <a:latin typeface="Papyrus"/>
                <a:cs typeface="Papyrus"/>
              </a:rPr>
              <a:t>Broadening </a:t>
            </a:r>
            <a:r>
              <a:rPr lang="en-US" dirty="0">
                <a:solidFill>
                  <a:srgbClr val="000090"/>
                </a:solidFill>
                <a:latin typeface="Papyrus"/>
                <a:cs typeface="Papyrus"/>
              </a:rPr>
              <a:t>the IPNO and </a:t>
            </a:r>
            <a:r>
              <a:rPr lang="en-US" dirty="0" smtClean="0">
                <a:solidFill>
                  <a:srgbClr val="000090"/>
                </a:solidFill>
                <a:latin typeface="Papyrus"/>
                <a:cs typeface="Papyrus"/>
              </a:rPr>
              <a:t>CEA/</a:t>
            </a:r>
            <a:r>
              <a:rPr lang="en-US" dirty="0" err="1" smtClean="0">
                <a:solidFill>
                  <a:srgbClr val="000090"/>
                </a:solidFill>
                <a:latin typeface="Papyrus"/>
                <a:cs typeface="Papyrus"/>
              </a:rPr>
              <a:t>Irfu</a:t>
            </a:r>
            <a:r>
              <a:rPr lang="en-US" dirty="0" smtClean="0">
                <a:solidFill>
                  <a:srgbClr val="000090"/>
                </a:solidFill>
                <a:latin typeface="Papyrus"/>
                <a:cs typeface="Papyrus"/>
              </a:rPr>
              <a:t> </a:t>
            </a:r>
            <a:r>
              <a:rPr lang="en-US" dirty="0">
                <a:solidFill>
                  <a:srgbClr val="000090"/>
                </a:solidFill>
                <a:latin typeface="Papyrus"/>
                <a:cs typeface="Papyrus"/>
              </a:rPr>
              <a:t>activities</a:t>
            </a:r>
            <a:r>
              <a:rPr lang="en-US" dirty="0" smtClean="0">
                <a:solidFill>
                  <a:srgbClr val="000090"/>
                </a:solidFill>
                <a:latin typeface="Papyrus"/>
                <a:cs typeface="Papyrus"/>
              </a:rPr>
              <a:t>:</a:t>
            </a:r>
          </a:p>
          <a:p>
            <a:endParaRPr lang="en-US" dirty="0" smtClean="0">
              <a:solidFill>
                <a:srgbClr val="000090"/>
              </a:solidFill>
              <a:latin typeface="Papyrus"/>
              <a:cs typeface="Papyrus"/>
            </a:endParaRPr>
          </a:p>
          <a:p>
            <a:pPr marL="285750" indent="-285750">
              <a:buFont typeface="Arial"/>
              <a:buChar char="•"/>
            </a:pPr>
            <a:r>
              <a:rPr lang="en-US" dirty="0" smtClean="0">
                <a:solidFill>
                  <a:srgbClr val="000090"/>
                </a:solidFill>
                <a:latin typeface="Papyrus"/>
                <a:cs typeface="Papyrus"/>
              </a:rPr>
              <a:t>Mechanical and thermal design of the  cryomodule components </a:t>
            </a:r>
          </a:p>
          <a:p>
            <a:pPr marL="285750" indent="-285750">
              <a:buFont typeface="Arial"/>
              <a:buChar char="•"/>
            </a:pPr>
            <a:r>
              <a:rPr lang="en-US" dirty="0" smtClean="0">
                <a:solidFill>
                  <a:srgbClr val="000090"/>
                </a:solidFill>
                <a:latin typeface="Papyrus"/>
                <a:cs typeface="Papyrus"/>
              </a:rPr>
              <a:t>Design of the requested tooling</a:t>
            </a:r>
            <a:endParaRPr lang="en-US" dirty="0">
              <a:solidFill>
                <a:srgbClr val="000090"/>
              </a:solidFill>
              <a:latin typeface="Papyrus"/>
              <a:cs typeface="Papyrus"/>
            </a:endParaRPr>
          </a:p>
          <a:p>
            <a:pPr marL="285750" indent="-285750">
              <a:buFont typeface="Arial"/>
              <a:buChar char="•"/>
            </a:pPr>
            <a:r>
              <a:rPr lang="en-US" dirty="0" smtClean="0">
                <a:solidFill>
                  <a:srgbClr val="000090"/>
                </a:solidFill>
                <a:latin typeface="Papyrus"/>
                <a:cs typeface="Papyrus"/>
              </a:rPr>
              <a:t>Procurement and follow-up of manufacturing </a:t>
            </a:r>
            <a:r>
              <a:rPr lang="en-US" dirty="0">
                <a:solidFill>
                  <a:srgbClr val="000090"/>
                </a:solidFill>
                <a:latin typeface="Papyrus"/>
                <a:cs typeface="Papyrus"/>
              </a:rPr>
              <a:t>in industry </a:t>
            </a:r>
          </a:p>
          <a:p>
            <a:pPr marL="285750" indent="-285750">
              <a:buFont typeface="Arial"/>
              <a:buChar char="•"/>
            </a:pPr>
            <a:r>
              <a:rPr lang="en-US" dirty="0" smtClean="0">
                <a:solidFill>
                  <a:srgbClr val="000090"/>
                </a:solidFill>
                <a:latin typeface="Papyrus"/>
                <a:cs typeface="Papyrus"/>
              </a:rPr>
              <a:t>Development </a:t>
            </a:r>
            <a:r>
              <a:rPr lang="en-US" dirty="0">
                <a:solidFill>
                  <a:srgbClr val="000090"/>
                </a:solidFill>
                <a:latin typeface="Papyrus"/>
                <a:cs typeface="Papyrus"/>
              </a:rPr>
              <a:t>of infrastructure </a:t>
            </a:r>
            <a:r>
              <a:rPr lang="en-US" dirty="0" smtClean="0">
                <a:solidFill>
                  <a:srgbClr val="000090"/>
                </a:solidFill>
                <a:latin typeface="Papyrus"/>
                <a:cs typeface="Papyrus"/>
              </a:rPr>
              <a:t>(clean-room, assembly hall and test area)</a:t>
            </a:r>
            <a:endParaRPr lang="en-US" dirty="0">
              <a:solidFill>
                <a:srgbClr val="000090"/>
              </a:solidFill>
              <a:latin typeface="Papyrus"/>
              <a:cs typeface="Papyrus"/>
            </a:endParaRPr>
          </a:p>
        </p:txBody>
      </p:sp>
      <p:pic>
        <p:nvPicPr>
          <p:cNvPr id="12" name="Picture 11"/>
          <p:cNvPicPr>
            <a:picLocks noChangeAspect="1"/>
          </p:cNvPicPr>
          <p:nvPr/>
        </p:nvPicPr>
        <p:blipFill>
          <a:blip r:embed="rId2"/>
          <a:stretch>
            <a:fillRect/>
          </a:stretch>
        </p:blipFill>
        <p:spPr>
          <a:xfrm>
            <a:off x="4769120" y="3213199"/>
            <a:ext cx="3440684" cy="2213963"/>
          </a:xfrm>
          <a:prstGeom prst="rect">
            <a:avLst/>
          </a:prstGeom>
        </p:spPr>
      </p:pic>
      <p:pic>
        <p:nvPicPr>
          <p:cNvPr id="13" name="Picture 12"/>
          <p:cNvPicPr>
            <a:picLocks noChangeAspect="1"/>
          </p:cNvPicPr>
          <p:nvPr/>
        </p:nvPicPr>
        <p:blipFill>
          <a:blip r:embed="rId3"/>
          <a:stretch>
            <a:fillRect/>
          </a:stretch>
        </p:blipFill>
        <p:spPr>
          <a:xfrm>
            <a:off x="404109" y="4801561"/>
            <a:ext cx="1800741" cy="1161348"/>
          </a:xfrm>
          <a:prstGeom prst="rect">
            <a:avLst/>
          </a:prstGeom>
        </p:spPr>
      </p:pic>
      <p:pic>
        <p:nvPicPr>
          <p:cNvPr id="14" name="Image 11" descr="\\Dapdc5\jplouin\My Documents\SPL\presentations\ESS-SPL-juil11\banc_epv.jpg"/>
          <p:cNvPicPr/>
          <p:nvPr/>
        </p:nvPicPr>
        <p:blipFill>
          <a:blip r:embed="rId4" cstate="print"/>
          <a:srcRect/>
          <a:stretch>
            <a:fillRect/>
          </a:stretch>
        </p:blipFill>
        <p:spPr bwMode="auto">
          <a:xfrm>
            <a:off x="404109" y="3110009"/>
            <a:ext cx="1800741" cy="1464046"/>
          </a:xfrm>
          <a:prstGeom prst="rect">
            <a:avLst/>
          </a:prstGeom>
          <a:noFill/>
          <a:ln w="76200">
            <a:noFill/>
          </a:ln>
        </p:spPr>
      </p:pic>
      <p:pic>
        <p:nvPicPr>
          <p:cNvPr id="15" name="Picture 14"/>
          <p:cNvPicPr>
            <a:picLocks noChangeAspect="1"/>
          </p:cNvPicPr>
          <p:nvPr/>
        </p:nvPicPr>
        <p:blipFill>
          <a:blip r:embed="rId5"/>
          <a:stretch>
            <a:fillRect/>
          </a:stretch>
        </p:blipFill>
        <p:spPr>
          <a:xfrm>
            <a:off x="2479263" y="3110009"/>
            <a:ext cx="2085477" cy="1464046"/>
          </a:xfrm>
          <a:prstGeom prst="rect">
            <a:avLst/>
          </a:prstGeom>
        </p:spPr>
      </p:pic>
    </p:spTree>
    <p:extLst>
      <p:ext uri="{BB962C8B-B14F-4D97-AF65-F5344CB8AC3E}">
        <p14:creationId xmlns:p14="http://schemas.microsoft.com/office/powerpoint/2010/main" val="3476233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CEA Infrastructures</a:t>
            </a:r>
            <a:endParaRPr lang="en-US" sz="2800" dirty="0">
              <a:latin typeface="Papyrus"/>
              <a:cs typeface="Papyrus"/>
            </a:endParaRPr>
          </a:p>
        </p:txBody>
      </p:sp>
      <p:pic>
        <p:nvPicPr>
          <p:cNvPr id="7" name="Picture 6"/>
          <p:cNvPicPr>
            <a:picLocks noChangeAspect="1"/>
          </p:cNvPicPr>
          <p:nvPr/>
        </p:nvPicPr>
        <p:blipFill>
          <a:blip r:embed="rId2"/>
          <a:stretch>
            <a:fillRect/>
          </a:stretch>
        </p:blipFill>
        <p:spPr>
          <a:xfrm>
            <a:off x="290713" y="4735514"/>
            <a:ext cx="3048026" cy="1963057"/>
          </a:xfrm>
          <a:prstGeom prst="rect">
            <a:avLst/>
          </a:prstGeom>
        </p:spPr>
      </p:pic>
      <p:pic>
        <p:nvPicPr>
          <p:cNvPr id="8" name="Picture 7"/>
          <p:cNvPicPr>
            <a:picLocks noChangeAspect="1"/>
          </p:cNvPicPr>
          <p:nvPr/>
        </p:nvPicPr>
        <p:blipFill>
          <a:blip r:embed="rId3"/>
          <a:stretch>
            <a:fillRect/>
          </a:stretch>
        </p:blipFill>
        <p:spPr>
          <a:xfrm>
            <a:off x="4624119" y="915056"/>
            <a:ext cx="4157516" cy="2521822"/>
          </a:xfrm>
          <a:prstGeom prst="rect">
            <a:avLst/>
          </a:prstGeom>
        </p:spPr>
      </p:pic>
      <p:pic>
        <p:nvPicPr>
          <p:cNvPr id="9" name="Picture 8"/>
          <p:cNvPicPr>
            <a:picLocks noChangeAspect="1"/>
          </p:cNvPicPr>
          <p:nvPr/>
        </p:nvPicPr>
        <p:blipFill>
          <a:blip r:embed="rId4"/>
          <a:stretch>
            <a:fillRect/>
          </a:stretch>
        </p:blipFill>
        <p:spPr>
          <a:xfrm>
            <a:off x="3358730" y="3511575"/>
            <a:ext cx="1781219" cy="1391830"/>
          </a:xfrm>
          <a:prstGeom prst="rect">
            <a:avLst/>
          </a:prstGeom>
        </p:spPr>
      </p:pic>
      <p:pic>
        <p:nvPicPr>
          <p:cNvPr id="10" name="Picture 9"/>
          <p:cNvPicPr>
            <a:picLocks noChangeAspect="1"/>
          </p:cNvPicPr>
          <p:nvPr/>
        </p:nvPicPr>
        <p:blipFill>
          <a:blip r:embed="rId5"/>
          <a:stretch>
            <a:fillRect/>
          </a:stretch>
        </p:blipFill>
        <p:spPr>
          <a:xfrm>
            <a:off x="3358729" y="5081656"/>
            <a:ext cx="1781219" cy="1304337"/>
          </a:xfrm>
          <a:prstGeom prst="rect">
            <a:avLst/>
          </a:prstGeom>
        </p:spPr>
      </p:pic>
      <p:pic>
        <p:nvPicPr>
          <p:cNvPr id="11" name="Picture 10"/>
          <p:cNvPicPr>
            <a:picLocks noChangeAspect="1"/>
          </p:cNvPicPr>
          <p:nvPr/>
        </p:nvPicPr>
        <p:blipFill>
          <a:blip r:embed="rId6"/>
          <a:stretch>
            <a:fillRect/>
          </a:stretch>
        </p:blipFill>
        <p:spPr>
          <a:xfrm>
            <a:off x="5216634" y="3511575"/>
            <a:ext cx="3565001" cy="2299167"/>
          </a:xfrm>
          <a:prstGeom prst="rect">
            <a:avLst/>
          </a:prstGeom>
        </p:spPr>
      </p:pic>
      <p:sp>
        <p:nvSpPr>
          <p:cNvPr id="12" name="Rectangle 11"/>
          <p:cNvSpPr/>
          <p:nvPr/>
        </p:nvSpPr>
        <p:spPr>
          <a:xfrm>
            <a:off x="6640191" y="6023972"/>
            <a:ext cx="2141444" cy="369332"/>
          </a:xfrm>
          <a:prstGeom prst="rect">
            <a:avLst/>
          </a:prstGeom>
        </p:spPr>
        <p:txBody>
          <a:bodyPr wrap="none">
            <a:spAutoFit/>
          </a:bodyPr>
          <a:lstStyle/>
          <a:p>
            <a:r>
              <a:rPr lang="en-US" dirty="0" smtClean="0"/>
              <a:t>+ 1 new cleanroom</a:t>
            </a:r>
            <a:endParaRPr lang="en-US" dirty="0"/>
          </a:p>
        </p:txBody>
      </p:sp>
      <p:pic>
        <p:nvPicPr>
          <p:cNvPr id="13" name="Image 11" descr="\\Dapdc5\jplouin\My Documents\SPL\presentations\ESS-SPL-juil11\banc_epv.jpg"/>
          <p:cNvPicPr/>
          <p:nvPr/>
        </p:nvPicPr>
        <p:blipFill>
          <a:blip r:embed="rId7" cstate="print"/>
          <a:srcRect/>
          <a:stretch>
            <a:fillRect/>
          </a:stretch>
        </p:blipFill>
        <p:spPr bwMode="auto">
          <a:xfrm>
            <a:off x="290713" y="915056"/>
            <a:ext cx="3548874" cy="2521822"/>
          </a:xfrm>
          <a:prstGeom prst="rect">
            <a:avLst/>
          </a:prstGeom>
          <a:noFill/>
          <a:ln w="76200">
            <a:noFill/>
          </a:ln>
        </p:spPr>
      </p:pic>
      <p:pic>
        <p:nvPicPr>
          <p:cNvPr id="14" name="Picture 13"/>
          <p:cNvPicPr>
            <a:picLocks noChangeAspect="1"/>
          </p:cNvPicPr>
          <p:nvPr/>
        </p:nvPicPr>
        <p:blipFill>
          <a:blip r:embed="rId8"/>
          <a:stretch>
            <a:fillRect/>
          </a:stretch>
        </p:blipFill>
        <p:spPr>
          <a:xfrm>
            <a:off x="290713" y="3506916"/>
            <a:ext cx="2114028" cy="1160238"/>
          </a:xfrm>
          <a:prstGeom prst="rect">
            <a:avLst/>
          </a:prstGeom>
        </p:spPr>
      </p:pic>
      <p:sp>
        <p:nvSpPr>
          <p:cNvPr id="3" name="Rectangle 2"/>
          <p:cNvSpPr/>
          <p:nvPr/>
        </p:nvSpPr>
        <p:spPr bwMode="auto">
          <a:xfrm>
            <a:off x="3338739" y="6393304"/>
            <a:ext cx="3963987" cy="305267"/>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rgbClr val="333333"/>
              </a:solidFill>
              <a:effectLst>
                <a:outerShdw blurRad="38100" dist="38100" dir="2700000" algn="tl">
                  <a:srgbClr val="000000">
                    <a:alpha val="43137"/>
                  </a:srgbClr>
                </a:outerShdw>
              </a:effectLst>
              <a:latin typeface="Arial" pitchFamily="-112" charset="0"/>
            </a:endParaRPr>
          </a:p>
        </p:txBody>
      </p:sp>
    </p:spTree>
    <p:extLst>
      <p:ext uri="{BB962C8B-B14F-4D97-AF65-F5344CB8AC3E}">
        <p14:creationId xmlns:p14="http://schemas.microsoft.com/office/powerpoint/2010/main" val="2051538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Cryomodule Components developed by CEA</a:t>
            </a:r>
            <a:endParaRPr lang="en-US" sz="2800" dirty="0">
              <a:latin typeface="Papyrus"/>
              <a:cs typeface="Papyrus"/>
            </a:endParaRPr>
          </a:p>
        </p:txBody>
      </p:sp>
      <p:pic>
        <p:nvPicPr>
          <p:cNvPr id="4" name="Picture 3"/>
          <p:cNvPicPr>
            <a:picLocks noChangeAspect="1"/>
          </p:cNvPicPr>
          <p:nvPr/>
        </p:nvPicPr>
        <p:blipFill>
          <a:blip r:embed="rId2"/>
          <a:stretch>
            <a:fillRect/>
          </a:stretch>
        </p:blipFill>
        <p:spPr>
          <a:xfrm>
            <a:off x="200609" y="926544"/>
            <a:ext cx="3590248" cy="2683496"/>
          </a:xfrm>
          <a:prstGeom prst="rect">
            <a:avLst/>
          </a:prstGeom>
        </p:spPr>
      </p:pic>
      <p:pic>
        <p:nvPicPr>
          <p:cNvPr id="5" name="Picture 4"/>
          <p:cNvPicPr>
            <a:picLocks noChangeAspect="1"/>
          </p:cNvPicPr>
          <p:nvPr/>
        </p:nvPicPr>
        <p:blipFill>
          <a:blip r:embed="rId3"/>
          <a:stretch>
            <a:fillRect/>
          </a:stretch>
        </p:blipFill>
        <p:spPr>
          <a:xfrm>
            <a:off x="4415669" y="926544"/>
            <a:ext cx="4310976" cy="3278220"/>
          </a:xfrm>
          <a:prstGeom prst="rect">
            <a:avLst/>
          </a:prstGeom>
        </p:spPr>
      </p:pic>
      <p:pic>
        <p:nvPicPr>
          <p:cNvPr id="6" name="Picture 5"/>
          <p:cNvPicPr>
            <a:picLocks noChangeAspect="1"/>
          </p:cNvPicPr>
          <p:nvPr/>
        </p:nvPicPr>
        <p:blipFill>
          <a:blip r:embed="rId4"/>
          <a:stretch>
            <a:fillRect/>
          </a:stretch>
        </p:blipFill>
        <p:spPr>
          <a:xfrm>
            <a:off x="200609" y="3954596"/>
            <a:ext cx="2791687" cy="2525933"/>
          </a:xfrm>
          <a:prstGeom prst="rect">
            <a:avLst/>
          </a:prstGeom>
        </p:spPr>
      </p:pic>
      <p:pic>
        <p:nvPicPr>
          <p:cNvPr id="9" name="Picture 8"/>
          <p:cNvPicPr>
            <a:picLocks noChangeAspect="1"/>
          </p:cNvPicPr>
          <p:nvPr/>
        </p:nvPicPr>
        <p:blipFill>
          <a:blip r:embed="rId5"/>
          <a:stretch>
            <a:fillRect/>
          </a:stretch>
        </p:blipFill>
        <p:spPr>
          <a:xfrm>
            <a:off x="6097414" y="4426069"/>
            <a:ext cx="2629231" cy="2054460"/>
          </a:xfrm>
          <a:prstGeom prst="rect">
            <a:avLst/>
          </a:prstGeom>
        </p:spPr>
      </p:pic>
      <p:pic>
        <p:nvPicPr>
          <p:cNvPr id="10" name="Picture 9"/>
          <p:cNvPicPr>
            <a:picLocks noChangeAspect="1"/>
          </p:cNvPicPr>
          <p:nvPr/>
        </p:nvPicPr>
        <p:blipFill>
          <a:blip r:embed="rId6"/>
          <a:stretch>
            <a:fillRect/>
          </a:stretch>
        </p:blipFill>
        <p:spPr>
          <a:xfrm>
            <a:off x="3213570" y="4331660"/>
            <a:ext cx="2684388" cy="2148869"/>
          </a:xfrm>
          <a:prstGeom prst="rect">
            <a:avLst/>
          </a:prstGeom>
        </p:spPr>
      </p:pic>
    </p:spTree>
    <p:extLst>
      <p:ext uri="{BB962C8B-B14F-4D97-AF65-F5344CB8AC3E}">
        <p14:creationId xmlns:p14="http://schemas.microsoft.com/office/powerpoint/2010/main" val="230719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81010" y="188640"/>
            <a:ext cx="6928794" cy="609600"/>
          </a:xfrm>
        </p:spPr>
        <p:txBody>
          <a:bodyPr/>
          <a:lstStyle/>
          <a:p>
            <a:r>
              <a:rPr lang="en-US" sz="2800" dirty="0">
                <a:solidFill>
                  <a:srgbClr val="000090"/>
                </a:solidFill>
                <a:latin typeface="Papyrus"/>
                <a:cs typeface="Papyrus"/>
              </a:rPr>
              <a:t>ECCTD - Tentative schedule</a:t>
            </a:r>
          </a:p>
        </p:txBody>
      </p:sp>
      <p:sp>
        <p:nvSpPr>
          <p:cNvPr id="8" name="Slide Number Placeholder 2"/>
          <p:cNvSpPr>
            <a:spLocks noGrp="1"/>
          </p:cNvSpPr>
          <p:nvPr>
            <p:ph type="sldNum" sz="quarter" idx="10"/>
          </p:nvPr>
        </p:nvSpPr>
        <p:spPr>
          <a:xfrm>
            <a:off x="8305800" y="6477000"/>
            <a:ext cx="609600" cy="228600"/>
          </a:xfrm>
        </p:spPr>
        <p:txBody>
          <a:bodyPr/>
          <a:lstStyle/>
          <a:p>
            <a:pPr>
              <a:defRPr/>
            </a:pPr>
            <a:fld id="{183BC3F5-DB66-AC41-A0F4-BDE096D39CA9}" type="slidenum">
              <a:rPr lang="en-GB" smtClean="0">
                <a:solidFill>
                  <a:srgbClr val="000090"/>
                </a:solidFill>
              </a:rPr>
              <a:pPr>
                <a:defRPr/>
              </a:pPr>
              <a:t>26</a:t>
            </a:fld>
            <a:endParaRPr lang="en-GB">
              <a:solidFill>
                <a:srgbClr val="000090"/>
              </a:solidFill>
            </a:endParaRPr>
          </a:p>
        </p:txBody>
      </p:sp>
      <p:sp>
        <p:nvSpPr>
          <p:cNvPr id="10" name="Content Placeholder 6"/>
          <p:cNvSpPr txBox="1">
            <a:spLocks/>
          </p:cNvSpPr>
          <p:nvPr/>
        </p:nvSpPr>
        <p:spPr>
          <a:xfrm>
            <a:off x="258924" y="945736"/>
            <a:ext cx="8500066" cy="5440680"/>
          </a:xfrm>
          <a:prstGeom prst="rect">
            <a:avLst/>
          </a:prstGeom>
        </p:spPr>
        <p:txBody>
          <a:bodyPr/>
          <a:lstStyle>
            <a:lvl1pPr marL="342813" indent="-342813" algn="l" rtl="0" eaLnBrk="0" fontAlgn="base" hangingPunct="0">
              <a:spcBef>
                <a:spcPct val="20000"/>
              </a:spcBef>
              <a:spcAft>
                <a:spcPct val="0"/>
              </a:spcAft>
              <a:buChar char="•"/>
              <a:defRPr sz="2400" b="1">
                <a:solidFill>
                  <a:srgbClr val="000000"/>
                </a:solidFill>
                <a:latin typeface="Papyrus"/>
                <a:ea typeface="ＭＳ Ｐゴシック" pitchFamily="-112" charset="-128"/>
                <a:cs typeface="Papyrus"/>
              </a:defRPr>
            </a:lvl1pPr>
            <a:lvl2pPr marL="742760" indent="-285677"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2pPr>
            <a:lvl3pPr marL="1142706"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3pPr>
            <a:lvl4pPr marL="1599790"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4pPr>
            <a:lvl5pPr marL="2056875" indent="-228541" algn="l" rtl="0" eaLnBrk="0" fontAlgn="base" hangingPunct="0">
              <a:spcBef>
                <a:spcPct val="20000"/>
              </a:spcBef>
              <a:spcAft>
                <a:spcPct val="0"/>
              </a:spcAft>
              <a:buChar char="»"/>
              <a:defRPr sz="1600">
                <a:solidFill>
                  <a:srgbClr val="000000"/>
                </a:solidFill>
                <a:latin typeface="Papyrus"/>
                <a:ea typeface="ＭＳ Ｐゴシック" pitchFamily="-112" charset="-128"/>
                <a:cs typeface="Papyrus"/>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FontTx/>
              <a:buNone/>
            </a:pPr>
            <a:endParaRPr lang="en-US" sz="1600" dirty="0">
              <a:solidFill>
                <a:srgbClr val="000090"/>
              </a:solidFill>
            </a:endParaRPr>
          </a:p>
        </p:txBody>
      </p:sp>
      <p:pic>
        <p:nvPicPr>
          <p:cNvPr id="11" name="Picture 10"/>
          <p:cNvPicPr>
            <a:picLocks noChangeAspect="1"/>
          </p:cNvPicPr>
          <p:nvPr/>
        </p:nvPicPr>
        <p:blipFill>
          <a:blip r:embed="rId2"/>
          <a:stretch>
            <a:fillRect/>
          </a:stretch>
        </p:blipFill>
        <p:spPr>
          <a:xfrm>
            <a:off x="533644" y="1003524"/>
            <a:ext cx="7858369" cy="4876537"/>
          </a:xfrm>
          <a:prstGeom prst="rect">
            <a:avLst/>
          </a:prstGeom>
          <a:ln>
            <a:solidFill>
              <a:srgbClr val="FF0000"/>
            </a:solidFill>
          </a:ln>
        </p:spPr>
      </p:pic>
    </p:spTree>
    <p:extLst>
      <p:ext uri="{BB962C8B-B14F-4D97-AF65-F5344CB8AC3E}">
        <p14:creationId xmlns:p14="http://schemas.microsoft.com/office/powerpoint/2010/main" val="3445724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5394"/>
            <a:ext cx="8229600" cy="1143000"/>
          </a:xfrm>
        </p:spPr>
        <p:txBody>
          <a:bodyPr/>
          <a:lstStyle/>
          <a:p>
            <a:r>
              <a:rPr lang="en-US" sz="2800" dirty="0" smtClean="0">
                <a:latin typeface="Papyrus"/>
                <a:cs typeface="Papyrus"/>
              </a:rPr>
              <a:t>Proposed synoptic based on FNAL experience</a:t>
            </a:r>
            <a:endParaRPr lang="en-US" sz="2800" dirty="0">
              <a:latin typeface="Papyrus"/>
              <a:cs typeface="Papyrus"/>
            </a:endParaRPr>
          </a:p>
        </p:txBody>
      </p:sp>
      <p:pic>
        <p:nvPicPr>
          <p:cNvPr id="6" name="Content Placeholder 5"/>
          <p:cNvPicPr>
            <a:picLocks noGrp="1" noChangeAspect="1"/>
          </p:cNvPicPr>
          <p:nvPr>
            <p:ph idx="1"/>
          </p:nvPr>
        </p:nvPicPr>
        <p:blipFill>
          <a:blip r:embed="rId2"/>
          <a:srcRect l="643" r="643"/>
          <a:stretch>
            <a:fillRect/>
          </a:stretch>
        </p:blipFill>
        <p:spPr/>
      </p:pic>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27</a:t>
            </a:fld>
            <a:endParaRPr lang="en-GB"/>
          </a:p>
        </p:txBody>
      </p:sp>
    </p:spTree>
    <p:extLst>
      <p:ext uri="{BB962C8B-B14F-4D97-AF65-F5344CB8AC3E}">
        <p14:creationId xmlns:p14="http://schemas.microsoft.com/office/powerpoint/2010/main" val="4193887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ESS Integrated Control System, using EPICS</a:t>
            </a:r>
            <a:endParaRPr lang="en-US" sz="2800" dirty="0">
              <a:latin typeface="Papyrus"/>
              <a:cs typeface="Papyrus"/>
            </a:endParaRPr>
          </a:p>
        </p:txBody>
      </p:sp>
      <p:pic>
        <p:nvPicPr>
          <p:cNvPr id="6" name="Content Placeholder 5"/>
          <p:cNvPicPr>
            <a:picLocks noGrp="1" noChangeAspect="1"/>
          </p:cNvPicPr>
          <p:nvPr>
            <p:ph idx="1"/>
          </p:nvPr>
        </p:nvPicPr>
        <p:blipFill>
          <a:blip r:embed="rId2"/>
          <a:srcRect t="11099" b="11099"/>
          <a:stretch>
            <a:fillRect/>
          </a:stretch>
        </p:blipFill>
        <p:spPr/>
      </p:pic>
      <p:sp>
        <p:nvSpPr>
          <p:cNvPr id="4" name="Footer Placeholder 3"/>
          <p:cNvSpPr>
            <a:spLocks noGrp="1"/>
          </p:cNvSpPr>
          <p:nvPr>
            <p:ph type="ftr" sz="quarter" idx="4294967295"/>
          </p:nvPr>
        </p:nvSpPr>
        <p:spPr>
          <a:xfrm>
            <a:off x="533644" y="6356350"/>
            <a:ext cx="8261440" cy="365125"/>
          </a:xfrm>
          <a:prstGeom prst="rect">
            <a:avLst/>
          </a:prstGeom>
        </p:spPr>
        <p:txBody>
          <a:bodyPr/>
          <a:lstStyle/>
          <a:p>
            <a:pPr marL="0" lvl="1" algn="ctr"/>
            <a:r>
              <a:rPr lang="en-GB" sz="1000" smtClean="0"/>
              <a:t>SLHIPP 2 – Catania – May 3 and 4, 2012 			ESS/AD/CV/Christine Darve </a:t>
            </a:r>
            <a:endParaRPr lang="en-GB" sz="1000" dirty="0" smtClean="0"/>
          </a:p>
        </p:txBody>
      </p:sp>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28</a:t>
            </a:fld>
            <a:endParaRPr lang="en-GB"/>
          </a:p>
        </p:txBody>
      </p:sp>
    </p:spTree>
    <p:extLst>
      <p:ext uri="{BB962C8B-B14F-4D97-AF65-F5344CB8AC3E}">
        <p14:creationId xmlns:p14="http://schemas.microsoft.com/office/powerpoint/2010/main" val="2079874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102" y="274638"/>
            <a:ext cx="7960659" cy="1143000"/>
          </a:xfrm>
        </p:spPr>
        <p:txBody>
          <a:bodyPr/>
          <a:lstStyle/>
          <a:p>
            <a:r>
              <a:rPr lang="en-US" sz="2800" dirty="0" smtClean="0">
                <a:latin typeface="Papyrus"/>
                <a:cs typeface="Papyrus"/>
              </a:rPr>
              <a:t>ESS goal for the Elliptical Cavity Cryomodule Technology Demonstrator</a:t>
            </a:r>
            <a:endParaRPr lang="en-US" sz="2800" dirty="0">
              <a:latin typeface="Papyrus"/>
              <a:cs typeface="Papyrus"/>
            </a:endParaRPr>
          </a:p>
        </p:txBody>
      </p:sp>
      <p:sp>
        <p:nvSpPr>
          <p:cNvPr id="3" name="Content Placeholder 2"/>
          <p:cNvSpPr>
            <a:spLocks noGrp="1"/>
          </p:cNvSpPr>
          <p:nvPr>
            <p:ph idx="1"/>
          </p:nvPr>
        </p:nvSpPr>
        <p:spPr>
          <a:xfrm>
            <a:off x="457200" y="1748509"/>
            <a:ext cx="8507506" cy="3540948"/>
          </a:xfrm>
        </p:spPr>
        <p:txBody>
          <a:bodyPr/>
          <a:lstStyle/>
          <a:p>
            <a:r>
              <a:rPr lang="en-US" sz="2400" dirty="0">
                <a:latin typeface="Papyrus"/>
                <a:cs typeface="Papyrus"/>
              </a:rPr>
              <a:t>Use existing </a:t>
            </a:r>
            <a:r>
              <a:rPr lang="en-US" sz="2400" dirty="0" smtClean="0">
                <a:latin typeface="Papyrus"/>
                <a:cs typeface="Papyrus"/>
              </a:rPr>
              <a:t>ESS development based on CEA/IPNO work package (incl. cavity, cryomodules, </a:t>
            </a:r>
            <a:r>
              <a:rPr lang="en-US" sz="2400" dirty="0" err="1" smtClean="0">
                <a:latin typeface="Papyrus"/>
                <a:cs typeface="Papyrus"/>
              </a:rPr>
              <a:t>toolings</a:t>
            </a:r>
            <a:r>
              <a:rPr lang="en-US" sz="2400" dirty="0" smtClean="0">
                <a:latin typeface="Papyrus"/>
                <a:cs typeface="Papyrus"/>
              </a:rPr>
              <a:t>).</a:t>
            </a:r>
          </a:p>
          <a:p>
            <a:r>
              <a:rPr lang="en-US" sz="2400" dirty="0" smtClean="0">
                <a:latin typeface="Papyrus"/>
                <a:cs typeface="Papyrus"/>
              </a:rPr>
              <a:t>Test the same technologies than for series [Steve]</a:t>
            </a:r>
          </a:p>
          <a:p>
            <a:pPr marL="0" indent="0">
              <a:buNone/>
            </a:pPr>
            <a:endParaRPr lang="en-US" sz="2400" dirty="0" smtClean="0">
              <a:latin typeface="Papyrus"/>
              <a:cs typeface="Papyrus"/>
            </a:endParaRPr>
          </a:p>
          <a:p>
            <a:endParaRPr lang="en-US" sz="2400" dirty="0" smtClean="0">
              <a:latin typeface="Papyrus"/>
              <a:cs typeface="Papyrus"/>
            </a:endParaRPr>
          </a:p>
          <a:p>
            <a:pPr marL="0" indent="0">
              <a:buNone/>
            </a:pPr>
            <a:r>
              <a:rPr lang="en-US" sz="2400" dirty="0" smtClean="0">
                <a:latin typeface="Papyrus"/>
                <a:cs typeface="Papyrus"/>
              </a:rPr>
              <a:t>Input:</a:t>
            </a:r>
          </a:p>
          <a:p>
            <a:r>
              <a:rPr lang="en-US" sz="2400" dirty="0" smtClean="0">
                <a:latin typeface="Papyrus"/>
                <a:cs typeface="Papyrus"/>
              </a:rPr>
              <a:t>Fundamental power coupler: Test 1.4 MW at CEA/</a:t>
            </a:r>
            <a:r>
              <a:rPr lang="en-US" sz="2400" dirty="0" err="1" smtClean="0">
                <a:latin typeface="Papyrus"/>
                <a:cs typeface="Papyrus"/>
              </a:rPr>
              <a:t>Saclay</a:t>
            </a:r>
            <a:endParaRPr lang="en-US" sz="2400" dirty="0" smtClean="0">
              <a:latin typeface="Papyrus"/>
              <a:cs typeface="Papyrus"/>
            </a:endParaRPr>
          </a:p>
          <a:p>
            <a:r>
              <a:rPr lang="en-US" sz="2400" dirty="0" smtClean="0">
                <a:latin typeface="Papyrus"/>
                <a:cs typeface="Papyrus"/>
              </a:rPr>
              <a:t>Cold tuning system: CEA</a:t>
            </a:r>
          </a:p>
          <a:p>
            <a:r>
              <a:rPr lang="en-US" sz="2400" dirty="0" smtClean="0">
                <a:latin typeface="Papyrus"/>
                <a:cs typeface="Papyrus"/>
              </a:rPr>
              <a:t>Collaboration: CEA/IPNO designs and hardware available</a:t>
            </a:r>
          </a:p>
          <a:p>
            <a:r>
              <a:rPr lang="en-US" sz="2400" dirty="0" smtClean="0">
                <a:latin typeface="Papyrus"/>
                <a:cs typeface="Papyrus"/>
              </a:rPr>
              <a:t>Use existing UK industry capacity</a:t>
            </a:r>
          </a:p>
          <a:p>
            <a:r>
              <a:rPr lang="en-US" sz="2400" dirty="0" smtClean="0">
                <a:latin typeface="Papyrus"/>
                <a:cs typeface="Papyrus"/>
              </a:rPr>
              <a:t>Optimize transfer of knowledge and technology (design expertise, safety codes)</a:t>
            </a:r>
            <a:endParaRPr lang="en-US" sz="2400" dirty="0">
              <a:latin typeface="Papyrus"/>
              <a:cs typeface="Papyrus"/>
            </a:endParaRPr>
          </a:p>
        </p:txBody>
      </p:sp>
    </p:spTree>
    <p:extLst>
      <p:ext uri="{BB962C8B-B14F-4D97-AF65-F5344CB8AC3E}">
        <p14:creationId xmlns:p14="http://schemas.microsoft.com/office/powerpoint/2010/main" val="38863921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0065" y="1226442"/>
            <a:ext cx="8628089" cy="5078314"/>
          </a:xfrm>
          <a:prstGeom prst="rect">
            <a:avLst/>
          </a:prstGeom>
        </p:spPr>
        <p:txBody>
          <a:bodyPr wrap="square">
            <a:spAutoFit/>
          </a:bodyPr>
          <a:lstStyle/>
          <a:p>
            <a:r>
              <a:rPr lang="en-GB" b="1" dirty="0" smtClean="0"/>
              <a:t>Procurement</a:t>
            </a:r>
            <a:endParaRPr lang="en-US" b="1" dirty="0"/>
          </a:p>
          <a:p>
            <a:r>
              <a:rPr lang="en-GB" dirty="0"/>
              <a:t>Because of the large number of accelerating cavities, the </a:t>
            </a:r>
            <a:r>
              <a:rPr lang="en-GB" dirty="0">
                <a:solidFill>
                  <a:srgbClr val="FF0000"/>
                </a:solidFill>
              </a:rPr>
              <a:t>long lead time </a:t>
            </a:r>
            <a:r>
              <a:rPr lang="en-GB" dirty="0"/>
              <a:t>for procurement of the cavities, and the limited number of vendors for the cavities, the procurement process will involve </a:t>
            </a:r>
            <a:r>
              <a:rPr lang="en-GB" dirty="0">
                <a:solidFill>
                  <a:srgbClr val="FF0000"/>
                </a:solidFill>
              </a:rPr>
              <a:t>multiple vendors </a:t>
            </a:r>
            <a:r>
              <a:rPr lang="en-GB" dirty="0"/>
              <a:t>supplying cavities over a period of five years or more. Because of the demanding technical requirements, these vendors will have to go through a stringent selection and monitoring process. This work unit holds the procurement plan and schedule along with the resources necessary to perform and </a:t>
            </a:r>
            <a:r>
              <a:rPr lang="en-GB" dirty="0">
                <a:solidFill>
                  <a:srgbClr val="FF0000"/>
                </a:solidFill>
              </a:rPr>
              <a:t>manage the procurement of the cavities</a:t>
            </a:r>
            <a:r>
              <a:rPr lang="en-GB" dirty="0"/>
              <a:t>.</a:t>
            </a:r>
            <a:endParaRPr lang="en-US" dirty="0"/>
          </a:p>
          <a:p>
            <a:r>
              <a:rPr lang="en-GB" dirty="0"/>
              <a:t>Besides the cavities, the procurement of </a:t>
            </a:r>
            <a:r>
              <a:rPr lang="en-GB" dirty="0">
                <a:solidFill>
                  <a:srgbClr val="FF0000"/>
                </a:solidFill>
              </a:rPr>
              <a:t>major components of the cryomodule </a:t>
            </a:r>
            <a:r>
              <a:rPr lang="en-GB" dirty="0"/>
              <a:t>will be done with several qualified industrial partners. This work unit also holds the procurement plan and schedule along with the resources necessary to perform and manage the procurement of cryomodule components.</a:t>
            </a:r>
            <a:endParaRPr lang="en-US" dirty="0"/>
          </a:p>
          <a:p>
            <a:r>
              <a:rPr lang="en-GB" dirty="0"/>
              <a:t>The </a:t>
            </a:r>
            <a:r>
              <a:rPr lang="en-GB" dirty="0">
                <a:solidFill>
                  <a:srgbClr val="FF0000"/>
                </a:solidFill>
              </a:rPr>
              <a:t>procurement of the Niobium </a:t>
            </a:r>
            <a:r>
              <a:rPr lang="en-GB" dirty="0"/>
              <a:t>shall be completed at least one year before the cavity fabrication start is expected.</a:t>
            </a:r>
            <a:endParaRPr lang="en-US" dirty="0"/>
          </a:p>
          <a:p>
            <a:r>
              <a:rPr lang="en-GB" dirty="0">
                <a:solidFill>
                  <a:srgbClr val="FF0000"/>
                </a:solidFill>
              </a:rPr>
              <a:t>Power coupler</a:t>
            </a:r>
            <a:r>
              <a:rPr lang="en-GB" dirty="0"/>
              <a:t> and </a:t>
            </a:r>
            <a:r>
              <a:rPr lang="en-GB" dirty="0">
                <a:solidFill>
                  <a:srgbClr val="FF0000"/>
                </a:solidFill>
              </a:rPr>
              <a:t>cold tuning system </a:t>
            </a:r>
            <a:r>
              <a:rPr lang="en-GB" dirty="0"/>
              <a:t>part procurement shall be completed in parallel to the cavity fabrication.</a:t>
            </a:r>
            <a:endParaRPr lang="en-US" dirty="0"/>
          </a:p>
          <a:p>
            <a:r>
              <a:rPr lang="en-GB" dirty="0">
                <a:solidFill>
                  <a:srgbClr val="FF0000"/>
                </a:solidFill>
              </a:rPr>
              <a:t>Procurements of the tooling </a:t>
            </a:r>
            <a:r>
              <a:rPr lang="en-GB" dirty="0"/>
              <a:t>requested for the fabrication of the cavity package</a:t>
            </a:r>
            <a:r>
              <a:rPr lang="en-GB" dirty="0" smtClean="0"/>
              <a:t>.</a:t>
            </a:r>
            <a:endParaRPr lang="en-US" dirty="0"/>
          </a:p>
          <a:p>
            <a:r>
              <a:rPr lang="en-GB" dirty="0"/>
              <a:t> </a:t>
            </a:r>
            <a:endParaRPr lang="en-US" dirty="0"/>
          </a:p>
        </p:txBody>
      </p:sp>
      <p:sp>
        <p:nvSpPr>
          <p:cNvPr id="5" name="Rectangle 4"/>
          <p:cNvSpPr/>
          <p:nvPr/>
        </p:nvSpPr>
        <p:spPr>
          <a:xfrm>
            <a:off x="1369235" y="307668"/>
            <a:ext cx="7572305" cy="523220"/>
          </a:xfrm>
          <a:prstGeom prst="rect">
            <a:avLst/>
          </a:prstGeom>
        </p:spPr>
        <p:txBody>
          <a:bodyPr wrap="none">
            <a:spAutoFit/>
          </a:bodyPr>
          <a:lstStyle/>
          <a:p>
            <a:r>
              <a:rPr lang="en-US" sz="2800" dirty="0" smtClean="0">
                <a:latin typeface="Papyrus"/>
                <a:cs typeface="Papyrus"/>
              </a:rPr>
              <a:t>Construction– WBS elliptical medium and high</a:t>
            </a:r>
            <a:endParaRPr lang="en-US" sz="2800" dirty="0">
              <a:latin typeface="Papyrus"/>
              <a:cs typeface="Papyrus"/>
            </a:endParaRPr>
          </a:p>
        </p:txBody>
      </p:sp>
    </p:spTree>
    <p:extLst>
      <p:ext uri="{BB962C8B-B14F-4D97-AF65-F5344CB8AC3E}">
        <p14:creationId xmlns:p14="http://schemas.microsoft.com/office/powerpoint/2010/main" val="1436613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2402"/>
            <a:ext cx="8229600" cy="1143000"/>
          </a:xfrm>
        </p:spPr>
        <p:txBody>
          <a:bodyPr/>
          <a:lstStyle/>
          <a:p>
            <a:r>
              <a:rPr lang="en-US" dirty="0" smtClean="0"/>
              <a:t>Other lab experiences and installations</a:t>
            </a:r>
            <a:endParaRPr lang="en-US" dirty="0"/>
          </a:p>
        </p:txBody>
      </p:sp>
      <p:sp>
        <p:nvSpPr>
          <p:cNvPr id="5" name="Slide Number Placeholder 4"/>
          <p:cNvSpPr>
            <a:spLocks noGrp="1"/>
          </p:cNvSpPr>
          <p:nvPr>
            <p:ph type="sldNum" sz="quarter" idx="10"/>
          </p:nvPr>
        </p:nvSpPr>
        <p:spPr/>
        <p:txBody>
          <a:bodyPr/>
          <a:lstStyle/>
          <a:p>
            <a:pPr>
              <a:defRPr/>
            </a:pPr>
            <a:fld id="{183BC3F5-DB66-AC41-A0F4-BDE096D39CA9}" type="slidenum">
              <a:rPr lang="en-GB" smtClean="0"/>
              <a:pPr>
                <a:defRPr/>
              </a:pPr>
              <a:t>30</a:t>
            </a:fld>
            <a:endParaRPr lang="en-GB"/>
          </a:p>
        </p:txBody>
      </p:sp>
    </p:spTree>
    <p:extLst>
      <p:ext uri="{BB962C8B-B14F-4D97-AF65-F5344CB8AC3E}">
        <p14:creationId xmlns:p14="http://schemas.microsoft.com/office/powerpoint/2010/main" val="910540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title"/>
          </p:nvPr>
        </p:nvSpPr>
        <p:spPr>
          <a:xfrm>
            <a:off x="1907705" y="33844"/>
            <a:ext cx="5323052" cy="796908"/>
          </a:xfrm>
        </p:spPr>
        <p:txBody>
          <a:bodyPr/>
          <a:lstStyle/>
          <a:p>
            <a:r>
              <a:rPr lang="fr-FR" sz="2800" dirty="0" smtClean="0">
                <a:solidFill>
                  <a:srgbClr val="000000"/>
                </a:solidFill>
                <a:latin typeface="Papyrus"/>
              </a:rPr>
              <a:t>SNS</a:t>
            </a:r>
            <a:endParaRPr lang="fr-FR" sz="2800" dirty="0">
              <a:solidFill>
                <a:srgbClr val="000000"/>
              </a:solidFill>
              <a:latin typeface="Papyrus"/>
            </a:endParaRPr>
          </a:p>
        </p:txBody>
      </p:sp>
      <p:sp>
        <p:nvSpPr>
          <p:cNvPr id="14" name="ZoneTexte 13"/>
          <p:cNvSpPr txBox="1"/>
          <p:nvPr/>
        </p:nvSpPr>
        <p:spPr>
          <a:xfrm>
            <a:off x="450927" y="2348881"/>
            <a:ext cx="1129972" cy="369332"/>
          </a:xfrm>
          <a:prstGeom prst="rect">
            <a:avLst/>
          </a:prstGeom>
          <a:solidFill>
            <a:schemeClr val="bg1"/>
          </a:solidFill>
        </p:spPr>
        <p:txBody>
          <a:bodyPr wrap="square" rtlCol="0">
            <a:spAutoFit/>
          </a:bodyPr>
          <a:lstStyle/>
          <a:p>
            <a:endParaRPr lang="fr-FR" dirty="0"/>
          </a:p>
        </p:txBody>
      </p:sp>
      <p:sp>
        <p:nvSpPr>
          <p:cNvPr id="9" name="ZoneTexte 8" descr="Maquette 3D ou photo "/>
          <p:cNvSpPr txBox="1"/>
          <p:nvPr/>
        </p:nvSpPr>
        <p:spPr>
          <a:xfrm>
            <a:off x="-396887" y="1340770"/>
            <a:ext cx="9289367" cy="4464495"/>
          </a:xfrm>
          <a:prstGeom prst="rect">
            <a:avLst/>
          </a:prstGeom>
          <a:solidFill>
            <a:schemeClr val="lt1">
              <a:alpha val="0"/>
            </a:schemeClr>
          </a:solidFill>
          <a:ln>
            <a:noFill/>
          </a:ln>
        </p:spPr>
        <p:style>
          <a:lnRef idx="2">
            <a:schemeClr val="dk1"/>
          </a:lnRef>
          <a:fillRef idx="1">
            <a:schemeClr val="lt1"/>
          </a:fillRef>
          <a:effectRef idx="0">
            <a:schemeClr val="dk1"/>
          </a:effectRef>
          <a:fontRef idx="minor">
            <a:schemeClr val="dk1"/>
          </a:fontRef>
        </p:style>
        <p:txBody>
          <a:bodyPr wrap="square" lIns="59372" tIns="29686" rIns="59372" bIns="29686" rtlCol="0">
            <a:noAutofit/>
          </a:bodyPr>
          <a:lstStyle/>
          <a:p>
            <a:pPr marL="4716000"/>
            <a:r>
              <a:rPr lang="fr-FR" sz="2000" dirty="0" smtClean="0">
                <a:latin typeface="Papyrus"/>
                <a:cs typeface="Papyrus"/>
              </a:rPr>
              <a:t>- Thermal </a:t>
            </a:r>
            <a:r>
              <a:rPr lang="fr-FR" sz="2000" dirty="0" err="1" smtClean="0">
                <a:latin typeface="Papyrus"/>
                <a:cs typeface="Papyrus"/>
              </a:rPr>
              <a:t>shield</a:t>
            </a:r>
            <a:r>
              <a:rPr lang="fr-FR" sz="2000" dirty="0" smtClean="0">
                <a:latin typeface="Papyrus"/>
                <a:cs typeface="Papyrus"/>
              </a:rPr>
              <a:t> </a:t>
            </a:r>
            <a:r>
              <a:rPr lang="fr-FR" sz="2000" dirty="0" err="1" smtClean="0">
                <a:latin typeface="Papyrus"/>
                <a:cs typeface="Papyrus"/>
              </a:rPr>
              <a:t>inside</a:t>
            </a:r>
            <a:r>
              <a:rPr lang="fr-FR" sz="2000" dirty="0" smtClean="0">
                <a:latin typeface="Papyrus"/>
                <a:cs typeface="Papyrus"/>
              </a:rPr>
              <a:t> the </a:t>
            </a:r>
            <a:r>
              <a:rPr lang="fr-FR" sz="2000" dirty="0" err="1" smtClean="0">
                <a:latin typeface="Papyrus"/>
                <a:cs typeface="Papyrus"/>
              </a:rPr>
              <a:t>Space</a:t>
            </a:r>
            <a:r>
              <a:rPr lang="fr-FR" sz="2000" dirty="0" smtClean="0">
                <a:latin typeface="Papyrus"/>
                <a:cs typeface="Papyrus"/>
              </a:rPr>
              <a:t> frame</a:t>
            </a:r>
          </a:p>
          <a:p>
            <a:pPr marL="4716000"/>
            <a:r>
              <a:rPr lang="fr-FR" sz="2000" dirty="0" smtClean="0">
                <a:latin typeface="Papyrus"/>
                <a:cs typeface="Papyrus"/>
              </a:rPr>
              <a:t> </a:t>
            </a:r>
          </a:p>
          <a:p>
            <a:pPr marL="4716000">
              <a:buFontTx/>
              <a:buChar char="-"/>
            </a:pPr>
            <a:r>
              <a:rPr lang="fr-FR" sz="2000" dirty="0">
                <a:latin typeface="Papyrus"/>
                <a:cs typeface="Papyrus"/>
              </a:rPr>
              <a:t> </a:t>
            </a:r>
            <a:r>
              <a:rPr lang="fr-FR" sz="2000" dirty="0" smtClean="0">
                <a:latin typeface="Papyrus"/>
                <a:cs typeface="Papyrus"/>
              </a:rPr>
              <a:t>2 </a:t>
            </a:r>
            <a:r>
              <a:rPr lang="fr-FR" sz="2000" dirty="0" err="1" smtClean="0">
                <a:latin typeface="Papyrus"/>
                <a:cs typeface="Papyrus"/>
              </a:rPr>
              <a:t>magnetic</a:t>
            </a:r>
            <a:r>
              <a:rPr lang="fr-FR" sz="2000" dirty="0" smtClean="0">
                <a:latin typeface="Papyrus"/>
                <a:cs typeface="Papyrus"/>
              </a:rPr>
              <a:t> </a:t>
            </a:r>
            <a:r>
              <a:rPr lang="fr-FR" sz="2000" dirty="0" err="1" smtClean="0">
                <a:latin typeface="Papyrus"/>
                <a:cs typeface="Papyrus"/>
              </a:rPr>
              <a:t>shielding</a:t>
            </a:r>
            <a:r>
              <a:rPr lang="fr-FR" sz="2000" dirty="0" smtClean="0">
                <a:latin typeface="Papyrus"/>
                <a:cs typeface="Papyrus"/>
              </a:rPr>
              <a:t> </a:t>
            </a:r>
            <a:r>
              <a:rPr lang="fr-FR" sz="2000" dirty="0" err="1" smtClean="0">
                <a:latin typeface="Papyrus"/>
                <a:cs typeface="Papyrus"/>
              </a:rPr>
              <a:t>inside</a:t>
            </a:r>
            <a:r>
              <a:rPr lang="fr-FR" sz="2000" dirty="0" smtClean="0">
                <a:latin typeface="Papyrus"/>
                <a:cs typeface="Papyrus"/>
              </a:rPr>
              <a:t> and </a:t>
            </a:r>
            <a:r>
              <a:rPr lang="fr-FR" sz="2000" dirty="0" err="1" smtClean="0">
                <a:latin typeface="Papyrus"/>
                <a:cs typeface="Papyrus"/>
              </a:rPr>
              <a:t>outside</a:t>
            </a:r>
            <a:r>
              <a:rPr lang="fr-FR" sz="2000" dirty="0" smtClean="0">
                <a:latin typeface="Papyrus"/>
                <a:cs typeface="Papyrus"/>
              </a:rPr>
              <a:t> the </a:t>
            </a:r>
            <a:r>
              <a:rPr lang="fr-FR" sz="2000" dirty="0" err="1" smtClean="0">
                <a:latin typeface="Papyrus"/>
                <a:cs typeface="Papyrus"/>
              </a:rPr>
              <a:t>space</a:t>
            </a:r>
            <a:r>
              <a:rPr lang="fr-FR" sz="2000" dirty="0" smtClean="0">
                <a:latin typeface="Papyrus"/>
                <a:cs typeface="Papyrus"/>
              </a:rPr>
              <a:t> frame</a:t>
            </a:r>
          </a:p>
          <a:p>
            <a:pPr marL="4716000">
              <a:buFontTx/>
              <a:buChar char="-"/>
            </a:pPr>
            <a:endParaRPr lang="fr-FR" sz="2000" dirty="0" smtClean="0">
              <a:latin typeface="Papyrus"/>
              <a:cs typeface="Papyrus"/>
            </a:endParaRPr>
          </a:p>
          <a:p>
            <a:pPr marL="4716000">
              <a:buFontTx/>
              <a:buChar char="-"/>
            </a:pPr>
            <a:r>
              <a:rPr lang="fr-FR" sz="2000" dirty="0" smtClean="0">
                <a:latin typeface="Papyrus"/>
                <a:cs typeface="Papyrus"/>
              </a:rPr>
              <a:t> </a:t>
            </a:r>
            <a:r>
              <a:rPr lang="fr-FR" sz="2000" dirty="0" err="1" smtClean="0">
                <a:latin typeface="Papyrus"/>
                <a:cs typeface="Papyrus"/>
              </a:rPr>
              <a:t>Stainless</a:t>
            </a:r>
            <a:r>
              <a:rPr lang="fr-FR" sz="2000" dirty="0" smtClean="0">
                <a:latin typeface="Papyrus"/>
                <a:cs typeface="Papyrus"/>
              </a:rPr>
              <a:t> </a:t>
            </a:r>
            <a:r>
              <a:rPr lang="fr-FR" sz="2000" dirty="0" err="1" smtClean="0">
                <a:latin typeface="Papyrus"/>
                <a:cs typeface="Papyrus"/>
              </a:rPr>
              <a:t>steel</a:t>
            </a:r>
            <a:r>
              <a:rPr lang="fr-FR" sz="2000" dirty="0" smtClean="0">
                <a:latin typeface="Papyrus"/>
                <a:cs typeface="Papyrus"/>
              </a:rPr>
              <a:t> </a:t>
            </a:r>
            <a:r>
              <a:rPr lang="fr-FR" sz="2000" dirty="0" err="1" smtClean="0">
                <a:latin typeface="Papyrus"/>
                <a:cs typeface="Papyrus"/>
              </a:rPr>
              <a:t>rod</a:t>
            </a:r>
            <a:endParaRPr lang="fr-FR" sz="2000" dirty="0" smtClean="0">
              <a:latin typeface="Papyrus"/>
              <a:cs typeface="Papyrus"/>
            </a:endParaRPr>
          </a:p>
          <a:p>
            <a:pPr marL="4716000">
              <a:buFontTx/>
              <a:buChar char="-"/>
            </a:pPr>
            <a:endParaRPr lang="fr-FR" sz="2000" dirty="0" smtClean="0">
              <a:latin typeface="Papyrus"/>
              <a:cs typeface="Papyrus"/>
            </a:endParaRPr>
          </a:p>
          <a:p>
            <a:pPr marL="4716000">
              <a:buFontTx/>
              <a:buChar char="-"/>
            </a:pPr>
            <a:r>
              <a:rPr lang="fr-FR" sz="2000" dirty="0" smtClean="0">
                <a:latin typeface="Papyrus"/>
                <a:cs typeface="Papyrus"/>
              </a:rPr>
              <a:t> Axial </a:t>
            </a:r>
            <a:r>
              <a:rPr lang="fr-FR" sz="2000" dirty="0" err="1" smtClean="0">
                <a:latin typeface="Papyrus"/>
                <a:cs typeface="Papyrus"/>
              </a:rPr>
              <a:t>stoppers</a:t>
            </a:r>
            <a:endParaRPr lang="fr-FR" sz="2000" dirty="0" smtClean="0">
              <a:latin typeface="Papyrus"/>
              <a:cs typeface="Papyrus"/>
            </a:endParaRPr>
          </a:p>
          <a:p>
            <a:pPr algn="ctr"/>
            <a:endParaRPr lang="fr-FR" sz="2000" dirty="0">
              <a:latin typeface="Papyrus"/>
              <a:cs typeface="Papyrus"/>
            </a:endParaRPr>
          </a:p>
        </p:txBody>
      </p:sp>
      <p:pic>
        <p:nvPicPr>
          <p:cNvPr id="1026" name="Picture 2"/>
          <p:cNvPicPr>
            <a:picLocks noChangeAspect="1" noChangeArrowheads="1"/>
          </p:cNvPicPr>
          <p:nvPr/>
        </p:nvPicPr>
        <p:blipFill>
          <a:blip r:embed="rId2" cstate="print"/>
          <a:srcRect/>
          <a:stretch>
            <a:fillRect/>
          </a:stretch>
        </p:blipFill>
        <p:spPr bwMode="auto">
          <a:xfrm>
            <a:off x="317989" y="1550863"/>
            <a:ext cx="3780692" cy="332422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10591" y="3822390"/>
            <a:ext cx="4009292" cy="2571750"/>
          </a:xfrm>
          <a:prstGeom prst="rect">
            <a:avLst/>
          </a:prstGeom>
          <a:noFill/>
          <a:ln w="9525">
            <a:noFill/>
            <a:miter lim="800000"/>
            <a:headEnd/>
            <a:tailEnd/>
          </a:ln>
        </p:spPr>
      </p:pic>
      <p:sp>
        <p:nvSpPr>
          <p:cNvPr id="7" name="Rectangle 6"/>
          <p:cNvSpPr/>
          <p:nvPr/>
        </p:nvSpPr>
        <p:spPr bwMode="auto">
          <a:xfrm>
            <a:off x="1167982" y="6382800"/>
            <a:ext cx="7336746" cy="353293"/>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fr-FR" sz="2000" dirty="0" err="1" smtClean="0">
                <a:latin typeface="Papyrus"/>
                <a:cs typeface="Papyrus"/>
              </a:rPr>
              <a:t>Courtesy</a:t>
            </a:r>
            <a:r>
              <a:rPr lang="fr-FR" sz="2000" dirty="0" smtClean="0">
                <a:latin typeface="Papyrus"/>
                <a:cs typeface="Papyrus"/>
              </a:rPr>
              <a:t> of IPNO / F. </a:t>
            </a:r>
            <a:r>
              <a:rPr lang="fr-FR" sz="2000" dirty="0" err="1" smtClean="0">
                <a:latin typeface="Papyrus"/>
                <a:cs typeface="Papyrus"/>
              </a:rPr>
              <a:t>Leseigner</a:t>
            </a:r>
            <a:r>
              <a:rPr lang="fr-FR" sz="2000" dirty="0" smtClean="0">
                <a:latin typeface="Papyrus"/>
                <a:cs typeface="Papyrus"/>
              </a:rPr>
              <a:t> – G. Olivier </a:t>
            </a:r>
            <a:endParaRPr kumimoji="0" lang="en-US" sz="2000" b="1" i="0" u="none" strike="noStrike" cap="none" normalizeH="0" baseline="0" dirty="0">
              <a:ln>
                <a:noFill/>
              </a:ln>
              <a:solidFill>
                <a:srgbClr val="333333"/>
              </a:solidFill>
              <a:effectLst>
                <a:outerShdw blurRad="38100" dist="38100" dir="2700000" algn="tl">
                  <a:srgbClr val="000000">
                    <a:alpha val="43137"/>
                  </a:srgbClr>
                </a:outerShdw>
              </a:effectLst>
              <a:latin typeface="Arial" pitchFamily="-112" charset="0"/>
            </a:endParaRPr>
          </a:p>
        </p:txBody>
      </p:sp>
    </p:spTree>
    <p:extLst>
      <p:ext uri="{BB962C8B-B14F-4D97-AF65-F5344CB8AC3E}">
        <p14:creationId xmlns:p14="http://schemas.microsoft.com/office/powerpoint/2010/main" val="10738176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Update of the SNS – Prototype test</a:t>
            </a:r>
            <a:endParaRPr lang="en-US" sz="2800" dirty="0">
              <a:latin typeface="Papyrus"/>
              <a:cs typeface="Papyrus"/>
            </a:endParaRPr>
          </a:p>
        </p:txBody>
      </p:sp>
      <p:pic>
        <p:nvPicPr>
          <p:cNvPr id="5" name="Picture 4"/>
          <p:cNvPicPr>
            <a:picLocks noChangeAspect="1"/>
          </p:cNvPicPr>
          <p:nvPr/>
        </p:nvPicPr>
        <p:blipFill>
          <a:blip r:embed="rId2"/>
          <a:stretch>
            <a:fillRect/>
          </a:stretch>
        </p:blipFill>
        <p:spPr>
          <a:xfrm>
            <a:off x="5246710" y="3832225"/>
            <a:ext cx="3554390" cy="2567351"/>
          </a:xfrm>
          <a:prstGeom prst="rect">
            <a:avLst/>
          </a:prstGeom>
        </p:spPr>
      </p:pic>
      <p:pic>
        <p:nvPicPr>
          <p:cNvPr id="6" name="Picture 5"/>
          <p:cNvPicPr>
            <a:picLocks noChangeAspect="1"/>
          </p:cNvPicPr>
          <p:nvPr/>
        </p:nvPicPr>
        <p:blipFill>
          <a:blip r:embed="rId3"/>
          <a:stretch>
            <a:fillRect/>
          </a:stretch>
        </p:blipFill>
        <p:spPr>
          <a:xfrm>
            <a:off x="319110" y="858652"/>
            <a:ext cx="4749800" cy="2973573"/>
          </a:xfrm>
          <a:prstGeom prst="rect">
            <a:avLst/>
          </a:prstGeom>
        </p:spPr>
      </p:pic>
      <p:pic>
        <p:nvPicPr>
          <p:cNvPr id="8" name="Picture 7"/>
          <p:cNvPicPr>
            <a:picLocks noChangeAspect="1"/>
          </p:cNvPicPr>
          <p:nvPr/>
        </p:nvPicPr>
        <p:blipFill>
          <a:blip r:embed="rId4"/>
          <a:stretch>
            <a:fillRect/>
          </a:stretch>
        </p:blipFill>
        <p:spPr>
          <a:xfrm>
            <a:off x="5321300" y="858652"/>
            <a:ext cx="3479800" cy="2748436"/>
          </a:xfrm>
          <a:prstGeom prst="rect">
            <a:avLst/>
          </a:prstGeom>
        </p:spPr>
      </p:pic>
      <p:pic>
        <p:nvPicPr>
          <p:cNvPr id="10" name="Picture 9"/>
          <p:cNvPicPr>
            <a:picLocks noChangeAspect="1"/>
          </p:cNvPicPr>
          <p:nvPr/>
        </p:nvPicPr>
        <p:blipFill>
          <a:blip r:embed="rId5"/>
          <a:stretch>
            <a:fillRect/>
          </a:stretch>
        </p:blipFill>
        <p:spPr>
          <a:xfrm>
            <a:off x="319110" y="4030006"/>
            <a:ext cx="4132178" cy="2360045"/>
          </a:xfrm>
          <a:prstGeom prst="rect">
            <a:avLst/>
          </a:prstGeom>
        </p:spPr>
      </p:pic>
    </p:spTree>
    <p:extLst>
      <p:ext uri="{BB962C8B-B14F-4D97-AF65-F5344CB8AC3E}">
        <p14:creationId xmlns:p14="http://schemas.microsoft.com/office/powerpoint/2010/main" val="4158108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SNS prototype</a:t>
            </a:r>
            <a:endParaRPr lang="en-US" sz="2800" dirty="0">
              <a:latin typeface="Papyrus"/>
              <a:cs typeface="Papyrus"/>
            </a:endParaRPr>
          </a:p>
        </p:txBody>
      </p:sp>
      <p:pic>
        <p:nvPicPr>
          <p:cNvPr id="8" name="Picture 7"/>
          <p:cNvPicPr>
            <a:picLocks noChangeAspect="1"/>
          </p:cNvPicPr>
          <p:nvPr/>
        </p:nvPicPr>
        <p:blipFill>
          <a:blip r:embed="rId3"/>
          <a:stretch>
            <a:fillRect/>
          </a:stretch>
        </p:blipFill>
        <p:spPr>
          <a:xfrm>
            <a:off x="5469897" y="939801"/>
            <a:ext cx="2975887" cy="2984500"/>
          </a:xfrm>
          <a:prstGeom prst="rect">
            <a:avLst/>
          </a:prstGeom>
        </p:spPr>
      </p:pic>
      <p:pic>
        <p:nvPicPr>
          <p:cNvPr id="9" name="Picture 8"/>
          <p:cNvPicPr>
            <a:picLocks noChangeAspect="1"/>
          </p:cNvPicPr>
          <p:nvPr/>
        </p:nvPicPr>
        <p:blipFill>
          <a:blip r:embed="rId4"/>
          <a:stretch>
            <a:fillRect/>
          </a:stretch>
        </p:blipFill>
        <p:spPr>
          <a:xfrm>
            <a:off x="648709" y="939801"/>
            <a:ext cx="3941233" cy="2984500"/>
          </a:xfrm>
          <a:prstGeom prst="rect">
            <a:avLst/>
          </a:prstGeom>
        </p:spPr>
      </p:pic>
      <p:pic>
        <p:nvPicPr>
          <p:cNvPr id="10" name="Picture 9"/>
          <p:cNvPicPr>
            <a:picLocks noChangeAspect="1"/>
          </p:cNvPicPr>
          <p:nvPr/>
        </p:nvPicPr>
        <p:blipFill>
          <a:blip r:embed="rId5"/>
          <a:stretch>
            <a:fillRect/>
          </a:stretch>
        </p:blipFill>
        <p:spPr>
          <a:xfrm>
            <a:off x="648709" y="4076217"/>
            <a:ext cx="3821719" cy="2544303"/>
          </a:xfrm>
          <a:prstGeom prst="rect">
            <a:avLst/>
          </a:prstGeom>
        </p:spPr>
      </p:pic>
      <p:pic>
        <p:nvPicPr>
          <p:cNvPr id="11" name="Picture 10"/>
          <p:cNvPicPr>
            <a:picLocks noChangeAspect="1"/>
          </p:cNvPicPr>
          <p:nvPr/>
        </p:nvPicPr>
        <p:blipFill>
          <a:blip r:embed="rId6"/>
          <a:stretch>
            <a:fillRect/>
          </a:stretch>
        </p:blipFill>
        <p:spPr>
          <a:xfrm>
            <a:off x="5440530" y="4076216"/>
            <a:ext cx="3005254" cy="2544303"/>
          </a:xfrm>
          <a:prstGeom prst="rect">
            <a:avLst/>
          </a:prstGeom>
        </p:spPr>
      </p:pic>
    </p:spTree>
    <p:extLst>
      <p:ext uri="{BB962C8B-B14F-4D97-AF65-F5344CB8AC3E}">
        <p14:creationId xmlns:p14="http://schemas.microsoft.com/office/powerpoint/2010/main" val="864982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MP9 assembly hall and Clean-Room</a:t>
            </a:r>
            <a:endParaRPr lang="en-US" sz="2800" dirty="0">
              <a:latin typeface="Papyrus"/>
              <a:cs typeface="Papyrus"/>
            </a:endParaRPr>
          </a:p>
        </p:txBody>
      </p:sp>
      <p:pic>
        <p:nvPicPr>
          <p:cNvPr id="5" name="Picture 4"/>
          <p:cNvPicPr>
            <a:picLocks noChangeAspect="1"/>
          </p:cNvPicPr>
          <p:nvPr/>
        </p:nvPicPr>
        <p:blipFill>
          <a:blip r:embed="rId2"/>
          <a:stretch>
            <a:fillRect/>
          </a:stretch>
        </p:blipFill>
        <p:spPr>
          <a:xfrm>
            <a:off x="4872830" y="3827373"/>
            <a:ext cx="3737767" cy="2590340"/>
          </a:xfrm>
          <a:prstGeom prst="rect">
            <a:avLst/>
          </a:prstGeom>
        </p:spPr>
      </p:pic>
      <p:pic>
        <p:nvPicPr>
          <p:cNvPr id="6" name="Picture 5"/>
          <p:cNvPicPr>
            <a:picLocks noChangeAspect="1"/>
          </p:cNvPicPr>
          <p:nvPr/>
        </p:nvPicPr>
        <p:blipFill>
          <a:blip r:embed="rId3"/>
          <a:stretch>
            <a:fillRect/>
          </a:stretch>
        </p:blipFill>
        <p:spPr>
          <a:xfrm>
            <a:off x="266298" y="1003301"/>
            <a:ext cx="4276932" cy="2578100"/>
          </a:xfrm>
          <a:prstGeom prst="rect">
            <a:avLst/>
          </a:prstGeom>
        </p:spPr>
      </p:pic>
      <p:pic>
        <p:nvPicPr>
          <p:cNvPr id="8" name="Picture 7"/>
          <p:cNvPicPr>
            <a:picLocks noChangeAspect="1"/>
          </p:cNvPicPr>
          <p:nvPr/>
        </p:nvPicPr>
        <p:blipFill>
          <a:blip r:embed="rId4"/>
          <a:stretch>
            <a:fillRect/>
          </a:stretch>
        </p:blipFill>
        <p:spPr>
          <a:xfrm>
            <a:off x="266296" y="3827373"/>
            <a:ext cx="4276934" cy="2590340"/>
          </a:xfrm>
          <a:prstGeom prst="rect">
            <a:avLst/>
          </a:prstGeom>
        </p:spPr>
      </p:pic>
      <p:pic>
        <p:nvPicPr>
          <p:cNvPr id="9" name="Picture 8"/>
          <p:cNvPicPr>
            <a:picLocks noChangeAspect="1"/>
          </p:cNvPicPr>
          <p:nvPr/>
        </p:nvPicPr>
        <p:blipFill>
          <a:blip r:embed="rId5"/>
          <a:stretch>
            <a:fillRect/>
          </a:stretch>
        </p:blipFill>
        <p:spPr>
          <a:xfrm>
            <a:off x="4872831" y="1003302"/>
            <a:ext cx="3737767" cy="2578100"/>
          </a:xfrm>
          <a:prstGeom prst="rect">
            <a:avLst/>
          </a:prstGeom>
        </p:spPr>
      </p:pic>
    </p:spTree>
    <p:extLst>
      <p:ext uri="{BB962C8B-B14F-4D97-AF65-F5344CB8AC3E}">
        <p14:creationId xmlns:p14="http://schemas.microsoft.com/office/powerpoint/2010/main" val="515185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Papyrus"/>
                <a:cs typeface="Papyrus"/>
              </a:rPr>
              <a:t>MP9 and ICB</a:t>
            </a:r>
            <a:endParaRPr lang="en-US" sz="2800" dirty="0">
              <a:latin typeface="Papyrus"/>
              <a:cs typeface="Papyrus"/>
            </a:endParaRPr>
          </a:p>
        </p:txBody>
      </p:sp>
      <p:pic>
        <p:nvPicPr>
          <p:cNvPr id="4" name="Picture 3"/>
          <p:cNvPicPr>
            <a:picLocks noChangeAspect="1"/>
          </p:cNvPicPr>
          <p:nvPr/>
        </p:nvPicPr>
        <p:blipFill>
          <a:blip r:embed="rId2"/>
          <a:stretch>
            <a:fillRect/>
          </a:stretch>
        </p:blipFill>
        <p:spPr>
          <a:xfrm>
            <a:off x="4699000" y="927100"/>
            <a:ext cx="4114800" cy="2709747"/>
          </a:xfrm>
          <a:prstGeom prst="rect">
            <a:avLst/>
          </a:prstGeom>
        </p:spPr>
      </p:pic>
      <p:pic>
        <p:nvPicPr>
          <p:cNvPr id="5" name="Picture 4"/>
          <p:cNvPicPr>
            <a:picLocks noChangeAspect="1"/>
          </p:cNvPicPr>
          <p:nvPr/>
        </p:nvPicPr>
        <p:blipFill>
          <a:blip r:embed="rId3"/>
          <a:stretch>
            <a:fillRect/>
          </a:stretch>
        </p:blipFill>
        <p:spPr>
          <a:xfrm>
            <a:off x="215900" y="927100"/>
            <a:ext cx="4044817" cy="2705100"/>
          </a:xfrm>
          <a:prstGeom prst="rect">
            <a:avLst/>
          </a:prstGeom>
        </p:spPr>
      </p:pic>
      <p:pic>
        <p:nvPicPr>
          <p:cNvPr id="7" name="Picture 6"/>
          <p:cNvPicPr>
            <a:picLocks noChangeAspect="1"/>
          </p:cNvPicPr>
          <p:nvPr/>
        </p:nvPicPr>
        <p:blipFill>
          <a:blip r:embed="rId4"/>
          <a:stretch>
            <a:fillRect/>
          </a:stretch>
        </p:blipFill>
        <p:spPr>
          <a:xfrm>
            <a:off x="4699000" y="3892198"/>
            <a:ext cx="4114800" cy="2516782"/>
          </a:xfrm>
          <a:prstGeom prst="rect">
            <a:avLst/>
          </a:prstGeom>
        </p:spPr>
      </p:pic>
      <p:pic>
        <p:nvPicPr>
          <p:cNvPr id="8" name="Picture 7"/>
          <p:cNvPicPr>
            <a:picLocks noChangeAspect="1"/>
          </p:cNvPicPr>
          <p:nvPr/>
        </p:nvPicPr>
        <p:blipFill>
          <a:blip r:embed="rId5"/>
          <a:stretch>
            <a:fillRect/>
          </a:stretch>
        </p:blipFill>
        <p:spPr>
          <a:xfrm>
            <a:off x="289305" y="3787634"/>
            <a:ext cx="3907080" cy="2905265"/>
          </a:xfrm>
          <a:prstGeom prst="rect">
            <a:avLst/>
          </a:prstGeom>
        </p:spPr>
      </p:pic>
    </p:spTree>
    <p:extLst>
      <p:ext uri="{BB962C8B-B14F-4D97-AF65-F5344CB8AC3E}">
        <p14:creationId xmlns:p14="http://schemas.microsoft.com/office/powerpoint/2010/main" val="126086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483" y="1209972"/>
            <a:ext cx="8628089" cy="5632312"/>
          </a:xfrm>
          <a:prstGeom prst="rect">
            <a:avLst/>
          </a:prstGeom>
        </p:spPr>
        <p:txBody>
          <a:bodyPr wrap="square">
            <a:spAutoFit/>
          </a:bodyPr>
          <a:lstStyle/>
          <a:p>
            <a:r>
              <a:rPr lang="en-GB" b="1" dirty="0" smtClean="0"/>
              <a:t>Fabrication </a:t>
            </a:r>
            <a:r>
              <a:rPr lang="en-GB" b="1" dirty="0"/>
              <a:t>and conditioning</a:t>
            </a:r>
            <a:endParaRPr lang="en-US" b="1" dirty="0"/>
          </a:p>
          <a:p>
            <a:r>
              <a:rPr lang="en-GB" dirty="0"/>
              <a:t>Series cavities shall be </a:t>
            </a:r>
            <a:r>
              <a:rPr lang="en-GB" dirty="0">
                <a:solidFill>
                  <a:srgbClr val="FF0000"/>
                </a:solidFill>
              </a:rPr>
              <a:t>manufactured</a:t>
            </a:r>
            <a:r>
              <a:rPr lang="en-GB" dirty="0"/>
              <a:t> in view of integrating them into the medium-beta </a:t>
            </a:r>
            <a:r>
              <a:rPr lang="en-GB" dirty="0" err="1"/>
              <a:t>serie</a:t>
            </a:r>
            <a:r>
              <a:rPr lang="en-GB" dirty="0"/>
              <a:t> cryomodules.</a:t>
            </a:r>
            <a:endParaRPr lang="en-US" dirty="0"/>
          </a:p>
          <a:p>
            <a:r>
              <a:rPr lang="en-GB" dirty="0">
                <a:solidFill>
                  <a:srgbClr val="FF0000"/>
                </a:solidFill>
              </a:rPr>
              <a:t>Tooling </a:t>
            </a:r>
            <a:r>
              <a:rPr lang="en-GB" dirty="0"/>
              <a:t>shall be fabricated to permit the </a:t>
            </a:r>
            <a:r>
              <a:rPr lang="en-GB" dirty="0">
                <a:solidFill>
                  <a:srgbClr val="FF0000"/>
                </a:solidFill>
              </a:rPr>
              <a:t>conditioning</a:t>
            </a:r>
            <a:r>
              <a:rPr lang="en-GB" dirty="0"/>
              <a:t> of the cavity package.</a:t>
            </a:r>
            <a:endParaRPr lang="en-US" dirty="0"/>
          </a:p>
          <a:p>
            <a:r>
              <a:rPr lang="en-GB" dirty="0"/>
              <a:t>The cavity packages (i.e. elliptical cavities, power couplers, cold tuning systems) require preparation and tests prior to their installation in the cryomodules. Preparation consists in sp</a:t>
            </a:r>
            <a:r>
              <a:rPr lang="en-GB" dirty="0">
                <a:solidFill>
                  <a:srgbClr val="FF0000"/>
                </a:solidFill>
              </a:rPr>
              <a:t>ecific cleaning, chemical etching, ultra pure high pressure rinsing and clean room assembly</a:t>
            </a:r>
            <a:r>
              <a:rPr lang="en-GB" dirty="0"/>
              <a:t> for some of the cavity packages parts. After preparation, the cavities will be </a:t>
            </a:r>
            <a:r>
              <a:rPr lang="en-GB" dirty="0">
                <a:solidFill>
                  <a:srgbClr val="FF0000"/>
                </a:solidFill>
              </a:rPr>
              <a:t>qualified for acceptance </a:t>
            </a:r>
            <a:r>
              <a:rPr lang="en-GB" dirty="0"/>
              <a:t>by a vertical cryostat test at 2 K. For power couplers, an RF </a:t>
            </a:r>
            <a:r>
              <a:rPr lang="en-GB" dirty="0">
                <a:solidFill>
                  <a:srgbClr val="FF0000"/>
                </a:solidFill>
              </a:rPr>
              <a:t>surface conditioning will be performed </a:t>
            </a:r>
            <a:r>
              <a:rPr lang="en-GB" dirty="0"/>
              <a:t>and serves also as a qualification for acceptance. For cold tuning systems, testing is a simple operation of the assembled tuner at room temperature</a:t>
            </a:r>
            <a:r>
              <a:rPr lang="en-GB" dirty="0" smtClean="0"/>
              <a:t>.</a:t>
            </a:r>
            <a:endParaRPr lang="en-US" dirty="0" smtClean="0"/>
          </a:p>
          <a:p>
            <a:r>
              <a:rPr lang="en-GB" dirty="0" smtClean="0"/>
              <a:t>This WU integrates the following tasks and deliverables:</a:t>
            </a:r>
            <a:endParaRPr lang="en-US" dirty="0" smtClean="0"/>
          </a:p>
          <a:p>
            <a:pPr marL="285750" lvl="0" indent="-285750">
              <a:buFont typeface="Arial"/>
              <a:buChar char="•"/>
            </a:pPr>
            <a:r>
              <a:rPr lang="en-GB" dirty="0" smtClean="0"/>
              <a:t>Manufacturing specification for the medium-beta cavities with helium tank.</a:t>
            </a:r>
          </a:p>
          <a:p>
            <a:pPr marL="285750" lvl="0" indent="-285750">
              <a:buFont typeface="Arial"/>
              <a:buChar char="•"/>
            </a:pPr>
            <a:r>
              <a:rPr lang="en-GB" dirty="0"/>
              <a:t>Manufacturing specifications for the cold tuning system.</a:t>
            </a:r>
            <a:endParaRPr lang="en-US" dirty="0"/>
          </a:p>
          <a:p>
            <a:pPr marL="285750" lvl="0" indent="-285750">
              <a:buFont typeface="Arial"/>
              <a:buChar char="•"/>
            </a:pPr>
            <a:r>
              <a:rPr lang="en-GB" dirty="0"/>
              <a:t>Manufacturing specifications for the fundamental power coupler system</a:t>
            </a:r>
            <a:r>
              <a:rPr lang="en-GB" dirty="0" smtClean="0"/>
              <a:t>.</a:t>
            </a:r>
          </a:p>
          <a:p>
            <a:pPr marL="285750" lvl="0" indent="-285750">
              <a:buFont typeface="Arial"/>
              <a:buChar char="•"/>
            </a:pPr>
            <a:r>
              <a:rPr lang="en-GB" dirty="0"/>
              <a:t>Series Medium-beta cavities with helium tank manufactured and delivered.</a:t>
            </a:r>
            <a:endParaRPr lang="en-US" dirty="0"/>
          </a:p>
          <a:p>
            <a:pPr marL="285750" lvl="0" indent="-285750">
              <a:buFont typeface="Arial"/>
              <a:buChar char="•"/>
            </a:pPr>
            <a:endParaRPr lang="en-US" dirty="0"/>
          </a:p>
          <a:p>
            <a:pPr lvl="0"/>
            <a:endParaRPr lang="en-US" dirty="0" smtClean="0"/>
          </a:p>
          <a:p>
            <a:r>
              <a:rPr lang="en-GB" dirty="0" smtClean="0"/>
              <a:t> </a:t>
            </a:r>
            <a:endParaRPr lang="en-US" dirty="0"/>
          </a:p>
        </p:txBody>
      </p:sp>
      <p:sp>
        <p:nvSpPr>
          <p:cNvPr id="3" name="Rectangle 2"/>
          <p:cNvSpPr/>
          <p:nvPr/>
        </p:nvSpPr>
        <p:spPr>
          <a:xfrm>
            <a:off x="1369235" y="307668"/>
            <a:ext cx="7572305" cy="523220"/>
          </a:xfrm>
          <a:prstGeom prst="rect">
            <a:avLst/>
          </a:prstGeom>
        </p:spPr>
        <p:txBody>
          <a:bodyPr wrap="none">
            <a:spAutoFit/>
          </a:bodyPr>
          <a:lstStyle/>
          <a:p>
            <a:r>
              <a:rPr lang="en-US" sz="2800" dirty="0" smtClean="0">
                <a:latin typeface="Papyrus"/>
                <a:cs typeface="Papyrus"/>
              </a:rPr>
              <a:t>Construction– WBS elliptical medium and high</a:t>
            </a:r>
            <a:endParaRPr lang="en-US" sz="2800" dirty="0">
              <a:latin typeface="Papyrus"/>
              <a:cs typeface="Papyrus"/>
            </a:endParaRPr>
          </a:p>
        </p:txBody>
      </p:sp>
    </p:spTree>
    <p:extLst>
      <p:ext uri="{BB962C8B-B14F-4D97-AF65-F5344CB8AC3E}">
        <p14:creationId xmlns:p14="http://schemas.microsoft.com/office/powerpoint/2010/main" val="204222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48689"/>
            <a:ext cx="9144000" cy="5355313"/>
          </a:xfrm>
          <a:prstGeom prst="rect">
            <a:avLst/>
          </a:prstGeom>
        </p:spPr>
        <p:txBody>
          <a:bodyPr wrap="square">
            <a:spAutoFit/>
          </a:bodyPr>
          <a:lstStyle/>
          <a:p>
            <a:r>
              <a:rPr lang="en-GB" dirty="0"/>
              <a:t> </a:t>
            </a:r>
            <a:r>
              <a:rPr lang="en-GB" b="1" dirty="0"/>
              <a:t>Fabrication and </a:t>
            </a:r>
            <a:r>
              <a:rPr lang="en-GB" b="1" dirty="0" smtClean="0"/>
              <a:t>conditioning .../…</a:t>
            </a:r>
            <a:endParaRPr lang="en-US" b="1" dirty="0"/>
          </a:p>
          <a:p>
            <a:pPr marL="285750" indent="-285750">
              <a:buFont typeface="Arial"/>
              <a:buChar char="•"/>
            </a:pPr>
            <a:r>
              <a:rPr lang="en-GB" dirty="0"/>
              <a:t>Elliptical </a:t>
            </a:r>
            <a:r>
              <a:rPr lang="en-GB" dirty="0">
                <a:solidFill>
                  <a:srgbClr val="FF0000"/>
                </a:solidFill>
              </a:rPr>
              <a:t>cavity chemical etching</a:t>
            </a:r>
            <a:r>
              <a:rPr lang="en-GB" dirty="0"/>
              <a:t>, clean room assembly and cryogenic test in vertical cryostat.</a:t>
            </a:r>
            <a:endParaRPr lang="en-US" dirty="0"/>
          </a:p>
          <a:p>
            <a:pPr marL="285750" lvl="0" indent="-285750">
              <a:buFont typeface="Arial"/>
              <a:buChar char="•"/>
            </a:pPr>
            <a:r>
              <a:rPr lang="en-GB" dirty="0" smtClean="0"/>
              <a:t>Elliptical </a:t>
            </a:r>
            <a:r>
              <a:rPr lang="en-GB" dirty="0"/>
              <a:t>cavity </a:t>
            </a:r>
            <a:r>
              <a:rPr lang="en-GB" dirty="0">
                <a:solidFill>
                  <a:srgbClr val="FF0000"/>
                </a:solidFill>
              </a:rPr>
              <a:t>power couplers </a:t>
            </a:r>
            <a:r>
              <a:rPr lang="en-GB" dirty="0"/>
              <a:t>surface preparation, clean room assembly and conditioning at high RF power at room temperature</a:t>
            </a:r>
            <a:endParaRPr lang="en-US" dirty="0"/>
          </a:p>
          <a:p>
            <a:pPr marL="285750" lvl="0" indent="-285750">
              <a:buFont typeface="Arial"/>
              <a:buChar char="•"/>
            </a:pPr>
            <a:r>
              <a:rPr lang="en-GB" dirty="0">
                <a:solidFill>
                  <a:srgbClr val="FF0000"/>
                </a:solidFill>
              </a:rPr>
              <a:t>Cold tuners </a:t>
            </a:r>
            <a:r>
              <a:rPr lang="en-GB" dirty="0"/>
              <a:t>assembly and operation at room temperature</a:t>
            </a:r>
            <a:endParaRPr lang="en-US" dirty="0"/>
          </a:p>
          <a:p>
            <a:pPr marL="285750" lvl="0" indent="-285750">
              <a:buFont typeface="Arial"/>
              <a:buChar char="•"/>
            </a:pPr>
            <a:r>
              <a:rPr lang="en-GB" dirty="0"/>
              <a:t>Series cold tuning systems delivered and resulting acceptance test reports.</a:t>
            </a:r>
            <a:endParaRPr lang="en-US" dirty="0"/>
          </a:p>
          <a:p>
            <a:pPr marL="285750" lvl="0" indent="-285750">
              <a:buFont typeface="Arial"/>
              <a:buChar char="•"/>
            </a:pPr>
            <a:r>
              <a:rPr lang="en-GB" dirty="0"/>
              <a:t>A </a:t>
            </a:r>
            <a:r>
              <a:rPr lang="en-GB" dirty="0">
                <a:solidFill>
                  <a:srgbClr val="FF0000"/>
                </a:solidFill>
              </a:rPr>
              <a:t>report</a:t>
            </a:r>
            <a:r>
              <a:rPr lang="en-GB" dirty="0"/>
              <a:t> describing the procedure for the cryomodule assembly.</a:t>
            </a:r>
            <a:endParaRPr lang="en-US" dirty="0"/>
          </a:p>
          <a:p>
            <a:r>
              <a:rPr lang="en-GB" dirty="0"/>
              <a:t> </a:t>
            </a:r>
            <a:endParaRPr lang="en-US" dirty="0"/>
          </a:p>
          <a:p>
            <a:pPr lvl="2"/>
            <a:r>
              <a:rPr lang="en-GB" b="1" dirty="0"/>
              <a:t>Test in vertical cryostat</a:t>
            </a:r>
            <a:endParaRPr lang="en-US" b="1" dirty="0"/>
          </a:p>
          <a:p>
            <a:r>
              <a:rPr lang="en-GB" dirty="0"/>
              <a:t>Test of the series medium-beta cavities in vertical cryostat for qualification purposes.</a:t>
            </a:r>
            <a:endParaRPr lang="en-US" dirty="0"/>
          </a:p>
          <a:p>
            <a:r>
              <a:rPr lang="en-GB" u="sng" dirty="0"/>
              <a:t>Deliverables:</a:t>
            </a:r>
            <a:endParaRPr lang="en-US" u="sng" dirty="0"/>
          </a:p>
          <a:p>
            <a:pPr marL="285750" lvl="0" indent="-285750">
              <a:buFont typeface="Arial"/>
              <a:buChar char="•"/>
            </a:pPr>
            <a:r>
              <a:rPr lang="en-GB" dirty="0">
                <a:solidFill>
                  <a:srgbClr val="FF0000"/>
                </a:solidFill>
              </a:rPr>
              <a:t>Tooling</a:t>
            </a:r>
            <a:r>
              <a:rPr lang="en-GB" dirty="0"/>
              <a:t> for medium-beta preparation and test</a:t>
            </a:r>
            <a:endParaRPr lang="en-US" dirty="0"/>
          </a:p>
          <a:p>
            <a:pPr marL="285750" lvl="0" indent="-285750">
              <a:buFont typeface="Arial"/>
              <a:buChar char="•"/>
            </a:pPr>
            <a:r>
              <a:rPr lang="en-GB" dirty="0"/>
              <a:t>Series </a:t>
            </a:r>
            <a:r>
              <a:rPr lang="en-GB" dirty="0">
                <a:solidFill>
                  <a:srgbClr val="FF0000"/>
                </a:solidFill>
              </a:rPr>
              <a:t>cavity preparation</a:t>
            </a:r>
            <a:endParaRPr lang="en-US" dirty="0">
              <a:solidFill>
                <a:srgbClr val="FF0000"/>
              </a:solidFill>
            </a:endParaRPr>
          </a:p>
          <a:p>
            <a:pPr marL="285750" lvl="0" indent="-285750">
              <a:buFont typeface="Arial"/>
              <a:buChar char="•"/>
            </a:pPr>
            <a:r>
              <a:rPr lang="en-GB" dirty="0"/>
              <a:t>Cryogenic medium-beta cavity </a:t>
            </a:r>
            <a:r>
              <a:rPr lang="en-GB" dirty="0">
                <a:solidFill>
                  <a:srgbClr val="FF0000"/>
                </a:solidFill>
              </a:rPr>
              <a:t>vertical tests </a:t>
            </a:r>
            <a:endParaRPr lang="en-US" dirty="0">
              <a:solidFill>
                <a:srgbClr val="FF0000"/>
              </a:solidFill>
            </a:endParaRPr>
          </a:p>
          <a:p>
            <a:pPr marL="285750" lvl="0" indent="-285750">
              <a:buFont typeface="Arial"/>
              <a:buChar char="•"/>
            </a:pPr>
            <a:r>
              <a:rPr lang="en-GB" dirty="0"/>
              <a:t>Complete </a:t>
            </a:r>
            <a:r>
              <a:rPr lang="en-GB" dirty="0">
                <a:solidFill>
                  <a:srgbClr val="FF0000"/>
                </a:solidFill>
              </a:rPr>
              <a:t>individual test reports</a:t>
            </a:r>
            <a:endParaRPr lang="en-US" dirty="0">
              <a:solidFill>
                <a:srgbClr val="FF0000"/>
              </a:solidFill>
            </a:endParaRPr>
          </a:p>
          <a:p>
            <a:r>
              <a:rPr lang="en-GB" dirty="0"/>
              <a:t> </a:t>
            </a:r>
            <a:endParaRPr lang="en-US" dirty="0"/>
          </a:p>
          <a:p>
            <a:pPr lvl="2"/>
            <a:r>
              <a:rPr lang="en-GB" b="1" dirty="0"/>
              <a:t>Transport</a:t>
            </a:r>
            <a:endParaRPr lang="en-US" b="1" dirty="0"/>
          </a:p>
          <a:p>
            <a:r>
              <a:rPr lang="en-GB" dirty="0"/>
              <a:t>Transport of the series medium-beta cavity to the </a:t>
            </a:r>
            <a:r>
              <a:rPr lang="en-GB" dirty="0">
                <a:solidFill>
                  <a:srgbClr val="FF0000"/>
                </a:solidFill>
              </a:rPr>
              <a:t>clean room </a:t>
            </a:r>
            <a:r>
              <a:rPr lang="en-GB" dirty="0"/>
              <a:t>and for string assembly.</a:t>
            </a:r>
            <a:endParaRPr lang="en-US" dirty="0"/>
          </a:p>
          <a:p>
            <a:r>
              <a:rPr lang="en-GB" dirty="0"/>
              <a:t> </a:t>
            </a:r>
            <a:endParaRPr lang="en-US" dirty="0"/>
          </a:p>
        </p:txBody>
      </p:sp>
      <p:sp>
        <p:nvSpPr>
          <p:cNvPr id="3" name="Rectangle 2"/>
          <p:cNvSpPr/>
          <p:nvPr/>
        </p:nvSpPr>
        <p:spPr>
          <a:xfrm>
            <a:off x="1369235" y="307668"/>
            <a:ext cx="7572305" cy="523220"/>
          </a:xfrm>
          <a:prstGeom prst="rect">
            <a:avLst/>
          </a:prstGeom>
        </p:spPr>
        <p:txBody>
          <a:bodyPr wrap="none">
            <a:spAutoFit/>
          </a:bodyPr>
          <a:lstStyle/>
          <a:p>
            <a:r>
              <a:rPr lang="en-US" sz="2800" dirty="0" smtClean="0">
                <a:latin typeface="Papyrus"/>
                <a:cs typeface="Papyrus"/>
              </a:rPr>
              <a:t>Construction– WBS elliptical medium and high</a:t>
            </a:r>
            <a:endParaRPr lang="en-US" sz="2800" dirty="0">
              <a:latin typeface="Papyrus"/>
              <a:cs typeface="Papyrus"/>
            </a:endParaRPr>
          </a:p>
        </p:txBody>
      </p:sp>
    </p:spTree>
    <p:extLst>
      <p:ext uri="{BB962C8B-B14F-4D97-AF65-F5344CB8AC3E}">
        <p14:creationId xmlns:p14="http://schemas.microsoft.com/office/powerpoint/2010/main" val="204222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6612" y="1810552"/>
            <a:ext cx="8277606" cy="2308324"/>
          </a:xfrm>
          <a:prstGeom prst="rect">
            <a:avLst/>
          </a:prstGeom>
        </p:spPr>
        <p:txBody>
          <a:bodyPr wrap="square">
            <a:spAutoFit/>
          </a:bodyPr>
          <a:lstStyle/>
          <a:p>
            <a:r>
              <a:rPr lang="en-US" sz="2400" b="1" dirty="0" smtClean="0">
                <a:latin typeface="Papyrus"/>
                <a:cs typeface="Papyrus"/>
              </a:rPr>
              <a:t>Similar WBS approach for the cryomodule package</a:t>
            </a:r>
          </a:p>
          <a:p>
            <a:pPr marL="914400" lvl="1" indent="-457200">
              <a:buFont typeface="Arial"/>
              <a:buChar char="•"/>
            </a:pPr>
            <a:r>
              <a:rPr lang="en-US" sz="2400" b="1" dirty="0" smtClean="0">
                <a:latin typeface="Papyrus"/>
                <a:cs typeface="Papyrus"/>
              </a:rPr>
              <a:t>Design</a:t>
            </a:r>
          </a:p>
          <a:p>
            <a:pPr marL="914400" lvl="1" indent="-457200">
              <a:buFont typeface="Arial"/>
              <a:buChar char="•"/>
            </a:pPr>
            <a:r>
              <a:rPr lang="en-US" sz="2400" b="1" dirty="0" smtClean="0">
                <a:latin typeface="Papyrus"/>
                <a:cs typeface="Papyrus"/>
              </a:rPr>
              <a:t>Fabrication</a:t>
            </a:r>
          </a:p>
          <a:p>
            <a:pPr marL="914400" lvl="1" indent="-457200">
              <a:buFont typeface="Arial"/>
              <a:buChar char="•"/>
            </a:pPr>
            <a:r>
              <a:rPr lang="en-US" sz="2400" b="1" dirty="0" smtClean="0">
                <a:latin typeface="Papyrus"/>
                <a:cs typeface="Papyrus"/>
              </a:rPr>
              <a:t>Assembly</a:t>
            </a:r>
          </a:p>
          <a:p>
            <a:pPr marL="914400" lvl="1" indent="-457200">
              <a:buFont typeface="Arial"/>
              <a:buChar char="•"/>
            </a:pPr>
            <a:r>
              <a:rPr lang="en-US" sz="2400" b="1" dirty="0" smtClean="0">
                <a:latin typeface="Papyrus"/>
                <a:cs typeface="Papyrus"/>
              </a:rPr>
              <a:t>Test transport</a:t>
            </a:r>
          </a:p>
          <a:p>
            <a:endParaRPr lang="en-US" sz="2400" dirty="0">
              <a:latin typeface="Papyrus"/>
              <a:cs typeface="Papyrus"/>
            </a:endParaRPr>
          </a:p>
        </p:txBody>
      </p:sp>
      <p:sp>
        <p:nvSpPr>
          <p:cNvPr id="3" name="Rectangle 2"/>
          <p:cNvSpPr/>
          <p:nvPr/>
        </p:nvSpPr>
        <p:spPr>
          <a:xfrm>
            <a:off x="1369235" y="307668"/>
            <a:ext cx="7572305" cy="523220"/>
          </a:xfrm>
          <a:prstGeom prst="rect">
            <a:avLst/>
          </a:prstGeom>
        </p:spPr>
        <p:txBody>
          <a:bodyPr wrap="none">
            <a:spAutoFit/>
          </a:bodyPr>
          <a:lstStyle/>
          <a:p>
            <a:r>
              <a:rPr lang="en-US" sz="2800" dirty="0" smtClean="0">
                <a:latin typeface="Papyrus"/>
                <a:cs typeface="Papyrus"/>
              </a:rPr>
              <a:t>Construction– WBS elliptical medium and high</a:t>
            </a:r>
            <a:endParaRPr lang="en-US" sz="2800" dirty="0">
              <a:latin typeface="Papyrus"/>
              <a:cs typeface="Papyrus"/>
            </a:endParaRPr>
          </a:p>
        </p:txBody>
      </p:sp>
    </p:spTree>
    <p:extLst>
      <p:ext uri="{BB962C8B-B14F-4D97-AF65-F5344CB8AC3E}">
        <p14:creationId xmlns:p14="http://schemas.microsoft.com/office/powerpoint/2010/main" val="1430006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latin typeface="Papyrus"/>
                <a:cs typeface="Papyrus"/>
              </a:rPr>
              <a:t>The work flow process</a:t>
            </a:r>
            <a:endParaRPr lang="en-GB" sz="2800" dirty="0">
              <a:latin typeface="Papyrus"/>
              <a:cs typeface="Papyrus"/>
            </a:endParaRPr>
          </a:p>
        </p:txBody>
      </p:sp>
      <p:pic>
        <p:nvPicPr>
          <p:cNvPr id="6" name="Picture 5"/>
          <p:cNvPicPr>
            <a:picLocks noChangeAspect="1"/>
          </p:cNvPicPr>
          <p:nvPr/>
        </p:nvPicPr>
        <p:blipFill>
          <a:blip r:embed="rId2"/>
          <a:stretch>
            <a:fillRect/>
          </a:stretch>
        </p:blipFill>
        <p:spPr>
          <a:xfrm>
            <a:off x="736471" y="1135529"/>
            <a:ext cx="7780000" cy="5535146"/>
          </a:xfrm>
          <a:prstGeom prst="rect">
            <a:avLst/>
          </a:prstGeom>
        </p:spPr>
      </p:pic>
    </p:spTree>
    <p:extLst>
      <p:ext uri="{BB962C8B-B14F-4D97-AF65-F5344CB8AC3E}">
        <p14:creationId xmlns:p14="http://schemas.microsoft.com/office/powerpoint/2010/main" val="2647944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9235" y="307668"/>
            <a:ext cx="6096541" cy="523220"/>
          </a:xfrm>
          <a:prstGeom prst="rect">
            <a:avLst/>
          </a:prstGeom>
        </p:spPr>
        <p:txBody>
          <a:bodyPr wrap="none">
            <a:spAutoFit/>
          </a:bodyPr>
          <a:lstStyle/>
          <a:p>
            <a:r>
              <a:rPr lang="en-US" sz="2800" dirty="0" smtClean="0">
                <a:latin typeface="Papyrus"/>
                <a:cs typeface="Papyrus"/>
              </a:rPr>
              <a:t>Construction phase – Expected cost</a:t>
            </a:r>
            <a:endParaRPr lang="en-US" sz="2800" dirty="0">
              <a:latin typeface="Papyrus"/>
              <a:cs typeface="Papyrus"/>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016248168"/>
              </p:ext>
            </p:extLst>
          </p:nvPr>
        </p:nvGraphicFramePr>
        <p:xfrm>
          <a:off x="196850" y="1438275"/>
          <a:ext cx="10800604" cy="3934802"/>
        </p:xfrm>
        <a:graphic>
          <a:graphicData uri="http://schemas.openxmlformats.org/presentationml/2006/ole">
            <mc:AlternateContent xmlns:mc="http://schemas.openxmlformats.org/markup-compatibility/2006">
              <mc:Choice xmlns:v="urn:schemas-microsoft-com:vml" Requires="v">
                <p:oleObj spid="_x0000_s3081" name="Document" r:id="rId4" imgW="5892800" imgH="2146300" progId="Word.Document.12">
                  <p:embed/>
                </p:oleObj>
              </mc:Choice>
              <mc:Fallback>
                <p:oleObj name="Document" r:id="rId4" imgW="5892800" imgH="2146300" progId="Word.Document.12">
                  <p:embed/>
                  <p:pic>
                    <p:nvPicPr>
                      <p:cNvPr id="0" name=""/>
                      <p:cNvPicPr/>
                      <p:nvPr/>
                    </p:nvPicPr>
                    <p:blipFill>
                      <a:blip r:embed="rId5"/>
                      <a:stretch>
                        <a:fillRect/>
                      </a:stretch>
                    </p:blipFill>
                    <p:spPr>
                      <a:xfrm>
                        <a:off x="196850" y="1438275"/>
                        <a:ext cx="10800604" cy="3934802"/>
                      </a:xfrm>
                      <a:prstGeom prst="rect">
                        <a:avLst/>
                      </a:prstGeom>
                    </p:spPr>
                  </p:pic>
                </p:oleObj>
              </mc:Fallback>
            </mc:AlternateContent>
          </a:graphicData>
        </a:graphic>
      </p:graphicFrame>
    </p:spTree>
    <p:extLst>
      <p:ext uri="{BB962C8B-B14F-4D97-AF65-F5344CB8AC3E}">
        <p14:creationId xmlns:p14="http://schemas.microsoft.com/office/powerpoint/2010/main" val="3946378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10413"/>
            <a:ext cx="9144000" cy="4421688"/>
          </a:xfrm>
          <a:prstGeom prst="rect">
            <a:avLst/>
          </a:prstGeom>
        </p:spPr>
      </p:pic>
      <p:pic>
        <p:nvPicPr>
          <p:cNvPr id="5" name="Picture 4"/>
          <p:cNvPicPr>
            <a:picLocks noChangeAspect="1"/>
          </p:cNvPicPr>
          <p:nvPr/>
        </p:nvPicPr>
        <p:blipFill>
          <a:blip r:embed="rId3"/>
          <a:stretch>
            <a:fillRect/>
          </a:stretch>
        </p:blipFill>
        <p:spPr>
          <a:xfrm>
            <a:off x="0" y="1537696"/>
            <a:ext cx="9144000" cy="372717"/>
          </a:xfrm>
          <a:prstGeom prst="rect">
            <a:avLst/>
          </a:prstGeom>
        </p:spPr>
      </p:pic>
      <p:sp>
        <p:nvSpPr>
          <p:cNvPr id="6" name="Rectangle 5"/>
          <p:cNvSpPr/>
          <p:nvPr/>
        </p:nvSpPr>
        <p:spPr>
          <a:xfrm>
            <a:off x="1369235" y="307668"/>
            <a:ext cx="7522862" cy="954107"/>
          </a:xfrm>
          <a:prstGeom prst="rect">
            <a:avLst/>
          </a:prstGeom>
        </p:spPr>
        <p:txBody>
          <a:bodyPr wrap="none">
            <a:spAutoFit/>
          </a:bodyPr>
          <a:lstStyle/>
          <a:p>
            <a:r>
              <a:rPr lang="en-US" sz="2800" dirty="0" smtClean="0">
                <a:latin typeface="Papyrus"/>
                <a:cs typeface="Papyrus"/>
              </a:rPr>
              <a:t>Construction phase – Suzanne </a:t>
            </a:r>
            <a:r>
              <a:rPr lang="en-US" sz="2800" dirty="0" err="1" smtClean="0">
                <a:latin typeface="Papyrus"/>
                <a:cs typeface="Papyrus"/>
              </a:rPr>
              <a:t>Gysin</a:t>
            </a:r>
            <a:r>
              <a:rPr lang="en-US" sz="2800" dirty="0" smtClean="0">
                <a:latin typeface="Papyrus"/>
                <a:cs typeface="Papyrus"/>
              </a:rPr>
              <a:t> (11/9</a:t>
            </a:r>
            <a:r>
              <a:rPr lang="en-US" sz="2800" dirty="0">
                <a:latin typeface="Papyrus"/>
                <a:cs typeface="Papyrus"/>
              </a:rPr>
              <a:t>/12</a:t>
            </a:r>
            <a:r>
              <a:rPr lang="en-US" sz="2800" dirty="0" smtClean="0">
                <a:latin typeface="Papyrus"/>
                <a:cs typeface="Papyrus"/>
              </a:rPr>
              <a:t>)</a:t>
            </a:r>
          </a:p>
          <a:p>
            <a:r>
              <a:rPr lang="en-US" sz="2800" dirty="0" smtClean="0">
                <a:latin typeface="Papyrus"/>
                <a:cs typeface="Papyrus"/>
              </a:rPr>
              <a:t>High beta elliptical cavity cryomodule</a:t>
            </a:r>
            <a:endParaRPr lang="en-US" sz="2800" dirty="0">
              <a:latin typeface="Papyrus"/>
              <a:cs typeface="Papyrus"/>
            </a:endParaRPr>
          </a:p>
        </p:txBody>
      </p:sp>
    </p:spTree>
    <p:extLst>
      <p:ext uri="{BB962C8B-B14F-4D97-AF65-F5344CB8AC3E}">
        <p14:creationId xmlns:p14="http://schemas.microsoft.com/office/powerpoint/2010/main" val="3579772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21712</TotalTime>
  <Words>1352</Words>
  <Application>Microsoft Macintosh PowerPoint</Application>
  <PresentationFormat>On-screen Show (4:3)</PresentationFormat>
  <Paragraphs>243</Paragraphs>
  <Slides>35</Slides>
  <Notes>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35</vt:i4>
      </vt:variant>
    </vt:vector>
  </HeadingPairs>
  <TitlesOfParts>
    <vt:vector size="39" baseType="lpstr">
      <vt:lpstr>Office Theme</vt:lpstr>
      <vt:lpstr>2_Office Theme</vt:lpstr>
      <vt:lpstr>1_Office Theme</vt:lpstr>
      <vt:lpstr>Document</vt:lpstr>
      <vt:lpstr>Planning the French in-kind contribution</vt:lpstr>
      <vt:lpstr>PowerPoint Presentation</vt:lpstr>
      <vt:lpstr>PowerPoint Presentation</vt:lpstr>
      <vt:lpstr>PowerPoint Presentation</vt:lpstr>
      <vt:lpstr>PowerPoint Presentation</vt:lpstr>
      <vt:lpstr>PowerPoint Presentation</vt:lpstr>
      <vt:lpstr>The work flow process</vt:lpstr>
      <vt:lpstr>PowerPoint Presentation</vt:lpstr>
      <vt:lpstr>PowerPoint Presentation</vt:lpstr>
      <vt:lpstr>PowerPoint Presentation</vt:lpstr>
      <vt:lpstr>PowerPoint Presentation</vt:lpstr>
      <vt:lpstr>Foreseen issue and Risk</vt:lpstr>
      <vt:lpstr>PowerPoint Presentation</vt:lpstr>
      <vt:lpstr>Cryomodule project flow</vt:lpstr>
      <vt:lpstr>Cryomodule Break Down Structure and Interface</vt:lpstr>
      <vt:lpstr>PowerPoint Presentation</vt:lpstr>
      <vt:lpstr>Elliptical Cryomodules</vt:lpstr>
      <vt:lpstr>Elliptical Cavity Cryomodule Work in progress</vt:lpstr>
      <vt:lpstr>Current development</vt:lpstr>
      <vt:lpstr>Cryomodule Prototype Requirements</vt:lpstr>
      <vt:lpstr>Elliptical Cavity Cryomodule Technology Demonstrator (ECCTD) </vt:lpstr>
      <vt:lpstr>The work flow process</vt:lpstr>
      <vt:lpstr>Elliptical Cavity Cryomodule Technology Demonstrator</vt:lpstr>
      <vt:lpstr>CEA Infrastructures</vt:lpstr>
      <vt:lpstr>Cryomodule Components developed by CEA</vt:lpstr>
      <vt:lpstr>ECCTD - Tentative schedule</vt:lpstr>
      <vt:lpstr>Proposed synoptic based on FNAL experience</vt:lpstr>
      <vt:lpstr>ESS Integrated Control System, using EPICS</vt:lpstr>
      <vt:lpstr>ESS goal for the Elliptical Cavity Cryomodule Technology Demonstrator</vt:lpstr>
      <vt:lpstr>Other lab experiences and installations</vt:lpstr>
      <vt:lpstr>SNS</vt:lpstr>
      <vt:lpstr>Update of the SNS – Prototype test</vt:lpstr>
      <vt:lpstr>SNS prototype</vt:lpstr>
      <vt:lpstr>MP9 assembly hall and Clean-Room</vt:lpstr>
      <vt:lpstr>MP9 and ICB</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CD_October_10_Lund</dc:title>
  <dc:subject/>
  <dc:creator>Christine Darve</dc:creator>
  <cp:keywords/>
  <dc:description/>
  <cp:lastModifiedBy>Christine Darve</cp:lastModifiedBy>
  <cp:revision>483</cp:revision>
  <cp:lastPrinted>2011-06-25T10:40:32Z</cp:lastPrinted>
  <dcterms:created xsi:type="dcterms:W3CDTF">2011-05-29T15:23:34Z</dcterms:created>
  <dcterms:modified xsi:type="dcterms:W3CDTF">2012-10-10T06:08:58Z</dcterms:modified>
  <cp:category/>
</cp:coreProperties>
</file>