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6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D63A66-53BB-432B-B6C9-49B919234C99}">
          <p14:sldIdLst>
            <p14:sldId id="266"/>
            <p14:sldId id="257"/>
            <p14:sldId id="258"/>
            <p14:sldId id="259"/>
            <p14:sldId id="267"/>
            <p14:sldId id="268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656" autoAdjust="0"/>
  </p:normalViewPr>
  <p:slideViewPr>
    <p:cSldViewPr snapToGrid="0" snapToObjects="1">
      <p:cViewPr>
        <p:scale>
          <a:sx n="103" d="100"/>
          <a:sy n="103" d="100"/>
        </p:scale>
        <p:origin x="-882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CB09E-C710-44FC-AAC7-A78DC8FDC7AD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6DEEB-B6B3-4965-8F98-2ACF76CF7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55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E78E7-8CA7-4684-86EA-3CB8983128E9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3F5F0-C280-4CA9-9599-0DBAB12823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1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3F5F0-C280-4CA9-9599-0DBAB12823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11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50EA-C5F4-4CF7-AF63-D7D2060E1656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1239-34A1-49F3-8893-835945AC86E4}" type="datetime1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objekt 5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4518-AF2F-4E40-A669-40F2E26B59B2}" type="datetime1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DD37-B1CE-45C2-B071-712E174F2657}" type="datetime1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0B25-527B-49D6-A630-512C11DE0C2C}" type="datetime1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261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E53-789A-46F5-A0F0-E50ACA0ABDAC}" type="datetime1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21187" y="1615023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642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99C7-A3C7-4000-AB75-EE8D9B151A4E}" type="datetime1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7200"/>
            <a:ext cx="7772400" cy="187325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Mitigation Devices</a:t>
            </a:r>
            <a:br>
              <a:rPr lang="en-GB" sz="4000" dirty="0"/>
            </a:br>
            <a:r>
              <a:rPr lang="en-GB" sz="3300" dirty="0" smtClean="0"/>
              <a:t>External Interface</a:t>
            </a:r>
            <a:r>
              <a:rPr lang="en-GB" sz="4000" noProof="0" dirty="0" smtClean="0"/>
              <a:t/>
            </a:r>
            <a:br>
              <a:rPr lang="en-GB" sz="4000" noProof="0" dirty="0" smtClean="0"/>
            </a:br>
            <a:r>
              <a:rPr lang="en-GB" sz="2000" noProof="0" dirty="0" smtClean="0"/>
              <a:t>ICS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400" noProof="0" dirty="0" smtClean="0">
                <a:solidFill>
                  <a:schemeClr val="bg1"/>
                </a:solidFill>
              </a:rPr>
              <a:t>Nick Levchenko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Lund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Date: 2015-12-09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LEBT Chopper (HV Module)</a:t>
            </a:r>
            <a:endParaRPr lang="en-GB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2" y="1560929"/>
            <a:ext cx="8402280" cy="485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7" y="1437363"/>
            <a:ext cx="41910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05" y="1897655"/>
            <a:ext cx="4380595" cy="2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4" y="3392011"/>
            <a:ext cx="3660822" cy="338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LEBT Chopper (External Connections)</a:t>
            </a:r>
            <a:endParaRPr lang="en-GB" sz="3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LEBT Chopper (External Interfaces)</a:t>
            </a:r>
            <a:endParaRPr lang="en-GB" sz="340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92037"/>
            <a:ext cx="7527404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Scope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Magnetron</a:t>
            </a:r>
          </a:p>
          <a:p>
            <a:r>
              <a:rPr lang="en-US" dirty="0" smtClean="0"/>
              <a:t>LEBT Chopper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Magnetron</a:t>
            </a:r>
            <a:r>
              <a:rPr lang="en-US" dirty="0"/>
              <a:t> (Overview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Provides microwaves to generate plasma in the plasma chamber</a:t>
            </a:r>
          </a:p>
          <a:p>
            <a:r>
              <a:rPr lang="en-GB" sz="2400" dirty="0"/>
              <a:t>Model: Sairem GMP 20 KE/D</a:t>
            </a:r>
          </a:p>
          <a:p>
            <a:r>
              <a:rPr lang="en-GB" sz="2400" dirty="0"/>
              <a:t>Disabling magnetron will stop microwaves generation, therefore collapsing plasma and stopping the beam production</a:t>
            </a:r>
          </a:p>
          <a:p>
            <a:r>
              <a:rPr lang="en-GB" sz="2400" b="1" dirty="0"/>
              <a:t>Beam stop time: relatively slow, approximately 100 µs</a:t>
            </a:r>
          </a:p>
          <a:p>
            <a:r>
              <a:rPr lang="en-GB" sz="2400" dirty="0"/>
              <a:t>Details of </a:t>
            </a:r>
            <a:r>
              <a:rPr lang="en-GB" sz="2400" dirty="0" smtClean="0"/>
              <a:t>magnetron internal </a:t>
            </a:r>
            <a:r>
              <a:rPr lang="en-GB" sz="2400" dirty="0"/>
              <a:t>circuit boards drawings </a:t>
            </a:r>
            <a:r>
              <a:rPr lang="en-GB" sz="2400" dirty="0" smtClean="0"/>
              <a:t>are expected from Sairem to be </a:t>
            </a:r>
            <a:r>
              <a:rPr lang="en-GB" sz="2400" dirty="0"/>
              <a:t>reviewed by </a:t>
            </a:r>
            <a:r>
              <a:rPr lang="en-GB" sz="2400" dirty="0" smtClean="0"/>
              <a:t>ESS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Magnetron (Interfaces)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Timing System (Triggering)</a:t>
            </a:r>
          </a:p>
          <a:p>
            <a:pPr>
              <a:buFont typeface="Arial" charset="0"/>
              <a:buChar char="•"/>
            </a:pPr>
            <a:r>
              <a:rPr lang="en-US" dirty="0"/>
              <a:t>Integrated Control System (Control &amp; Monitoring)</a:t>
            </a:r>
            <a:endParaRPr lang="en-GB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/>
              <a:t>Beam Interlock System (Machine Protection)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Magnetron </a:t>
            </a:r>
            <a:r>
              <a:rPr lang="en-GB" sz="4400" dirty="0"/>
              <a:t>(Architecture</a:t>
            </a:r>
            <a:r>
              <a:rPr lang="en-GB" sz="4400" dirty="0" smtClean="0"/>
              <a:t>)</a:t>
            </a:r>
            <a:endParaRPr lang="en-GB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3004542" y="4221018"/>
            <a:ext cx="1800200" cy="2340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HV </a:t>
            </a:r>
            <a:r>
              <a:rPr lang="en-US" dirty="0" smtClean="0"/>
              <a:t>Fast Shutdown Rack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084668" y="3629127"/>
            <a:ext cx="1800200" cy="924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Magnetron Head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3076551" y="1523999"/>
            <a:ext cx="1800200" cy="23552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Magnetron HV        Supply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22059" y="2375373"/>
            <a:ext cx="10431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1054" y="3556106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</a:t>
            </a:r>
          </a:p>
          <a:p>
            <a:r>
              <a:rPr lang="en-US" dirty="0" smtClean="0"/>
              <a:t>Interfaces: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725760" y="2063389"/>
            <a:ext cx="133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Timing System</a:t>
            </a:r>
            <a:endParaRPr lang="en-GB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033444" y="2867816"/>
            <a:ext cx="10431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37145" y="2555832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ICS</a:t>
            </a:r>
            <a:endParaRPr lang="en-GB" sz="1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61435" y="5430232"/>
            <a:ext cx="10431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65136" y="5118248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</a:t>
            </a:r>
            <a:endParaRPr lang="en-GB" sz="1400" dirty="0"/>
          </a:p>
        </p:txBody>
      </p:sp>
      <p:sp>
        <p:nvSpPr>
          <p:cNvPr id="30" name="Left Brace 29"/>
          <p:cNvSpPr/>
          <p:nvPr/>
        </p:nvSpPr>
        <p:spPr>
          <a:xfrm>
            <a:off x="1293091" y="1958095"/>
            <a:ext cx="432668" cy="37037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5</a:t>
            </a:fld>
            <a:endParaRPr lang="en-US"/>
          </a:p>
        </p:txBody>
      </p:sp>
      <p:cxnSp>
        <p:nvCxnSpPr>
          <p:cNvPr id="33" name="Elbow Connector 32"/>
          <p:cNvCxnSpPr>
            <a:endCxn id="7" idx="2"/>
          </p:cNvCxnSpPr>
          <p:nvPr/>
        </p:nvCxnSpPr>
        <p:spPr>
          <a:xfrm flipV="1">
            <a:off x="4804742" y="4553471"/>
            <a:ext cx="3180026" cy="1671838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7" idx="0"/>
          </p:cNvCxnSpPr>
          <p:nvPr/>
        </p:nvCxnSpPr>
        <p:spPr>
          <a:xfrm>
            <a:off x="4876751" y="2063389"/>
            <a:ext cx="3108017" cy="1565738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168073" y="2217277"/>
            <a:ext cx="1636669" cy="14118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r>
              <a:rPr lang="en-US" sz="1400" dirty="0" smtClean="0"/>
              <a:t>Modbus Gateway</a:t>
            </a:r>
            <a:endParaRPr lang="en-GB" sz="1400" dirty="0"/>
          </a:p>
        </p:txBody>
      </p:sp>
      <p:sp>
        <p:nvSpPr>
          <p:cNvPr id="39" name="Rounded Rectangle 38"/>
          <p:cNvSpPr/>
          <p:nvPr/>
        </p:nvSpPr>
        <p:spPr>
          <a:xfrm>
            <a:off x="3076550" y="4938992"/>
            <a:ext cx="1656183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Fault Control</a:t>
            </a:r>
            <a:endParaRPr lang="en-GB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076553" y="5391036"/>
            <a:ext cx="1656183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HV Fast Shutdown</a:t>
            </a:r>
            <a:endParaRPr lang="en-GB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076549" y="5859449"/>
            <a:ext cx="1656183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Power Supply</a:t>
            </a:r>
            <a:endParaRPr lang="en-GB" sz="1400" dirty="0"/>
          </a:p>
        </p:txBody>
      </p:sp>
      <p:cxnSp>
        <p:nvCxnSpPr>
          <p:cNvPr id="42" name="Elbow Connector 41"/>
          <p:cNvCxnSpPr>
            <a:stCxn id="12" idx="3"/>
            <a:endCxn id="4" idx="3"/>
          </p:cNvCxnSpPr>
          <p:nvPr/>
        </p:nvCxnSpPr>
        <p:spPr>
          <a:xfrm flipH="1">
            <a:off x="4804742" y="2701636"/>
            <a:ext cx="72009" cy="2689401"/>
          </a:xfrm>
          <a:prstGeom prst="bentConnector3">
            <a:avLst>
              <a:gd name="adj1" fmla="val -31746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022058" y="3338196"/>
            <a:ext cx="10431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25759" y="3026212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175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Magnetron(External </a:t>
            </a:r>
            <a:r>
              <a:rPr lang="en-US" sz="3400" dirty="0"/>
              <a:t>Interfaces)</a:t>
            </a:r>
            <a:endParaRPr lang="en-GB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58083"/>
              </p:ext>
            </p:extLst>
          </p:nvPr>
        </p:nvGraphicFramePr>
        <p:xfrm>
          <a:off x="1500336" y="2062018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Signal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Type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Format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Connector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On/Off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In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Optical Fibre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HFBR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On/Off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Out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Optical Fibre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HFBR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Fast Stop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Digital In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Optical Fibre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HFBR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On/Off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Out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M12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On/Off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Out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M12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Fault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Digital In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/>
                        <a:t>M12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Fault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Digital In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M12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&amp; Monitor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Various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Modbus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RJ45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2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LEBT Chopper (Overview)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900" dirty="0"/>
              <a:t>Chops the beam pulses</a:t>
            </a:r>
          </a:p>
          <a:p>
            <a:r>
              <a:rPr lang="en-GB" sz="1900" dirty="0"/>
              <a:t>Custom made by INFN (Catania), based on the design for Spiral2 (France)</a:t>
            </a:r>
          </a:p>
          <a:p>
            <a:r>
              <a:rPr lang="en-GB" sz="1900" dirty="0"/>
              <a:t>Enabling high voltage (10 kV) will deviate the beam to the beam dump preventing it from travelling any further to the target</a:t>
            </a:r>
          </a:p>
          <a:p>
            <a:r>
              <a:rPr lang="en-GB" sz="1900" b="1" dirty="0"/>
              <a:t>Beam stop time: approximately 300 ns</a:t>
            </a:r>
          </a:p>
          <a:p>
            <a:r>
              <a:rPr lang="en-GB" sz="1900" dirty="0"/>
              <a:t>Using chopper to stop the beam is an additional measure to improve the slow response time of primary beam stop method (magnetron)</a:t>
            </a:r>
          </a:p>
          <a:p>
            <a:r>
              <a:rPr lang="en-GB" sz="1900" dirty="0"/>
              <a:t>Primary method (magnetron) must be deployed, as chopper will overheat beam dump</a:t>
            </a:r>
          </a:p>
          <a:p>
            <a:r>
              <a:rPr lang="en-GB" sz="1900" dirty="0"/>
              <a:t>Details of chopper external interface and internal circuit boards drawings had been provided by INFN and are being reviewed by </a:t>
            </a:r>
            <a:r>
              <a:rPr lang="en-GB" sz="1900" dirty="0" smtClean="0"/>
              <a:t>ESS </a:t>
            </a:r>
            <a:r>
              <a:rPr lang="en-GB" sz="1900" dirty="0"/>
              <a:t>at the moment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LEBT Chopper (Interfaces)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Timing System (Triggering)</a:t>
            </a:r>
          </a:p>
          <a:p>
            <a:r>
              <a:rPr lang="en-GB" dirty="0"/>
              <a:t>Integrated Control System (Control &amp; Monitoring)</a:t>
            </a:r>
          </a:p>
          <a:p>
            <a:r>
              <a:rPr lang="en-GB" dirty="0"/>
              <a:t>Beam Interlock System (Machine Protection)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LEBT Chopper (Architecture</a:t>
            </a:r>
            <a:r>
              <a:rPr lang="en-GB" sz="4400" dirty="0" smtClean="0"/>
              <a:t>)</a:t>
            </a:r>
            <a:endParaRPr lang="en-GB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5596760" y="1727740"/>
            <a:ext cx="1800200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HV Module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75855" y="5328140"/>
            <a:ext cx="75091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1810" y="490416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596760" y="4248020"/>
            <a:ext cx="1800200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Vacuum chamber with deflecting electrodes</a:t>
            </a:r>
            <a:endParaRPr lang="en-GB" dirty="0"/>
          </a:p>
        </p:txBody>
      </p:sp>
      <p:cxnSp>
        <p:nvCxnSpPr>
          <p:cNvPr id="8" name="Straight Connector 7"/>
          <p:cNvCxnSpPr>
            <a:stCxn id="4" idx="2"/>
            <a:endCxn id="7" idx="0"/>
          </p:cNvCxnSpPr>
          <p:nvPr/>
        </p:nvCxnSpPr>
        <p:spPr>
          <a:xfrm>
            <a:off x="6496860" y="3743964"/>
            <a:ext cx="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96860" y="3811326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Feedthrough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672381" y="2375812"/>
            <a:ext cx="1656183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HV PS (0 – 10 kV)</a:t>
            </a:r>
            <a:endParaRPr lang="en-GB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672381" y="2900230"/>
            <a:ext cx="1656183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HV Switch</a:t>
            </a:r>
            <a:endParaRPr lang="en-GB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3076551" y="1727740"/>
            <a:ext cx="1800200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L</a:t>
            </a:r>
            <a:r>
              <a:rPr lang="en-US" dirty="0" smtClean="0"/>
              <a:t>V Module</a:t>
            </a:r>
            <a:endParaRPr lang="en-GB" dirty="0"/>
          </a:p>
        </p:txBody>
      </p:sp>
      <p:cxnSp>
        <p:nvCxnSpPr>
          <p:cNvPr id="13" name="Straight Connector 12"/>
          <p:cNvCxnSpPr>
            <a:stCxn id="12" idx="3"/>
            <a:endCxn id="4" idx="1"/>
          </p:cNvCxnSpPr>
          <p:nvPr/>
        </p:nvCxnSpPr>
        <p:spPr>
          <a:xfrm>
            <a:off x="4876751" y="2735852"/>
            <a:ext cx="720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148559" y="2195792"/>
            <a:ext cx="1656183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PS</a:t>
            </a:r>
            <a:endParaRPr lang="en-GB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3148559" y="2663844"/>
            <a:ext cx="1656183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Control, monitoring and alarm circuit boards</a:t>
            </a:r>
            <a:endParaRPr lang="en-GB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22059" y="2375373"/>
            <a:ext cx="10431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7222" y="2386554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</a:t>
            </a:r>
          </a:p>
          <a:p>
            <a:r>
              <a:rPr lang="en-US" dirty="0" smtClean="0"/>
              <a:t>Interfaces: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725760" y="2063389"/>
            <a:ext cx="133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Timing System</a:t>
            </a:r>
            <a:endParaRPr lang="en-GB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033444" y="2867816"/>
            <a:ext cx="10431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37145" y="2555832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ICS</a:t>
            </a:r>
            <a:endParaRPr lang="en-GB" sz="1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022058" y="3389480"/>
            <a:ext cx="10431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5759" y="3077496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BIS</a:t>
            </a:r>
            <a:endParaRPr lang="en-GB" sz="1400" dirty="0"/>
          </a:p>
        </p:txBody>
      </p:sp>
      <p:sp>
        <p:nvSpPr>
          <p:cNvPr id="30" name="Left Brace 29"/>
          <p:cNvSpPr/>
          <p:nvPr/>
        </p:nvSpPr>
        <p:spPr>
          <a:xfrm>
            <a:off x="1293091" y="1958095"/>
            <a:ext cx="432668" cy="16163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Powerpoint template</Template>
  <TotalTime>198</TotalTime>
  <Words>389</Words>
  <Application>Microsoft Office PowerPoint</Application>
  <PresentationFormat>On-screen Show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 Powerpoint template</vt:lpstr>
      <vt:lpstr>Mitigation Devices External Interface ICS</vt:lpstr>
      <vt:lpstr>Scope</vt:lpstr>
      <vt:lpstr>Magnetron (Overview)</vt:lpstr>
      <vt:lpstr>Magnetron (Interfaces)</vt:lpstr>
      <vt:lpstr>Magnetron (Architecture)</vt:lpstr>
      <vt:lpstr>Magnetron(External Interfaces)</vt:lpstr>
      <vt:lpstr>LEBT Chopper (Overview)</vt:lpstr>
      <vt:lpstr>LEBT Chopper (Interfaces)</vt:lpstr>
      <vt:lpstr>LEBT Chopper (Architecture)</vt:lpstr>
      <vt:lpstr>LEBT Chopper (HV Module)</vt:lpstr>
      <vt:lpstr>LEBT Chopper (External Connections)</vt:lpstr>
      <vt:lpstr>LEBT Chopper (External Interfaces)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Mitigation Devices - External Interfaces</dc:title>
  <dc:creator>Nick Levchenko</dc:creator>
  <cp:lastModifiedBy>Nick Levchenko</cp:lastModifiedBy>
  <cp:revision>10</cp:revision>
  <dcterms:created xsi:type="dcterms:W3CDTF">2015-12-04T07:23:00Z</dcterms:created>
  <dcterms:modified xsi:type="dcterms:W3CDTF">2015-12-08T09:53:01Z</dcterms:modified>
</cp:coreProperties>
</file>