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4" r:id="rId2"/>
  </p:sldMasterIdLst>
  <p:notesMasterIdLst>
    <p:notesMasterId r:id="rId14"/>
  </p:notesMasterIdLst>
  <p:sldIdLst>
    <p:sldId id="256" r:id="rId3"/>
    <p:sldId id="257" r:id="rId4"/>
    <p:sldId id="259" r:id="rId5"/>
    <p:sldId id="261" r:id="rId6"/>
    <p:sldId id="260" r:id="rId7"/>
    <p:sldId id="258" r:id="rId8"/>
    <p:sldId id="263" r:id="rId9"/>
    <p:sldId id="265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31ED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4" autoAdjust="0"/>
    <p:restoredTop sz="94656" autoAdjust="0"/>
  </p:normalViewPr>
  <p:slideViewPr>
    <p:cSldViewPr>
      <p:cViewPr>
        <p:scale>
          <a:sx n="134" d="100"/>
          <a:sy n="134" d="100"/>
        </p:scale>
        <p:origin x="-63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iccardandersson:Google%20Drive:98%20-%20MPS%20Project:2.3%20-%20Spreadsheets:FMEDA:FMEDA_BIS_v0.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326334208224"/>
          <c:y val="0.0306634267112925"/>
          <c:w val="0.763729877515311"/>
          <c:h val="0.865294341557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'Front Sheet'!$B$44</c:f>
              <c:strCache>
                <c:ptCount val="1"/>
                <c:pt idx="0">
                  <c:v>Trip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'Front Sheet'!$C$43:$I$43</c:f>
              <c:strCache>
                <c:ptCount val="7"/>
                <c:pt idx="0">
                  <c:v>No Redundancy</c:v>
                </c:pt>
                <c:pt idx="1">
                  <c:v>Doubly Redundant</c:v>
                </c:pt>
                <c:pt idx="2">
                  <c:v>Test 30 min</c:v>
                </c:pt>
                <c:pt idx="3">
                  <c:v>Test 20 min</c:v>
                </c:pt>
                <c:pt idx="4">
                  <c:v>Test 10 min</c:v>
                </c:pt>
                <c:pt idx="5">
                  <c:v>2oo3 Redundancy</c:v>
                </c:pt>
                <c:pt idx="6">
                  <c:v>2oo3, test 20 min</c:v>
                </c:pt>
              </c:strCache>
            </c:strRef>
          </c:cat>
          <c:val>
            <c:numRef>
              <c:f>'Front Sheet'!$C$44:$I$44</c:f>
              <c:numCache>
                <c:formatCode>0.00E+00</c:formatCode>
                <c:ptCount val="7"/>
                <c:pt idx="0">
                  <c:v>0.0013466</c:v>
                </c:pt>
                <c:pt idx="1">
                  <c:v>0.002675</c:v>
                </c:pt>
                <c:pt idx="2">
                  <c:v>0.00535</c:v>
                </c:pt>
                <c:pt idx="3">
                  <c:v>0.008025</c:v>
                </c:pt>
                <c:pt idx="4">
                  <c:v>0.01605</c:v>
                </c:pt>
                <c:pt idx="5">
                  <c:v>2.521E-5</c:v>
                </c:pt>
                <c:pt idx="6">
                  <c:v>7.563E-5</c:v>
                </c:pt>
              </c:numCache>
            </c:numRef>
          </c:val>
        </c:ser>
        <c:ser>
          <c:idx val="1"/>
          <c:order val="1"/>
          <c:tx>
            <c:strRef>
              <c:f>'Front Sheet'!$B$45</c:f>
              <c:strCache>
                <c:ptCount val="1"/>
                <c:pt idx="0">
                  <c:v>Blind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'Front Sheet'!$C$43:$I$43</c:f>
              <c:strCache>
                <c:ptCount val="7"/>
                <c:pt idx="0">
                  <c:v>No Redundancy</c:v>
                </c:pt>
                <c:pt idx="1">
                  <c:v>Doubly Redundant</c:v>
                </c:pt>
                <c:pt idx="2">
                  <c:v>Test 30 min</c:v>
                </c:pt>
                <c:pt idx="3">
                  <c:v>Test 20 min</c:v>
                </c:pt>
                <c:pt idx="4">
                  <c:v>Test 10 min</c:v>
                </c:pt>
                <c:pt idx="5">
                  <c:v>2oo3 Redundancy</c:v>
                </c:pt>
                <c:pt idx="6">
                  <c:v>2oo3, test 20 min</c:v>
                </c:pt>
              </c:strCache>
            </c:strRef>
          </c:cat>
          <c:val>
            <c:numRef>
              <c:f>'Front Sheet'!$C$45:$I$45</c:f>
              <c:numCache>
                <c:formatCode>0.00E+00</c:formatCode>
                <c:ptCount val="7"/>
                <c:pt idx="0">
                  <c:v>0.0001921</c:v>
                </c:pt>
                <c:pt idx="1">
                  <c:v>2.555E-7</c:v>
                </c:pt>
                <c:pt idx="2">
                  <c:v>1.278E-7</c:v>
                </c:pt>
                <c:pt idx="3">
                  <c:v>8.518E-8</c:v>
                </c:pt>
                <c:pt idx="4">
                  <c:v>4.259E-8</c:v>
                </c:pt>
                <c:pt idx="5">
                  <c:v>2.559E-7</c:v>
                </c:pt>
                <c:pt idx="6">
                  <c:v>8.53E-8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935192"/>
        <c:axId val="2144938200"/>
      </c:barChart>
      <c:catAx>
        <c:axId val="2144935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44938200"/>
        <c:crossesAt val="0.0"/>
        <c:auto val="1"/>
        <c:lblAlgn val="ctr"/>
        <c:lblOffset val="100"/>
        <c:noMultiLvlLbl val="0"/>
      </c:catAx>
      <c:valAx>
        <c:axId val="2144938200"/>
        <c:scaling>
          <c:logBase val="10.0"/>
          <c:orientation val="minMax"/>
          <c:max val="0.1"/>
          <c:min val="1.0E-8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44935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9965332458443"/>
          <c:y val="0.444484701020287"/>
          <c:w val="0.0636457786526684"/>
          <c:h val="0.1218634079454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A4C78-0940-5B45-B46A-6EEF918D8871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AF28C62-0810-9649-90D0-F3680F8E700F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FBI_D</a:t>
          </a:r>
          <a:endParaRPr lang="en-US" dirty="0"/>
        </a:p>
      </dgm:t>
    </dgm:pt>
    <dgm:pt modelId="{7CB05576-F93B-3B46-9348-21CB0E63CDA9}" type="parTrans" cxnId="{9F99E00E-548C-2D47-ADB7-2C18BCA3F902}">
      <dgm:prSet/>
      <dgm:spPr/>
      <dgm:t>
        <a:bodyPr/>
        <a:lstStyle/>
        <a:p>
          <a:endParaRPr lang="en-US"/>
        </a:p>
      </dgm:t>
    </dgm:pt>
    <dgm:pt modelId="{B569E987-9AF3-DE40-8B0A-9D93A531F4D7}" type="sibTrans" cxnId="{9F99E00E-548C-2D47-ADB7-2C18BCA3F902}">
      <dgm:prSet/>
      <dgm:spPr/>
      <dgm:t>
        <a:bodyPr/>
        <a:lstStyle/>
        <a:p>
          <a:endParaRPr lang="en-US"/>
        </a:p>
      </dgm:t>
    </dgm:pt>
    <dgm:pt modelId="{B428E85A-43D5-E549-8F53-138D8D26256C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FBI_DIF</a:t>
          </a:r>
          <a:endParaRPr lang="en-US" dirty="0"/>
        </a:p>
      </dgm:t>
    </dgm:pt>
    <dgm:pt modelId="{4F3F7D90-440F-FC42-BD66-FDDC892D2A5D}" type="parTrans" cxnId="{762A95CE-7C90-3641-89D3-11ED925FE0CA}">
      <dgm:prSet/>
      <dgm:spPr/>
      <dgm:t>
        <a:bodyPr/>
        <a:lstStyle/>
        <a:p>
          <a:endParaRPr lang="en-US"/>
        </a:p>
      </dgm:t>
    </dgm:pt>
    <dgm:pt modelId="{8C2E7647-4EB3-7649-937A-31E8A76C9D46}" type="sibTrans" cxnId="{762A95CE-7C90-3641-89D3-11ED925FE0CA}">
      <dgm:prSet/>
      <dgm:spPr/>
      <dgm:t>
        <a:bodyPr/>
        <a:lstStyle/>
        <a:p>
          <a:endParaRPr lang="en-US"/>
        </a:p>
      </dgm:t>
    </dgm:pt>
    <dgm:pt modelId="{02B86702-C952-CF42-8247-958FDD8EB132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FBI_MASTER</a:t>
          </a:r>
          <a:endParaRPr lang="en-US" dirty="0"/>
        </a:p>
      </dgm:t>
    </dgm:pt>
    <dgm:pt modelId="{713769E5-76D0-8440-9A91-C99713ECE8E8}" type="parTrans" cxnId="{BC450AEE-8339-524E-B81B-CF80D865E956}">
      <dgm:prSet/>
      <dgm:spPr/>
      <dgm:t>
        <a:bodyPr/>
        <a:lstStyle/>
        <a:p>
          <a:endParaRPr lang="en-US"/>
        </a:p>
      </dgm:t>
    </dgm:pt>
    <dgm:pt modelId="{F8A4BD07-5673-104B-A1A6-A00A417B1491}" type="sibTrans" cxnId="{BC450AEE-8339-524E-B81B-CF80D865E956}">
      <dgm:prSet/>
      <dgm:spPr/>
      <dgm:t>
        <a:bodyPr/>
        <a:lstStyle/>
        <a:p>
          <a:endParaRPr lang="en-US"/>
        </a:p>
      </dgm:t>
    </dgm:pt>
    <dgm:pt modelId="{52CDF02B-3DF6-C048-AE24-644C53D1E9A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FBI_ACTUATOR</a:t>
          </a:r>
          <a:endParaRPr lang="en-US" dirty="0"/>
        </a:p>
      </dgm:t>
    </dgm:pt>
    <dgm:pt modelId="{1F260055-E539-4146-8D57-D86909953ACF}" type="parTrans" cxnId="{8EA64BF3-6E49-4045-8F9C-99492671753A}">
      <dgm:prSet/>
      <dgm:spPr/>
      <dgm:t>
        <a:bodyPr/>
        <a:lstStyle/>
        <a:p>
          <a:endParaRPr lang="en-US"/>
        </a:p>
      </dgm:t>
    </dgm:pt>
    <dgm:pt modelId="{BECAE5B9-4C10-0F43-B4AD-BCE6DD277831}" type="sibTrans" cxnId="{8EA64BF3-6E49-4045-8F9C-99492671753A}">
      <dgm:prSet/>
      <dgm:spPr/>
      <dgm:t>
        <a:bodyPr/>
        <a:lstStyle/>
        <a:p>
          <a:endParaRPr lang="en-US"/>
        </a:p>
      </dgm:t>
    </dgm:pt>
    <dgm:pt modelId="{6DBDF032-219D-CB40-9754-CC56A4AB0BB0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Input Signal</a:t>
          </a:r>
          <a:br>
            <a:rPr lang="en-US" dirty="0" smtClean="0"/>
          </a:br>
          <a:r>
            <a:rPr lang="en-US" dirty="0" smtClean="0"/>
            <a:t>(BLM, BCM </a:t>
          </a:r>
          <a:r>
            <a:rPr lang="en-US" dirty="0" err="1" smtClean="0"/>
            <a:t>etc</a:t>
          </a:r>
          <a:r>
            <a:rPr lang="en-US" dirty="0" smtClean="0"/>
            <a:t>)</a:t>
          </a:r>
          <a:endParaRPr lang="en-US" dirty="0"/>
        </a:p>
      </dgm:t>
    </dgm:pt>
    <dgm:pt modelId="{3F4433E6-C78F-6A4D-BBEA-A3415409BB18}" type="parTrans" cxnId="{7DD9F1E2-4DEA-0449-B263-B68EA3B3D783}">
      <dgm:prSet/>
      <dgm:spPr/>
      <dgm:t>
        <a:bodyPr/>
        <a:lstStyle/>
        <a:p>
          <a:endParaRPr lang="en-US"/>
        </a:p>
      </dgm:t>
    </dgm:pt>
    <dgm:pt modelId="{ABA08E1B-46EB-9A43-9925-478B60702179}" type="sibTrans" cxnId="{7DD9F1E2-4DEA-0449-B263-B68EA3B3D783}">
      <dgm:prSet/>
      <dgm:spPr/>
      <dgm:t>
        <a:bodyPr/>
        <a:lstStyle/>
        <a:p>
          <a:endParaRPr lang="en-US"/>
        </a:p>
      </dgm:t>
    </dgm:pt>
    <dgm:pt modelId="{C67BF234-0AEB-0645-B9AA-5C3EC84F844C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Actuators</a:t>
          </a:r>
          <a:br>
            <a:rPr lang="en-US" dirty="0" smtClean="0"/>
          </a:br>
          <a:r>
            <a:rPr lang="en-US" dirty="0" smtClean="0"/>
            <a:t>(Choppers, PS)</a:t>
          </a:r>
          <a:endParaRPr lang="en-US" dirty="0"/>
        </a:p>
      </dgm:t>
    </dgm:pt>
    <dgm:pt modelId="{D024C04A-D699-ED46-8BB1-C466027E035B}" type="parTrans" cxnId="{7683E23E-FF47-EF4E-BBEF-36775500C27F}">
      <dgm:prSet/>
      <dgm:spPr/>
      <dgm:t>
        <a:bodyPr/>
        <a:lstStyle/>
        <a:p>
          <a:endParaRPr lang="en-US"/>
        </a:p>
      </dgm:t>
    </dgm:pt>
    <dgm:pt modelId="{4B77C5E4-AED3-F946-B396-21A95D9C622C}" type="sibTrans" cxnId="{7683E23E-FF47-EF4E-BBEF-36775500C27F}">
      <dgm:prSet/>
      <dgm:spPr/>
      <dgm:t>
        <a:bodyPr/>
        <a:lstStyle/>
        <a:p>
          <a:endParaRPr lang="en-US"/>
        </a:p>
      </dgm:t>
    </dgm:pt>
    <dgm:pt modelId="{336D8F54-A80B-5741-884C-C4C37B5B73C5}" type="pres">
      <dgm:prSet presAssocID="{580A4C78-0940-5B45-B46A-6EEF918D8871}" presName="Name0" presStyleCnt="0">
        <dgm:presLayoutVars>
          <dgm:dir/>
          <dgm:resizeHandles val="exact"/>
        </dgm:presLayoutVars>
      </dgm:prSet>
      <dgm:spPr/>
    </dgm:pt>
    <dgm:pt modelId="{FBED22B9-F60A-AF40-9FC7-1D507BBE04F9}" type="pres">
      <dgm:prSet presAssocID="{6DBDF032-219D-CB40-9754-CC56A4AB0BB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B33C3-E26C-A149-A7CF-F80F38B3B3B7}" type="pres">
      <dgm:prSet presAssocID="{ABA08E1B-46EB-9A43-9925-478B6070217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AF8D0DA-1D73-4044-B12D-721C376D4E5E}" type="pres">
      <dgm:prSet presAssocID="{ABA08E1B-46EB-9A43-9925-478B6070217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2B93BF7-ACAE-0D40-B3BE-E9F002C37080}" type="pres">
      <dgm:prSet presAssocID="{AAF28C62-0810-9649-90D0-F3680F8E700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5891-0552-AD4A-BB8C-FC30B293F734}" type="pres">
      <dgm:prSet presAssocID="{B569E987-9AF3-DE40-8B0A-9D93A531F4D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265B431-3ADC-5D49-BD38-DD9121940B71}" type="pres">
      <dgm:prSet presAssocID="{B569E987-9AF3-DE40-8B0A-9D93A531F4D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43E6736-9535-C347-A265-2D6D7501A443}" type="pres">
      <dgm:prSet presAssocID="{B428E85A-43D5-E549-8F53-138D8D26256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55BA5-BB7B-A54F-8302-960F5001CAB4}" type="pres">
      <dgm:prSet presAssocID="{8C2E7647-4EB3-7649-937A-31E8A76C9D4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19BCEBA-7178-4141-A55E-7C94E958574B}" type="pres">
      <dgm:prSet presAssocID="{8C2E7647-4EB3-7649-937A-31E8A76C9D4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EE44BCE-DB56-4D42-BF2E-3A6800D3034B}" type="pres">
      <dgm:prSet presAssocID="{02B86702-C952-CF42-8247-958FDD8EB13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AEFD5-AC52-8843-87BD-761DE447A025}" type="pres">
      <dgm:prSet presAssocID="{F8A4BD07-5673-104B-A1A6-A00A417B149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4AE2347-8037-7146-B908-6F1849129502}" type="pres">
      <dgm:prSet presAssocID="{F8A4BD07-5673-104B-A1A6-A00A417B149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7B112D9-C93D-6743-8689-BFB4B6785C5C}" type="pres">
      <dgm:prSet presAssocID="{52CDF02B-3DF6-C048-AE24-644C53D1E9A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9C8C8-531B-1E45-8D99-546FD0190036}" type="pres">
      <dgm:prSet presAssocID="{BECAE5B9-4C10-0F43-B4AD-BCE6DD277831}" presName="sibTrans" presStyleLbl="sibTrans2D1" presStyleIdx="4" presStyleCnt="5"/>
      <dgm:spPr/>
      <dgm:t>
        <a:bodyPr/>
        <a:lstStyle/>
        <a:p>
          <a:endParaRPr lang="en-US"/>
        </a:p>
      </dgm:t>
    </dgm:pt>
    <dgm:pt modelId="{384116EF-BFF2-D44D-83D3-7F9FCC03610B}" type="pres">
      <dgm:prSet presAssocID="{BECAE5B9-4C10-0F43-B4AD-BCE6DD277831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1F60D4A9-2CDC-344F-91BB-7FF9C7CEBB28}" type="pres">
      <dgm:prSet presAssocID="{C67BF234-0AEB-0645-B9AA-5C3EC84F844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C68DBD-D44D-1B44-A74B-A780EE75E911}" type="presOf" srcId="{ABA08E1B-46EB-9A43-9925-478B60702179}" destId="{9AF8D0DA-1D73-4044-B12D-721C376D4E5E}" srcOrd="1" destOrd="0" presId="urn:microsoft.com/office/officeart/2005/8/layout/process1"/>
    <dgm:cxn modelId="{8506889D-9C4E-E246-9AE4-3747E67D0957}" type="presOf" srcId="{BECAE5B9-4C10-0F43-B4AD-BCE6DD277831}" destId="{384116EF-BFF2-D44D-83D3-7F9FCC03610B}" srcOrd="1" destOrd="0" presId="urn:microsoft.com/office/officeart/2005/8/layout/process1"/>
    <dgm:cxn modelId="{7683E23E-FF47-EF4E-BBEF-36775500C27F}" srcId="{580A4C78-0940-5B45-B46A-6EEF918D8871}" destId="{C67BF234-0AEB-0645-B9AA-5C3EC84F844C}" srcOrd="5" destOrd="0" parTransId="{D024C04A-D699-ED46-8BB1-C466027E035B}" sibTransId="{4B77C5E4-AED3-F946-B396-21A95D9C622C}"/>
    <dgm:cxn modelId="{33102BB3-6B10-624C-BBD2-5F833F72507C}" type="presOf" srcId="{B428E85A-43D5-E549-8F53-138D8D26256C}" destId="{643E6736-9535-C347-A265-2D6D7501A443}" srcOrd="0" destOrd="0" presId="urn:microsoft.com/office/officeart/2005/8/layout/process1"/>
    <dgm:cxn modelId="{B8E14116-673C-3148-B569-99CED781A857}" type="presOf" srcId="{6DBDF032-219D-CB40-9754-CC56A4AB0BB0}" destId="{FBED22B9-F60A-AF40-9FC7-1D507BBE04F9}" srcOrd="0" destOrd="0" presId="urn:microsoft.com/office/officeart/2005/8/layout/process1"/>
    <dgm:cxn modelId="{8EA64BF3-6E49-4045-8F9C-99492671753A}" srcId="{580A4C78-0940-5B45-B46A-6EEF918D8871}" destId="{52CDF02B-3DF6-C048-AE24-644C53D1E9AA}" srcOrd="4" destOrd="0" parTransId="{1F260055-E539-4146-8D57-D86909953ACF}" sibTransId="{BECAE5B9-4C10-0F43-B4AD-BCE6DD277831}"/>
    <dgm:cxn modelId="{B14B1283-D33C-8843-900F-C8BC006895E6}" type="presOf" srcId="{F8A4BD07-5673-104B-A1A6-A00A417B1491}" destId="{B4AE2347-8037-7146-B908-6F1849129502}" srcOrd="1" destOrd="0" presId="urn:microsoft.com/office/officeart/2005/8/layout/process1"/>
    <dgm:cxn modelId="{00E7564E-B3EA-6F41-B523-1E49BD000612}" type="presOf" srcId="{C67BF234-0AEB-0645-B9AA-5C3EC84F844C}" destId="{1F60D4A9-2CDC-344F-91BB-7FF9C7CEBB28}" srcOrd="0" destOrd="0" presId="urn:microsoft.com/office/officeart/2005/8/layout/process1"/>
    <dgm:cxn modelId="{4625DF61-1127-D048-A673-C6482F9FB67A}" type="presOf" srcId="{BECAE5B9-4C10-0F43-B4AD-BCE6DD277831}" destId="{2DB9C8C8-531B-1E45-8D99-546FD0190036}" srcOrd="0" destOrd="0" presId="urn:microsoft.com/office/officeart/2005/8/layout/process1"/>
    <dgm:cxn modelId="{EA79FFC0-EB36-3340-BD06-B733FD4DBCC6}" type="presOf" srcId="{F8A4BD07-5673-104B-A1A6-A00A417B1491}" destId="{953AEFD5-AC52-8843-87BD-761DE447A025}" srcOrd="0" destOrd="0" presId="urn:microsoft.com/office/officeart/2005/8/layout/process1"/>
    <dgm:cxn modelId="{18B337A2-CEBD-544E-81EF-6C07D4F59F90}" type="presOf" srcId="{B569E987-9AF3-DE40-8B0A-9D93A531F4D7}" destId="{B265B431-3ADC-5D49-BD38-DD9121940B71}" srcOrd="1" destOrd="0" presId="urn:microsoft.com/office/officeart/2005/8/layout/process1"/>
    <dgm:cxn modelId="{7BD21119-5D3F-ED40-804B-9D3F0B1D41AD}" type="presOf" srcId="{AAF28C62-0810-9649-90D0-F3680F8E700F}" destId="{B2B93BF7-ACAE-0D40-B3BE-E9F002C37080}" srcOrd="0" destOrd="0" presId="urn:microsoft.com/office/officeart/2005/8/layout/process1"/>
    <dgm:cxn modelId="{92073263-8BC3-D440-9B75-A50935221788}" type="presOf" srcId="{52CDF02B-3DF6-C048-AE24-644C53D1E9AA}" destId="{97B112D9-C93D-6743-8689-BFB4B6785C5C}" srcOrd="0" destOrd="0" presId="urn:microsoft.com/office/officeart/2005/8/layout/process1"/>
    <dgm:cxn modelId="{BC450AEE-8339-524E-B81B-CF80D865E956}" srcId="{580A4C78-0940-5B45-B46A-6EEF918D8871}" destId="{02B86702-C952-CF42-8247-958FDD8EB132}" srcOrd="3" destOrd="0" parTransId="{713769E5-76D0-8440-9A91-C99713ECE8E8}" sibTransId="{F8A4BD07-5673-104B-A1A6-A00A417B1491}"/>
    <dgm:cxn modelId="{335E9C6D-B0E7-8F4D-BDF5-D2052A6E02F0}" type="presOf" srcId="{02B86702-C952-CF42-8247-958FDD8EB132}" destId="{9EE44BCE-DB56-4D42-BF2E-3A6800D3034B}" srcOrd="0" destOrd="0" presId="urn:microsoft.com/office/officeart/2005/8/layout/process1"/>
    <dgm:cxn modelId="{DEF54913-90A6-B34F-9247-FB2A082EEEAC}" type="presOf" srcId="{ABA08E1B-46EB-9A43-9925-478B60702179}" destId="{B34B33C3-E26C-A149-A7CF-F80F38B3B3B7}" srcOrd="0" destOrd="0" presId="urn:microsoft.com/office/officeart/2005/8/layout/process1"/>
    <dgm:cxn modelId="{9F99E00E-548C-2D47-ADB7-2C18BCA3F902}" srcId="{580A4C78-0940-5B45-B46A-6EEF918D8871}" destId="{AAF28C62-0810-9649-90D0-F3680F8E700F}" srcOrd="1" destOrd="0" parTransId="{7CB05576-F93B-3B46-9348-21CB0E63CDA9}" sibTransId="{B569E987-9AF3-DE40-8B0A-9D93A531F4D7}"/>
    <dgm:cxn modelId="{95EDB6CA-C2A8-5E4C-AA4A-40AA4A8DCD7D}" type="presOf" srcId="{8C2E7647-4EB3-7649-937A-31E8A76C9D46}" destId="{AD255BA5-BB7B-A54F-8302-960F5001CAB4}" srcOrd="0" destOrd="0" presId="urn:microsoft.com/office/officeart/2005/8/layout/process1"/>
    <dgm:cxn modelId="{B17307B6-6902-3347-8AE8-627461598979}" type="presOf" srcId="{B569E987-9AF3-DE40-8B0A-9D93A531F4D7}" destId="{C1575891-0552-AD4A-BB8C-FC30B293F734}" srcOrd="0" destOrd="0" presId="urn:microsoft.com/office/officeart/2005/8/layout/process1"/>
    <dgm:cxn modelId="{9E076F1D-DF40-AE47-AD30-D645C5508A5B}" type="presOf" srcId="{8C2E7647-4EB3-7649-937A-31E8A76C9D46}" destId="{F19BCEBA-7178-4141-A55E-7C94E958574B}" srcOrd="1" destOrd="0" presId="urn:microsoft.com/office/officeart/2005/8/layout/process1"/>
    <dgm:cxn modelId="{762A95CE-7C90-3641-89D3-11ED925FE0CA}" srcId="{580A4C78-0940-5B45-B46A-6EEF918D8871}" destId="{B428E85A-43D5-E549-8F53-138D8D26256C}" srcOrd="2" destOrd="0" parTransId="{4F3F7D90-440F-FC42-BD66-FDDC892D2A5D}" sibTransId="{8C2E7647-4EB3-7649-937A-31E8A76C9D46}"/>
    <dgm:cxn modelId="{8E26BD42-1C86-1D4E-AE5B-8D6317B49251}" type="presOf" srcId="{580A4C78-0940-5B45-B46A-6EEF918D8871}" destId="{336D8F54-A80B-5741-884C-C4C37B5B73C5}" srcOrd="0" destOrd="0" presId="urn:microsoft.com/office/officeart/2005/8/layout/process1"/>
    <dgm:cxn modelId="{7DD9F1E2-4DEA-0449-B263-B68EA3B3D783}" srcId="{580A4C78-0940-5B45-B46A-6EEF918D8871}" destId="{6DBDF032-219D-CB40-9754-CC56A4AB0BB0}" srcOrd="0" destOrd="0" parTransId="{3F4433E6-C78F-6A4D-BBEA-A3415409BB18}" sibTransId="{ABA08E1B-46EB-9A43-9925-478B60702179}"/>
    <dgm:cxn modelId="{D34C63F6-C6B1-E348-829E-61C459D31FED}" type="presParOf" srcId="{336D8F54-A80B-5741-884C-C4C37B5B73C5}" destId="{FBED22B9-F60A-AF40-9FC7-1D507BBE04F9}" srcOrd="0" destOrd="0" presId="urn:microsoft.com/office/officeart/2005/8/layout/process1"/>
    <dgm:cxn modelId="{40918914-1027-BB47-8FA9-889B6EC160E5}" type="presParOf" srcId="{336D8F54-A80B-5741-884C-C4C37B5B73C5}" destId="{B34B33C3-E26C-A149-A7CF-F80F38B3B3B7}" srcOrd="1" destOrd="0" presId="urn:microsoft.com/office/officeart/2005/8/layout/process1"/>
    <dgm:cxn modelId="{F4BE8D05-4B73-6D4E-945F-EE4E1DBD9874}" type="presParOf" srcId="{B34B33C3-E26C-A149-A7CF-F80F38B3B3B7}" destId="{9AF8D0DA-1D73-4044-B12D-721C376D4E5E}" srcOrd="0" destOrd="0" presId="urn:microsoft.com/office/officeart/2005/8/layout/process1"/>
    <dgm:cxn modelId="{74CCB8C0-A139-3B46-B293-C369ACDB316F}" type="presParOf" srcId="{336D8F54-A80B-5741-884C-C4C37B5B73C5}" destId="{B2B93BF7-ACAE-0D40-B3BE-E9F002C37080}" srcOrd="2" destOrd="0" presId="urn:microsoft.com/office/officeart/2005/8/layout/process1"/>
    <dgm:cxn modelId="{1541F3FB-0CDA-FC4E-82D5-DC7266BD773B}" type="presParOf" srcId="{336D8F54-A80B-5741-884C-C4C37B5B73C5}" destId="{C1575891-0552-AD4A-BB8C-FC30B293F734}" srcOrd="3" destOrd="0" presId="urn:microsoft.com/office/officeart/2005/8/layout/process1"/>
    <dgm:cxn modelId="{424D40AA-ADDF-9249-95F0-3A412AEC7CFF}" type="presParOf" srcId="{C1575891-0552-AD4A-BB8C-FC30B293F734}" destId="{B265B431-3ADC-5D49-BD38-DD9121940B71}" srcOrd="0" destOrd="0" presId="urn:microsoft.com/office/officeart/2005/8/layout/process1"/>
    <dgm:cxn modelId="{6C82D82A-46E7-7B45-98A5-AC3BB45523CA}" type="presParOf" srcId="{336D8F54-A80B-5741-884C-C4C37B5B73C5}" destId="{643E6736-9535-C347-A265-2D6D7501A443}" srcOrd="4" destOrd="0" presId="urn:microsoft.com/office/officeart/2005/8/layout/process1"/>
    <dgm:cxn modelId="{A84A0F74-A5C8-5844-8C0F-AF116ABBC97A}" type="presParOf" srcId="{336D8F54-A80B-5741-884C-C4C37B5B73C5}" destId="{AD255BA5-BB7B-A54F-8302-960F5001CAB4}" srcOrd="5" destOrd="0" presId="urn:microsoft.com/office/officeart/2005/8/layout/process1"/>
    <dgm:cxn modelId="{0933DCCC-1843-BC4A-93C8-1DEBFE8C485A}" type="presParOf" srcId="{AD255BA5-BB7B-A54F-8302-960F5001CAB4}" destId="{F19BCEBA-7178-4141-A55E-7C94E958574B}" srcOrd="0" destOrd="0" presId="urn:microsoft.com/office/officeart/2005/8/layout/process1"/>
    <dgm:cxn modelId="{DAC7EC4A-8278-7946-AEDD-F5AAAC31F165}" type="presParOf" srcId="{336D8F54-A80B-5741-884C-C4C37B5B73C5}" destId="{9EE44BCE-DB56-4D42-BF2E-3A6800D3034B}" srcOrd="6" destOrd="0" presId="urn:microsoft.com/office/officeart/2005/8/layout/process1"/>
    <dgm:cxn modelId="{3CD1FDA5-1FB6-1C4F-8441-3A19C024EA63}" type="presParOf" srcId="{336D8F54-A80B-5741-884C-C4C37B5B73C5}" destId="{953AEFD5-AC52-8843-87BD-761DE447A025}" srcOrd="7" destOrd="0" presId="urn:microsoft.com/office/officeart/2005/8/layout/process1"/>
    <dgm:cxn modelId="{1A57BAD9-050B-714E-8175-719145B28308}" type="presParOf" srcId="{953AEFD5-AC52-8843-87BD-761DE447A025}" destId="{B4AE2347-8037-7146-B908-6F1849129502}" srcOrd="0" destOrd="0" presId="urn:microsoft.com/office/officeart/2005/8/layout/process1"/>
    <dgm:cxn modelId="{2A8840EC-C405-204D-8FDB-3643F2AF2832}" type="presParOf" srcId="{336D8F54-A80B-5741-884C-C4C37B5B73C5}" destId="{97B112D9-C93D-6743-8689-BFB4B6785C5C}" srcOrd="8" destOrd="0" presId="urn:microsoft.com/office/officeart/2005/8/layout/process1"/>
    <dgm:cxn modelId="{A94B0E19-E274-CB4A-85BF-E1DADFB3987B}" type="presParOf" srcId="{336D8F54-A80B-5741-884C-C4C37B5B73C5}" destId="{2DB9C8C8-531B-1E45-8D99-546FD0190036}" srcOrd="9" destOrd="0" presId="urn:microsoft.com/office/officeart/2005/8/layout/process1"/>
    <dgm:cxn modelId="{5A360C91-CA5F-3646-A41E-0BF2ADD197B3}" type="presParOf" srcId="{2DB9C8C8-531B-1E45-8D99-546FD0190036}" destId="{384116EF-BFF2-D44D-83D3-7F9FCC03610B}" srcOrd="0" destOrd="0" presId="urn:microsoft.com/office/officeart/2005/8/layout/process1"/>
    <dgm:cxn modelId="{48C28B8B-3257-F847-8282-57665D6577DC}" type="presParOf" srcId="{336D8F54-A80B-5741-884C-C4C37B5B73C5}" destId="{1F60D4A9-2CDC-344F-91BB-7FF9C7CEBB2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D22B9-F60A-AF40-9FC7-1D507BBE04F9}">
      <dsp:nvSpPr>
        <dsp:cNvPr id="0" name=""/>
        <dsp:cNvSpPr/>
      </dsp:nvSpPr>
      <dsp:spPr>
        <a:xfrm>
          <a:off x="0" y="461773"/>
          <a:ext cx="1028699" cy="617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Input Signal</a:t>
          </a:r>
          <a:br>
            <a:rPr lang="en-US" sz="1100" kern="1200" dirty="0" smtClean="0"/>
          </a:br>
          <a:r>
            <a:rPr lang="en-US" sz="1100" kern="1200" dirty="0" smtClean="0"/>
            <a:t>(BLM, BCM </a:t>
          </a:r>
          <a:r>
            <a:rPr lang="en-US" sz="1100" kern="1200" dirty="0" err="1" smtClean="0"/>
            <a:t>etc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18078" y="479851"/>
        <a:ext cx="992543" cy="581064"/>
      </dsp:txXfrm>
    </dsp:sp>
    <dsp:sp modelId="{B34B33C3-E26C-A149-A7CF-F80F38B3B3B7}">
      <dsp:nvSpPr>
        <dsp:cNvPr id="0" name=""/>
        <dsp:cNvSpPr/>
      </dsp:nvSpPr>
      <dsp:spPr>
        <a:xfrm>
          <a:off x="1131570" y="642824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131570" y="693847"/>
        <a:ext cx="152659" cy="153071"/>
      </dsp:txXfrm>
    </dsp:sp>
    <dsp:sp modelId="{B2B93BF7-ACAE-0D40-B3BE-E9F002C37080}">
      <dsp:nvSpPr>
        <dsp:cNvPr id="0" name=""/>
        <dsp:cNvSpPr/>
      </dsp:nvSpPr>
      <dsp:spPr>
        <a:xfrm>
          <a:off x="1440180" y="461773"/>
          <a:ext cx="1028699" cy="617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FBI_D</a:t>
          </a:r>
          <a:endParaRPr lang="en-US" sz="1100" kern="1200" dirty="0"/>
        </a:p>
      </dsp:txBody>
      <dsp:txXfrm>
        <a:off x="1458258" y="479851"/>
        <a:ext cx="992543" cy="581064"/>
      </dsp:txXfrm>
    </dsp:sp>
    <dsp:sp modelId="{C1575891-0552-AD4A-BB8C-FC30B293F734}">
      <dsp:nvSpPr>
        <dsp:cNvPr id="0" name=""/>
        <dsp:cNvSpPr/>
      </dsp:nvSpPr>
      <dsp:spPr>
        <a:xfrm>
          <a:off x="2571750" y="642824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571750" y="693847"/>
        <a:ext cx="152659" cy="153071"/>
      </dsp:txXfrm>
    </dsp:sp>
    <dsp:sp modelId="{643E6736-9535-C347-A265-2D6D7501A443}">
      <dsp:nvSpPr>
        <dsp:cNvPr id="0" name=""/>
        <dsp:cNvSpPr/>
      </dsp:nvSpPr>
      <dsp:spPr>
        <a:xfrm>
          <a:off x="2880360" y="461773"/>
          <a:ext cx="1028699" cy="617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FBI_DIF</a:t>
          </a:r>
          <a:endParaRPr lang="en-US" sz="1100" kern="1200" dirty="0"/>
        </a:p>
      </dsp:txBody>
      <dsp:txXfrm>
        <a:off x="2898438" y="479851"/>
        <a:ext cx="992543" cy="581064"/>
      </dsp:txXfrm>
    </dsp:sp>
    <dsp:sp modelId="{AD255BA5-BB7B-A54F-8302-960F5001CAB4}">
      <dsp:nvSpPr>
        <dsp:cNvPr id="0" name=""/>
        <dsp:cNvSpPr/>
      </dsp:nvSpPr>
      <dsp:spPr>
        <a:xfrm>
          <a:off x="4011930" y="642824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011930" y="693847"/>
        <a:ext cx="152659" cy="153071"/>
      </dsp:txXfrm>
    </dsp:sp>
    <dsp:sp modelId="{9EE44BCE-DB56-4D42-BF2E-3A6800D3034B}">
      <dsp:nvSpPr>
        <dsp:cNvPr id="0" name=""/>
        <dsp:cNvSpPr/>
      </dsp:nvSpPr>
      <dsp:spPr>
        <a:xfrm>
          <a:off x="4320540" y="461773"/>
          <a:ext cx="1028699" cy="617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FBI_MASTER</a:t>
          </a:r>
          <a:endParaRPr lang="en-US" sz="1100" kern="1200" dirty="0"/>
        </a:p>
      </dsp:txBody>
      <dsp:txXfrm>
        <a:off x="4338618" y="479851"/>
        <a:ext cx="992543" cy="581064"/>
      </dsp:txXfrm>
    </dsp:sp>
    <dsp:sp modelId="{953AEFD5-AC52-8843-87BD-761DE447A025}">
      <dsp:nvSpPr>
        <dsp:cNvPr id="0" name=""/>
        <dsp:cNvSpPr/>
      </dsp:nvSpPr>
      <dsp:spPr>
        <a:xfrm>
          <a:off x="5452110" y="642824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452110" y="693847"/>
        <a:ext cx="152659" cy="153071"/>
      </dsp:txXfrm>
    </dsp:sp>
    <dsp:sp modelId="{97B112D9-C93D-6743-8689-BFB4B6785C5C}">
      <dsp:nvSpPr>
        <dsp:cNvPr id="0" name=""/>
        <dsp:cNvSpPr/>
      </dsp:nvSpPr>
      <dsp:spPr>
        <a:xfrm>
          <a:off x="5760719" y="461773"/>
          <a:ext cx="1028699" cy="617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FBI_ACTUATOR</a:t>
          </a:r>
          <a:endParaRPr lang="en-US" sz="1100" kern="1200" dirty="0"/>
        </a:p>
      </dsp:txBody>
      <dsp:txXfrm>
        <a:off x="5778797" y="479851"/>
        <a:ext cx="992543" cy="581064"/>
      </dsp:txXfrm>
    </dsp:sp>
    <dsp:sp modelId="{2DB9C8C8-531B-1E45-8D99-546FD0190036}">
      <dsp:nvSpPr>
        <dsp:cNvPr id="0" name=""/>
        <dsp:cNvSpPr/>
      </dsp:nvSpPr>
      <dsp:spPr>
        <a:xfrm>
          <a:off x="6892289" y="642824"/>
          <a:ext cx="218084" cy="255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892289" y="693847"/>
        <a:ext cx="152659" cy="153071"/>
      </dsp:txXfrm>
    </dsp:sp>
    <dsp:sp modelId="{1F60D4A9-2CDC-344F-91BB-7FF9C7CEBB28}">
      <dsp:nvSpPr>
        <dsp:cNvPr id="0" name=""/>
        <dsp:cNvSpPr/>
      </dsp:nvSpPr>
      <dsp:spPr>
        <a:xfrm>
          <a:off x="7200899" y="461773"/>
          <a:ext cx="1028699" cy="617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Actuators</a:t>
          </a:r>
          <a:br>
            <a:rPr lang="en-US" sz="1100" kern="1200" dirty="0" smtClean="0"/>
          </a:br>
          <a:r>
            <a:rPr lang="en-US" sz="1100" kern="1200" dirty="0" smtClean="0"/>
            <a:t>(Choppers, PS)</a:t>
          </a:r>
          <a:endParaRPr lang="en-US" sz="1100" kern="1200" dirty="0"/>
        </a:p>
      </dsp:txBody>
      <dsp:txXfrm>
        <a:off x="7218977" y="479851"/>
        <a:ext cx="992543" cy="581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2015-12-04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2015-12-04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85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855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495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582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0806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9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2015-12-04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2015-12-04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2015-12-04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02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632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4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49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30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2015-12-04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2015-12-04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929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FMEDA of the</a:t>
            </a:r>
            <a:br>
              <a:rPr lang="en-GB" sz="4000" dirty="0" smtClean="0"/>
            </a:br>
            <a:r>
              <a:rPr lang="en-GB" sz="4000" dirty="0" smtClean="0"/>
              <a:t>Fast Beam Interlock System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Riccard Andersson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Machine Protection Review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2015-12-09</a:t>
            </a:r>
            <a:endParaRPr lang="en-GB" sz="20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39527"/>
            <a:ext cx="8213466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5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35696" y="21085"/>
            <a:ext cx="4968552" cy="6286492"/>
            <a:chOff x="1835696" y="32515"/>
            <a:chExt cx="4968552" cy="628649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35696" y="32515"/>
              <a:ext cx="4960957" cy="577274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35696" y="5795787"/>
              <a:ext cx="4968552" cy="523220"/>
            </a:xfrm>
            <a:prstGeom prst="rect">
              <a:avLst/>
            </a:prstGeom>
            <a:solidFill>
              <a:sysClr val="windowText" lastClr="000000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"/>
                  <a:cs typeface="Times"/>
                </a:rPr>
                <a:t>PROTECTS THIS MACHINE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58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The Beam Interlock System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7524328" cy="46757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35696" y="3645024"/>
            <a:ext cx="5328592" cy="792088"/>
          </a:xfrm>
          <a:prstGeom prst="rect">
            <a:avLst/>
          </a:prstGeom>
          <a:noFill/>
          <a:ln w="762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140968"/>
            <a:ext cx="86868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</a:t>
            </a:r>
            <a:r>
              <a:rPr lang="en-US" dirty="0" smtClean="0"/>
              <a:t>ailure </a:t>
            </a:r>
            <a:r>
              <a:rPr lang="en-US" b="1" dirty="0" smtClean="0"/>
              <a:t>M</a:t>
            </a:r>
            <a:r>
              <a:rPr lang="en-US" dirty="0" smtClean="0"/>
              <a:t>odes, </a:t>
            </a:r>
            <a:r>
              <a:rPr lang="en-US" b="1" dirty="0" smtClean="0"/>
              <a:t>E</a:t>
            </a:r>
            <a:r>
              <a:rPr lang="en-US" dirty="0" smtClean="0"/>
              <a:t>ffects, and </a:t>
            </a:r>
            <a:r>
              <a:rPr lang="en-US" b="1" dirty="0" smtClean="0"/>
              <a:t>D</a:t>
            </a:r>
            <a:r>
              <a:rPr lang="en-US" dirty="0" smtClean="0"/>
              <a:t>iagnostics </a:t>
            </a:r>
            <a:r>
              <a:rPr lang="en-US" b="1" dirty="0" smtClean="0"/>
              <a:t>A</a:t>
            </a:r>
            <a:r>
              <a:rPr lang="en-US" dirty="0" smtClean="0"/>
              <a:t>nalysis</a:t>
            </a:r>
          </a:p>
          <a:p>
            <a:r>
              <a:rPr lang="en-US" dirty="0" smtClean="0"/>
              <a:t>Greatly inspired by Ben et al.’s analysis for LHC</a:t>
            </a:r>
          </a:p>
          <a:p>
            <a:r>
              <a:rPr lang="en-US" dirty="0" smtClean="0"/>
              <a:t>One FMEDA per module</a:t>
            </a:r>
          </a:p>
          <a:p>
            <a:pPr lvl="1"/>
            <a:r>
              <a:rPr lang="en-US" dirty="0" smtClean="0"/>
              <a:t>Gives overall failure rate, per failure mode</a:t>
            </a:r>
          </a:p>
          <a:p>
            <a:r>
              <a:rPr lang="en-US" dirty="0" smtClean="0"/>
              <a:t>ReliaSoft BlockSim for system-level calculation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Approach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303428"/>
              </p:ext>
            </p:extLst>
          </p:nvPr>
        </p:nvGraphicFramePr>
        <p:xfrm>
          <a:off x="457200" y="1600201"/>
          <a:ext cx="8229600" cy="154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771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Military Handbooks (MIL-HDBK-217F and 338B)</a:t>
            </a:r>
          </a:p>
          <a:p>
            <a:r>
              <a:rPr lang="en-US" dirty="0" smtClean="0"/>
              <a:t>Component manufacturer documentation</a:t>
            </a:r>
          </a:p>
          <a:p>
            <a:r>
              <a:rPr lang="en-US" dirty="0" smtClean="0"/>
              <a:t>System Effects are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Negligible</a:t>
            </a:r>
          </a:p>
          <a:p>
            <a:pPr lvl="1"/>
            <a:r>
              <a:rPr lang="en-US" dirty="0" smtClean="0">
                <a:solidFill>
                  <a:srgbClr val="5D31ED"/>
                </a:solidFill>
              </a:rPr>
              <a:t>Maintenance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Trip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Blind</a:t>
            </a:r>
          </a:p>
          <a:p>
            <a:pPr lvl="1"/>
            <a:r>
              <a:rPr lang="en-US" dirty="0" smtClean="0"/>
              <a:t>To Be Tested (TBT)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0" y="2636912"/>
            <a:ext cx="4572000" cy="37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Detection ways are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Hidden</a:t>
            </a:r>
          </a:p>
          <a:p>
            <a:pPr lvl="1"/>
            <a:r>
              <a:rPr lang="en-US" dirty="0" smtClean="0">
                <a:solidFill>
                  <a:srgbClr val="5D31ED"/>
                </a:solidFill>
              </a:rPr>
              <a:t>Inspection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Diagnostics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8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Sheet – Excerpt from FBI_DIF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56644"/>
              </p:ext>
            </p:extLst>
          </p:nvPr>
        </p:nvGraphicFramePr>
        <p:xfrm>
          <a:off x="395536" y="3178876"/>
          <a:ext cx="8229600" cy="1828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662940"/>
                <a:gridCol w="617220"/>
                <a:gridCol w="655320"/>
                <a:gridCol w="998220"/>
                <a:gridCol w="601980"/>
                <a:gridCol w="937260"/>
                <a:gridCol w="586740"/>
                <a:gridCol w="731520"/>
                <a:gridCol w="807720"/>
                <a:gridCol w="64008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THICK FILM RESISTOR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Diagnostics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R4_T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OHM, 125mW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Farnell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1632456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Drift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Negligible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Hidden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 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Diagnostics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Surface Mount Thick Film Resistor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Negligible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Hidden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R5_T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MCWR Series, 1 kohm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Farnell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2447587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Drift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Negligible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Hidden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 mW, ± 1%, 150 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020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Surface Mount Thick Film Resistor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Diagnostics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R2_P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kohm, 125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Farnell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2447603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Drift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Negligible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Inspection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13E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 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Diagnostics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Surface Mount Thick Film Resistor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Diagnostics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R3_P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 kohm, 125 mW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Farnell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2447603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Drift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Negligible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Inspection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13E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 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Circuit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Negligible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Inspection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13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350585"/>
              </p:ext>
            </p:extLst>
          </p:nvPr>
        </p:nvGraphicFramePr>
        <p:xfrm>
          <a:off x="395536" y="5013176"/>
          <a:ext cx="8229600" cy="67818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662940"/>
                <a:gridCol w="617220"/>
                <a:gridCol w="655320"/>
                <a:gridCol w="998220"/>
                <a:gridCol w="601980"/>
                <a:gridCol w="937260"/>
                <a:gridCol w="586740"/>
                <a:gridCol w="731520"/>
                <a:gridCol w="807720"/>
                <a:gridCol w="64008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IC, INVERTING SCHMITT TRIGGER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Fails Low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E0204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U5_T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pins, 2/6 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Farnell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1468757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264.70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Fails High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132.35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Diagnostics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BE0204"/>
                          </a:solidFill>
                          <a:effectLst/>
                          <a:latin typeface="Calibri"/>
                        </a:rPr>
                        <a:t>Trip at Test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 Effect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0F1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Maintenance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13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Trip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71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Blind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020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 Be Tested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1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16863.48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1676.85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6571.14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1743.42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8084.61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372.57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91.74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56792"/>
            <a:ext cx="8686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Color coded cells for quick overview</a:t>
            </a:r>
          </a:p>
          <a:p>
            <a:pPr lvl="1"/>
            <a:r>
              <a:rPr lang="en-US" dirty="0" smtClean="0"/>
              <a:t>System Effect and Detection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45707"/>
              </p:ext>
            </p:extLst>
          </p:nvPr>
        </p:nvGraphicFramePr>
        <p:xfrm>
          <a:off x="395536" y="2815028"/>
          <a:ext cx="8229600" cy="3611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662940"/>
                <a:gridCol w="617220"/>
                <a:gridCol w="655320"/>
                <a:gridCol w="998220"/>
                <a:gridCol w="601980"/>
                <a:gridCol w="937260"/>
                <a:gridCol w="586740"/>
                <a:gridCol w="731520"/>
                <a:gridCol w="807720"/>
                <a:gridCol w="640080"/>
              </a:tblGrid>
              <a:tr h="121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Supplier ID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 Failure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Reference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Failure Mode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 Failure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System Effect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Detection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[1/1E9 hours]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MIL-HDBK-217F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MIL-HDBK-338B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MIL-HDBK-338B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[1/1E9 hours]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BE0204"/>
                          </a:solidFill>
                          <a:effectLst/>
                          <a:latin typeface="Calibri"/>
                        </a:rPr>
                        <a:t>Blind</a:t>
                      </a:r>
                      <a:r>
                        <a:rPr lang="en-US" sz="600" b="1" i="0" u="none" strike="noStrike">
                          <a:solidFill>
                            <a:srgbClr val="3366FF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600" b="1" i="0" u="none" strike="noStrike">
                          <a:solidFill>
                            <a:srgbClr val="FA8716"/>
                          </a:solidFill>
                          <a:effectLst/>
                          <a:latin typeface="Calibri"/>
                        </a:rPr>
                        <a:t>Trip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BE0204"/>
                          </a:solidFill>
                          <a:effectLst/>
                          <a:latin typeface="Calibri"/>
                        </a:rPr>
                        <a:t>Test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600" b="1" i="0" u="none" strike="noStrike">
                          <a:solidFill>
                            <a:srgbClr val="FA8716"/>
                          </a:solidFill>
                          <a:effectLst/>
                          <a:latin typeface="Calibri"/>
                        </a:rPr>
                        <a:t>Diagnostics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Sheet:Calculator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7E13E3"/>
                          </a:solidFill>
                          <a:effectLst/>
                          <a:latin typeface="Calibri"/>
                        </a:rPr>
                        <a:t>Maintenance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600" b="1" i="0" u="none" strike="noStrike">
                          <a:solidFill>
                            <a:srgbClr val="640F10"/>
                          </a:solidFill>
                          <a:effectLst/>
                          <a:latin typeface="Calibri"/>
                        </a:rPr>
                        <a:t>Negligible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7E13E3"/>
                          </a:solidFill>
                          <a:effectLst/>
                          <a:latin typeface="Calibri"/>
                        </a:rPr>
                        <a:t>Inspection</a:t>
                      </a:r>
                      <a:r>
                        <a:rPr lang="en-US" sz="600" b="1" i="0" u="none" strike="noStrike" dirty="0">
                          <a:solidFill>
                            <a:srgbClr val="640F10"/>
                          </a:solidFill>
                          <a:effectLst/>
                          <a:latin typeface="Calibri"/>
                        </a:rPr>
                        <a:t>, Hidden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72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Hardware Draft Results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29" t="2166" r="12796" b="1720"/>
          <a:stretch/>
        </p:blipFill>
        <p:spPr>
          <a:xfrm>
            <a:off x="467544" y="2276872"/>
            <a:ext cx="7848872" cy="4350074"/>
          </a:xfr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556792"/>
            <a:ext cx="8686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Failure rate per hour versus design prototype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2320" y="4111171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15% of PIL2</a:t>
            </a:r>
            <a:endParaRPr lang="en-US" sz="2400" b="1" dirty="0">
              <a:solidFill>
                <a:srgbClr val="00009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90801" t="44943" r="2566" b="43592"/>
          <a:stretch/>
        </p:blipFill>
        <p:spPr>
          <a:xfrm>
            <a:off x="8172400" y="3140968"/>
            <a:ext cx="606599" cy="5402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036446">
            <a:off x="3014700" y="3764884"/>
            <a:ext cx="2765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>
                    <a:lumMod val="50000"/>
                  </a:schemeClr>
                </a:solidFill>
              </a:rPr>
              <a:t>DRAFT</a:t>
            </a:r>
            <a:endParaRPr lang="en-US" sz="6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259632" y="4149080"/>
            <a:ext cx="6768752" cy="0"/>
          </a:xfrm>
          <a:prstGeom prst="lin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59632" y="4581128"/>
            <a:ext cx="6768752" cy="0"/>
          </a:xfrm>
          <a:prstGeom prst="lin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59632" y="4186988"/>
            <a:ext cx="6768752" cy="360040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Draft Results (extended)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more design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331256"/>
              </p:ext>
            </p:extLst>
          </p:nvPr>
        </p:nvGraphicFramePr>
        <p:xfrm>
          <a:off x="0" y="2132856"/>
          <a:ext cx="9144000" cy="468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115616" y="5479324"/>
            <a:ext cx="7200800" cy="0"/>
          </a:xfrm>
          <a:prstGeom prst="lin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15616" y="6059196"/>
            <a:ext cx="7200800" cy="0"/>
          </a:xfrm>
          <a:prstGeom prst="lin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5532378"/>
            <a:ext cx="16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15% of PIL2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5517232"/>
            <a:ext cx="7200800" cy="504056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036446">
            <a:off x="3014700" y="3764884"/>
            <a:ext cx="27656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>
                    <a:lumMod val="50000"/>
                  </a:schemeClr>
                </a:solidFill>
              </a:rPr>
              <a:t>DRAFT</a:t>
            </a:r>
            <a:endParaRPr lang="en-US" sz="6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4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trip </a:t>
            </a:r>
            <a:br>
              <a:rPr lang="en-US" dirty="0" smtClean="0"/>
            </a:br>
            <a:r>
              <a:rPr lang="en-US" dirty="0" smtClean="0"/>
              <a:t>allocation from </a:t>
            </a:r>
            <a:br>
              <a:rPr lang="en-US" dirty="0" smtClean="0"/>
            </a:br>
            <a:r>
              <a:rPr lang="en-US" dirty="0" smtClean="0"/>
              <a:t>RAMI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412776"/>
            <a:ext cx="5580112" cy="2284427"/>
          </a:xfrm>
          <a:prstGeom prst="rect">
            <a:avLst/>
          </a:prstGeom>
        </p:spPr>
      </p:pic>
      <p:pic>
        <p:nvPicPr>
          <p:cNvPr id="6" name="Content Placeholder 9"/>
          <p:cNvPicPr>
            <a:picLocks noChangeAspect="1"/>
          </p:cNvPicPr>
          <p:nvPr/>
        </p:nvPicPr>
        <p:blipFill rotWithShape="1">
          <a:blip r:embed="rId3"/>
          <a:srcRect l="1429" t="2166" r="12796" b="1720"/>
          <a:stretch/>
        </p:blipFill>
        <p:spPr>
          <a:xfrm>
            <a:off x="251520" y="3789040"/>
            <a:ext cx="4340908" cy="2405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8024" y="4293096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50 per year for all of ICS</a:t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34 per year from BIS only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16216" y="2204864"/>
            <a:ext cx="720080" cy="2160240"/>
          </a:xfrm>
          <a:prstGeom prst="straightConnector1">
            <a:avLst/>
          </a:prstGeom>
          <a:ln w="762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923928" y="3933056"/>
            <a:ext cx="936104" cy="1440160"/>
          </a:xfrm>
          <a:prstGeom prst="straightConnector1">
            <a:avLst/>
          </a:prstGeom>
          <a:ln w="762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020272" y="1988840"/>
            <a:ext cx="1080120" cy="432048"/>
          </a:xfrm>
          <a:prstGeom prst="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036446">
            <a:off x="1779768" y="4825585"/>
            <a:ext cx="13738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DRAFT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54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Trade off between</a:t>
            </a:r>
          </a:p>
          <a:p>
            <a:pPr lvl="1"/>
            <a:r>
              <a:rPr lang="en-US" dirty="0" smtClean="0"/>
              <a:t>Protection Function</a:t>
            </a:r>
          </a:p>
          <a:p>
            <a:pPr lvl="2"/>
            <a:r>
              <a:rPr lang="en-US" dirty="0" smtClean="0"/>
              <a:t>Highest is a PIL2 PF</a:t>
            </a:r>
          </a:p>
          <a:p>
            <a:pPr lvl="1"/>
            <a:r>
              <a:rPr lang="en-US" dirty="0" smtClean="0"/>
              <a:t>Reliability</a:t>
            </a:r>
          </a:p>
          <a:p>
            <a:pPr lvl="2"/>
            <a:r>
              <a:rPr lang="en-US" dirty="0" smtClean="0"/>
              <a:t>“95% user happiness”</a:t>
            </a:r>
          </a:p>
          <a:p>
            <a:r>
              <a:rPr lang="en-US" dirty="0" smtClean="0"/>
              <a:t>Expand the analysis to </a:t>
            </a:r>
          </a:p>
          <a:p>
            <a:pPr lvl="1"/>
            <a:r>
              <a:rPr lang="en-US" dirty="0" smtClean="0"/>
              <a:t>Monitor inputs (BCM, BLM, BPM)</a:t>
            </a:r>
          </a:p>
          <a:p>
            <a:pPr lvl="1"/>
            <a:r>
              <a:rPr lang="en-US" dirty="0" smtClean="0"/>
              <a:t>Actuators</a:t>
            </a:r>
          </a:p>
          <a:p>
            <a:r>
              <a:rPr lang="en-US" dirty="0" smtClean="0"/>
              <a:t>How </a:t>
            </a:r>
            <a:r>
              <a:rPr lang="en-US" dirty="0"/>
              <a:t>to include e.g. firmware and operational errors?</a:t>
            </a:r>
          </a:p>
          <a:p>
            <a:r>
              <a:rPr lang="en-US" dirty="0" smtClean="0"/>
              <a:t>Reliability analysis without complete schematics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/>
          <a:srcRect t="172" b="172"/>
          <a:stretch>
            <a:fillRect/>
          </a:stretch>
        </p:blipFill>
        <p:spPr>
          <a:xfrm>
            <a:off x="4716016" y="1484784"/>
            <a:ext cx="4427984" cy="243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1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1277</TotalTime>
  <Words>488</Words>
  <Application>Microsoft Macintosh PowerPoint</Application>
  <PresentationFormat>On-screen Show (4:3)</PresentationFormat>
  <Paragraphs>270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ESS Core Powerpoint</vt:lpstr>
      <vt:lpstr> Black </vt:lpstr>
      <vt:lpstr>FMEDA of the Fast Beam Interlock System</vt:lpstr>
      <vt:lpstr>The Beam Interlock System</vt:lpstr>
      <vt:lpstr>Analysis Approach</vt:lpstr>
      <vt:lpstr>Analysis Approach</vt:lpstr>
      <vt:lpstr>Failure Sheet – Excerpt from FBI_DIF</vt:lpstr>
      <vt:lpstr>Hardware Draft Results</vt:lpstr>
      <vt:lpstr>Hardware Draft Results (extended)</vt:lpstr>
      <vt:lpstr>Reliability</vt:lpstr>
      <vt:lpstr>Summary and Discussion Points</vt:lpstr>
      <vt:lpstr>Thank You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Riccard Andersson</cp:lastModifiedBy>
  <cp:revision>49</cp:revision>
  <dcterms:created xsi:type="dcterms:W3CDTF">2013-10-29T16:05:10Z</dcterms:created>
  <dcterms:modified xsi:type="dcterms:W3CDTF">2015-12-04T09:06:55Z</dcterms:modified>
</cp:coreProperties>
</file>