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sldIdLst>
    <p:sldId id="256" r:id="rId2"/>
    <p:sldId id="258" r:id="rId3"/>
    <p:sldId id="257" r:id="rId4"/>
    <p:sldId id="259" r:id="rId5"/>
    <p:sldId id="260" r:id="rId6"/>
    <p:sldId id="263" r:id="rId7"/>
    <p:sldId id="299" r:id="rId8"/>
    <p:sldId id="261" r:id="rId9"/>
    <p:sldId id="262" r:id="rId10"/>
    <p:sldId id="264" r:id="rId11"/>
    <p:sldId id="272" r:id="rId12"/>
    <p:sldId id="273" r:id="rId13"/>
    <p:sldId id="265" r:id="rId14"/>
    <p:sldId id="266" r:id="rId15"/>
    <p:sldId id="267" r:id="rId16"/>
    <p:sldId id="268" r:id="rId17"/>
    <p:sldId id="279" r:id="rId18"/>
    <p:sldId id="269" r:id="rId19"/>
    <p:sldId id="270" r:id="rId20"/>
    <p:sldId id="271" r:id="rId21"/>
    <p:sldId id="274" r:id="rId22"/>
    <p:sldId id="275" r:id="rId23"/>
    <p:sldId id="300" r:id="rId24"/>
    <p:sldId id="276" r:id="rId25"/>
    <p:sldId id="277" r:id="rId26"/>
    <p:sldId id="278" r:id="rId27"/>
    <p:sldId id="281" r:id="rId28"/>
    <p:sldId id="280" r:id="rId29"/>
    <p:sldId id="282" r:id="rId30"/>
    <p:sldId id="283" r:id="rId31"/>
    <p:sldId id="287" r:id="rId32"/>
    <p:sldId id="284" r:id="rId33"/>
    <p:sldId id="285" r:id="rId34"/>
    <p:sldId id="286" r:id="rId35"/>
    <p:sldId id="288" r:id="rId36"/>
    <p:sldId id="289" r:id="rId37"/>
    <p:sldId id="301" r:id="rId38"/>
    <p:sldId id="290" r:id="rId39"/>
    <p:sldId id="296" r:id="rId40"/>
    <p:sldId id="291" r:id="rId41"/>
    <p:sldId id="293" r:id="rId42"/>
    <p:sldId id="294" r:id="rId43"/>
    <p:sldId id="292" r:id="rId44"/>
    <p:sldId id="297" r:id="rId4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4" autoAdjust="0"/>
    <p:restoredTop sz="77858" autoAdjust="0"/>
  </p:normalViewPr>
  <p:slideViewPr>
    <p:cSldViewPr>
      <p:cViewPr varScale="1">
        <p:scale>
          <a:sx n="57" d="100"/>
          <a:sy n="57" d="100"/>
        </p:scale>
        <p:origin x="15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2015-12-08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Hello….</a:t>
            </a:r>
          </a:p>
          <a:p>
            <a:r>
              <a:rPr lang="en-US" dirty="0" smtClean="0"/>
              <a:t>My</a:t>
            </a:r>
            <a:r>
              <a:rPr lang="en-US" baseline="0" dirty="0" smtClean="0"/>
              <a:t> name is Angel…</a:t>
            </a:r>
          </a:p>
          <a:p>
            <a:r>
              <a:rPr lang="en-US" baseline="0" dirty="0" smtClean="0"/>
              <a:t>I am an FPGA…    Working For Machine…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2777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fit the FBIs</a:t>
            </a:r>
            <a:r>
              <a:rPr lang="en-US" baseline="0" dirty="0" smtClean="0"/>
              <a:t> in to the Gallery,</a:t>
            </a:r>
          </a:p>
          <a:p>
            <a:endParaRPr lang="en-US" dirty="0" smtClean="0"/>
          </a:p>
          <a:p>
            <a:r>
              <a:rPr lang="en-US" dirty="0" smtClean="0"/>
              <a:t>1</a:t>
            </a:r>
            <a:r>
              <a:rPr lang="en-US" baseline="0" dirty="0" smtClean="0"/>
              <a:t> MASTER PER ENCLOSURE means 1 cable out of each enclosure (two if redundant)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IDev CONNECT TO THE MASTER THROUGH THE </a:t>
            </a:r>
            <a:r>
              <a:rPr lang="en-US" baseline="0" dirty="0" err="1" smtClean="0"/>
              <a:t>FBI_DIF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ALL THE MASTER CONVERGE IN TO THE MASTER OF MASTER</a:t>
            </a:r>
          </a:p>
          <a:p>
            <a:r>
              <a:rPr lang="en-US" baseline="0" dirty="0" smtClean="0"/>
              <a:t>THAT WILL TRIGGER THE ACTUATOR THROUGH THEIR INTERFACES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7638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Implemented within the fast electronics (like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ioxos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Or in a pluggable module (for Struck or BI boards)</a:t>
            </a:r>
          </a:p>
          <a:p>
            <a:r>
              <a:rPr lang="en-US" baseline="0" dirty="0" smtClean="0"/>
              <a:t>High sensibility to enable beam.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9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FBI Driver can be</a:t>
            </a:r>
            <a:r>
              <a:rPr lang="en-US" baseline="0" dirty="0" smtClean="0"/>
              <a:t> though as a switch that is used to light up a led (photodiode)</a:t>
            </a:r>
          </a:p>
          <a:p>
            <a:r>
              <a:rPr lang="en-US" baseline="0" dirty="0" smtClean="0"/>
              <a:t>This switch can never be only low (short in cable will produce easily a dangerous failure)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8401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Compatible with FPGA and PLCS</a:t>
            </a:r>
          </a:p>
          <a:p>
            <a:r>
              <a:rPr lang="en-US" dirty="0" smtClean="0"/>
              <a:t>RS485 at</a:t>
            </a:r>
            <a:r>
              <a:rPr lang="en-US" baseline="0" dirty="0" smtClean="0"/>
              <a:t> the output</a:t>
            </a:r>
          </a:p>
          <a:p>
            <a:r>
              <a:rPr lang="en-US" baseline="0" dirty="0" err="1" smtClean="0"/>
              <a:t>Electr</a:t>
            </a:r>
            <a:r>
              <a:rPr lang="en-US" baseline="0" dirty="0" smtClean="0"/>
              <a:t>… IDEV with an </a:t>
            </a:r>
            <a:r>
              <a:rPr lang="en-US" baseline="0" dirty="0" err="1" smtClean="0"/>
              <a:t>optocoupler</a:t>
            </a:r>
            <a:r>
              <a:rPr lang="en-US" baseline="0" dirty="0" smtClean="0"/>
              <a:t> in Both beam permit and Test Permit</a:t>
            </a:r>
          </a:p>
          <a:p>
            <a:r>
              <a:rPr lang="en-US" baseline="0" dirty="0" smtClean="0"/>
              <a:t>Permit </a:t>
            </a:r>
            <a:r>
              <a:rPr lang="en-US" baseline="0" dirty="0" err="1" smtClean="0"/>
              <a:t>doenst</a:t>
            </a:r>
            <a:r>
              <a:rPr lang="en-US" baseline="0" dirty="0" smtClean="0"/>
              <a:t> pass through programmable devices</a:t>
            </a:r>
          </a:p>
          <a:p>
            <a:r>
              <a:rPr lang="en-US" baseline="0" dirty="0" smtClean="0"/>
              <a:t>Higher integration =&gt; Many </a:t>
            </a:r>
            <a:r>
              <a:rPr lang="en-US" baseline="0" dirty="0" err="1" smtClean="0"/>
              <a:t>FBI_DIF</a:t>
            </a:r>
            <a:r>
              <a:rPr lang="en-US" baseline="0" dirty="0" smtClean="0"/>
              <a:t> per box</a:t>
            </a:r>
          </a:p>
          <a:p>
            <a:r>
              <a:rPr lang="en-US" baseline="0" dirty="0" smtClean="0"/>
              <a:t>Built in – SELF TEST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2389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3d</a:t>
            </a:r>
            <a:r>
              <a:rPr lang="en-US" baseline="0" dirty="0" smtClean="0"/>
              <a:t> model of what could be..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Each </a:t>
            </a:r>
            <a:r>
              <a:rPr lang="en-US" baseline="0" dirty="0" err="1" smtClean="0"/>
              <a:t>fbi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dif</a:t>
            </a:r>
            <a:r>
              <a:rPr lang="en-US" baseline="0" dirty="0" smtClean="0"/>
              <a:t> with its own supply </a:t>
            </a:r>
          </a:p>
          <a:p>
            <a:r>
              <a:rPr lang="en-US" baseline="0" dirty="0" smtClean="0"/>
              <a:t>All plug to a box (probably 4 or 6 </a:t>
            </a:r>
            <a:r>
              <a:rPr lang="en-US" baseline="0" dirty="0" err="1" smtClean="0"/>
              <a:t>fbi_dif</a:t>
            </a:r>
            <a:r>
              <a:rPr lang="en-US" baseline="0" dirty="0" smtClean="0"/>
              <a:t> per box)</a:t>
            </a:r>
          </a:p>
          <a:p>
            <a:r>
              <a:rPr lang="en-US" baseline="0" dirty="0" smtClean="0"/>
              <a:t>Shared PSU voltage through the backplane, so if one supply fails, the others will keep the device powered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3211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Implemented</a:t>
            </a:r>
            <a:r>
              <a:rPr lang="en-US" baseline="0" dirty="0" smtClean="0"/>
              <a:t> in a pizza box or </a:t>
            </a:r>
            <a:r>
              <a:rPr lang="en-US" baseline="0" dirty="0" err="1" smtClean="0"/>
              <a:t>microTCA</a:t>
            </a:r>
            <a:r>
              <a:rPr lang="en-US" baseline="0" dirty="0" smtClean="0"/>
              <a:t> crate</a:t>
            </a:r>
          </a:p>
          <a:p>
            <a:r>
              <a:rPr lang="en-US" baseline="0" dirty="0" smtClean="0"/>
              <a:t>Permit pass through FPGA due to the need of flexibility</a:t>
            </a:r>
          </a:p>
          <a:p>
            <a:r>
              <a:rPr lang="en-US" baseline="0" dirty="0" smtClean="0"/>
              <a:t>Exclusive operative system within the box for easy monitoring. (operative system do not decide, just monitor)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the long cable traces =&gt; programmable filter for removing glitches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4217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3d</a:t>
            </a:r>
            <a:r>
              <a:rPr lang="en-US" baseline="0" dirty="0" smtClean="0"/>
              <a:t> model of what could be the master based on the </a:t>
            </a:r>
            <a:r>
              <a:rPr lang="en-US" baseline="0" dirty="0" err="1" smtClean="0"/>
              <a:t>IOxOS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IFC</a:t>
            </a:r>
            <a:r>
              <a:rPr lang="en-US" baseline="0" dirty="0" smtClean="0"/>
              <a:t> 1410</a:t>
            </a:r>
          </a:p>
          <a:p>
            <a:r>
              <a:rPr lang="en-US" baseline="0" dirty="0" smtClean="0"/>
              <a:t>	</a:t>
            </a:r>
            <a:r>
              <a:rPr lang="en-US" baseline="0" dirty="0" err="1" smtClean="0"/>
              <a:t>ioxos</a:t>
            </a:r>
            <a:r>
              <a:rPr lang="en-US" baseline="0" dirty="0" smtClean="0"/>
              <a:t> with its processor and big </a:t>
            </a:r>
            <a:r>
              <a:rPr lang="en-US" baseline="0" dirty="0" err="1" smtClean="0"/>
              <a:t>fpga</a:t>
            </a:r>
            <a:endParaRPr lang="en-US" baseline="0" dirty="0" smtClean="0"/>
          </a:p>
          <a:p>
            <a:r>
              <a:rPr lang="en-US" baseline="0" dirty="0" smtClean="0"/>
              <a:t>	</a:t>
            </a:r>
            <a:r>
              <a:rPr lang="en-US" baseline="0" dirty="0" err="1" smtClean="0"/>
              <a:t>rtm</a:t>
            </a:r>
            <a:r>
              <a:rPr lang="en-US" baseline="0" dirty="0" smtClean="0"/>
              <a:t> module</a:t>
            </a:r>
          </a:p>
          <a:p>
            <a:r>
              <a:rPr lang="en-US" baseline="0" dirty="0" smtClean="0"/>
              <a:t>	FBI inputs and outputs modules will be implemented in small boards that will be </a:t>
            </a:r>
            <a:r>
              <a:rPr lang="en-US" baseline="0" dirty="0" err="1" smtClean="0"/>
              <a:t>escrewed</a:t>
            </a:r>
            <a:r>
              <a:rPr lang="en-US" baseline="0" dirty="0" smtClean="0"/>
              <a:t> to the connector that is screwed to the front panel</a:t>
            </a:r>
          </a:p>
          <a:p>
            <a:r>
              <a:rPr lang="en-US" baseline="0" dirty="0" smtClean="0"/>
              <a:t>	ALL OF THEM connected to the main board through flexible cables and expansion modules connected to the </a:t>
            </a:r>
            <a:r>
              <a:rPr lang="en-US" baseline="0" dirty="0" err="1" smtClean="0"/>
              <a:t>mezannine</a:t>
            </a:r>
            <a:r>
              <a:rPr lang="en-US" baseline="0" dirty="0" smtClean="0"/>
              <a:t> ports.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9245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here in a pizza box.</a:t>
            </a:r>
            <a:r>
              <a:rPr lang="en-US" baseline="0" dirty="0" smtClean="0"/>
              <a:t> Same elements just in less boards, but FBI I/O still in modules for easy maintenance</a:t>
            </a:r>
          </a:p>
          <a:p>
            <a:r>
              <a:rPr lang="en-US" baseline="0" dirty="0" smtClean="0"/>
              <a:t>Of course, redundant power </a:t>
            </a:r>
            <a:r>
              <a:rPr lang="en-US" baseline="0" dirty="0" err="1" smtClean="0"/>
              <a:t>supplu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99840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probably</a:t>
            </a:r>
            <a:r>
              <a:rPr lang="en-US" baseline="0" dirty="0" smtClean="0"/>
              <a:t> the most critical element, and for this it has been: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0765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 diagram of the</a:t>
            </a:r>
            <a:r>
              <a:rPr lang="en-US" baseline="0" dirty="0" smtClean="0"/>
              <a:t> actuator..</a:t>
            </a:r>
          </a:p>
          <a:p>
            <a:r>
              <a:rPr lang="en-US" baseline="0" dirty="0" smtClean="0"/>
              <a:t>Double rs485 driver (side by side)</a:t>
            </a:r>
          </a:p>
          <a:p>
            <a:r>
              <a:rPr lang="en-US" baseline="0" dirty="0" smtClean="0"/>
              <a:t>Permit is distributed in two separate paths</a:t>
            </a:r>
          </a:p>
          <a:p>
            <a:r>
              <a:rPr lang="en-US" baseline="0" dirty="0" smtClean="0"/>
              <a:t>Two different </a:t>
            </a:r>
            <a:r>
              <a:rPr lang="en-US" baseline="0" dirty="0" err="1" smtClean="0"/>
              <a:t>agretation</a:t>
            </a:r>
            <a:r>
              <a:rPr lang="en-US" baseline="0" dirty="0" smtClean="0"/>
              <a:t> areas of all the permits</a:t>
            </a:r>
          </a:p>
          <a:p>
            <a:r>
              <a:rPr lang="en-US" baseline="0" dirty="0" smtClean="0"/>
              <a:t>One aggregation will control the supply of the final driver</a:t>
            </a:r>
          </a:p>
          <a:p>
            <a:r>
              <a:rPr lang="en-US" baseline="0" dirty="0" smtClean="0"/>
              <a:t>The other aggregation will control the “enable” signal</a:t>
            </a:r>
          </a:p>
          <a:p>
            <a:r>
              <a:rPr lang="en-US" baseline="0" dirty="0" smtClean="0"/>
              <a:t>As it was said before, </a:t>
            </a:r>
            <a:r>
              <a:rPr lang="en-US" baseline="0" dirty="0" err="1" smtClean="0"/>
              <a:t>CPLD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monitores</a:t>
            </a:r>
            <a:r>
              <a:rPr lang="en-US" baseline="0" dirty="0" smtClean="0"/>
              <a:t> and transmit the information back to the master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8203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a </a:t>
            </a:r>
            <a:r>
              <a:rPr lang="en-US" dirty="0" err="1" smtClean="0"/>
              <a:t>reminer</a:t>
            </a:r>
            <a:r>
              <a:rPr lang="en-US" dirty="0" smtClean="0"/>
              <a:t> of </a:t>
            </a:r>
            <a:r>
              <a:rPr lang="en-US" baseline="0" dirty="0" err="1" smtClean="0"/>
              <a:t>Acronims</a:t>
            </a:r>
            <a:r>
              <a:rPr lang="en-US" baseline="0" dirty="0" smtClean="0"/>
              <a:t> that you will see on the presentation.</a:t>
            </a:r>
          </a:p>
          <a:p>
            <a:r>
              <a:rPr lang="en-US" baseline="0" dirty="0" smtClean="0"/>
              <a:t>I will try to do not use them but just in case, </a:t>
            </a:r>
          </a:p>
          <a:p>
            <a:r>
              <a:rPr lang="en-US" baseline="0" dirty="0" smtClean="0"/>
              <a:t>The most </a:t>
            </a:r>
            <a:r>
              <a:rPr lang="en-US" baseline="0" dirty="0" err="1" smtClean="0"/>
              <a:t>importants</a:t>
            </a:r>
            <a:r>
              <a:rPr lang="en-US" baseline="0" dirty="0" smtClean="0"/>
              <a:t> are</a:t>
            </a:r>
          </a:p>
          <a:p>
            <a:r>
              <a:rPr lang="en-US" baseline="0" dirty="0" smtClean="0"/>
              <a:t>FBI as fast beam interlock</a:t>
            </a:r>
          </a:p>
          <a:p>
            <a:r>
              <a:rPr lang="en-US" baseline="0" dirty="0" smtClean="0"/>
              <a:t>IDev as Input devices: Devices connected at the input of the FBI system.</a:t>
            </a:r>
          </a:p>
          <a:p>
            <a:r>
              <a:rPr lang="en-US" baseline="0" dirty="0" smtClean="0"/>
              <a:t>When I use IDev I will be talking about both, LPS and BI systems.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2678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 size</a:t>
            </a:r>
          </a:p>
          <a:p>
            <a:r>
              <a:rPr lang="en-US" dirty="0" smtClean="0"/>
              <a:t>Simple</a:t>
            </a:r>
            <a:r>
              <a:rPr lang="en-US" baseline="0" dirty="0" smtClean="0"/>
              <a:t> and cheap electronics</a:t>
            </a:r>
          </a:p>
          <a:p>
            <a:r>
              <a:rPr lang="en-US" baseline="0" dirty="0" smtClean="0"/>
              <a:t>The connector chosen for the moment (Micro D connector)….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However, these connectors are hard to install (it takes more than 30 minutes per connector done by specialized technicians)</a:t>
            </a:r>
          </a:p>
          <a:p>
            <a:r>
              <a:rPr lang="en-US" baseline="0" dirty="0" smtClean="0"/>
              <a:t>And they are quite expensive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688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75659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how it would 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0220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91261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not clear if this would</a:t>
            </a:r>
            <a:r>
              <a:rPr lang="en-US" baseline="0" dirty="0" smtClean="0"/>
              <a:t> be automatic process or not but is based on:</a:t>
            </a:r>
          </a:p>
          <a:p>
            <a:r>
              <a:rPr lang="en-US" baseline="0" dirty="0" smtClean="0"/>
              <a:t>Having the accelerator with a safe beam and conditions, make the FBIs chop the beam in half with the different actuators (one by one)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560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Kind of Evolution</a:t>
            </a:r>
          </a:p>
          <a:p>
            <a:r>
              <a:rPr lang="en-US" dirty="0" smtClean="0"/>
              <a:t>The main difference is that the system uses a more dynamic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2814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red you</a:t>
            </a:r>
            <a:r>
              <a:rPr lang="en-US" baseline="0" dirty="0" smtClean="0"/>
              <a:t> can see the optical links, while black are the copper links.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75844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FBI_DIF</a:t>
            </a:r>
            <a:r>
              <a:rPr lang="en-US" dirty="0" smtClean="0"/>
              <a:t> do not</a:t>
            </a:r>
            <a:r>
              <a:rPr lang="en-US" baseline="0" dirty="0" smtClean="0"/>
              <a:t> evaluate the permit</a:t>
            </a:r>
          </a:p>
          <a:p>
            <a:r>
              <a:rPr lang="en-US" baseline="0" dirty="0" smtClean="0"/>
              <a:t>Copper Input (Micro D connection)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 is just an interface and what is doing is serializing all the information from copper inputs into a optical link.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88143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master, the one inside the enclosure will have 5/6 inputs, remember each input will have 8 permits/virtual channels =&gt; 40/48 Virtual channels</a:t>
            </a:r>
          </a:p>
          <a:p>
            <a:r>
              <a:rPr lang="en-US" baseline="0" dirty="0" smtClean="0"/>
              <a:t>Cheap FPGA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Master will evaluate the permit following the protection matrix defined for each beam.</a:t>
            </a:r>
          </a:p>
          <a:p>
            <a:r>
              <a:rPr lang="en-US" baseline="0" dirty="0" smtClean="0"/>
              <a:t>Redundant supply</a:t>
            </a:r>
          </a:p>
          <a:p>
            <a:r>
              <a:rPr lang="en-US" baseline="0" dirty="0" smtClean="0"/>
              <a:t>Operative system (Linux) </a:t>
            </a:r>
          </a:p>
          <a:p>
            <a:r>
              <a:rPr lang="en-US" baseline="0" dirty="0" smtClean="0"/>
              <a:t>and connected to epics for monitoring and local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93211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Master of Master</a:t>
            </a:r>
            <a:r>
              <a:rPr lang="en-US" baseline="0" dirty="0" smtClean="0"/>
              <a:t>:</a:t>
            </a:r>
            <a:r>
              <a:rPr lang="en-US" dirty="0" smtClean="0"/>
              <a:t> similar to the Master but more inputs and outputs</a:t>
            </a:r>
          </a:p>
          <a:p>
            <a:endParaRPr lang="en-US" dirty="0" smtClean="0"/>
          </a:p>
          <a:p>
            <a:r>
              <a:rPr lang="en-US" dirty="0" smtClean="0"/>
              <a:t>One</a:t>
            </a:r>
            <a:r>
              <a:rPr lang="en-US" baseline="0" dirty="0" smtClean="0"/>
              <a:t> input -&gt; One Permit (from enclosure master)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9531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</a:t>
            </a:r>
            <a:r>
              <a:rPr lang="en-US" baseline="0" dirty="0" smtClean="0"/>
              <a:t> NOT READ make it fast.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will show you where FBI is installed</a:t>
            </a:r>
          </a:p>
          <a:p>
            <a:r>
              <a:rPr lang="en-US" baseline="0" dirty="0" smtClean="0"/>
              <a:t>I will talk about the main Requirements</a:t>
            </a:r>
          </a:p>
          <a:p>
            <a:r>
              <a:rPr lang="en-US" baseline="0" dirty="0" smtClean="0"/>
              <a:t>And about the two approaches that we have in mind to design this system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FBIs based in Copper link</a:t>
            </a:r>
          </a:p>
          <a:p>
            <a:r>
              <a:rPr lang="en-US" baseline="0" dirty="0" smtClean="0"/>
              <a:t>And the FBI Optical Link, both with their main elements</a:t>
            </a:r>
          </a:p>
          <a:p>
            <a:r>
              <a:rPr lang="en-US" baseline="0" dirty="0" smtClean="0"/>
              <a:t>Together with some ideas to increase to improve the design.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 conclusions of this presentation..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If there is time.. </a:t>
            </a:r>
          </a:p>
          <a:p>
            <a:r>
              <a:rPr lang="en-US" baseline="0" dirty="0" smtClean="0"/>
              <a:t>	Then I will show the initial results of the analysis of the first engineering model of the </a:t>
            </a:r>
            <a:r>
              <a:rPr lang="en-US" baseline="0" dirty="0" err="1" smtClean="0"/>
              <a:t>fbia</a:t>
            </a:r>
            <a:r>
              <a:rPr lang="en-US" baseline="0" dirty="0" smtClean="0"/>
              <a:t> copper link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2972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Optical input together with copper</a:t>
            </a:r>
            <a:r>
              <a:rPr lang="en-US" baseline="0" dirty="0" smtClean="0"/>
              <a:t> for sharing the access to the Actuator with different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err="1" smtClean="0"/>
              <a:t>Whatdog</a:t>
            </a:r>
            <a:r>
              <a:rPr lang="en-US" baseline="0" dirty="0" smtClean="0"/>
              <a:t> at the output to ensure a safe disconnection in case that the FPGA stops responding.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Dual clock and dual supply for maximum availability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82645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Slow and Actuator test will</a:t>
            </a:r>
            <a:r>
              <a:rPr lang="en-US" baseline="0" dirty="0" smtClean="0"/>
              <a:t> still to be executed</a:t>
            </a:r>
          </a:p>
          <a:p>
            <a:r>
              <a:rPr lang="en-US" baseline="0" dirty="0" smtClean="0"/>
              <a:t>And then decide if to: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64047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how</a:t>
            </a:r>
            <a:r>
              <a:rPr lang="en-US" baseline="0" dirty="0" smtClean="0"/>
              <a:t> it would work: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1387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23278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Response time From FPGA in IDev to</a:t>
            </a:r>
            <a:r>
              <a:rPr lang="en-US" baseline="0" dirty="0" smtClean="0"/>
              <a:t> actuator Output (electrical) is 1.24us</a:t>
            </a:r>
          </a:p>
          <a:p>
            <a:r>
              <a:rPr lang="en-US" baseline="0" dirty="0" smtClean="0"/>
              <a:t>(Cable delay approximately 20ns)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2704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</a:t>
            </a:r>
            <a:r>
              <a:rPr lang="en-US" baseline="0" dirty="0" smtClean="0"/>
              <a:t> top to bottom </a:t>
            </a:r>
          </a:p>
          <a:p>
            <a:r>
              <a:rPr lang="en-US" dirty="0" smtClean="0"/>
              <a:t>  add </a:t>
            </a:r>
            <a:r>
              <a:rPr lang="en-US" baseline="0" dirty="0" smtClean="0"/>
              <a:t>note: </a:t>
            </a:r>
          </a:p>
          <a:p>
            <a:r>
              <a:rPr lang="en-US" baseline="0" dirty="0" smtClean="0"/>
              <a:t>	Waterproof means hard to send cables in and out of the racks.</a:t>
            </a:r>
          </a:p>
          <a:p>
            <a:r>
              <a:rPr lang="en-US" baseline="0" dirty="0" smtClean="0"/>
              <a:t>	 Need to minimize cabling in and out of the enclosures.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6580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</a:t>
            </a:r>
            <a:r>
              <a:rPr lang="en-US" baseline="0" dirty="0" smtClean="0"/>
              <a:t> not alone in the klystron gallery, we share it with devices like </a:t>
            </a:r>
          </a:p>
          <a:p>
            <a:r>
              <a:rPr lang="en-US" baseline="0" dirty="0" smtClean="0"/>
              <a:t>	High power </a:t>
            </a:r>
            <a:r>
              <a:rPr lang="en-US" baseline="0" dirty="0" err="1" smtClean="0"/>
              <a:t>klystrong</a:t>
            </a:r>
            <a:r>
              <a:rPr lang="en-US" baseline="0" dirty="0" smtClean="0"/>
              <a:t> amplifier</a:t>
            </a:r>
          </a:p>
          <a:p>
            <a:r>
              <a:rPr lang="en-US" baseline="0" dirty="0" smtClean="0"/>
              <a:t>	pulse power supply for magnets</a:t>
            </a:r>
          </a:p>
          <a:p>
            <a:r>
              <a:rPr lang="en-US" baseline="0" dirty="0" smtClean="0"/>
              <a:t>	vacuum </a:t>
            </a:r>
            <a:r>
              <a:rPr lang="en-US" baseline="0" dirty="0" err="1" smtClean="0"/>
              <a:t>pums</a:t>
            </a:r>
            <a:r>
              <a:rPr lang="en-US" baseline="0" dirty="0" smtClean="0"/>
              <a:t> and others</a:t>
            </a:r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Enviroment</a:t>
            </a:r>
            <a:r>
              <a:rPr lang="en-US" baseline="0" dirty="0" smtClean="0"/>
              <a:t> may be clean of radiation but its full of Electromagnetics interferences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2560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3d model of the klystron gallery…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9001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unnecessary slide but in any case..  The FBIS</a:t>
            </a:r>
            <a:r>
              <a:rPr lang="en-US" baseline="0" dirty="0" smtClean="0"/>
              <a:t> should work in this way…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Collect the Beam Permit from the Input devices</a:t>
            </a:r>
          </a:p>
          <a:p>
            <a:r>
              <a:rPr lang="en-US" baseline="0" dirty="0" smtClean="0"/>
              <a:t>Decide to stop</a:t>
            </a:r>
          </a:p>
          <a:p>
            <a:r>
              <a:rPr lang="en-US" baseline="0" dirty="0" smtClean="0"/>
              <a:t>And Stop if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1781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a small list of the main requirements…</a:t>
            </a:r>
          </a:p>
          <a:p>
            <a:r>
              <a:rPr lang="en-US" dirty="0" smtClean="0"/>
              <a:t>Compatibility</a:t>
            </a:r>
            <a:r>
              <a:rPr lang="en-US" baseline="0" dirty="0" smtClean="0"/>
              <a:t> with PLC and FPGA system</a:t>
            </a:r>
          </a:p>
          <a:p>
            <a:r>
              <a:rPr lang="en-US" baseline="0" dirty="0" smtClean="0"/>
              <a:t>It need to be fast for any distance of cable</a:t>
            </a:r>
          </a:p>
          <a:p>
            <a:r>
              <a:rPr lang="en-US" baseline="0" dirty="0" smtClean="0"/>
              <a:t>It need to be safe</a:t>
            </a:r>
          </a:p>
          <a:p>
            <a:r>
              <a:rPr lang="en-US" baseline="0" dirty="0" smtClean="0"/>
              <a:t>And allow to high beam availability (no false triggers)</a:t>
            </a:r>
          </a:p>
          <a:p>
            <a:r>
              <a:rPr lang="en-US" baseline="0" dirty="0" smtClean="0"/>
              <a:t>And ready to be installed at the end of 2017.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9780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Lets talk about the first design proposal.</a:t>
            </a:r>
          </a:p>
          <a:p>
            <a:endParaRPr lang="en-US" dirty="0" smtClean="0"/>
          </a:p>
          <a:p>
            <a:r>
              <a:rPr lang="en-US" dirty="0" smtClean="0"/>
              <a:t>Based in CERN design for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LHC</a:t>
            </a:r>
            <a:r>
              <a:rPr lang="en-US" baseline="0" dirty="0" smtClean="0"/>
              <a:t> and Linac4</a:t>
            </a:r>
          </a:p>
          <a:p>
            <a:r>
              <a:rPr lang="en-US" baseline="0" dirty="0" smtClean="0"/>
              <a:t>	standard interface</a:t>
            </a:r>
          </a:p>
          <a:p>
            <a:r>
              <a:rPr lang="en-US" baseline="0" dirty="0" smtClean="0"/>
              <a:t>	multiple master</a:t>
            </a:r>
          </a:p>
          <a:p>
            <a:r>
              <a:rPr lang="en-US" baseline="0" dirty="0" smtClean="0"/>
              <a:t>	actuator to interface the beam actuators</a:t>
            </a:r>
          </a:p>
          <a:p>
            <a:r>
              <a:rPr lang="en-US" baseline="0" dirty="0" smtClean="0"/>
              <a:t>	beam permit is DC signal (Linac4)</a:t>
            </a:r>
          </a:p>
          <a:p>
            <a:endParaRPr lang="en-US" baseline="0" dirty="0" smtClean="0"/>
          </a:p>
          <a:p>
            <a:r>
              <a:rPr lang="en-US" baseline="0" dirty="0" smtClean="0"/>
              <a:t>Optimized for ESS needs</a:t>
            </a:r>
          </a:p>
          <a:p>
            <a:r>
              <a:rPr lang="en-US" baseline="0" dirty="0" smtClean="0"/>
              <a:t>	adapted to the klystron gallery</a:t>
            </a:r>
          </a:p>
          <a:p>
            <a:r>
              <a:rPr lang="en-US" baseline="0" dirty="0" smtClean="0"/>
              <a:t>	Smaller size due to RESTRICTED SPACE</a:t>
            </a:r>
          </a:p>
          <a:p>
            <a:r>
              <a:rPr lang="en-US" baseline="0" dirty="0" smtClean="0"/>
              <a:t>	Different base system (we will use probably pizza box or micro TCA)</a:t>
            </a:r>
          </a:p>
          <a:p>
            <a:r>
              <a:rPr lang="en-US" baseline="0" dirty="0" smtClean="0"/>
              <a:t>	Updated component list</a:t>
            </a:r>
          </a:p>
          <a:p>
            <a:r>
              <a:rPr lang="en-US" baseline="0" dirty="0" smtClean="0"/>
              <a:t>	Faster</a:t>
            </a:r>
          </a:p>
          <a:p>
            <a:r>
              <a:rPr lang="en-US" baseline="0" dirty="0" smtClean="0"/>
              <a:t>	Replaced the information signal by a testing signal</a:t>
            </a:r>
          </a:p>
          <a:p>
            <a:endParaRPr lang="en-US" baseline="0" dirty="0" smtClean="0"/>
          </a:p>
          <a:p>
            <a:r>
              <a:rPr lang="en-US" baseline="0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7283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2015-12-08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7139136" cy="112474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2015-12-08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18864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71895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2015-12-08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7139136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2015-12-08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2015-12-08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0.jpeg"/><Relationship Id="rId5" Type="http://schemas.openxmlformats.org/officeDocument/2006/relationships/image" Target="../media/image16.jpe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1.jpeg"/><Relationship Id="rId7" Type="http://schemas.microsoft.com/office/2007/relationships/hdphoto" Target="../media/hdphoto1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Fast </a:t>
            </a:r>
            <a:r>
              <a:rPr lang="en-US" sz="4000" dirty="0"/>
              <a:t>Beam </a:t>
            </a:r>
            <a:r>
              <a:rPr lang="en-US" sz="4000" dirty="0" smtClean="0"/>
              <a:t>Interlock System</a:t>
            </a:r>
            <a:endParaRPr lang="sv-SE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sv-SE" sz="2000" smtClean="0">
                <a:solidFill>
                  <a:schemeClr val="bg1"/>
                </a:solidFill>
              </a:rPr>
              <a:t>Angel Monera Martinez</a:t>
            </a:r>
          </a:p>
          <a:p>
            <a:r>
              <a:rPr lang="sv-SE" sz="2000" smtClean="0">
                <a:solidFill>
                  <a:schemeClr val="bg1"/>
                </a:solidFill>
              </a:rPr>
              <a:t>FPGA Engineer</a:t>
            </a:r>
            <a:endParaRPr lang="sv-SE" sz="200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BBFA6683-B7D4-2048-84A5-DC897BFBCAED}" type="datetime3">
              <a:rPr lang="sv-SE" sz="1400" smtClean="0">
                <a:solidFill>
                  <a:srgbClr val="FFFFFF"/>
                </a:solidFill>
              </a:rPr>
              <a:t>15-12-08</a:t>
            </a:fld>
            <a:endParaRPr lang="en-GB" sz="1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FBI COPPER </a:t>
            </a:r>
            <a:r>
              <a:rPr lang="en-US" smtClean="0"/>
              <a:t>SYSTEM ARCHITECTURE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grpSp>
        <p:nvGrpSpPr>
          <p:cNvPr id="50" name="Group 49"/>
          <p:cNvGrpSpPr/>
          <p:nvPr/>
        </p:nvGrpSpPr>
        <p:grpSpPr>
          <a:xfrm>
            <a:off x="190423" y="1124744"/>
            <a:ext cx="8517354" cy="5596731"/>
            <a:chOff x="333681" y="1370013"/>
            <a:chExt cx="7487373" cy="4755347"/>
          </a:xfrm>
        </p:grpSpPr>
        <p:grpSp>
          <p:nvGrpSpPr>
            <p:cNvPr id="49" name="Group 48"/>
            <p:cNvGrpSpPr/>
            <p:nvPr/>
          </p:nvGrpSpPr>
          <p:grpSpPr>
            <a:xfrm>
              <a:off x="538557" y="1370013"/>
              <a:ext cx="7282497" cy="4755347"/>
              <a:chOff x="538557" y="1370013"/>
              <a:chExt cx="7282497" cy="475534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615009" y="1370013"/>
                <a:ext cx="6919663" cy="4496629"/>
              </a:xfrm>
              <a:prstGeom prst="rect">
                <a:avLst/>
              </a:prstGeom>
            </p:spPr>
          </p:sp>
          <p:sp>
            <p:nvSpPr>
              <p:cNvPr id="7" name="Rectangle 6"/>
              <p:cNvSpPr/>
              <p:nvPr/>
            </p:nvSpPr>
            <p:spPr>
              <a:xfrm>
                <a:off x="995423" y="1562342"/>
                <a:ext cx="625396" cy="44175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LPS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809196" y="1562313"/>
                <a:ext cx="625396" cy="44175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833772" y="2343239"/>
                <a:ext cx="871074" cy="447067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FBI </a:t>
                </a:r>
                <a:r>
                  <a:rPr lang="en-US" sz="1600" b="1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DIF</a:t>
                </a:r>
                <a:r>
                  <a:rPr lang="en-US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995423" y="3178835"/>
                <a:ext cx="1538708" cy="44158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FBI_M</a:t>
                </a:r>
                <a:endParaRPr lang="en-US" sz="16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731918" y="3913584"/>
                <a:ext cx="1984236" cy="68545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Master of Masters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045914" y="4848370"/>
                <a:ext cx="1356242" cy="44172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Actuator Interfaces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856074" y="3179560"/>
                <a:ext cx="1573958" cy="44158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FBI_M</a:t>
                </a:r>
                <a:endParaRPr lang="en-US" sz="16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068079" y="2344357"/>
                <a:ext cx="511920" cy="46068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DIF</a:t>
                </a:r>
                <a:endParaRPr lang="en-US" sz="16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027271" y="1562342"/>
                <a:ext cx="625396" cy="44175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LPS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30841" y="1562313"/>
                <a:ext cx="625396" cy="44175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028938" y="5521600"/>
                <a:ext cx="1356242" cy="44172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Actuators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830522" y="1562312"/>
                <a:ext cx="2255933" cy="44175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Device Inputs ~300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800600" y="2155493"/>
                <a:ext cx="3020454" cy="79241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5 to </a:t>
                </a:r>
                <a:r>
                  <a:rPr lang="en-US" sz="1600" b="1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20 </a:t>
                </a:r>
                <a:r>
                  <a:rPr lang="en-US" sz="1600" b="1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FBI_DIF</a:t>
                </a:r>
                <a:r>
                  <a:rPr lang="en-US" sz="1600" b="1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per enclosure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 inputs to 1 output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830522" y="3089788"/>
                <a:ext cx="2518087" cy="6610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 per enclosure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15 inputs, 1 output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989934" y="3886718"/>
                <a:ext cx="2799876" cy="67446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 Master of Masters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24 Inputs </a:t>
                </a:r>
                <a:r>
                  <a:rPr lang="en-US" sz="1600" b="1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8 </a:t>
                </a:r>
                <a:r>
                  <a:rPr lang="en-US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Outputs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996682" y="4643591"/>
                <a:ext cx="3805932" cy="7339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8 </a:t>
                </a:r>
                <a:r>
                  <a:rPr lang="en-US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Actuator Interfaces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 Input + 1 Redundant, 1 output</a:t>
                </a:r>
              </a:p>
            </p:txBody>
          </p:sp>
          <p:cxnSp>
            <p:nvCxnSpPr>
              <p:cNvPr id="23" name="Straight Arrow Connector 22"/>
              <p:cNvCxnSpPr>
                <a:stCxn id="7" idx="2"/>
              </p:cNvCxnSpPr>
              <p:nvPr/>
            </p:nvCxnSpPr>
            <p:spPr>
              <a:xfrm>
                <a:off x="1308122" y="2004101"/>
                <a:ext cx="4343" cy="3429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2066483" y="2012345"/>
                <a:ext cx="4343" cy="3429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3282002" y="2012345"/>
                <a:ext cx="4343" cy="3429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3991338" y="2004101"/>
                <a:ext cx="4343" cy="3429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1339107" y="2805042"/>
                <a:ext cx="0" cy="37602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3269523" y="2838068"/>
                <a:ext cx="4343" cy="3429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1962489" y="3622375"/>
                <a:ext cx="0" cy="29169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3505200" y="3641850"/>
                <a:ext cx="0" cy="29169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2724035" y="4615216"/>
                <a:ext cx="0" cy="233154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2707059" y="5290094"/>
                <a:ext cx="0" cy="233154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2537855" y="1757129"/>
                <a:ext cx="0" cy="1421707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prstDash val="sysDash"/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2724036" y="3680430"/>
                <a:ext cx="0" cy="233154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/>
              <p:cNvSpPr/>
              <p:nvPr/>
            </p:nvSpPr>
            <p:spPr>
              <a:xfrm>
                <a:off x="3955204" y="5441294"/>
                <a:ext cx="3847410" cy="6840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 Actuators: Source, </a:t>
                </a:r>
                <a:r>
                  <a:rPr lang="en-US" sz="1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LEBT</a:t>
                </a:r>
                <a:r>
                  <a:rPr lang="en-US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Chopper, </a:t>
                </a:r>
                <a:r>
                  <a:rPr lang="en-US" sz="1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MEBT</a:t>
                </a:r>
                <a:r>
                  <a:rPr lang="en-US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Chopper and Timing</a:t>
                </a: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880007" y="2343237"/>
                <a:ext cx="554585" cy="46068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DIF</a:t>
                </a:r>
                <a:r>
                  <a:rPr lang="en-US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747867" y="2344357"/>
                <a:ext cx="511920" cy="46068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DIF</a:t>
                </a:r>
                <a:endParaRPr lang="en-US" sz="16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>
                <a:off x="3992339" y="2838068"/>
                <a:ext cx="4343" cy="3429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2118461" y="2838068"/>
                <a:ext cx="4343" cy="3429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2892112" y="1759358"/>
                <a:ext cx="0" cy="1421707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prstDash val="sysDash"/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ctangle 43"/>
              <p:cNvSpPr/>
              <p:nvPr/>
            </p:nvSpPr>
            <p:spPr>
              <a:xfrm>
                <a:off x="538557" y="1455624"/>
                <a:ext cx="2086941" cy="229518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866380" y="1680808"/>
                <a:ext cx="954917" cy="13690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vert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 smtClean="0">
                    <a:solidFill>
                      <a:srgbClr val="2E74B5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ENCLOSURE y</a:t>
                </a:r>
                <a:endParaRPr lang="en-US" sz="1600" b="1" dirty="0"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endParaRPr lang="en-US" sz="1600" b="1" dirty="0">
                  <a:effectLst/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2813558" y="1455624"/>
                <a:ext cx="1756467" cy="229518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8" name="Rectangle 47"/>
            <p:cNvSpPr/>
            <p:nvPr/>
          </p:nvSpPr>
          <p:spPr>
            <a:xfrm rot="10800000">
              <a:off x="333681" y="1527891"/>
              <a:ext cx="954917" cy="13922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vert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2E74B5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ENCLOSURE x</a:t>
              </a:r>
              <a:endParaRPr lang="en-US" sz="16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  <a:p>
              <a:pPr marL="0" marR="0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lang="en-US" sz="16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404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FBI DRIVER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8646"/>
            <a:ext cx="7848600" cy="4807518"/>
          </a:xfrm>
        </p:spPr>
        <p:txBody>
          <a:bodyPr>
            <a:normAutofit/>
          </a:bodyPr>
          <a:lstStyle/>
          <a:p>
            <a:r>
              <a:rPr lang="en-US" dirty="0"/>
              <a:t>Made to drive the </a:t>
            </a:r>
            <a:r>
              <a:rPr lang="en-US" dirty="0" err="1"/>
              <a:t>FBI_DIF</a:t>
            </a:r>
            <a:endParaRPr lang="en-US" dirty="0"/>
          </a:p>
          <a:p>
            <a:r>
              <a:rPr lang="en-US" dirty="0" smtClean="0"/>
              <a:t>Implemented within the fast electronics or</a:t>
            </a:r>
          </a:p>
          <a:p>
            <a:pPr lvl="1"/>
            <a:r>
              <a:rPr lang="en-US" dirty="0" smtClean="0"/>
              <a:t>Developed like a module that can be plug in to the “of the shelf” boards</a:t>
            </a:r>
          </a:p>
          <a:p>
            <a:r>
              <a:rPr lang="en-US" dirty="0" smtClean="0"/>
              <a:t>Small footprint</a:t>
            </a:r>
          </a:p>
          <a:p>
            <a:r>
              <a:rPr lang="en-US" dirty="0" smtClean="0"/>
              <a:t>High Sensibility: 1.7V Min to give permit for modern FPGA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530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FBI DRIVER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pic>
        <p:nvPicPr>
          <p:cNvPr id="1026" name="Picture 2" descr="https://docs.google.com/drawings/d/sikmCB0_vtRywRQM3NhQfuA/image?w=600&amp;h=363&amp;rev=335&amp;ac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03292"/>
            <a:ext cx="5705475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96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FBI </a:t>
            </a:r>
            <a:r>
              <a:rPr lang="en-US" dirty="0" err="1" smtClean="0"/>
              <a:t>DIF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Translate Beam Permit to a RS485 to have higher immunity and </a:t>
            </a:r>
            <a:r>
              <a:rPr lang="en-US" dirty="0" smtClean="0"/>
              <a:t>reach.</a:t>
            </a:r>
            <a:endParaRPr lang="en-US" dirty="0" smtClean="0"/>
          </a:p>
          <a:p>
            <a:r>
              <a:rPr lang="en-US" dirty="0" smtClean="0"/>
              <a:t>Input compatible with PCL and FPGAs</a:t>
            </a:r>
          </a:p>
          <a:p>
            <a:pPr lvl="1"/>
            <a:r>
              <a:rPr lang="en-US" dirty="0" smtClean="0"/>
              <a:t>Wide Input Voltage range  (From 1.8V to 36V)</a:t>
            </a:r>
          </a:p>
          <a:p>
            <a:pPr lvl="1"/>
            <a:r>
              <a:rPr lang="en-US" dirty="0" smtClean="0"/>
              <a:t>Low current (&lt; 15mA)</a:t>
            </a:r>
          </a:p>
          <a:p>
            <a:r>
              <a:rPr lang="en-US" dirty="0" smtClean="0"/>
              <a:t>RS485 at the output</a:t>
            </a:r>
            <a:endParaRPr lang="en-US" dirty="0"/>
          </a:p>
          <a:p>
            <a:r>
              <a:rPr lang="en-US" dirty="0" smtClean="0"/>
              <a:t>Electrically Isolated from the IDev</a:t>
            </a:r>
          </a:p>
          <a:p>
            <a:r>
              <a:rPr lang="en-US" dirty="0" smtClean="0"/>
              <a:t>Permit only passes through logic</a:t>
            </a:r>
          </a:p>
          <a:p>
            <a:r>
              <a:rPr lang="en-US" dirty="0" smtClean="0"/>
              <a:t>Modern components</a:t>
            </a:r>
          </a:p>
          <a:p>
            <a:r>
              <a:rPr lang="en-US" dirty="0" smtClean="0"/>
              <a:t>Higher Integration</a:t>
            </a:r>
          </a:p>
          <a:p>
            <a:r>
              <a:rPr lang="en-US" dirty="0" smtClean="0"/>
              <a:t>Self Testing onboard.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415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 smtClean="0"/>
              <a:t>FBI_DIF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/>
          </a:p>
        </p:txBody>
      </p:sp>
      <p:pic>
        <p:nvPicPr>
          <p:cNvPr id="5" name="Picture 4" descr="https://lh6.googleusercontent.com/l2bzREFjoVreUNJjnLjva8MGWD_q3dCQz7F44lO49XLxsj-szhiayoEVI7P7ZgTgyfXJbyl80Mgx_h7ILOFWFxmezdEBdOdrQ6R8rbN36IFmlsLkr64afQfOW8h1RlCt=s16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676400"/>
            <a:ext cx="7467600" cy="396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8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FBI Master and </a:t>
            </a:r>
            <a:r>
              <a:rPr lang="en-US" err="1" smtClean="0"/>
              <a:t>Mastor</a:t>
            </a:r>
            <a:r>
              <a:rPr lang="en-US" smtClean="0"/>
              <a:t> of Master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Based on </a:t>
            </a:r>
            <a:r>
              <a:rPr lang="en-US" dirty="0" err="1" smtClean="0"/>
              <a:t>uTCA</a:t>
            </a:r>
            <a:r>
              <a:rPr lang="en-US" dirty="0"/>
              <a:t> </a:t>
            </a:r>
            <a:r>
              <a:rPr lang="en-US" dirty="0" smtClean="0"/>
              <a:t>or Pizza box</a:t>
            </a:r>
          </a:p>
          <a:p>
            <a:r>
              <a:rPr lang="en-US" dirty="0" smtClean="0"/>
              <a:t>Permit pass through an FPGA</a:t>
            </a:r>
          </a:p>
          <a:p>
            <a:r>
              <a:rPr lang="en-US" dirty="0" smtClean="0"/>
              <a:t>Operative system within each box</a:t>
            </a:r>
          </a:p>
          <a:p>
            <a:r>
              <a:rPr lang="en-US" dirty="0" smtClean="0"/>
              <a:t>Fail safe</a:t>
            </a:r>
          </a:p>
          <a:p>
            <a:r>
              <a:rPr lang="en-US" dirty="0" smtClean="0"/>
              <a:t>Fast response</a:t>
            </a:r>
          </a:p>
          <a:p>
            <a:r>
              <a:rPr lang="en-US" dirty="0" smtClean="0"/>
              <a:t>Programmable digital filter @ inputs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478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 smtClean="0"/>
              <a:t>FBI_MASTER</a:t>
            </a:r>
            <a:r>
              <a:rPr lang="en-US" smtClean="0"/>
              <a:t> in </a:t>
            </a:r>
            <a:r>
              <a:rPr lang="en-US" err="1" smtClean="0"/>
              <a:t>uTCA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38596"/>
            <a:ext cx="8458200" cy="35096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3936949"/>
            <a:ext cx="4762500" cy="278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5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680" y="1124744"/>
            <a:ext cx="6217984" cy="3447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FBI MASTER Pizza box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1124744"/>
            <a:ext cx="4426114" cy="2246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94348"/>
            <a:ext cx="6401949" cy="272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1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 smtClean="0"/>
              <a:t>FBI_ACTUATOR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49"/>
          </a:xfrm>
        </p:spPr>
        <p:txBody>
          <a:bodyPr/>
          <a:lstStyle/>
          <a:p>
            <a:r>
              <a:rPr lang="en-US" dirty="0" smtClean="0"/>
              <a:t>Tailor made for Each Actuator</a:t>
            </a:r>
          </a:p>
          <a:p>
            <a:r>
              <a:rPr lang="en-US" dirty="0" smtClean="0"/>
              <a:t>Ensures redundant control even if there is one input</a:t>
            </a:r>
          </a:p>
          <a:p>
            <a:r>
              <a:rPr lang="en-US" dirty="0" smtClean="0"/>
              <a:t>Allows many devices to control the actuator</a:t>
            </a:r>
          </a:p>
          <a:p>
            <a:r>
              <a:rPr lang="en-US" dirty="0" smtClean="0"/>
              <a:t>Failsafe</a:t>
            </a:r>
          </a:p>
          <a:p>
            <a:r>
              <a:rPr lang="en-US" dirty="0" smtClean="0"/>
              <a:t>No blind failures</a:t>
            </a:r>
          </a:p>
          <a:p>
            <a:r>
              <a:rPr lang="en-US" dirty="0"/>
              <a:t>Permit only passes through logic</a:t>
            </a:r>
          </a:p>
          <a:p>
            <a:r>
              <a:rPr lang="en-US" dirty="0" err="1" smtClean="0"/>
              <a:t>CPLD</a:t>
            </a:r>
            <a:r>
              <a:rPr lang="en-US" dirty="0" smtClean="0"/>
              <a:t> monitors the permit and Inform the master</a:t>
            </a:r>
          </a:p>
          <a:p>
            <a:r>
              <a:rPr lang="en-US" dirty="0" smtClean="0"/>
              <a:t>Redundant Power Supply.</a:t>
            </a:r>
          </a:p>
          <a:p>
            <a:r>
              <a:rPr lang="en-US" dirty="0" smtClean="0"/>
              <a:t>19 inch pizza box format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712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FBI ACTUATOR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/>
          </a:p>
        </p:txBody>
      </p:sp>
      <p:pic>
        <p:nvPicPr>
          <p:cNvPr id="5" name="Picture 4" descr="https://docs.google.com/drawings/d/scxMreCHA4r4zk0HqBy7t7g/image?w=600&amp;h=412&amp;rev=481&amp;ac=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6629400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101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Acronyms 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1298341"/>
            <a:ext cx="8158970" cy="5231606"/>
          </a:xfrm>
        </p:spPr>
        <p:txBody>
          <a:bodyPr>
            <a:normAutofit fontScale="92500" lnSpcReduction="20000"/>
          </a:bodyPr>
          <a:lstStyle/>
          <a:p>
            <a:r>
              <a:rPr lang="sv-SE" dirty="0" smtClean="0"/>
              <a:t>FBI	 </a:t>
            </a:r>
            <a:r>
              <a:rPr lang="sv-SE" dirty="0" smtClean="0"/>
              <a:t>	 : </a:t>
            </a:r>
            <a:r>
              <a:rPr lang="sv-SE" dirty="0" smtClean="0"/>
              <a:t>Fast Beam Interlock</a:t>
            </a:r>
          </a:p>
          <a:p>
            <a:r>
              <a:rPr lang="sv-SE" dirty="0" smtClean="0"/>
              <a:t>FBI_D	 : FBI Driver</a:t>
            </a:r>
          </a:p>
          <a:p>
            <a:r>
              <a:rPr lang="sv-SE" dirty="0" smtClean="0"/>
              <a:t>FBI_DIF	 : FBI Device Interface</a:t>
            </a:r>
          </a:p>
          <a:p>
            <a:r>
              <a:rPr lang="sv-SE" dirty="0" smtClean="0"/>
              <a:t>FBI_M 	 : FBI Master</a:t>
            </a:r>
          </a:p>
          <a:p>
            <a:r>
              <a:rPr lang="sv-SE" dirty="0" smtClean="0"/>
              <a:t>FBI_MoM : FBI Master of Masters</a:t>
            </a:r>
          </a:p>
          <a:p>
            <a:endParaRPr lang="sv-SE" dirty="0" smtClean="0"/>
          </a:p>
          <a:p>
            <a:r>
              <a:rPr lang="sv-SE" dirty="0" smtClean="0"/>
              <a:t>IDev</a:t>
            </a:r>
            <a:r>
              <a:rPr lang="sv-SE" dirty="0"/>
              <a:t>: Input Devices: Devices connected to the FBI as permit sources</a:t>
            </a:r>
          </a:p>
          <a:p>
            <a:pPr lvl="1"/>
            <a:r>
              <a:rPr lang="sv-SE" dirty="0"/>
              <a:t>LPS: Local Protection Systems</a:t>
            </a:r>
          </a:p>
          <a:p>
            <a:pPr lvl="1"/>
            <a:r>
              <a:rPr lang="sv-SE" dirty="0"/>
              <a:t>BI: Beam Instrumentation</a:t>
            </a:r>
          </a:p>
          <a:p>
            <a:endParaRPr lang="sv-SE" dirty="0" smtClean="0"/>
          </a:p>
          <a:p>
            <a:r>
              <a:rPr lang="sv-SE" dirty="0" smtClean="0"/>
              <a:t>PSU: 	Power Supply Unit </a:t>
            </a:r>
          </a:p>
          <a:p>
            <a:r>
              <a:rPr lang="sv-SE" dirty="0" smtClean="0"/>
              <a:t>S/N:         Serial Number</a:t>
            </a:r>
          </a:p>
          <a:p>
            <a:pPr lvl="1"/>
            <a:endParaRPr lang="sv-S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FBIs COPPER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THE GOOD</a:t>
            </a:r>
          </a:p>
          <a:p>
            <a:pPr lvl="1"/>
            <a:r>
              <a:rPr lang="en-US" dirty="0" smtClean="0"/>
              <a:t>Small footprint</a:t>
            </a:r>
          </a:p>
          <a:p>
            <a:pPr lvl="1"/>
            <a:r>
              <a:rPr lang="en-US" dirty="0" smtClean="0"/>
              <a:t>Simple electronics</a:t>
            </a:r>
          </a:p>
          <a:p>
            <a:pPr lvl="1"/>
            <a:r>
              <a:rPr lang="en-US" dirty="0" smtClean="0"/>
              <a:t>Cheap circuits</a:t>
            </a:r>
          </a:p>
          <a:p>
            <a:pPr lvl="1"/>
            <a:r>
              <a:rPr lang="en-US" dirty="0" smtClean="0"/>
              <a:t>Very reliable connectors</a:t>
            </a:r>
          </a:p>
          <a:p>
            <a:endParaRPr lang="en-US" dirty="0"/>
          </a:p>
          <a:p>
            <a:r>
              <a:rPr lang="en-US" dirty="0" smtClean="0"/>
              <a:t>THE UGLY</a:t>
            </a:r>
          </a:p>
          <a:p>
            <a:pPr lvl="1"/>
            <a:r>
              <a:rPr lang="en-US" dirty="0" smtClean="0"/>
              <a:t>Connectors are hard to install “on the field”</a:t>
            </a:r>
          </a:p>
          <a:p>
            <a:pPr marL="57150" indent="0">
              <a:buNone/>
            </a:pP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BAD</a:t>
            </a:r>
          </a:p>
          <a:p>
            <a:pPr lvl="1"/>
            <a:r>
              <a:rPr lang="en-US" dirty="0" smtClean="0"/>
              <a:t>Expensive connectors</a:t>
            </a:r>
            <a:endParaRPr lang="en-US" dirty="0"/>
          </a:p>
          <a:p>
            <a:pPr lvl="1"/>
            <a:r>
              <a:rPr lang="en-US" dirty="0" smtClean="0"/>
              <a:t>Found weak points in the connection between the IDev </a:t>
            </a:r>
            <a:r>
              <a:rPr lang="en-US" dirty="0"/>
              <a:t>and </a:t>
            </a:r>
            <a:r>
              <a:rPr lang="en-US" dirty="0" err="1" smtClean="0"/>
              <a:t>FBI_DIF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596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THE COPPER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Redundancy maybe added in case of needed additional level or protection to reach the desired protection level.</a:t>
            </a:r>
          </a:p>
          <a:p>
            <a:endParaRPr lang="en-US" dirty="0"/>
          </a:p>
          <a:p>
            <a:r>
              <a:rPr lang="en-US" dirty="0" smtClean="0"/>
              <a:t>Self </a:t>
            </a:r>
            <a:r>
              <a:rPr lang="en-US" dirty="0" smtClean="0"/>
              <a:t>testing sequence built </a:t>
            </a:r>
            <a:r>
              <a:rPr lang="en-US" dirty="0" smtClean="0"/>
              <a:t>into and outside </a:t>
            </a:r>
            <a:r>
              <a:rPr lang="en-US" dirty="0" smtClean="0"/>
              <a:t>the FBIs to remove the Blind failures and increase the protection level of the system.</a:t>
            </a:r>
          </a:p>
          <a:p>
            <a:endParaRPr lang="en-US" dirty="0"/>
          </a:p>
          <a:p>
            <a:pPr lvl="1"/>
            <a:r>
              <a:rPr lang="en-US" dirty="0" smtClean="0"/>
              <a:t>FAST TEST</a:t>
            </a:r>
          </a:p>
          <a:p>
            <a:pPr lvl="2"/>
            <a:r>
              <a:rPr lang="en-US" dirty="0" smtClean="0"/>
              <a:t>REALIZED BETWEEN PULSES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SLOW TEST </a:t>
            </a:r>
          </a:p>
          <a:p>
            <a:pPr lvl="2"/>
            <a:r>
              <a:rPr lang="en-US" dirty="0" smtClean="0"/>
              <a:t>REALIZED AFTER TECHNICAL STOPS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ACTUATOR TEST</a:t>
            </a:r>
          </a:p>
          <a:p>
            <a:pPr lvl="2"/>
            <a:r>
              <a:rPr lang="en-US" dirty="0" smtClean="0"/>
              <a:t>REALIZED AFTER SLOW 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840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FAST TEST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Realized between pulses</a:t>
            </a:r>
          </a:p>
          <a:p>
            <a:r>
              <a:rPr lang="en-US" dirty="0" smtClean="0"/>
              <a:t>Check the integrity of the connections from IDev to </a:t>
            </a:r>
            <a:r>
              <a:rPr lang="en-US" dirty="0" err="1" smtClean="0"/>
              <a:t>MoM</a:t>
            </a:r>
            <a:endParaRPr lang="en-US" dirty="0" smtClean="0"/>
          </a:p>
          <a:p>
            <a:r>
              <a:rPr lang="en-US" dirty="0" smtClean="0"/>
              <a:t>Generated by the </a:t>
            </a:r>
            <a:r>
              <a:rPr lang="en-US" dirty="0" err="1" smtClean="0"/>
              <a:t>FBI_MoM</a:t>
            </a:r>
            <a:endParaRPr lang="en-US" dirty="0" smtClean="0"/>
          </a:p>
          <a:p>
            <a:r>
              <a:rPr lang="en-US" dirty="0" smtClean="0"/>
              <a:t>Requires ~20us to execute</a:t>
            </a:r>
          </a:p>
          <a:p>
            <a:r>
              <a:rPr lang="en-US" dirty="0" smtClean="0"/>
              <a:t>Propagated through </a:t>
            </a:r>
            <a:r>
              <a:rPr lang="en-US" dirty="0" err="1" smtClean="0"/>
              <a:t>FBI_M</a:t>
            </a:r>
            <a:r>
              <a:rPr lang="en-US" dirty="0" smtClean="0"/>
              <a:t> to </a:t>
            </a:r>
            <a:r>
              <a:rPr lang="en-US" dirty="0" err="1" smtClean="0"/>
              <a:t>FBI_DIF</a:t>
            </a:r>
            <a:endParaRPr lang="en-US" dirty="0"/>
          </a:p>
          <a:p>
            <a:pPr lvl="1"/>
            <a:r>
              <a:rPr lang="en-US" dirty="0" smtClean="0"/>
              <a:t>Answered by </a:t>
            </a:r>
            <a:r>
              <a:rPr lang="en-US" dirty="0" err="1" smtClean="0"/>
              <a:t>FBI_DIF</a:t>
            </a:r>
            <a:r>
              <a:rPr lang="en-US" dirty="0" smtClean="0"/>
              <a:t> if SLOW connected at the input</a:t>
            </a:r>
          </a:p>
          <a:p>
            <a:pPr lvl="1"/>
            <a:r>
              <a:rPr lang="en-US" dirty="0" smtClean="0"/>
              <a:t>Propagated to the Input Device if FPGA</a:t>
            </a:r>
          </a:p>
          <a:p>
            <a:endParaRPr lang="en-US" dirty="0"/>
          </a:p>
          <a:p>
            <a:r>
              <a:rPr lang="en-US" dirty="0" smtClean="0"/>
              <a:t>While </a:t>
            </a:r>
            <a:r>
              <a:rPr lang="en-US" b="1" dirty="0" err="1" smtClean="0"/>
              <a:t>Permit_Test</a:t>
            </a:r>
            <a:r>
              <a:rPr lang="en-US" dirty="0" smtClean="0"/>
              <a:t> is on, Input device should remove the </a:t>
            </a:r>
            <a:r>
              <a:rPr lang="en-US" b="1" dirty="0" err="1" smtClean="0"/>
              <a:t>Beam_Permit</a:t>
            </a:r>
            <a:r>
              <a:rPr lang="en-US" dirty="0" smtClean="0"/>
              <a:t> signal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402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7872" y="6312761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/>
          </a:p>
        </p:txBody>
      </p:sp>
      <p:sp>
        <p:nvSpPr>
          <p:cNvPr id="113" name="Rectangle 112"/>
          <p:cNvSpPr/>
          <p:nvPr/>
        </p:nvSpPr>
        <p:spPr>
          <a:xfrm>
            <a:off x="647021" y="1305718"/>
            <a:ext cx="972944" cy="7464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SLOW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sz="16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PS</a:t>
            </a:r>
            <a:endParaRPr lang="en-US" sz="16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1750688" y="1305669"/>
            <a:ext cx="1309152" cy="7464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FAST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</a:t>
            </a:r>
            <a:endParaRPr lang="en-US" sz="16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395537" y="2625171"/>
            <a:ext cx="1355151" cy="755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FBI 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</a:t>
            </a:r>
            <a:endParaRPr lang="en-US" sz="16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47021" y="4037047"/>
            <a:ext cx="2393806" cy="7461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FBI_M</a:t>
            </a:r>
            <a:endParaRPr lang="en-US" sz="1600" b="1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1792805" y="5278525"/>
            <a:ext cx="3086925" cy="11581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Master of Masters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3059842" y="2423824"/>
            <a:ext cx="5245958" cy="1338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HARDWARE SELECTION FOR</a:t>
            </a:r>
          </a:p>
          <a:p>
            <a:pPr>
              <a:lnSpc>
                <a:spcPct val="107000"/>
              </a:lnSpc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TEST IN </a:t>
            </a:r>
            <a:r>
              <a:rPr 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(Slow Electronics)</a:t>
            </a:r>
          </a:p>
          <a:p>
            <a:pPr>
              <a:lnSpc>
                <a:spcPct val="107000"/>
              </a:lnSpc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TEST ON </a:t>
            </a:r>
            <a:r>
              <a:rPr 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Idev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(Fast Electronics)</a:t>
            </a:r>
            <a:endParaRPr lang="en-US" sz="16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3363970" y="3860712"/>
            <a:ext cx="5386770" cy="1116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DISTRIBUTE THE TEST SIGNAL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WHILE TEST, </a:t>
            </a:r>
            <a:r>
              <a:rPr 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FBI_M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ONLY REMOVE PERMIT AFTER ALL INPUTS HAVE REPLIED</a:t>
            </a:r>
            <a:endParaRPr lang="en-US" sz="16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5003567" y="5297095"/>
            <a:ext cx="3302233" cy="1139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GENERATES TEST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CHECK THAT ALL REPLY</a:t>
            </a:r>
            <a:endParaRPr lang="en-US" sz="16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21" name="Straight Arrow Connector 120"/>
          <p:cNvCxnSpPr>
            <a:stCxn id="113" idx="2"/>
          </p:cNvCxnSpPr>
          <p:nvPr/>
        </p:nvCxnSpPr>
        <p:spPr>
          <a:xfrm>
            <a:off x="1133495" y="2052142"/>
            <a:ext cx="6757" cy="57955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2313296" y="2066071"/>
            <a:ext cx="6757" cy="57955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1181699" y="3405462"/>
            <a:ext cx="0" cy="635352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2151510" y="4786480"/>
            <a:ext cx="0" cy="492865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3336266" y="6464047"/>
            <a:ext cx="0" cy="393952"/>
          </a:xfrm>
          <a:prstGeom prst="straightConnector1">
            <a:avLst/>
          </a:prstGeom>
          <a:ln w="38100" cmpd="sng">
            <a:solidFill>
              <a:schemeClr val="tx2">
                <a:lumMod val="60000"/>
                <a:lumOff val="40000"/>
              </a:schemeClr>
            </a:solidFill>
            <a:prstDash val="sysDot"/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3336267" y="4884573"/>
            <a:ext cx="0" cy="393952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ctangle 126"/>
          <p:cNvSpPr/>
          <p:nvPr/>
        </p:nvSpPr>
        <p:spPr>
          <a:xfrm>
            <a:off x="2023191" y="2625167"/>
            <a:ext cx="862782" cy="7784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</a:t>
            </a:r>
            <a:endParaRPr lang="en-US" sz="16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</p:txBody>
      </p:sp>
      <p:cxnSp>
        <p:nvCxnSpPr>
          <p:cNvPr id="128" name="Straight Arrow Connector 127"/>
          <p:cNvCxnSpPr/>
          <p:nvPr/>
        </p:nvCxnSpPr>
        <p:spPr>
          <a:xfrm>
            <a:off x="2394159" y="3461265"/>
            <a:ext cx="6757" cy="57955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flipH="1" flipV="1">
            <a:off x="2446503" y="2056470"/>
            <a:ext cx="8077" cy="54077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1285012" y="3426176"/>
            <a:ext cx="1229948" cy="550468"/>
            <a:chOff x="1285012" y="3426176"/>
            <a:chExt cx="1229948" cy="550468"/>
          </a:xfrm>
        </p:grpSpPr>
        <p:cxnSp>
          <p:nvCxnSpPr>
            <p:cNvPr id="130" name="Straight Arrow Connector 129"/>
            <p:cNvCxnSpPr/>
            <p:nvPr/>
          </p:nvCxnSpPr>
          <p:spPr>
            <a:xfrm flipH="1" flipV="1">
              <a:off x="1285012" y="3426176"/>
              <a:ext cx="8077" cy="54077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 flipH="1" flipV="1">
              <a:off x="2506883" y="3435866"/>
              <a:ext cx="8077" cy="54077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2" name="Straight Arrow Connector 131"/>
          <p:cNvCxnSpPr/>
          <p:nvPr/>
        </p:nvCxnSpPr>
        <p:spPr>
          <a:xfrm flipV="1">
            <a:off x="2313296" y="4767154"/>
            <a:ext cx="0" cy="47265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061555" y="1955041"/>
            <a:ext cx="1450779" cy="1654318"/>
            <a:chOff x="1080927" y="1869513"/>
            <a:chExt cx="1450779" cy="1156159"/>
          </a:xfrm>
        </p:grpSpPr>
        <p:sp>
          <p:nvSpPr>
            <p:cNvPr id="133" name="Arc 132"/>
            <p:cNvSpPr/>
            <p:nvPr/>
          </p:nvSpPr>
          <p:spPr>
            <a:xfrm>
              <a:off x="2256612" y="1869513"/>
              <a:ext cx="275094" cy="292611"/>
            </a:xfrm>
            <a:prstGeom prst="arc">
              <a:avLst>
                <a:gd name="adj1" fmla="val 10816366"/>
                <a:gd name="adj2" fmla="val 0"/>
              </a:avLst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34" name="Arc 133"/>
            <p:cNvSpPr/>
            <p:nvPr/>
          </p:nvSpPr>
          <p:spPr>
            <a:xfrm>
              <a:off x="1080927" y="2733061"/>
              <a:ext cx="275094" cy="292611"/>
            </a:xfrm>
            <a:prstGeom prst="arc">
              <a:avLst>
                <a:gd name="adj1" fmla="val 10816366"/>
                <a:gd name="adj2" fmla="val 0"/>
              </a:avLst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</p:grpSp>
      <p:sp>
        <p:nvSpPr>
          <p:cNvPr id="135" name="Rectangle 134"/>
          <p:cNvSpPr/>
          <p:nvPr/>
        </p:nvSpPr>
        <p:spPr>
          <a:xfrm>
            <a:off x="3059842" y="1219200"/>
            <a:ext cx="5931757" cy="1338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Fast hardware removes permit when TEST PERMIT is ON</a:t>
            </a:r>
          </a:p>
          <a:p>
            <a:pPr>
              <a:lnSpc>
                <a:spcPct val="107000"/>
              </a:lnSpc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TEST IN </a:t>
            </a:r>
            <a:r>
              <a:rPr 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(Slow Electronics)</a:t>
            </a:r>
          </a:p>
          <a:p>
            <a:pPr>
              <a:lnSpc>
                <a:spcPct val="107000"/>
              </a:lnSpc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TEST ON </a:t>
            </a:r>
            <a:r>
              <a:rPr 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Idev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(Fast Electronics)</a:t>
            </a:r>
            <a:endParaRPr lang="en-US" sz="16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39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SLOW TEST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Executed after Technical stop</a:t>
            </a:r>
          </a:p>
          <a:p>
            <a:r>
              <a:rPr lang="en-US" dirty="0" smtClean="0"/>
              <a:t>Check the integrity of the whole system, not only the links and the FBIs but also the Protection functions described by Machine Protection</a:t>
            </a:r>
          </a:p>
          <a:p>
            <a:r>
              <a:rPr lang="en-US" dirty="0"/>
              <a:t>Realized with no beam</a:t>
            </a:r>
          </a:p>
          <a:p>
            <a:r>
              <a:rPr lang="en-US" dirty="0" smtClean="0"/>
              <a:t>Generated by Timing System</a:t>
            </a:r>
          </a:p>
          <a:p>
            <a:r>
              <a:rPr lang="en-US" dirty="0" smtClean="0"/>
              <a:t>ALL input devices should simulate a trigger in their protection functions and remove the </a:t>
            </a:r>
            <a:r>
              <a:rPr lang="en-US" dirty="0" err="1" smtClean="0"/>
              <a:t>beam_permit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465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ACTUATOR TEST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Generated by the Machine Operators</a:t>
            </a:r>
          </a:p>
          <a:p>
            <a:r>
              <a:rPr lang="en-US" dirty="0" smtClean="0"/>
              <a:t>Two stage test:</a:t>
            </a:r>
          </a:p>
          <a:p>
            <a:pPr lvl="1"/>
            <a:r>
              <a:rPr lang="en-US" dirty="0" smtClean="0"/>
              <a:t>WITH LONG BEAM AND </a:t>
            </a:r>
            <a:r>
              <a:rPr lang="en-US" dirty="0" err="1" smtClean="0"/>
              <a:t>LEBT</a:t>
            </a:r>
            <a:r>
              <a:rPr lang="en-US" dirty="0" smtClean="0"/>
              <a:t> FC </a:t>
            </a:r>
            <a:r>
              <a:rPr lang="en-US" b="1" dirty="0" smtClean="0"/>
              <a:t>IN</a:t>
            </a:r>
          </a:p>
          <a:p>
            <a:pPr lvl="2"/>
            <a:r>
              <a:rPr lang="en-US" dirty="0" smtClean="0"/>
              <a:t>TO TEST THE SOURCE AND </a:t>
            </a:r>
            <a:r>
              <a:rPr lang="en-US" dirty="0" err="1" smtClean="0"/>
              <a:t>LEBET</a:t>
            </a:r>
            <a:r>
              <a:rPr lang="en-US" dirty="0" smtClean="0"/>
              <a:t> CHOPPER</a:t>
            </a:r>
          </a:p>
          <a:p>
            <a:pPr lvl="1"/>
            <a:r>
              <a:rPr lang="en-US" dirty="0" smtClean="0"/>
              <a:t>WITH SHORT AND SAFE BEAM AND </a:t>
            </a:r>
            <a:r>
              <a:rPr lang="en-US" dirty="0" err="1" smtClean="0"/>
              <a:t>LEBT</a:t>
            </a:r>
            <a:r>
              <a:rPr lang="en-US" dirty="0" smtClean="0"/>
              <a:t> FC </a:t>
            </a:r>
            <a:r>
              <a:rPr lang="en-US" b="1" dirty="0" smtClean="0"/>
              <a:t>OUT</a:t>
            </a:r>
          </a:p>
          <a:p>
            <a:pPr lvl="2"/>
            <a:r>
              <a:rPr lang="en-US" dirty="0" smtClean="0"/>
              <a:t>TO TEST THE </a:t>
            </a:r>
            <a:r>
              <a:rPr lang="en-US" dirty="0" err="1" smtClean="0"/>
              <a:t>MEBT</a:t>
            </a:r>
            <a:r>
              <a:rPr lang="en-US" dirty="0" smtClean="0"/>
              <a:t> CHOPPER AND ANY OTHER BEAM ACTUATOR</a:t>
            </a:r>
          </a:p>
          <a:p>
            <a:endParaRPr lang="en-US" dirty="0" smtClean="0"/>
          </a:p>
          <a:p>
            <a:r>
              <a:rPr lang="en-US" dirty="0" smtClean="0"/>
              <a:t>Beam will be generated and the </a:t>
            </a:r>
            <a:r>
              <a:rPr lang="en-US" dirty="0" err="1" smtClean="0"/>
              <a:t>FBI_MoM</a:t>
            </a:r>
            <a:r>
              <a:rPr lang="en-US" dirty="0" smtClean="0"/>
              <a:t> will trigger one by one the different beam actuator at half of the pulse time to ensure correct behavior.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771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FBIs OPTICAL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EVOLUTION of the FBI Copper version</a:t>
            </a:r>
          </a:p>
          <a:p>
            <a:r>
              <a:rPr lang="en-US" dirty="0" smtClean="0"/>
              <a:t>Links between ID and </a:t>
            </a:r>
            <a:r>
              <a:rPr lang="en-US" dirty="0" err="1" smtClean="0"/>
              <a:t>FBI_DIF</a:t>
            </a:r>
            <a:r>
              <a:rPr lang="en-US" dirty="0" smtClean="0"/>
              <a:t> still been copper for compatibility</a:t>
            </a:r>
          </a:p>
          <a:p>
            <a:r>
              <a:rPr lang="en-US" dirty="0" smtClean="0"/>
              <a:t>Copper links replaced by </a:t>
            </a:r>
            <a:r>
              <a:rPr lang="en-US" dirty="0" err="1" smtClean="0"/>
              <a:t>Gbit</a:t>
            </a:r>
            <a:r>
              <a:rPr lang="en-US" dirty="0" smtClean="0"/>
              <a:t> OPTICAL LINK:</a:t>
            </a:r>
          </a:p>
          <a:p>
            <a:pPr lvl="1"/>
            <a:r>
              <a:rPr lang="en-US" dirty="0" err="1" smtClean="0"/>
              <a:t>FBI_DIF</a:t>
            </a:r>
            <a:r>
              <a:rPr lang="en-US" dirty="0" smtClean="0"/>
              <a:t> to </a:t>
            </a:r>
            <a:r>
              <a:rPr lang="en-US" dirty="0" err="1" smtClean="0"/>
              <a:t>FBI_M</a:t>
            </a:r>
            <a:endParaRPr lang="en-US" dirty="0" smtClean="0"/>
          </a:p>
          <a:p>
            <a:pPr lvl="1"/>
            <a:r>
              <a:rPr lang="en-US" dirty="0" err="1" smtClean="0"/>
              <a:t>FBI_M</a:t>
            </a:r>
            <a:r>
              <a:rPr lang="en-US" dirty="0" smtClean="0"/>
              <a:t> to </a:t>
            </a:r>
            <a:r>
              <a:rPr lang="en-US" dirty="0" err="1" smtClean="0"/>
              <a:t>FBI_MoM</a:t>
            </a:r>
            <a:endParaRPr lang="en-US" dirty="0" smtClean="0"/>
          </a:p>
          <a:p>
            <a:pPr lvl="1"/>
            <a:r>
              <a:rPr lang="en-US" dirty="0" err="1" smtClean="0"/>
              <a:t>FBI_MoM</a:t>
            </a:r>
            <a:r>
              <a:rPr lang="en-US" dirty="0" smtClean="0"/>
              <a:t> to </a:t>
            </a:r>
            <a:r>
              <a:rPr lang="en-US" dirty="0" err="1" smtClean="0"/>
              <a:t>FBI_A</a:t>
            </a:r>
            <a:endParaRPr lang="en-US" dirty="0" smtClean="0"/>
          </a:p>
          <a:p>
            <a:r>
              <a:rPr lang="en-US" dirty="0" smtClean="0"/>
              <a:t>Uses FPGA with Internal </a:t>
            </a:r>
            <a:r>
              <a:rPr lang="en-US" dirty="0" err="1" smtClean="0"/>
              <a:t>serializers</a:t>
            </a:r>
            <a:r>
              <a:rPr lang="en-US" dirty="0" smtClean="0"/>
              <a:t> for all communications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105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FBI OPTICAL ARCHITECTURE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Follows same distribution as copper</a:t>
            </a:r>
          </a:p>
          <a:p>
            <a:r>
              <a:rPr lang="en-US" dirty="0" err="1" smtClean="0"/>
              <a:t>FBI_DIF</a:t>
            </a:r>
            <a:r>
              <a:rPr lang="en-US" dirty="0" smtClean="0"/>
              <a:t> will concentrate signals instead of just adapting levels</a:t>
            </a:r>
          </a:p>
          <a:p>
            <a:r>
              <a:rPr lang="en-US" dirty="0" smtClean="0"/>
              <a:t>Copper links uses DC signals as before</a:t>
            </a:r>
          </a:p>
          <a:p>
            <a:r>
              <a:rPr lang="en-US" dirty="0" smtClean="0"/>
              <a:t>Optical links uses </a:t>
            </a:r>
            <a:r>
              <a:rPr lang="en-US" dirty="0" err="1" smtClean="0"/>
              <a:t>Gbit</a:t>
            </a:r>
            <a:r>
              <a:rPr lang="en-US" dirty="0" smtClean="0"/>
              <a:t> connection with </a:t>
            </a:r>
            <a:r>
              <a:rPr lang="en-US" dirty="0" err="1" smtClean="0"/>
              <a:t>BEAM_PERMIT</a:t>
            </a:r>
            <a:r>
              <a:rPr lang="en-US" dirty="0" smtClean="0"/>
              <a:t> packed into DATA</a:t>
            </a:r>
          </a:p>
          <a:p>
            <a:r>
              <a:rPr lang="en-US" dirty="0" err="1" smtClean="0"/>
              <a:t>BEAM_PERMIT</a:t>
            </a:r>
            <a:r>
              <a:rPr lang="en-US" dirty="0" smtClean="0"/>
              <a:t> path becomes dynamic, no blind failures if bit is stock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132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FBI OPTICAL ARCHITECTURE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/>
          </a:p>
        </p:txBody>
      </p:sp>
      <p:grpSp>
        <p:nvGrpSpPr>
          <p:cNvPr id="5" name="Canvas 611"/>
          <p:cNvGrpSpPr/>
          <p:nvPr/>
        </p:nvGrpSpPr>
        <p:grpSpPr>
          <a:xfrm>
            <a:off x="838200" y="1219200"/>
            <a:ext cx="7543799" cy="5257800"/>
            <a:chOff x="0" y="0"/>
            <a:chExt cx="2854325" cy="2070735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2854325" cy="2070735"/>
            </a:xfrm>
            <a:prstGeom prst="rect">
              <a:avLst/>
            </a:prstGeom>
          </p:spPr>
        </p:sp>
        <p:sp>
          <p:nvSpPr>
            <p:cNvPr id="7" name="Rectangle 6"/>
            <p:cNvSpPr/>
            <p:nvPr/>
          </p:nvSpPr>
          <p:spPr>
            <a:xfrm>
              <a:off x="156081" y="99639"/>
              <a:ext cx="256595" cy="19875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LPS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89966" y="99626"/>
              <a:ext cx="256595" cy="19875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28600" y="450977"/>
              <a:ext cx="460376" cy="20727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FBI_DIF</a:t>
              </a:r>
              <a:endParaRPr lang="en-US" sz="10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6081" y="826927"/>
              <a:ext cx="631320" cy="19867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FBI_M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4990" y="1157503"/>
              <a:ext cx="814117" cy="199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Master of Masters (MoM)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4990" y="1461815"/>
              <a:ext cx="800186" cy="19873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Actuator Interfaces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1537" y="827253"/>
              <a:ext cx="645783" cy="19867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FBI_M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06475" y="451481"/>
              <a:ext cx="454025" cy="20727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FBI_DIF</a:t>
              </a:r>
              <a:endParaRPr lang="en-US" sz="10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51442" y="99639"/>
              <a:ext cx="256595" cy="19875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LPS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53282" y="99626"/>
              <a:ext cx="256595" cy="19875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4990" y="1766885"/>
              <a:ext cx="800186" cy="19873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Actuators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42183" y="99626"/>
              <a:ext cx="925592" cy="1987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Device Inputs ~300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527422" y="370854"/>
              <a:ext cx="1057993" cy="3565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 FBI_DIF per enclosure</a:t>
              </a: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 copper inputs to 1 </a:t>
              </a:r>
              <a:r>
                <a:rPr lang="en-US" sz="105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optical</a:t>
              </a:r>
              <a:endParaRPr lang="en-US" sz="105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625875" y="826563"/>
              <a:ext cx="861086" cy="2974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 per enclosure</a:t>
              </a: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 </a:t>
              </a:r>
              <a:r>
                <a:rPr lang="en-US" sz="105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Optical</a:t>
              </a:r>
              <a:r>
                <a:rPr lang="en-US" sz="10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inputs 1 Output</a:t>
              </a: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387475" y="1100864"/>
              <a:ext cx="1172293" cy="3034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 Master of Master</a:t>
              </a: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24 </a:t>
              </a:r>
              <a:r>
                <a:rPr lang="en-US" sz="105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Optical</a:t>
              </a:r>
              <a:r>
                <a:rPr lang="en-US" sz="105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Inputs </a:t>
              </a:r>
              <a:r>
                <a:rPr lang="en-US" sz="105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 </a:t>
              </a:r>
              <a:r>
                <a:rPr lang="en-US" sz="105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Outputs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387064" y="1417433"/>
              <a:ext cx="1416461" cy="330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 </a:t>
              </a:r>
              <a:r>
                <a:rPr lang="en-US" sz="105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Actuator Interfaces</a:t>
              </a: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 </a:t>
              </a:r>
              <a:r>
                <a:rPr lang="en-US" sz="105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Optical</a:t>
              </a:r>
              <a:r>
                <a:rPr lang="en-US" sz="105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Input + 1 Redundant, 1 output</a:t>
              </a:r>
            </a:p>
          </p:txBody>
        </p:sp>
        <p:cxnSp>
          <p:nvCxnSpPr>
            <p:cNvPr id="23" name="Straight Arrow Connector 22"/>
            <p:cNvCxnSpPr>
              <a:stCxn id="7" idx="2"/>
            </p:cNvCxnSpPr>
            <p:nvPr/>
          </p:nvCxnSpPr>
          <p:spPr>
            <a:xfrm>
              <a:off x="284379" y="298394"/>
              <a:ext cx="1782" cy="15432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595529" y="302103"/>
              <a:ext cx="1782" cy="15432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1059079" y="302103"/>
              <a:ext cx="1782" cy="15432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385282" y="298394"/>
              <a:ext cx="1782" cy="15432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425938" y="673610"/>
              <a:ext cx="1782" cy="15432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1214731" y="673536"/>
              <a:ext cx="1782" cy="15432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552861" y="1026483"/>
              <a:ext cx="0" cy="13123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254920" y="1026776"/>
              <a:ext cx="0" cy="13123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867299" y="1356567"/>
              <a:ext cx="0" cy="10490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867299" y="1660495"/>
              <a:ext cx="0" cy="104900"/>
            </a:xfrm>
            <a:prstGeom prst="straightConnector1">
              <a:avLst/>
            </a:prstGeom>
            <a:ln w="38100" cmpd="sng">
              <a:solidFill>
                <a:schemeClr val="accent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435499" y="347903"/>
              <a:ext cx="0" cy="1049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1222899" y="347903"/>
              <a:ext cx="0" cy="1049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519019" y="722027"/>
              <a:ext cx="0" cy="10490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1310864" y="723030"/>
              <a:ext cx="0" cy="10490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864947" y="1052603"/>
              <a:ext cx="0" cy="10490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1385282" y="1730545"/>
              <a:ext cx="1279525" cy="307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 Actuators: Source, LEBT Chopper, MEBT Chopper and Timing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9699" y="49795"/>
              <a:ext cx="798424" cy="10305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433071" y="211434"/>
              <a:ext cx="392430" cy="6164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vert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 b="1">
                  <a:solidFill>
                    <a:srgbClr val="365F9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ENCLOSURE</a:t>
              </a:r>
              <a:endParaRPr lang="en-US" sz="105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03482" y="49795"/>
              <a:ext cx="798424" cy="10305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 rot="10800000">
              <a:off x="18428" y="227843"/>
              <a:ext cx="153348" cy="6164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vert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 b="1">
                  <a:solidFill>
                    <a:srgbClr val="365F9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ENCLOSURE</a:t>
              </a:r>
              <a:endParaRPr lang="en-US" sz="105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10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416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FBI DIF Optical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/>
          </a:p>
        </p:txBody>
      </p:sp>
      <p:pic>
        <p:nvPicPr>
          <p:cNvPr id="1034" name="Picture 10" descr="xilinx-artix-7-fpga-2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6" t="1256" r="16100"/>
          <a:stretch>
            <a:fillRect/>
          </a:stretch>
        </p:blipFill>
        <p:spPr bwMode="auto">
          <a:xfrm>
            <a:off x="4038987" y="3127802"/>
            <a:ext cx="886696" cy="83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7" name="Picture 13" descr="Image result for microD 9 mi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5488" y="2891429"/>
            <a:ext cx="967924" cy="79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8" name="Picture 14" descr="Image result for microD 9 mi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5488" y="3688567"/>
            <a:ext cx="967924" cy="79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9" name="Picture 15" descr="Image result for microD 9 mi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5488" y="4485705"/>
            <a:ext cx="967924" cy="79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AutoShape 16"/>
          <p:cNvSpPr>
            <a:spLocks noChangeArrowheads="1"/>
          </p:cNvSpPr>
          <p:nvPr/>
        </p:nvSpPr>
        <p:spPr bwMode="auto">
          <a:xfrm>
            <a:off x="3705192" y="3398920"/>
            <a:ext cx="446246" cy="285343"/>
          </a:xfrm>
          <a:prstGeom prst="rightArrow">
            <a:avLst>
              <a:gd name="adj1" fmla="val 50000"/>
              <a:gd name="adj2" fmla="val 39103"/>
            </a:avLst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4882989" y="3398920"/>
            <a:ext cx="446246" cy="285343"/>
          </a:xfrm>
          <a:prstGeom prst="rightArrow">
            <a:avLst>
              <a:gd name="adj1" fmla="val 50000"/>
              <a:gd name="adj2" fmla="val 39103"/>
            </a:avLst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5" name="Picture 21" descr="clock-time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964" y="2295346"/>
            <a:ext cx="541040" cy="54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047" name="AutoShape 23"/>
          <p:cNvCxnSpPr>
            <a:cxnSpLocks noChangeShapeType="1"/>
          </p:cNvCxnSpPr>
          <p:nvPr/>
        </p:nvCxnSpPr>
        <p:spPr bwMode="auto">
          <a:xfrm>
            <a:off x="4381024" y="2864818"/>
            <a:ext cx="0" cy="24876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pic>
        <p:nvPicPr>
          <p:cNvPr id="1049" name="Picture 25" descr="battery_charge-5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084" y="4485705"/>
            <a:ext cx="934707" cy="93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0" name="Picture 26" descr="battery_charge-5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698" y="4453048"/>
            <a:ext cx="934707" cy="93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" name="Picture 35" descr="FTLF1318P3BT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367" y="2891429"/>
            <a:ext cx="1443665" cy="139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13" descr="Image result for microD 9 mi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0667" y="2891429"/>
            <a:ext cx="967924" cy="79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14" descr="Image result for microD 9 mi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0667" y="3688567"/>
            <a:ext cx="967924" cy="79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15" descr="Image result for microD 9 mi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0667" y="4485705"/>
            <a:ext cx="967924" cy="79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13" descr="Image result for microD 9 mi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5488" y="2039319"/>
            <a:ext cx="967924" cy="79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13" descr="Image result for microD 9 mi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0667" y="2039319"/>
            <a:ext cx="967924" cy="79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19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Overview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046" y="1295400"/>
            <a:ext cx="8229600" cy="5181600"/>
          </a:xfrm>
        </p:spPr>
        <p:txBody>
          <a:bodyPr>
            <a:normAutofit fontScale="62500" lnSpcReduction="20000"/>
          </a:bodyPr>
          <a:lstStyle/>
          <a:p>
            <a:r>
              <a:rPr lang="sv-SE" dirty="0" smtClean="0"/>
              <a:t>ENVIRONMENT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sv-SE" sz="2800" dirty="0"/>
              <a:t>FBIS MAIN REQUIREMENTS</a:t>
            </a:r>
          </a:p>
          <a:p>
            <a:r>
              <a:rPr lang="sv-SE" dirty="0" smtClean="0"/>
              <a:t>FBIS COPPER LINKS</a:t>
            </a:r>
          </a:p>
          <a:p>
            <a:pPr lvl="1"/>
            <a:r>
              <a:rPr lang="sv-SE" dirty="0" smtClean="0"/>
              <a:t>FBIS ARQUITECTURE</a:t>
            </a:r>
          </a:p>
          <a:p>
            <a:pPr lvl="1"/>
            <a:r>
              <a:rPr lang="sv-SE" dirty="0" smtClean="0"/>
              <a:t>FBIS DRIVER</a:t>
            </a:r>
          </a:p>
          <a:p>
            <a:pPr lvl="1"/>
            <a:r>
              <a:rPr lang="sv-SE" dirty="0" smtClean="0"/>
              <a:t>FBIS DEVICE INTERFACE</a:t>
            </a:r>
          </a:p>
          <a:p>
            <a:pPr lvl="1"/>
            <a:r>
              <a:rPr lang="sv-SE" dirty="0" smtClean="0"/>
              <a:t>FBIS MASTER AND MASTER OF MASTERS</a:t>
            </a:r>
          </a:p>
          <a:p>
            <a:pPr lvl="1"/>
            <a:r>
              <a:rPr lang="sv-SE" dirty="0" smtClean="0"/>
              <a:t>FBI ACTUATOR</a:t>
            </a:r>
          </a:p>
          <a:p>
            <a:r>
              <a:rPr lang="en-US" dirty="0"/>
              <a:t>IMPROVING THE COPPER </a:t>
            </a:r>
            <a:r>
              <a:rPr lang="en-US" dirty="0" smtClean="0"/>
              <a:t>SYSTEM</a:t>
            </a:r>
          </a:p>
          <a:p>
            <a:r>
              <a:rPr lang="sv-SE" dirty="0" smtClean="0"/>
              <a:t>FBIS </a:t>
            </a:r>
            <a:r>
              <a:rPr lang="sv-SE" dirty="0" smtClean="0"/>
              <a:t>OPTICAL LINKS</a:t>
            </a:r>
          </a:p>
          <a:p>
            <a:pPr lvl="1"/>
            <a:r>
              <a:rPr lang="sv-SE" dirty="0" smtClean="0"/>
              <a:t>FBI ARCHITECTURE</a:t>
            </a:r>
          </a:p>
          <a:p>
            <a:pPr lvl="1"/>
            <a:r>
              <a:rPr lang="sv-SE" dirty="0" smtClean="0"/>
              <a:t>FBI DIF</a:t>
            </a:r>
          </a:p>
          <a:p>
            <a:pPr lvl="1"/>
            <a:r>
              <a:rPr lang="sv-SE" dirty="0" smtClean="0"/>
              <a:t>FBI M</a:t>
            </a:r>
          </a:p>
          <a:p>
            <a:pPr lvl="1"/>
            <a:r>
              <a:rPr lang="sv-SE" dirty="0" smtClean="0"/>
              <a:t>FBI MoM</a:t>
            </a:r>
          </a:p>
          <a:p>
            <a:pPr lvl="1"/>
            <a:r>
              <a:rPr lang="sv-SE" dirty="0" smtClean="0"/>
              <a:t>FBI ACTUATOR</a:t>
            </a:r>
          </a:p>
          <a:p>
            <a:r>
              <a:rPr lang="sv-SE" dirty="0" smtClean="0"/>
              <a:t>IMPROVING OPTICAL LINK</a:t>
            </a:r>
          </a:p>
          <a:p>
            <a:r>
              <a:rPr lang="sv-SE" dirty="0" smtClean="0"/>
              <a:t>CONCLUSIONS</a:t>
            </a:r>
          </a:p>
          <a:p>
            <a:endParaRPr lang="sv-SE" dirty="0"/>
          </a:p>
          <a:p>
            <a:r>
              <a:rPr lang="sv-SE" dirty="0" smtClean="0"/>
              <a:t>ANNEX1: INITIAL RESULTS OF THE FIRST ENGINEERING MODEL OF THE FBIS COPPER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FBI MASTER OPTICAL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30</a:t>
            </a:fld>
            <a:endParaRPr lang="sv-SE"/>
          </a:p>
        </p:txBody>
      </p:sp>
      <p:pic>
        <p:nvPicPr>
          <p:cNvPr id="17" name="Picture 32" descr="Kint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5580" r="4185" b="5397"/>
          <a:stretch>
            <a:fillRect/>
          </a:stretch>
        </p:blipFill>
        <p:spPr bwMode="auto">
          <a:xfrm>
            <a:off x="3965992" y="3105276"/>
            <a:ext cx="1258746" cy="135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AutoShape 34"/>
          <p:cNvSpPr>
            <a:spLocks noChangeArrowheads="1"/>
          </p:cNvSpPr>
          <p:nvPr/>
        </p:nvSpPr>
        <p:spPr bwMode="auto">
          <a:xfrm>
            <a:off x="3129256" y="3629014"/>
            <a:ext cx="446246" cy="285343"/>
          </a:xfrm>
          <a:prstGeom prst="rightArrow">
            <a:avLst>
              <a:gd name="adj1" fmla="val 50000"/>
              <a:gd name="adj2" fmla="val 39103"/>
            </a:avLst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39"/>
          <p:cNvSpPr>
            <a:spLocks noChangeArrowheads="1"/>
          </p:cNvSpPr>
          <p:nvPr/>
        </p:nvSpPr>
        <p:spPr bwMode="auto">
          <a:xfrm>
            <a:off x="5447205" y="3693718"/>
            <a:ext cx="446246" cy="285343"/>
          </a:xfrm>
          <a:prstGeom prst="rightArrow">
            <a:avLst>
              <a:gd name="adj1" fmla="val 50000"/>
              <a:gd name="adj2" fmla="val 39103"/>
            </a:avLst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" name="Picture 40" descr="clock-time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909" y="2466912"/>
            <a:ext cx="541040" cy="54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26" name="AutoShape 41"/>
          <p:cNvCxnSpPr>
            <a:cxnSpLocks noChangeShapeType="1"/>
          </p:cNvCxnSpPr>
          <p:nvPr/>
        </p:nvCxnSpPr>
        <p:spPr bwMode="auto">
          <a:xfrm>
            <a:off x="5004343" y="3031022"/>
            <a:ext cx="0" cy="248760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pic>
        <p:nvPicPr>
          <p:cNvPr id="27" name="Picture 42" descr="battery_charge-5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03" y="5238496"/>
            <a:ext cx="934707" cy="93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Picture 43" descr="battery_charge-5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973" y="5238496"/>
            <a:ext cx="934707" cy="93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" name="Picture 44" descr="Linux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244" y="5350932"/>
            <a:ext cx="822287" cy="82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Picture 45" descr="logo_659x59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095" y="5384235"/>
            <a:ext cx="669686" cy="64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35" descr="FTLF1318P3BT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67" y="3140093"/>
            <a:ext cx="1443665" cy="139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" name="Picture 35" descr="FTLF1318P3BT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27" y="2423507"/>
            <a:ext cx="1443665" cy="139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2" name="Picture 35" descr="FTLF1318P3BT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67" y="1717698"/>
            <a:ext cx="1443665" cy="139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" name="Picture 35" descr="FTLF1318P3BT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04" y="3845902"/>
            <a:ext cx="1443665" cy="139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" name="Picture 35" descr="FTLF1318P3BT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220" y="2932717"/>
            <a:ext cx="1443665" cy="139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35" descr="FTLF1318P3BT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04" y="4572000"/>
            <a:ext cx="1443665" cy="139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STEWART CONNECTOR SS-60300-00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345" y="5238196"/>
            <a:ext cx="896482" cy="87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0" descr="clock-time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708" y="2466912"/>
            <a:ext cx="541040" cy="54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23" name="AutoShape 41"/>
          <p:cNvCxnSpPr>
            <a:cxnSpLocks noChangeShapeType="1"/>
          </p:cNvCxnSpPr>
          <p:nvPr/>
        </p:nvCxnSpPr>
        <p:spPr bwMode="auto">
          <a:xfrm>
            <a:off x="4085142" y="3031022"/>
            <a:ext cx="0" cy="248760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4331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4" y="2824425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FBI MASTER of MASTER OPTICAL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31</a:t>
            </a:fld>
            <a:endParaRPr lang="sv-SE"/>
          </a:p>
        </p:txBody>
      </p:sp>
      <p:pic>
        <p:nvPicPr>
          <p:cNvPr id="17" name="Picture 32" descr="Kinte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5580" r="4185" b="5397"/>
          <a:stretch>
            <a:fillRect/>
          </a:stretch>
        </p:blipFill>
        <p:spPr bwMode="auto">
          <a:xfrm>
            <a:off x="3990797" y="2591333"/>
            <a:ext cx="1258746" cy="135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AutoShape 34"/>
          <p:cNvSpPr>
            <a:spLocks noChangeArrowheads="1"/>
          </p:cNvSpPr>
          <p:nvPr/>
        </p:nvSpPr>
        <p:spPr bwMode="auto">
          <a:xfrm>
            <a:off x="3242089" y="3224533"/>
            <a:ext cx="446246" cy="285343"/>
          </a:xfrm>
          <a:prstGeom prst="rightArrow">
            <a:avLst>
              <a:gd name="adj1" fmla="val 50000"/>
              <a:gd name="adj2" fmla="val 39103"/>
            </a:avLst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39"/>
          <p:cNvSpPr>
            <a:spLocks noChangeArrowheads="1"/>
          </p:cNvSpPr>
          <p:nvPr/>
        </p:nvSpPr>
        <p:spPr bwMode="auto">
          <a:xfrm>
            <a:off x="5582621" y="3192019"/>
            <a:ext cx="446246" cy="285343"/>
          </a:xfrm>
          <a:prstGeom prst="rightArrow">
            <a:avLst>
              <a:gd name="adj1" fmla="val 50000"/>
              <a:gd name="adj2" fmla="val 39103"/>
            </a:avLst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" name="Picture 40" descr="clock-time-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797" y="1993339"/>
            <a:ext cx="541040" cy="54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26" name="AutoShape 41"/>
          <p:cNvCxnSpPr>
            <a:cxnSpLocks noChangeShapeType="1"/>
          </p:cNvCxnSpPr>
          <p:nvPr/>
        </p:nvCxnSpPr>
        <p:spPr bwMode="auto">
          <a:xfrm>
            <a:off x="4254231" y="2557449"/>
            <a:ext cx="0" cy="248760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pic>
        <p:nvPicPr>
          <p:cNvPr id="27" name="Picture 42" descr="battery_charge-5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982" y="5086939"/>
            <a:ext cx="934707" cy="93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Picture 43" descr="battery_charge-5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53" y="5086936"/>
            <a:ext cx="934707" cy="93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" name="Picture 44" descr="Linux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635" y="5114548"/>
            <a:ext cx="822287" cy="82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Picture 45" descr="logo_659x59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799" y="5204069"/>
            <a:ext cx="669686" cy="64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4" y="2397066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074" y="1941410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2" name="Picture 35" descr="FTLF1318P3BT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37" y="1536801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4" y="4557409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4" y="4130050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074" y="3674394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" name="Picture 35" descr="FTLF1318P3BT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37" y="3269785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155" y="2824425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155" y="2397066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865" y="1941410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" name="Picture 35" descr="FTLF1318P3BT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628" y="1536801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155" y="4557409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155" y="4130050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865" y="3674394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" name="Picture 35" descr="FTLF1318P3BT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628" y="3269785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83" y="2824425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83" y="2397066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93" y="1941410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" name="Picture 35" descr="FTLF1318P3BT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56" y="1536801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83" y="4557409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83" y="4130050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93" y="3674394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" name="Picture 35" descr="FTLF1318P3BT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56" y="3269785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74" y="2824425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74" y="2397066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84" y="1941410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" name="Picture 56" descr="FTLF1318P3BT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47" y="1536801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74" y="4557409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74" y="4130050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84" y="3674394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" name="Picture 35" descr="FTLF1318P3BT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47" y="3269785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178" y="3504569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178" y="3077210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888" y="2621554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" name="Picture 35" descr="FTLF1318P3BT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651" y="2216945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685" y="3530289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685" y="3102930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" name="Picture 35" descr="FTLF1318P3B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559" y="2647274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" name="Picture 35" descr="FTLF1318P3BT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322" y="2242665"/>
            <a:ext cx="692437" cy="66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" name="Picture 40" descr="clock-time-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458" y="1986806"/>
            <a:ext cx="541040" cy="54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71" name="AutoShape 41"/>
          <p:cNvCxnSpPr>
            <a:cxnSpLocks noChangeShapeType="1"/>
          </p:cNvCxnSpPr>
          <p:nvPr/>
        </p:nvCxnSpPr>
        <p:spPr bwMode="auto">
          <a:xfrm>
            <a:off x="5017892" y="2550916"/>
            <a:ext cx="0" cy="248760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pic>
        <p:nvPicPr>
          <p:cNvPr id="72" name="Picture 2" descr="STEWART CONNECTOR SS-60300-00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247" y="5206378"/>
            <a:ext cx="657894" cy="63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95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FBI ACTUATOR OPTICAL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32</a:t>
            </a:fld>
            <a:endParaRPr lang="sv-SE"/>
          </a:p>
        </p:txBody>
      </p:sp>
      <p:pic>
        <p:nvPicPr>
          <p:cNvPr id="5" name="Picture 11" descr="xilinx-artix-7-fpga-2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424" y="2926633"/>
            <a:ext cx="1744939" cy="116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AutoShape 18"/>
          <p:cNvSpPr>
            <a:spLocks noChangeArrowheads="1"/>
          </p:cNvSpPr>
          <p:nvPr/>
        </p:nvSpPr>
        <p:spPr bwMode="auto">
          <a:xfrm>
            <a:off x="3418159" y="3351447"/>
            <a:ext cx="446246" cy="285343"/>
          </a:xfrm>
          <a:prstGeom prst="rightArrow">
            <a:avLst>
              <a:gd name="adj1" fmla="val 50000"/>
              <a:gd name="adj2" fmla="val 39103"/>
            </a:avLst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5577933" y="3312532"/>
            <a:ext cx="446246" cy="285343"/>
          </a:xfrm>
          <a:prstGeom prst="rightArrow">
            <a:avLst>
              <a:gd name="adj1" fmla="val 50000"/>
              <a:gd name="adj2" fmla="val 39103"/>
            </a:avLst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WordArt 20"/>
          <p:cNvSpPr>
            <a:spLocks noChangeArrowheads="1" noChangeShapeType="1" noTextEdit="1"/>
          </p:cNvSpPr>
          <p:nvPr/>
        </p:nvSpPr>
        <p:spPr bwMode="auto">
          <a:xfrm>
            <a:off x="6142521" y="3027543"/>
            <a:ext cx="510162" cy="647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 spc="0" dirty="0" smtClean="0">
                <a:ln w="158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EEECE1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 panose="020B0A04020102020204" pitchFamily="34" charset="0"/>
              </a:rPr>
              <a:t>?</a:t>
            </a:r>
            <a:endParaRPr lang="en-US" sz="3600" b="1" kern="10" spc="0" dirty="0">
              <a:ln w="15875">
                <a:solidFill>
                  <a:srgbClr val="1F497D"/>
                </a:solidFill>
                <a:round/>
                <a:headEnd/>
                <a:tailEnd/>
              </a:ln>
              <a:solidFill>
                <a:srgbClr val="EEECE1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" name="Picture 22" descr="clock-time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642" y="2220855"/>
            <a:ext cx="541040" cy="54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1" name="AutoShape 24"/>
          <p:cNvCxnSpPr>
            <a:cxnSpLocks noChangeShapeType="1"/>
          </p:cNvCxnSpPr>
          <p:nvPr/>
        </p:nvCxnSpPr>
        <p:spPr bwMode="auto">
          <a:xfrm>
            <a:off x="4396046" y="2783737"/>
            <a:ext cx="0" cy="248760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pic>
        <p:nvPicPr>
          <p:cNvPr id="12" name="Picture 27" descr="battery_charge-5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399" y="4951357"/>
            <a:ext cx="934707" cy="93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28" descr="battery_charge-5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182" y="4951357"/>
            <a:ext cx="934707" cy="93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35" descr="FTLF1318P3BT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321" y="2247170"/>
            <a:ext cx="1443665" cy="139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35" descr="FTLF1318P3BT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57" b="92434" l="5128" r="96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723" y="1548757"/>
            <a:ext cx="1443665" cy="139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13" descr="Image result for microD 9 mi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4192" y="4759538"/>
            <a:ext cx="967924" cy="79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13" descr="Image result for microD 9 mi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4192" y="3962400"/>
            <a:ext cx="967924" cy="79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" name="Picture 5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740" y="1512612"/>
            <a:ext cx="1064904" cy="102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9" name="AutoShape 54"/>
          <p:cNvSpPr>
            <a:spLocks noChangeArrowheads="1"/>
          </p:cNvSpPr>
          <p:nvPr/>
        </p:nvSpPr>
        <p:spPr bwMode="auto">
          <a:xfrm rot="5400000">
            <a:off x="6279609" y="2671278"/>
            <a:ext cx="317003" cy="213585"/>
          </a:xfrm>
          <a:prstGeom prst="rightArrow">
            <a:avLst>
              <a:gd name="adj1" fmla="val 50000"/>
              <a:gd name="adj2" fmla="val 37100"/>
            </a:avLst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22" descr="clock-time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20855"/>
            <a:ext cx="541040" cy="54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9" name="AutoShape 24"/>
          <p:cNvCxnSpPr>
            <a:cxnSpLocks noChangeShapeType="1"/>
          </p:cNvCxnSpPr>
          <p:nvPr/>
        </p:nvCxnSpPr>
        <p:spPr bwMode="auto">
          <a:xfrm>
            <a:off x="4993804" y="2783737"/>
            <a:ext cx="0" cy="248760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1335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FBI OPTICAL CONCLUSIONS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GOOD</a:t>
            </a:r>
          </a:p>
          <a:p>
            <a:pPr lvl="1"/>
            <a:r>
              <a:rPr lang="en-US" dirty="0" smtClean="0"/>
              <a:t>Increased Speed compared to Copper System</a:t>
            </a:r>
          </a:p>
          <a:p>
            <a:pPr lvl="1"/>
            <a:r>
              <a:rPr lang="en-US" dirty="0" smtClean="0"/>
              <a:t>Dynamic path for BEAM PERMIT</a:t>
            </a:r>
          </a:p>
          <a:p>
            <a:pPr lvl="1"/>
            <a:r>
              <a:rPr lang="en-US" dirty="0" smtClean="0"/>
              <a:t>Increased noise immunity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THE UGLY</a:t>
            </a:r>
          </a:p>
          <a:p>
            <a:pPr lvl="1"/>
            <a:r>
              <a:rPr lang="en-US" dirty="0" smtClean="0"/>
              <a:t>Optical transceiver are as expensive as MICRO D connectors</a:t>
            </a:r>
          </a:p>
          <a:p>
            <a:pPr lvl="1"/>
            <a:r>
              <a:rPr lang="en-US" dirty="0" smtClean="0"/>
              <a:t>Test still need to be performed between the Input device and </a:t>
            </a:r>
            <a:r>
              <a:rPr lang="en-US" dirty="0" err="1" smtClean="0"/>
              <a:t>FBI_DIF</a:t>
            </a:r>
            <a:endParaRPr lang="en-US" dirty="0" smtClean="0"/>
          </a:p>
          <a:p>
            <a:pPr lvl="1"/>
            <a:r>
              <a:rPr lang="en-US" dirty="0"/>
              <a:t>BEAM PERMIT depends of programmable devices (complex analysis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THE BAD</a:t>
            </a:r>
          </a:p>
          <a:p>
            <a:pPr lvl="1"/>
            <a:r>
              <a:rPr lang="en-US" dirty="0"/>
              <a:t>Fiber optics have shorter lifespan than </a:t>
            </a:r>
            <a:r>
              <a:rPr lang="en-US" dirty="0" smtClean="0"/>
              <a:t>copper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288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OPTICAL (ideas)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/>
          </a:bodyPr>
          <a:lstStyle/>
          <a:p>
            <a:r>
              <a:rPr lang="en-US" dirty="0" smtClean="0"/>
              <a:t>Separate Slow and Fast beam Interlock</a:t>
            </a:r>
          </a:p>
          <a:p>
            <a:pPr lvl="1"/>
            <a:r>
              <a:rPr lang="en-US" dirty="0" smtClean="0"/>
              <a:t>Remove </a:t>
            </a:r>
            <a:r>
              <a:rPr lang="en-US" dirty="0" err="1" smtClean="0"/>
              <a:t>FBI_DIF</a:t>
            </a:r>
            <a:r>
              <a:rPr lang="en-US" dirty="0" smtClean="0"/>
              <a:t> and use Optical from IDev till </a:t>
            </a:r>
            <a:r>
              <a:rPr lang="en-US" dirty="0" err="1" smtClean="0"/>
              <a:t>FBI_Master</a:t>
            </a:r>
            <a:r>
              <a:rPr lang="en-US" dirty="0" smtClean="0"/>
              <a:t>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Fast </a:t>
            </a:r>
            <a:r>
              <a:rPr lang="en-US" dirty="0"/>
              <a:t>TEST to warranty full </a:t>
            </a:r>
            <a:r>
              <a:rPr lang="en-US" dirty="0" smtClean="0"/>
              <a:t>FBIS functionality </a:t>
            </a:r>
            <a:r>
              <a:rPr lang="en-US" dirty="0"/>
              <a:t>all time</a:t>
            </a:r>
          </a:p>
          <a:p>
            <a:endParaRPr lang="en-US" dirty="0"/>
          </a:p>
          <a:p>
            <a:r>
              <a:rPr lang="en-US" dirty="0" smtClean="0"/>
              <a:t>Dancing Permit (Next Slide)</a:t>
            </a:r>
          </a:p>
          <a:p>
            <a:endParaRPr lang="en-US" b="1" dirty="0"/>
          </a:p>
          <a:p>
            <a:r>
              <a:rPr lang="en-US" b="1" i="1" dirty="0" smtClean="0"/>
              <a:t>Slow </a:t>
            </a:r>
            <a:r>
              <a:rPr lang="en-US" b="1" i="1" dirty="0"/>
              <a:t>and Actuator TEST will still need to be executed after every technical stop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393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OPTICAL - DANCING PERMIT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6001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Based on the detection of a phase change of a signal generated by the </a:t>
            </a:r>
            <a:r>
              <a:rPr lang="en-US" dirty="0" err="1" smtClean="0"/>
              <a:t>FBI_DIF</a:t>
            </a:r>
            <a:endParaRPr lang="en-US" dirty="0" smtClean="0"/>
          </a:p>
          <a:p>
            <a:pPr lvl="1"/>
            <a:r>
              <a:rPr lang="en-US" dirty="0" smtClean="0"/>
              <a:t>No free oscillation</a:t>
            </a:r>
          </a:p>
          <a:p>
            <a:pPr lvl="1"/>
            <a:r>
              <a:rPr lang="en-US" dirty="0" smtClean="0"/>
              <a:t>Delay can be set automatically</a:t>
            </a:r>
          </a:p>
          <a:p>
            <a:pPr lvl="1"/>
            <a:r>
              <a:rPr lang="en-US" dirty="0" smtClean="0"/>
              <a:t>Test signal can by any one (even random)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35</a:t>
            </a:fld>
            <a:endParaRPr lang="sv-SE"/>
          </a:p>
        </p:txBody>
      </p:sp>
      <p:pic>
        <p:nvPicPr>
          <p:cNvPr id="7" name="Picture 6" descr="https://docs.google.com/drawings/d/sGE8jiA2dibzg_zTN3ze92Q/image?w=600&amp;h=203&amp;rev=59&amp;ac=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0"/>
            <a:ext cx="5566410" cy="18732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5083628"/>
            <a:ext cx="8229600" cy="12727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(BAD)</a:t>
            </a:r>
          </a:p>
          <a:p>
            <a:pPr lvl="1"/>
            <a:r>
              <a:rPr lang="en-US" dirty="0" smtClean="0"/>
              <a:t>Its more intrusive in the Device Electronics </a:t>
            </a:r>
            <a:r>
              <a:rPr lang="en-US" dirty="0" smtClean="0"/>
              <a:t>Firmware</a:t>
            </a:r>
          </a:p>
          <a:p>
            <a:pPr lvl="1"/>
            <a:r>
              <a:rPr lang="en-US" dirty="0" smtClean="0"/>
              <a:t>Requires extra settings for the </a:t>
            </a:r>
            <a:r>
              <a:rPr lang="en-US" dirty="0" err="1" smtClean="0"/>
              <a:t>FBI_DIF</a:t>
            </a: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95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104" y="1354931"/>
            <a:ext cx="8229600" cy="1616869"/>
          </a:xfrm>
        </p:spPr>
        <p:txBody>
          <a:bodyPr/>
          <a:lstStyle/>
          <a:p>
            <a:r>
              <a:rPr lang="en-US" dirty="0" smtClean="0"/>
              <a:t>NO CONCLUSIONS </a:t>
            </a:r>
            <a:r>
              <a:rPr lang="en-US" dirty="0" smtClean="0">
                <a:sym typeface="Wingdings" panose="05000000000000000000" pitchFamily="2" charset="2"/>
              </a:rPr>
              <a:t> 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WE STILL TRYING TO CHOOSE WHAT IS BEST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36</a:t>
            </a:fld>
            <a:endParaRPr lang="sv-SE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527041"/>
              </p:ext>
            </p:extLst>
          </p:nvPr>
        </p:nvGraphicFramePr>
        <p:xfrm>
          <a:off x="1425793" y="2498270"/>
          <a:ext cx="6096000" cy="2931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635037">
                <a:tc>
                  <a:txBody>
                    <a:bodyPr/>
                    <a:lstStyle/>
                    <a:p>
                      <a:r>
                        <a:rPr lang="en-US" dirty="0" smtClean="0"/>
                        <a:t>CHARACTERISTIC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COPPER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FIBER</a:t>
                      </a:r>
                      <a:endParaRPr lang="en-US" dirty="0"/>
                    </a:p>
                  </a:txBody>
                  <a:tcPr/>
                </a:tc>
              </a:tr>
              <a:tr h="382713">
                <a:tc>
                  <a:txBody>
                    <a:bodyPr/>
                    <a:lstStyle/>
                    <a:p>
                      <a:r>
                        <a:rPr lang="en-US" dirty="0" smtClean="0"/>
                        <a:t>PRICE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  <a:tr h="382713">
                <a:tc>
                  <a:txBody>
                    <a:bodyPr/>
                    <a:lstStyle/>
                    <a:p>
                      <a:r>
                        <a:rPr lang="en-US" dirty="0" smtClean="0"/>
                        <a:t>SPEED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  <a:tr h="382713">
                <a:tc>
                  <a:txBody>
                    <a:bodyPr/>
                    <a:lstStyle/>
                    <a:p>
                      <a:r>
                        <a:rPr lang="en-US" dirty="0" smtClean="0"/>
                        <a:t>NOISE IMMUNITY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  <a:tr h="382713">
                <a:tc>
                  <a:txBody>
                    <a:bodyPr/>
                    <a:lstStyle/>
                    <a:p>
                      <a:r>
                        <a:rPr lang="en-US" dirty="0" smtClean="0"/>
                        <a:t>FAST DESIGN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82713">
                <a:tc>
                  <a:txBody>
                    <a:bodyPr/>
                    <a:lstStyle/>
                    <a:p>
                      <a:r>
                        <a:rPr lang="en-US" dirty="0" smtClean="0"/>
                        <a:t>KNOWLEDGE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82713">
                <a:tc>
                  <a:txBody>
                    <a:bodyPr/>
                    <a:lstStyle/>
                    <a:p>
                      <a:r>
                        <a:rPr lang="en-US" dirty="0" smtClean="0"/>
                        <a:t>MAINTENANCE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5584327"/>
            <a:ext cx="8229600" cy="1106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WE NEED AN ENGINEERING MODEL OF THE FBIS OPTICAL TO COMPARE</a:t>
            </a:r>
            <a:endParaRPr lang="en-US" dirty="0" smtClean="0">
              <a:sym typeface="Wingdings" panose="05000000000000000000" pitchFamily="2" charset="2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8371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END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pPr algn="ctr"/>
            <a:endParaRPr lang="en-US" sz="6000"/>
          </a:p>
          <a:p>
            <a:pPr algn="ctr"/>
            <a:r>
              <a:rPr lang="en-US" sz="6000" smtClean="0"/>
              <a:t>THANKS</a:t>
            </a:r>
            <a:endParaRPr lang="en-US" sz="6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705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ANNEX1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38</a:t>
            </a:fld>
            <a:endParaRPr lang="sv-SE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/>
              <a:t>ENGINEERING </a:t>
            </a:r>
            <a:r>
              <a:rPr lang="en-US" sz="8800" dirty="0" smtClean="0"/>
              <a:t>MODEL </a:t>
            </a:r>
            <a:r>
              <a:rPr lang="en-US" sz="4800" dirty="0" smtClean="0"/>
              <a:t>of</a:t>
            </a:r>
            <a:endParaRPr lang="en-US" sz="8800" dirty="0"/>
          </a:p>
          <a:p>
            <a:pPr marL="0" indent="0" algn="ctr">
              <a:buNone/>
            </a:pPr>
            <a:r>
              <a:rPr lang="en-US" sz="8800" dirty="0" smtClean="0"/>
              <a:t>FBIs </a:t>
            </a:r>
            <a:r>
              <a:rPr lang="en-US" sz="8800" dirty="0"/>
              <a:t>COPPER</a:t>
            </a:r>
          </a:p>
        </p:txBody>
      </p:sp>
    </p:spTree>
    <p:extLst>
      <p:ext uri="{BB962C8B-B14F-4D97-AF65-F5344CB8AC3E}">
        <p14:creationId xmlns:p14="http://schemas.microsoft.com/office/powerpoint/2010/main" val="354406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FBI DRIVER (on pluggable module)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39</a:t>
            </a:fld>
            <a:endParaRPr lang="sv-S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524137"/>
            <a:ext cx="4554560" cy="2941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56135"/>
            <a:ext cx="3657600" cy="208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ENVIRONMENT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sv-SE" dirty="0" smtClean="0"/>
              <a:t>Located in the Klystron Gallery (Radiation Free)</a:t>
            </a:r>
          </a:p>
          <a:p>
            <a:r>
              <a:rPr lang="sv-SE" dirty="0" smtClean="0"/>
              <a:t>Klystron Gallery is organized by alternating </a:t>
            </a:r>
            <a:r>
              <a:rPr lang="sv-SE" b="1" dirty="0" smtClean="0"/>
              <a:t>Rack Enclosures </a:t>
            </a:r>
            <a:r>
              <a:rPr lang="sv-SE" dirty="0" smtClean="0"/>
              <a:t>and rows </a:t>
            </a:r>
            <a:r>
              <a:rPr lang="sv-SE" b="1" dirty="0" smtClean="0"/>
              <a:t>of klystrons amplifiers</a:t>
            </a:r>
            <a:r>
              <a:rPr lang="sv-SE" dirty="0" smtClean="0"/>
              <a:t>.</a:t>
            </a:r>
          </a:p>
          <a:p>
            <a:r>
              <a:rPr lang="sv-SE" dirty="0" smtClean="0"/>
              <a:t>Each </a:t>
            </a:r>
            <a:r>
              <a:rPr lang="sv-SE" b="1" dirty="0" smtClean="0"/>
              <a:t>Enclosure </a:t>
            </a:r>
            <a:r>
              <a:rPr lang="sv-SE" dirty="0" smtClean="0"/>
              <a:t>is composed by two 2 rows of racks </a:t>
            </a:r>
          </a:p>
          <a:p>
            <a:r>
              <a:rPr lang="sv-SE" dirty="0" smtClean="0"/>
              <a:t>Each row contains 18 racks</a:t>
            </a:r>
          </a:p>
          <a:p>
            <a:endParaRPr lang="sv-SE" dirty="0" smtClean="0"/>
          </a:p>
          <a:p>
            <a:r>
              <a:rPr lang="sv-SE" dirty="0" smtClean="0"/>
              <a:t>There are 24 racks </a:t>
            </a:r>
            <a:r>
              <a:rPr lang="sv-SE" dirty="0" smtClean="0"/>
              <a:t>enclosures </a:t>
            </a:r>
            <a:r>
              <a:rPr lang="sv-SE" dirty="0" smtClean="0"/>
              <a:t>spread </a:t>
            </a:r>
            <a:r>
              <a:rPr lang="sv-SE" dirty="0" smtClean="0"/>
              <a:t>around the 500m long gallery.</a:t>
            </a:r>
          </a:p>
          <a:p>
            <a:r>
              <a:rPr lang="sv-SE" b="1" dirty="0" smtClean="0"/>
              <a:t>The rack blocks are dust proof and waterproof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209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FBI DEVICE INTERFACE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4124" y="1600200"/>
            <a:ext cx="3355752" cy="45259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034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FBI MASTER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41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971800"/>
            <a:ext cx="8593544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97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FBI ACTUATOR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42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864675"/>
            <a:ext cx="7562850" cy="375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303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FBIs SYSTEM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43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672" y="1556175"/>
            <a:ext cx="6223000" cy="461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494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RESPONSE TIME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44</a:t>
            </a:fld>
            <a:endParaRPr lang="sv-SE"/>
          </a:p>
        </p:txBody>
      </p:sp>
      <p:pic>
        <p:nvPicPr>
          <p:cNvPr id="1026" name="Picture 2" descr="https://lh6.googleusercontent.com/KMjhEiaWhIOLHDHRIbQSBxaxH7fHFIa4Z1E2togaQ9whS2Hxrlfv7iN7TdxUUPeg-KH21T9mq9FbDTwp0_mWhqZH4ZL5MMIt0lBUHk9UrJftBGDWwIyZWbwUPQrD6UaBE7vQKxX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77565"/>
            <a:ext cx="8359899" cy="487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180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ENVIRONMENT - KLYSTRON GALLERY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Outside the racks blocks:</a:t>
            </a:r>
          </a:p>
          <a:p>
            <a:pPr lvl="1"/>
            <a:r>
              <a:rPr lang="en-US" dirty="0" smtClean="0"/>
              <a:t>Klystron power: &gt; 40KW</a:t>
            </a:r>
          </a:p>
          <a:p>
            <a:pPr lvl="1"/>
            <a:r>
              <a:rPr lang="en-US" dirty="0" smtClean="0"/>
              <a:t>Illumination</a:t>
            </a:r>
            <a:endParaRPr lang="en-US" dirty="0" smtClean="0"/>
          </a:p>
          <a:p>
            <a:pPr lvl="1"/>
            <a:r>
              <a:rPr lang="en-US" dirty="0" smtClean="0"/>
              <a:t>Wireless communications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Inside the Rack Blocks:</a:t>
            </a:r>
          </a:p>
          <a:p>
            <a:pPr lvl="1"/>
            <a:r>
              <a:rPr lang="en-US" dirty="0" smtClean="0"/>
              <a:t>Other RF </a:t>
            </a:r>
            <a:r>
              <a:rPr lang="en-US" dirty="0" smtClean="0"/>
              <a:t>Systems</a:t>
            </a:r>
          </a:p>
          <a:p>
            <a:pPr lvl="1"/>
            <a:r>
              <a:rPr lang="en-US" dirty="0" smtClean="0"/>
              <a:t>Pulsed power </a:t>
            </a:r>
            <a:r>
              <a:rPr lang="en-US" dirty="0" smtClean="0"/>
              <a:t>supplies with high voltage and high </a:t>
            </a:r>
            <a:r>
              <a:rPr lang="en-US" dirty="0" smtClean="0"/>
              <a:t>current</a:t>
            </a:r>
          </a:p>
          <a:p>
            <a:pPr lvl="1"/>
            <a:r>
              <a:rPr lang="en-US" dirty="0" err="1" smtClean="0"/>
              <a:t>etc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850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ENVIRONMENT – KLYSTRON GALLERY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1905000"/>
            <a:ext cx="7905750" cy="347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4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 – HOW IT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COLLECT SYSTEM READINESS SIGNALS OR “</a:t>
            </a:r>
            <a:r>
              <a:rPr lang="en-US" dirty="0" err="1" smtClean="0"/>
              <a:t>BEAM_PERMIT</a:t>
            </a:r>
            <a:r>
              <a:rPr lang="en-US" dirty="0" smtClean="0"/>
              <a:t>” FROM DIFFERENT MACHINE PROTECTION RELEVANT DEVICES.</a:t>
            </a:r>
          </a:p>
          <a:p>
            <a:endParaRPr lang="en-US" dirty="0" smtClean="0"/>
          </a:p>
          <a:p>
            <a:r>
              <a:rPr lang="en-US" dirty="0" smtClean="0"/>
              <a:t>DECIDE DEPENDING ON THE MACHINE STATE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STOP THE PROTON BEAM IF NEEDED.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16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 - FBI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24401"/>
          </a:xfrm>
        </p:spPr>
        <p:txBody>
          <a:bodyPr>
            <a:normAutofit/>
          </a:bodyPr>
          <a:lstStyle/>
          <a:p>
            <a:r>
              <a:rPr lang="en-US" dirty="0" smtClean="0"/>
              <a:t>High compatibility with all input devices (PLC and FPGA systems)</a:t>
            </a:r>
          </a:p>
          <a:p>
            <a:r>
              <a:rPr lang="en-US" dirty="0" smtClean="0"/>
              <a:t>Fast reaction time (&lt;3uS for the first </a:t>
            </a:r>
            <a:r>
              <a:rPr lang="en-US" dirty="0" smtClean="0"/>
              <a:t>30m</a:t>
            </a:r>
            <a:r>
              <a:rPr lang="en-US" dirty="0" smtClean="0"/>
              <a:t>)</a:t>
            </a:r>
          </a:p>
          <a:p>
            <a:r>
              <a:rPr lang="en-US" dirty="0" smtClean="0"/>
              <a:t>Fast reaction time (&lt;9us for the following </a:t>
            </a:r>
            <a:r>
              <a:rPr lang="en-US" dirty="0" smtClean="0"/>
              <a:t>570m</a:t>
            </a:r>
            <a:r>
              <a:rPr lang="en-US" dirty="0" smtClean="0"/>
              <a:t>)</a:t>
            </a:r>
          </a:p>
          <a:p>
            <a:r>
              <a:rPr lang="en-US" dirty="0" smtClean="0"/>
              <a:t>Flexible</a:t>
            </a:r>
          </a:p>
          <a:p>
            <a:r>
              <a:rPr lang="en-US" dirty="0" smtClean="0"/>
              <a:t>Safe (1.5E-7/h dangerous failure rate per hour)</a:t>
            </a:r>
          </a:p>
          <a:p>
            <a:pPr lvl="1"/>
            <a:r>
              <a:rPr lang="en-US" dirty="0" smtClean="0"/>
              <a:t>Equivalent to PIL3</a:t>
            </a:r>
          </a:p>
          <a:p>
            <a:r>
              <a:rPr lang="en-US" dirty="0" smtClean="0"/>
              <a:t>Highly available</a:t>
            </a:r>
          </a:p>
          <a:p>
            <a:r>
              <a:rPr lang="en-US" dirty="0" smtClean="0"/>
              <a:t>Ready for installation end of 2017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309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FBI COPPER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2440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Based on CERN Beam Interlock for </a:t>
            </a:r>
            <a:r>
              <a:rPr lang="en-US" dirty="0" err="1" smtClean="0"/>
              <a:t>LHC</a:t>
            </a:r>
            <a:r>
              <a:rPr lang="en-US" dirty="0" smtClean="0"/>
              <a:t> and Linac4</a:t>
            </a:r>
          </a:p>
          <a:p>
            <a:pPr lvl="1"/>
            <a:r>
              <a:rPr lang="en-US" dirty="0" smtClean="0"/>
              <a:t>Definition of one common Interface to standardize the connection with the BIS.</a:t>
            </a:r>
          </a:p>
          <a:p>
            <a:pPr lvl="1"/>
            <a:r>
              <a:rPr lang="en-US" dirty="0" smtClean="0"/>
              <a:t>Use multiple masters (Concentrate and decide)</a:t>
            </a:r>
          </a:p>
          <a:p>
            <a:pPr lvl="1"/>
            <a:r>
              <a:rPr lang="en-US" dirty="0" smtClean="0"/>
              <a:t>Actuator interface to adapt the  signal from the Interlock to the desired actuator.</a:t>
            </a:r>
          </a:p>
          <a:p>
            <a:pPr lvl="1"/>
            <a:r>
              <a:rPr lang="en-US" dirty="0" smtClean="0"/>
              <a:t>BEAM PERMIT is a DC Signal (Linac4)</a:t>
            </a:r>
          </a:p>
          <a:p>
            <a:endParaRPr lang="en-US" dirty="0" smtClean="0"/>
          </a:p>
          <a:p>
            <a:r>
              <a:rPr lang="en-US" dirty="0" smtClean="0"/>
              <a:t>Optimized for </a:t>
            </a:r>
            <a:r>
              <a:rPr lang="en-US" dirty="0" err="1" smtClean="0"/>
              <a:t>ESS</a:t>
            </a:r>
            <a:r>
              <a:rPr lang="en-US" dirty="0" smtClean="0"/>
              <a:t> Needs</a:t>
            </a:r>
          </a:p>
          <a:p>
            <a:pPr lvl="1"/>
            <a:r>
              <a:rPr lang="en-US" dirty="0" smtClean="0"/>
              <a:t>Tree / Star architecture to fit klystron gallery.</a:t>
            </a:r>
          </a:p>
          <a:p>
            <a:pPr lvl="1"/>
            <a:r>
              <a:rPr lang="en-US" dirty="0" smtClean="0"/>
              <a:t>Smaller Footprint, thinner cables smaller connectors (</a:t>
            </a:r>
            <a:r>
              <a:rPr lang="en-US" dirty="0" err="1" smtClean="0"/>
              <a:t>MicroD</a:t>
            </a:r>
            <a:r>
              <a:rPr lang="en-US" dirty="0" smtClean="0"/>
              <a:t>).</a:t>
            </a:r>
          </a:p>
          <a:p>
            <a:pPr lvl="1"/>
            <a:r>
              <a:rPr lang="en-US" dirty="0" smtClean="0"/>
              <a:t>Different standard (</a:t>
            </a:r>
            <a:r>
              <a:rPr lang="en-US" dirty="0" err="1" smtClean="0"/>
              <a:t>uTCA</a:t>
            </a:r>
            <a:r>
              <a:rPr lang="en-US" dirty="0" smtClean="0"/>
              <a:t> or Pizza Box)</a:t>
            </a:r>
          </a:p>
          <a:p>
            <a:pPr lvl="1"/>
            <a:r>
              <a:rPr lang="en-US" dirty="0" smtClean="0"/>
              <a:t>Updated Bill Of Materials</a:t>
            </a:r>
            <a:endParaRPr lang="en-US" dirty="0"/>
          </a:p>
          <a:p>
            <a:pPr lvl="1"/>
            <a:r>
              <a:rPr lang="en-US" dirty="0" smtClean="0"/>
              <a:t>Faster response time.</a:t>
            </a:r>
          </a:p>
          <a:p>
            <a:pPr lvl="1"/>
            <a:r>
              <a:rPr lang="en-US" dirty="0" smtClean="0"/>
              <a:t>Replaced </a:t>
            </a:r>
            <a:r>
              <a:rPr lang="en-US" dirty="0" err="1" smtClean="0"/>
              <a:t>BEAM_PRESENCE</a:t>
            </a:r>
            <a:r>
              <a:rPr lang="en-US" dirty="0" smtClean="0"/>
              <a:t> signal by </a:t>
            </a:r>
            <a:r>
              <a:rPr lang="en-US" dirty="0" err="1" smtClean="0"/>
              <a:t>PERMIT_TEST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967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 Small Header template</Template>
  <TotalTime>2660</TotalTime>
  <Words>2450</Words>
  <Application>Microsoft Office PowerPoint</Application>
  <PresentationFormat>On-screen Show (4:3)</PresentationFormat>
  <Paragraphs>551</Paragraphs>
  <Slides>44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MS Mincho</vt:lpstr>
      <vt:lpstr>Arial</vt:lpstr>
      <vt:lpstr>Arial Black</vt:lpstr>
      <vt:lpstr>Calibri</vt:lpstr>
      <vt:lpstr>Times New Roman</vt:lpstr>
      <vt:lpstr>Wingdings</vt:lpstr>
      <vt:lpstr>Office Theme</vt:lpstr>
      <vt:lpstr>Fast Beam Interlock System</vt:lpstr>
      <vt:lpstr>Acronyms </vt:lpstr>
      <vt:lpstr>Overview</vt:lpstr>
      <vt:lpstr>ENVIRONMENT</vt:lpstr>
      <vt:lpstr>ENVIRONMENT - KLYSTRON GALLERY</vt:lpstr>
      <vt:lpstr>ENVIRONMENT – KLYSTRON GALLERY</vt:lpstr>
      <vt:lpstr>ENVIRONMENT – HOW IT WORKS</vt:lpstr>
      <vt:lpstr>ENVIRONMENT - FBI REQUIREMENTS</vt:lpstr>
      <vt:lpstr>FBI COPPER SYSTEM</vt:lpstr>
      <vt:lpstr>FBI COPPER SYSTEM ARCHITECTURE</vt:lpstr>
      <vt:lpstr>FBI DRIVER</vt:lpstr>
      <vt:lpstr>FBI DRIVER</vt:lpstr>
      <vt:lpstr>FBI DIF</vt:lpstr>
      <vt:lpstr>FBI_DIF</vt:lpstr>
      <vt:lpstr>FBI Master and Mastor of Master</vt:lpstr>
      <vt:lpstr>FBI_MASTER in uTCA</vt:lpstr>
      <vt:lpstr>FBI MASTER Pizza box</vt:lpstr>
      <vt:lpstr>FBI_ACTUATOR</vt:lpstr>
      <vt:lpstr>FBI ACTUATOR</vt:lpstr>
      <vt:lpstr>FBIs COPPER REVIEW</vt:lpstr>
      <vt:lpstr>IMPROVING THE COPPER SYSTEM</vt:lpstr>
      <vt:lpstr>FAST TEST</vt:lpstr>
      <vt:lpstr>FAST TEST</vt:lpstr>
      <vt:lpstr>SLOW TEST</vt:lpstr>
      <vt:lpstr>ACTUATOR TEST</vt:lpstr>
      <vt:lpstr>FBIs OPTICAL</vt:lpstr>
      <vt:lpstr>FBI OPTICAL ARCHITECTURE</vt:lpstr>
      <vt:lpstr>FBI OPTICAL ARCHITECTURE</vt:lpstr>
      <vt:lpstr>FBI DIF Optical</vt:lpstr>
      <vt:lpstr>FBI MASTER OPTICAL</vt:lpstr>
      <vt:lpstr>FBI MASTER of MASTER OPTICAL</vt:lpstr>
      <vt:lpstr>FBI ACTUATOR OPTICAL</vt:lpstr>
      <vt:lpstr>FBI OPTICAL CONCLUSIONS</vt:lpstr>
      <vt:lpstr>IMPROVING OPTICAL (ideas)</vt:lpstr>
      <vt:lpstr>IMPROVING OPTICAL - DANCING PERMIT</vt:lpstr>
      <vt:lpstr>CONCLUSIONS</vt:lpstr>
      <vt:lpstr>THE END</vt:lpstr>
      <vt:lpstr>ANNEX1</vt:lpstr>
      <vt:lpstr>FBI DRIVER (on pluggable module)</vt:lpstr>
      <vt:lpstr>FBI DEVICE INTERFACE</vt:lpstr>
      <vt:lpstr>FBI MASTER</vt:lpstr>
      <vt:lpstr>FBI ACTUATOR</vt:lpstr>
      <vt:lpstr>FBIs SYSTEM</vt:lpstr>
      <vt:lpstr>RESPONSE TIME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Angel Monera Martinez</dc:creator>
  <cp:lastModifiedBy>amonera</cp:lastModifiedBy>
  <cp:revision>160</cp:revision>
  <dcterms:created xsi:type="dcterms:W3CDTF">2015-12-02T09:31:49Z</dcterms:created>
  <dcterms:modified xsi:type="dcterms:W3CDTF">2015-12-08T22:42:46Z</dcterms:modified>
</cp:coreProperties>
</file>