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8" r:id="rId3"/>
    <p:sldId id="269" r:id="rId4"/>
    <p:sldId id="260" r:id="rId5"/>
    <p:sldId id="259" r:id="rId6"/>
    <p:sldId id="279" r:id="rId7"/>
    <p:sldId id="261" r:id="rId8"/>
    <p:sldId id="262" r:id="rId9"/>
    <p:sldId id="263" r:id="rId10"/>
    <p:sldId id="264" r:id="rId11"/>
    <p:sldId id="265" r:id="rId12"/>
    <p:sldId id="266"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94656" autoAdjust="0"/>
  </p:normalViewPr>
  <p:slideViewPr>
    <p:cSldViewPr>
      <p:cViewPr varScale="1">
        <p:scale>
          <a:sx n="169" d="100"/>
          <a:sy n="169" d="100"/>
        </p:scale>
        <p:origin x="-32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07/12/15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07/12/15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07/12/15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07/12/15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07/12/15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07/12/15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noProof="0" dirty="0" smtClean="0"/>
              <a:t>How to Monitor Beam:</a:t>
            </a:r>
            <a:br>
              <a:rPr lang="en-GB" sz="4000" noProof="0" dirty="0" smtClean="0"/>
            </a:br>
            <a:r>
              <a:rPr lang="en-GB" sz="4000" dirty="0" smtClean="0"/>
              <a:t>Beam Current Monitors</a:t>
            </a:r>
            <a:br>
              <a:rPr lang="en-GB" sz="4000" dirty="0" smtClean="0"/>
            </a:br>
            <a:r>
              <a:rPr lang="en-GB" sz="1800" dirty="0" smtClean="0"/>
              <a:t>(for the Machine Protection Review)</a:t>
            </a:r>
            <a:endParaRPr lang="en-GB" sz="1800" noProof="0" dirty="0"/>
          </a:p>
        </p:txBody>
      </p:sp>
      <p:sp>
        <p:nvSpPr>
          <p:cNvPr id="3" name="Subtitle 2"/>
          <p:cNvSpPr>
            <a:spLocks noGrp="1"/>
          </p:cNvSpPr>
          <p:nvPr>
            <p:ph type="subTitle" idx="1"/>
          </p:nvPr>
        </p:nvSpPr>
        <p:spPr/>
        <p:txBody>
          <a:bodyPr>
            <a:noAutofit/>
          </a:bodyPr>
          <a:lstStyle/>
          <a:p>
            <a:r>
              <a:rPr lang="en-GB" sz="1400" noProof="0" dirty="0" smtClean="0">
                <a:solidFill>
                  <a:schemeClr val="bg1"/>
                </a:solidFill>
              </a:rPr>
              <a:t>Hooman Hassanzadegan </a:t>
            </a:r>
          </a:p>
          <a:p>
            <a:r>
              <a:rPr lang="en-GB" sz="1400" dirty="0" smtClean="0">
                <a:solidFill>
                  <a:schemeClr val="bg1"/>
                </a:solidFill>
              </a:rPr>
              <a:t>(ESS, BI section)</a:t>
            </a:r>
          </a:p>
          <a:p>
            <a:endParaRPr lang="en-GB" sz="1400" noProof="0" dirty="0">
              <a:solidFill>
                <a:schemeClr val="bg1"/>
              </a:solidFill>
            </a:endParaRPr>
          </a:p>
          <a:p>
            <a:endParaRPr lang="en-GB" sz="1400" dirty="0" smtClean="0">
              <a:solidFill>
                <a:schemeClr val="bg1"/>
              </a:solidFill>
            </a:endParaRPr>
          </a:p>
          <a:p>
            <a:endParaRPr lang="en-GB" sz="1400" noProof="0" dirty="0" smtClean="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 Lund</a:t>
            </a:r>
          </a:p>
          <a:p>
            <a:pPr algn="ctr"/>
            <a:r>
              <a:rPr lang="sv-SE" sz="1400" dirty="0" smtClean="0">
                <a:solidFill>
                  <a:srgbClr val="FFFFFF"/>
                </a:solidFill>
              </a:rPr>
              <a:t>Date: 2015-12-08</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Differential ACCT layout (preliminary)</a:t>
            </a: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Rechteck 166"/>
          <p:cNvSpPr/>
          <p:nvPr/>
        </p:nvSpPr>
        <p:spPr>
          <a:xfrm>
            <a:off x="106945" y="3608899"/>
            <a:ext cx="1290461" cy="13681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451791" y="5193075"/>
            <a:ext cx="8229600" cy="1303167"/>
          </a:xfrm>
        </p:spPr>
        <p:txBody>
          <a:bodyPr>
            <a:normAutofit fontScale="55000" lnSpcReduction="20000"/>
          </a:bodyPr>
          <a:lstStyle/>
          <a:p>
            <a:r>
              <a:rPr lang="de-DE" dirty="0" err="1" smtClean="0"/>
              <a:t>Redundancy</a:t>
            </a:r>
            <a:r>
              <a:rPr lang="de-DE" dirty="0" smtClean="0"/>
              <a:t> </a:t>
            </a:r>
            <a:r>
              <a:rPr lang="de-DE" dirty="0" err="1" smtClean="0"/>
              <a:t>by</a:t>
            </a:r>
            <a:r>
              <a:rPr lang="de-DE" dirty="0" smtClean="0"/>
              <a:t> </a:t>
            </a:r>
            <a:r>
              <a:rPr lang="de-DE" dirty="0" err="1" smtClean="0"/>
              <a:t>two</a:t>
            </a:r>
            <a:r>
              <a:rPr lang="de-DE" dirty="0" smtClean="0"/>
              <a:t> ADC/FPGA </a:t>
            </a:r>
            <a:r>
              <a:rPr lang="de-DE" dirty="0" err="1" smtClean="0"/>
              <a:t>modules</a:t>
            </a:r>
            <a:r>
              <a:rPr lang="de-DE" dirty="0" smtClean="0"/>
              <a:t> in parallel.</a:t>
            </a:r>
          </a:p>
          <a:p>
            <a:r>
              <a:rPr lang="de-DE" dirty="0" smtClean="0"/>
              <a:t>Beam </a:t>
            </a:r>
            <a:r>
              <a:rPr lang="de-DE" dirty="0" err="1" smtClean="0"/>
              <a:t>destination</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communicated</a:t>
            </a:r>
            <a:r>
              <a:rPr lang="de-DE" dirty="0" smtClean="0"/>
              <a:t> </a:t>
            </a:r>
            <a:r>
              <a:rPr lang="de-DE" dirty="0" err="1" smtClean="0"/>
              <a:t>to</a:t>
            </a:r>
            <a:r>
              <a:rPr lang="de-DE" dirty="0" smtClean="0"/>
              <a:t> </a:t>
            </a:r>
            <a:r>
              <a:rPr lang="de-DE" dirty="0" err="1" smtClean="0"/>
              <a:t>the</a:t>
            </a:r>
            <a:r>
              <a:rPr lang="de-DE" dirty="0" smtClean="0"/>
              <a:t> ADC/FPGA </a:t>
            </a:r>
            <a:r>
              <a:rPr lang="de-DE" dirty="0" err="1" smtClean="0"/>
              <a:t>modules</a:t>
            </a:r>
            <a:r>
              <a:rPr lang="de-DE" dirty="0" smtClean="0"/>
              <a:t> (</a:t>
            </a:r>
            <a:r>
              <a:rPr lang="de-DE" dirty="0" err="1" smtClean="0"/>
              <a:t>over</a:t>
            </a:r>
            <a:r>
              <a:rPr lang="de-DE" dirty="0" smtClean="0"/>
              <a:t> backplane).</a:t>
            </a:r>
          </a:p>
          <a:p>
            <a:r>
              <a:rPr lang="de-DE" dirty="0" smtClean="0"/>
              <a:t>This </a:t>
            </a:r>
            <a:r>
              <a:rPr lang="de-DE" dirty="0" err="1" smtClean="0"/>
              <a:t>scheme</a:t>
            </a:r>
            <a:r>
              <a:rPr lang="de-DE" dirty="0" smtClean="0"/>
              <a:t> </a:t>
            </a:r>
            <a:r>
              <a:rPr lang="de-DE" dirty="0" err="1" smtClean="0"/>
              <a:t>assumes</a:t>
            </a:r>
            <a:r>
              <a:rPr lang="de-DE" dirty="0" smtClean="0"/>
              <a:t> </a:t>
            </a:r>
            <a:r>
              <a:rPr lang="de-DE" dirty="0" err="1" smtClean="0"/>
              <a:t>that</a:t>
            </a:r>
            <a:r>
              <a:rPr lang="de-DE" dirty="0" smtClean="0"/>
              <a:t> </a:t>
            </a:r>
            <a:r>
              <a:rPr lang="de-DE" dirty="0" err="1" smtClean="0"/>
              <a:t>valves</a:t>
            </a:r>
            <a:r>
              <a:rPr lang="de-DE" dirty="0" smtClean="0"/>
              <a:t> </a:t>
            </a:r>
            <a:r>
              <a:rPr lang="de-DE" dirty="0" err="1" smtClean="0"/>
              <a:t>are</a:t>
            </a:r>
            <a:r>
              <a:rPr lang="de-DE" dirty="0" smtClean="0"/>
              <a:t> </a:t>
            </a:r>
            <a:r>
              <a:rPr lang="de-DE" dirty="0" err="1" smtClean="0"/>
              <a:t>always</a:t>
            </a:r>
            <a:r>
              <a:rPr lang="de-DE" dirty="0" smtClean="0"/>
              <a:t> open </a:t>
            </a:r>
            <a:r>
              <a:rPr lang="de-DE" dirty="0" err="1" smtClean="0"/>
              <a:t>during</a:t>
            </a:r>
            <a:r>
              <a:rPr lang="de-DE" dirty="0" smtClean="0"/>
              <a:t> beam </a:t>
            </a:r>
            <a:r>
              <a:rPr lang="de-DE" dirty="0" err="1" smtClean="0"/>
              <a:t>operation</a:t>
            </a:r>
            <a:r>
              <a:rPr lang="de-DE" dirty="0" smtClean="0"/>
              <a:t>.</a:t>
            </a:r>
          </a:p>
          <a:p>
            <a:r>
              <a:rPr lang="de-DE" dirty="0" smtClean="0"/>
              <a:t>Signal </a:t>
            </a:r>
            <a:r>
              <a:rPr lang="de-DE" dirty="0" err="1" smtClean="0"/>
              <a:t>splitter</a:t>
            </a:r>
            <a:r>
              <a:rPr lang="de-DE" dirty="0" smtClean="0"/>
              <a:t>: </a:t>
            </a:r>
            <a:r>
              <a:rPr lang="de-DE" dirty="0" err="1" smtClean="0"/>
              <a:t>the</a:t>
            </a:r>
            <a:r>
              <a:rPr lang="de-DE" dirty="0" smtClean="0"/>
              <a:t> </a:t>
            </a:r>
            <a:r>
              <a:rPr lang="de-DE" dirty="0" err="1" smtClean="0"/>
              <a:t>output</a:t>
            </a:r>
            <a:r>
              <a:rPr lang="de-DE" dirty="0" smtClean="0"/>
              <a:t> </a:t>
            </a:r>
            <a:r>
              <a:rPr lang="de-DE" dirty="0" err="1" smtClean="0"/>
              <a:t>of</a:t>
            </a:r>
            <a:r>
              <a:rPr lang="de-DE" dirty="0" smtClean="0"/>
              <a:t> </a:t>
            </a:r>
            <a:r>
              <a:rPr lang="de-DE" dirty="0" err="1" smtClean="0"/>
              <a:t>the</a:t>
            </a:r>
            <a:r>
              <a:rPr lang="de-DE" dirty="0" smtClean="0"/>
              <a:t> ACCT-E box </a:t>
            </a:r>
            <a:r>
              <a:rPr lang="de-DE" dirty="0" err="1" smtClean="0"/>
              <a:t>is</a:t>
            </a:r>
            <a:r>
              <a:rPr lang="de-DE" dirty="0" smtClean="0"/>
              <a:t> </a:t>
            </a:r>
            <a:r>
              <a:rPr lang="de-DE" dirty="0" err="1" smtClean="0"/>
              <a:t>connected</a:t>
            </a:r>
            <a:r>
              <a:rPr lang="de-DE" dirty="0" smtClean="0"/>
              <a:t> </a:t>
            </a:r>
            <a:r>
              <a:rPr lang="de-DE" dirty="0" err="1" smtClean="0"/>
              <a:t>to</a:t>
            </a:r>
            <a:r>
              <a:rPr lang="de-DE" dirty="0" smtClean="0"/>
              <a:t> a dual </a:t>
            </a:r>
            <a:r>
              <a:rPr lang="de-DE" dirty="0" err="1" smtClean="0"/>
              <a:t>output</a:t>
            </a:r>
            <a:r>
              <a:rPr lang="de-DE" dirty="0" smtClean="0"/>
              <a:t> differential </a:t>
            </a:r>
            <a:r>
              <a:rPr lang="de-DE" dirty="0" err="1" smtClean="0"/>
              <a:t>signal</a:t>
            </a:r>
            <a:r>
              <a:rPr lang="de-DE" dirty="0" smtClean="0"/>
              <a:t> </a:t>
            </a:r>
            <a:r>
              <a:rPr lang="de-DE" dirty="0" err="1" smtClean="0"/>
              <a:t>transmitter</a:t>
            </a:r>
            <a:r>
              <a:rPr lang="de-DE" dirty="0" smtClean="0"/>
              <a:t>. Attention: a power </a:t>
            </a:r>
            <a:r>
              <a:rPr lang="de-DE" dirty="0" err="1" smtClean="0"/>
              <a:t>supply</a:t>
            </a:r>
            <a:r>
              <a:rPr lang="de-DE" dirty="0" smtClean="0"/>
              <a:t> </a:t>
            </a:r>
            <a:r>
              <a:rPr lang="de-DE" dirty="0" err="1" smtClean="0"/>
              <a:t>with</a:t>
            </a:r>
            <a:r>
              <a:rPr lang="de-DE" dirty="0" smtClean="0"/>
              <a:t> </a:t>
            </a:r>
            <a:r>
              <a:rPr lang="de-DE" dirty="0" err="1" smtClean="0"/>
              <a:t>higher</a:t>
            </a:r>
            <a:r>
              <a:rPr lang="de-DE" dirty="0" smtClean="0"/>
              <a:t> </a:t>
            </a:r>
            <a:r>
              <a:rPr lang="de-DE" dirty="0" err="1" smtClean="0"/>
              <a:t>current</a:t>
            </a:r>
            <a:r>
              <a:rPr lang="de-DE" dirty="0" smtClean="0"/>
              <a:t> </a:t>
            </a:r>
            <a:r>
              <a:rPr lang="de-DE" dirty="0" err="1" smtClean="0"/>
              <a:t>may</a:t>
            </a:r>
            <a:r>
              <a:rPr lang="de-DE" dirty="0" smtClean="0"/>
              <a:t> </a:t>
            </a:r>
            <a:r>
              <a:rPr lang="de-DE" dirty="0" err="1" smtClean="0"/>
              <a:t>be</a:t>
            </a:r>
            <a:r>
              <a:rPr lang="de-DE" dirty="0" smtClean="0"/>
              <a:t> </a:t>
            </a:r>
            <a:r>
              <a:rPr lang="de-DE" dirty="0" err="1" smtClean="0"/>
              <a:t>necessary</a:t>
            </a:r>
            <a:r>
              <a:rPr lang="de-DE" dirty="0" smtClean="0"/>
              <a:t>!</a:t>
            </a:r>
          </a:p>
        </p:txBody>
      </p:sp>
      <p:sp>
        <p:nvSpPr>
          <p:cNvPr id="7" name="Abgerundetes Rechteck 4"/>
          <p:cNvSpPr/>
          <p:nvPr/>
        </p:nvSpPr>
        <p:spPr>
          <a:xfrm>
            <a:off x="1616625" y="3664514"/>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5"/>
          <p:cNvSpPr/>
          <p:nvPr/>
        </p:nvSpPr>
        <p:spPr>
          <a:xfrm>
            <a:off x="1996865" y="2154628"/>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6"/>
          <p:cNvCxnSpPr>
            <a:stCxn id="28" idx="3"/>
          </p:cNvCxnSpPr>
          <p:nvPr/>
        </p:nvCxnSpPr>
        <p:spPr>
          <a:xfrm flipV="1">
            <a:off x="876338" y="2404375"/>
            <a:ext cx="7056784" cy="1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7"/>
          <p:cNvSpPr/>
          <p:nvPr/>
        </p:nvSpPr>
        <p:spPr>
          <a:xfrm>
            <a:off x="2212889" y="2284009"/>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RFQ</a:t>
            </a:r>
            <a:endParaRPr lang="de-DE" sz="800" dirty="0"/>
          </a:p>
        </p:txBody>
      </p:sp>
      <p:sp>
        <p:nvSpPr>
          <p:cNvPr id="11" name="Ellipse 8"/>
          <p:cNvSpPr/>
          <p:nvPr/>
        </p:nvSpPr>
        <p:spPr>
          <a:xfrm>
            <a:off x="2764843" y="2152743"/>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9"/>
          <p:cNvSpPr/>
          <p:nvPr/>
        </p:nvSpPr>
        <p:spPr>
          <a:xfrm>
            <a:off x="3873250" y="2231936"/>
            <a:ext cx="144016" cy="34429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0"/>
          <p:cNvSpPr/>
          <p:nvPr/>
        </p:nvSpPr>
        <p:spPr>
          <a:xfrm>
            <a:off x="4410063" y="2160325"/>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1"/>
          <p:cNvSpPr/>
          <p:nvPr/>
        </p:nvSpPr>
        <p:spPr>
          <a:xfrm>
            <a:off x="5274159" y="2161689"/>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2"/>
          <p:cNvSpPr/>
          <p:nvPr/>
        </p:nvSpPr>
        <p:spPr>
          <a:xfrm>
            <a:off x="5791114" y="2151367"/>
            <a:ext cx="144016" cy="518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3"/>
          <p:cNvSpPr/>
          <p:nvPr/>
        </p:nvSpPr>
        <p:spPr>
          <a:xfrm>
            <a:off x="6117757" y="2158424"/>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4"/>
          <p:cNvSpPr/>
          <p:nvPr/>
        </p:nvSpPr>
        <p:spPr>
          <a:xfrm>
            <a:off x="6930343" y="2152743"/>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eschweifte Klammer rechts 15"/>
          <p:cNvSpPr/>
          <p:nvPr/>
        </p:nvSpPr>
        <p:spPr>
          <a:xfrm rot="16200000">
            <a:off x="1476692" y="1407977"/>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Textfeld 16"/>
          <p:cNvSpPr txBox="1"/>
          <p:nvPr/>
        </p:nvSpPr>
        <p:spPr>
          <a:xfrm>
            <a:off x="1308386" y="1470976"/>
            <a:ext cx="626518" cy="369332"/>
          </a:xfrm>
          <a:prstGeom prst="rect">
            <a:avLst/>
          </a:prstGeom>
          <a:noFill/>
        </p:spPr>
        <p:txBody>
          <a:bodyPr wrap="none" rtlCol="0">
            <a:spAutoFit/>
          </a:bodyPr>
          <a:lstStyle/>
          <a:p>
            <a:r>
              <a:rPr lang="de-DE" dirty="0" smtClean="0"/>
              <a:t>LEBT</a:t>
            </a:r>
            <a:endParaRPr lang="de-DE" dirty="0"/>
          </a:p>
        </p:txBody>
      </p:sp>
      <p:sp>
        <p:nvSpPr>
          <p:cNvPr id="20" name="Geschweifte Klammer rechts 17"/>
          <p:cNvSpPr/>
          <p:nvPr/>
        </p:nvSpPr>
        <p:spPr>
          <a:xfrm rot="16200000">
            <a:off x="3231753" y="1269682"/>
            <a:ext cx="290315" cy="14795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18"/>
          <p:cNvSpPr txBox="1"/>
          <p:nvPr/>
        </p:nvSpPr>
        <p:spPr>
          <a:xfrm>
            <a:off x="3013958" y="1470976"/>
            <a:ext cx="725904" cy="369332"/>
          </a:xfrm>
          <a:prstGeom prst="rect">
            <a:avLst/>
          </a:prstGeom>
          <a:noFill/>
        </p:spPr>
        <p:txBody>
          <a:bodyPr wrap="none" rtlCol="0">
            <a:spAutoFit/>
          </a:bodyPr>
          <a:lstStyle/>
          <a:p>
            <a:r>
              <a:rPr lang="de-DE" dirty="0"/>
              <a:t>M</a:t>
            </a:r>
            <a:r>
              <a:rPr lang="de-DE" dirty="0" smtClean="0"/>
              <a:t>EBT</a:t>
            </a:r>
            <a:endParaRPr lang="de-DE" dirty="0"/>
          </a:p>
        </p:txBody>
      </p:sp>
      <p:sp>
        <p:nvSpPr>
          <p:cNvPr id="22" name="Geschweifte Klammer rechts 19"/>
          <p:cNvSpPr/>
          <p:nvPr/>
        </p:nvSpPr>
        <p:spPr>
          <a:xfrm rot="16200000">
            <a:off x="5602067" y="553151"/>
            <a:ext cx="279869" cy="287343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0"/>
          <p:cNvSpPr txBox="1"/>
          <p:nvPr/>
        </p:nvSpPr>
        <p:spPr>
          <a:xfrm>
            <a:off x="5437794" y="1478558"/>
            <a:ext cx="608413" cy="369332"/>
          </a:xfrm>
          <a:prstGeom prst="rect">
            <a:avLst/>
          </a:prstGeom>
          <a:noFill/>
        </p:spPr>
        <p:txBody>
          <a:bodyPr wrap="square" rtlCol="0">
            <a:spAutoFit/>
          </a:bodyPr>
          <a:lstStyle/>
          <a:p>
            <a:r>
              <a:rPr lang="de-DE" dirty="0" smtClean="0"/>
              <a:t>DTL</a:t>
            </a:r>
            <a:endParaRPr lang="de-DE" dirty="0"/>
          </a:p>
        </p:txBody>
      </p:sp>
      <p:sp>
        <p:nvSpPr>
          <p:cNvPr id="24" name="Rechteck 21"/>
          <p:cNvSpPr/>
          <p:nvPr/>
        </p:nvSpPr>
        <p:spPr>
          <a:xfrm>
            <a:off x="4781304" y="2231936"/>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5" name="Rechteck 24"/>
          <p:cNvSpPr/>
          <p:nvPr/>
        </p:nvSpPr>
        <p:spPr>
          <a:xfrm>
            <a:off x="6496459" y="2224591"/>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6" name="Rechteck 25"/>
          <p:cNvSpPr/>
          <p:nvPr/>
        </p:nvSpPr>
        <p:spPr>
          <a:xfrm>
            <a:off x="1636206" y="2219058"/>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7" name="Rechteck 26"/>
          <p:cNvSpPr/>
          <p:nvPr/>
        </p:nvSpPr>
        <p:spPr>
          <a:xfrm>
            <a:off x="1092362" y="2219058"/>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LEBTCHOP</a:t>
            </a:r>
            <a:endParaRPr lang="de-DE" sz="800" b="1" dirty="0">
              <a:solidFill>
                <a:schemeClr val="tx1"/>
              </a:solidFill>
            </a:endParaRPr>
          </a:p>
        </p:txBody>
      </p:sp>
      <p:sp>
        <p:nvSpPr>
          <p:cNvPr id="28" name="Rechteck 27"/>
          <p:cNvSpPr/>
          <p:nvPr/>
        </p:nvSpPr>
        <p:spPr>
          <a:xfrm>
            <a:off x="444290" y="2226115"/>
            <a:ext cx="432048" cy="3600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IS</a:t>
            </a:r>
            <a:endParaRPr lang="de-DE" sz="1600" b="1" dirty="0">
              <a:solidFill>
                <a:schemeClr val="tx1"/>
              </a:solidFill>
            </a:endParaRPr>
          </a:p>
        </p:txBody>
      </p:sp>
      <p:cxnSp>
        <p:nvCxnSpPr>
          <p:cNvPr id="29" name="Gerade Verbindung 28"/>
          <p:cNvCxnSpPr/>
          <p:nvPr/>
        </p:nvCxnSpPr>
        <p:spPr>
          <a:xfrm>
            <a:off x="1022215" y="2304299"/>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1884450" y="2302538"/>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rot="16200000">
            <a:off x="806817" y="2592003"/>
            <a:ext cx="409086" cy="215444"/>
          </a:xfrm>
          <a:prstGeom prst="rect">
            <a:avLst/>
          </a:prstGeom>
          <a:noFill/>
        </p:spPr>
        <p:txBody>
          <a:bodyPr wrap="none" rtlCol="0">
            <a:spAutoFit/>
          </a:bodyPr>
          <a:lstStyle/>
          <a:p>
            <a:r>
              <a:rPr lang="de-DE" sz="800" dirty="0" err="1" smtClean="0"/>
              <a:t>valve</a:t>
            </a:r>
            <a:endParaRPr lang="de-DE" sz="800" dirty="0"/>
          </a:p>
        </p:txBody>
      </p:sp>
      <p:cxnSp>
        <p:nvCxnSpPr>
          <p:cNvPr id="32" name="Gerade Verbindung 31"/>
          <p:cNvCxnSpPr/>
          <p:nvPr/>
        </p:nvCxnSpPr>
        <p:spPr>
          <a:xfrm>
            <a:off x="2676538" y="2294377"/>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2980867" y="2226636"/>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M</a:t>
            </a:r>
            <a:r>
              <a:rPr lang="de-DE" sz="800" b="1" dirty="0" smtClean="0">
                <a:solidFill>
                  <a:schemeClr val="tx1"/>
                </a:solidFill>
              </a:rPr>
              <a:t>EBTCHOP</a:t>
            </a:r>
            <a:endParaRPr lang="de-DE" sz="800" b="1" dirty="0">
              <a:solidFill>
                <a:schemeClr val="tx1"/>
              </a:solidFill>
            </a:endParaRPr>
          </a:p>
        </p:txBody>
      </p:sp>
      <p:sp>
        <p:nvSpPr>
          <p:cNvPr id="34" name="Rechteck 33"/>
          <p:cNvSpPr/>
          <p:nvPr/>
        </p:nvSpPr>
        <p:spPr>
          <a:xfrm>
            <a:off x="3559577" y="2216193"/>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cxnSp>
        <p:nvCxnSpPr>
          <p:cNvPr id="35" name="Gerade Verbindung 34"/>
          <p:cNvCxnSpPr/>
          <p:nvPr/>
        </p:nvCxnSpPr>
        <p:spPr>
          <a:xfrm>
            <a:off x="5040342" y="2301959"/>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5522532" y="2291591"/>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6324695" y="2291591"/>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16200000">
            <a:off x="1679907" y="2575381"/>
            <a:ext cx="409086" cy="215444"/>
          </a:xfrm>
          <a:prstGeom prst="rect">
            <a:avLst/>
          </a:prstGeom>
          <a:noFill/>
        </p:spPr>
        <p:txBody>
          <a:bodyPr wrap="none" rtlCol="0">
            <a:spAutoFit/>
          </a:bodyPr>
          <a:lstStyle/>
          <a:p>
            <a:r>
              <a:rPr lang="de-DE" sz="800" dirty="0" err="1" smtClean="0"/>
              <a:t>valve</a:t>
            </a:r>
            <a:endParaRPr lang="de-DE" sz="800" dirty="0"/>
          </a:p>
        </p:txBody>
      </p:sp>
      <p:sp>
        <p:nvSpPr>
          <p:cNvPr id="39" name="Textfeld 38"/>
          <p:cNvSpPr txBox="1"/>
          <p:nvPr/>
        </p:nvSpPr>
        <p:spPr>
          <a:xfrm rot="16200000">
            <a:off x="2471995" y="2549077"/>
            <a:ext cx="409086" cy="215444"/>
          </a:xfrm>
          <a:prstGeom prst="rect">
            <a:avLst/>
          </a:prstGeom>
          <a:noFill/>
        </p:spPr>
        <p:txBody>
          <a:bodyPr wrap="none" rtlCol="0">
            <a:spAutoFit/>
          </a:bodyPr>
          <a:lstStyle/>
          <a:p>
            <a:r>
              <a:rPr lang="de-DE" sz="800" dirty="0" err="1" smtClean="0"/>
              <a:t>valve</a:t>
            </a:r>
            <a:endParaRPr lang="de-DE" sz="800" dirty="0"/>
          </a:p>
        </p:txBody>
      </p:sp>
      <p:sp>
        <p:nvSpPr>
          <p:cNvPr id="40" name="Textfeld 39"/>
          <p:cNvSpPr txBox="1"/>
          <p:nvPr/>
        </p:nvSpPr>
        <p:spPr>
          <a:xfrm rot="16200000">
            <a:off x="4835799" y="2561815"/>
            <a:ext cx="409086" cy="215444"/>
          </a:xfrm>
          <a:prstGeom prst="rect">
            <a:avLst/>
          </a:prstGeom>
          <a:noFill/>
        </p:spPr>
        <p:txBody>
          <a:bodyPr wrap="none" rtlCol="0">
            <a:spAutoFit/>
          </a:bodyPr>
          <a:lstStyle/>
          <a:p>
            <a:r>
              <a:rPr lang="de-DE" sz="800" dirty="0" err="1" smtClean="0"/>
              <a:t>valve</a:t>
            </a:r>
            <a:endParaRPr lang="de-DE" sz="800" dirty="0"/>
          </a:p>
        </p:txBody>
      </p:sp>
      <p:sp>
        <p:nvSpPr>
          <p:cNvPr id="41" name="Textfeld 40"/>
          <p:cNvSpPr txBox="1"/>
          <p:nvPr/>
        </p:nvSpPr>
        <p:spPr>
          <a:xfrm rot="16200000">
            <a:off x="5317989" y="2556659"/>
            <a:ext cx="409086" cy="215444"/>
          </a:xfrm>
          <a:prstGeom prst="rect">
            <a:avLst/>
          </a:prstGeom>
          <a:noFill/>
        </p:spPr>
        <p:txBody>
          <a:bodyPr wrap="none" rtlCol="0">
            <a:spAutoFit/>
          </a:bodyPr>
          <a:lstStyle/>
          <a:p>
            <a:r>
              <a:rPr lang="de-DE" sz="800" dirty="0" err="1" smtClean="0"/>
              <a:t>valve</a:t>
            </a:r>
            <a:endParaRPr lang="de-DE" sz="800" dirty="0"/>
          </a:p>
        </p:txBody>
      </p:sp>
      <p:sp>
        <p:nvSpPr>
          <p:cNvPr id="42" name="Textfeld 41"/>
          <p:cNvSpPr txBox="1"/>
          <p:nvPr/>
        </p:nvSpPr>
        <p:spPr>
          <a:xfrm rot="16200000">
            <a:off x="6120152" y="2561815"/>
            <a:ext cx="409086" cy="215444"/>
          </a:xfrm>
          <a:prstGeom prst="rect">
            <a:avLst/>
          </a:prstGeom>
          <a:noFill/>
        </p:spPr>
        <p:txBody>
          <a:bodyPr wrap="none" rtlCol="0">
            <a:spAutoFit/>
          </a:bodyPr>
          <a:lstStyle/>
          <a:p>
            <a:r>
              <a:rPr lang="de-DE" sz="800" dirty="0" err="1" smtClean="0"/>
              <a:t>valve</a:t>
            </a:r>
            <a:endParaRPr lang="de-DE" sz="800" dirty="0"/>
          </a:p>
        </p:txBody>
      </p:sp>
      <p:cxnSp>
        <p:nvCxnSpPr>
          <p:cNvPr id="43" name="Gerade Verbindung 42"/>
          <p:cNvCxnSpPr>
            <a:stCxn id="8" idx="4"/>
          </p:cNvCxnSpPr>
          <p:nvPr/>
        </p:nvCxnSpPr>
        <p:spPr>
          <a:xfrm>
            <a:off x="2068873" y="2658684"/>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endCxn id="90" idx="0"/>
          </p:cNvCxnSpPr>
          <p:nvPr/>
        </p:nvCxnSpPr>
        <p:spPr>
          <a:xfrm>
            <a:off x="2836851" y="2658684"/>
            <a:ext cx="432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45"/>
          <p:cNvCxnSpPr/>
          <p:nvPr/>
        </p:nvCxnSpPr>
        <p:spPr>
          <a:xfrm>
            <a:off x="4477076" y="2658684"/>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46"/>
          <p:cNvCxnSpPr/>
          <p:nvPr/>
        </p:nvCxnSpPr>
        <p:spPr>
          <a:xfrm>
            <a:off x="5346167" y="2655423"/>
            <a:ext cx="0" cy="31321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47"/>
          <p:cNvCxnSpPr/>
          <p:nvPr/>
        </p:nvCxnSpPr>
        <p:spPr>
          <a:xfrm>
            <a:off x="5863122" y="2669537"/>
            <a:ext cx="0" cy="276939"/>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48"/>
          <p:cNvCxnSpPr/>
          <p:nvPr/>
        </p:nvCxnSpPr>
        <p:spPr>
          <a:xfrm>
            <a:off x="6191820" y="2655423"/>
            <a:ext cx="0" cy="29105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49"/>
          <p:cNvCxnSpPr>
            <a:endCxn id="89" idx="0"/>
          </p:cNvCxnSpPr>
          <p:nvPr/>
        </p:nvCxnSpPr>
        <p:spPr>
          <a:xfrm>
            <a:off x="7012188" y="2682878"/>
            <a:ext cx="0" cy="27719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Textfeld 50"/>
          <p:cNvSpPr txBox="1"/>
          <p:nvPr/>
        </p:nvSpPr>
        <p:spPr>
          <a:xfrm>
            <a:off x="1562704" y="3016442"/>
            <a:ext cx="301686" cy="369332"/>
          </a:xfrm>
          <a:prstGeom prst="rect">
            <a:avLst/>
          </a:prstGeom>
          <a:noFill/>
          <a:ln>
            <a:solidFill>
              <a:schemeClr val="tx1"/>
            </a:solidFill>
          </a:ln>
        </p:spPr>
        <p:txBody>
          <a:bodyPr wrap="none" rtlCol="0">
            <a:spAutoFit/>
          </a:bodyPr>
          <a:lstStyle/>
          <a:p>
            <a:r>
              <a:rPr lang="de-DE" dirty="0" smtClean="0"/>
              <a:t>1</a:t>
            </a:r>
            <a:endParaRPr lang="de-DE" dirty="0"/>
          </a:p>
        </p:txBody>
      </p:sp>
      <p:sp>
        <p:nvSpPr>
          <p:cNvPr id="51" name="Textfeld 51"/>
          <p:cNvSpPr txBox="1"/>
          <p:nvPr/>
        </p:nvSpPr>
        <p:spPr>
          <a:xfrm>
            <a:off x="3492238" y="3016442"/>
            <a:ext cx="301686" cy="369332"/>
          </a:xfrm>
          <a:prstGeom prst="rect">
            <a:avLst/>
          </a:prstGeom>
          <a:noFill/>
          <a:ln>
            <a:solidFill>
              <a:schemeClr val="tx1"/>
            </a:solidFill>
          </a:ln>
        </p:spPr>
        <p:txBody>
          <a:bodyPr wrap="none" rtlCol="0">
            <a:spAutoFit/>
          </a:bodyPr>
          <a:lstStyle/>
          <a:p>
            <a:r>
              <a:rPr lang="de-DE" dirty="0" smtClean="0"/>
              <a:t>2</a:t>
            </a:r>
            <a:endParaRPr lang="de-DE" dirty="0"/>
          </a:p>
        </p:txBody>
      </p:sp>
      <p:sp>
        <p:nvSpPr>
          <p:cNvPr id="52" name="Textfeld 52"/>
          <p:cNvSpPr txBox="1"/>
          <p:nvPr/>
        </p:nvSpPr>
        <p:spPr>
          <a:xfrm>
            <a:off x="4738656" y="3016442"/>
            <a:ext cx="301686" cy="369332"/>
          </a:xfrm>
          <a:prstGeom prst="rect">
            <a:avLst/>
          </a:prstGeom>
          <a:noFill/>
          <a:ln>
            <a:solidFill>
              <a:schemeClr val="tx1"/>
            </a:solidFill>
          </a:ln>
        </p:spPr>
        <p:txBody>
          <a:bodyPr wrap="none" rtlCol="0">
            <a:spAutoFit/>
          </a:bodyPr>
          <a:lstStyle/>
          <a:p>
            <a:r>
              <a:rPr lang="de-DE" dirty="0" smtClean="0"/>
              <a:t>3</a:t>
            </a:r>
            <a:endParaRPr lang="de-DE" dirty="0"/>
          </a:p>
        </p:txBody>
      </p:sp>
      <p:sp>
        <p:nvSpPr>
          <p:cNvPr id="55" name="Textfeld 55"/>
          <p:cNvSpPr txBox="1"/>
          <p:nvPr/>
        </p:nvSpPr>
        <p:spPr>
          <a:xfrm>
            <a:off x="6444208" y="3016442"/>
            <a:ext cx="301686" cy="369332"/>
          </a:xfrm>
          <a:prstGeom prst="rect">
            <a:avLst/>
          </a:prstGeom>
          <a:noFill/>
          <a:ln>
            <a:solidFill>
              <a:schemeClr val="tx1"/>
            </a:solidFill>
          </a:ln>
        </p:spPr>
        <p:txBody>
          <a:bodyPr wrap="none" rtlCol="0">
            <a:spAutoFit/>
          </a:bodyPr>
          <a:lstStyle/>
          <a:p>
            <a:r>
              <a:rPr lang="de-DE" dirty="0" smtClean="0"/>
              <a:t>4</a:t>
            </a:r>
            <a:endParaRPr lang="de-DE" dirty="0"/>
          </a:p>
        </p:txBody>
      </p:sp>
      <p:sp>
        <p:nvSpPr>
          <p:cNvPr id="56" name="Textfeld 56"/>
          <p:cNvSpPr txBox="1"/>
          <p:nvPr/>
        </p:nvSpPr>
        <p:spPr>
          <a:xfrm>
            <a:off x="7357058" y="3016442"/>
            <a:ext cx="417102" cy="369332"/>
          </a:xfrm>
          <a:prstGeom prst="rect">
            <a:avLst/>
          </a:prstGeom>
          <a:noFill/>
          <a:ln>
            <a:solidFill>
              <a:schemeClr val="tx1"/>
            </a:solidFill>
          </a:ln>
        </p:spPr>
        <p:txBody>
          <a:bodyPr wrap="none" rtlCol="0">
            <a:spAutoFit/>
          </a:bodyPr>
          <a:lstStyle/>
          <a:p>
            <a:r>
              <a:rPr lang="de-DE" dirty="0" smtClean="0"/>
              <a:t>&gt;4</a:t>
            </a:r>
            <a:endParaRPr lang="de-DE" dirty="0"/>
          </a:p>
        </p:txBody>
      </p:sp>
      <p:sp>
        <p:nvSpPr>
          <p:cNvPr id="57" name="Textfeld 57"/>
          <p:cNvSpPr txBox="1"/>
          <p:nvPr/>
        </p:nvSpPr>
        <p:spPr>
          <a:xfrm>
            <a:off x="255820" y="2970275"/>
            <a:ext cx="930126" cy="461665"/>
          </a:xfrm>
          <a:prstGeom prst="rect">
            <a:avLst/>
          </a:prstGeom>
          <a:noFill/>
          <a:ln>
            <a:solidFill>
              <a:schemeClr val="tx1"/>
            </a:solidFill>
          </a:ln>
        </p:spPr>
        <p:txBody>
          <a:bodyPr wrap="none" rtlCol="0">
            <a:spAutoFit/>
          </a:bodyPr>
          <a:lstStyle/>
          <a:p>
            <a:r>
              <a:rPr lang="de-DE" sz="1200" dirty="0" smtClean="0"/>
              <a:t>Beam</a:t>
            </a:r>
          </a:p>
          <a:p>
            <a:r>
              <a:rPr lang="de-DE" sz="1200" dirty="0" err="1" smtClean="0"/>
              <a:t>destination</a:t>
            </a:r>
            <a:r>
              <a:rPr lang="de-DE" sz="1200" dirty="0" smtClean="0"/>
              <a:t>:</a:t>
            </a:r>
            <a:endParaRPr lang="de-DE" sz="1200" dirty="0"/>
          </a:p>
        </p:txBody>
      </p:sp>
      <p:sp>
        <p:nvSpPr>
          <p:cNvPr id="58" name="Geschweifte Klammer rechts 58"/>
          <p:cNvSpPr/>
          <p:nvPr/>
        </p:nvSpPr>
        <p:spPr>
          <a:xfrm rot="16200000">
            <a:off x="7813978" y="1393594"/>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9" name="Textfeld 59"/>
          <p:cNvSpPr txBox="1"/>
          <p:nvPr/>
        </p:nvSpPr>
        <p:spPr>
          <a:xfrm>
            <a:off x="7645672" y="1456593"/>
            <a:ext cx="814647" cy="369332"/>
          </a:xfrm>
          <a:prstGeom prst="rect">
            <a:avLst/>
          </a:prstGeom>
          <a:noFill/>
        </p:spPr>
        <p:txBody>
          <a:bodyPr wrap="none" rtlCol="0">
            <a:spAutoFit/>
          </a:bodyPr>
          <a:lstStyle/>
          <a:p>
            <a:r>
              <a:rPr lang="de-DE" dirty="0" smtClean="0"/>
              <a:t>LEDP…</a:t>
            </a:r>
            <a:endParaRPr lang="de-DE" dirty="0"/>
          </a:p>
        </p:txBody>
      </p:sp>
      <p:sp>
        <p:nvSpPr>
          <p:cNvPr id="60" name="Textfeld 60"/>
          <p:cNvSpPr txBox="1"/>
          <p:nvPr/>
        </p:nvSpPr>
        <p:spPr>
          <a:xfrm>
            <a:off x="7002351" y="1641471"/>
            <a:ext cx="604653" cy="246221"/>
          </a:xfrm>
          <a:prstGeom prst="rect">
            <a:avLst/>
          </a:prstGeom>
          <a:noFill/>
        </p:spPr>
        <p:txBody>
          <a:bodyPr wrap="none" rtlCol="0">
            <a:spAutoFit/>
          </a:bodyPr>
          <a:lstStyle/>
          <a:p>
            <a:r>
              <a:rPr lang="de-DE" sz="1000" dirty="0" smtClean="0"/>
              <a:t>42.4? m</a:t>
            </a:r>
            <a:endParaRPr lang="de-DE" sz="1000" dirty="0"/>
          </a:p>
        </p:txBody>
      </p:sp>
      <p:sp>
        <p:nvSpPr>
          <p:cNvPr id="61" name="Textfeld 61"/>
          <p:cNvSpPr txBox="1"/>
          <p:nvPr/>
        </p:nvSpPr>
        <p:spPr>
          <a:xfrm>
            <a:off x="1969224" y="1702814"/>
            <a:ext cx="538930" cy="246221"/>
          </a:xfrm>
          <a:prstGeom prst="rect">
            <a:avLst/>
          </a:prstGeom>
          <a:noFill/>
        </p:spPr>
        <p:txBody>
          <a:bodyPr wrap="none" rtlCol="0">
            <a:spAutoFit/>
          </a:bodyPr>
          <a:lstStyle/>
          <a:p>
            <a:r>
              <a:rPr lang="de-DE" sz="1000" dirty="0" smtClean="0"/>
              <a:t>2.4? m</a:t>
            </a:r>
            <a:endParaRPr lang="de-DE" sz="1000" dirty="0"/>
          </a:p>
        </p:txBody>
      </p:sp>
      <p:sp>
        <p:nvSpPr>
          <p:cNvPr id="62" name="Textfeld 62"/>
          <p:cNvSpPr txBox="1"/>
          <p:nvPr/>
        </p:nvSpPr>
        <p:spPr>
          <a:xfrm>
            <a:off x="2409325" y="1702813"/>
            <a:ext cx="538930" cy="246221"/>
          </a:xfrm>
          <a:prstGeom prst="rect">
            <a:avLst/>
          </a:prstGeom>
          <a:noFill/>
        </p:spPr>
        <p:txBody>
          <a:bodyPr wrap="none" rtlCol="0">
            <a:spAutoFit/>
          </a:bodyPr>
          <a:lstStyle/>
          <a:p>
            <a:r>
              <a:rPr lang="de-DE" sz="1000" dirty="0" smtClean="0"/>
              <a:t>6.4? m</a:t>
            </a:r>
            <a:endParaRPr lang="de-DE" sz="1000" dirty="0"/>
          </a:p>
        </p:txBody>
      </p:sp>
      <p:sp>
        <p:nvSpPr>
          <p:cNvPr id="63" name="Textfeld 63"/>
          <p:cNvSpPr txBox="1"/>
          <p:nvPr/>
        </p:nvSpPr>
        <p:spPr>
          <a:xfrm>
            <a:off x="3976239" y="1690786"/>
            <a:ext cx="604653" cy="246221"/>
          </a:xfrm>
          <a:prstGeom prst="rect">
            <a:avLst/>
          </a:prstGeom>
          <a:noFill/>
        </p:spPr>
        <p:txBody>
          <a:bodyPr wrap="none" rtlCol="0">
            <a:spAutoFit/>
          </a:bodyPr>
          <a:lstStyle/>
          <a:p>
            <a:r>
              <a:rPr lang="de-DE" sz="1000" dirty="0" smtClean="0"/>
              <a:t>10.0? m</a:t>
            </a:r>
            <a:endParaRPr lang="de-DE" sz="1000" dirty="0"/>
          </a:p>
        </p:txBody>
      </p:sp>
      <p:sp>
        <p:nvSpPr>
          <p:cNvPr id="64" name="Ellipse 64"/>
          <p:cNvSpPr/>
          <p:nvPr/>
        </p:nvSpPr>
        <p:spPr>
          <a:xfrm>
            <a:off x="1919151" y="381277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6"/>
          <p:cNvSpPr/>
          <p:nvPr/>
        </p:nvSpPr>
        <p:spPr>
          <a:xfrm>
            <a:off x="5196994" y="381369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7"/>
          <p:cNvSpPr/>
          <p:nvPr/>
        </p:nvSpPr>
        <p:spPr>
          <a:xfrm>
            <a:off x="6067684" y="381369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8"/>
          <p:cNvSpPr/>
          <p:nvPr/>
        </p:nvSpPr>
        <p:spPr>
          <a:xfrm>
            <a:off x="6873195" y="382039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9"/>
          <p:cNvSpPr/>
          <p:nvPr/>
        </p:nvSpPr>
        <p:spPr>
          <a:xfrm>
            <a:off x="5740112" y="381277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70"/>
          <p:cNvSpPr/>
          <p:nvPr/>
        </p:nvSpPr>
        <p:spPr>
          <a:xfrm>
            <a:off x="4359990" y="382039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71"/>
          <p:cNvSpPr/>
          <p:nvPr/>
        </p:nvSpPr>
        <p:spPr>
          <a:xfrm>
            <a:off x="2714770" y="383655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2"/>
          <p:cNvSpPr txBox="1"/>
          <p:nvPr/>
        </p:nvSpPr>
        <p:spPr>
          <a:xfrm>
            <a:off x="2918651" y="3664024"/>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sp>
        <p:nvSpPr>
          <p:cNvPr id="72" name="Abgerundetes Rechteck 74"/>
          <p:cNvSpPr/>
          <p:nvPr/>
        </p:nvSpPr>
        <p:spPr>
          <a:xfrm>
            <a:off x="8184923" y="3664024"/>
            <a:ext cx="771299" cy="1224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BIS</a:t>
            </a:r>
            <a:endParaRPr lang="de-DE" dirty="0"/>
          </a:p>
        </p:txBody>
      </p:sp>
      <p:cxnSp>
        <p:nvCxnSpPr>
          <p:cNvPr id="73" name="Gerade Verbindung mit Pfeil 75"/>
          <p:cNvCxnSpPr>
            <a:stCxn id="7" idx="3"/>
          </p:cNvCxnSpPr>
          <p:nvPr/>
        </p:nvCxnSpPr>
        <p:spPr>
          <a:xfrm>
            <a:off x="7285050" y="3880538"/>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Gerade Verbindung mit Pfeil 76"/>
          <p:cNvCxnSpPr/>
          <p:nvPr/>
        </p:nvCxnSpPr>
        <p:spPr>
          <a:xfrm>
            <a:off x="7497567" y="4414327"/>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feld 77"/>
          <p:cNvSpPr txBox="1"/>
          <p:nvPr/>
        </p:nvSpPr>
        <p:spPr>
          <a:xfrm>
            <a:off x="7516062" y="3672884"/>
            <a:ext cx="598241" cy="246221"/>
          </a:xfrm>
          <a:prstGeom prst="rect">
            <a:avLst/>
          </a:prstGeom>
          <a:noFill/>
        </p:spPr>
        <p:txBody>
          <a:bodyPr wrap="none" rtlCol="0">
            <a:spAutoFit/>
          </a:bodyPr>
          <a:lstStyle/>
          <a:p>
            <a:r>
              <a:rPr lang="de-DE" sz="1000" b="1" dirty="0" smtClean="0"/>
              <a:t>PERMIT</a:t>
            </a:r>
            <a:endParaRPr lang="de-DE" sz="1000" b="1" dirty="0"/>
          </a:p>
        </p:txBody>
      </p:sp>
      <p:sp>
        <p:nvSpPr>
          <p:cNvPr id="76" name="Textfeld 78"/>
          <p:cNvSpPr txBox="1"/>
          <p:nvPr/>
        </p:nvSpPr>
        <p:spPr>
          <a:xfrm>
            <a:off x="7499083" y="4212242"/>
            <a:ext cx="598241" cy="246221"/>
          </a:xfrm>
          <a:prstGeom prst="rect">
            <a:avLst/>
          </a:prstGeom>
          <a:noFill/>
        </p:spPr>
        <p:txBody>
          <a:bodyPr wrap="none" rtlCol="0">
            <a:spAutoFit/>
          </a:bodyPr>
          <a:lstStyle/>
          <a:p>
            <a:r>
              <a:rPr lang="de-DE" sz="1000" b="1" dirty="0" smtClean="0"/>
              <a:t>PERMIT</a:t>
            </a:r>
            <a:endParaRPr lang="de-DE" sz="1000" b="1" dirty="0"/>
          </a:p>
        </p:txBody>
      </p:sp>
      <p:cxnSp>
        <p:nvCxnSpPr>
          <p:cNvPr id="77" name="Gerade Verbindung 79"/>
          <p:cNvCxnSpPr>
            <a:stCxn id="26" idx="2"/>
            <a:endCxn id="50" idx="0"/>
          </p:cNvCxnSpPr>
          <p:nvPr/>
        </p:nvCxnSpPr>
        <p:spPr>
          <a:xfrm>
            <a:off x="1713547" y="2579098"/>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Gerade Verbindung 80"/>
          <p:cNvCxnSpPr/>
          <p:nvPr/>
        </p:nvCxnSpPr>
        <p:spPr>
          <a:xfrm>
            <a:off x="3636918" y="2586155"/>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Gerade Verbindung 81"/>
          <p:cNvCxnSpPr/>
          <p:nvPr/>
        </p:nvCxnSpPr>
        <p:spPr>
          <a:xfrm>
            <a:off x="4858645" y="2594529"/>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Gerade Verbindung 84"/>
          <p:cNvCxnSpPr/>
          <p:nvPr/>
        </p:nvCxnSpPr>
        <p:spPr>
          <a:xfrm>
            <a:off x="6573800" y="2594529"/>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Rechteck 85"/>
          <p:cNvSpPr/>
          <p:nvPr/>
        </p:nvSpPr>
        <p:spPr>
          <a:xfrm>
            <a:off x="1929879" y="296863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5" name="Rechteck 94"/>
          <p:cNvSpPr/>
          <p:nvPr/>
        </p:nvSpPr>
        <p:spPr>
          <a:xfrm>
            <a:off x="4338083" y="296863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6" name="Rechteck 96"/>
          <p:cNvSpPr/>
          <p:nvPr/>
        </p:nvSpPr>
        <p:spPr>
          <a:xfrm>
            <a:off x="5207174" y="294647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7" name="Rechteck 98"/>
          <p:cNvSpPr/>
          <p:nvPr/>
        </p:nvSpPr>
        <p:spPr>
          <a:xfrm>
            <a:off x="5724128" y="294647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8" name="Rechteck 100"/>
          <p:cNvSpPr/>
          <p:nvPr/>
        </p:nvSpPr>
        <p:spPr>
          <a:xfrm>
            <a:off x="6045565" y="294647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9" name="Rechteck 102"/>
          <p:cNvSpPr/>
          <p:nvPr/>
        </p:nvSpPr>
        <p:spPr>
          <a:xfrm>
            <a:off x="6873195" y="296007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90" name="Rechteck 104"/>
          <p:cNvSpPr/>
          <p:nvPr/>
        </p:nvSpPr>
        <p:spPr>
          <a:xfrm>
            <a:off x="2702178" y="296863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cxnSp>
        <p:nvCxnSpPr>
          <p:cNvPr id="91" name="Gerade Verbindung 106"/>
          <p:cNvCxnSpPr>
            <a:endCxn id="64" idx="0"/>
          </p:cNvCxnSpPr>
          <p:nvPr/>
        </p:nvCxnSpPr>
        <p:spPr>
          <a:xfrm>
            <a:off x="1957827" y="3164647"/>
            <a:ext cx="11397" cy="64812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108"/>
          <p:cNvCxnSpPr>
            <a:endCxn id="70" idx="0"/>
          </p:cNvCxnSpPr>
          <p:nvPr/>
        </p:nvCxnSpPr>
        <p:spPr>
          <a:xfrm>
            <a:off x="2764843" y="3167620"/>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112"/>
          <p:cNvCxnSpPr/>
          <p:nvPr/>
        </p:nvCxnSpPr>
        <p:spPr>
          <a:xfrm>
            <a:off x="4404730" y="3167619"/>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4" name="Gerade Verbindung 113"/>
          <p:cNvCxnSpPr/>
          <p:nvPr/>
        </p:nvCxnSpPr>
        <p:spPr>
          <a:xfrm>
            <a:off x="5252182" y="3151458"/>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114"/>
          <p:cNvCxnSpPr/>
          <p:nvPr/>
        </p:nvCxnSpPr>
        <p:spPr>
          <a:xfrm>
            <a:off x="5791114" y="3130589"/>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115"/>
          <p:cNvCxnSpPr/>
          <p:nvPr/>
        </p:nvCxnSpPr>
        <p:spPr>
          <a:xfrm>
            <a:off x="6916094" y="3144760"/>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117"/>
          <p:cNvCxnSpPr/>
          <p:nvPr/>
        </p:nvCxnSpPr>
        <p:spPr>
          <a:xfrm>
            <a:off x="6117757" y="3130589"/>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8" name="Abgerundetes Rechteck 122"/>
          <p:cNvSpPr/>
          <p:nvPr/>
        </p:nvSpPr>
        <p:spPr>
          <a:xfrm>
            <a:off x="1810569" y="4286424"/>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123"/>
          <p:cNvSpPr/>
          <p:nvPr/>
        </p:nvSpPr>
        <p:spPr>
          <a:xfrm>
            <a:off x="2113095" y="443468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125"/>
          <p:cNvSpPr/>
          <p:nvPr/>
        </p:nvSpPr>
        <p:spPr>
          <a:xfrm>
            <a:off x="5390938" y="443560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26"/>
          <p:cNvSpPr/>
          <p:nvPr/>
        </p:nvSpPr>
        <p:spPr>
          <a:xfrm>
            <a:off x="6261628" y="443560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27"/>
          <p:cNvSpPr/>
          <p:nvPr/>
        </p:nvSpPr>
        <p:spPr>
          <a:xfrm>
            <a:off x="7067139" y="444230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28"/>
          <p:cNvSpPr/>
          <p:nvPr/>
        </p:nvSpPr>
        <p:spPr>
          <a:xfrm>
            <a:off x="5934056" y="443468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29"/>
          <p:cNvSpPr/>
          <p:nvPr/>
        </p:nvSpPr>
        <p:spPr>
          <a:xfrm>
            <a:off x="4553934" y="4442301"/>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30"/>
          <p:cNvSpPr/>
          <p:nvPr/>
        </p:nvSpPr>
        <p:spPr>
          <a:xfrm>
            <a:off x="2908714" y="4458463"/>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Textfeld 131"/>
          <p:cNvSpPr txBox="1"/>
          <p:nvPr/>
        </p:nvSpPr>
        <p:spPr>
          <a:xfrm>
            <a:off x="3069146" y="4285934"/>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cxnSp>
        <p:nvCxnSpPr>
          <p:cNvPr id="107" name="Gerade Verbindung 132"/>
          <p:cNvCxnSpPr/>
          <p:nvPr/>
        </p:nvCxnSpPr>
        <p:spPr>
          <a:xfrm>
            <a:off x="2140881" y="3172267"/>
            <a:ext cx="5698" cy="126241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Gerade Verbindung 133"/>
          <p:cNvCxnSpPr>
            <a:endCxn id="105" idx="0"/>
          </p:cNvCxnSpPr>
          <p:nvPr/>
        </p:nvCxnSpPr>
        <p:spPr>
          <a:xfrm>
            <a:off x="2947897" y="3175240"/>
            <a:ext cx="10890" cy="128322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9" name="Gerade Verbindung 135"/>
          <p:cNvCxnSpPr>
            <a:endCxn id="104" idx="0"/>
          </p:cNvCxnSpPr>
          <p:nvPr/>
        </p:nvCxnSpPr>
        <p:spPr>
          <a:xfrm>
            <a:off x="4587784" y="3175239"/>
            <a:ext cx="16223" cy="126706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Gerade Verbindung 136"/>
          <p:cNvCxnSpPr>
            <a:endCxn id="100" idx="0"/>
          </p:cNvCxnSpPr>
          <p:nvPr/>
        </p:nvCxnSpPr>
        <p:spPr>
          <a:xfrm>
            <a:off x="5435236" y="3159078"/>
            <a:ext cx="5775" cy="127652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Gerade Verbindung 137"/>
          <p:cNvCxnSpPr>
            <a:endCxn id="103" idx="0"/>
          </p:cNvCxnSpPr>
          <p:nvPr/>
        </p:nvCxnSpPr>
        <p:spPr>
          <a:xfrm>
            <a:off x="5974168" y="3138209"/>
            <a:ext cx="9961"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138"/>
          <p:cNvCxnSpPr>
            <a:endCxn id="102" idx="0"/>
          </p:cNvCxnSpPr>
          <p:nvPr/>
        </p:nvCxnSpPr>
        <p:spPr>
          <a:xfrm>
            <a:off x="7099148" y="3152380"/>
            <a:ext cx="18064" cy="1289921"/>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 name="Gerade Verbindung 139"/>
          <p:cNvCxnSpPr/>
          <p:nvPr/>
        </p:nvCxnSpPr>
        <p:spPr>
          <a:xfrm>
            <a:off x="6300811" y="3138209"/>
            <a:ext cx="10890"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 name="Gerade Verbindung mit Pfeil 158"/>
          <p:cNvCxnSpPr/>
          <p:nvPr/>
        </p:nvCxnSpPr>
        <p:spPr>
          <a:xfrm>
            <a:off x="7281701" y="3968939"/>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Gerade Verbindung mit Pfeil 161"/>
          <p:cNvCxnSpPr/>
          <p:nvPr/>
        </p:nvCxnSpPr>
        <p:spPr>
          <a:xfrm>
            <a:off x="7494218" y="4502448"/>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 name="Rechteck 162"/>
          <p:cNvSpPr/>
          <p:nvPr/>
        </p:nvSpPr>
        <p:spPr>
          <a:xfrm>
            <a:off x="255820" y="3872074"/>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117" name="Rechteck 163"/>
          <p:cNvSpPr/>
          <p:nvPr/>
        </p:nvSpPr>
        <p:spPr>
          <a:xfrm>
            <a:off x="194168" y="4366130"/>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118" name="Textfeld 164"/>
          <p:cNvSpPr txBox="1"/>
          <p:nvPr/>
        </p:nvSpPr>
        <p:spPr>
          <a:xfrm>
            <a:off x="410502" y="3932044"/>
            <a:ext cx="829073" cy="246221"/>
          </a:xfrm>
          <a:prstGeom prst="rect">
            <a:avLst/>
          </a:prstGeom>
          <a:noFill/>
        </p:spPr>
        <p:txBody>
          <a:bodyPr wrap="none" rtlCol="0">
            <a:spAutoFit/>
          </a:bodyPr>
          <a:lstStyle/>
          <a:p>
            <a:r>
              <a:rPr lang="de-DE" sz="1000" dirty="0" smtClean="0"/>
              <a:t>Faraday Cup</a:t>
            </a:r>
            <a:endParaRPr lang="de-DE" sz="1000" dirty="0"/>
          </a:p>
        </p:txBody>
      </p:sp>
      <p:sp>
        <p:nvSpPr>
          <p:cNvPr id="119" name="Textfeld 165"/>
          <p:cNvSpPr txBox="1"/>
          <p:nvPr/>
        </p:nvSpPr>
        <p:spPr>
          <a:xfrm>
            <a:off x="472153" y="4242246"/>
            <a:ext cx="925253" cy="400110"/>
          </a:xfrm>
          <a:prstGeom prst="rect">
            <a:avLst/>
          </a:prstGeom>
          <a:noFill/>
        </p:spPr>
        <p:txBody>
          <a:bodyPr wrap="none" rtlCol="0">
            <a:spAutoFit/>
          </a:bodyPr>
          <a:lstStyle/>
          <a:p>
            <a:r>
              <a:rPr lang="de-DE" sz="1000" dirty="0" smtClean="0"/>
              <a:t>Signal </a:t>
            </a:r>
            <a:r>
              <a:rPr lang="de-DE" sz="1000" dirty="0" err="1" smtClean="0"/>
              <a:t>splitter</a:t>
            </a:r>
            <a:endParaRPr lang="de-DE" sz="1000" dirty="0" smtClean="0"/>
          </a:p>
          <a:p>
            <a:r>
              <a:rPr lang="de-DE" sz="1000" dirty="0" smtClean="0"/>
              <a:t>at ACCT-E box</a:t>
            </a:r>
            <a:endParaRPr lang="de-DE" sz="1000" dirty="0"/>
          </a:p>
        </p:txBody>
      </p:sp>
      <p:sp>
        <p:nvSpPr>
          <p:cNvPr id="120" name="Textfeld 167"/>
          <p:cNvSpPr txBox="1"/>
          <p:nvPr/>
        </p:nvSpPr>
        <p:spPr>
          <a:xfrm>
            <a:off x="326417" y="3612918"/>
            <a:ext cx="851515" cy="246221"/>
          </a:xfrm>
          <a:prstGeom prst="rect">
            <a:avLst/>
          </a:prstGeom>
          <a:noFill/>
        </p:spPr>
        <p:txBody>
          <a:bodyPr wrap="none" rtlCol="0">
            <a:spAutoFit/>
          </a:bodyPr>
          <a:lstStyle/>
          <a:p>
            <a:r>
              <a:rPr lang="de-DE" sz="1000" b="1" dirty="0" smtClean="0"/>
              <a:t>Explanation:</a:t>
            </a:r>
            <a:endParaRPr lang="de-DE" sz="1000" b="1" dirty="0"/>
          </a:p>
        </p:txBody>
      </p:sp>
      <p:sp>
        <p:nvSpPr>
          <p:cNvPr id="121" name="Textfeld 140"/>
          <p:cNvSpPr txBox="1"/>
          <p:nvPr/>
        </p:nvSpPr>
        <p:spPr>
          <a:xfrm>
            <a:off x="3777584" y="2554758"/>
            <a:ext cx="335348" cy="215444"/>
          </a:xfrm>
          <a:prstGeom prst="rect">
            <a:avLst/>
          </a:prstGeom>
          <a:noFill/>
        </p:spPr>
        <p:txBody>
          <a:bodyPr wrap="none" rtlCol="0">
            <a:spAutoFit/>
          </a:bodyPr>
          <a:lstStyle/>
          <a:p>
            <a:r>
              <a:rPr lang="de-DE" sz="800" dirty="0" smtClean="0"/>
              <a:t>FCT</a:t>
            </a:r>
            <a:endParaRPr lang="de-DE" sz="800" dirty="0"/>
          </a:p>
        </p:txBody>
      </p:sp>
      <p:sp>
        <p:nvSpPr>
          <p:cNvPr id="122" name="Textfeld 141"/>
          <p:cNvSpPr txBox="1"/>
          <p:nvPr/>
        </p:nvSpPr>
        <p:spPr>
          <a:xfrm>
            <a:off x="1953585" y="2382916"/>
            <a:ext cx="235962" cy="215444"/>
          </a:xfrm>
          <a:prstGeom prst="rect">
            <a:avLst/>
          </a:prstGeom>
          <a:noFill/>
        </p:spPr>
        <p:txBody>
          <a:bodyPr wrap="none" rtlCol="0">
            <a:spAutoFit/>
          </a:bodyPr>
          <a:lstStyle/>
          <a:p>
            <a:r>
              <a:rPr lang="de-DE" sz="800" b="1" dirty="0" smtClean="0"/>
              <a:t>1</a:t>
            </a:r>
            <a:endParaRPr lang="de-DE" sz="800" b="1" dirty="0"/>
          </a:p>
        </p:txBody>
      </p:sp>
      <p:sp>
        <p:nvSpPr>
          <p:cNvPr id="123" name="Textfeld 144"/>
          <p:cNvSpPr txBox="1"/>
          <p:nvPr/>
        </p:nvSpPr>
        <p:spPr>
          <a:xfrm>
            <a:off x="2723190" y="2390713"/>
            <a:ext cx="235962" cy="215444"/>
          </a:xfrm>
          <a:prstGeom prst="rect">
            <a:avLst/>
          </a:prstGeom>
          <a:noFill/>
        </p:spPr>
        <p:txBody>
          <a:bodyPr wrap="none" rtlCol="0">
            <a:spAutoFit/>
          </a:bodyPr>
          <a:lstStyle/>
          <a:p>
            <a:r>
              <a:rPr lang="de-DE" sz="800" b="1" dirty="0" smtClean="0"/>
              <a:t>2</a:t>
            </a:r>
            <a:endParaRPr lang="de-DE" sz="800" b="1" dirty="0"/>
          </a:p>
        </p:txBody>
      </p:sp>
      <p:sp>
        <p:nvSpPr>
          <p:cNvPr id="124" name="Textfeld 145"/>
          <p:cNvSpPr txBox="1"/>
          <p:nvPr/>
        </p:nvSpPr>
        <p:spPr>
          <a:xfrm>
            <a:off x="4364090" y="2398487"/>
            <a:ext cx="235962" cy="215444"/>
          </a:xfrm>
          <a:prstGeom prst="rect">
            <a:avLst/>
          </a:prstGeom>
          <a:noFill/>
        </p:spPr>
        <p:txBody>
          <a:bodyPr wrap="none" rtlCol="0">
            <a:spAutoFit/>
          </a:bodyPr>
          <a:lstStyle/>
          <a:p>
            <a:r>
              <a:rPr lang="de-DE" sz="800" b="1" dirty="0" smtClean="0"/>
              <a:t>3</a:t>
            </a:r>
            <a:endParaRPr lang="de-DE" sz="800" b="1" dirty="0"/>
          </a:p>
        </p:txBody>
      </p:sp>
      <p:sp>
        <p:nvSpPr>
          <p:cNvPr id="125" name="Textfeld 146"/>
          <p:cNvSpPr txBox="1"/>
          <p:nvPr/>
        </p:nvSpPr>
        <p:spPr>
          <a:xfrm>
            <a:off x="5228186" y="2390713"/>
            <a:ext cx="235962" cy="215444"/>
          </a:xfrm>
          <a:prstGeom prst="rect">
            <a:avLst/>
          </a:prstGeom>
          <a:noFill/>
        </p:spPr>
        <p:txBody>
          <a:bodyPr wrap="none" rtlCol="0">
            <a:spAutoFit/>
          </a:bodyPr>
          <a:lstStyle/>
          <a:p>
            <a:r>
              <a:rPr lang="de-DE" sz="800" b="1" dirty="0" smtClean="0"/>
              <a:t>4</a:t>
            </a:r>
            <a:endParaRPr lang="de-DE" sz="800" b="1" dirty="0"/>
          </a:p>
        </p:txBody>
      </p:sp>
      <p:sp>
        <p:nvSpPr>
          <p:cNvPr id="126" name="Textfeld 147"/>
          <p:cNvSpPr txBox="1"/>
          <p:nvPr/>
        </p:nvSpPr>
        <p:spPr>
          <a:xfrm>
            <a:off x="5755022" y="2406134"/>
            <a:ext cx="235962" cy="215444"/>
          </a:xfrm>
          <a:prstGeom prst="rect">
            <a:avLst/>
          </a:prstGeom>
          <a:noFill/>
        </p:spPr>
        <p:txBody>
          <a:bodyPr wrap="none" rtlCol="0">
            <a:spAutoFit/>
          </a:bodyPr>
          <a:lstStyle/>
          <a:p>
            <a:r>
              <a:rPr lang="de-DE" sz="800" b="1" dirty="0" smtClean="0"/>
              <a:t>5</a:t>
            </a:r>
            <a:endParaRPr lang="de-DE" sz="800" b="1" dirty="0"/>
          </a:p>
        </p:txBody>
      </p:sp>
      <p:sp>
        <p:nvSpPr>
          <p:cNvPr id="127" name="Textfeld 148"/>
          <p:cNvSpPr txBox="1"/>
          <p:nvPr/>
        </p:nvSpPr>
        <p:spPr>
          <a:xfrm>
            <a:off x="6075739" y="2406134"/>
            <a:ext cx="235962" cy="215444"/>
          </a:xfrm>
          <a:prstGeom prst="rect">
            <a:avLst/>
          </a:prstGeom>
          <a:noFill/>
        </p:spPr>
        <p:txBody>
          <a:bodyPr wrap="none" rtlCol="0">
            <a:spAutoFit/>
          </a:bodyPr>
          <a:lstStyle/>
          <a:p>
            <a:r>
              <a:rPr lang="de-DE" sz="800" b="1" dirty="0" smtClean="0"/>
              <a:t>6</a:t>
            </a:r>
            <a:endParaRPr lang="de-DE" sz="800" b="1" dirty="0"/>
          </a:p>
        </p:txBody>
      </p:sp>
      <p:sp>
        <p:nvSpPr>
          <p:cNvPr id="128" name="Textfeld 149"/>
          <p:cNvSpPr txBox="1"/>
          <p:nvPr/>
        </p:nvSpPr>
        <p:spPr>
          <a:xfrm>
            <a:off x="6884370" y="2406134"/>
            <a:ext cx="235962" cy="215444"/>
          </a:xfrm>
          <a:prstGeom prst="rect">
            <a:avLst/>
          </a:prstGeom>
          <a:noFill/>
        </p:spPr>
        <p:txBody>
          <a:bodyPr wrap="none" rtlCol="0">
            <a:spAutoFit/>
          </a:bodyPr>
          <a:lstStyle/>
          <a:p>
            <a:r>
              <a:rPr lang="de-DE" sz="800" b="1" dirty="0" smtClean="0"/>
              <a:t>7</a:t>
            </a:r>
            <a:endParaRPr lang="de-DE" sz="800" b="1" dirty="0"/>
          </a:p>
        </p:txBody>
      </p:sp>
      <p:sp>
        <p:nvSpPr>
          <p:cNvPr id="130" name="Rectangle 129"/>
          <p:cNvSpPr/>
          <p:nvPr/>
        </p:nvSpPr>
        <p:spPr>
          <a:xfrm>
            <a:off x="-13168" y="6565500"/>
            <a:ext cx="7620172" cy="307777"/>
          </a:xfrm>
          <a:prstGeom prst="rect">
            <a:avLst/>
          </a:prstGeom>
        </p:spPr>
        <p:txBody>
          <a:bodyPr wrap="square">
            <a:spAutoFit/>
          </a:bodyPr>
          <a:lstStyle/>
          <a:p>
            <a:pPr>
              <a:spcAft>
                <a:spcPts val="1200"/>
              </a:spcAft>
            </a:pPr>
            <a:r>
              <a:rPr lang="en-US" sz="1400" dirty="0" smtClean="0">
                <a:solidFill>
                  <a:srgbClr val="0000FF"/>
                </a:solidFill>
              </a:rPr>
              <a:t>Draft differential interlock layout provided by M. Werner (DESY) </a:t>
            </a:r>
            <a:endParaRPr lang="en-US" sz="1400" dirty="0">
              <a:solidFill>
                <a:srgbClr val="0000FF"/>
              </a:solidFill>
            </a:endParaRPr>
          </a:p>
        </p:txBody>
      </p:sp>
    </p:spTree>
    <p:extLst>
      <p:ext uri="{BB962C8B-B14F-4D97-AF65-F5344CB8AC3E}">
        <p14:creationId xmlns:p14="http://schemas.microsoft.com/office/powerpoint/2010/main" val="244255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8A0EE2-EEEB-DA48-9E6B-30E2CD798BC3}" type="slidenum">
              <a:rPr lang="en-US" smtClean="0"/>
              <a:pPr/>
              <a:t>11</a:t>
            </a:fld>
            <a:endParaRPr lang="en-US"/>
          </a:p>
        </p:txBody>
      </p:sp>
      <p:sp>
        <p:nvSpPr>
          <p:cNvPr id="6" name="Abgerundetes Rechteck 1"/>
          <p:cNvSpPr/>
          <p:nvPr/>
        </p:nvSpPr>
        <p:spPr>
          <a:xfrm>
            <a:off x="6803551" y="1983260"/>
            <a:ext cx="972805" cy="132463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Abgerundetes Rechteck 3"/>
          <p:cNvSpPr/>
          <p:nvPr/>
        </p:nvSpPr>
        <p:spPr>
          <a:xfrm>
            <a:off x="951949" y="512912"/>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8" name="Abgerundetes Rechteck 4"/>
          <p:cNvSpPr/>
          <p:nvPr/>
        </p:nvSpPr>
        <p:spPr>
          <a:xfrm>
            <a:off x="951949" y="944960"/>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9" name="Abgerundetes Rechteck 5"/>
          <p:cNvSpPr/>
          <p:nvPr/>
        </p:nvSpPr>
        <p:spPr>
          <a:xfrm>
            <a:off x="951949" y="1377008"/>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0" name="Abgerundetes Rechteck 6"/>
          <p:cNvSpPr/>
          <p:nvPr/>
        </p:nvSpPr>
        <p:spPr>
          <a:xfrm>
            <a:off x="951949" y="1809056"/>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1" name="Abgerundetes Rechteck 7"/>
          <p:cNvSpPr/>
          <p:nvPr/>
        </p:nvSpPr>
        <p:spPr>
          <a:xfrm>
            <a:off x="951949" y="2241104"/>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2" name="Abgerundetes Rechteck 8"/>
          <p:cNvSpPr/>
          <p:nvPr/>
        </p:nvSpPr>
        <p:spPr>
          <a:xfrm>
            <a:off x="951949" y="2673152"/>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3" name="Abgerundetes Rechteck 9"/>
          <p:cNvSpPr/>
          <p:nvPr/>
        </p:nvSpPr>
        <p:spPr>
          <a:xfrm>
            <a:off x="951949" y="3105200"/>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4" name="Abgerundetes Rechteck 10"/>
          <p:cNvSpPr/>
          <p:nvPr/>
        </p:nvSpPr>
        <p:spPr>
          <a:xfrm>
            <a:off x="951949" y="3537248"/>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5" name="Abgerundetes Rechteck 11"/>
          <p:cNvSpPr/>
          <p:nvPr/>
        </p:nvSpPr>
        <p:spPr>
          <a:xfrm>
            <a:off x="951949" y="3969296"/>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6" name="Abgerundetes Rechteck 12"/>
          <p:cNvSpPr/>
          <p:nvPr/>
        </p:nvSpPr>
        <p:spPr>
          <a:xfrm>
            <a:off x="951949" y="4401344"/>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7" name="Abgerundetes Rechteck 15"/>
          <p:cNvSpPr/>
          <p:nvPr/>
        </p:nvSpPr>
        <p:spPr>
          <a:xfrm>
            <a:off x="1825214" y="49852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18" name="Abgerundetes Rechteck 20"/>
          <p:cNvSpPr/>
          <p:nvPr/>
        </p:nvSpPr>
        <p:spPr>
          <a:xfrm>
            <a:off x="1825214" y="71376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cxnSp>
        <p:nvCxnSpPr>
          <p:cNvPr id="19" name="Gerade Verbindung 25"/>
          <p:cNvCxnSpPr/>
          <p:nvPr/>
        </p:nvCxnSpPr>
        <p:spPr>
          <a:xfrm>
            <a:off x="1663196" y="670944"/>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Gerade Verbindung 27"/>
          <p:cNvCxnSpPr/>
          <p:nvPr/>
        </p:nvCxnSpPr>
        <p:spPr>
          <a:xfrm flipH="1">
            <a:off x="1526381" y="563329"/>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 Verbindung 29"/>
          <p:cNvCxnSpPr/>
          <p:nvPr/>
        </p:nvCxnSpPr>
        <p:spPr>
          <a:xfrm flipH="1">
            <a:off x="1663196" y="778560"/>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sp>
        <p:nvSpPr>
          <p:cNvPr id="22" name="Abgerundetes Rechteck 35"/>
          <p:cNvSpPr/>
          <p:nvPr/>
        </p:nvSpPr>
        <p:spPr>
          <a:xfrm>
            <a:off x="1825214" y="93699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3" name="Abgerundetes Rechteck 36"/>
          <p:cNvSpPr/>
          <p:nvPr/>
        </p:nvSpPr>
        <p:spPr>
          <a:xfrm>
            <a:off x="1825214" y="115222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4" name="Abgerundetes Rechteck 41"/>
          <p:cNvSpPr/>
          <p:nvPr/>
        </p:nvSpPr>
        <p:spPr>
          <a:xfrm>
            <a:off x="1825214" y="136110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5" name="Abgerundetes Rechteck 42"/>
          <p:cNvSpPr/>
          <p:nvPr/>
        </p:nvSpPr>
        <p:spPr>
          <a:xfrm>
            <a:off x="1825214" y="157633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6" name="Abgerundetes Rechteck 47"/>
          <p:cNvSpPr/>
          <p:nvPr/>
        </p:nvSpPr>
        <p:spPr>
          <a:xfrm>
            <a:off x="1825214" y="179956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7" name="Abgerundetes Rechteck 48"/>
          <p:cNvSpPr/>
          <p:nvPr/>
        </p:nvSpPr>
        <p:spPr>
          <a:xfrm>
            <a:off x="1825214" y="201480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8" name="Abgerundetes Rechteck 53"/>
          <p:cNvSpPr/>
          <p:nvPr/>
        </p:nvSpPr>
        <p:spPr>
          <a:xfrm>
            <a:off x="1825214" y="223097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9" name="Abgerundetes Rechteck 54"/>
          <p:cNvSpPr/>
          <p:nvPr/>
        </p:nvSpPr>
        <p:spPr>
          <a:xfrm>
            <a:off x="1825214" y="244620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0" name="Abgerundetes Rechteck 59"/>
          <p:cNvSpPr/>
          <p:nvPr/>
        </p:nvSpPr>
        <p:spPr>
          <a:xfrm>
            <a:off x="1825214" y="266944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1" name="Abgerundetes Rechteck 60"/>
          <p:cNvSpPr/>
          <p:nvPr/>
        </p:nvSpPr>
        <p:spPr>
          <a:xfrm>
            <a:off x="1825214" y="288467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2" name="Abgerundetes Rechteck 65"/>
          <p:cNvSpPr/>
          <p:nvPr/>
        </p:nvSpPr>
        <p:spPr>
          <a:xfrm>
            <a:off x="1825214" y="309355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3" name="Abgerundetes Rechteck 66"/>
          <p:cNvSpPr/>
          <p:nvPr/>
        </p:nvSpPr>
        <p:spPr>
          <a:xfrm>
            <a:off x="1825214" y="330878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4" name="Abgerundetes Rechteck 71"/>
          <p:cNvSpPr/>
          <p:nvPr/>
        </p:nvSpPr>
        <p:spPr>
          <a:xfrm>
            <a:off x="1825214" y="353201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5" name="Abgerundetes Rechteck 72"/>
          <p:cNvSpPr/>
          <p:nvPr/>
        </p:nvSpPr>
        <p:spPr>
          <a:xfrm>
            <a:off x="1825214" y="374724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6" name="Abgerundetes Rechteck 77"/>
          <p:cNvSpPr/>
          <p:nvPr/>
        </p:nvSpPr>
        <p:spPr>
          <a:xfrm>
            <a:off x="1825214" y="396446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7" name="Abgerundetes Rechteck 78"/>
          <p:cNvSpPr/>
          <p:nvPr/>
        </p:nvSpPr>
        <p:spPr>
          <a:xfrm>
            <a:off x="1825214" y="417969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8" name="Abgerundetes Rechteck 83"/>
          <p:cNvSpPr/>
          <p:nvPr/>
        </p:nvSpPr>
        <p:spPr>
          <a:xfrm>
            <a:off x="1825214" y="440292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9" name="Abgerundetes Rechteck 84"/>
          <p:cNvSpPr/>
          <p:nvPr/>
        </p:nvSpPr>
        <p:spPr>
          <a:xfrm>
            <a:off x="1825214" y="461816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40" name="Rechteck 89"/>
          <p:cNvSpPr/>
          <p:nvPr/>
        </p:nvSpPr>
        <p:spPr>
          <a:xfrm>
            <a:off x="2990125" y="498528"/>
            <a:ext cx="936104" cy="494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Cross-bar-switch</a:t>
            </a:r>
            <a:endParaRPr lang="de-DE" dirty="0"/>
          </a:p>
        </p:txBody>
      </p:sp>
      <p:cxnSp>
        <p:nvCxnSpPr>
          <p:cNvPr id="41" name="Gerade Verbindung mit Pfeil 91"/>
          <p:cNvCxnSpPr>
            <a:stCxn id="17" idx="3"/>
          </p:cNvCxnSpPr>
          <p:nvPr/>
        </p:nvCxnSpPr>
        <p:spPr>
          <a:xfrm>
            <a:off x="2581298" y="56974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92"/>
          <p:cNvCxnSpPr/>
          <p:nvPr/>
        </p:nvCxnSpPr>
        <p:spPr>
          <a:xfrm>
            <a:off x="2592748" y="1008208"/>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93"/>
          <p:cNvCxnSpPr/>
          <p:nvPr/>
        </p:nvCxnSpPr>
        <p:spPr>
          <a:xfrm>
            <a:off x="2581298" y="1433152"/>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94"/>
          <p:cNvCxnSpPr/>
          <p:nvPr/>
        </p:nvCxnSpPr>
        <p:spPr>
          <a:xfrm>
            <a:off x="2592748" y="1871616"/>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95"/>
          <p:cNvCxnSpPr/>
          <p:nvPr/>
        </p:nvCxnSpPr>
        <p:spPr>
          <a:xfrm>
            <a:off x="2569847" y="2301360"/>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96"/>
          <p:cNvCxnSpPr/>
          <p:nvPr/>
        </p:nvCxnSpPr>
        <p:spPr>
          <a:xfrm>
            <a:off x="2581297" y="273982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97"/>
          <p:cNvCxnSpPr/>
          <p:nvPr/>
        </p:nvCxnSpPr>
        <p:spPr>
          <a:xfrm>
            <a:off x="2569847" y="3164768"/>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98"/>
          <p:cNvCxnSpPr/>
          <p:nvPr/>
        </p:nvCxnSpPr>
        <p:spPr>
          <a:xfrm>
            <a:off x="2581297" y="3603232"/>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99"/>
          <p:cNvCxnSpPr/>
          <p:nvPr/>
        </p:nvCxnSpPr>
        <p:spPr>
          <a:xfrm>
            <a:off x="2581298" y="4035680"/>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100"/>
          <p:cNvCxnSpPr/>
          <p:nvPr/>
        </p:nvCxnSpPr>
        <p:spPr>
          <a:xfrm>
            <a:off x="2592748" y="447414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1" name="Abgerundetes Rechteck 102"/>
          <p:cNvSpPr/>
          <p:nvPr/>
        </p:nvSpPr>
        <p:spPr>
          <a:xfrm>
            <a:off x="4293429" y="952880"/>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2" name="Gerade Verbindung mit Pfeil 105"/>
          <p:cNvCxnSpPr/>
          <p:nvPr/>
        </p:nvCxnSpPr>
        <p:spPr>
          <a:xfrm>
            <a:off x="3933389" y="1030640"/>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107"/>
          <p:cNvCxnSpPr/>
          <p:nvPr/>
        </p:nvCxnSpPr>
        <p:spPr>
          <a:xfrm>
            <a:off x="3933377" y="115870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4" name="Abgerundetes Rechteck 108"/>
          <p:cNvSpPr/>
          <p:nvPr/>
        </p:nvSpPr>
        <p:spPr>
          <a:xfrm>
            <a:off x="4279041" y="585632"/>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5" name="Gerade Verbindung mit Pfeil 109"/>
          <p:cNvCxnSpPr/>
          <p:nvPr/>
        </p:nvCxnSpPr>
        <p:spPr>
          <a:xfrm>
            <a:off x="3919001" y="66339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110"/>
          <p:cNvCxnSpPr/>
          <p:nvPr/>
        </p:nvCxnSpPr>
        <p:spPr>
          <a:xfrm>
            <a:off x="3918989" y="791456"/>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7" name="Abgerundetes Rechteck 117"/>
          <p:cNvSpPr/>
          <p:nvPr/>
        </p:nvSpPr>
        <p:spPr>
          <a:xfrm>
            <a:off x="4293429" y="2097992"/>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8" name="Gerade Verbindung mit Pfeil 118"/>
          <p:cNvCxnSpPr/>
          <p:nvPr/>
        </p:nvCxnSpPr>
        <p:spPr>
          <a:xfrm>
            <a:off x="3933389" y="217575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119"/>
          <p:cNvCxnSpPr/>
          <p:nvPr/>
        </p:nvCxnSpPr>
        <p:spPr>
          <a:xfrm>
            <a:off x="3933377" y="2303816"/>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0" name="Abgerundetes Rechteck 120"/>
          <p:cNvSpPr/>
          <p:nvPr/>
        </p:nvSpPr>
        <p:spPr>
          <a:xfrm>
            <a:off x="4300665" y="2537368"/>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a:t>Diff</a:t>
            </a:r>
            <a:r>
              <a:rPr lang="de-DE" sz="800" dirty="0"/>
              <a:t>-Interlock</a:t>
            </a:r>
          </a:p>
        </p:txBody>
      </p:sp>
      <p:cxnSp>
        <p:nvCxnSpPr>
          <p:cNvPr id="61" name="Gerade Verbindung mit Pfeil 121"/>
          <p:cNvCxnSpPr/>
          <p:nvPr/>
        </p:nvCxnSpPr>
        <p:spPr>
          <a:xfrm>
            <a:off x="3940625" y="2615128"/>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mit Pfeil 122"/>
          <p:cNvCxnSpPr/>
          <p:nvPr/>
        </p:nvCxnSpPr>
        <p:spPr>
          <a:xfrm>
            <a:off x="3940613" y="274319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3" name="Abgerundetes Rechteck 123"/>
          <p:cNvSpPr/>
          <p:nvPr/>
        </p:nvSpPr>
        <p:spPr>
          <a:xfrm>
            <a:off x="4300653" y="2894144"/>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a:t>Diff</a:t>
            </a:r>
            <a:r>
              <a:rPr lang="de-DE" sz="800" dirty="0"/>
              <a:t>-Interlock</a:t>
            </a:r>
          </a:p>
        </p:txBody>
      </p:sp>
      <p:cxnSp>
        <p:nvCxnSpPr>
          <p:cNvPr id="64" name="Gerade Verbindung mit Pfeil 124"/>
          <p:cNvCxnSpPr/>
          <p:nvPr/>
        </p:nvCxnSpPr>
        <p:spPr>
          <a:xfrm>
            <a:off x="3940613" y="297190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5" name="Gerade Verbindung mit Pfeil 125"/>
          <p:cNvCxnSpPr/>
          <p:nvPr/>
        </p:nvCxnSpPr>
        <p:spPr>
          <a:xfrm>
            <a:off x="3940601" y="3099968"/>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139"/>
          <p:cNvCxnSpPr/>
          <p:nvPr/>
        </p:nvCxnSpPr>
        <p:spPr>
          <a:xfrm flipH="1">
            <a:off x="2772558" y="569744"/>
            <a:ext cx="1542" cy="5097524"/>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67" name="Gerade Verbindung 141"/>
          <p:cNvCxnSpPr/>
          <p:nvPr/>
        </p:nvCxnSpPr>
        <p:spPr>
          <a:xfrm>
            <a:off x="2702092" y="569744"/>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 Verbindung 144"/>
          <p:cNvCxnSpPr/>
          <p:nvPr/>
        </p:nvCxnSpPr>
        <p:spPr>
          <a:xfrm>
            <a:off x="2702092" y="1001792"/>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Gerade Verbindung 145"/>
          <p:cNvCxnSpPr/>
          <p:nvPr/>
        </p:nvCxnSpPr>
        <p:spPr>
          <a:xfrm>
            <a:off x="2702092" y="1433768"/>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 Verbindung 146"/>
          <p:cNvCxnSpPr/>
          <p:nvPr/>
        </p:nvCxnSpPr>
        <p:spPr>
          <a:xfrm>
            <a:off x="2702092" y="1865816"/>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 Verbindung 147"/>
          <p:cNvCxnSpPr/>
          <p:nvPr/>
        </p:nvCxnSpPr>
        <p:spPr>
          <a:xfrm>
            <a:off x="2700550" y="2307160"/>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148"/>
          <p:cNvCxnSpPr/>
          <p:nvPr/>
        </p:nvCxnSpPr>
        <p:spPr>
          <a:xfrm>
            <a:off x="2700550" y="2739208"/>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 Verbindung 149"/>
          <p:cNvCxnSpPr/>
          <p:nvPr/>
        </p:nvCxnSpPr>
        <p:spPr>
          <a:xfrm>
            <a:off x="2700550" y="3171184"/>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150"/>
          <p:cNvCxnSpPr/>
          <p:nvPr/>
        </p:nvCxnSpPr>
        <p:spPr>
          <a:xfrm>
            <a:off x="2700550" y="3603232"/>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151"/>
          <p:cNvCxnSpPr/>
          <p:nvPr/>
        </p:nvCxnSpPr>
        <p:spPr>
          <a:xfrm>
            <a:off x="2700550" y="4028080"/>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152"/>
          <p:cNvCxnSpPr/>
          <p:nvPr/>
        </p:nvCxnSpPr>
        <p:spPr>
          <a:xfrm>
            <a:off x="2700550" y="4460128"/>
            <a:ext cx="72008" cy="1012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Abgerundetes Rechteck 179"/>
          <p:cNvSpPr/>
          <p:nvPr/>
        </p:nvSpPr>
        <p:spPr>
          <a:xfrm>
            <a:off x="5854000" y="116632"/>
            <a:ext cx="792088" cy="5177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Permit </a:t>
            </a:r>
            <a:r>
              <a:rPr lang="de-DE" sz="1200" dirty="0" err="1" smtClean="0"/>
              <a:t>handler</a:t>
            </a:r>
            <a:endParaRPr lang="de-DE" sz="1200" dirty="0"/>
          </a:p>
        </p:txBody>
      </p:sp>
      <p:sp>
        <p:nvSpPr>
          <p:cNvPr id="78" name="Abgerundetes Rechteck 180"/>
          <p:cNvSpPr/>
          <p:nvPr/>
        </p:nvSpPr>
        <p:spPr>
          <a:xfrm>
            <a:off x="7020272" y="2543840"/>
            <a:ext cx="648072" cy="43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BIS-Interface</a:t>
            </a:r>
            <a:endParaRPr lang="de-DE" sz="800" dirty="0"/>
          </a:p>
        </p:txBody>
      </p:sp>
      <p:cxnSp>
        <p:nvCxnSpPr>
          <p:cNvPr id="79" name="Gerade Verbindung mit Pfeil 183"/>
          <p:cNvCxnSpPr/>
          <p:nvPr/>
        </p:nvCxnSpPr>
        <p:spPr>
          <a:xfrm>
            <a:off x="2772558" y="5661248"/>
            <a:ext cx="39596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Abgerundetes Rechteck 184"/>
          <p:cNvSpPr/>
          <p:nvPr/>
        </p:nvSpPr>
        <p:spPr>
          <a:xfrm>
            <a:off x="6732240" y="5405520"/>
            <a:ext cx="720080" cy="51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Manual </a:t>
            </a:r>
            <a:r>
              <a:rPr lang="de-DE" sz="800" dirty="0" err="1" smtClean="0"/>
              <a:t>calibration</a:t>
            </a:r>
            <a:r>
              <a:rPr lang="de-DE" sz="800" dirty="0" smtClean="0"/>
              <a:t> </a:t>
            </a:r>
            <a:r>
              <a:rPr lang="de-DE" sz="800" dirty="0" err="1" smtClean="0"/>
              <a:t>support</a:t>
            </a:r>
            <a:endParaRPr lang="de-DE" sz="800" dirty="0"/>
          </a:p>
        </p:txBody>
      </p:sp>
      <p:cxnSp>
        <p:nvCxnSpPr>
          <p:cNvPr id="81" name="Gerade Verbindung mit Pfeil 192"/>
          <p:cNvCxnSpPr>
            <a:stCxn id="54" idx="3"/>
          </p:cNvCxnSpPr>
          <p:nvPr/>
        </p:nvCxnSpPr>
        <p:spPr>
          <a:xfrm>
            <a:off x="4855105" y="724152"/>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193"/>
          <p:cNvCxnSpPr/>
          <p:nvPr/>
        </p:nvCxnSpPr>
        <p:spPr>
          <a:xfrm>
            <a:off x="4855105" y="1085144"/>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mit Pfeil 198"/>
          <p:cNvCxnSpPr/>
          <p:nvPr/>
        </p:nvCxnSpPr>
        <p:spPr>
          <a:xfrm>
            <a:off x="4876717" y="2230976"/>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199"/>
          <p:cNvCxnSpPr/>
          <p:nvPr/>
        </p:nvCxnSpPr>
        <p:spPr>
          <a:xfrm>
            <a:off x="4876717" y="2669440"/>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200"/>
          <p:cNvCxnSpPr/>
          <p:nvPr/>
        </p:nvCxnSpPr>
        <p:spPr>
          <a:xfrm>
            <a:off x="4876717" y="3027104"/>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Gerade Verbindung mit Pfeil 204"/>
          <p:cNvCxnSpPr/>
          <p:nvPr/>
        </p:nvCxnSpPr>
        <p:spPr>
          <a:xfrm>
            <a:off x="6627758" y="2880980"/>
            <a:ext cx="39251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Gerade Verbindung mit Pfeil 213"/>
          <p:cNvCxnSpPr/>
          <p:nvPr/>
        </p:nvCxnSpPr>
        <p:spPr>
          <a:xfrm>
            <a:off x="7668344" y="2615128"/>
            <a:ext cx="266872"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Gerade Verbindung mit Pfeil 214"/>
          <p:cNvCxnSpPr/>
          <p:nvPr/>
        </p:nvCxnSpPr>
        <p:spPr>
          <a:xfrm>
            <a:off x="7668344" y="2894144"/>
            <a:ext cx="266872"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feld 218"/>
          <p:cNvSpPr txBox="1"/>
          <p:nvPr/>
        </p:nvSpPr>
        <p:spPr>
          <a:xfrm>
            <a:off x="179512" y="549206"/>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0" name="Gerade Verbindung mit Pfeil 220"/>
          <p:cNvCxnSpPr>
            <a:stCxn id="89" idx="3"/>
            <a:endCxn id="7" idx="1"/>
          </p:cNvCxnSpPr>
          <p:nvPr/>
        </p:nvCxnSpPr>
        <p:spPr>
          <a:xfrm>
            <a:off x="780959" y="656928"/>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Textfeld 221"/>
          <p:cNvSpPr txBox="1"/>
          <p:nvPr/>
        </p:nvSpPr>
        <p:spPr>
          <a:xfrm>
            <a:off x="179511" y="98767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2" name="Gerade Verbindung mit Pfeil 222"/>
          <p:cNvCxnSpPr>
            <a:stCxn id="91" idx="3"/>
          </p:cNvCxnSpPr>
          <p:nvPr/>
        </p:nvCxnSpPr>
        <p:spPr>
          <a:xfrm>
            <a:off x="780958" y="109539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feld 223"/>
          <p:cNvSpPr txBox="1"/>
          <p:nvPr/>
        </p:nvSpPr>
        <p:spPr>
          <a:xfrm>
            <a:off x="179512" y="142083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4" name="Gerade Verbindung mit Pfeil 224"/>
          <p:cNvCxnSpPr>
            <a:stCxn id="93" idx="3"/>
          </p:cNvCxnSpPr>
          <p:nvPr/>
        </p:nvCxnSpPr>
        <p:spPr>
          <a:xfrm>
            <a:off x="780959" y="152855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xtfeld 225"/>
          <p:cNvSpPr txBox="1"/>
          <p:nvPr/>
        </p:nvSpPr>
        <p:spPr>
          <a:xfrm>
            <a:off x="179511" y="185929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6" name="Gerade Verbindung mit Pfeil 226"/>
          <p:cNvCxnSpPr>
            <a:stCxn id="95" idx="3"/>
          </p:cNvCxnSpPr>
          <p:nvPr/>
        </p:nvCxnSpPr>
        <p:spPr>
          <a:xfrm>
            <a:off x="780958" y="196701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feld 227"/>
          <p:cNvSpPr txBox="1"/>
          <p:nvPr/>
        </p:nvSpPr>
        <p:spPr>
          <a:xfrm>
            <a:off x="179511" y="2272606"/>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8" name="Gerade Verbindung mit Pfeil 228"/>
          <p:cNvCxnSpPr>
            <a:stCxn id="97" idx="3"/>
          </p:cNvCxnSpPr>
          <p:nvPr/>
        </p:nvCxnSpPr>
        <p:spPr>
          <a:xfrm>
            <a:off x="780958" y="2380328"/>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Textfeld 229"/>
          <p:cNvSpPr txBox="1"/>
          <p:nvPr/>
        </p:nvSpPr>
        <p:spPr>
          <a:xfrm>
            <a:off x="179510" y="271107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0" name="Gerade Verbindung mit Pfeil 230"/>
          <p:cNvCxnSpPr>
            <a:stCxn id="99" idx="3"/>
          </p:cNvCxnSpPr>
          <p:nvPr/>
        </p:nvCxnSpPr>
        <p:spPr>
          <a:xfrm>
            <a:off x="780957" y="281879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Textfeld 231"/>
          <p:cNvSpPr txBox="1"/>
          <p:nvPr/>
        </p:nvSpPr>
        <p:spPr>
          <a:xfrm>
            <a:off x="179511" y="314423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2" name="Gerade Verbindung mit Pfeil 232"/>
          <p:cNvCxnSpPr>
            <a:stCxn id="101" idx="3"/>
          </p:cNvCxnSpPr>
          <p:nvPr/>
        </p:nvCxnSpPr>
        <p:spPr>
          <a:xfrm>
            <a:off x="780958" y="325195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Textfeld 233"/>
          <p:cNvSpPr txBox="1"/>
          <p:nvPr/>
        </p:nvSpPr>
        <p:spPr>
          <a:xfrm>
            <a:off x="179510" y="358269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4" name="Gerade Verbindung mit Pfeil 234"/>
          <p:cNvCxnSpPr>
            <a:stCxn id="103" idx="3"/>
          </p:cNvCxnSpPr>
          <p:nvPr/>
        </p:nvCxnSpPr>
        <p:spPr>
          <a:xfrm>
            <a:off x="780957" y="369041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Textfeld 235"/>
          <p:cNvSpPr txBox="1"/>
          <p:nvPr/>
        </p:nvSpPr>
        <p:spPr>
          <a:xfrm>
            <a:off x="179513" y="399917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6" name="Gerade Verbindung mit Pfeil 236"/>
          <p:cNvCxnSpPr>
            <a:stCxn id="105" idx="3"/>
          </p:cNvCxnSpPr>
          <p:nvPr/>
        </p:nvCxnSpPr>
        <p:spPr>
          <a:xfrm>
            <a:off x="780960" y="410689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feld 237"/>
          <p:cNvSpPr txBox="1"/>
          <p:nvPr/>
        </p:nvSpPr>
        <p:spPr>
          <a:xfrm>
            <a:off x="179512" y="4437638"/>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8" name="Gerade Verbindung mit Pfeil 238"/>
          <p:cNvCxnSpPr>
            <a:stCxn id="107" idx="3"/>
          </p:cNvCxnSpPr>
          <p:nvPr/>
        </p:nvCxnSpPr>
        <p:spPr>
          <a:xfrm>
            <a:off x="780959" y="4545360"/>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Rechteck 239"/>
          <p:cNvSpPr/>
          <p:nvPr/>
        </p:nvSpPr>
        <p:spPr>
          <a:xfrm>
            <a:off x="7950000" y="2446208"/>
            <a:ext cx="648072" cy="5490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BIS</a:t>
            </a:r>
            <a:endParaRPr lang="de-DE" dirty="0">
              <a:solidFill>
                <a:schemeClr val="tx1"/>
              </a:solidFill>
            </a:endParaRPr>
          </a:p>
        </p:txBody>
      </p:sp>
      <p:cxnSp>
        <p:nvCxnSpPr>
          <p:cNvPr id="110" name="Gerade Verbindung 242"/>
          <p:cNvCxnSpPr/>
          <p:nvPr/>
        </p:nvCxnSpPr>
        <p:spPr>
          <a:xfrm flipV="1">
            <a:off x="8100392" y="2230976"/>
            <a:ext cx="0" cy="215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Gerade Verbindung 244"/>
          <p:cNvCxnSpPr/>
          <p:nvPr/>
        </p:nvCxnSpPr>
        <p:spPr>
          <a:xfrm flipV="1">
            <a:off x="8388424" y="2086016"/>
            <a:ext cx="0" cy="360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246"/>
          <p:cNvCxnSpPr/>
          <p:nvPr/>
        </p:nvCxnSpPr>
        <p:spPr>
          <a:xfrm flipH="1">
            <a:off x="7452320" y="223097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 Verbindung 249"/>
          <p:cNvCxnSpPr/>
          <p:nvPr/>
        </p:nvCxnSpPr>
        <p:spPr>
          <a:xfrm flipH="1">
            <a:off x="7164288" y="2086016"/>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mit Pfeil 251"/>
          <p:cNvCxnSpPr/>
          <p:nvPr/>
        </p:nvCxnSpPr>
        <p:spPr>
          <a:xfrm>
            <a:off x="7164288" y="2079600"/>
            <a:ext cx="0" cy="46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Gerade Verbindung mit Pfeil 253"/>
          <p:cNvCxnSpPr/>
          <p:nvPr/>
        </p:nvCxnSpPr>
        <p:spPr>
          <a:xfrm>
            <a:off x="7452320" y="2230976"/>
            <a:ext cx="0" cy="306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feld 254"/>
          <p:cNvSpPr txBox="1"/>
          <p:nvPr/>
        </p:nvSpPr>
        <p:spPr>
          <a:xfrm>
            <a:off x="7726063" y="2047622"/>
            <a:ext cx="662361" cy="215444"/>
          </a:xfrm>
          <a:prstGeom prst="rect">
            <a:avLst/>
          </a:prstGeom>
          <a:noFill/>
        </p:spPr>
        <p:txBody>
          <a:bodyPr wrap="none" rtlCol="0">
            <a:spAutoFit/>
          </a:bodyPr>
          <a:lstStyle/>
          <a:p>
            <a:r>
              <a:rPr lang="de-DE" sz="800" dirty="0" smtClean="0"/>
              <a:t>Test </a:t>
            </a:r>
            <a:r>
              <a:rPr lang="de-DE" sz="800" dirty="0" err="1" smtClean="0"/>
              <a:t>signals</a:t>
            </a:r>
            <a:endParaRPr lang="de-DE" sz="800" dirty="0"/>
          </a:p>
        </p:txBody>
      </p:sp>
      <p:sp>
        <p:nvSpPr>
          <p:cNvPr id="117" name="Abgerundetes Rechteck 255"/>
          <p:cNvSpPr/>
          <p:nvPr/>
        </p:nvSpPr>
        <p:spPr>
          <a:xfrm>
            <a:off x="5652120" y="6234604"/>
            <a:ext cx="1368152" cy="5084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t>Data </a:t>
            </a:r>
            <a:r>
              <a:rPr lang="de-DE" sz="1000" dirty="0" err="1" smtClean="0"/>
              <a:t>interface</a:t>
            </a:r>
            <a:r>
              <a:rPr lang="de-DE" sz="1000" dirty="0" smtClean="0"/>
              <a:t> </a:t>
            </a:r>
            <a:r>
              <a:rPr lang="de-DE" sz="1000" dirty="0" err="1" smtClean="0"/>
              <a:t>to</a:t>
            </a:r>
            <a:r>
              <a:rPr lang="de-DE" sz="1000" dirty="0" smtClean="0"/>
              <a:t> DDR </a:t>
            </a:r>
            <a:r>
              <a:rPr lang="de-DE" sz="1000" dirty="0" err="1" smtClean="0"/>
              <a:t>memory</a:t>
            </a:r>
            <a:endParaRPr lang="de-DE" sz="1000" dirty="0"/>
          </a:p>
          <a:p>
            <a:pPr algn="ctr"/>
            <a:r>
              <a:rPr lang="de-DE" sz="1000" dirty="0" smtClean="0"/>
              <a:t>(</a:t>
            </a:r>
            <a:r>
              <a:rPr lang="de-DE" sz="1000" dirty="0" err="1" smtClean="0"/>
              <a:t>provided</a:t>
            </a:r>
            <a:r>
              <a:rPr lang="de-DE" sz="1000" dirty="0" smtClean="0"/>
              <a:t> </a:t>
            </a:r>
            <a:r>
              <a:rPr lang="de-DE" sz="1000" dirty="0" err="1" smtClean="0"/>
              <a:t>by</a:t>
            </a:r>
            <a:r>
              <a:rPr lang="de-DE" sz="1000" dirty="0" smtClean="0"/>
              <a:t> ESS)</a:t>
            </a:r>
            <a:endParaRPr lang="de-DE" sz="1000" dirty="0"/>
          </a:p>
        </p:txBody>
      </p:sp>
      <p:cxnSp>
        <p:nvCxnSpPr>
          <p:cNvPr id="118" name="Gerade Verbindung mit Pfeil 257"/>
          <p:cNvCxnSpPr/>
          <p:nvPr/>
        </p:nvCxnSpPr>
        <p:spPr>
          <a:xfrm>
            <a:off x="6332660" y="5667268"/>
            <a:ext cx="0" cy="586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9" name="Abgerundetes Rechteck 265"/>
          <p:cNvSpPr/>
          <p:nvPr/>
        </p:nvSpPr>
        <p:spPr>
          <a:xfrm>
            <a:off x="984707" y="5157192"/>
            <a:ext cx="1104188" cy="6835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t>Serial Timing </a:t>
            </a:r>
            <a:r>
              <a:rPr lang="de-DE" sz="1000" dirty="0" err="1" smtClean="0"/>
              <a:t>data</a:t>
            </a:r>
            <a:r>
              <a:rPr lang="de-DE" sz="1000" dirty="0" smtClean="0"/>
              <a:t> </a:t>
            </a:r>
            <a:r>
              <a:rPr lang="de-DE" sz="1000" dirty="0" err="1" smtClean="0"/>
              <a:t>receiver</a:t>
            </a:r>
            <a:r>
              <a:rPr lang="de-DE" sz="1000" dirty="0" smtClean="0"/>
              <a:t> (</a:t>
            </a:r>
            <a:r>
              <a:rPr lang="de-DE" sz="1000" dirty="0" err="1" smtClean="0"/>
              <a:t>provided</a:t>
            </a:r>
            <a:r>
              <a:rPr lang="de-DE" sz="1000" dirty="0" smtClean="0"/>
              <a:t> </a:t>
            </a:r>
            <a:r>
              <a:rPr lang="de-DE" sz="1000" dirty="0" err="1" smtClean="0"/>
              <a:t>by</a:t>
            </a:r>
            <a:r>
              <a:rPr lang="de-DE" sz="1000" dirty="0" smtClean="0"/>
              <a:t> ESS)</a:t>
            </a:r>
            <a:endParaRPr lang="de-DE" sz="1000" dirty="0"/>
          </a:p>
        </p:txBody>
      </p:sp>
      <p:cxnSp>
        <p:nvCxnSpPr>
          <p:cNvPr id="120" name="Gerade Verbindung mit Pfeil 266"/>
          <p:cNvCxnSpPr/>
          <p:nvPr/>
        </p:nvCxnSpPr>
        <p:spPr>
          <a:xfrm>
            <a:off x="2587639" y="79145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Gerade Verbindung mit Pfeil 268"/>
          <p:cNvCxnSpPr/>
          <p:nvPr/>
        </p:nvCxnSpPr>
        <p:spPr>
          <a:xfrm>
            <a:off x="2592748" y="122108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Gerade Verbindung mit Pfeil 269"/>
          <p:cNvCxnSpPr/>
          <p:nvPr/>
        </p:nvCxnSpPr>
        <p:spPr>
          <a:xfrm>
            <a:off x="2593928" y="164301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Gerade Verbindung mit Pfeil 270"/>
          <p:cNvCxnSpPr/>
          <p:nvPr/>
        </p:nvCxnSpPr>
        <p:spPr>
          <a:xfrm>
            <a:off x="2593928" y="207960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Gerade Verbindung mit Pfeil 271"/>
          <p:cNvCxnSpPr/>
          <p:nvPr/>
        </p:nvCxnSpPr>
        <p:spPr>
          <a:xfrm>
            <a:off x="2593928" y="251742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Gerade Verbindung mit Pfeil 272"/>
          <p:cNvCxnSpPr/>
          <p:nvPr/>
        </p:nvCxnSpPr>
        <p:spPr>
          <a:xfrm>
            <a:off x="2581297" y="2952362"/>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Gerade Verbindung mit Pfeil 273"/>
          <p:cNvCxnSpPr/>
          <p:nvPr/>
        </p:nvCxnSpPr>
        <p:spPr>
          <a:xfrm>
            <a:off x="2586579" y="338000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Gerade Verbindung mit Pfeil 274"/>
          <p:cNvCxnSpPr/>
          <p:nvPr/>
        </p:nvCxnSpPr>
        <p:spPr>
          <a:xfrm>
            <a:off x="2581298" y="3817023"/>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Gerade Verbindung mit Pfeil 275"/>
          <p:cNvCxnSpPr/>
          <p:nvPr/>
        </p:nvCxnSpPr>
        <p:spPr>
          <a:xfrm>
            <a:off x="2587639" y="424449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Gerade Verbindung mit Pfeil 276"/>
          <p:cNvCxnSpPr/>
          <p:nvPr/>
        </p:nvCxnSpPr>
        <p:spPr>
          <a:xfrm>
            <a:off x="2581296" y="468565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mit Pfeil 277"/>
          <p:cNvCxnSpPr/>
          <p:nvPr/>
        </p:nvCxnSpPr>
        <p:spPr>
          <a:xfrm>
            <a:off x="5726681" y="4256878"/>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Gerade Verbindung mit Pfeil 278"/>
          <p:cNvCxnSpPr/>
          <p:nvPr/>
        </p:nvCxnSpPr>
        <p:spPr>
          <a:xfrm>
            <a:off x="5728387" y="440089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Gerade Verbindung mit Pfeil 279"/>
          <p:cNvCxnSpPr/>
          <p:nvPr/>
        </p:nvCxnSpPr>
        <p:spPr>
          <a:xfrm>
            <a:off x="5726681" y="455263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Gerade Verbindung mit Pfeil 280"/>
          <p:cNvCxnSpPr/>
          <p:nvPr/>
        </p:nvCxnSpPr>
        <p:spPr>
          <a:xfrm>
            <a:off x="5726681" y="4678518"/>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Gerade Verbindung mit Pfeil 281"/>
          <p:cNvCxnSpPr/>
          <p:nvPr/>
        </p:nvCxnSpPr>
        <p:spPr>
          <a:xfrm>
            <a:off x="5728387" y="482253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Gerade Verbindung mit Pfeil 282"/>
          <p:cNvCxnSpPr/>
          <p:nvPr/>
        </p:nvCxnSpPr>
        <p:spPr>
          <a:xfrm>
            <a:off x="5726681" y="497427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6" name="Textfeld 283"/>
          <p:cNvSpPr txBox="1"/>
          <p:nvPr/>
        </p:nvSpPr>
        <p:spPr>
          <a:xfrm>
            <a:off x="7596336" y="4653136"/>
            <a:ext cx="1547664" cy="1077218"/>
          </a:xfrm>
          <a:prstGeom prst="rect">
            <a:avLst/>
          </a:prstGeom>
          <a:noFill/>
        </p:spPr>
        <p:txBody>
          <a:bodyPr wrap="square" rtlCol="0">
            <a:spAutoFit/>
          </a:bodyPr>
          <a:lstStyle/>
          <a:p>
            <a:r>
              <a:rPr lang="de-DE" sz="1600" dirty="0" smtClean="0"/>
              <a:t>BCM Firmware block </a:t>
            </a:r>
            <a:r>
              <a:rPr lang="de-DE" sz="1600" dirty="0" err="1" smtClean="0"/>
              <a:t>diagram</a:t>
            </a:r>
            <a:r>
              <a:rPr lang="de-DE" sz="1600" dirty="0" smtClean="0"/>
              <a:t> (</a:t>
            </a:r>
            <a:r>
              <a:rPr lang="de-DE" sz="1600" dirty="0" err="1" smtClean="0"/>
              <a:t>draft</a:t>
            </a:r>
            <a:r>
              <a:rPr lang="de-DE" sz="1600" dirty="0" smtClean="0"/>
              <a:t>) V03</a:t>
            </a:r>
          </a:p>
          <a:p>
            <a:r>
              <a:rPr lang="de-DE" sz="1600" dirty="0" smtClean="0"/>
              <a:t>01.12.2015</a:t>
            </a:r>
          </a:p>
        </p:txBody>
      </p:sp>
      <p:sp>
        <p:nvSpPr>
          <p:cNvPr id="137" name="Textfeld 284"/>
          <p:cNvSpPr txBox="1"/>
          <p:nvPr/>
        </p:nvSpPr>
        <p:spPr>
          <a:xfrm>
            <a:off x="4165852" y="4448531"/>
            <a:ext cx="1421754" cy="923330"/>
          </a:xfrm>
          <a:prstGeom prst="rect">
            <a:avLst/>
          </a:prstGeom>
          <a:noFill/>
        </p:spPr>
        <p:txBody>
          <a:bodyPr wrap="square" rtlCol="0">
            <a:spAutoFit/>
          </a:bodyPr>
          <a:lstStyle/>
          <a:p>
            <a:r>
              <a:rPr lang="de-DE" dirty="0" smtClean="0"/>
              <a:t>Not all </a:t>
            </a:r>
            <a:r>
              <a:rPr lang="de-DE" dirty="0" err="1" smtClean="0"/>
              <a:t>connections</a:t>
            </a:r>
            <a:r>
              <a:rPr lang="de-DE" dirty="0" smtClean="0"/>
              <a:t> </a:t>
            </a:r>
            <a:r>
              <a:rPr lang="de-DE" dirty="0" err="1" smtClean="0"/>
              <a:t>are</a:t>
            </a:r>
            <a:r>
              <a:rPr lang="de-DE" dirty="0" smtClean="0"/>
              <a:t> </a:t>
            </a:r>
            <a:r>
              <a:rPr lang="de-DE" dirty="0" err="1" smtClean="0"/>
              <a:t>shown</a:t>
            </a:r>
            <a:r>
              <a:rPr lang="de-DE" dirty="0" smtClean="0"/>
              <a:t>!</a:t>
            </a:r>
            <a:endParaRPr lang="de-DE" dirty="0"/>
          </a:p>
        </p:txBody>
      </p:sp>
      <p:cxnSp>
        <p:nvCxnSpPr>
          <p:cNvPr id="138" name="Gerade Verbindung 287"/>
          <p:cNvCxnSpPr/>
          <p:nvPr/>
        </p:nvCxnSpPr>
        <p:spPr>
          <a:xfrm>
            <a:off x="1663196" y="677294"/>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9" name="Gerade Verbindung 288"/>
          <p:cNvCxnSpPr/>
          <p:nvPr/>
        </p:nvCxnSpPr>
        <p:spPr>
          <a:xfrm flipH="1">
            <a:off x="2616994" y="569744"/>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0" name="Gerade Verbindung 300"/>
          <p:cNvCxnSpPr/>
          <p:nvPr/>
        </p:nvCxnSpPr>
        <p:spPr>
          <a:xfrm>
            <a:off x="1663195" y="1113754"/>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Gerade Verbindung 301"/>
          <p:cNvCxnSpPr/>
          <p:nvPr/>
        </p:nvCxnSpPr>
        <p:spPr>
          <a:xfrm flipH="1">
            <a:off x="1526380" y="1006139"/>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Gerade Verbindung 302"/>
          <p:cNvCxnSpPr/>
          <p:nvPr/>
        </p:nvCxnSpPr>
        <p:spPr>
          <a:xfrm flipH="1">
            <a:off x="1663195" y="1221370"/>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43" name="Gerade Verbindung 303"/>
          <p:cNvCxnSpPr/>
          <p:nvPr/>
        </p:nvCxnSpPr>
        <p:spPr>
          <a:xfrm>
            <a:off x="1663195" y="1120104"/>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Gerade Verbindung 304"/>
          <p:cNvCxnSpPr/>
          <p:nvPr/>
        </p:nvCxnSpPr>
        <p:spPr>
          <a:xfrm flipH="1">
            <a:off x="2616993" y="1012554"/>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Gerade Verbindung 305"/>
          <p:cNvCxnSpPr/>
          <p:nvPr/>
        </p:nvCxnSpPr>
        <p:spPr>
          <a:xfrm>
            <a:off x="1663195" y="1538908"/>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6" name="Gerade Verbindung 306"/>
          <p:cNvCxnSpPr/>
          <p:nvPr/>
        </p:nvCxnSpPr>
        <p:spPr>
          <a:xfrm flipH="1">
            <a:off x="1526380" y="1431293"/>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Gerade Verbindung 307"/>
          <p:cNvCxnSpPr/>
          <p:nvPr/>
        </p:nvCxnSpPr>
        <p:spPr>
          <a:xfrm flipH="1">
            <a:off x="1663195" y="1646524"/>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308"/>
          <p:cNvCxnSpPr/>
          <p:nvPr/>
        </p:nvCxnSpPr>
        <p:spPr>
          <a:xfrm>
            <a:off x="1663195" y="1545258"/>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9" name="Gerade Verbindung 309"/>
          <p:cNvCxnSpPr/>
          <p:nvPr/>
        </p:nvCxnSpPr>
        <p:spPr>
          <a:xfrm flipH="1">
            <a:off x="2616993" y="1437708"/>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Gerade Verbindung 310"/>
          <p:cNvCxnSpPr/>
          <p:nvPr/>
        </p:nvCxnSpPr>
        <p:spPr>
          <a:xfrm>
            <a:off x="1663195" y="1975245"/>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Gerade Verbindung 311"/>
          <p:cNvCxnSpPr/>
          <p:nvPr/>
        </p:nvCxnSpPr>
        <p:spPr>
          <a:xfrm flipH="1">
            <a:off x="1526380" y="1867630"/>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Gerade Verbindung 312"/>
          <p:cNvCxnSpPr/>
          <p:nvPr/>
        </p:nvCxnSpPr>
        <p:spPr>
          <a:xfrm flipH="1">
            <a:off x="1663195" y="2082861"/>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53" name="Gerade Verbindung 313"/>
          <p:cNvCxnSpPr/>
          <p:nvPr/>
        </p:nvCxnSpPr>
        <p:spPr>
          <a:xfrm>
            <a:off x="1663195" y="1981595"/>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Gerade Verbindung 314"/>
          <p:cNvCxnSpPr/>
          <p:nvPr/>
        </p:nvCxnSpPr>
        <p:spPr>
          <a:xfrm flipH="1">
            <a:off x="2616993" y="1874045"/>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Gerade Verbindung 315"/>
          <p:cNvCxnSpPr/>
          <p:nvPr/>
        </p:nvCxnSpPr>
        <p:spPr>
          <a:xfrm>
            <a:off x="1663195" y="2406595"/>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Gerade Verbindung 316"/>
          <p:cNvCxnSpPr/>
          <p:nvPr/>
        </p:nvCxnSpPr>
        <p:spPr>
          <a:xfrm flipH="1">
            <a:off x="1526380" y="2298980"/>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Gerade Verbindung 317"/>
          <p:cNvCxnSpPr/>
          <p:nvPr/>
        </p:nvCxnSpPr>
        <p:spPr>
          <a:xfrm flipH="1">
            <a:off x="1663195" y="2514211"/>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58" name="Gerade Verbindung 318"/>
          <p:cNvCxnSpPr/>
          <p:nvPr/>
        </p:nvCxnSpPr>
        <p:spPr>
          <a:xfrm>
            <a:off x="1663195" y="2412945"/>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Gerade Verbindung 319"/>
          <p:cNvCxnSpPr/>
          <p:nvPr/>
        </p:nvCxnSpPr>
        <p:spPr>
          <a:xfrm flipH="1">
            <a:off x="2616993" y="2305395"/>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0" name="Gerade Verbindung 320"/>
          <p:cNvCxnSpPr/>
          <p:nvPr/>
        </p:nvCxnSpPr>
        <p:spPr>
          <a:xfrm>
            <a:off x="1664828" y="2847168"/>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1" name="Gerade Verbindung 321"/>
          <p:cNvCxnSpPr/>
          <p:nvPr/>
        </p:nvCxnSpPr>
        <p:spPr>
          <a:xfrm flipH="1">
            <a:off x="1528013" y="2739553"/>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2" name="Gerade Verbindung 322"/>
          <p:cNvCxnSpPr/>
          <p:nvPr/>
        </p:nvCxnSpPr>
        <p:spPr>
          <a:xfrm flipH="1">
            <a:off x="1664828" y="2954784"/>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63" name="Gerade Verbindung 323"/>
          <p:cNvCxnSpPr/>
          <p:nvPr/>
        </p:nvCxnSpPr>
        <p:spPr>
          <a:xfrm>
            <a:off x="1664828" y="2853518"/>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Gerade Verbindung 324"/>
          <p:cNvCxnSpPr/>
          <p:nvPr/>
        </p:nvCxnSpPr>
        <p:spPr>
          <a:xfrm flipH="1">
            <a:off x="2618626" y="2745968"/>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5" name="Gerade Verbindung 325"/>
          <p:cNvCxnSpPr/>
          <p:nvPr/>
        </p:nvCxnSpPr>
        <p:spPr>
          <a:xfrm>
            <a:off x="1662655" y="3271356"/>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Gerade Verbindung 326"/>
          <p:cNvCxnSpPr/>
          <p:nvPr/>
        </p:nvCxnSpPr>
        <p:spPr>
          <a:xfrm flipH="1">
            <a:off x="1525840" y="3163741"/>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7" name="Gerade Verbindung 327"/>
          <p:cNvCxnSpPr/>
          <p:nvPr/>
        </p:nvCxnSpPr>
        <p:spPr>
          <a:xfrm flipH="1">
            <a:off x="1662655" y="3378972"/>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68" name="Gerade Verbindung 328"/>
          <p:cNvCxnSpPr/>
          <p:nvPr/>
        </p:nvCxnSpPr>
        <p:spPr>
          <a:xfrm>
            <a:off x="1662655" y="3277706"/>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9" name="Gerade Verbindung 329"/>
          <p:cNvCxnSpPr/>
          <p:nvPr/>
        </p:nvCxnSpPr>
        <p:spPr>
          <a:xfrm flipH="1">
            <a:off x="2616453" y="3170156"/>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0" name="Gerade Verbindung 330"/>
          <p:cNvCxnSpPr/>
          <p:nvPr/>
        </p:nvCxnSpPr>
        <p:spPr>
          <a:xfrm>
            <a:off x="1662655" y="3709820"/>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1" name="Gerade Verbindung 331"/>
          <p:cNvCxnSpPr/>
          <p:nvPr/>
        </p:nvCxnSpPr>
        <p:spPr>
          <a:xfrm flipH="1">
            <a:off x="1525840" y="3602205"/>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Gerade Verbindung 332"/>
          <p:cNvCxnSpPr/>
          <p:nvPr/>
        </p:nvCxnSpPr>
        <p:spPr>
          <a:xfrm flipH="1">
            <a:off x="1662655" y="3817436"/>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73" name="Gerade Verbindung 333"/>
          <p:cNvCxnSpPr/>
          <p:nvPr/>
        </p:nvCxnSpPr>
        <p:spPr>
          <a:xfrm>
            <a:off x="1662655" y="3716170"/>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4" name="Gerade Verbindung 334"/>
          <p:cNvCxnSpPr/>
          <p:nvPr/>
        </p:nvCxnSpPr>
        <p:spPr>
          <a:xfrm flipH="1">
            <a:off x="2616453" y="3608620"/>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5" name="Gerade Verbindung 335"/>
          <p:cNvCxnSpPr/>
          <p:nvPr/>
        </p:nvCxnSpPr>
        <p:spPr>
          <a:xfrm>
            <a:off x="1665417" y="4135852"/>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6" name="Gerade Verbindung 336"/>
          <p:cNvCxnSpPr/>
          <p:nvPr/>
        </p:nvCxnSpPr>
        <p:spPr>
          <a:xfrm flipH="1">
            <a:off x="1528602" y="4028237"/>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7" name="Gerade Verbindung 337"/>
          <p:cNvCxnSpPr/>
          <p:nvPr/>
        </p:nvCxnSpPr>
        <p:spPr>
          <a:xfrm flipH="1">
            <a:off x="1665417" y="4243468"/>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78" name="Gerade Verbindung 338"/>
          <p:cNvCxnSpPr/>
          <p:nvPr/>
        </p:nvCxnSpPr>
        <p:spPr>
          <a:xfrm>
            <a:off x="1665417" y="4142202"/>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9" name="Gerade Verbindung 339"/>
          <p:cNvCxnSpPr/>
          <p:nvPr/>
        </p:nvCxnSpPr>
        <p:spPr>
          <a:xfrm flipH="1">
            <a:off x="2619215" y="4034652"/>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0" name="Gerade Verbindung 340"/>
          <p:cNvCxnSpPr/>
          <p:nvPr/>
        </p:nvCxnSpPr>
        <p:spPr>
          <a:xfrm>
            <a:off x="1670179" y="4580732"/>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Gerade Verbindung 341"/>
          <p:cNvCxnSpPr/>
          <p:nvPr/>
        </p:nvCxnSpPr>
        <p:spPr>
          <a:xfrm flipH="1">
            <a:off x="1533364" y="4473117"/>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2" name="Gerade Verbindung 342"/>
          <p:cNvCxnSpPr/>
          <p:nvPr/>
        </p:nvCxnSpPr>
        <p:spPr>
          <a:xfrm flipH="1">
            <a:off x="1670179" y="4688348"/>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83" name="Gerade Verbindung 343"/>
          <p:cNvCxnSpPr/>
          <p:nvPr/>
        </p:nvCxnSpPr>
        <p:spPr>
          <a:xfrm>
            <a:off x="1670179" y="4587082"/>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Gerade Verbindung 344"/>
          <p:cNvCxnSpPr/>
          <p:nvPr/>
        </p:nvCxnSpPr>
        <p:spPr>
          <a:xfrm flipH="1">
            <a:off x="2623977" y="4479532"/>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5" name="Textfeld 2"/>
          <p:cNvSpPr txBox="1"/>
          <p:nvPr/>
        </p:nvSpPr>
        <p:spPr>
          <a:xfrm>
            <a:off x="7020272" y="3000879"/>
            <a:ext cx="683200" cy="338554"/>
          </a:xfrm>
          <a:prstGeom prst="rect">
            <a:avLst/>
          </a:prstGeom>
          <a:noFill/>
        </p:spPr>
        <p:txBody>
          <a:bodyPr wrap="none" rtlCol="0">
            <a:spAutoFit/>
          </a:bodyPr>
          <a:lstStyle/>
          <a:p>
            <a:r>
              <a:rPr lang="de-DE" sz="800" dirty="0" err="1" smtClean="0"/>
              <a:t>provided</a:t>
            </a:r>
            <a:r>
              <a:rPr lang="de-DE" sz="800" dirty="0" smtClean="0"/>
              <a:t> </a:t>
            </a:r>
            <a:r>
              <a:rPr lang="de-DE" sz="800" dirty="0" err="1" smtClean="0"/>
              <a:t>by</a:t>
            </a:r>
            <a:endParaRPr lang="de-DE" sz="800" dirty="0" smtClean="0"/>
          </a:p>
          <a:p>
            <a:r>
              <a:rPr lang="de-DE" sz="800" dirty="0" smtClean="0"/>
              <a:t>ESS / MPS</a:t>
            </a:r>
            <a:endParaRPr lang="de-DE" sz="800" dirty="0"/>
          </a:p>
        </p:txBody>
      </p:sp>
      <p:sp>
        <p:nvSpPr>
          <p:cNvPr id="186" name="Textfeld 13"/>
          <p:cNvSpPr txBox="1"/>
          <p:nvPr/>
        </p:nvSpPr>
        <p:spPr>
          <a:xfrm>
            <a:off x="4559969" y="1320685"/>
            <a:ext cx="1369408" cy="646331"/>
          </a:xfrm>
          <a:prstGeom prst="rect">
            <a:avLst/>
          </a:prstGeom>
          <a:noFill/>
        </p:spPr>
        <p:txBody>
          <a:bodyPr wrap="square" rtlCol="0">
            <a:spAutoFit/>
          </a:bodyPr>
          <a:lstStyle/>
          <a:p>
            <a:r>
              <a:rPr lang="de-DE" sz="1200" dirty="0" err="1" smtClean="0"/>
              <a:t>Number</a:t>
            </a:r>
            <a:r>
              <a:rPr lang="de-DE" sz="1200" dirty="0" smtClean="0"/>
              <a:t> </a:t>
            </a:r>
            <a:r>
              <a:rPr lang="de-DE" sz="1200" dirty="0" err="1" smtClean="0"/>
              <a:t>of</a:t>
            </a:r>
            <a:r>
              <a:rPr lang="de-DE" sz="1200" dirty="0" smtClean="0"/>
              <a:t> </a:t>
            </a:r>
            <a:r>
              <a:rPr lang="de-DE" sz="1200" dirty="0" err="1" smtClean="0"/>
              <a:t>diff.</a:t>
            </a:r>
            <a:r>
              <a:rPr lang="de-DE" sz="1200" dirty="0" smtClean="0"/>
              <a:t> Interlock </a:t>
            </a:r>
            <a:r>
              <a:rPr lang="de-DE" sz="1200" dirty="0" err="1" smtClean="0"/>
              <a:t>stages</a:t>
            </a:r>
            <a:r>
              <a:rPr lang="de-DE" sz="1200" dirty="0" smtClean="0"/>
              <a:t>: </a:t>
            </a:r>
            <a:r>
              <a:rPr lang="de-DE" sz="1200" dirty="0" err="1" smtClean="0"/>
              <a:t>see</a:t>
            </a:r>
            <a:r>
              <a:rPr lang="de-DE" sz="1200" dirty="0" smtClean="0"/>
              <a:t> </a:t>
            </a:r>
            <a:r>
              <a:rPr lang="de-DE" sz="1200" dirty="0" err="1" smtClean="0"/>
              <a:t>description</a:t>
            </a:r>
            <a:r>
              <a:rPr lang="de-DE" sz="1200" dirty="0" smtClean="0"/>
              <a:t>!</a:t>
            </a:r>
            <a:endParaRPr lang="de-DE" sz="1200" dirty="0"/>
          </a:p>
        </p:txBody>
      </p:sp>
      <p:cxnSp>
        <p:nvCxnSpPr>
          <p:cNvPr id="187" name="Gerade Verbindung mit Pfeil 16"/>
          <p:cNvCxnSpPr/>
          <p:nvPr/>
        </p:nvCxnSpPr>
        <p:spPr>
          <a:xfrm>
            <a:off x="2088895" y="5293808"/>
            <a:ext cx="330389"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88" name="Gerade Verbindung mit Pfeil 18"/>
          <p:cNvCxnSpPr/>
          <p:nvPr/>
        </p:nvCxnSpPr>
        <p:spPr>
          <a:xfrm flipH="1" flipV="1">
            <a:off x="2411760" y="4760592"/>
            <a:ext cx="7524" cy="5332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9" name="Gerade Verbindung mit Pfeil 215"/>
          <p:cNvCxnSpPr/>
          <p:nvPr/>
        </p:nvCxnSpPr>
        <p:spPr>
          <a:xfrm>
            <a:off x="5940152" y="5941538"/>
            <a:ext cx="0" cy="293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0" name="Gerade Verbindung mit Pfeil 216"/>
          <p:cNvCxnSpPr/>
          <p:nvPr/>
        </p:nvCxnSpPr>
        <p:spPr>
          <a:xfrm>
            <a:off x="866455" y="5960334"/>
            <a:ext cx="5073697"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91" name="Gerade Verbindung mit Pfeil 219"/>
          <p:cNvCxnSpPr/>
          <p:nvPr/>
        </p:nvCxnSpPr>
        <p:spPr>
          <a:xfrm>
            <a:off x="866452" y="4874936"/>
            <a:ext cx="3" cy="1091332"/>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92" name="Gerade Verbindung mit Pfeil 241"/>
          <p:cNvCxnSpPr/>
          <p:nvPr/>
        </p:nvCxnSpPr>
        <p:spPr>
          <a:xfrm>
            <a:off x="866452" y="663392"/>
            <a:ext cx="1" cy="4202902"/>
          </a:xfrm>
          <a:prstGeom prst="straightConnector1">
            <a:avLst/>
          </a:prstGeom>
          <a:ln w="15875">
            <a:prstDash val="sysDot"/>
            <a:tailEnd type="none"/>
          </a:ln>
        </p:spPr>
        <p:style>
          <a:lnRef idx="1">
            <a:schemeClr val="accent1"/>
          </a:lnRef>
          <a:fillRef idx="0">
            <a:schemeClr val="accent1"/>
          </a:fillRef>
          <a:effectRef idx="0">
            <a:schemeClr val="accent1"/>
          </a:effectRef>
          <a:fontRef idx="minor">
            <a:schemeClr val="tx1"/>
          </a:fontRef>
        </p:style>
      </p:cxnSp>
      <p:cxnSp>
        <p:nvCxnSpPr>
          <p:cNvPr id="193" name="Gerade Verbindung mit Pfeil 247"/>
          <p:cNvCxnSpPr/>
          <p:nvPr/>
        </p:nvCxnSpPr>
        <p:spPr>
          <a:xfrm>
            <a:off x="8598072" y="2711070"/>
            <a:ext cx="366416" cy="2418"/>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4" name="Legende mit Linie 2 31"/>
          <p:cNvSpPr/>
          <p:nvPr/>
        </p:nvSpPr>
        <p:spPr>
          <a:xfrm>
            <a:off x="7452320" y="3501971"/>
            <a:ext cx="914400" cy="261657"/>
          </a:xfrm>
          <a:prstGeom prst="borderCallout2">
            <a:avLst>
              <a:gd name="adj1" fmla="val -54"/>
              <a:gd name="adj2" fmla="val 75919"/>
              <a:gd name="adj3" fmla="val -119238"/>
              <a:gd name="adj4" fmla="val 44751"/>
              <a:gd name="adj5" fmla="val -193117"/>
              <a:gd name="adj6" fmla="val 43883"/>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FPGA</a:t>
            </a:r>
            <a:r>
              <a:rPr lang="de-DE" sz="1200" dirty="0" smtClean="0"/>
              <a:t> </a:t>
            </a:r>
            <a:r>
              <a:rPr lang="de-DE" sz="1200" dirty="0" err="1" smtClean="0">
                <a:solidFill>
                  <a:schemeClr val="tx1"/>
                </a:solidFill>
              </a:rPr>
              <a:t>pins</a:t>
            </a:r>
            <a:endParaRPr lang="de-DE" sz="1200" dirty="0">
              <a:solidFill>
                <a:schemeClr val="tx1"/>
              </a:solidFill>
            </a:endParaRPr>
          </a:p>
        </p:txBody>
      </p:sp>
      <p:sp>
        <p:nvSpPr>
          <p:cNvPr id="195" name="Legende mit Linie 2 256"/>
          <p:cNvSpPr/>
          <p:nvPr/>
        </p:nvSpPr>
        <p:spPr>
          <a:xfrm>
            <a:off x="325581" y="6227169"/>
            <a:ext cx="914400" cy="261657"/>
          </a:xfrm>
          <a:prstGeom prst="borderCallout2">
            <a:avLst>
              <a:gd name="adj1" fmla="val 2698"/>
              <a:gd name="adj2" fmla="val 19226"/>
              <a:gd name="adj3" fmla="val -270581"/>
              <a:gd name="adj4" fmla="val 17979"/>
              <a:gd name="adj5" fmla="val -297681"/>
              <a:gd name="adj6" fmla="val 70655"/>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FPGA</a:t>
            </a:r>
            <a:r>
              <a:rPr lang="de-DE" sz="1200" dirty="0" smtClean="0"/>
              <a:t> </a:t>
            </a:r>
            <a:r>
              <a:rPr lang="de-DE" sz="1200" dirty="0" err="1" smtClean="0">
                <a:solidFill>
                  <a:schemeClr val="tx1"/>
                </a:solidFill>
              </a:rPr>
              <a:t>pins</a:t>
            </a:r>
            <a:endParaRPr lang="de-DE" sz="1200" dirty="0">
              <a:solidFill>
                <a:schemeClr val="tx1"/>
              </a:solidFill>
            </a:endParaRPr>
          </a:p>
        </p:txBody>
      </p:sp>
      <p:cxnSp>
        <p:nvCxnSpPr>
          <p:cNvPr id="196" name="Gerade Verbindung 17"/>
          <p:cNvCxnSpPr/>
          <p:nvPr/>
        </p:nvCxnSpPr>
        <p:spPr>
          <a:xfrm>
            <a:off x="4567073" y="1361104"/>
            <a:ext cx="0" cy="62423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97" name="Abgerundetes Rechteck 201"/>
          <p:cNvSpPr/>
          <p:nvPr/>
        </p:nvSpPr>
        <p:spPr>
          <a:xfrm>
            <a:off x="4308240" y="3532015"/>
            <a:ext cx="839824" cy="357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MEBT </a:t>
            </a:r>
            <a:r>
              <a:rPr lang="de-DE" sz="800" dirty="0" err="1" smtClean="0"/>
              <a:t>chopper</a:t>
            </a:r>
            <a:r>
              <a:rPr lang="de-DE" sz="800" dirty="0" smtClean="0"/>
              <a:t> </a:t>
            </a:r>
            <a:r>
              <a:rPr lang="de-DE" sz="800" dirty="0" err="1" smtClean="0"/>
              <a:t>protection</a:t>
            </a:r>
            <a:endParaRPr lang="de-DE" sz="800" dirty="0"/>
          </a:p>
        </p:txBody>
      </p:sp>
      <p:cxnSp>
        <p:nvCxnSpPr>
          <p:cNvPr id="198" name="Gerade Verbindung mit Pfeil 202"/>
          <p:cNvCxnSpPr/>
          <p:nvPr/>
        </p:nvCxnSpPr>
        <p:spPr>
          <a:xfrm>
            <a:off x="3948200" y="3655410"/>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99" name="Gerade Verbindung mit Pfeil 203"/>
          <p:cNvCxnSpPr/>
          <p:nvPr/>
        </p:nvCxnSpPr>
        <p:spPr>
          <a:xfrm>
            <a:off x="3948188" y="378347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00" name="Gerade Verbindung mit Pfeil 205"/>
          <p:cNvCxnSpPr/>
          <p:nvPr/>
        </p:nvCxnSpPr>
        <p:spPr>
          <a:xfrm>
            <a:off x="5148064" y="3709820"/>
            <a:ext cx="735135" cy="7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Gerade Verbindung mit Pfeil 206"/>
          <p:cNvCxnSpPr/>
          <p:nvPr/>
        </p:nvCxnSpPr>
        <p:spPr>
          <a:xfrm>
            <a:off x="6627758" y="2645577"/>
            <a:ext cx="39251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2" name="Legende mit Linie 2 207"/>
          <p:cNvSpPr/>
          <p:nvPr/>
        </p:nvSpPr>
        <p:spPr>
          <a:xfrm>
            <a:off x="6824015" y="3973024"/>
            <a:ext cx="914400" cy="261657"/>
          </a:xfrm>
          <a:prstGeom prst="borderCallout2">
            <a:avLst>
              <a:gd name="adj1" fmla="val -54"/>
              <a:gd name="adj2" fmla="val 75919"/>
              <a:gd name="adj3" fmla="val -166016"/>
              <a:gd name="adj4" fmla="val -4069"/>
              <a:gd name="adj5" fmla="val -407749"/>
              <a:gd name="adj6" fmla="val -11235"/>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PERMIT</a:t>
            </a:r>
            <a:endParaRPr lang="de-DE" sz="1200" dirty="0">
              <a:solidFill>
                <a:schemeClr val="tx1"/>
              </a:solidFill>
            </a:endParaRPr>
          </a:p>
        </p:txBody>
      </p:sp>
      <p:sp>
        <p:nvSpPr>
          <p:cNvPr id="203" name="Legende mit Linie 2 208"/>
          <p:cNvSpPr/>
          <p:nvPr/>
        </p:nvSpPr>
        <p:spPr>
          <a:xfrm>
            <a:off x="8107984" y="3991719"/>
            <a:ext cx="914400" cy="409175"/>
          </a:xfrm>
          <a:prstGeom prst="borderCallout2">
            <a:avLst>
              <a:gd name="adj1" fmla="val -54"/>
              <a:gd name="adj2" fmla="val 75919"/>
              <a:gd name="adj3" fmla="val -91830"/>
              <a:gd name="adj4" fmla="val 84121"/>
              <a:gd name="adj5" fmla="val -302656"/>
              <a:gd name="adj6" fmla="val 7459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BIS Backbone</a:t>
            </a:r>
            <a:endParaRPr lang="de-DE" sz="1200" dirty="0">
              <a:solidFill>
                <a:schemeClr val="tx1"/>
              </a:solidFill>
            </a:endParaRPr>
          </a:p>
        </p:txBody>
      </p:sp>
      <p:sp>
        <p:nvSpPr>
          <p:cNvPr id="204" name="Textfeld 209"/>
          <p:cNvSpPr txBox="1"/>
          <p:nvPr/>
        </p:nvSpPr>
        <p:spPr>
          <a:xfrm>
            <a:off x="238821" y="4822534"/>
            <a:ext cx="482824" cy="215444"/>
          </a:xfrm>
          <a:prstGeom prst="rect">
            <a:avLst/>
          </a:prstGeom>
          <a:noFill/>
          <a:ln w="12700">
            <a:solidFill>
              <a:schemeClr val="tx1"/>
            </a:solidFill>
          </a:ln>
        </p:spPr>
        <p:txBody>
          <a:bodyPr wrap="none" rtlCol="0">
            <a:spAutoFit/>
          </a:bodyPr>
          <a:lstStyle/>
          <a:p>
            <a:r>
              <a:rPr lang="de-DE" sz="800" b="1" dirty="0" smtClean="0"/>
              <a:t>Trigger</a:t>
            </a:r>
            <a:endParaRPr lang="de-DE" sz="800" b="1" dirty="0"/>
          </a:p>
        </p:txBody>
      </p:sp>
      <p:cxnSp>
        <p:nvCxnSpPr>
          <p:cNvPr id="205" name="Gerade Verbindung 22"/>
          <p:cNvCxnSpPr>
            <a:stCxn id="204" idx="3"/>
          </p:cNvCxnSpPr>
          <p:nvPr/>
        </p:nvCxnSpPr>
        <p:spPr>
          <a:xfrm>
            <a:off x="721645" y="4930256"/>
            <a:ext cx="1330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Gerade Verbindung mit Pfeil 24"/>
          <p:cNvCxnSpPr/>
          <p:nvPr/>
        </p:nvCxnSpPr>
        <p:spPr>
          <a:xfrm flipV="1">
            <a:off x="2051720" y="4760592"/>
            <a:ext cx="0" cy="169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Gerade Verbindung mit Pfeil 28"/>
          <p:cNvCxnSpPr>
            <a:endCxn id="16" idx="2"/>
          </p:cNvCxnSpPr>
          <p:nvPr/>
        </p:nvCxnSpPr>
        <p:spPr>
          <a:xfrm flipV="1">
            <a:off x="1239981" y="4689376"/>
            <a:ext cx="0" cy="240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13168" y="6565500"/>
            <a:ext cx="7620172" cy="307777"/>
          </a:xfrm>
          <a:prstGeom prst="rect">
            <a:avLst/>
          </a:prstGeom>
        </p:spPr>
        <p:txBody>
          <a:bodyPr wrap="square">
            <a:spAutoFit/>
          </a:bodyPr>
          <a:lstStyle/>
          <a:p>
            <a:pPr>
              <a:spcAft>
                <a:spcPts val="1200"/>
              </a:spcAft>
            </a:pPr>
            <a:r>
              <a:rPr lang="en-US" sz="1400" dirty="0" smtClean="0">
                <a:solidFill>
                  <a:srgbClr val="0000FF"/>
                </a:solidFill>
              </a:rPr>
              <a:t>Draft BCM firmware block diagram layout provided by M. Werner (DESY) </a:t>
            </a:r>
            <a:endParaRPr lang="en-US" sz="1400" dirty="0">
              <a:solidFill>
                <a:srgbClr val="0000FF"/>
              </a:solidFill>
            </a:endParaRPr>
          </a:p>
        </p:txBody>
      </p:sp>
    </p:spTree>
    <p:extLst>
      <p:ext uri="{BB962C8B-B14F-4D97-AF65-F5344CB8AC3E}">
        <p14:creationId xmlns:p14="http://schemas.microsoft.com/office/powerpoint/2010/main" val="236466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Summary of the current status</a:t>
            </a:r>
          </a:p>
        </p:txBody>
      </p:sp>
      <p:sp>
        <p:nvSpPr>
          <p:cNvPr id="3" name="Content Placeholder 2"/>
          <p:cNvSpPr>
            <a:spLocks noGrp="1"/>
          </p:cNvSpPr>
          <p:nvPr>
            <p:ph idx="1"/>
          </p:nvPr>
        </p:nvSpPr>
        <p:spPr>
          <a:xfrm>
            <a:off x="251520" y="1600200"/>
            <a:ext cx="8784976" cy="4525963"/>
          </a:xfrm>
        </p:spPr>
        <p:txBody>
          <a:bodyPr>
            <a:noAutofit/>
          </a:bodyPr>
          <a:lstStyle/>
          <a:p>
            <a:pPr>
              <a:spcAft>
                <a:spcPts val="1200"/>
              </a:spcAft>
            </a:pPr>
            <a:r>
              <a:rPr lang="en-US" sz="2000" dirty="0"/>
              <a:t>A prototype BCM system consisting of a </a:t>
            </a:r>
            <a:r>
              <a:rPr lang="en-US" sz="2000" dirty="0" err="1"/>
              <a:t>Bergoz</a:t>
            </a:r>
            <a:r>
              <a:rPr lang="en-US" sz="2000" dirty="0"/>
              <a:t> ACCT and </a:t>
            </a:r>
            <a:r>
              <a:rPr lang="en-US" sz="2000" dirty="0" err="1"/>
              <a:t>uTCA</a:t>
            </a:r>
            <a:r>
              <a:rPr lang="en-US" sz="2000" dirty="0"/>
              <a:t> electronics has already been made and successfully tested. For this prototyped, </a:t>
            </a:r>
            <a:r>
              <a:rPr lang="en-US" sz="2000" dirty="0" err="1"/>
              <a:t>Cosylab</a:t>
            </a:r>
            <a:r>
              <a:rPr lang="en-US" sz="2000" dirty="0"/>
              <a:t> provided the firmware and ESS ICS provided the software.</a:t>
            </a:r>
          </a:p>
          <a:p>
            <a:pPr>
              <a:spcAft>
                <a:spcPts val="1200"/>
              </a:spcAft>
            </a:pPr>
            <a:r>
              <a:rPr lang="en-US" sz="2000" dirty="0"/>
              <a:t>Draft BCM specifications are under discussion with the IK partners.</a:t>
            </a:r>
          </a:p>
          <a:p>
            <a:pPr>
              <a:spcAft>
                <a:spcPts val="1200"/>
              </a:spcAft>
            </a:pPr>
            <a:r>
              <a:rPr lang="en-US" sz="2000" dirty="0"/>
              <a:t>Details of the FPGA code of the LEBT, MEBT and DTL BCMs are being discussed with M. Werner (DESY) and these are close to being finalized.</a:t>
            </a:r>
          </a:p>
          <a:p>
            <a:pPr>
              <a:spcAft>
                <a:spcPts val="1200"/>
              </a:spcAft>
            </a:pPr>
            <a:r>
              <a:rPr lang="en-US" sz="2000" dirty="0"/>
              <a:t>Prototyping and implementation of part of the BCM analog electronics are being discussed with the Polish.</a:t>
            </a:r>
          </a:p>
          <a:p>
            <a:pPr>
              <a:spcAft>
                <a:spcPts val="1200"/>
              </a:spcAft>
            </a:pPr>
            <a:r>
              <a:rPr lang="en-US" sz="2000" dirty="0"/>
              <a:t>Details of the protocol for beam/machine more data transfer to the BCM electronics are under discussion with the MPS group and the ICS.</a:t>
            </a:r>
          </a:p>
          <a:p>
            <a:pPr>
              <a:spcAft>
                <a:spcPts val="1200"/>
              </a:spcAft>
            </a:pPr>
            <a:r>
              <a:rPr lang="en-US" sz="2000" dirty="0"/>
              <a:t>Commissioning of the LEBT ACCT is planned for Oct. 2016 in Catania. We have recently started with the procurement of part of the LEBT ACCT electronics. </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169810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13</a:t>
            </a:fld>
            <a:endParaRPr lang="en-US" dirty="0">
              <a:solidFill>
                <a:srgbClr val="000000"/>
              </a:solidFill>
            </a:endParaRPr>
          </a:p>
        </p:txBody>
      </p:sp>
      <p:sp>
        <p:nvSpPr>
          <p:cNvPr id="5" name="Content Placeholder 2"/>
          <p:cNvSpPr>
            <a:spLocks noGrp="1"/>
          </p:cNvSpPr>
          <p:nvPr>
            <p:ph idx="1"/>
          </p:nvPr>
        </p:nvSpPr>
        <p:spPr>
          <a:xfrm>
            <a:off x="482600" y="1462351"/>
            <a:ext cx="8032750" cy="4616715"/>
          </a:xfrm>
        </p:spPr>
        <p:txBody>
          <a:bodyPr>
            <a:noAutofit/>
          </a:bodyPr>
          <a:lstStyle/>
          <a:p>
            <a:pPr>
              <a:spcAft>
                <a:spcPts val="1200"/>
              </a:spcAft>
            </a:pPr>
            <a:r>
              <a:rPr lang="en-US" sz="2000" b="1" dirty="0" smtClean="0"/>
              <a:t>Supporting slides…</a:t>
            </a:r>
          </a:p>
          <a:p>
            <a:pPr>
              <a:spcAft>
                <a:spcPts val="1200"/>
              </a:spcAft>
            </a:pPr>
            <a:endParaRPr lang="en-US" sz="2000" b="1" dirty="0" smtClean="0"/>
          </a:p>
        </p:txBody>
      </p:sp>
    </p:spTree>
    <p:extLst>
      <p:ext uri="{BB962C8B-B14F-4D97-AF65-F5344CB8AC3E}">
        <p14:creationId xmlns:p14="http://schemas.microsoft.com/office/powerpoint/2010/main" val="3373684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14</a:t>
            </a:fld>
            <a:endParaRPr lang="en-US" dirty="0">
              <a:solidFill>
                <a:srgbClr val="000000"/>
              </a:solidFill>
            </a:endParaRPr>
          </a:p>
        </p:txBody>
      </p:sp>
      <p:pic>
        <p:nvPicPr>
          <p:cNvPr id="3" name="Picture 2" descr="ELLIPTICAL LWU 5 OVER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80" y="1744134"/>
            <a:ext cx="3560231" cy="4233334"/>
          </a:xfrm>
          <a:prstGeom prst="rect">
            <a:avLst/>
          </a:prstGeom>
        </p:spPr>
      </p:pic>
      <p:sp>
        <p:nvSpPr>
          <p:cNvPr id="19" name="TextBox 18"/>
          <p:cNvSpPr txBox="1"/>
          <p:nvPr/>
        </p:nvSpPr>
        <p:spPr>
          <a:xfrm>
            <a:off x="829573" y="5972851"/>
            <a:ext cx="3280832" cy="523220"/>
          </a:xfrm>
          <a:prstGeom prst="rect">
            <a:avLst/>
          </a:prstGeom>
          <a:noFill/>
        </p:spPr>
        <p:txBody>
          <a:bodyPr wrap="square" rtlCol="0">
            <a:spAutoFit/>
          </a:bodyPr>
          <a:lstStyle/>
          <a:p>
            <a:r>
              <a:rPr lang="en-US" sz="1400" dirty="0" smtClean="0"/>
              <a:t>Layout of the elliptical LWU including one in-flange ACCT sensor</a:t>
            </a:r>
            <a:endParaRPr lang="en-US" sz="1400" dirty="0"/>
          </a:p>
        </p:txBody>
      </p:sp>
      <p:cxnSp>
        <p:nvCxnSpPr>
          <p:cNvPr id="20" name="Straight Arrow Connector 19"/>
          <p:cNvCxnSpPr/>
          <p:nvPr/>
        </p:nvCxnSpPr>
        <p:spPr>
          <a:xfrm flipH="1" flipV="1">
            <a:off x="1769533" y="2910086"/>
            <a:ext cx="756539" cy="3062765"/>
          </a:xfrm>
          <a:prstGeom prst="straightConnector1">
            <a:avLst/>
          </a:prstGeom>
          <a:ln>
            <a:tailEnd type="triangle" w="lg" len="med"/>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stretch>
            <a:fillRect/>
          </a:stretch>
        </p:blipFill>
        <p:spPr>
          <a:xfrm>
            <a:off x="5251695" y="1490525"/>
            <a:ext cx="3372250" cy="4486943"/>
          </a:xfrm>
          <a:prstGeom prst="rect">
            <a:avLst/>
          </a:prstGeom>
        </p:spPr>
      </p:pic>
      <p:cxnSp>
        <p:nvCxnSpPr>
          <p:cNvPr id="16" name="Straight Arrow Connector 15"/>
          <p:cNvCxnSpPr/>
          <p:nvPr/>
        </p:nvCxnSpPr>
        <p:spPr>
          <a:xfrm flipV="1">
            <a:off x="5251695" y="3414255"/>
            <a:ext cx="1014907" cy="2563213"/>
          </a:xfrm>
          <a:prstGeom prst="straightConnector1">
            <a:avLst/>
          </a:prstGeom>
          <a:ln>
            <a:tailEnd type="triangle" w="lg"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458793" y="5977468"/>
            <a:ext cx="3280832" cy="523220"/>
          </a:xfrm>
          <a:prstGeom prst="rect">
            <a:avLst/>
          </a:prstGeom>
          <a:noFill/>
        </p:spPr>
        <p:txBody>
          <a:bodyPr wrap="square" rtlCol="0">
            <a:spAutoFit/>
          </a:bodyPr>
          <a:lstStyle/>
          <a:p>
            <a:r>
              <a:rPr lang="en-US" sz="1400" dirty="0" smtClean="0"/>
              <a:t>Layout of the RFQ end flange including one “in-air” toroid.</a:t>
            </a:r>
            <a:endParaRPr lang="en-US" sz="1400" dirty="0"/>
          </a:p>
        </p:txBody>
      </p:sp>
      <p:sp>
        <p:nvSpPr>
          <p:cNvPr id="10"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ACCT mechanical integration</a:t>
            </a:r>
            <a:endParaRPr lang="en-US" b="1" dirty="0">
              <a:latin typeface="Times New Roman" charset="0"/>
              <a:cs typeface="Times New Roman" charset="0"/>
            </a:endParaRPr>
          </a:p>
        </p:txBody>
      </p:sp>
    </p:spTree>
    <p:extLst>
      <p:ext uri="{BB962C8B-B14F-4D97-AF65-F5344CB8AC3E}">
        <p14:creationId xmlns:p14="http://schemas.microsoft.com/office/powerpoint/2010/main" val="2559939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15</a:t>
            </a:fld>
            <a:endParaRPr lang="en-US"/>
          </a:p>
        </p:txBody>
      </p:sp>
      <p:pic>
        <p:nvPicPr>
          <p:cNvPr id="7" name="Picture 6" descr="phot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293096"/>
            <a:ext cx="3086806" cy="2315105"/>
          </a:xfrm>
          <a:prstGeom prst="rect">
            <a:avLst/>
          </a:prstGeom>
        </p:spPr>
      </p:pic>
      <p:sp>
        <p:nvSpPr>
          <p:cNvPr id="14" name="Content Placeholder 2"/>
          <p:cNvSpPr>
            <a:spLocks noGrp="1"/>
          </p:cNvSpPr>
          <p:nvPr>
            <p:ph idx="1"/>
          </p:nvPr>
        </p:nvSpPr>
        <p:spPr>
          <a:xfrm>
            <a:off x="467544" y="1556792"/>
            <a:ext cx="8032750" cy="2561432"/>
          </a:xfrm>
        </p:spPr>
        <p:txBody>
          <a:bodyPr>
            <a:noAutofit/>
          </a:bodyPr>
          <a:lstStyle/>
          <a:p>
            <a:r>
              <a:rPr lang="en-US" sz="2000" dirty="0"/>
              <a:t>The </a:t>
            </a:r>
            <a:r>
              <a:rPr lang="en-US" sz="2000" dirty="0" err="1"/>
              <a:t>Bergoz</a:t>
            </a:r>
            <a:r>
              <a:rPr lang="en-US" sz="2000" dirty="0"/>
              <a:t> front-end unit (i.e. ACCT-E-RM) converts the ACCT output current into a proportional voltage with a full-scale range of +/-10 V</a:t>
            </a:r>
            <a:r>
              <a:rPr lang="en-US" sz="2000" dirty="0" smtClean="0"/>
              <a:t>.</a:t>
            </a:r>
          </a:p>
          <a:p>
            <a:r>
              <a:rPr lang="en-US" sz="2000" dirty="0" smtClean="0"/>
              <a:t>It is important to connect the ACCT-E-RM output to high impedance.</a:t>
            </a:r>
          </a:p>
          <a:p>
            <a:r>
              <a:rPr lang="en-US" sz="2000" dirty="0"/>
              <a:t>The ACCT-E-RM is supplied by a </a:t>
            </a:r>
            <a:r>
              <a:rPr lang="en-US" sz="2000" dirty="0" err="1"/>
              <a:t>Bergoz</a:t>
            </a:r>
            <a:r>
              <a:rPr lang="en-US" sz="2000" dirty="0"/>
              <a:t> +/-15 V power supply. </a:t>
            </a:r>
          </a:p>
          <a:p>
            <a:r>
              <a:rPr lang="en-US" sz="2000" dirty="0"/>
              <a:t>Both the ACCT-E-RM and power supply are rail mount </a:t>
            </a:r>
            <a:endParaRPr lang="en-US" sz="2000" dirty="0" smtClean="0"/>
          </a:p>
          <a:p>
            <a:r>
              <a:rPr lang="en-US" sz="2000" dirty="0" smtClean="0"/>
              <a:t>The front-end electronics should be installed in a small wall-mount box in the klystron gallery at the head of the RF stub.</a:t>
            </a:r>
            <a:endParaRPr lang="en-US" sz="2000" dirty="0"/>
          </a:p>
        </p:txBody>
      </p:sp>
      <p:sp>
        <p:nvSpPr>
          <p:cNvPr id="6" name="Title 1"/>
          <p:cNvSpPr>
            <a:spLocks noGrp="1"/>
          </p:cNvSpPr>
          <p:nvPr>
            <p:ph type="title"/>
          </p:nvPr>
        </p:nvSpPr>
        <p:spPr>
          <a:xfrm>
            <a:off x="457200" y="274638"/>
            <a:ext cx="7139136" cy="1143000"/>
          </a:xfrm>
        </p:spPr>
        <p:txBody>
          <a:bodyPr/>
          <a:lstStyle/>
          <a:p>
            <a:pPr>
              <a:spcBef>
                <a:spcPct val="50000"/>
              </a:spcBef>
            </a:pPr>
            <a:r>
              <a:rPr lang="en-US" b="1" dirty="0" err="1" smtClean="0">
                <a:latin typeface="Times New Roman" charset="0"/>
                <a:cs typeface="Times New Roman" charset="0"/>
              </a:rPr>
              <a:t>Bergoz</a:t>
            </a:r>
            <a:r>
              <a:rPr lang="en-US" b="1" dirty="0" smtClean="0">
                <a:latin typeface="Times New Roman" charset="0"/>
                <a:cs typeface="Times New Roman" charset="0"/>
              </a:rPr>
              <a:t> front-end electronics</a:t>
            </a:r>
            <a:endParaRPr lang="en-US" b="1" dirty="0">
              <a:latin typeface="Times New Roman" charset="0"/>
              <a:cs typeface="Times New Roman" charset="0"/>
            </a:endParaRPr>
          </a:p>
        </p:txBody>
      </p:sp>
    </p:spTree>
    <p:extLst>
      <p:ext uri="{BB962C8B-B14F-4D97-AF65-F5344CB8AC3E}">
        <p14:creationId xmlns:p14="http://schemas.microsoft.com/office/powerpoint/2010/main" val="334678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16</a:t>
            </a:fld>
            <a:endParaRPr lang="en-US"/>
          </a:p>
        </p:txBody>
      </p:sp>
      <p:sp>
        <p:nvSpPr>
          <p:cNvPr id="14" name="Content Placeholder 2"/>
          <p:cNvSpPr>
            <a:spLocks noGrp="1"/>
          </p:cNvSpPr>
          <p:nvPr>
            <p:ph idx="1"/>
          </p:nvPr>
        </p:nvSpPr>
        <p:spPr>
          <a:xfrm>
            <a:off x="427010" y="1421338"/>
            <a:ext cx="8032750" cy="5053013"/>
          </a:xfrm>
        </p:spPr>
        <p:txBody>
          <a:bodyPr>
            <a:noAutofit/>
          </a:bodyPr>
          <a:lstStyle/>
          <a:p>
            <a:pPr>
              <a:spcAft>
                <a:spcPts val="600"/>
              </a:spcAft>
            </a:pPr>
            <a:r>
              <a:rPr lang="en-US" sz="2000" dirty="0"/>
              <a:t>The ACCT-E-RM output is fed into the </a:t>
            </a:r>
            <a:r>
              <a:rPr lang="en-US" sz="2000" dirty="0" err="1"/>
              <a:t>Drv</a:t>
            </a:r>
            <a:r>
              <a:rPr lang="en-US" sz="2000" dirty="0"/>
              <a:t>/Cal module that should sit next to the ACCT-E-RM and supplied by the same power supply. </a:t>
            </a:r>
            <a:endParaRPr lang="en-US" sz="2000" dirty="0" smtClean="0"/>
          </a:p>
          <a:p>
            <a:pPr>
              <a:spcAft>
                <a:spcPts val="600"/>
              </a:spcAft>
            </a:pPr>
            <a:r>
              <a:rPr lang="en-US" sz="2000" dirty="0" smtClean="0"/>
              <a:t>The </a:t>
            </a:r>
            <a:r>
              <a:rPr lang="en-US" sz="2000" dirty="0" err="1" smtClean="0"/>
              <a:t>Drv</a:t>
            </a:r>
            <a:r>
              <a:rPr lang="en-US" sz="2000" dirty="0" smtClean="0"/>
              <a:t>/Cal </a:t>
            </a:r>
            <a:r>
              <a:rPr lang="en-US" sz="2000" dirty="0"/>
              <a:t>module will then convert the single-ended output of the ACCT-E-RM to differential and feed this signal into a CAT-8A cable that is terminated in 100 </a:t>
            </a:r>
            <a:r>
              <a:rPr lang="en-US" sz="2000" dirty="0" smtClean="0"/>
              <a:t>Ohm at both ends. </a:t>
            </a:r>
          </a:p>
          <a:p>
            <a:pPr>
              <a:spcAft>
                <a:spcPts val="600"/>
              </a:spcAft>
            </a:pPr>
            <a:r>
              <a:rPr lang="en-US" sz="2000" dirty="0" smtClean="0"/>
              <a:t>The </a:t>
            </a:r>
            <a:r>
              <a:rPr lang="en-US" sz="2000" dirty="0" err="1" smtClean="0"/>
              <a:t>Drv</a:t>
            </a:r>
            <a:r>
              <a:rPr lang="en-US" sz="2000" dirty="0" smtClean="0"/>
              <a:t>/Cal module will also generate </a:t>
            </a:r>
            <a:r>
              <a:rPr lang="en-US" sz="2000" dirty="0"/>
              <a:t>a calibration current pulse out of the digital calibration pulse from the ACCT RTM. The </a:t>
            </a:r>
            <a:r>
              <a:rPr lang="en-US" sz="2000" dirty="0" err="1"/>
              <a:t>Drv</a:t>
            </a:r>
            <a:r>
              <a:rPr lang="en-US" sz="2000" dirty="0"/>
              <a:t>/Cal module will then </a:t>
            </a:r>
            <a:r>
              <a:rPr lang="en-US" sz="2000" dirty="0" smtClean="0"/>
              <a:t>convert</a:t>
            </a:r>
            <a:r>
              <a:rPr lang="en-US" sz="2000" dirty="0"/>
              <a:t> </a:t>
            </a:r>
            <a:r>
              <a:rPr lang="en-US" sz="2000" dirty="0" smtClean="0"/>
              <a:t>this </a:t>
            </a:r>
            <a:r>
              <a:rPr lang="en-US" sz="2000" dirty="0"/>
              <a:t>pulse to have a fixed </a:t>
            </a:r>
            <a:r>
              <a:rPr lang="en-US" sz="2000" dirty="0" smtClean="0"/>
              <a:t>amplitude </a:t>
            </a:r>
            <a:r>
              <a:rPr lang="en-US" sz="2000" dirty="0"/>
              <a:t>of 50 mA and feeds it into the ACCT calibration winding. </a:t>
            </a:r>
            <a:endParaRPr lang="en-US" sz="2000" dirty="0" smtClean="0"/>
          </a:p>
          <a:p>
            <a:pPr>
              <a:spcAft>
                <a:spcPts val="600"/>
              </a:spcAft>
            </a:pPr>
            <a:r>
              <a:rPr lang="en-US" sz="2000" dirty="0"/>
              <a:t>The </a:t>
            </a:r>
            <a:r>
              <a:rPr lang="en-US" sz="2000" dirty="0" err="1"/>
              <a:t>Drv</a:t>
            </a:r>
            <a:r>
              <a:rPr lang="en-US" sz="2000" dirty="0"/>
              <a:t>/Cal module will be a new development</a:t>
            </a:r>
            <a:r>
              <a:rPr lang="en-US" sz="2000" dirty="0" smtClean="0"/>
              <a:t>. Circuit schematics has been received form M. Werner (DESY) based on an ESS-DESY </a:t>
            </a:r>
            <a:r>
              <a:rPr lang="en-US" sz="2000" dirty="0" err="1" smtClean="0"/>
              <a:t>MoU</a:t>
            </a:r>
            <a:r>
              <a:rPr lang="en-US" sz="2000" dirty="0" smtClean="0"/>
              <a:t> and technical annex.</a:t>
            </a:r>
          </a:p>
          <a:p>
            <a:pPr>
              <a:spcAft>
                <a:spcPts val="600"/>
              </a:spcAft>
            </a:pPr>
            <a:r>
              <a:rPr lang="en-US" sz="2000" dirty="0" smtClean="0"/>
              <a:t>Preliminary discussions have started with the Polish institutes for prototyping and fabrication of the </a:t>
            </a:r>
            <a:r>
              <a:rPr lang="en-US" sz="2000" dirty="0" err="1" smtClean="0"/>
              <a:t>Drv</a:t>
            </a:r>
            <a:r>
              <a:rPr lang="en-US" sz="2000" dirty="0" smtClean="0"/>
              <a:t>/Cal module as Polish IKC. </a:t>
            </a:r>
            <a:endParaRPr lang="en-US" sz="2000" dirty="0"/>
          </a:p>
          <a:p>
            <a:endParaRPr lang="en-US" sz="2000" dirty="0" smtClean="0"/>
          </a:p>
        </p:txBody>
      </p:sp>
      <p:sp>
        <p:nvSpPr>
          <p:cNvPr id="6" name="Title 1"/>
          <p:cNvSpPr>
            <a:spLocks noGrp="1"/>
          </p:cNvSpPr>
          <p:nvPr>
            <p:ph type="title"/>
          </p:nvPr>
        </p:nvSpPr>
        <p:spPr>
          <a:xfrm>
            <a:off x="457200" y="274638"/>
            <a:ext cx="7139136" cy="1143000"/>
          </a:xfrm>
        </p:spPr>
        <p:txBody>
          <a:bodyPr/>
          <a:lstStyle/>
          <a:p>
            <a:pPr>
              <a:spcBef>
                <a:spcPct val="50000"/>
              </a:spcBef>
            </a:pPr>
            <a:r>
              <a:rPr lang="en-US" b="1" dirty="0" err="1" smtClean="0">
                <a:latin typeface="Times New Roman" charset="0"/>
                <a:cs typeface="Times New Roman" charset="0"/>
              </a:rPr>
              <a:t>Drv</a:t>
            </a:r>
            <a:r>
              <a:rPr lang="en-US" b="1" dirty="0" smtClean="0">
                <a:latin typeface="Times New Roman" charset="0"/>
                <a:cs typeface="Times New Roman" charset="0"/>
              </a:rPr>
              <a:t>/Cal module</a:t>
            </a:r>
            <a:endParaRPr lang="en-US" b="1" dirty="0">
              <a:latin typeface="Times New Roman" charset="0"/>
              <a:cs typeface="Times New Roman" charset="0"/>
            </a:endParaRPr>
          </a:p>
        </p:txBody>
      </p:sp>
    </p:spTree>
    <p:extLst>
      <p:ext uri="{BB962C8B-B14F-4D97-AF65-F5344CB8AC3E}">
        <p14:creationId xmlns:p14="http://schemas.microsoft.com/office/powerpoint/2010/main" val="140404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17</a:t>
            </a:fld>
            <a:endParaRPr lang="en-US"/>
          </a:p>
        </p:txBody>
      </p:sp>
      <p:pic>
        <p:nvPicPr>
          <p:cNvPr id="9" name="Picture 8" descr="fro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935" y="0"/>
            <a:ext cx="2274065" cy="1700808"/>
          </a:xfrm>
          <a:prstGeom prst="rect">
            <a:avLst/>
          </a:prstGeom>
        </p:spPr>
      </p:pic>
      <p:sp>
        <p:nvSpPr>
          <p:cNvPr id="12" name="TextBox 11"/>
          <p:cNvSpPr txBox="1"/>
          <p:nvPr/>
        </p:nvSpPr>
        <p:spPr>
          <a:xfrm>
            <a:off x="6833892" y="1700808"/>
            <a:ext cx="2310108" cy="461665"/>
          </a:xfrm>
          <a:prstGeom prst="rect">
            <a:avLst/>
          </a:prstGeom>
          <a:noFill/>
        </p:spPr>
        <p:txBody>
          <a:bodyPr wrap="square" rtlCol="0">
            <a:spAutoFit/>
          </a:bodyPr>
          <a:lstStyle/>
          <a:p>
            <a:r>
              <a:rPr lang="en-US" sz="1200" dirty="0" smtClean="0"/>
              <a:t>MTCA.4 demo crate with a Struck digitizer and RTM</a:t>
            </a:r>
            <a:endParaRPr lang="en-US" sz="1200" dirty="0"/>
          </a:p>
        </p:txBody>
      </p:sp>
      <p:pic>
        <p:nvPicPr>
          <p:cNvPr id="14" name="Picture 13"/>
          <p:cNvPicPr preferRelativeResize="0">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1" y="1793232"/>
            <a:ext cx="2621291" cy="1965968"/>
          </a:xfrm>
          <a:prstGeom prst="rect">
            <a:avLst/>
          </a:prstGeom>
        </p:spPr>
      </p:pic>
      <p:pic>
        <p:nvPicPr>
          <p:cNvPr id="3" name="Picture 2"/>
          <p:cNvPicPr>
            <a:picLocks noChangeAspect="1"/>
          </p:cNvPicPr>
          <p:nvPr/>
        </p:nvPicPr>
        <p:blipFill>
          <a:blip r:embed="rId4"/>
          <a:stretch>
            <a:fillRect/>
          </a:stretch>
        </p:blipFill>
        <p:spPr>
          <a:xfrm>
            <a:off x="855134" y="4605923"/>
            <a:ext cx="4148886" cy="2115552"/>
          </a:xfrm>
          <a:prstGeom prst="rect">
            <a:avLst/>
          </a:prstGeom>
        </p:spPr>
      </p:pic>
      <p:pic>
        <p:nvPicPr>
          <p:cNvPr id="15" name="Picture 14"/>
          <p:cNvPicPr>
            <a:picLocks noChangeAspect="1"/>
          </p:cNvPicPr>
          <p:nvPr/>
        </p:nvPicPr>
        <p:blipFill>
          <a:blip r:embed="rId5"/>
          <a:stretch>
            <a:fillRect/>
          </a:stretch>
        </p:blipFill>
        <p:spPr>
          <a:xfrm>
            <a:off x="5646625" y="5020732"/>
            <a:ext cx="1813149" cy="1182969"/>
          </a:xfrm>
          <a:prstGeom prst="rect">
            <a:avLst/>
          </a:prstGeom>
        </p:spPr>
      </p:pic>
      <p:sp>
        <p:nvSpPr>
          <p:cNvPr id="16" name="TextBox 15"/>
          <p:cNvSpPr txBox="1"/>
          <p:nvPr/>
        </p:nvSpPr>
        <p:spPr>
          <a:xfrm>
            <a:off x="0" y="1485455"/>
            <a:ext cx="6918446" cy="307777"/>
          </a:xfrm>
          <a:prstGeom prst="rect">
            <a:avLst/>
          </a:prstGeom>
          <a:noFill/>
        </p:spPr>
        <p:txBody>
          <a:bodyPr wrap="square" rtlCol="0">
            <a:spAutoFit/>
          </a:bodyPr>
          <a:lstStyle/>
          <a:p>
            <a:r>
              <a:rPr lang="en-US" sz="1400" dirty="0" smtClean="0"/>
              <a:t>Solution A – Struck (or similar) digitizer/FPGA AMC to be paired with a custom ACCT RTM: </a:t>
            </a:r>
            <a:endParaRPr lang="en-US" sz="1400" dirty="0"/>
          </a:p>
        </p:txBody>
      </p:sp>
      <p:sp>
        <p:nvSpPr>
          <p:cNvPr id="17" name="TextBox 16"/>
          <p:cNvSpPr txBox="1"/>
          <p:nvPr/>
        </p:nvSpPr>
        <p:spPr>
          <a:xfrm>
            <a:off x="4851" y="4187341"/>
            <a:ext cx="6829041" cy="307777"/>
          </a:xfrm>
          <a:prstGeom prst="rect">
            <a:avLst/>
          </a:prstGeom>
          <a:noFill/>
        </p:spPr>
        <p:txBody>
          <a:bodyPr wrap="square" rtlCol="0">
            <a:spAutoFit/>
          </a:bodyPr>
          <a:lstStyle/>
          <a:p>
            <a:r>
              <a:rPr lang="en-US" sz="1400" dirty="0" smtClean="0"/>
              <a:t>Solution B – </a:t>
            </a:r>
            <a:r>
              <a:rPr lang="en-US" sz="1400" dirty="0" err="1" smtClean="0"/>
              <a:t>IOxOS</a:t>
            </a:r>
            <a:r>
              <a:rPr lang="en-US" sz="1400" dirty="0" smtClean="0"/>
              <a:t> (or similar) FMC-carrier AMC with a COTS differential receiver FMC: </a:t>
            </a:r>
            <a:endParaRPr lang="en-US" sz="1400" dirty="0"/>
          </a:p>
        </p:txBody>
      </p:sp>
      <p:sp>
        <p:nvSpPr>
          <p:cNvPr id="18" name="TextBox 17"/>
          <p:cNvSpPr txBox="1"/>
          <p:nvPr/>
        </p:nvSpPr>
        <p:spPr>
          <a:xfrm>
            <a:off x="3647953" y="2427360"/>
            <a:ext cx="3034005" cy="369332"/>
          </a:xfrm>
          <a:prstGeom prst="rect">
            <a:avLst/>
          </a:prstGeom>
          <a:noFill/>
        </p:spPr>
        <p:txBody>
          <a:bodyPr wrap="square" rtlCol="0">
            <a:spAutoFit/>
          </a:bodyPr>
          <a:lstStyle/>
          <a:p>
            <a:r>
              <a:rPr lang="en-US" dirty="0" smtClean="0">
                <a:solidFill>
                  <a:srgbClr val="0000FF"/>
                </a:solidFill>
              </a:rPr>
              <a:t>+ custom ACCT RTM</a:t>
            </a:r>
            <a:endParaRPr lang="en-US" dirty="0">
              <a:solidFill>
                <a:srgbClr val="0000FF"/>
              </a:solidFill>
            </a:endParaRPr>
          </a:p>
        </p:txBody>
      </p:sp>
      <p:sp>
        <p:nvSpPr>
          <p:cNvPr id="19" name="TextBox 18"/>
          <p:cNvSpPr txBox="1"/>
          <p:nvPr/>
        </p:nvSpPr>
        <p:spPr>
          <a:xfrm>
            <a:off x="5164078" y="5390693"/>
            <a:ext cx="509180" cy="369332"/>
          </a:xfrm>
          <a:prstGeom prst="rect">
            <a:avLst/>
          </a:prstGeom>
          <a:noFill/>
        </p:spPr>
        <p:txBody>
          <a:bodyPr wrap="square" rtlCol="0">
            <a:spAutoFit/>
          </a:bodyPr>
          <a:lstStyle/>
          <a:p>
            <a:r>
              <a:rPr lang="en-US" dirty="0" smtClean="0">
                <a:solidFill>
                  <a:srgbClr val="0000FF"/>
                </a:solidFill>
              </a:rPr>
              <a:t>+</a:t>
            </a:r>
            <a:endParaRPr lang="en-US" dirty="0">
              <a:solidFill>
                <a:srgbClr val="0000FF"/>
              </a:solidFill>
            </a:endParaRPr>
          </a:p>
        </p:txBody>
      </p:sp>
      <p:sp>
        <p:nvSpPr>
          <p:cNvPr id="13" name="TextBox 12"/>
          <p:cNvSpPr txBox="1"/>
          <p:nvPr/>
        </p:nvSpPr>
        <p:spPr>
          <a:xfrm>
            <a:off x="6398237" y="2348880"/>
            <a:ext cx="2745763" cy="2031325"/>
          </a:xfrm>
          <a:prstGeom prst="rect">
            <a:avLst/>
          </a:prstGeom>
          <a:noFill/>
        </p:spPr>
        <p:txBody>
          <a:bodyPr wrap="square" rtlCol="0">
            <a:spAutoFit/>
          </a:bodyPr>
          <a:lstStyle/>
          <a:p>
            <a:r>
              <a:rPr lang="en-US" sz="1400" u="sng" dirty="0" smtClean="0">
                <a:solidFill>
                  <a:srgbClr val="008000"/>
                </a:solidFill>
              </a:rPr>
              <a:t>Advantages of Solution A:</a:t>
            </a:r>
          </a:p>
          <a:p>
            <a:pPr marL="285750" indent="-285750">
              <a:buFont typeface="Arial"/>
              <a:buChar char="•"/>
            </a:pPr>
            <a:endParaRPr lang="en-US" sz="1400" dirty="0" smtClean="0">
              <a:solidFill>
                <a:srgbClr val="008000"/>
              </a:solidFill>
            </a:endParaRPr>
          </a:p>
          <a:p>
            <a:pPr marL="285750" indent="-285750">
              <a:buFont typeface="Arial"/>
              <a:buChar char="•"/>
            </a:pPr>
            <a:r>
              <a:rPr lang="en-US" sz="1400" dirty="0" smtClean="0">
                <a:solidFill>
                  <a:srgbClr val="008000"/>
                </a:solidFill>
              </a:rPr>
              <a:t>Includes ACCT calibration</a:t>
            </a:r>
          </a:p>
          <a:p>
            <a:pPr marL="285750" indent="-285750">
              <a:buFont typeface="Arial"/>
              <a:buChar char="•"/>
            </a:pPr>
            <a:r>
              <a:rPr lang="en-US" sz="1400" dirty="0" smtClean="0">
                <a:solidFill>
                  <a:srgbClr val="008000"/>
                </a:solidFill>
              </a:rPr>
              <a:t>Diff. drivers fits well with the receiver</a:t>
            </a:r>
          </a:p>
          <a:p>
            <a:pPr marL="285750" indent="-285750">
              <a:buFont typeface="Arial"/>
              <a:buChar char="•"/>
            </a:pPr>
            <a:r>
              <a:rPr lang="en-US" sz="1400" dirty="0" smtClean="0">
                <a:solidFill>
                  <a:srgbClr val="008000"/>
                </a:solidFill>
              </a:rPr>
              <a:t>In-house RTM knowledge</a:t>
            </a:r>
          </a:p>
          <a:p>
            <a:pPr marL="285750" indent="-285750">
              <a:buFont typeface="Arial"/>
              <a:buChar char="•"/>
            </a:pPr>
            <a:r>
              <a:rPr lang="en-US" sz="1400" dirty="0" smtClean="0">
                <a:solidFill>
                  <a:srgbClr val="008000"/>
                </a:solidFill>
              </a:rPr>
              <a:t>Already-existing, tested and verified AMC</a:t>
            </a:r>
          </a:p>
          <a:p>
            <a:pPr marL="285750" indent="-285750">
              <a:buFont typeface="Arial"/>
              <a:buChar char="•"/>
            </a:pPr>
            <a:endParaRPr lang="en-US" sz="1400" dirty="0">
              <a:solidFill>
                <a:srgbClr val="008000"/>
              </a:solidFill>
            </a:endParaRPr>
          </a:p>
        </p:txBody>
      </p:sp>
      <p:sp>
        <p:nvSpPr>
          <p:cNvPr id="20"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AMC/RTM</a:t>
            </a:r>
            <a:endParaRPr lang="en-US" b="1" dirty="0">
              <a:latin typeface="Times New Roman" charset="0"/>
              <a:cs typeface="Times New Roman" charset="0"/>
            </a:endParaRPr>
          </a:p>
        </p:txBody>
      </p:sp>
    </p:spTree>
    <p:extLst>
      <p:ext uri="{BB962C8B-B14F-4D97-AF65-F5344CB8AC3E}">
        <p14:creationId xmlns:p14="http://schemas.microsoft.com/office/powerpoint/2010/main" val="181326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18</a:t>
            </a:fld>
            <a:endParaRPr lang="en-US"/>
          </a:p>
        </p:txBody>
      </p:sp>
      <p:sp>
        <p:nvSpPr>
          <p:cNvPr id="14" name="Content Placeholder 2"/>
          <p:cNvSpPr>
            <a:spLocks noGrp="1"/>
          </p:cNvSpPr>
          <p:nvPr>
            <p:ph idx="1"/>
          </p:nvPr>
        </p:nvSpPr>
        <p:spPr>
          <a:xfrm>
            <a:off x="427010" y="1421338"/>
            <a:ext cx="7260723" cy="2380195"/>
          </a:xfrm>
        </p:spPr>
        <p:txBody>
          <a:bodyPr>
            <a:noAutofit/>
          </a:bodyPr>
          <a:lstStyle/>
          <a:p>
            <a:r>
              <a:rPr lang="en-US" sz="2000" dirty="0" smtClean="0"/>
              <a:t>Ten </a:t>
            </a:r>
            <a:r>
              <a:rPr lang="en-US" sz="2000" dirty="0"/>
              <a:t>16-bit/125 MSPS ADC input </a:t>
            </a:r>
            <a:r>
              <a:rPr lang="en-US" sz="2000" dirty="0" smtClean="0"/>
              <a:t>channels</a:t>
            </a:r>
          </a:p>
          <a:p>
            <a:r>
              <a:rPr lang="en-US" sz="2000" dirty="0" smtClean="0"/>
              <a:t>4x4 </a:t>
            </a:r>
            <a:r>
              <a:rPr lang="en-US" sz="2000" dirty="0" err="1"/>
              <a:t>Gbit</a:t>
            </a:r>
            <a:r>
              <a:rPr lang="en-US" sz="2000" dirty="0"/>
              <a:t> (default) DDR3 </a:t>
            </a:r>
            <a:r>
              <a:rPr lang="en-US" sz="2000" dirty="0" smtClean="0"/>
              <a:t>memory</a:t>
            </a:r>
          </a:p>
          <a:p>
            <a:r>
              <a:rPr lang="en-US" sz="2000" dirty="0" smtClean="0"/>
              <a:t>Two </a:t>
            </a:r>
            <a:r>
              <a:rPr lang="en-US" sz="2000" dirty="0"/>
              <a:t>Gigabit transmitter/receiver SFP </a:t>
            </a:r>
            <a:r>
              <a:rPr lang="en-US" sz="2000" dirty="0" smtClean="0"/>
              <a:t>slots</a:t>
            </a:r>
          </a:p>
          <a:p>
            <a:r>
              <a:rPr lang="en-US" sz="2000" dirty="0" smtClean="0"/>
              <a:t>Two </a:t>
            </a:r>
            <a:r>
              <a:rPr lang="en-US" sz="2000" dirty="0"/>
              <a:t>dedicated user clock inputs (TCLKA and TCLKB</a:t>
            </a:r>
            <a:r>
              <a:rPr lang="en-US" sz="2000" dirty="0" smtClean="0"/>
              <a:t>)</a:t>
            </a:r>
          </a:p>
          <a:p>
            <a:r>
              <a:rPr lang="en-US" sz="2000" dirty="0" smtClean="0"/>
              <a:t>8 </a:t>
            </a:r>
            <a:r>
              <a:rPr lang="en-US" sz="2000" dirty="0"/>
              <a:t>bidirectional differential </a:t>
            </a:r>
            <a:r>
              <a:rPr lang="en-US" sz="2000" dirty="0" smtClean="0"/>
              <a:t>interfaces to </a:t>
            </a:r>
            <a:r>
              <a:rPr lang="en-US" sz="2000" dirty="0"/>
              <a:t>the backplane </a:t>
            </a:r>
            <a:r>
              <a:rPr lang="en-US" sz="2000" dirty="0" smtClean="0"/>
              <a:t>bus</a:t>
            </a:r>
          </a:p>
          <a:p>
            <a:r>
              <a:rPr lang="en-US" sz="2000" dirty="0" err="1" smtClean="0"/>
              <a:t>Virtex</a:t>
            </a:r>
            <a:r>
              <a:rPr lang="en-US" sz="2000" dirty="0" smtClean="0"/>
              <a:t> </a:t>
            </a:r>
            <a:r>
              <a:rPr lang="en-US" sz="2000" dirty="0"/>
              <a:t>6 </a:t>
            </a:r>
            <a:r>
              <a:rPr lang="en-US" sz="2000" dirty="0" smtClean="0"/>
              <a:t>FPGA</a:t>
            </a:r>
            <a:endParaRPr lang="en-US" sz="2000" dirty="0"/>
          </a:p>
          <a:p>
            <a:endParaRPr lang="en-US" sz="2000" dirty="0" smtClean="0"/>
          </a:p>
        </p:txBody>
      </p:sp>
      <p:pic>
        <p:nvPicPr>
          <p:cNvPr id="6" name="Picture 5"/>
          <p:cNvPicPr preferRelativeResize="0">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19575" y="3801533"/>
            <a:ext cx="3705025" cy="2778768"/>
          </a:xfrm>
          <a:prstGeom prst="rect">
            <a:avLst/>
          </a:prstGeom>
        </p:spPr>
      </p:pic>
      <p:sp>
        <p:nvSpPr>
          <p:cNvPr id="7"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Struck SIS8300-L specifications</a:t>
            </a:r>
            <a:endParaRPr lang="en-US" b="1" dirty="0">
              <a:latin typeface="Times New Roman" charset="0"/>
              <a:cs typeface="Times New Roman" charset="0"/>
            </a:endParaRPr>
          </a:p>
        </p:txBody>
      </p:sp>
    </p:spTree>
    <p:extLst>
      <p:ext uri="{BB962C8B-B14F-4D97-AF65-F5344CB8AC3E}">
        <p14:creationId xmlns:p14="http://schemas.microsoft.com/office/powerpoint/2010/main" val="29408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19</a:t>
            </a:fld>
            <a:endParaRPr lang="en-US"/>
          </a:p>
        </p:txBody>
      </p:sp>
      <p:sp>
        <p:nvSpPr>
          <p:cNvPr id="14" name="Content Placeholder 2"/>
          <p:cNvSpPr>
            <a:spLocks noGrp="1"/>
          </p:cNvSpPr>
          <p:nvPr>
            <p:ph idx="1"/>
          </p:nvPr>
        </p:nvSpPr>
        <p:spPr>
          <a:xfrm>
            <a:off x="179512" y="1412776"/>
            <a:ext cx="8839200" cy="2676293"/>
          </a:xfrm>
        </p:spPr>
        <p:txBody>
          <a:bodyPr>
            <a:noAutofit/>
          </a:bodyPr>
          <a:lstStyle/>
          <a:p>
            <a:pPr>
              <a:spcAft>
                <a:spcPts val="600"/>
              </a:spcAft>
            </a:pPr>
            <a:r>
              <a:rPr lang="en-US" sz="1800" dirty="0"/>
              <a:t>Based on the ESS MPS requirements, the </a:t>
            </a:r>
            <a:r>
              <a:rPr lang="en-US" sz="1800" dirty="0" smtClean="0"/>
              <a:t>BIS </a:t>
            </a:r>
            <a:r>
              <a:rPr lang="en-US" sz="1800" dirty="0"/>
              <a:t>interface should consist of a </a:t>
            </a:r>
            <a:r>
              <a:rPr lang="en-US" sz="1800" dirty="0" err="1"/>
              <a:t>beam_permit</a:t>
            </a:r>
            <a:r>
              <a:rPr lang="en-US" sz="1800" dirty="0"/>
              <a:t> interface that is driven by the ACCT </a:t>
            </a:r>
            <a:r>
              <a:rPr lang="en-US" sz="1800" dirty="0" smtClean="0"/>
              <a:t>FPGA </a:t>
            </a:r>
            <a:r>
              <a:rPr lang="en-US" sz="1800" dirty="0"/>
              <a:t>and a </a:t>
            </a:r>
            <a:r>
              <a:rPr lang="en-US" sz="1800" dirty="0" err="1"/>
              <a:t>permit_test</a:t>
            </a:r>
            <a:r>
              <a:rPr lang="en-US" sz="1800" dirty="0"/>
              <a:t> interface driven by the </a:t>
            </a:r>
            <a:r>
              <a:rPr lang="en-US" sz="1800" dirty="0" smtClean="0"/>
              <a:t>BIS</a:t>
            </a:r>
            <a:r>
              <a:rPr lang="en-US" sz="1800" dirty="0"/>
              <a:t>. </a:t>
            </a:r>
          </a:p>
          <a:p>
            <a:pPr>
              <a:spcAft>
                <a:spcPts val="600"/>
              </a:spcAft>
            </a:pPr>
            <a:r>
              <a:rPr lang="en-US" sz="1800" dirty="0" smtClean="0"/>
              <a:t>With </a:t>
            </a:r>
            <a:r>
              <a:rPr lang="en-US" sz="1800" dirty="0"/>
              <a:t>the ACCT RTM option, both the both </a:t>
            </a:r>
            <a:r>
              <a:rPr lang="en-US" sz="1800" dirty="0" err="1"/>
              <a:t>beam_permit</a:t>
            </a:r>
            <a:r>
              <a:rPr lang="en-US" sz="1800" dirty="0"/>
              <a:t> and </a:t>
            </a:r>
            <a:r>
              <a:rPr lang="en-US" sz="1800" dirty="0" err="1"/>
              <a:t>permit_test</a:t>
            </a:r>
            <a:r>
              <a:rPr lang="en-US" sz="1800" dirty="0"/>
              <a:t> interface circuits will be implemented on the RTM</a:t>
            </a:r>
            <a:r>
              <a:rPr lang="en-US" sz="1800" dirty="0" smtClean="0"/>
              <a:t>.</a:t>
            </a:r>
          </a:p>
          <a:p>
            <a:pPr>
              <a:spcAft>
                <a:spcPts val="600"/>
              </a:spcAft>
            </a:pPr>
            <a:r>
              <a:rPr lang="en-US" sz="1800" dirty="0" smtClean="0"/>
              <a:t>There will be one or two (for redundancy) of these interfaces on the ACCT RTM. Aggregation will then be done at firmware level.</a:t>
            </a:r>
            <a:endParaRPr lang="en-US" sz="1800" dirty="0"/>
          </a:p>
          <a:p>
            <a:pPr>
              <a:spcAft>
                <a:spcPts val="600"/>
              </a:spcAft>
            </a:pPr>
            <a:r>
              <a:rPr lang="en-US" sz="1800" dirty="0" smtClean="0"/>
              <a:t>With </a:t>
            </a:r>
            <a:r>
              <a:rPr lang="en-US" sz="1800" dirty="0"/>
              <a:t>the FMC option, the interface circuits should be replaced by another FMC with similar electrical specifications (details TBD).  </a:t>
            </a:r>
          </a:p>
          <a:p>
            <a:pPr marL="0" indent="0">
              <a:buNone/>
            </a:pPr>
            <a:endParaRPr lang="en-US" sz="2000" dirty="0" smtClean="0"/>
          </a:p>
        </p:txBody>
      </p:sp>
      <p:sp>
        <p:nvSpPr>
          <p:cNvPr id="2" name="Rectangle 1"/>
          <p:cNvSpPr/>
          <p:nvPr/>
        </p:nvSpPr>
        <p:spPr>
          <a:xfrm>
            <a:off x="107504" y="6300550"/>
            <a:ext cx="4673600" cy="523220"/>
          </a:xfrm>
          <a:prstGeom prst="rect">
            <a:avLst/>
          </a:prstGeom>
        </p:spPr>
        <p:txBody>
          <a:bodyPr wrap="square">
            <a:spAutoFit/>
          </a:bodyPr>
          <a:lstStyle/>
          <a:p>
            <a:pPr>
              <a:spcAft>
                <a:spcPts val="1200"/>
              </a:spcAft>
            </a:pPr>
            <a:r>
              <a:rPr lang="en-US" sz="1400" b="1" dirty="0"/>
              <a:t>circuit schematics of the </a:t>
            </a:r>
            <a:r>
              <a:rPr lang="en-US" sz="1400" b="1" dirty="0" err="1" smtClean="0"/>
              <a:t>beam_permit</a:t>
            </a:r>
            <a:r>
              <a:rPr lang="en-US" sz="1400" b="1" dirty="0" smtClean="0"/>
              <a:t> and </a:t>
            </a:r>
            <a:r>
              <a:rPr lang="en-US" sz="1400" b="1" dirty="0" err="1" smtClean="0"/>
              <a:t>permit_test</a:t>
            </a:r>
            <a:r>
              <a:rPr lang="en-US" sz="1400" b="1" dirty="0" smtClean="0"/>
              <a:t> interfaces (source: ESS MPS group)</a:t>
            </a:r>
            <a:r>
              <a:rPr lang="en-US" sz="1400" dirty="0" smtClean="0"/>
              <a:t> </a:t>
            </a:r>
            <a:endParaRPr lang="en-US" sz="1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2979648" cy="2054822"/>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49080"/>
            <a:ext cx="4333139" cy="1286519"/>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499993" y="5641763"/>
            <a:ext cx="4464496" cy="1216237"/>
          </a:xfrm>
          <a:prstGeom prst="rect">
            <a:avLst/>
          </a:prstGeom>
          <a:noFill/>
          <a:ln>
            <a:noFill/>
          </a:ln>
        </p:spPr>
      </p:pic>
      <p:sp>
        <p:nvSpPr>
          <p:cNvPr id="11"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BIS interface</a:t>
            </a:r>
            <a:endParaRPr lang="en-US" b="1" dirty="0">
              <a:latin typeface="Times New Roman" charset="0"/>
              <a:cs typeface="Times New Roman" charset="0"/>
            </a:endParaRPr>
          </a:p>
        </p:txBody>
      </p:sp>
    </p:spTree>
    <p:extLst>
      <p:ext uri="{BB962C8B-B14F-4D97-AF65-F5344CB8AC3E}">
        <p14:creationId xmlns:p14="http://schemas.microsoft.com/office/powerpoint/2010/main" val="329606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charset="0"/>
                <a:cs typeface="Times New Roman" charset="0"/>
              </a:rPr>
              <a:t>What can/cannot be measured with the BCMs?</a:t>
            </a:r>
            <a:br>
              <a:rPr lang="en-US" b="1" dirty="0">
                <a:latin typeface="Times New Roman" charset="0"/>
                <a:cs typeface="Times New Roman" charset="0"/>
              </a:rPr>
            </a:b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
        <p:nvSpPr>
          <p:cNvPr id="6" name="Content Placeholder 2"/>
          <p:cNvSpPr>
            <a:spLocks noGrp="1"/>
          </p:cNvSpPr>
          <p:nvPr>
            <p:ph idx="1"/>
          </p:nvPr>
        </p:nvSpPr>
        <p:spPr>
          <a:xfrm>
            <a:off x="427010" y="1421338"/>
            <a:ext cx="8032750" cy="5053013"/>
          </a:xfrm>
        </p:spPr>
        <p:txBody>
          <a:bodyPr>
            <a:noAutofit/>
          </a:bodyPr>
          <a:lstStyle/>
          <a:p>
            <a:pPr>
              <a:spcAft>
                <a:spcPts val="600"/>
              </a:spcAft>
            </a:pPr>
            <a:r>
              <a:rPr lang="en-US" sz="2000" dirty="0" smtClean="0"/>
              <a:t>The ACCTs will be used to measure the beam current and charge. This includes:</a:t>
            </a:r>
          </a:p>
          <a:p>
            <a:pPr lvl="1">
              <a:spcAft>
                <a:spcPts val="600"/>
              </a:spcAft>
            </a:pPr>
            <a:r>
              <a:rPr lang="en-US" sz="1600" dirty="0" smtClean="0"/>
              <a:t>Continuous measurement of the beam current (pulse + gap)</a:t>
            </a:r>
          </a:p>
          <a:p>
            <a:pPr lvl="1">
              <a:spcAft>
                <a:spcPts val="600"/>
              </a:spcAft>
            </a:pPr>
            <a:r>
              <a:rPr lang="en-US" sz="1600" dirty="0" smtClean="0"/>
              <a:t>Average current over the pulse width</a:t>
            </a:r>
          </a:p>
          <a:p>
            <a:pPr lvl="1">
              <a:spcAft>
                <a:spcPts val="600"/>
              </a:spcAft>
            </a:pPr>
            <a:r>
              <a:rPr lang="en-US" sz="1600" dirty="0" smtClean="0"/>
              <a:t>Pulse profile</a:t>
            </a:r>
          </a:p>
          <a:p>
            <a:pPr lvl="1">
              <a:spcAft>
                <a:spcPts val="600"/>
              </a:spcAft>
            </a:pPr>
            <a:r>
              <a:rPr lang="en-US" sz="1600" dirty="0" smtClean="0"/>
              <a:t>The current will be integrated to calculate the per-pulse and cumulative charge.</a:t>
            </a:r>
          </a:p>
          <a:p>
            <a:pPr>
              <a:spcAft>
                <a:spcPts val="600"/>
              </a:spcAft>
            </a:pPr>
            <a:endParaRPr lang="en-US" sz="2000" dirty="0" smtClean="0"/>
          </a:p>
          <a:p>
            <a:pPr>
              <a:spcAft>
                <a:spcPts val="600"/>
              </a:spcAft>
            </a:pPr>
            <a:r>
              <a:rPr lang="en-US" sz="2000" dirty="0" smtClean="0"/>
              <a:t>The ACCTs cannot measure:</a:t>
            </a:r>
          </a:p>
          <a:p>
            <a:pPr lvl="1">
              <a:spcAft>
                <a:spcPts val="600"/>
              </a:spcAft>
            </a:pPr>
            <a:r>
              <a:rPr lang="en-US" sz="1600" dirty="0" smtClean="0"/>
              <a:t>DC or slowly-varying current</a:t>
            </a:r>
          </a:p>
          <a:p>
            <a:pPr lvl="1">
              <a:spcAft>
                <a:spcPts val="600"/>
              </a:spcAft>
            </a:pPr>
            <a:r>
              <a:rPr lang="en-US" sz="1600" dirty="0" smtClean="0"/>
              <a:t>Bunch current</a:t>
            </a:r>
            <a:endParaRPr lang="en-US" sz="1600" dirty="0"/>
          </a:p>
          <a:p>
            <a:pPr>
              <a:spcAft>
                <a:spcPts val="600"/>
              </a:spcAft>
            </a:pPr>
            <a:endParaRPr lang="en-US" sz="2000" dirty="0" smtClean="0"/>
          </a:p>
          <a:p>
            <a:pPr>
              <a:spcAft>
                <a:spcPts val="600"/>
              </a:spcAft>
            </a:pPr>
            <a:r>
              <a:rPr lang="en-US" sz="2000" dirty="0" smtClean="0"/>
              <a:t>The FCT can have a bandwidth of up to 2 GHz. It will be used to measure the pulse profile after the MEBT chopper. </a:t>
            </a:r>
          </a:p>
          <a:p>
            <a:pPr marL="0" indent="0">
              <a:buNone/>
            </a:pPr>
            <a:endParaRPr lang="en-US" sz="2000" dirty="0" smtClean="0"/>
          </a:p>
        </p:txBody>
      </p:sp>
    </p:spTree>
    <p:extLst>
      <p:ext uri="{BB962C8B-B14F-4D97-AF65-F5344CB8AC3E}">
        <p14:creationId xmlns:p14="http://schemas.microsoft.com/office/powerpoint/2010/main" val="2916358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20</a:t>
            </a:fld>
            <a:endParaRPr lang="en-US" dirty="0">
              <a:solidFill>
                <a:srgbClr val="000000"/>
              </a:solidFill>
            </a:endParaRPr>
          </a:p>
        </p:txBody>
      </p:sp>
      <p:sp>
        <p:nvSpPr>
          <p:cNvPr id="5" name="Content Placeholder 2"/>
          <p:cNvSpPr>
            <a:spLocks noGrp="1"/>
          </p:cNvSpPr>
          <p:nvPr>
            <p:ph idx="1"/>
          </p:nvPr>
        </p:nvSpPr>
        <p:spPr>
          <a:xfrm>
            <a:off x="251520" y="1412776"/>
            <a:ext cx="8525933" cy="2527832"/>
          </a:xfrm>
        </p:spPr>
        <p:txBody>
          <a:bodyPr>
            <a:noAutofit/>
          </a:bodyPr>
          <a:lstStyle/>
          <a:p>
            <a:pPr>
              <a:spcAft>
                <a:spcPts val="1200"/>
              </a:spcAft>
            </a:pPr>
            <a:r>
              <a:rPr lang="en-US" sz="1600" dirty="0"/>
              <a:t>Based on the </a:t>
            </a:r>
            <a:r>
              <a:rPr lang="en-US" sz="1600" dirty="0" err="1"/>
              <a:t>Bergoz</a:t>
            </a:r>
            <a:r>
              <a:rPr lang="en-US" sz="1600" dirty="0"/>
              <a:t> ACCT specifications, the ACCT-to-FE cable length should not be longer than 25 </a:t>
            </a:r>
            <a:r>
              <a:rPr lang="en-US" sz="1600" dirty="0" smtClean="0"/>
              <a:t>m. </a:t>
            </a:r>
            <a:r>
              <a:rPr lang="en-US" sz="1600" dirty="0"/>
              <a:t>In areas where this will not be possible, the FE electronics can be slightly modified by the manufacturer to allow longer cable lengths at the expense of degrading the ACCT response time, rise time and bandwidth </a:t>
            </a:r>
            <a:r>
              <a:rPr lang="en-US" sz="1600" dirty="0" smtClean="0"/>
              <a:t>to </a:t>
            </a:r>
            <a:r>
              <a:rPr lang="en-US" sz="1600" dirty="0"/>
              <a:t>some degree. </a:t>
            </a:r>
            <a:endParaRPr lang="en-US" sz="1600" dirty="0" smtClean="0"/>
          </a:p>
          <a:p>
            <a:pPr>
              <a:spcAft>
                <a:spcPts val="1200"/>
              </a:spcAft>
            </a:pPr>
            <a:r>
              <a:rPr lang="en-US" sz="1600" dirty="0"/>
              <a:t>The ACCT-FE cable length is expected to be about 25 m in the LEBT and MEBT sections. The length then increases to about 35 m in the DTL and 60-65 m in the high-energy end of the </a:t>
            </a:r>
            <a:r>
              <a:rPr lang="en-US" sz="1600" dirty="0" err="1" smtClean="0"/>
              <a:t>linac</a:t>
            </a:r>
            <a:r>
              <a:rPr lang="en-US" sz="1600" dirty="0" smtClean="0"/>
              <a:t>.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3212976"/>
            <a:ext cx="5270500" cy="2350135"/>
          </a:xfrm>
          <a:prstGeom prst="rect">
            <a:avLst/>
          </a:prstGeom>
          <a:noFill/>
          <a:ln w="12700">
            <a:solidFill>
              <a:schemeClr val="tx1"/>
            </a:solid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873500" y="4495165"/>
            <a:ext cx="5270500" cy="2362835"/>
          </a:xfrm>
          <a:prstGeom prst="rect">
            <a:avLst/>
          </a:prstGeom>
          <a:noFill/>
          <a:ln w="12700">
            <a:solidFill>
              <a:schemeClr val="tx1"/>
            </a:solidFill>
          </a:ln>
        </p:spPr>
      </p:pic>
      <p:sp>
        <p:nvSpPr>
          <p:cNvPr id="9" name="Rectangle 8"/>
          <p:cNvSpPr/>
          <p:nvPr/>
        </p:nvSpPr>
        <p:spPr>
          <a:xfrm>
            <a:off x="251520" y="5805264"/>
            <a:ext cx="2912534" cy="954107"/>
          </a:xfrm>
          <a:prstGeom prst="rect">
            <a:avLst/>
          </a:prstGeom>
        </p:spPr>
        <p:txBody>
          <a:bodyPr wrap="square">
            <a:spAutoFit/>
          </a:bodyPr>
          <a:lstStyle/>
          <a:p>
            <a:pPr>
              <a:spcAft>
                <a:spcPts val="1200"/>
              </a:spcAft>
            </a:pPr>
            <a:r>
              <a:rPr lang="en-US" sz="1400" dirty="0" smtClean="0">
                <a:solidFill>
                  <a:srgbClr val="0000FF"/>
                </a:solidFill>
              </a:rPr>
              <a:t>We need to talk to </a:t>
            </a:r>
            <a:r>
              <a:rPr lang="en-US" sz="1400" dirty="0" err="1" smtClean="0">
                <a:solidFill>
                  <a:srgbClr val="0000FF"/>
                </a:solidFill>
              </a:rPr>
              <a:t>Bergoz</a:t>
            </a:r>
            <a:r>
              <a:rPr lang="en-US" sz="1400" dirty="0" smtClean="0">
                <a:solidFill>
                  <a:srgbClr val="0000FF"/>
                </a:solidFill>
              </a:rPr>
              <a:t> to see how much the ACCT response will become slower as a result of the increased cable length.</a:t>
            </a:r>
            <a:endParaRPr lang="en-US" sz="1400" dirty="0">
              <a:solidFill>
                <a:srgbClr val="0000FF"/>
              </a:solidFill>
            </a:endParaRPr>
          </a:p>
        </p:txBody>
      </p:sp>
      <p:sp>
        <p:nvSpPr>
          <p:cNvPr id="10"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ACCT cabling</a:t>
            </a:r>
            <a:endParaRPr lang="en-US" b="1" dirty="0">
              <a:latin typeface="Times New Roman" charset="0"/>
              <a:cs typeface="Times New Roman" charset="0"/>
            </a:endParaRPr>
          </a:p>
        </p:txBody>
      </p:sp>
    </p:spTree>
    <p:extLst>
      <p:ext uri="{BB962C8B-B14F-4D97-AF65-F5344CB8AC3E}">
        <p14:creationId xmlns:p14="http://schemas.microsoft.com/office/powerpoint/2010/main" val="29234697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21</a:t>
            </a:fld>
            <a:endParaRPr lang="en-US" dirty="0">
              <a:solidFill>
                <a:srgbClr val="000000"/>
              </a:solidFill>
            </a:endParaRPr>
          </a:p>
        </p:txBody>
      </p:sp>
      <p:sp>
        <p:nvSpPr>
          <p:cNvPr id="5" name="Content Placeholder 2"/>
          <p:cNvSpPr>
            <a:spLocks noGrp="1"/>
          </p:cNvSpPr>
          <p:nvPr>
            <p:ph idx="1"/>
          </p:nvPr>
        </p:nvSpPr>
        <p:spPr>
          <a:xfrm>
            <a:off x="323528" y="1484784"/>
            <a:ext cx="8542867" cy="5598849"/>
          </a:xfrm>
        </p:spPr>
        <p:txBody>
          <a:bodyPr>
            <a:noAutofit/>
          </a:bodyPr>
          <a:lstStyle/>
          <a:p>
            <a:pPr>
              <a:spcAft>
                <a:spcPts val="1200"/>
              </a:spcAft>
            </a:pPr>
            <a:r>
              <a:rPr lang="en-US" sz="2000" b="1" dirty="0" smtClean="0"/>
              <a:t>Trigger/consistency check:</a:t>
            </a:r>
          </a:p>
          <a:p>
            <a:pPr marL="400050" lvl="1" indent="0">
              <a:spcAft>
                <a:spcPts val="1200"/>
              </a:spcAft>
              <a:buNone/>
            </a:pPr>
            <a:r>
              <a:rPr lang="en-US" sz="1600" dirty="0"/>
              <a:t>Although the ACCT firmware will include a self-trigger mechanism that will trigger on the edge of the beam pulse, an external trigger will still be needed for the purpose of consistency check. The beam can then be stopped if the frequency of the trigger is not within the acceptable range, or if a beam pulse does not arrive shortly after each trigger.</a:t>
            </a:r>
          </a:p>
          <a:p>
            <a:pPr>
              <a:spcAft>
                <a:spcPts val="1200"/>
              </a:spcAft>
            </a:pPr>
            <a:r>
              <a:rPr lang="en-US" sz="2000" b="1" dirty="0" smtClean="0"/>
              <a:t>Beam/machine mode data:</a:t>
            </a:r>
          </a:p>
          <a:p>
            <a:pPr marL="400050" lvl="1" indent="0">
              <a:spcAft>
                <a:spcPts val="1200"/>
              </a:spcAft>
              <a:buNone/>
            </a:pPr>
            <a:r>
              <a:rPr lang="en-US" sz="1600" dirty="0"/>
              <a:t>The beam/machine mode data need to be transferred to the ACCT readout electronics using the timing system. The ACCT readout electronics will know the expected pulse current/width from the beam mode and the expected beam destination from the machine mode. This information will then be used to correctly configure the electronics including the width of the averaging filters and the masking/unmasking of some interlocks.</a:t>
            </a:r>
          </a:p>
          <a:p>
            <a:pPr>
              <a:spcAft>
                <a:spcPts val="1200"/>
              </a:spcAft>
            </a:pPr>
            <a:r>
              <a:rPr lang="en-US" sz="2000" b="1" dirty="0" smtClean="0"/>
              <a:t>ADC clock:</a:t>
            </a:r>
          </a:p>
          <a:p>
            <a:pPr marL="400050" lvl="1" indent="0">
              <a:spcAft>
                <a:spcPts val="1200"/>
              </a:spcAft>
              <a:buNone/>
            </a:pPr>
            <a:r>
              <a:rPr lang="en-US" sz="1600" dirty="0"/>
              <a:t>Although this is not strictly required, it is generally preferred that the ADC clock frequency be locked to RF. An external ADC clock of 88.0525 MHz (¼ of the 352.21 MHz RF frequency) can be provided by the timing receiver module and transferred to the ACCT AMC through a dedicated clock line of backplane. </a:t>
            </a:r>
            <a:endParaRPr lang="en-US" sz="2000" b="1" dirty="0" smtClean="0"/>
          </a:p>
          <a:p>
            <a:pPr>
              <a:spcAft>
                <a:spcPts val="1200"/>
              </a:spcAft>
            </a:pPr>
            <a:endParaRPr lang="en-US" sz="2000" b="1" dirty="0" smtClean="0"/>
          </a:p>
          <a:p>
            <a:pPr>
              <a:spcAft>
                <a:spcPts val="1200"/>
              </a:spcAft>
            </a:pPr>
            <a:endParaRPr lang="en-US" sz="2000" b="1" dirty="0" smtClean="0"/>
          </a:p>
        </p:txBody>
      </p:sp>
      <p:sp>
        <p:nvSpPr>
          <p:cNvPr id="7"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Timing requirements for the electronics</a:t>
            </a:r>
            <a:endParaRPr lang="en-US" b="1" dirty="0">
              <a:latin typeface="Times New Roman" charset="0"/>
              <a:cs typeface="Times New Roman" charset="0"/>
            </a:endParaRPr>
          </a:p>
        </p:txBody>
      </p:sp>
    </p:spTree>
    <p:extLst>
      <p:ext uri="{BB962C8B-B14F-4D97-AF65-F5344CB8AC3E}">
        <p14:creationId xmlns:p14="http://schemas.microsoft.com/office/powerpoint/2010/main" val="3792964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22</a:t>
            </a:fld>
            <a:endParaRPr lang="en-US" dirty="0">
              <a:solidFill>
                <a:srgbClr val="000000"/>
              </a:solidFill>
            </a:endParaRPr>
          </a:p>
        </p:txBody>
      </p:sp>
      <p:pic>
        <p:nvPicPr>
          <p:cNvPr id="3" name="Picture 2" descr="fro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628800"/>
            <a:ext cx="2382203" cy="1786653"/>
          </a:xfrm>
          <a:prstGeom prst="rect">
            <a:avLst/>
          </a:prstGeom>
        </p:spPr>
      </p:pic>
      <p:sp>
        <p:nvSpPr>
          <p:cNvPr id="6" name="TextBox 5"/>
          <p:cNvSpPr txBox="1"/>
          <p:nvPr/>
        </p:nvSpPr>
        <p:spPr>
          <a:xfrm>
            <a:off x="6099979" y="3415453"/>
            <a:ext cx="2482850" cy="523220"/>
          </a:xfrm>
          <a:prstGeom prst="rect">
            <a:avLst/>
          </a:prstGeom>
          <a:noFill/>
        </p:spPr>
        <p:txBody>
          <a:bodyPr wrap="square" rtlCol="0">
            <a:spAutoFit/>
          </a:bodyPr>
          <a:lstStyle/>
          <a:p>
            <a:pPr algn="ctr"/>
            <a:r>
              <a:rPr lang="en-US" sz="1400" b="1" dirty="0" smtClean="0"/>
              <a:t>MTCA.4 demo crate hosting a Struck digitizer card and RTM</a:t>
            </a:r>
            <a:endParaRPr lang="en-US" sz="1400" b="1" dirty="0"/>
          </a:p>
        </p:txBody>
      </p:sp>
      <p:sp>
        <p:nvSpPr>
          <p:cNvPr id="61" name="TextBox 60"/>
          <p:cNvSpPr txBox="1"/>
          <p:nvPr/>
        </p:nvSpPr>
        <p:spPr>
          <a:xfrm>
            <a:off x="430380" y="5832501"/>
            <a:ext cx="5255895" cy="307777"/>
          </a:xfrm>
          <a:prstGeom prst="rect">
            <a:avLst/>
          </a:prstGeom>
          <a:noFill/>
        </p:spPr>
        <p:txBody>
          <a:bodyPr wrap="square" rtlCol="0">
            <a:spAutoFit/>
          </a:bodyPr>
          <a:lstStyle/>
          <a:p>
            <a:pPr algn="ctr"/>
            <a:r>
              <a:rPr lang="en-US" sz="1400" b="1" dirty="0" smtClean="0"/>
              <a:t>ACCT test setup with a </a:t>
            </a:r>
            <a:r>
              <a:rPr lang="en-US" sz="1400" b="1" dirty="0" err="1" smtClean="0"/>
              <a:t>Bergoz</a:t>
            </a:r>
            <a:r>
              <a:rPr lang="en-US" sz="1400" b="1" dirty="0" smtClean="0"/>
              <a:t> toroid</a:t>
            </a:r>
            <a:endParaRPr lang="en-US" sz="1400" b="1" dirty="0"/>
          </a:p>
        </p:txBody>
      </p:sp>
      <p:pic>
        <p:nvPicPr>
          <p:cNvPr id="2" name="Picture 1"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29" y="1765326"/>
            <a:ext cx="5363633" cy="4022725"/>
          </a:xfrm>
          <a:prstGeom prst="rect">
            <a:avLst/>
          </a:prstGeom>
        </p:spPr>
      </p:pic>
      <p:pic>
        <p:nvPicPr>
          <p:cNvPr id="5" name="Picture 4" descr="phot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329" y="4257701"/>
            <a:ext cx="2235200" cy="1676400"/>
          </a:xfrm>
          <a:prstGeom prst="rect">
            <a:avLst/>
          </a:prstGeom>
        </p:spPr>
      </p:pic>
      <p:sp>
        <p:nvSpPr>
          <p:cNvPr id="12" name="TextBox 11"/>
          <p:cNvSpPr txBox="1"/>
          <p:nvPr/>
        </p:nvSpPr>
        <p:spPr>
          <a:xfrm>
            <a:off x="6061879" y="5934101"/>
            <a:ext cx="2482850" cy="523220"/>
          </a:xfrm>
          <a:prstGeom prst="rect">
            <a:avLst/>
          </a:prstGeom>
          <a:noFill/>
        </p:spPr>
        <p:txBody>
          <a:bodyPr wrap="square" rtlCol="0">
            <a:spAutoFit/>
          </a:bodyPr>
          <a:lstStyle/>
          <a:p>
            <a:pPr algn="ctr"/>
            <a:r>
              <a:rPr lang="en-US" sz="1400" b="1" dirty="0" smtClean="0"/>
              <a:t>TTL – LVDS converter board </a:t>
            </a:r>
          </a:p>
          <a:p>
            <a:pPr algn="ctr"/>
            <a:r>
              <a:rPr lang="en-US" sz="1400" b="1" dirty="0" smtClean="0"/>
              <a:t>(trigger input for the digitizer)</a:t>
            </a:r>
            <a:endParaRPr lang="en-US" sz="1400" b="1" dirty="0"/>
          </a:p>
        </p:txBody>
      </p:sp>
      <p:sp>
        <p:nvSpPr>
          <p:cNvPr id="11" name="Title 1"/>
          <p:cNvSpPr>
            <a:spLocks noGrp="1"/>
          </p:cNvSpPr>
          <p:nvPr>
            <p:ph type="title"/>
          </p:nvPr>
        </p:nvSpPr>
        <p:spPr>
          <a:xfrm>
            <a:off x="457200" y="274638"/>
            <a:ext cx="7139136" cy="1143000"/>
          </a:xfrm>
        </p:spPr>
        <p:txBody>
          <a:bodyPr/>
          <a:lstStyle/>
          <a:p>
            <a:pPr>
              <a:spcBef>
                <a:spcPct val="50000"/>
              </a:spcBef>
            </a:pPr>
            <a:r>
              <a:rPr lang="en-US" b="1" dirty="0" smtClean="0">
                <a:latin typeface="Times New Roman" charset="0"/>
                <a:cs typeface="Times New Roman" charset="0"/>
              </a:rPr>
              <a:t>ACCT prototyping at ESS</a:t>
            </a:r>
            <a:endParaRPr lang="en-US" b="1" dirty="0">
              <a:latin typeface="Times New Roman" charset="0"/>
              <a:cs typeface="Times New Roman" charset="0"/>
            </a:endParaRPr>
          </a:p>
        </p:txBody>
      </p:sp>
    </p:spTree>
    <p:extLst>
      <p:ext uri="{BB962C8B-B14F-4D97-AF65-F5344CB8AC3E}">
        <p14:creationId xmlns:p14="http://schemas.microsoft.com/office/powerpoint/2010/main" val="37307850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3</a:t>
            </a:fld>
            <a:endParaRPr lang="en-US"/>
          </a:p>
        </p:txBody>
      </p:sp>
      <p:sp>
        <p:nvSpPr>
          <p:cNvPr id="12" name="TextBox 11"/>
          <p:cNvSpPr txBox="1"/>
          <p:nvPr/>
        </p:nvSpPr>
        <p:spPr>
          <a:xfrm>
            <a:off x="1115616" y="6237312"/>
            <a:ext cx="6866466" cy="523220"/>
          </a:xfrm>
          <a:prstGeom prst="rect">
            <a:avLst/>
          </a:prstGeom>
          <a:noFill/>
        </p:spPr>
        <p:txBody>
          <a:bodyPr wrap="square" rtlCol="0">
            <a:spAutoFit/>
          </a:bodyPr>
          <a:lstStyle/>
          <a:p>
            <a:r>
              <a:rPr lang="en-US" sz="1400" b="1" dirty="0" smtClean="0"/>
              <a:t>Examples </a:t>
            </a:r>
            <a:r>
              <a:rPr lang="en-US" sz="1400" b="1" dirty="0"/>
              <a:t>of </a:t>
            </a:r>
            <a:r>
              <a:rPr lang="en-US" sz="1400" b="1" dirty="0" err="1"/>
              <a:t>Bergoz</a:t>
            </a:r>
            <a:r>
              <a:rPr lang="en-US" sz="1400" b="1" dirty="0"/>
              <a:t> in-air (left) and flanged (right) ACCT </a:t>
            </a:r>
            <a:r>
              <a:rPr lang="en-US" sz="1400" b="1" dirty="0" err="1"/>
              <a:t>toroids</a:t>
            </a:r>
            <a:r>
              <a:rPr lang="en-US" sz="1400" b="1" dirty="0"/>
              <a:t>. Both sensors include a calibration winding. The later also includes shielding and ceramic break.</a:t>
            </a:r>
            <a:endParaRPr lang="en-US" sz="1400" dirty="0"/>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2819399" cy="2960582"/>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12976"/>
            <a:ext cx="3127375" cy="2960582"/>
          </a:xfrm>
          <a:prstGeom prst="rect">
            <a:avLst/>
          </a:prstGeom>
          <a:noFill/>
          <a:ln>
            <a:noFill/>
          </a:ln>
        </p:spPr>
      </p:pic>
      <p:sp>
        <p:nvSpPr>
          <p:cNvPr id="7" name="TextBox 6"/>
          <p:cNvSpPr txBox="1"/>
          <p:nvPr/>
        </p:nvSpPr>
        <p:spPr>
          <a:xfrm>
            <a:off x="4989512" y="1412776"/>
            <a:ext cx="4154488" cy="1815882"/>
          </a:xfrm>
          <a:prstGeom prst="rect">
            <a:avLst/>
          </a:prstGeom>
          <a:noFill/>
        </p:spPr>
        <p:txBody>
          <a:bodyPr wrap="square" rtlCol="0">
            <a:spAutoFit/>
          </a:bodyPr>
          <a:lstStyle/>
          <a:p>
            <a:r>
              <a:rPr lang="en-US" sz="1400" dirty="0" smtClean="0">
                <a:solidFill>
                  <a:srgbClr val="0000FF"/>
                </a:solidFill>
              </a:rPr>
              <a:t>With the current </a:t>
            </a:r>
            <a:r>
              <a:rPr lang="en-US" sz="1400" dirty="0" err="1" smtClean="0">
                <a:solidFill>
                  <a:srgbClr val="0000FF"/>
                </a:solidFill>
              </a:rPr>
              <a:t>Bergoz</a:t>
            </a:r>
            <a:r>
              <a:rPr lang="en-US" sz="1400" dirty="0" smtClean="0">
                <a:solidFill>
                  <a:srgbClr val="0000FF"/>
                </a:solidFill>
              </a:rPr>
              <a:t> design, the ceramic will be exposed to the beam (ex. after particles are deflected by quad). The ceramic may then break as a result of charge building up on it (happened two times at SNS as reported by Tom Shea). This can be prevented by putting a thin conductive plate in front of the ceramic leaving a little gap on one end so that it doesn’t make a path for the image current.</a:t>
            </a:r>
            <a:endParaRPr lang="en-US" sz="1400" dirty="0">
              <a:solidFill>
                <a:srgbClr val="0000FF"/>
              </a:solidFill>
            </a:endParaRPr>
          </a:p>
        </p:txBody>
      </p:sp>
      <p:sp>
        <p:nvSpPr>
          <p:cNvPr id="8" name="TextBox 7"/>
          <p:cNvSpPr txBox="1"/>
          <p:nvPr/>
        </p:nvSpPr>
        <p:spPr>
          <a:xfrm>
            <a:off x="251520" y="2132856"/>
            <a:ext cx="3600400" cy="738664"/>
          </a:xfrm>
          <a:prstGeom prst="rect">
            <a:avLst/>
          </a:prstGeom>
          <a:noFill/>
        </p:spPr>
        <p:txBody>
          <a:bodyPr wrap="square" rtlCol="0">
            <a:spAutoFit/>
          </a:bodyPr>
          <a:lstStyle/>
          <a:p>
            <a:r>
              <a:rPr lang="en-US" sz="1400" dirty="0" smtClean="0">
                <a:solidFill>
                  <a:srgbClr val="0000FF"/>
                </a:solidFill>
              </a:rPr>
              <a:t>Based on the current design, the calibration cable needs to be terminated in 100 Ohm near the toroid.</a:t>
            </a:r>
            <a:endParaRPr lang="en-US" sz="1400" dirty="0">
              <a:solidFill>
                <a:srgbClr val="0000FF"/>
              </a:solidFill>
            </a:endParaRPr>
          </a:p>
        </p:txBody>
      </p:sp>
      <p:sp>
        <p:nvSpPr>
          <p:cNvPr id="10" name="Title 1"/>
          <p:cNvSpPr>
            <a:spLocks noGrp="1"/>
          </p:cNvSpPr>
          <p:nvPr>
            <p:ph type="title"/>
          </p:nvPr>
        </p:nvSpPr>
        <p:spPr>
          <a:xfrm>
            <a:off x="457200" y="274638"/>
            <a:ext cx="7139136" cy="1143000"/>
          </a:xfrm>
        </p:spPr>
        <p:txBody>
          <a:bodyPr/>
          <a:lstStyle/>
          <a:p>
            <a:pPr>
              <a:spcBef>
                <a:spcPct val="50000"/>
              </a:spcBef>
            </a:pPr>
            <a:r>
              <a:rPr lang="en-US" b="1" dirty="0" err="1" smtClean="0">
                <a:latin typeface="Times New Roman" charset="0"/>
                <a:cs typeface="Times New Roman" charset="0"/>
              </a:rPr>
              <a:t>Bergoz</a:t>
            </a:r>
            <a:r>
              <a:rPr lang="en-US" b="1" dirty="0" smtClean="0">
                <a:latin typeface="Times New Roman" charset="0"/>
                <a:cs typeface="Times New Roman" charset="0"/>
              </a:rPr>
              <a:t> ACCT </a:t>
            </a:r>
            <a:r>
              <a:rPr lang="en-US" b="1" dirty="0" err="1" smtClean="0">
                <a:latin typeface="Times New Roman" charset="0"/>
                <a:cs typeface="Times New Roman" charset="0"/>
              </a:rPr>
              <a:t>toroids</a:t>
            </a:r>
            <a:endParaRPr lang="en-US" b="1" dirty="0">
              <a:latin typeface="Times New Roman" charset="0"/>
              <a:cs typeface="Times New Roman" charset="0"/>
            </a:endParaRPr>
          </a:p>
        </p:txBody>
      </p:sp>
    </p:spTree>
    <p:extLst>
      <p:ext uri="{BB962C8B-B14F-4D97-AF65-F5344CB8AC3E}">
        <p14:creationId xmlns:p14="http://schemas.microsoft.com/office/powerpoint/2010/main" val="42935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6" name="Text Box 4"/>
          <p:cNvSpPr txBox="1">
            <a:spLocks noChangeArrowheads="1"/>
          </p:cNvSpPr>
          <p:nvPr/>
        </p:nvSpPr>
        <p:spPr bwMode="auto">
          <a:xfrm>
            <a:off x="192246" y="2306109"/>
            <a:ext cx="18884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2000" b="1" dirty="0" smtClean="0">
                <a:latin typeface="+mj-lt"/>
                <a:cs typeface="Times New Roman" charset="0"/>
              </a:rPr>
              <a:t>Simplified BCM system layout </a:t>
            </a:r>
          </a:p>
          <a:p>
            <a:pPr algn="r" eaLnBrk="1" hangingPunct="1">
              <a:spcBef>
                <a:spcPct val="50000"/>
              </a:spcBef>
            </a:pPr>
            <a:r>
              <a:rPr lang="en-US" sz="2000" b="1" dirty="0" smtClean="0">
                <a:latin typeface="+mj-lt"/>
                <a:cs typeface="Times New Roman" charset="0"/>
              </a:rPr>
              <a:t>(current plan)</a:t>
            </a:r>
            <a:endParaRPr lang="en-US" sz="2000" b="1" dirty="0">
              <a:latin typeface="+mj-lt"/>
              <a:cs typeface="Times New Roman" charset="0"/>
            </a:endParaRPr>
          </a:p>
        </p:txBody>
      </p:sp>
      <p:pic>
        <p:nvPicPr>
          <p:cNvPr id="7" name="Picture 6"/>
          <p:cNvPicPr>
            <a:picLocks noChangeAspect="1"/>
          </p:cNvPicPr>
          <p:nvPr/>
        </p:nvPicPr>
        <p:blipFill>
          <a:blip r:embed="rId2"/>
          <a:stretch>
            <a:fillRect/>
          </a:stretch>
        </p:blipFill>
        <p:spPr>
          <a:xfrm>
            <a:off x="2051720" y="0"/>
            <a:ext cx="5430246" cy="6858000"/>
          </a:xfrm>
          <a:prstGeom prst="rect">
            <a:avLst/>
          </a:prstGeom>
        </p:spPr>
      </p:pic>
    </p:spTree>
    <p:extLst>
      <p:ext uri="{BB962C8B-B14F-4D97-AF65-F5344CB8AC3E}">
        <p14:creationId xmlns:p14="http://schemas.microsoft.com/office/powerpoint/2010/main" val="257661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Beam current and charge measurement with an ACCT</a:t>
            </a: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8A0EE2-EEEB-DA48-9E6B-30E2CD798BC3}" type="slidenum">
              <a:rPr lang="en-US" smtClean="0"/>
              <a:pPr/>
              <a:t>5</a:t>
            </a:fld>
            <a:endParaRPr lang="en-US"/>
          </a:p>
        </p:txBody>
      </p:sp>
      <p:pic>
        <p:nvPicPr>
          <p:cNvPr id="6" name="Picture 5" descr="Macintosh HD:private:var:folders:h3:h3LHCQ2pGn0W7KT3wSQgRE++--s:-Tmp-:TemporaryItems:photo.JPG"/>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784"/>
            <a:ext cx="7128842" cy="4871566"/>
          </a:xfrm>
          <a:prstGeom prst="rect">
            <a:avLst/>
          </a:prstGeom>
          <a:noFill/>
          <a:ln>
            <a:noFill/>
          </a:ln>
        </p:spPr>
      </p:pic>
      <p:sp>
        <p:nvSpPr>
          <p:cNvPr id="7" name="TextBox 6"/>
          <p:cNvSpPr txBox="1"/>
          <p:nvPr/>
        </p:nvSpPr>
        <p:spPr>
          <a:xfrm>
            <a:off x="1043608" y="6375400"/>
            <a:ext cx="7056784" cy="307777"/>
          </a:xfrm>
          <a:prstGeom prst="rect">
            <a:avLst/>
          </a:prstGeom>
          <a:noFill/>
        </p:spPr>
        <p:txBody>
          <a:bodyPr wrap="square" rtlCol="0">
            <a:spAutoFit/>
          </a:bodyPr>
          <a:lstStyle/>
          <a:p>
            <a:pPr algn="ctr"/>
            <a:r>
              <a:rPr lang="en-US" sz="1400" b="1" dirty="0"/>
              <a:t>EPICS-integrated ACCT prototype showing pulse current, charge and profile</a:t>
            </a:r>
          </a:p>
        </p:txBody>
      </p:sp>
    </p:spTree>
    <p:extLst>
      <p:ext uri="{BB962C8B-B14F-4D97-AF65-F5344CB8AC3E}">
        <p14:creationId xmlns:p14="http://schemas.microsoft.com/office/powerpoint/2010/main" val="72652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BCM no. and </a:t>
            </a:r>
            <a:r>
              <a:rPr lang="en-US" b="1" dirty="0" smtClean="0">
                <a:latin typeface="Times New Roman" charset="0"/>
                <a:cs typeface="Times New Roman" charset="0"/>
              </a:rPr>
              <a:t>distribution (draft)</a:t>
            </a:r>
            <a:endParaRPr lang="en-US" b="1" dirty="0">
              <a:latin typeface="Times New Roman" charset="0"/>
              <a:cs typeface="Times New Roman" charset="0"/>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Picture 4"/>
          <p:cNvPicPr>
            <a:picLocks noChangeAspect="1"/>
          </p:cNvPicPr>
          <p:nvPr/>
        </p:nvPicPr>
        <p:blipFill>
          <a:blip r:embed="rId2"/>
          <a:stretch>
            <a:fillRect/>
          </a:stretch>
        </p:blipFill>
        <p:spPr>
          <a:xfrm>
            <a:off x="683568" y="5499190"/>
            <a:ext cx="7992888" cy="13264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76745007"/>
              </p:ext>
            </p:extLst>
          </p:nvPr>
        </p:nvGraphicFramePr>
        <p:xfrm>
          <a:off x="827584" y="1484784"/>
          <a:ext cx="7704856" cy="3870959"/>
        </p:xfrm>
        <a:graphic>
          <a:graphicData uri="http://schemas.openxmlformats.org/drawingml/2006/table">
            <a:tbl>
              <a:tblPr firstRow="1" bandRow="1">
                <a:tableStyleId>{5C22544A-7EE6-4342-B048-85BDC9FD1C3A}</a:tableStyleId>
              </a:tblPr>
              <a:tblGrid>
                <a:gridCol w="1926214"/>
                <a:gridCol w="1314146"/>
                <a:gridCol w="1296144"/>
                <a:gridCol w="3168352"/>
              </a:tblGrid>
              <a:tr h="276031">
                <a:tc>
                  <a:txBody>
                    <a:bodyPr/>
                    <a:lstStyle/>
                    <a:p>
                      <a:r>
                        <a:rPr lang="en-US" sz="1400" dirty="0" smtClean="0"/>
                        <a:t>Section name</a:t>
                      </a:r>
                      <a:endParaRPr lang="en-US" sz="1400" dirty="0"/>
                    </a:p>
                  </a:txBody>
                  <a:tcPr/>
                </a:tc>
                <a:tc>
                  <a:txBody>
                    <a:bodyPr/>
                    <a:lstStyle/>
                    <a:p>
                      <a:r>
                        <a:rPr lang="en-US" sz="1400" dirty="0" smtClean="0"/>
                        <a:t>ACCT no.</a:t>
                      </a:r>
                      <a:endParaRPr lang="en-US" sz="1400" dirty="0"/>
                    </a:p>
                  </a:txBody>
                  <a:tcPr/>
                </a:tc>
                <a:tc>
                  <a:txBody>
                    <a:bodyPr/>
                    <a:lstStyle/>
                    <a:p>
                      <a:r>
                        <a:rPr lang="en-US" sz="1400" dirty="0" smtClean="0"/>
                        <a:t>FCT no.</a:t>
                      </a:r>
                      <a:endParaRPr lang="en-US" sz="1400" dirty="0"/>
                    </a:p>
                  </a:txBody>
                  <a:tcPr/>
                </a:tc>
                <a:tc>
                  <a:txBody>
                    <a:bodyPr/>
                    <a:lstStyle/>
                    <a:p>
                      <a:r>
                        <a:rPr lang="en-US" sz="1400" dirty="0" smtClean="0"/>
                        <a:t>Comments</a:t>
                      </a:r>
                      <a:endParaRPr lang="en-US" sz="1400" dirty="0"/>
                    </a:p>
                  </a:txBody>
                  <a:tcPr/>
                </a:tc>
              </a:tr>
              <a:tr h="276031">
                <a:tc>
                  <a:txBody>
                    <a:bodyPr/>
                    <a:lstStyle/>
                    <a:p>
                      <a:r>
                        <a:rPr lang="en-US" sz="1400" dirty="0" smtClean="0"/>
                        <a:t>LEBT</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endParaRPr lang="en-US" sz="1400" dirty="0"/>
                    </a:p>
                  </a:txBody>
                  <a:tcPr/>
                </a:tc>
              </a:tr>
              <a:tr h="276031">
                <a:tc>
                  <a:txBody>
                    <a:bodyPr/>
                    <a:lstStyle/>
                    <a:p>
                      <a:r>
                        <a:rPr lang="en-US" sz="1400" dirty="0" smtClean="0"/>
                        <a:t>RFQ and MEBT</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Numbers</a:t>
                      </a:r>
                      <a:r>
                        <a:rPr lang="en-US" sz="1400" baseline="0" dirty="0" smtClean="0"/>
                        <a:t> updated based on the Bilbao scope dated Oct. 26</a:t>
                      </a:r>
                      <a:r>
                        <a:rPr lang="en-US" sz="1400" baseline="30000" dirty="0" smtClean="0"/>
                        <a:t>th</a:t>
                      </a:r>
                      <a:r>
                        <a:rPr lang="en-US" sz="1400" baseline="0" dirty="0" smtClean="0"/>
                        <a:t> 2015</a:t>
                      </a:r>
                      <a:endParaRPr lang="en-US" sz="1400" dirty="0"/>
                    </a:p>
                  </a:txBody>
                  <a:tcPr/>
                </a:tc>
              </a:tr>
              <a:tr h="276031">
                <a:tc>
                  <a:txBody>
                    <a:bodyPr/>
                    <a:lstStyle/>
                    <a:p>
                      <a:r>
                        <a:rPr lang="en-US" sz="1400" dirty="0" smtClean="0"/>
                        <a:t>DTL</a:t>
                      </a:r>
                      <a:endParaRPr lang="en-US" sz="1400" dirty="0"/>
                    </a:p>
                  </a:txBody>
                  <a:tcPr/>
                </a:tc>
                <a:tc>
                  <a:txBody>
                    <a:bodyPr/>
                    <a:lstStyle/>
                    <a:p>
                      <a:r>
                        <a:rPr lang="en-US" sz="1400" dirty="0" smtClean="0"/>
                        <a:t>5</a:t>
                      </a:r>
                      <a:endParaRPr lang="en-US" sz="1400" dirty="0"/>
                    </a:p>
                  </a:txBody>
                  <a:tcPr/>
                </a:tc>
                <a:tc>
                  <a:txBody>
                    <a:bodyPr/>
                    <a:lstStyle/>
                    <a:p>
                      <a:r>
                        <a:rPr lang="en-US" sz="1400" dirty="0" smtClean="0"/>
                        <a:t>0</a:t>
                      </a:r>
                      <a:endParaRPr lang="en-US" sz="1400" dirty="0"/>
                    </a:p>
                  </a:txBody>
                  <a:tcPr/>
                </a:tc>
                <a:tc>
                  <a:txBody>
                    <a:bodyPr/>
                    <a:lstStyle/>
                    <a:p>
                      <a:r>
                        <a:rPr lang="en-US" sz="1400" dirty="0" smtClean="0"/>
                        <a:t>ACCT integration in the inter-tanks</a:t>
                      </a:r>
                      <a:endParaRPr lang="en-US" sz="1400" dirty="0"/>
                    </a:p>
                  </a:txBody>
                  <a:tcPr/>
                </a:tc>
              </a:tr>
              <a:tr h="276031">
                <a:tc>
                  <a:txBody>
                    <a:bodyPr/>
                    <a:lstStyle/>
                    <a:p>
                      <a:r>
                        <a:rPr lang="en-US" sz="1400" dirty="0" smtClean="0"/>
                        <a:t>SPK</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endParaRPr lang="en-US" sz="1400" dirty="0"/>
                    </a:p>
                  </a:txBody>
                  <a:tcPr/>
                </a:tc>
              </a:tr>
              <a:tr h="276031">
                <a:tc>
                  <a:txBody>
                    <a:bodyPr/>
                    <a:lstStyle/>
                    <a:p>
                      <a:r>
                        <a:rPr lang="en-US" sz="1400" dirty="0" smtClean="0"/>
                        <a:t>MB</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Integration</a:t>
                      </a:r>
                      <a:r>
                        <a:rPr lang="en-US" sz="1400" baseline="0" dirty="0" smtClean="0"/>
                        <a:t> into the 1</a:t>
                      </a:r>
                      <a:r>
                        <a:rPr lang="en-US" sz="1400" baseline="30000" dirty="0" smtClean="0"/>
                        <a:t>st</a:t>
                      </a:r>
                      <a:r>
                        <a:rPr lang="en-US" sz="1400" baseline="0" dirty="0" smtClean="0"/>
                        <a:t> MB LWU</a:t>
                      </a:r>
                      <a:endParaRPr lang="en-US" sz="1400" dirty="0"/>
                    </a:p>
                  </a:txBody>
                  <a:tcPr/>
                </a:tc>
              </a:tr>
              <a:tr h="276031">
                <a:tc>
                  <a:txBody>
                    <a:bodyPr/>
                    <a:lstStyle/>
                    <a:p>
                      <a:r>
                        <a:rPr lang="en-US" sz="1400" dirty="0" smtClean="0"/>
                        <a:t>HB</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Integration</a:t>
                      </a:r>
                      <a:r>
                        <a:rPr lang="en-US" sz="1400" baseline="0" dirty="0" smtClean="0"/>
                        <a:t> into the 1</a:t>
                      </a:r>
                      <a:r>
                        <a:rPr lang="en-US" sz="1400" baseline="30000" dirty="0" smtClean="0"/>
                        <a:t>st</a:t>
                      </a:r>
                      <a:r>
                        <a:rPr lang="en-US" sz="1400" baseline="0" dirty="0" smtClean="0"/>
                        <a:t> HB LWU</a:t>
                      </a:r>
                      <a:endParaRPr lang="en-US" sz="1400" dirty="0" smtClean="0"/>
                    </a:p>
                  </a:txBody>
                  <a:tcPr/>
                </a:tc>
              </a:tr>
              <a:tr h="276031">
                <a:tc>
                  <a:txBody>
                    <a:bodyPr/>
                    <a:lstStyle/>
                    <a:p>
                      <a:r>
                        <a:rPr lang="en-US" sz="1400" dirty="0" smtClean="0"/>
                        <a:t>HEBT</a:t>
                      </a:r>
                      <a:endParaRPr lang="en-US" sz="1400" dirty="0"/>
                    </a:p>
                  </a:txBody>
                  <a:tcPr/>
                </a:tc>
                <a:tc>
                  <a:txBody>
                    <a:bodyPr/>
                    <a:lstStyle/>
                    <a:p>
                      <a:r>
                        <a:rPr lang="en-US" sz="1400" dirty="0" smtClean="0"/>
                        <a:t>2</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Integration</a:t>
                      </a:r>
                      <a:r>
                        <a:rPr lang="en-US" sz="1400" baseline="0" dirty="0" smtClean="0"/>
                        <a:t> into the 1</a:t>
                      </a:r>
                      <a:r>
                        <a:rPr lang="en-US" sz="1400" baseline="30000" dirty="0" smtClean="0"/>
                        <a:t>st</a:t>
                      </a:r>
                      <a:r>
                        <a:rPr lang="en-US" sz="1400" baseline="0" dirty="0" smtClean="0"/>
                        <a:t> HEBT LWU</a:t>
                      </a:r>
                      <a:endParaRPr lang="en-US" sz="1400" dirty="0" smtClean="0"/>
                    </a:p>
                  </a:txBody>
                  <a:tcPr/>
                </a:tc>
              </a:tr>
              <a:tr h="276031">
                <a:tc>
                  <a:txBody>
                    <a:bodyPr/>
                    <a:lstStyle/>
                    <a:p>
                      <a:r>
                        <a:rPr lang="en-US" sz="1400" dirty="0" err="1" smtClean="0"/>
                        <a:t>DgLg</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Integration</a:t>
                      </a:r>
                      <a:r>
                        <a:rPr lang="en-US" sz="1400" baseline="0" dirty="0" smtClean="0"/>
                        <a:t> into the 1</a:t>
                      </a:r>
                      <a:r>
                        <a:rPr lang="en-US" sz="1400" baseline="30000" dirty="0" smtClean="0"/>
                        <a:t>st</a:t>
                      </a:r>
                      <a:r>
                        <a:rPr lang="en-US" sz="1400" baseline="0" dirty="0" smtClean="0"/>
                        <a:t> </a:t>
                      </a:r>
                      <a:r>
                        <a:rPr lang="en-US" sz="1400" baseline="0" dirty="0" err="1" smtClean="0"/>
                        <a:t>DgLg</a:t>
                      </a:r>
                      <a:r>
                        <a:rPr lang="en-US" sz="1400" baseline="0" dirty="0" smtClean="0"/>
                        <a:t> LWU</a:t>
                      </a:r>
                      <a:endParaRPr lang="en-US" sz="1400" dirty="0" smtClean="0"/>
                    </a:p>
                  </a:txBody>
                  <a:tcPr/>
                </a:tc>
              </a:tr>
              <a:tr h="276031">
                <a:tc>
                  <a:txBody>
                    <a:bodyPr/>
                    <a:lstStyle/>
                    <a:p>
                      <a:r>
                        <a:rPr lang="en-US" sz="1400" dirty="0" smtClean="0"/>
                        <a:t>A2T</a:t>
                      </a:r>
                      <a:endParaRPr lang="en-US" sz="1400" dirty="0"/>
                    </a:p>
                  </a:txBody>
                  <a:tcPr/>
                </a:tc>
                <a:tc>
                  <a:txBody>
                    <a:bodyPr/>
                    <a:lstStyle/>
                    <a:p>
                      <a:r>
                        <a:rPr lang="en-US" sz="1400" dirty="0" smtClean="0"/>
                        <a:t>2</a:t>
                      </a:r>
                      <a:endParaRPr lang="en-US" sz="1400" dirty="0"/>
                    </a:p>
                  </a:txBody>
                  <a:tcPr/>
                </a:tc>
                <a:tc>
                  <a:txBody>
                    <a:bodyPr/>
                    <a:lstStyle/>
                    <a:p>
                      <a:r>
                        <a:rPr lang="en-US" sz="1400" dirty="0" smtClean="0"/>
                        <a:t>0</a:t>
                      </a:r>
                      <a:endParaRPr lang="en-US" sz="1400" dirty="0"/>
                    </a:p>
                  </a:txBody>
                  <a:tcPr/>
                </a:tc>
                <a:tc>
                  <a:txBody>
                    <a:bodyPr/>
                    <a:lstStyle/>
                    <a:p>
                      <a:endParaRPr lang="en-US" sz="1400"/>
                    </a:p>
                  </a:txBody>
                  <a:tcPr/>
                </a:tc>
              </a:tr>
              <a:tr h="276031">
                <a:tc>
                  <a:txBody>
                    <a:bodyPr/>
                    <a:lstStyle/>
                    <a:p>
                      <a:r>
                        <a:rPr lang="en-US" sz="1400" dirty="0" err="1" smtClean="0"/>
                        <a:t>DmpL</a:t>
                      </a:r>
                      <a:endParaRPr lang="en-US" sz="1400" dirty="0"/>
                    </a:p>
                  </a:txBody>
                  <a:tcPr/>
                </a:tc>
                <a:tc>
                  <a:txBody>
                    <a:bodyPr/>
                    <a:lstStyle/>
                    <a:p>
                      <a:r>
                        <a:rPr lang="en-US" sz="1400" dirty="0" smtClean="0"/>
                        <a:t>2</a:t>
                      </a:r>
                      <a:endParaRPr lang="en-US" sz="1400" dirty="0"/>
                    </a:p>
                  </a:txBody>
                  <a:tcPr/>
                </a:tc>
                <a:tc>
                  <a:txBody>
                    <a:bodyPr/>
                    <a:lstStyle/>
                    <a:p>
                      <a:r>
                        <a:rPr lang="en-US" sz="1400" dirty="0" smtClean="0"/>
                        <a:t>0</a:t>
                      </a:r>
                      <a:endParaRPr lang="en-US" sz="1400" dirty="0"/>
                    </a:p>
                  </a:txBody>
                  <a:tcPr/>
                </a:tc>
                <a:tc>
                  <a:txBody>
                    <a:bodyPr/>
                    <a:lstStyle/>
                    <a:p>
                      <a:endParaRPr lang="en-US" sz="1400" dirty="0"/>
                    </a:p>
                  </a:txBody>
                  <a:tcPr/>
                </a:tc>
              </a:tr>
              <a:tr h="276031">
                <a:tc>
                  <a:txBody>
                    <a:bodyPr/>
                    <a:lstStyle/>
                    <a:p>
                      <a:r>
                        <a:rPr lang="en-US" sz="1400" b="1" dirty="0" smtClean="0"/>
                        <a:t>Total</a:t>
                      </a:r>
                      <a:endParaRPr lang="en-US" sz="1400" b="1" dirty="0"/>
                    </a:p>
                  </a:txBody>
                  <a:tcPr/>
                </a:tc>
                <a:tc>
                  <a:txBody>
                    <a:bodyPr/>
                    <a:lstStyle/>
                    <a:p>
                      <a:r>
                        <a:rPr lang="en-US" sz="1400" b="1" dirty="0" smtClean="0"/>
                        <a:t>16</a:t>
                      </a:r>
                      <a:endParaRPr lang="en-US" sz="1400" b="1" dirty="0"/>
                    </a:p>
                  </a:txBody>
                  <a:tcPr/>
                </a:tc>
                <a:tc>
                  <a:txBody>
                    <a:bodyPr/>
                    <a:lstStyle/>
                    <a:p>
                      <a:r>
                        <a:rPr lang="en-US" sz="1400" b="1" dirty="0" smtClean="0"/>
                        <a:t>1</a:t>
                      </a:r>
                      <a:endParaRPr lang="en-US" sz="1400" b="1"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368624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Fault cases to be detected by the BCMs</a:t>
            </a:r>
          </a:p>
        </p:txBody>
      </p:sp>
      <p:sp>
        <p:nvSpPr>
          <p:cNvPr id="3" name="Content Placeholder 2"/>
          <p:cNvSpPr>
            <a:spLocks noGrp="1"/>
          </p:cNvSpPr>
          <p:nvPr>
            <p:ph idx="1"/>
          </p:nvPr>
        </p:nvSpPr>
        <p:spPr/>
        <p:txBody>
          <a:bodyPr>
            <a:noAutofit/>
          </a:bodyPr>
          <a:lstStyle/>
          <a:p>
            <a:pPr marL="0" indent="0">
              <a:spcAft>
                <a:spcPts val="1200"/>
              </a:spcAft>
              <a:buNone/>
            </a:pPr>
            <a:r>
              <a:rPr lang="en-US" sz="1800" dirty="0"/>
              <a:t>We foresee to use the BCM system to abort the beam if any of the following faults happen:</a:t>
            </a:r>
          </a:p>
          <a:p>
            <a:pPr>
              <a:spcAft>
                <a:spcPts val="1200"/>
              </a:spcAft>
            </a:pPr>
            <a:r>
              <a:rPr lang="en-US" sz="1800" dirty="0"/>
              <a:t>Pulse duration exceeds its MPS threshold.</a:t>
            </a:r>
          </a:p>
          <a:p>
            <a:pPr>
              <a:spcAft>
                <a:spcPts val="1200"/>
              </a:spcAft>
            </a:pPr>
            <a:r>
              <a:rPr lang="en-US" sz="1800" dirty="0"/>
              <a:t>Pulse current exceeds its MPS threshold.</a:t>
            </a:r>
          </a:p>
          <a:p>
            <a:pPr>
              <a:spcAft>
                <a:spcPts val="1200"/>
              </a:spcAft>
            </a:pPr>
            <a:r>
              <a:rPr lang="en-US" sz="1800" dirty="0"/>
              <a:t>Pulse frequency exceeds its MPS threshold.</a:t>
            </a:r>
          </a:p>
          <a:p>
            <a:pPr>
              <a:spcAft>
                <a:spcPts val="1200"/>
              </a:spcAft>
            </a:pPr>
            <a:r>
              <a:rPr lang="en-US" sz="1800" dirty="0"/>
              <a:t>Absolute current difference of an ACCT pair exceeds its MPS threshold.</a:t>
            </a:r>
          </a:p>
          <a:p>
            <a:pPr>
              <a:spcAft>
                <a:spcPts val="1200"/>
              </a:spcAft>
            </a:pPr>
            <a:endParaRPr lang="en-US" sz="1800" dirty="0"/>
          </a:p>
          <a:p>
            <a:pPr marL="0" indent="0">
              <a:spcAft>
                <a:spcPts val="1200"/>
              </a:spcAft>
              <a:buNone/>
            </a:pPr>
            <a:r>
              <a:rPr lang="en-US" sz="1800" dirty="0"/>
              <a:t>Special blocks are foreseen in the firmware for the areas where a significant portion of the beam current will be lost by default (ex. RFQ and MEBT chopper).</a:t>
            </a:r>
          </a:p>
          <a:p>
            <a:pPr marL="0" indent="0">
              <a:spcAft>
                <a:spcPts val="1200"/>
              </a:spcAft>
              <a:buNone/>
            </a:pPr>
            <a:r>
              <a:rPr lang="en-US" sz="1800" dirty="0"/>
              <a:t>The BCM electronics will receive beam and machine mode information from the timing system. This includes pulse width/amplitude and beam destination. This information will then be used to correctly configure the electronics, and avoid generating false beam abort signals. </a:t>
            </a:r>
          </a:p>
          <a:p>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Tree>
    <p:extLst>
      <p:ext uri="{BB962C8B-B14F-4D97-AF65-F5344CB8AC3E}">
        <p14:creationId xmlns:p14="http://schemas.microsoft.com/office/powerpoint/2010/main" val="122255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Differential current measurement with the ACCTs</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8A0EE2-EEEB-DA48-9E6B-30E2CD798BC3}" type="slidenum">
              <a:rPr lang="en-US" smtClean="0"/>
              <a:pPr/>
              <a:t>8</a:t>
            </a:fld>
            <a:endParaRPr lang="en-US"/>
          </a:p>
        </p:txBody>
      </p:sp>
      <p:sp>
        <p:nvSpPr>
          <p:cNvPr id="6" name="Rectangle 5"/>
          <p:cNvSpPr/>
          <p:nvPr/>
        </p:nvSpPr>
        <p:spPr>
          <a:xfrm>
            <a:off x="736600" y="3474966"/>
            <a:ext cx="6375399" cy="307777"/>
          </a:xfrm>
          <a:prstGeom prst="rect">
            <a:avLst/>
          </a:prstGeom>
        </p:spPr>
        <p:txBody>
          <a:bodyPr wrap="square">
            <a:spAutoFit/>
          </a:bodyPr>
          <a:lstStyle/>
          <a:p>
            <a:pPr>
              <a:spcAft>
                <a:spcPts val="1200"/>
              </a:spcAft>
            </a:pPr>
            <a:r>
              <a:rPr lang="en-US" sz="1400" b="1" dirty="0"/>
              <a:t>Solution A - differential ACCT signal transmission over differential lines </a:t>
            </a:r>
            <a:endParaRPr lang="en-US" sz="1400" dirty="0"/>
          </a:p>
        </p:txBody>
      </p:sp>
      <p:sp>
        <p:nvSpPr>
          <p:cNvPr id="9" name="Rectangle 8"/>
          <p:cNvSpPr/>
          <p:nvPr/>
        </p:nvSpPr>
        <p:spPr>
          <a:xfrm>
            <a:off x="668868" y="6551998"/>
            <a:ext cx="6375399" cy="307777"/>
          </a:xfrm>
          <a:prstGeom prst="rect">
            <a:avLst/>
          </a:prstGeom>
        </p:spPr>
        <p:txBody>
          <a:bodyPr wrap="square">
            <a:spAutoFit/>
          </a:bodyPr>
          <a:lstStyle/>
          <a:p>
            <a:pPr>
              <a:spcAft>
                <a:spcPts val="1200"/>
              </a:spcAft>
            </a:pPr>
            <a:r>
              <a:rPr lang="en-US" sz="1400" b="1" dirty="0"/>
              <a:t>Solution B - differential ACCT signal transmission over optical fiber </a:t>
            </a:r>
            <a:endParaRPr lang="en-US" sz="1400" dirty="0"/>
          </a:p>
        </p:txBody>
      </p:sp>
      <p:sp>
        <p:nvSpPr>
          <p:cNvPr id="10" name="Rectangle 9"/>
          <p:cNvSpPr/>
          <p:nvPr/>
        </p:nvSpPr>
        <p:spPr>
          <a:xfrm>
            <a:off x="6112933" y="1432765"/>
            <a:ext cx="2912534" cy="2031325"/>
          </a:xfrm>
          <a:prstGeom prst="rect">
            <a:avLst/>
          </a:prstGeom>
        </p:spPr>
        <p:txBody>
          <a:bodyPr wrap="square">
            <a:spAutoFit/>
          </a:bodyPr>
          <a:lstStyle/>
          <a:p>
            <a:pPr>
              <a:spcAft>
                <a:spcPts val="1200"/>
              </a:spcAft>
            </a:pPr>
            <a:r>
              <a:rPr lang="en-US" sz="1400" dirty="0" smtClean="0">
                <a:solidFill>
                  <a:srgbClr val="0000FF"/>
                </a:solidFill>
              </a:rPr>
              <a:t>The implementation of the optical line needs significant effort. The idea is to start with the differential line (Solution A) that should be sufficient for the low-energy </a:t>
            </a:r>
            <a:r>
              <a:rPr lang="en-US" sz="1400" dirty="0" err="1" smtClean="0">
                <a:solidFill>
                  <a:srgbClr val="0000FF"/>
                </a:solidFill>
              </a:rPr>
              <a:t>linac</a:t>
            </a:r>
            <a:r>
              <a:rPr lang="en-US" sz="1400" dirty="0" smtClean="0">
                <a:solidFill>
                  <a:srgbClr val="0000FF"/>
                </a:solidFill>
              </a:rPr>
              <a:t> sections. The optical line can be added later if needed. The use of the optical line also depends to a large extent on final differential ACCT layout.</a:t>
            </a:r>
            <a:endParaRPr lang="en-US" sz="1400" dirty="0">
              <a:solidFill>
                <a:srgbClr val="0000FF"/>
              </a:solidFill>
            </a:endParaRPr>
          </a:p>
        </p:txBody>
      </p:sp>
      <p:pic>
        <p:nvPicPr>
          <p:cNvPr id="11" name="Picture 10"/>
          <p:cNvPicPr>
            <a:picLocks noChangeAspect="1"/>
          </p:cNvPicPr>
          <p:nvPr/>
        </p:nvPicPr>
        <p:blipFill>
          <a:blip r:embed="rId2"/>
          <a:stretch>
            <a:fillRect/>
          </a:stretch>
        </p:blipFill>
        <p:spPr>
          <a:xfrm>
            <a:off x="1403648" y="1484784"/>
            <a:ext cx="3573700" cy="2078360"/>
          </a:xfrm>
          <a:prstGeom prst="rect">
            <a:avLst/>
          </a:prstGeom>
        </p:spPr>
      </p:pic>
      <p:pic>
        <p:nvPicPr>
          <p:cNvPr id="12" name="Picture 11"/>
          <p:cNvPicPr>
            <a:picLocks noChangeAspect="1"/>
          </p:cNvPicPr>
          <p:nvPr/>
        </p:nvPicPr>
        <p:blipFill>
          <a:blip r:embed="rId3"/>
          <a:stretch>
            <a:fillRect/>
          </a:stretch>
        </p:blipFill>
        <p:spPr>
          <a:xfrm>
            <a:off x="1403648" y="4077072"/>
            <a:ext cx="4752528" cy="2556978"/>
          </a:xfrm>
          <a:prstGeom prst="rect">
            <a:avLst/>
          </a:prstGeom>
        </p:spPr>
      </p:pic>
    </p:spTree>
    <p:extLst>
      <p:ext uri="{BB962C8B-B14F-4D97-AF65-F5344CB8AC3E}">
        <p14:creationId xmlns:p14="http://schemas.microsoft.com/office/powerpoint/2010/main" val="130481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b="1" dirty="0">
                <a:latin typeface="Times New Roman" charset="0"/>
                <a:cs typeface="Times New Roman" charset="0"/>
              </a:rPr>
              <a:t>BCM redundancy</a:t>
            </a: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7" name="Donut 6"/>
          <p:cNvSpPr/>
          <p:nvPr/>
        </p:nvSpPr>
        <p:spPr>
          <a:xfrm>
            <a:off x="39553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8" name="Donut 7"/>
          <p:cNvSpPr/>
          <p:nvPr/>
        </p:nvSpPr>
        <p:spPr>
          <a:xfrm>
            <a:off x="971600"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9" name="Donut 8"/>
          <p:cNvSpPr/>
          <p:nvPr/>
        </p:nvSpPr>
        <p:spPr>
          <a:xfrm>
            <a:off x="147565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0" name="Donut 9"/>
          <p:cNvSpPr/>
          <p:nvPr/>
        </p:nvSpPr>
        <p:spPr>
          <a:xfrm>
            <a:off x="183569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1" name="Donut 10"/>
          <p:cNvSpPr/>
          <p:nvPr/>
        </p:nvSpPr>
        <p:spPr>
          <a:xfrm>
            <a:off x="219573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2" name="Donut 11"/>
          <p:cNvSpPr/>
          <p:nvPr/>
        </p:nvSpPr>
        <p:spPr>
          <a:xfrm>
            <a:off x="255577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3" name="Donut 12"/>
          <p:cNvSpPr/>
          <p:nvPr/>
        </p:nvSpPr>
        <p:spPr>
          <a:xfrm>
            <a:off x="291581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4" name="Donut 13"/>
          <p:cNvSpPr/>
          <p:nvPr/>
        </p:nvSpPr>
        <p:spPr>
          <a:xfrm>
            <a:off x="3635896"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5" name="Donut 14"/>
          <p:cNvSpPr/>
          <p:nvPr/>
        </p:nvSpPr>
        <p:spPr>
          <a:xfrm>
            <a:off x="4427984"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6" name="Donut 15"/>
          <p:cNvSpPr/>
          <p:nvPr/>
        </p:nvSpPr>
        <p:spPr>
          <a:xfrm>
            <a:off x="5508104"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7" name="Right Brace 16"/>
          <p:cNvSpPr/>
          <p:nvPr/>
        </p:nvSpPr>
        <p:spPr>
          <a:xfrm rot="5400000">
            <a:off x="2447764" y="2919969"/>
            <a:ext cx="144016" cy="13681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18" name="Right Brace 17"/>
          <p:cNvSpPr/>
          <p:nvPr/>
        </p:nvSpPr>
        <p:spPr>
          <a:xfrm rot="5400000">
            <a:off x="1295636" y="3280009"/>
            <a:ext cx="144016" cy="6480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19" name="TextBox 18"/>
          <p:cNvSpPr txBox="1"/>
          <p:nvPr/>
        </p:nvSpPr>
        <p:spPr>
          <a:xfrm>
            <a:off x="294628" y="3676053"/>
            <a:ext cx="532956" cy="307777"/>
          </a:xfrm>
          <a:prstGeom prst="rect">
            <a:avLst/>
          </a:prstGeom>
          <a:noFill/>
        </p:spPr>
        <p:txBody>
          <a:bodyPr wrap="none" rtlCol="0">
            <a:spAutoFit/>
          </a:bodyPr>
          <a:lstStyle/>
          <a:p>
            <a:pPr defTabSz="914400"/>
            <a:r>
              <a:rPr lang="en-US" sz="1400" dirty="0">
                <a:solidFill>
                  <a:prstClr val="black"/>
                </a:solidFill>
                <a:latin typeface="Calibri"/>
              </a:rPr>
              <a:t>LEBT</a:t>
            </a:r>
          </a:p>
        </p:txBody>
      </p:sp>
      <p:sp>
        <p:nvSpPr>
          <p:cNvPr id="20" name="TextBox 19"/>
          <p:cNvSpPr txBox="1"/>
          <p:nvPr/>
        </p:nvSpPr>
        <p:spPr>
          <a:xfrm>
            <a:off x="1086716" y="3656308"/>
            <a:ext cx="610977" cy="307777"/>
          </a:xfrm>
          <a:prstGeom prst="rect">
            <a:avLst/>
          </a:prstGeom>
          <a:noFill/>
        </p:spPr>
        <p:txBody>
          <a:bodyPr wrap="none" rtlCol="0">
            <a:spAutoFit/>
          </a:bodyPr>
          <a:lstStyle/>
          <a:p>
            <a:pPr defTabSz="914400"/>
            <a:r>
              <a:rPr lang="en-US" sz="1400" dirty="0">
                <a:solidFill>
                  <a:prstClr val="black"/>
                </a:solidFill>
                <a:latin typeface="Calibri"/>
              </a:rPr>
              <a:t>MEBT</a:t>
            </a:r>
          </a:p>
        </p:txBody>
      </p:sp>
      <p:sp>
        <p:nvSpPr>
          <p:cNvPr id="21" name="TextBox 20"/>
          <p:cNvSpPr txBox="1"/>
          <p:nvPr/>
        </p:nvSpPr>
        <p:spPr>
          <a:xfrm>
            <a:off x="2310852" y="3676053"/>
            <a:ext cx="458091" cy="307777"/>
          </a:xfrm>
          <a:prstGeom prst="rect">
            <a:avLst/>
          </a:prstGeom>
          <a:noFill/>
        </p:spPr>
        <p:txBody>
          <a:bodyPr wrap="none" rtlCol="0">
            <a:spAutoFit/>
          </a:bodyPr>
          <a:lstStyle/>
          <a:p>
            <a:pPr defTabSz="914400"/>
            <a:r>
              <a:rPr lang="en-US" sz="1400" dirty="0">
                <a:solidFill>
                  <a:prstClr val="black"/>
                </a:solidFill>
                <a:latin typeface="Calibri"/>
              </a:rPr>
              <a:t>DTL</a:t>
            </a:r>
          </a:p>
        </p:txBody>
      </p:sp>
      <p:sp>
        <p:nvSpPr>
          <p:cNvPr id="22" name="TextBox 21"/>
          <p:cNvSpPr txBox="1"/>
          <p:nvPr/>
        </p:nvSpPr>
        <p:spPr>
          <a:xfrm>
            <a:off x="3422060" y="3407766"/>
            <a:ext cx="789900" cy="307777"/>
          </a:xfrm>
          <a:prstGeom prst="rect">
            <a:avLst/>
          </a:prstGeom>
          <a:noFill/>
        </p:spPr>
        <p:txBody>
          <a:bodyPr wrap="none" rtlCol="0">
            <a:spAutoFit/>
          </a:bodyPr>
          <a:lstStyle/>
          <a:p>
            <a:pPr defTabSz="914400"/>
            <a:r>
              <a:rPr lang="en-US" sz="1400" dirty="0">
                <a:solidFill>
                  <a:prstClr val="black"/>
                </a:solidFill>
                <a:latin typeface="Calibri"/>
              </a:rPr>
              <a:t>beg. MB</a:t>
            </a:r>
          </a:p>
        </p:txBody>
      </p:sp>
      <p:sp>
        <p:nvSpPr>
          <p:cNvPr id="23" name="TextBox 22"/>
          <p:cNvSpPr txBox="1"/>
          <p:nvPr/>
        </p:nvSpPr>
        <p:spPr>
          <a:xfrm>
            <a:off x="4214148" y="3407766"/>
            <a:ext cx="748259" cy="307777"/>
          </a:xfrm>
          <a:prstGeom prst="rect">
            <a:avLst/>
          </a:prstGeom>
          <a:noFill/>
        </p:spPr>
        <p:txBody>
          <a:bodyPr wrap="none" rtlCol="0">
            <a:spAutoFit/>
          </a:bodyPr>
          <a:lstStyle/>
          <a:p>
            <a:pPr defTabSz="914400"/>
            <a:r>
              <a:rPr lang="en-US" sz="1400" dirty="0">
                <a:solidFill>
                  <a:prstClr val="black"/>
                </a:solidFill>
                <a:latin typeface="Calibri"/>
              </a:rPr>
              <a:t>beg. HB</a:t>
            </a:r>
          </a:p>
        </p:txBody>
      </p:sp>
      <p:sp>
        <p:nvSpPr>
          <p:cNvPr id="24" name="TextBox 23"/>
          <p:cNvSpPr txBox="1"/>
          <p:nvPr/>
        </p:nvSpPr>
        <p:spPr>
          <a:xfrm>
            <a:off x="5222260" y="3427511"/>
            <a:ext cx="928459" cy="307777"/>
          </a:xfrm>
          <a:prstGeom prst="rect">
            <a:avLst/>
          </a:prstGeom>
          <a:noFill/>
        </p:spPr>
        <p:txBody>
          <a:bodyPr wrap="none" rtlCol="0">
            <a:spAutoFit/>
          </a:bodyPr>
          <a:lstStyle/>
          <a:p>
            <a:pPr defTabSz="914400"/>
            <a:r>
              <a:rPr lang="en-US" sz="1400" dirty="0">
                <a:solidFill>
                  <a:prstClr val="black"/>
                </a:solidFill>
                <a:latin typeface="Calibri"/>
              </a:rPr>
              <a:t>beg. HEBT</a:t>
            </a:r>
          </a:p>
        </p:txBody>
      </p:sp>
      <p:sp>
        <p:nvSpPr>
          <p:cNvPr id="25" name="Donut 24"/>
          <p:cNvSpPr/>
          <p:nvPr/>
        </p:nvSpPr>
        <p:spPr>
          <a:xfrm>
            <a:off x="6588224" y="266794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6" name="TextBox 25"/>
          <p:cNvSpPr txBox="1"/>
          <p:nvPr/>
        </p:nvSpPr>
        <p:spPr>
          <a:xfrm>
            <a:off x="6235829" y="3407766"/>
            <a:ext cx="941283" cy="307777"/>
          </a:xfrm>
          <a:prstGeom prst="rect">
            <a:avLst/>
          </a:prstGeom>
          <a:noFill/>
        </p:spPr>
        <p:txBody>
          <a:bodyPr wrap="none" rtlCol="0">
            <a:spAutoFit/>
          </a:bodyPr>
          <a:lstStyle/>
          <a:p>
            <a:pPr defTabSz="914400"/>
            <a:r>
              <a:rPr lang="en-US" sz="1400" dirty="0">
                <a:solidFill>
                  <a:prstClr val="black"/>
                </a:solidFill>
                <a:latin typeface="Calibri"/>
              </a:rPr>
              <a:t>end. HEBT</a:t>
            </a:r>
          </a:p>
        </p:txBody>
      </p:sp>
      <p:sp>
        <p:nvSpPr>
          <p:cNvPr id="27" name="TextBox 26"/>
          <p:cNvSpPr txBox="1"/>
          <p:nvPr/>
        </p:nvSpPr>
        <p:spPr>
          <a:xfrm>
            <a:off x="7418541" y="1103510"/>
            <a:ext cx="825867" cy="307777"/>
          </a:xfrm>
          <a:prstGeom prst="rect">
            <a:avLst/>
          </a:prstGeom>
          <a:noFill/>
        </p:spPr>
        <p:txBody>
          <a:bodyPr wrap="none" rtlCol="0">
            <a:spAutoFit/>
          </a:bodyPr>
          <a:lstStyle/>
          <a:p>
            <a:pPr defTabSz="914400"/>
            <a:r>
              <a:rPr lang="en-US" sz="1400" dirty="0">
                <a:solidFill>
                  <a:prstClr val="black"/>
                </a:solidFill>
                <a:latin typeface="Calibri"/>
              </a:rPr>
              <a:t>beg. A2T</a:t>
            </a:r>
          </a:p>
        </p:txBody>
      </p:sp>
      <p:sp>
        <p:nvSpPr>
          <p:cNvPr id="28" name="Donut 27"/>
          <p:cNvSpPr/>
          <p:nvPr/>
        </p:nvSpPr>
        <p:spPr>
          <a:xfrm>
            <a:off x="7668344" y="138018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9" name="Donut 28"/>
          <p:cNvSpPr/>
          <p:nvPr/>
        </p:nvSpPr>
        <p:spPr>
          <a:xfrm>
            <a:off x="8532440" y="1380181"/>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0" name="TextBox 29"/>
          <p:cNvSpPr txBox="1"/>
          <p:nvPr/>
        </p:nvSpPr>
        <p:spPr>
          <a:xfrm>
            <a:off x="8269813" y="1103510"/>
            <a:ext cx="838691" cy="307777"/>
          </a:xfrm>
          <a:prstGeom prst="rect">
            <a:avLst/>
          </a:prstGeom>
          <a:noFill/>
        </p:spPr>
        <p:txBody>
          <a:bodyPr wrap="none" rtlCol="0">
            <a:spAutoFit/>
          </a:bodyPr>
          <a:lstStyle/>
          <a:p>
            <a:pPr defTabSz="914400"/>
            <a:r>
              <a:rPr lang="en-US" sz="1400" dirty="0">
                <a:solidFill>
                  <a:prstClr val="black"/>
                </a:solidFill>
                <a:latin typeface="Calibri"/>
              </a:rPr>
              <a:t>end. A2T</a:t>
            </a:r>
          </a:p>
        </p:txBody>
      </p:sp>
      <p:sp>
        <p:nvSpPr>
          <p:cNvPr id="31" name="Donut 30"/>
          <p:cNvSpPr/>
          <p:nvPr/>
        </p:nvSpPr>
        <p:spPr>
          <a:xfrm>
            <a:off x="8172400" y="2676325"/>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2" name="TextBox 31"/>
          <p:cNvSpPr txBox="1"/>
          <p:nvPr/>
        </p:nvSpPr>
        <p:spPr>
          <a:xfrm>
            <a:off x="7951197" y="3407766"/>
            <a:ext cx="941283" cy="307777"/>
          </a:xfrm>
          <a:prstGeom prst="rect">
            <a:avLst/>
          </a:prstGeom>
          <a:noFill/>
        </p:spPr>
        <p:txBody>
          <a:bodyPr wrap="none" rtlCol="0">
            <a:spAutoFit/>
          </a:bodyPr>
          <a:lstStyle/>
          <a:p>
            <a:pPr defTabSz="914400"/>
            <a:r>
              <a:rPr lang="en-US" sz="1400" dirty="0">
                <a:solidFill>
                  <a:prstClr val="black"/>
                </a:solidFill>
                <a:latin typeface="Calibri"/>
              </a:rPr>
              <a:t>end DMPL</a:t>
            </a:r>
          </a:p>
        </p:txBody>
      </p:sp>
      <p:cxnSp>
        <p:nvCxnSpPr>
          <p:cNvPr id="33" name="Straight Connector 32"/>
          <p:cNvCxnSpPr/>
          <p:nvPr/>
        </p:nvCxnSpPr>
        <p:spPr>
          <a:xfrm>
            <a:off x="251520" y="3027981"/>
            <a:ext cx="8568952" cy="838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7020272" y="1740221"/>
            <a:ext cx="648072" cy="129614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668344" y="1740221"/>
            <a:ext cx="1440160"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6" name="Donut 35"/>
          <p:cNvSpPr/>
          <p:nvPr/>
        </p:nvSpPr>
        <p:spPr>
          <a:xfrm>
            <a:off x="7452320" y="2676325"/>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7" name="Donut 36"/>
          <p:cNvSpPr/>
          <p:nvPr/>
        </p:nvSpPr>
        <p:spPr>
          <a:xfrm>
            <a:off x="7092280" y="2244277"/>
            <a:ext cx="288032" cy="72008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8" name="TextBox 37"/>
          <p:cNvSpPr txBox="1"/>
          <p:nvPr/>
        </p:nvSpPr>
        <p:spPr>
          <a:xfrm>
            <a:off x="6501118" y="1895598"/>
            <a:ext cx="951202" cy="307777"/>
          </a:xfrm>
          <a:prstGeom prst="rect">
            <a:avLst/>
          </a:prstGeom>
          <a:noFill/>
        </p:spPr>
        <p:txBody>
          <a:bodyPr wrap="none" rtlCol="0">
            <a:spAutoFit/>
          </a:bodyPr>
          <a:lstStyle/>
          <a:p>
            <a:pPr defTabSz="914400"/>
            <a:r>
              <a:rPr lang="en-US" sz="1400" dirty="0">
                <a:solidFill>
                  <a:prstClr val="black"/>
                </a:solidFill>
                <a:latin typeface="Calibri"/>
              </a:rPr>
              <a:t>beg. DGLG</a:t>
            </a:r>
          </a:p>
        </p:txBody>
      </p:sp>
      <p:sp>
        <p:nvSpPr>
          <p:cNvPr id="39" name="TextBox 38"/>
          <p:cNvSpPr txBox="1"/>
          <p:nvPr/>
        </p:nvSpPr>
        <p:spPr>
          <a:xfrm>
            <a:off x="7092280" y="3407766"/>
            <a:ext cx="970926" cy="307777"/>
          </a:xfrm>
          <a:prstGeom prst="rect">
            <a:avLst/>
          </a:prstGeom>
          <a:noFill/>
        </p:spPr>
        <p:txBody>
          <a:bodyPr wrap="none" rtlCol="0">
            <a:spAutoFit/>
          </a:bodyPr>
          <a:lstStyle/>
          <a:p>
            <a:pPr defTabSz="914400"/>
            <a:r>
              <a:rPr lang="en-US" sz="1400" dirty="0">
                <a:solidFill>
                  <a:prstClr val="black"/>
                </a:solidFill>
                <a:latin typeface="Calibri"/>
              </a:rPr>
              <a:t>beg. DMPL</a:t>
            </a:r>
          </a:p>
        </p:txBody>
      </p:sp>
      <p:cxnSp>
        <p:nvCxnSpPr>
          <p:cNvPr id="40" name="Straight Arrow Connector 39"/>
          <p:cNvCxnSpPr/>
          <p:nvPr/>
        </p:nvCxnSpPr>
        <p:spPr>
          <a:xfrm>
            <a:off x="539552" y="4723803"/>
            <a:ext cx="1224136"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1115616" y="4859435"/>
            <a:ext cx="936104" cy="8384"/>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763688" y="4723803"/>
            <a:ext cx="648072"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51720" y="4867819"/>
            <a:ext cx="79208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483768" y="4723803"/>
            <a:ext cx="648072"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843808" y="4867819"/>
            <a:ext cx="1008112"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203848" y="4723803"/>
            <a:ext cx="1440160"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923928" y="4867819"/>
            <a:ext cx="1800200"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716016" y="4723803"/>
            <a:ext cx="2160240"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796136" y="4867819"/>
            <a:ext cx="151216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948264" y="4723803"/>
            <a:ext cx="936104"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308304" y="4867819"/>
            <a:ext cx="1440160"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948264" y="4579787"/>
            <a:ext cx="1368152"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96136" y="5011835"/>
            <a:ext cx="187220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67544" y="1607566"/>
            <a:ext cx="2864887" cy="646331"/>
          </a:xfrm>
          <a:prstGeom prst="rect">
            <a:avLst/>
          </a:prstGeom>
          <a:noFill/>
        </p:spPr>
        <p:txBody>
          <a:bodyPr wrap="none" rtlCol="0">
            <a:spAutoFit/>
          </a:bodyPr>
          <a:lstStyle/>
          <a:p>
            <a:pPr defTabSz="914400"/>
            <a:r>
              <a:rPr lang="en-US" dirty="0">
                <a:solidFill>
                  <a:prstClr val="black"/>
                </a:solidFill>
                <a:latin typeface="Calibri"/>
              </a:rPr>
              <a:t>Differential BCM is main loss </a:t>
            </a:r>
          </a:p>
          <a:p>
            <a:pPr defTabSz="914400"/>
            <a:r>
              <a:rPr lang="en-US" dirty="0">
                <a:solidFill>
                  <a:prstClr val="black"/>
                </a:solidFill>
                <a:latin typeface="Calibri"/>
              </a:rPr>
              <a:t>detector in warm </a:t>
            </a:r>
            <a:r>
              <a:rPr lang="en-US" dirty="0" err="1">
                <a:solidFill>
                  <a:prstClr val="black"/>
                </a:solidFill>
                <a:latin typeface="Calibri"/>
              </a:rPr>
              <a:t>linac</a:t>
            </a:r>
            <a:endParaRPr lang="en-US" dirty="0">
              <a:solidFill>
                <a:prstClr val="black"/>
              </a:solidFill>
              <a:latin typeface="Calibri"/>
            </a:endParaRPr>
          </a:p>
        </p:txBody>
      </p:sp>
      <p:sp>
        <p:nvSpPr>
          <p:cNvPr id="55" name="Oval 54"/>
          <p:cNvSpPr/>
          <p:nvPr/>
        </p:nvSpPr>
        <p:spPr>
          <a:xfrm>
            <a:off x="5508104" y="4487886"/>
            <a:ext cx="504056" cy="792088"/>
          </a:xfrm>
          <a:prstGeom prst="ellipse">
            <a:avLst/>
          </a:prstGeom>
          <a:noFill/>
          <a:ln>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Calibri"/>
              </a:rPr>
              <a:t>v</a:t>
            </a:r>
          </a:p>
        </p:txBody>
      </p:sp>
      <p:sp>
        <p:nvSpPr>
          <p:cNvPr id="56" name="Oval 55"/>
          <p:cNvSpPr/>
          <p:nvPr/>
        </p:nvSpPr>
        <p:spPr>
          <a:xfrm>
            <a:off x="6660232" y="4271862"/>
            <a:ext cx="504056" cy="792088"/>
          </a:xfrm>
          <a:prstGeom prst="ellipse">
            <a:avLst/>
          </a:prstGeom>
          <a:noFill/>
          <a:ln>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7" name="TextBox 56"/>
          <p:cNvSpPr txBox="1"/>
          <p:nvPr/>
        </p:nvSpPr>
        <p:spPr>
          <a:xfrm>
            <a:off x="3635896" y="4055838"/>
            <a:ext cx="3659976" cy="369332"/>
          </a:xfrm>
          <a:prstGeom prst="rect">
            <a:avLst/>
          </a:prstGeom>
          <a:noFill/>
        </p:spPr>
        <p:txBody>
          <a:bodyPr wrap="none" rtlCol="0">
            <a:spAutoFit/>
          </a:bodyPr>
          <a:lstStyle/>
          <a:p>
            <a:pPr defTabSz="914400"/>
            <a:r>
              <a:rPr lang="en-US" dirty="0">
                <a:solidFill>
                  <a:srgbClr val="008000"/>
                </a:solidFill>
                <a:latin typeface="Calibri"/>
              </a:rPr>
              <a:t>Configuration destination dependent</a:t>
            </a:r>
          </a:p>
        </p:txBody>
      </p:sp>
      <p:sp>
        <p:nvSpPr>
          <p:cNvPr id="58" name="TextBox 57"/>
          <p:cNvSpPr txBox="1"/>
          <p:nvPr/>
        </p:nvSpPr>
        <p:spPr>
          <a:xfrm>
            <a:off x="1547664" y="5351982"/>
            <a:ext cx="6159822" cy="646331"/>
          </a:xfrm>
          <a:prstGeom prst="rect">
            <a:avLst/>
          </a:prstGeom>
          <a:noFill/>
        </p:spPr>
        <p:txBody>
          <a:bodyPr wrap="none" rtlCol="0">
            <a:spAutoFit/>
          </a:bodyPr>
          <a:lstStyle/>
          <a:p>
            <a:pPr defTabSz="914400"/>
            <a:r>
              <a:rPr lang="en-US" dirty="0">
                <a:solidFill>
                  <a:srgbClr val="008000"/>
                </a:solidFill>
                <a:latin typeface="Calibri"/>
              </a:rPr>
              <a:t>NB. Configuration to be refined by analysis. Also need to handle </a:t>
            </a:r>
          </a:p>
          <a:p>
            <a:pPr defTabSz="914400"/>
            <a:r>
              <a:rPr lang="en-US" dirty="0">
                <a:solidFill>
                  <a:srgbClr val="008000"/>
                </a:solidFill>
                <a:latin typeface="Calibri"/>
              </a:rPr>
              <a:t>intermediate faraday cups/ beam stops (presumably by masks)</a:t>
            </a:r>
          </a:p>
        </p:txBody>
      </p:sp>
      <p:sp>
        <p:nvSpPr>
          <p:cNvPr id="59" name="TextBox 58"/>
          <p:cNvSpPr txBox="1"/>
          <p:nvPr/>
        </p:nvSpPr>
        <p:spPr>
          <a:xfrm>
            <a:off x="909402" y="6062770"/>
            <a:ext cx="7623038" cy="369332"/>
          </a:xfrm>
          <a:prstGeom prst="rect">
            <a:avLst/>
          </a:prstGeom>
          <a:noFill/>
        </p:spPr>
        <p:txBody>
          <a:bodyPr wrap="none" rtlCol="0">
            <a:spAutoFit/>
          </a:bodyPr>
          <a:lstStyle/>
          <a:p>
            <a:pPr defTabSz="914400"/>
            <a:r>
              <a:rPr lang="en-US" dirty="0">
                <a:solidFill>
                  <a:srgbClr val="008000"/>
                </a:solidFill>
                <a:latin typeface="Calibri"/>
              </a:rPr>
              <a:t>This particular layout could potentially be handled by 2 independent 8ch boards </a:t>
            </a:r>
          </a:p>
        </p:txBody>
      </p:sp>
      <p:sp>
        <p:nvSpPr>
          <p:cNvPr id="60" name="Rectangle 59"/>
          <p:cNvSpPr/>
          <p:nvPr/>
        </p:nvSpPr>
        <p:spPr>
          <a:xfrm>
            <a:off x="-13168" y="6565500"/>
            <a:ext cx="9157168" cy="307777"/>
          </a:xfrm>
          <a:prstGeom prst="rect">
            <a:avLst/>
          </a:prstGeom>
        </p:spPr>
        <p:txBody>
          <a:bodyPr wrap="square">
            <a:spAutoFit/>
          </a:bodyPr>
          <a:lstStyle/>
          <a:p>
            <a:pPr>
              <a:spcAft>
                <a:spcPts val="1200"/>
              </a:spcAft>
            </a:pPr>
            <a:r>
              <a:rPr lang="en-US" sz="1400" dirty="0" smtClean="0">
                <a:solidFill>
                  <a:srgbClr val="0000FF"/>
                </a:solidFill>
              </a:rPr>
              <a:t>Slide taken from Andreas </a:t>
            </a:r>
            <a:r>
              <a:rPr lang="en-US" sz="1400" dirty="0" err="1" smtClean="0">
                <a:solidFill>
                  <a:srgbClr val="0000FF"/>
                </a:solidFill>
              </a:rPr>
              <a:t>Jansson’s</a:t>
            </a:r>
            <a:r>
              <a:rPr lang="en-US" sz="1400" dirty="0" smtClean="0">
                <a:solidFill>
                  <a:srgbClr val="0000FF"/>
                </a:solidFill>
              </a:rPr>
              <a:t> </a:t>
            </a:r>
            <a:r>
              <a:rPr lang="en-US" sz="1400" dirty="0">
                <a:solidFill>
                  <a:srgbClr val="0000FF"/>
                </a:solidFill>
              </a:rPr>
              <a:t>presentation </a:t>
            </a:r>
            <a:r>
              <a:rPr lang="en-US" sz="1400" dirty="0" smtClean="0">
                <a:solidFill>
                  <a:srgbClr val="0000FF"/>
                </a:solidFill>
              </a:rPr>
              <a:t>during the last Technical Advisory Committee on Beam Instrumentation</a:t>
            </a:r>
            <a:endParaRPr lang="en-US" sz="1400" dirty="0">
              <a:solidFill>
                <a:srgbClr val="0000FF"/>
              </a:solidFill>
            </a:endParaRPr>
          </a:p>
        </p:txBody>
      </p:sp>
    </p:spTree>
    <p:extLst>
      <p:ext uri="{BB962C8B-B14F-4D97-AF65-F5344CB8AC3E}">
        <p14:creationId xmlns:p14="http://schemas.microsoft.com/office/powerpoint/2010/main" val="3568918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2226</Words>
  <Application>Microsoft Macintosh PowerPoint</Application>
  <PresentationFormat>On-screen Show (4:3)</PresentationFormat>
  <Paragraphs>320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to Monitor Beam: Beam Current Monitors (for the Machine Protection Review)</vt:lpstr>
      <vt:lpstr>What can/cannot be measured with the BCMs? </vt:lpstr>
      <vt:lpstr>Bergoz ACCT toroids</vt:lpstr>
      <vt:lpstr>PowerPoint Presentation</vt:lpstr>
      <vt:lpstr>Beam current and charge measurement with an ACCT</vt:lpstr>
      <vt:lpstr>BCM no. and distribution (draft)</vt:lpstr>
      <vt:lpstr>Fault cases to be detected by the BCMs</vt:lpstr>
      <vt:lpstr>Differential current measurement with the ACCTs</vt:lpstr>
      <vt:lpstr>BCM redundancy</vt:lpstr>
      <vt:lpstr>Differential ACCT layout (preliminary)</vt:lpstr>
      <vt:lpstr>PowerPoint Presentation</vt:lpstr>
      <vt:lpstr>Summary of the current status</vt:lpstr>
      <vt:lpstr>PowerPoint Presentation</vt:lpstr>
      <vt:lpstr>ACCT mechanical integration</vt:lpstr>
      <vt:lpstr>Bergoz front-end electronics</vt:lpstr>
      <vt:lpstr>Drv/Cal module</vt:lpstr>
      <vt:lpstr>AMC/RTM</vt:lpstr>
      <vt:lpstr>Struck SIS8300-L specifications</vt:lpstr>
      <vt:lpstr>BIS interface</vt:lpstr>
      <vt:lpstr>ACCT cabling</vt:lpstr>
      <vt:lpstr>Timing requirements for the electronics</vt:lpstr>
      <vt:lpstr>ACCT prototyping at ESS</vt:lpstr>
    </vt:vector>
  </TitlesOfParts>
  <Manager>Henrik.Carling@esss.se</Manager>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Hooman Hassanzadegan</cp:lastModifiedBy>
  <cp:revision>130</cp:revision>
  <dcterms:created xsi:type="dcterms:W3CDTF">2013-10-29T16:05:10Z</dcterms:created>
  <dcterms:modified xsi:type="dcterms:W3CDTF">2015-12-07T15:12:04Z</dcterms:modified>
</cp:coreProperties>
</file>