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422" r:id="rId4"/>
    <p:sldId id="409" r:id="rId5"/>
    <p:sldId id="424" r:id="rId6"/>
    <p:sldId id="427" r:id="rId7"/>
    <p:sldId id="428" r:id="rId8"/>
    <p:sldId id="429" r:id="rId9"/>
    <p:sldId id="430" r:id="rId10"/>
    <p:sldId id="431" r:id="rId11"/>
    <p:sldId id="432" r:id="rId12"/>
    <p:sldId id="433" r:id="rId13"/>
    <p:sldId id="442" r:id="rId14"/>
    <p:sldId id="434" r:id="rId15"/>
    <p:sldId id="435" r:id="rId16"/>
    <p:sldId id="438" r:id="rId17"/>
    <p:sldId id="439" r:id="rId18"/>
    <p:sldId id="410" r:id="rId19"/>
    <p:sldId id="425" r:id="rId20"/>
    <p:sldId id="421" r:id="rId21"/>
    <p:sldId id="423" r:id="rId22"/>
    <p:sldId id="420" r:id="rId23"/>
    <p:sldId id="411" r:id="rId2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E05"/>
    <a:srgbClr val="BCD2F1"/>
    <a:srgbClr val="FF1C25"/>
    <a:srgbClr val="FFBF68"/>
    <a:srgbClr val="DE1F07"/>
    <a:srgbClr val="FF310F"/>
    <a:srgbClr val="4D5FDA"/>
    <a:srgbClr val="82A115"/>
    <a:srgbClr val="2EA1A2"/>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9309" autoAdjust="0"/>
  </p:normalViewPr>
  <p:slideViewPr>
    <p:cSldViewPr>
      <p:cViewPr>
        <p:scale>
          <a:sx n="125" d="100"/>
          <a:sy n="125" d="100"/>
        </p:scale>
        <p:origin x="-808" y="-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08/12/15</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15</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16</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17</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61A53A7-64CD-4D0E-AAE8-1AC9C79D7085}" type="slidenum">
              <a:rPr lang="sv-SE" smtClean="0"/>
              <a:t>18</a:t>
            </a:fld>
            <a:endParaRPr lang="sv-SE" dirty="0"/>
          </a:p>
        </p:txBody>
      </p:sp>
    </p:spTree>
    <p:extLst>
      <p:ext uri="{BB962C8B-B14F-4D97-AF65-F5344CB8AC3E}">
        <p14:creationId xmlns:p14="http://schemas.microsoft.com/office/powerpoint/2010/main" val="295248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19</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22</a:t>
            </a:fld>
            <a:endParaRPr lang="sv-SE" dirty="0"/>
          </a:p>
        </p:txBody>
      </p:sp>
    </p:spTree>
    <p:extLst>
      <p:ext uri="{BB962C8B-B14F-4D97-AF65-F5344CB8AC3E}">
        <p14:creationId xmlns:p14="http://schemas.microsoft.com/office/powerpoint/2010/main" val="1050894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7</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8</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9</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10</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11</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12</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13</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14</a:t>
            </a:fld>
            <a:endParaRPr lang="sv-SE" dirty="0"/>
          </a:p>
        </p:txBody>
      </p:sp>
    </p:spTree>
    <p:extLst>
      <p:ext uri="{BB962C8B-B14F-4D97-AF65-F5344CB8AC3E}">
        <p14:creationId xmlns:p14="http://schemas.microsoft.com/office/powerpoint/2010/main" val="57669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08/12/15</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08/12/15</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08/12/15</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08/12/15</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08/12/15</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hyperlink" Target="https://ess-ics.atlassian.net/wiki/download/attachments/60031539/Time_Response_Requirements_BLM.pdf?version=1&amp;modificationDate=1449271471425&amp;api=v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772400" cy="1872208"/>
          </a:xfrm>
        </p:spPr>
        <p:txBody>
          <a:bodyPr>
            <a:normAutofit/>
          </a:bodyPr>
          <a:lstStyle/>
          <a:p>
            <a:pPr algn="ctr"/>
            <a:r>
              <a:rPr lang="en-US" sz="4000" dirty="0" smtClean="0"/>
              <a:t>Machine Protection Requirements and Concept</a:t>
            </a:r>
            <a:endParaRPr lang="sv-SE" sz="4000" dirty="0"/>
          </a:p>
        </p:txBody>
      </p:sp>
      <p:sp>
        <p:nvSpPr>
          <p:cNvPr id="3" name="Subtitle 2"/>
          <p:cNvSpPr>
            <a:spLocks noGrp="1"/>
          </p:cNvSpPr>
          <p:nvPr>
            <p:ph type="subTitle" idx="1"/>
          </p:nvPr>
        </p:nvSpPr>
        <p:spPr/>
        <p:txBody>
          <a:bodyPr>
            <a:noAutofit/>
          </a:bodyPr>
          <a:lstStyle/>
          <a:p>
            <a:r>
              <a:rPr lang="en-US" sz="2000" dirty="0" smtClean="0">
                <a:solidFill>
                  <a:schemeClr val="bg1"/>
                </a:solidFill>
              </a:rPr>
              <a:t>Annika Nordt et al.</a:t>
            </a:r>
          </a:p>
          <a:p>
            <a:r>
              <a:rPr lang="en-US" sz="1600" dirty="0" smtClean="0">
                <a:solidFill>
                  <a:schemeClr val="bg1"/>
                </a:solidFill>
              </a:rPr>
              <a:t>European Spallation Source ERIC</a:t>
            </a:r>
            <a:endParaRPr lang="en-US" sz="1600" dirty="0">
              <a:solidFill>
                <a:schemeClr val="bg1"/>
              </a:solidFill>
            </a:endParaRPr>
          </a:p>
        </p:txBody>
      </p:sp>
      <p:sp>
        <p:nvSpPr>
          <p:cNvPr id="4" name="Rectangle 3"/>
          <p:cNvSpPr/>
          <p:nvPr/>
        </p:nvSpPr>
        <p:spPr>
          <a:xfrm>
            <a:off x="2286000" y="5949280"/>
            <a:ext cx="4572000" cy="675057"/>
          </a:xfrm>
          <a:prstGeom prst="rect">
            <a:avLst/>
          </a:prstGeom>
        </p:spPr>
        <p:txBody>
          <a:bodyPr>
            <a:spAutoFit/>
          </a:bodyPr>
          <a:lstStyle/>
          <a:p>
            <a:pPr algn="ctr">
              <a:lnSpc>
                <a:spcPct val="120000"/>
              </a:lnSpc>
            </a:pPr>
            <a:r>
              <a:rPr lang="en-US" sz="1600" dirty="0" smtClean="0">
                <a:solidFill>
                  <a:srgbClr val="FFFFFF"/>
                </a:solidFill>
              </a:rPr>
              <a:t>Machine Protection Review, December 2015</a:t>
            </a:r>
          </a:p>
          <a:p>
            <a:pPr algn="ctr">
              <a:lnSpc>
                <a:spcPct val="120000"/>
              </a:lnSpc>
            </a:pPr>
            <a:r>
              <a:rPr lang="en-US" sz="1600" dirty="0" smtClean="0">
                <a:solidFill>
                  <a:srgbClr val="FFFFFF"/>
                </a:solidFill>
              </a:rPr>
              <a:t>Lund, Sweden</a:t>
            </a:r>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341784"/>
            <a:ext cx="7848872" cy="1143000"/>
          </a:xfrm>
        </p:spPr>
        <p:txBody>
          <a:bodyPr/>
          <a:lstStyle/>
          <a:p>
            <a:r>
              <a:rPr lang="en-US" dirty="0" smtClean="0"/>
              <a:t>Machine Protection General Requirements IV </a:t>
            </a:r>
            <a:endParaRPr lang="en-US" dirty="0"/>
          </a:p>
        </p:txBody>
      </p:sp>
      <p:sp>
        <p:nvSpPr>
          <p:cNvPr id="3" name="Content Placeholder 2"/>
          <p:cNvSpPr>
            <a:spLocks noGrp="1"/>
          </p:cNvSpPr>
          <p:nvPr>
            <p:ph idx="1"/>
          </p:nvPr>
        </p:nvSpPr>
        <p:spPr>
          <a:xfrm>
            <a:off x="539552" y="1556792"/>
            <a:ext cx="8316416" cy="4752528"/>
          </a:xfrm>
        </p:spPr>
        <p:txBody>
          <a:bodyPr>
            <a:noAutofit/>
          </a:bodyPr>
          <a:lstStyle/>
          <a:p>
            <a:pPr marL="0" indent="0">
              <a:buNone/>
            </a:pPr>
            <a:r>
              <a:rPr lang="en-US" sz="2000" b="1" dirty="0" smtClean="0">
                <a:solidFill>
                  <a:srgbClr val="000000"/>
                </a:solidFill>
              </a:rPr>
              <a:t>Machine </a:t>
            </a:r>
            <a:r>
              <a:rPr lang="en-US" sz="2000" b="1" dirty="0">
                <a:solidFill>
                  <a:srgbClr val="000000"/>
                </a:solidFill>
              </a:rPr>
              <a:t>protection </a:t>
            </a:r>
            <a:r>
              <a:rPr lang="en-US" sz="2000" b="1" dirty="0" smtClean="0">
                <a:solidFill>
                  <a:srgbClr val="000000"/>
                </a:solidFill>
              </a:rPr>
              <a:t>shall support:</a:t>
            </a:r>
          </a:p>
          <a:p>
            <a:endParaRPr lang="en-US" sz="2000" dirty="0" smtClean="0">
              <a:solidFill>
                <a:srgbClr val="000000"/>
              </a:solidFill>
            </a:endParaRPr>
          </a:p>
          <a:p>
            <a:r>
              <a:rPr lang="en-US" sz="2000" b="1" dirty="0" smtClean="0">
                <a:solidFill>
                  <a:srgbClr val="000000"/>
                </a:solidFill>
              </a:rPr>
              <a:t>all</a:t>
            </a:r>
            <a:r>
              <a:rPr lang="en-US" sz="2000" dirty="0" smtClean="0">
                <a:solidFill>
                  <a:srgbClr val="000000"/>
                </a:solidFill>
              </a:rPr>
              <a:t> </a:t>
            </a:r>
            <a:r>
              <a:rPr lang="en-US" sz="2000" dirty="0">
                <a:solidFill>
                  <a:srgbClr val="000000"/>
                </a:solidFill>
              </a:rPr>
              <a:t>foreseen </a:t>
            </a:r>
            <a:r>
              <a:rPr lang="en-US" sz="2000" b="1" dirty="0">
                <a:solidFill>
                  <a:srgbClr val="000000"/>
                </a:solidFill>
              </a:rPr>
              <a:t>operating modes </a:t>
            </a:r>
            <a:r>
              <a:rPr lang="en-US" sz="2000" dirty="0">
                <a:solidFill>
                  <a:srgbClr val="000000"/>
                </a:solidFill>
              </a:rPr>
              <a:t>of the machine, including but not limited to proton-beam up to intermediary targets, proton-beam with reduced beam power or alternative beam envelopes, and proton-beam with alternative duty cycles. </a:t>
            </a:r>
          </a:p>
          <a:p>
            <a:endParaRPr lang="en-US" sz="2000" dirty="0" smtClean="0">
              <a:solidFill>
                <a:srgbClr val="000000"/>
              </a:solidFill>
            </a:endParaRPr>
          </a:p>
          <a:p>
            <a:r>
              <a:rPr lang="en-US" sz="2000" b="1" dirty="0" smtClean="0">
                <a:solidFill>
                  <a:srgbClr val="000000"/>
                </a:solidFill>
              </a:rPr>
              <a:t>operation </a:t>
            </a:r>
            <a:r>
              <a:rPr lang="en-US" sz="2000" b="1" dirty="0">
                <a:solidFill>
                  <a:srgbClr val="000000"/>
                </a:solidFill>
              </a:rPr>
              <a:t>in case of degraded mode </a:t>
            </a:r>
            <a:r>
              <a:rPr lang="en-US" sz="2000" dirty="0">
                <a:solidFill>
                  <a:srgbClr val="000000"/>
                </a:solidFill>
              </a:rPr>
              <a:t>of </a:t>
            </a:r>
            <a:r>
              <a:rPr lang="en-US" sz="2000" dirty="0" smtClean="0">
                <a:solidFill>
                  <a:srgbClr val="000000"/>
                </a:solidFill>
              </a:rPr>
              <a:t>operation </a:t>
            </a:r>
            <a:r>
              <a:rPr lang="en-US" sz="2000" dirty="0">
                <a:solidFill>
                  <a:srgbClr val="000000"/>
                </a:solidFill>
              </a:rPr>
              <a:t>of equipment under control, if required for reaching the availability goals and if compatible with damage risk reduction requirements. </a:t>
            </a:r>
          </a:p>
          <a:p>
            <a:pPr marL="0" indent="0">
              <a:buNone/>
            </a:pPr>
            <a:endParaRPr lang="en-US" sz="2000" dirty="0">
              <a:solidFill>
                <a:srgbClr val="000000"/>
              </a:solidFill>
            </a:endParaRPr>
          </a:p>
          <a:p>
            <a:r>
              <a:rPr lang="en-US" sz="2000" b="1" dirty="0" smtClean="0">
                <a:solidFill>
                  <a:srgbClr val="000000"/>
                </a:solidFill>
              </a:rPr>
              <a:t>operation </a:t>
            </a:r>
            <a:r>
              <a:rPr lang="en-US" sz="2000" b="1" dirty="0">
                <a:solidFill>
                  <a:srgbClr val="000000"/>
                </a:solidFill>
              </a:rPr>
              <a:t>in case of degraded protection </a:t>
            </a:r>
            <a:r>
              <a:rPr lang="en-US" sz="2000" b="1" dirty="0" smtClean="0">
                <a:solidFill>
                  <a:srgbClr val="000000"/>
                </a:solidFill>
              </a:rPr>
              <a:t>functions</a:t>
            </a:r>
            <a:r>
              <a:rPr lang="en-US" sz="2000" dirty="0">
                <a:solidFill>
                  <a:srgbClr val="000000"/>
                </a:solidFill>
              </a:rPr>
              <a:t>, if required for reaching the availability goals, and still be compatible with damage risk reduction requirements. </a:t>
            </a:r>
          </a:p>
          <a:p>
            <a:pPr marL="0" indent="0">
              <a:buNone/>
            </a:pPr>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Tree>
    <p:extLst>
      <p:ext uri="{BB962C8B-B14F-4D97-AF65-F5344CB8AC3E}">
        <p14:creationId xmlns:p14="http://schemas.microsoft.com/office/powerpoint/2010/main" val="30206718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Protection </a:t>
            </a:r>
            <a:r>
              <a:rPr lang="en-US" dirty="0" err="1" smtClean="0"/>
              <a:t>SoS</a:t>
            </a:r>
            <a:r>
              <a:rPr lang="en-US" dirty="0" smtClean="0"/>
              <a:t> Architectural Framework</a:t>
            </a:r>
            <a:endParaRPr lang="en-US" dirty="0"/>
          </a:p>
        </p:txBody>
      </p:sp>
      <p:sp>
        <p:nvSpPr>
          <p:cNvPr id="3" name="Content Placeholder 2"/>
          <p:cNvSpPr>
            <a:spLocks noGrp="1"/>
          </p:cNvSpPr>
          <p:nvPr>
            <p:ph idx="1"/>
          </p:nvPr>
        </p:nvSpPr>
        <p:spPr>
          <a:xfrm>
            <a:off x="467544" y="1628800"/>
            <a:ext cx="8316416" cy="4824536"/>
          </a:xfrm>
        </p:spPr>
        <p:txBody>
          <a:bodyPr>
            <a:noAutofit/>
          </a:bodyPr>
          <a:lstStyle/>
          <a:p>
            <a:pPr marL="0" indent="0">
              <a:buNone/>
            </a:pPr>
            <a:r>
              <a:rPr lang="en-US" sz="2000" b="1" dirty="0" smtClean="0">
                <a:solidFill>
                  <a:srgbClr val="000000"/>
                </a:solidFill>
              </a:rPr>
              <a:t>Machine </a:t>
            </a:r>
            <a:r>
              <a:rPr lang="en-US" sz="2000" b="1" dirty="0">
                <a:solidFill>
                  <a:srgbClr val="000000"/>
                </a:solidFill>
              </a:rPr>
              <a:t>Protection </a:t>
            </a:r>
            <a:r>
              <a:rPr lang="en-US" sz="2000" dirty="0">
                <a:solidFill>
                  <a:srgbClr val="000000"/>
                </a:solidFill>
              </a:rPr>
              <a:t>has been recognized to be </a:t>
            </a:r>
            <a:r>
              <a:rPr lang="en-US" sz="2000" dirty="0" smtClean="0">
                <a:solidFill>
                  <a:srgbClr val="000000"/>
                </a:solidFill>
              </a:rPr>
              <a:t>a </a:t>
            </a:r>
            <a:r>
              <a:rPr lang="en-US" sz="2000" b="1" dirty="0" smtClean="0">
                <a:solidFill>
                  <a:srgbClr val="000000"/>
                </a:solidFill>
              </a:rPr>
              <a:t>System</a:t>
            </a:r>
            <a:r>
              <a:rPr lang="en-US" sz="2000" b="1" dirty="0">
                <a:solidFill>
                  <a:srgbClr val="000000"/>
                </a:solidFill>
              </a:rPr>
              <a:t>-of-</a:t>
            </a:r>
            <a:r>
              <a:rPr lang="en-US" sz="2000" b="1" dirty="0" smtClean="0">
                <a:solidFill>
                  <a:srgbClr val="000000"/>
                </a:solidFill>
              </a:rPr>
              <a:t>Systems (</a:t>
            </a:r>
            <a:r>
              <a:rPr lang="en-US" sz="2000" b="1" dirty="0" err="1" smtClean="0">
                <a:solidFill>
                  <a:srgbClr val="000000"/>
                </a:solidFill>
              </a:rPr>
              <a:t>SoS</a:t>
            </a:r>
            <a:r>
              <a:rPr lang="en-US" sz="2000" b="1" dirty="0" smtClean="0">
                <a:solidFill>
                  <a:srgbClr val="000000"/>
                </a:solidFill>
              </a:rPr>
              <a:t>)</a:t>
            </a:r>
            <a:r>
              <a:rPr lang="en-US" sz="2000" dirty="0" smtClean="0">
                <a:solidFill>
                  <a:srgbClr val="000000"/>
                </a:solidFill>
              </a:rPr>
              <a:t>. </a:t>
            </a:r>
          </a:p>
          <a:p>
            <a:pPr marL="0" indent="0">
              <a:buNone/>
            </a:pPr>
            <a:r>
              <a:rPr lang="en-US" sz="2000" dirty="0" smtClean="0">
                <a:solidFill>
                  <a:srgbClr val="000000"/>
                </a:solidFill>
              </a:rPr>
              <a:t>It </a:t>
            </a:r>
            <a:r>
              <a:rPr lang="en-US" sz="2000" dirty="0">
                <a:solidFill>
                  <a:srgbClr val="000000"/>
                </a:solidFill>
              </a:rPr>
              <a:t>is composed of </a:t>
            </a:r>
            <a:r>
              <a:rPr lang="en-US" sz="2000" b="1" dirty="0">
                <a:solidFill>
                  <a:srgbClr val="000000"/>
                </a:solidFill>
              </a:rPr>
              <a:t>five classes </a:t>
            </a:r>
            <a:r>
              <a:rPr lang="en-US" sz="2000" dirty="0">
                <a:solidFill>
                  <a:srgbClr val="000000"/>
                </a:solidFill>
              </a:rPr>
              <a:t>of constituent </a:t>
            </a:r>
            <a:r>
              <a:rPr lang="en-US" sz="2000" dirty="0" smtClean="0">
                <a:solidFill>
                  <a:srgbClr val="000000"/>
                </a:solidFill>
              </a:rPr>
              <a:t>systems:</a:t>
            </a:r>
          </a:p>
          <a:p>
            <a:pPr marL="0" indent="0">
              <a:buNone/>
            </a:pPr>
            <a:endParaRPr lang="en-US" sz="2000" dirty="0" smtClean="0">
              <a:solidFill>
                <a:srgbClr val="000000"/>
              </a:solidFill>
            </a:endParaRPr>
          </a:p>
          <a:p>
            <a:pPr marL="457200" indent="-457200">
              <a:buFont typeface="+mj-lt"/>
              <a:buAutoNum type="arabicPeriod"/>
            </a:pPr>
            <a:r>
              <a:rPr lang="en-US" sz="2000" dirty="0" smtClean="0">
                <a:solidFill>
                  <a:srgbClr val="000000"/>
                </a:solidFill>
              </a:rPr>
              <a:t>Local</a:t>
            </a:r>
            <a:r>
              <a:rPr lang="en-US" sz="2000" b="1" dirty="0" smtClean="0">
                <a:solidFill>
                  <a:srgbClr val="000000"/>
                </a:solidFill>
              </a:rPr>
              <a:t> </a:t>
            </a:r>
            <a:r>
              <a:rPr lang="en-US" sz="2000" dirty="0">
                <a:solidFill>
                  <a:srgbClr val="000000"/>
                </a:solidFill>
              </a:rPr>
              <a:t>MP-related systems located in the accelerator, the target station and the neutron science segment of the ESS </a:t>
            </a:r>
            <a:r>
              <a:rPr lang="en-US" sz="2000" dirty="0" smtClean="0">
                <a:solidFill>
                  <a:srgbClr val="000000"/>
                </a:solidFill>
              </a:rPr>
              <a:t>facility,</a:t>
            </a:r>
            <a:endParaRPr lang="en-US" sz="2000" dirty="0">
              <a:solidFill>
                <a:srgbClr val="000000"/>
              </a:solidFill>
            </a:endParaRPr>
          </a:p>
          <a:p>
            <a:endParaRPr lang="en-US" sz="2000" dirty="0" smtClean="0">
              <a:solidFill>
                <a:srgbClr val="000000"/>
              </a:solidFill>
            </a:endParaRPr>
          </a:p>
          <a:p>
            <a:pPr marL="457200" indent="-457200">
              <a:buFont typeface="+mj-lt"/>
              <a:buAutoNum type="arabicPeriod"/>
            </a:pPr>
            <a:r>
              <a:rPr lang="en-US" sz="2000" dirty="0" smtClean="0">
                <a:solidFill>
                  <a:srgbClr val="000000"/>
                </a:solidFill>
              </a:rPr>
              <a:t>MP</a:t>
            </a:r>
            <a:r>
              <a:rPr lang="en-US" sz="2000" dirty="0">
                <a:solidFill>
                  <a:srgbClr val="000000"/>
                </a:solidFill>
              </a:rPr>
              <a:t>-related proton beam monitoring </a:t>
            </a:r>
            <a:r>
              <a:rPr lang="en-US" sz="2000" dirty="0" smtClean="0">
                <a:solidFill>
                  <a:srgbClr val="000000"/>
                </a:solidFill>
              </a:rPr>
              <a:t>systems</a:t>
            </a:r>
            <a:r>
              <a:rPr lang="en-US" sz="2000" dirty="0">
                <a:solidFill>
                  <a:srgbClr val="000000"/>
                </a:solidFill>
              </a:rPr>
              <a:t>,</a:t>
            </a:r>
          </a:p>
          <a:p>
            <a:endParaRPr lang="en-US" sz="2000" dirty="0" smtClean="0">
              <a:solidFill>
                <a:srgbClr val="000000"/>
              </a:solidFill>
            </a:endParaRPr>
          </a:p>
          <a:p>
            <a:pPr marL="457200" indent="-457200">
              <a:buFont typeface="+mj-lt"/>
              <a:buAutoNum type="arabicPeriod"/>
            </a:pPr>
            <a:r>
              <a:rPr lang="en-US" sz="2000" dirty="0" smtClean="0">
                <a:solidFill>
                  <a:srgbClr val="000000"/>
                </a:solidFill>
              </a:rPr>
              <a:t>Beam </a:t>
            </a:r>
            <a:r>
              <a:rPr lang="en-US" sz="2000" dirty="0">
                <a:solidFill>
                  <a:srgbClr val="000000"/>
                </a:solidFill>
              </a:rPr>
              <a:t>Interlock </a:t>
            </a:r>
            <a:r>
              <a:rPr lang="en-US" sz="2000" dirty="0" smtClean="0">
                <a:solidFill>
                  <a:srgbClr val="000000"/>
                </a:solidFill>
              </a:rPr>
              <a:t>System,</a:t>
            </a:r>
            <a:endParaRPr lang="en-US" sz="2000" dirty="0">
              <a:solidFill>
                <a:srgbClr val="000000"/>
              </a:solidFill>
            </a:endParaRPr>
          </a:p>
          <a:p>
            <a:endParaRPr lang="en-US" sz="2000" dirty="0" smtClean="0">
              <a:solidFill>
                <a:srgbClr val="000000"/>
              </a:solidFill>
            </a:endParaRPr>
          </a:p>
          <a:p>
            <a:pPr marL="457200" indent="-457200">
              <a:buFont typeface="+mj-lt"/>
              <a:buAutoNum type="arabicPeriod"/>
            </a:pPr>
            <a:r>
              <a:rPr lang="en-US" sz="2000" dirty="0" smtClean="0">
                <a:solidFill>
                  <a:srgbClr val="000000"/>
                </a:solidFill>
              </a:rPr>
              <a:t>MP</a:t>
            </a:r>
            <a:r>
              <a:rPr lang="en-US" sz="2000" dirty="0">
                <a:solidFill>
                  <a:srgbClr val="000000"/>
                </a:solidFill>
              </a:rPr>
              <a:t>-related beam switch-off actuation </a:t>
            </a:r>
            <a:r>
              <a:rPr lang="en-US" sz="2000" dirty="0" smtClean="0">
                <a:solidFill>
                  <a:srgbClr val="000000"/>
                </a:solidFill>
              </a:rPr>
              <a:t>systems</a:t>
            </a:r>
            <a:r>
              <a:rPr lang="en-US" sz="2000" dirty="0">
                <a:solidFill>
                  <a:srgbClr val="000000"/>
                </a:solidFill>
              </a:rPr>
              <a:t>,</a:t>
            </a:r>
          </a:p>
          <a:p>
            <a:endParaRPr lang="en-US" sz="2000" dirty="0" smtClean="0">
              <a:solidFill>
                <a:srgbClr val="000000"/>
              </a:solidFill>
            </a:endParaRPr>
          </a:p>
          <a:p>
            <a:pPr marL="457200" indent="-457200">
              <a:buFont typeface="+mj-lt"/>
              <a:buAutoNum type="arabicPeriod"/>
            </a:pPr>
            <a:r>
              <a:rPr lang="en-US" sz="2000" dirty="0" smtClean="0">
                <a:solidFill>
                  <a:srgbClr val="000000"/>
                </a:solidFill>
              </a:rPr>
              <a:t>MP </a:t>
            </a:r>
            <a:r>
              <a:rPr lang="en-US" sz="2000" dirty="0">
                <a:solidFill>
                  <a:srgbClr val="000000"/>
                </a:solidFill>
              </a:rPr>
              <a:t>management systems. </a:t>
            </a:r>
          </a:p>
          <a:p>
            <a:endParaRPr lang="en-US" sz="2000" dirty="0">
              <a:solidFill>
                <a:srgbClr val="000000"/>
              </a:solidFill>
            </a:endParaRPr>
          </a:p>
          <a:p>
            <a:pPr marL="285750" indent="-285750"/>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Tree>
    <p:extLst>
      <p:ext uri="{BB962C8B-B14F-4D97-AF65-F5344CB8AC3E}">
        <p14:creationId xmlns:p14="http://schemas.microsoft.com/office/powerpoint/2010/main" val="342758630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MP </a:t>
            </a:r>
            <a:r>
              <a:rPr lang="en-US" dirty="0"/>
              <a:t>R</a:t>
            </a:r>
            <a:r>
              <a:rPr lang="en-US" dirty="0" smtClean="0"/>
              <a:t>elated Systems I</a:t>
            </a:r>
            <a:endParaRPr lang="en-US" dirty="0"/>
          </a:p>
        </p:txBody>
      </p:sp>
      <p:sp>
        <p:nvSpPr>
          <p:cNvPr id="3" name="Content Placeholder 2"/>
          <p:cNvSpPr>
            <a:spLocks noGrp="1"/>
          </p:cNvSpPr>
          <p:nvPr>
            <p:ph idx="1"/>
          </p:nvPr>
        </p:nvSpPr>
        <p:spPr>
          <a:xfrm>
            <a:off x="179512" y="1484784"/>
            <a:ext cx="8856984" cy="4824536"/>
          </a:xfrm>
        </p:spPr>
        <p:txBody>
          <a:bodyPr>
            <a:noAutofit/>
          </a:bodyPr>
          <a:lstStyle/>
          <a:p>
            <a:pPr marL="0" indent="0">
              <a:buNone/>
            </a:pPr>
            <a:r>
              <a:rPr lang="en-US" sz="2000" dirty="0" smtClean="0">
                <a:solidFill>
                  <a:srgbClr val="000000"/>
                </a:solidFill>
              </a:rPr>
              <a:t>The </a:t>
            </a:r>
            <a:r>
              <a:rPr lang="en-US" sz="2000" b="1" dirty="0">
                <a:solidFill>
                  <a:srgbClr val="000000"/>
                </a:solidFill>
              </a:rPr>
              <a:t>local MP-related systems </a:t>
            </a:r>
            <a:r>
              <a:rPr lang="en-US" sz="2000" dirty="0">
                <a:solidFill>
                  <a:srgbClr val="000000"/>
                </a:solidFill>
              </a:rPr>
              <a:t>located in the accelerator, target station and neutron science segments of ESS </a:t>
            </a:r>
            <a:r>
              <a:rPr lang="en-US" sz="2000" b="1" dirty="0">
                <a:solidFill>
                  <a:srgbClr val="000000"/>
                </a:solidFill>
              </a:rPr>
              <a:t>implement</a:t>
            </a:r>
            <a:r>
              <a:rPr lang="en-US" sz="2000" dirty="0">
                <a:solidFill>
                  <a:srgbClr val="000000"/>
                </a:solidFill>
              </a:rPr>
              <a:t> the needed </a:t>
            </a:r>
            <a:r>
              <a:rPr lang="en-US" sz="2000" b="1" dirty="0">
                <a:solidFill>
                  <a:srgbClr val="000000"/>
                </a:solidFill>
              </a:rPr>
              <a:t>local protection functions </a:t>
            </a:r>
            <a:r>
              <a:rPr lang="en-US" sz="2000" b="1" dirty="0" smtClean="0">
                <a:solidFill>
                  <a:srgbClr val="000000"/>
                </a:solidFill>
              </a:rPr>
              <a:t>to</a:t>
            </a:r>
            <a:r>
              <a:rPr lang="en-US" sz="2000" dirty="0" smtClean="0">
                <a:solidFill>
                  <a:srgbClr val="000000"/>
                </a:solidFill>
              </a:rPr>
              <a:t>: </a:t>
            </a:r>
          </a:p>
          <a:p>
            <a:pPr marL="0" indent="0">
              <a:buNone/>
            </a:pPr>
            <a:endParaRPr lang="en-US" sz="2000" dirty="0">
              <a:solidFill>
                <a:srgbClr val="000000"/>
              </a:solidFill>
            </a:endParaRPr>
          </a:p>
          <a:p>
            <a:r>
              <a:rPr lang="en-US" sz="2000" b="1" dirty="0" smtClean="0">
                <a:solidFill>
                  <a:srgbClr val="000000"/>
                </a:solidFill>
              </a:rPr>
              <a:t>keep </a:t>
            </a:r>
            <a:r>
              <a:rPr lang="en-US" sz="2000" b="1" dirty="0">
                <a:solidFill>
                  <a:srgbClr val="000000"/>
                </a:solidFill>
              </a:rPr>
              <a:t>the local </a:t>
            </a:r>
            <a:r>
              <a:rPr lang="en-US" sz="2000" b="1" dirty="0" smtClean="0">
                <a:solidFill>
                  <a:srgbClr val="000000"/>
                </a:solidFill>
              </a:rPr>
              <a:t>system </a:t>
            </a:r>
            <a:r>
              <a:rPr lang="en-US" sz="2000" b="1" dirty="0">
                <a:solidFill>
                  <a:srgbClr val="000000"/>
                </a:solidFill>
              </a:rPr>
              <a:t>protected from non-beam-induced </a:t>
            </a:r>
            <a:r>
              <a:rPr lang="en-US" sz="2000" b="1" dirty="0" smtClean="0">
                <a:solidFill>
                  <a:srgbClr val="000000"/>
                </a:solidFill>
              </a:rPr>
              <a:t>damage</a:t>
            </a:r>
            <a:r>
              <a:rPr lang="en-US" sz="2000" dirty="0">
                <a:solidFill>
                  <a:srgbClr val="000000"/>
                </a:solidFill>
              </a:rPr>
              <a:t>,</a:t>
            </a:r>
            <a:endParaRPr lang="en-US" sz="2000" dirty="0" smtClean="0">
              <a:solidFill>
                <a:srgbClr val="000000"/>
              </a:solidFill>
            </a:endParaRPr>
          </a:p>
          <a:p>
            <a:endParaRPr lang="en-US" sz="2000" dirty="0">
              <a:solidFill>
                <a:srgbClr val="000000"/>
              </a:solidFill>
            </a:endParaRPr>
          </a:p>
          <a:p>
            <a:r>
              <a:rPr lang="en-US" sz="2000" b="1" dirty="0" smtClean="0">
                <a:solidFill>
                  <a:srgbClr val="000000"/>
                </a:solidFill>
              </a:rPr>
              <a:t>prevent </a:t>
            </a:r>
            <a:r>
              <a:rPr lang="en-US" sz="2000" b="1" dirty="0">
                <a:solidFill>
                  <a:srgbClr val="000000"/>
                </a:solidFill>
              </a:rPr>
              <a:t>beam </a:t>
            </a:r>
            <a:r>
              <a:rPr lang="en-US" sz="2000" dirty="0">
                <a:solidFill>
                  <a:srgbClr val="000000"/>
                </a:solidFill>
              </a:rPr>
              <a:t>from being switched on/injected to the </a:t>
            </a:r>
            <a:r>
              <a:rPr lang="en-US" sz="2000" dirty="0" err="1">
                <a:solidFill>
                  <a:srgbClr val="000000"/>
                </a:solidFill>
              </a:rPr>
              <a:t>linac</a:t>
            </a:r>
            <a:r>
              <a:rPr lang="en-US" sz="2000" dirty="0">
                <a:solidFill>
                  <a:srgbClr val="000000"/>
                </a:solidFill>
              </a:rPr>
              <a:t> or sent to the target </a:t>
            </a:r>
            <a:r>
              <a:rPr lang="en-US" sz="2000" b="1" dirty="0">
                <a:solidFill>
                  <a:srgbClr val="000000"/>
                </a:solidFill>
              </a:rPr>
              <a:t>if the local </a:t>
            </a:r>
            <a:r>
              <a:rPr lang="en-US" sz="2000" b="1" dirty="0" smtClean="0">
                <a:solidFill>
                  <a:srgbClr val="000000"/>
                </a:solidFill>
              </a:rPr>
              <a:t>system is </a:t>
            </a:r>
            <a:r>
              <a:rPr lang="en-US" sz="2000" b="1" dirty="0">
                <a:solidFill>
                  <a:srgbClr val="000000"/>
                </a:solidFill>
              </a:rPr>
              <a:t>not ready </a:t>
            </a:r>
            <a:r>
              <a:rPr lang="en-US" sz="2000" dirty="0">
                <a:solidFill>
                  <a:srgbClr val="000000"/>
                </a:solidFill>
              </a:rPr>
              <a:t>to support beam </a:t>
            </a:r>
            <a:r>
              <a:rPr lang="en-US" sz="2000" dirty="0" smtClean="0">
                <a:solidFill>
                  <a:srgbClr val="000000"/>
                </a:solidFill>
              </a:rPr>
              <a:t>operation,</a:t>
            </a:r>
          </a:p>
          <a:p>
            <a:endParaRPr lang="en-US" sz="2000" dirty="0">
              <a:solidFill>
                <a:srgbClr val="000000"/>
              </a:solidFill>
            </a:endParaRPr>
          </a:p>
          <a:p>
            <a:r>
              <a:rPr lang="en-US" sz="2000" dirty="0">
                <a:solidFill>
                  <a:srgbClr val="000000"/>
                </a:solidFill>
              </a:rPr>
              <a:t>If a local damage risk gets detected, these local protection functions will result in a </a:t>
            </a:r>
            <a:r>
              <a:rPr lang="en-US" sz="2000" b="1" dirty="0">
                <a:solidFill>
                  <a:srgbClr val="000000"/>
                </a:solidFill>
              </a:rPr>
              <a:t>locally</a:t>
            </a:r>
            <a:r>
              <a:rPr lang="en-US" sz="2000" dirty="0">
                <a:solidFill>
                  <a:srgbClr val="000000"/>
                </a:solidFill>
              </a:rPr>
              <a:t> </a:t>
            </a:r>
            <a:r>
              <a:rPr lang="en-US" sz="2000" b="1" dirty="0">
                <a:solidFill>
                  <a:srgbClr val="000000"/>
                </a:solidFill>
              </a:rPr>
              <a:t>protected</a:t>
            </a:r>
            <a:r>
              <a:rPr lang="en-US" sz="2000" dirty="0">
                <a:solidFill>
                  <a:srgbClr val="000000"/>
                </a:solidFill>
              </a:rPr>
              <a:t> state for the affected </a:t>
            </a:r>
            <a:r>
              <a:rPr lang="en-US" sz="2000" dirty="0" smtClean="0">
                <a:solidFill>
                  <a:srgbClr val="000000"/>
                </a:solidFill>
              </a:rPr>
              <a:t>system, </a:t>
            </a:r>
          </a:p>
          <a:p>
            <a:endParaRPr lang="en-US" sz="2000" dirty="0" smtClean="0">
              <a:solidFill>
                <a:srgbClr val="000000"/>
              </a:solidFill>
            </a:endParaRPr>
          </a:p>
          <a:p>
            <a:r>
              <a:rPr lang="en-US" sz="2000" b="1" dirty="0" smtClean="0">
                <a:solidFill>
                  <a:srgbClr val="000000"/>
                </a:solidFill>
              </a:rPr>
              <a:t>If </a:t>
            </a:r>
            <a:r>
              <a:rPr lang="en-US" sz="2000" b="1" dirty="0">
                <a:solidFill>
                  <a:srgbClr val="000000"/>
                </a:solidFill>
              </a:rPr>
              <a:t>such </a:t>
            </a:r>
            <a:r>
              <a:rPr lang="en-US" sz="2000" dirty="0">
                <a:solidFill>
                  <a:srgbClr val="000000"/>
                </a:solidFill>
              </a:rPr>
              <a:t>an </a:t>
            </a:r>
            <a:r>
              <a:rPr lang="en-US" sz="2000" b="1" dirty="0">
                <a:solidFill>
                  <a:srgbClr val="000000"/>
                </a:solidFill>
              </a:rPr>
              <a:t>action</a:t>
            </a:r>
            <a:r>
              <a:rPr lang="en-US" sz="2000" dirty="0">
                <a:solidFill>
                  <a:srgbClr val="000000"/>
                </a:solidFill>
              </a:rPr>
              <a:t> has a potential to negatively </a:t>
            </a:r>
            <a:r>
              <a:rPr lang="en-US" sz="2000" b="1" dirty="0">
                <a:solidFill>
                  <a:srgbClr val="000000"/>
                </a:solidFill>
              </a:rPr>
              <a:t>influence</a:t>
            </a:r>
            <a:r>
              <a:rPr lang="en-US" sz="2000" dirty="0">
                <a:solidFill>
                  <a:srgbClr val="000000"/>
                </a:solidFill>
              </a:rPr>
              <a:t> the state of the proton </a:t>
            </a:r>
            <a:r>
              <a:rPr lang="en-US" sz="2000" b="1" dirty="0">
                <a:solidFill>
                  <a:srgbClr val="000000"/>
                </a:solidFill>
              </a:rPr>
              <a:t>beam</a:t>
            </a:r>
            <a:r>
              <a:rPr lang="en-US" sz="2000" dirty="0">
                <a:solidFill>
                  <a:srgbClr val="000000"/>
                </a:solidFill>
              </a:rPr>
              <a:t>, the local protection functions </a:t>
            </a:r>
            <a:r>
              <a:rPr lang="en-US" sz="2000" b="1" dirty="0">
                <a:solidFill>
                  <a:srgbClr val="000000"/>
                </a:solidFill>
              </a:rPr>
              <a:t>additionally trigger a switch-off</a:t>
            </a:r>
            <a:r>
              <a:rPr lang="en-US" sz="2000" dirty="0">
                <a:solidFill>
                  <a:srgbClr val="000000"/>
                </a:solidFill>
              </a:rPr>
              <a:t> of the proton </a:t>
            </a:r>
            <a:r>
              <a:rPr lang="en-US" sz="2000" b="1" dirty="0" smtClean="0">
                <a:solidFill>
                  <a:srgbClr val="000000"/>
                </a:solidFill>
              </a:rPr>
              <a:t>beam</a:t>
            </a:r>
            <a:r>
              <a:rPr lang="en-US" sz="2000" dirty="0" smtClean="0">
                <a:solidFill>
                  <a:srgbClr val="000000"/>
                </a:solidFill>
              </a:rPr>
              <a:t>. </a:t>
            </a:r>
          </a:p>
          <a:p>
            <a:pPr marL="285750" indent="-285750"/>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dirty="0"/>
          </a:p>
        </p:txBody>
      </p:sp>
    </p:spTree>
    <p:extLst>
      <p:ext uri="{BB962C8B-B14F-4D97-AF65-F5344CB8AC3E}">
        <p14:creationId xmlns:p14="http://schemas.microsoft.com/office/powerpoint/2010/main" val="9179906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MP Related Systems II</a:t>
            </a:r>
            <a:endParaRPr lang="en-US" dirty="0"/>
          </a:p>
        </p:txBody>
      </p:sp>
      <p:sp>
        <p:nvSpPr>
          <p:cNvPr id="3" name="Content Placeholder 2"/>
          <p:cNvSpPr>
            <a:spLocks noGrp="1"/>
          </p:cNvSpPr>
          <p:nvPr>
            <p:ph idx="1"/>
          </p:nvPr>
        </p:nvSpPr>
        <p:spPr>
          <a:xfrm>
            <a:off x="539552" y="1484784"/>
            <a:ext cx="8316416" cy="4824536"/>
          </a:xfrm>
        </p:spPr>
        <p:txBody>
          <a:bodyPr>
            <a:noAutofit/>
          </a:bodyPr>
          <a:lstStyle/>
          <a:p>
            <a:r>
              <a:rPr lang="en-US" sz="2000" dirty="0" smtClean="0">
                <a:solidFill>
                  <a:srgbClr val="000000"/>
                </a:solidFill>
              </a:rPr>
              <a:t>If </a:t>
            </a:r>
            <a:r>
              <a:rPr lang="en-US" sz="2000" dirty="0">
                <a:solidFill>
                  <a:srgbClr val="000000"/>
                </a:solidFill>
              </a:rPr>
              <a:t>the local </a:t>
            </a:r>
            <a:r>
              <a:rPr lang="en-US" sz="2000" dirty="0" smtClean="0">
                <a:solidFill>
                  <a:srgbClr val="000000"/>
                </a:solidFill>
              </a:rPr>
              <a:t>system is </a:t>
            </a:r>
            <a:r>
              <a:rPr lang="en-US" sz="2000" dirty="0">
                <a:solidFill>
                  <a:srgbClr val="000000"/>
                </a:solidFill>
              </a:rPr>
              <a:t>not ready to support beam production, the local protection functions will not permit beam. </a:t>
            </a:r>
            <a:endParaRPr lang="en-US" sz="2000" dirty="0" smtClean="0">
              <a:solidFill>
                <a:srgbClr val="000000"/>
              </a:solidFill>
            </a:endParaRPr>
          </a:p>
          <a:p>
            <a:endParaRPr lang="en-US" sz="2000" dirty="0" smtClean="0">
              <a:solidFill>
                <a:srgbClr val="000000"/>
              </a:solidFill>
            </a:endParaRPr>
          </a:p>
          <a:p>
            <a:r>
              <a:rPr lang="en-US" sz="2000" dirty="0" smtClean="0">
                <a:solidFill>
                  <a:srgbClr val="000000"/>
                </a:solidFill>
              </a:rPr>
              <a:t>If </a:t>
            </a:r>
            <a:r>
              <a:rPr lang="en-US" sz="2000" dirty="0">
                <a:solidFill>
                  <a:srgbClr val="000000"/>
                </a:solidFill>
              </a:rPr>
              <a:t>other </a:t>
            </a:r>
            <a:r>
              <a:rPr lang="en-US" sz="2000" dirty="0" smtClean="0">
                <a:solidFill>
                  <a:srgbClr val="000000"/>
                </a:solidFill>
              </a:rPr>
              <a:t>systems depends </a:t>
            </a:r>
            <a:r>
              <a:rPr lang="en-US" sz="2000" dirty="0">
                <a:solidFill>
                  <a:srgbClr val="000000"/>
                </a:solidFill>
              </a:rPr>
              <a:t>on the </a:t>
            </a:r>
            <a:r>
              <a:rPr lang="en-US" sz="2000" dirty="0" smtClean="0">
                <a:solidFill>
                  <a:srgbClr val="000000"/>
                </a:solidFill>
              </a:rPr>
              <a:t>operation, </a:t>
            </a:r>
            <a:r>
              <a:rPr lang="en-US" sz="2000" dirty="0">
                <a:solidFill>
                  <a:srgbClr val="000000"/>
                </a:solidFill>
              </a:rPr>
              <a:t>then necessary actions will need to be taken to prevent damage to that other </a:t>
            </a:r>
            <a:r>
              <a:rPr lang="en-US" sz="2000" dirty="0" smtClean="0">
                <a:solidFill>
                  <a:srgbClr val="000000"/>
                </a:solidFill>
              </a:rPr>
              <a:t>system. </a:t>
            </a:r>
          </a:p>
          <a:p>
            <a:endParaRPr lang="en-US" sz="2000" dirty="0">
              <a:solidFill>
                <a:srgbClr val="000000"/>
              </a:solidFill>
            </a:endParaRPr>
          </a:p>
          <a:p>
            <a:pPr marL="0" indent="0">
              <a:buNone/>
            </a:pPr>
            <a:r>
              <a:rPr lang="en-US" sz="2000" b="1" dirty="0" smtClean="0">
                <a:solidFill>
                  <a:srgbClr val="000000"/>
                </a:solidFill>
              </a:rPr>
              <a:t>MP</a:t>
            </a:r>
            <a:r>
              <a:rPr lang="en-US" sz="2000" b="1" dirty="0">
                <a:solidFill>
                  <a:srgbClr val="000000"/>
                </a:solidFill>
              </a:rPr>
              <a:t>-related systems will </a:t>
            </a:r>
            <a:r>
              <a:rPr lang="en-US" sz="2000" b="1" dirty="0" smtClean="0">
                <a:solidFill>
                  <a:srgbClr val="000000"/>
                </a:solidFill>
              </a:rPr>
              <a:t>implement a:</a:t>
            </a:r>
          </a:p>
          <a:p>
            <a:pPr marL="0" indent="0">
              <a:buNone/>
            </a:pPr>
            <a:endParaRPr lang="en-US" sz="2000" b="1" dirty="0" smtClean="0">
              <a:solidFill>
                <a:srgbClr val="000000"/>
              </a:solidFill>
            </a:endParaRPr>
          </a:p>
          <a:p>
            <a:r>
              <a:rPr lang="en-US" sz="2000" b="1" dirty="0" smtClean="0">
                <a:solidFill>
                  <a:srgbClr val="000000"/>
                </a:solidFill>
              </a:rPr>
              <a:t>LOCAL</a:t>
            </a:r>
            <a:r>
              <a:rPr lang="en-US" sz="2000" b="1" dirty="0">
                <a:solidFill>
                  <a:srgbClr val="000000"/>
                </a:solidFill>
              </a:rPr>
              <a:t>-</a:t>
            </a:r>
            <a:r>
              <a:rPr lang="en-US" sz="2000" b="1" dirty="0" smtClean="0">
                <a:solidFill>
                  <a:srgbClr val="000000"/>
                </a:solidFill>
              </a:rPr>
              <a:t>PERMIT</a:t>
            </a:r>
            <a:r>
              <a:rPr lang="en-US" sz="2000" dirty="0" smtClean="0">
                <a:solidFill>
                  <a:srgbClr val="000000"/>
                </a:solidFill>
              </a:rPr>
              <a:t>: state </a:t>
            </a:r>
            <a:r>
              <a:rPr lang="en-US" sz="2000" dirty="0">
                <a:solidFill>
                  <a:srgbClr val="000000"/>
                </a:solidFill>
              </a:rPr>
              <a:t>variable that is internal to the </a:t>
            </a:r>
            <a:r>
              <a:rPr lang="en-US" sz="2000" dirty="0" smtClean="0">
                <a:solidFill>
                  <a:srgbClr val="000000"/>
                </a:solidFill>
              </a:rPr>
              <a:t>system </a:t>
            </a:r>
            <a:r>
              <a:rPr lang="en-US" sz="2000" dirty="0">
                <a:solidFill>
                  <a:srgbClr val="000000"/>
                </a:solidFill>
              </a:rPr>
              <a:t>and represents whether it is correctly functioning or an off-nominal state has been detected. </a:t>
            </a:r>
            <a:endParaRPr lang="en-US" sz="2000" dirty="0" smtClean="0">
              <a:solidFill>
                <a:srgbClr val="000000"/>
              </a:solidFill>
            </a:endParaRPr>
          </a:p>
          <a:p>
            <a:endParaRPr lang="en-US" sz="2000" dirty="0" smtClean="0">
              <a:solidFill>
                <a:srgbClr val="000000"/>
              </a:solidFill>
            </a:endParaRPr>
          </a:p>
          <a:p>
            <a:r>
              <a:rPr lang="en-US" sz="2000" b="1" dirty="0" smtClean="0">
                <a:solidFill>
                  <a:srgbClr val="000000"/>
                </a:solidFill>
              </a:rPr>
              <a:t>BEAM</a:t>
            </a:r>
            <a:r>
              <a:rPr lang="en-US" sz="2000" b="1" dirty="0">
                <a:solidFill>
                  <a:srgbClr val="000000"/>
                </a:solidFill>
              </a:rPr>
              <a:t>-</a:t>
            </a:r>
            <a:r>
              <a:rPr lang="en-US" sz="2000" b="1" dirty="0" smtClean="0">
                <a:solidFill>
                  <a:srgbClr val="000000"/>
                </a:solidFill>
              </a:rPr>
              <a:t>PERMIT: </a:t>
            </a:r>
            <a:r>
              <a:rPr lang="en-US" sz="2000" dirty="0" smtClean="0">
                <a:solidFill>
                  <a:srgbClr val="000000"/>
                </a:solidFill>
              </a:rPr>
              <a:t>communicated </a:t>
            </a:r>
            <a:r>
              <a:rPr lang="en-US" sz="2000" dirty="0">
                <a:solidFill>
                  <a:srgbClr val="000000"/>
                </a:solidFill>
              </a:rPr>
              <a:t>to the Beam Interlock System and tells whether the </a:t>
            </a:r>
            <a:r>
              <a:rPr lang="en-US" sz="2000" dirty="0" smtClean="0">
                <a:solidFill>
                  <a:srgbClr val="000000"/>
                </a:solidFill>
              </a:rPr>
              <a:t>system </a:t>
            </a:r>
            <a:r>
              <a:rPr lang="en-US" sz="2000" dirty="0">
                <a:solidFill>
                  <a:srgbClr val="000000"/>
                </a:solidFill>
              </a:rPr>
              <a:t>is in a state where beam production is safe. </a:t>
            </a:r>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dirty="0"/>
          </a:p>
        </p:txBody>
      </p:sp>
    </p:spTree>
    <p:extLst>
      <p:ext uri="{BB962C8B-B14F-4D97-AF65-F5344CB8AC3E}">
        <p14:creationId xmlns:p14="http://schemas.microsoft.com/office/powerpoint/2010/main" val="18707903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 Beam Monitoring Systems</a:t>
            </a:r>
            <a:endParaRPr lang="en-US" dirty="0"/>
          </a:p>
        </p:txBody>
      </p:sp>
      <p:sp>
        <p:nvSpPr>
          <p:cNvPr id="3" name="Content Placeholder 2"/>
          <p:cNvSpPr>
            <a:spLocks noGrp="1"/>
          </p:cNvSpPr>
          <p:nvPr>
            <p:ph idx="1"/>
          </p:nvPr>
        </p:nvSpPr>
        <p:spPr>
          <a:xfrm>
            <a:off x="395536" y="1484784"/>
            <a:ext cx="8316416" cy="5112568"/>
          </a:xfrm>
        </p:spPr>
        <p:txBody>
          <a:bodyPr>
            <a:noAutofit/>
          </a:bodyPr>
          <a:lstStyle/>
          <a:p>
            <a:pPr marL="0" indent="0">
              <a:buNone/>
            </a:pPr>
            <a:r>
              <a:rPr lang="en-US" sz="1800" b="1" dirty="0" smtClean="0">
                <a:solidFill>
                  <a:srgbClr val="000000"/>
                </a:solidFill>
              </a:rPr>
              <a:t>MP related Proton Beam Monitoring Systems:</a:t>
            </a:r>
          </a:p>
          <a:p>
            <a:pPr marL="0" indent="0">
              <a:buNone/>
            </a:pPr>
            <a:endParaRPr lang="en-US" sz="1800" b="1" dirty="0">
              <a:solidFill>
                <a:srgbClr val="000000"/>
              </a:solidFill>
            </a:endParaRPr>
          </a:p>
          <a:p>
            <a:r>
              <a:rPr lang="en-US" sz="1800" dirty="0" smtClean="0">
                <a:solidFill>
                  <a:srgbClr val="000000"/>
                </a:solidFill>
              </a:rPr>
              <a:t>The </a:t>
            </a:r>
            <a:r>
              <a:rPr lang="en-US" sz="1800" dirty="0">
                <a:solidFill>
                  <a:srgbClr val="000000"/>
                </a:solidFill>
              </a:rPr>
              <a:t>MP-related proton-beam monitoring systems detect any off-nominal states of the proton beam itself that might cause damage to or unnecessary activation of any equipment. </a:t>
            </a:r>
            <a:endParaRPr lang="en-US" sz="1800" dirty="0" smtClean="0">
              <a:solidFill>
                <a:srgbClr val="000000"/>
              </a:solidFill>
            </a:endParaRPr>
          </a:p>
          <a:p>
            <a:pPr marL="0" indent="0">
              <a:buNone/>
            </a:pPr>
            <a:endParaRPr lang="en-US" sz="1800" dirty="0" smtClean="0">
              <a:solidFill>
                <a:srgbClr val="000000"/>
              </a:solidFill>
            </a:endParaRPr>
          </a:p>
          <a:p>
            <a:r>
              <a:rPr lang="en-US" sz="1800" dirty="0" smtClean="0">
                <a:solidFill>
                  <a:srgbClr val="000000"/>
                </a:solidFill>
              </a:rPr>
              <a:t>The </a:t>
            </a:r>
            <a:r>
              <a:rPr lang="en-US" sz="1800" dirty="0">
                <a:solidFill>
                  <a:srgbClr val="000000"/>
                </a:solidFill>
              </a:rPr>
              <a:t>corresponding protection functions will trigger a switch-off of the proton beam by means of a BEAM-PERMIT signal transmitted to the Beam Interlock System. </a:t>
            </a:r>
            <a:endParaRPr lang="en-US" sz="1800" dirty="0" smtClean="0">
              <a:solidFill>
                <a:srgbClr val="000000"/>
              </a:solidFill>
            </a:endParaRPr>
          </a:p>
          <a:p>
            <a:endParaRPr lang="en-US" sz="1800" dirty="0">
              <a:solidFill>
                <a:srgbClr val="000000"/>
              </a:solidFill>
            </a:endParaRPr>
          </a:p>
          <a:p>
            <a:pPr marL="0" indent="0">
              <a:buNone/>
            </a:pPr>
            <a:r>
              <a:rPr lang="en-US" sz="1800" b="1" dirty="0" smtClean="0">
                <a:solidFill>
                  <a:srgbClr val="000000"/>
                </a:solidFill>
              </a:rPr>
              <a:t>Beam Instrument Protection Systems:</a:t>
            </a:r>
          </a:p>
          <a:p>
            <a:pPr marL="0" indent="0">
              <a:buNone/>
            </a:pPr>
            <a:endParaRPr lang="en-US" sz="1800" b="1" dirty="0" smtClean="0">
              <a:solidFill>
                <a:srgbClr val="000000"/>
              </a:solidFill>
            </a:endParaRPr>
          </a:p>
          <a:p>
            <a:r>
              <a:rPr lang="en-US" sz="1800" dirty="0" smtClean="0">
                <a:solidFill>
                  <a:srgbClr val="000000"/>
                </a:solidFill>
              </a:rPr>
              <a:t>detect </a:t>
            </a:r>
            <a:r>
              <a:rPr lang="en-US" sz="1800" dirty="0">
                <a:solidFill>
                  <a:srgbClr val="000000"/>
                </a:solidFill>
              </a:rPr>
              <a:t>off-nominal states that might lead to damage to the beam instrumentation itself, </a:t>
            </a:r>
          </a:p>
          <a:p>
            <a:endParaRPr lang="en-US" sz="1800" dirty="0">
              <a:solidFill>
                <a:srgbClr val="000000"/>
              </a:solidFill>
            </a:endParaRPr>
          </a:p>
          <a:p>
            <a:r>
              <a:rPr lang="en-US" sz="1800" dirty="0">
                <a:solidFill>
                  <a:srgbClr val="000000"/>
                </a:solidFill>
              </a:rPr>
              <a:t>detect states where the monitoring systems are not ready for </a:t>
            </a:r>
            <a:r>
              <a:rPr lang="en-US" sz="1800" dirty="0" smtClean="0">
                <a:solidFill>
                  <a:srgbClr val="000000"/>
                </a:solidFill>
              </a:rPr>
              <a:t>beam</a:t>
            </a: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dirty="0"/>
          </a:p>
        </p:txBody>
      </p:sp>
    </p:spTree>
    <p:extLst>
      <p:ext uri="{BB962C8B-B14F-4D97-AF65-F5344CB8AC3E}">
        <p14:creationId xmlns:p14="http://schemas.microsoft.com/office/powerpoint/2010/main" val="32546015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Beam Interlock System</a:t>
            </a:r>
            <a:endParaRPr lang="en-US" dirty="0"/>
          </a:p>
        </p:txBody>
      </p:sp>
      <p:sp>
        <p:nvSpPr>
          <p:cNvPr id="3" name="Content Placeholder 2"/>
          <p:cNvSpPr>
            <a:spLocks noGrp="1"/>
          </p:cNvSpPr>
          <p:nvPr>
            <p:ph idx="1"/>
          </p:nvPr>
        </p:nvSpPr>
        <p:spPr>
          <a:xfrm>
            <a:off x="539552" y="1772816"/>
            <a:ext cx="8316416" cy="4536504"/>
          </a:xfrm>
        </p:spPr>
        <p:txBody>
          <a:bodyPr>
            <a:noAutofit/>
          </a:bodyPr>
          <a:lstStyle/>
          <a:p>
            <a:r>
              <a:rPr lang="en-US" sz="1800" dirty="0" smtClean="0">
                <a:solidFill>
                  <a:srgbClr val="000000"/>
                </a:solidFill>
              </a:rPr>
              <a:t>The </a:t>
            </a:r>
            <a:r>
              <a:rPr lang="en-US" sz="1800" b="1" dirty="0">
                <a:solidFill>
                  <a:srgbClr val="000000"/>
                </a:solidFill>
              </a:rPr>
              <a:t>Beam Interlock System evaluates the BEAM-PERMIT signals </a:t>
            </a:r>
            <a:r>
              <a:rPr lang="en-US" sz="1800" dirty="0">
                <a:solidFill>
                  <a:srgbClr val="000000"/>
                </a:solidFill>
              </a:rPr>
              <a:t>from all local MP-related systems and MP-related proton-beam monitoring systems. </a:t>
            </a:r>
            <a:endParaRPr lang="en-US" sz="1800" dirty="0" smtClean="0">
              <a:solidFill>
                <a:srgbClr val="000000"/>
              </a:solidFill>
            </a:endParaRPr>
          </a:p>
          <a:p>
            <a:endParaRPr lang="en-US" sz="1800" dirty="0" smtClean="0">
              <a:solidFill>
                <a:srgbClr val="000000"/>
              </a:solidFill>
            </a:endParaRPr>
          </a:p>
          <a:p>
            <a:r>
              <a:rPr lang="en-US" sz="1800" b="1" dirty="0" smtClean="0">
                <a:solidFill>
                  <a:srgbClr val="000000"/>
                </a:solidFill>
              </a:rPr>
              <a:t>If </a:t>
            </a:r>
            <a:r>
              <a:rPr lang="en-US" sz="1800" b="1" dirty="0">
                <a:solidFill>
                  <a:srgbClr val="000000"/>
                </a:solidFill>
              </a:rPr>
              <a:t>required, the Beam Interlock System initiates the switch-off of the beam </a:t>
            </a:r>
            <a:r>
              <a:rPr lang="en-US" sz="1800" dirty="0">
                <a:solidFill>
                  <a:srgbClr val="000000"/>
                </a:solidFill>
              </a:rPr>
              <a:t>by triggering a set of MP-related beam switch-off actuation systems in a specific </a:t>
            </a:r>
            <a:r>
              <a:rPr lang="en-US" sz="1800" dirty="0" smtClean="0">
                <a:solidFill>
                  <a:srgbClr val="000000"/>
                </a:solidFill>
              </a:rPr>
              <a:t>sequence, allowing </a:t>
            </a:r>
            <a:r>
              <a:rPr lang="en-US" sz="1800" dirty="0">
                <a:solidFill>
                  <a:srgbClr val="000000"/>
                </a:solidFill>
              </a:rPr>
              <a:t>for a </a:t>
            </a:r>
            <a:r>
              <a:rPr lang="en-US" sz="1800" dirty="0" smtClean="0">
                <a:solidFill>
                  <a:srgbClr val="000000"/>
                </a:solidFill>
              </a:rPr>
              <a:t>painless </a:t>
            </a:r>
            <a:r>
              <a:rPr lang="en-US" sz="1800" dirty="0">
                <a:solidFill>
                  <a:srgbClr val="000000"/>
                </a:solidFill>
              </a:rPr>
              <a:t>recovery to normal operation. </a:t>
            </a:r>
            <a:endParaRPr lang="en-US" sz="1800" dirty="0" smtClean="0">
              <a:solidFill>
                <a:srgbClr val="000000"/>
              </a:solidFill>
            </a:endParaRPr>
          </a:p>
          <a:p>
            <a:endParaRPr lang="en-US" sz="1800" dirty="0">
              <a:solidFill>
                <a:srgbClr val="000000"/>
              </a:solidFill>
            </a:endParaRPr>
          </a:p>
          <a:p>
            <a:r>
              <a:rPr lang="en-US" sz="1800" b="1" dirty="0">
                <a:solidFill>
                  <a:srgbClr val="000000"/>
                </a:solidFill>
              </a:rPr>
              <a:t>The BIS will verify the correct reaction of the actuation systems </a:t>
            </a:r>
            <a:r>
              <a:rPr lang="en-US" sz="1800" dirty="0">
                <a:solidFill>
                  <a:srgbClr val="000000"/>
                </a:solidFill>
              </a:rPr>
              <a:t>and, in case beam is not switched-off, an emergency sequence disregarding any recovery requirements will be triggered. </a:t>
            </a:r>
            <a:endParaRPr lang="en-US" sz="1800" dirty="0" smtClean="0">
              <a:solidFill>
                <a:srgbClr val="000000"/>
              </a:solidFill>
            </a:endParaRPr>
          </a:p>
          <a:p>
            <a:endParaRPr lang="en-US" sz="1800" dirty="0">
              <a:solidFill>
                <a:srgbClr val="000000"/>
              </a:solidFill>
            </a:endParaRPr>
          </a:p>
          <a:p>
            <a:r>
              <a:rPr lang="en-US" sz="1800" b="1" dirty="0">
                <a:solidFill>
                  <a:srgbClr val="000000"/>
                </a:solidFill>
              </a:rPr>
              <a:t>After an interlock</a:t>
            </a:r>
            <a:r>
              <a:rPr lang="en-US" sz="1800" dirty="0">
                <a:solidFill>
                  <a:srgbClr val="000000"/>
                </a:solidFill>
              </a:rPr>
              <a:t>, beam production will only be allowed to resume once all BEAM-PERMIT input signals are in the expected state and </a:t>
            </a:r>
            <a:r>
              <a:rPr lang="en-US" sz="1800" b="1" dirty="0">
                <a:solidFill>
                  <a:srgbClr val="000000"/>
                </a:solidFill>
              </a:rPr>
              <a:t>all affected MP-related systems as well as the Beam Interlock System have been actively reset</a:t>
            </a:r>
            <a:r>
              <a:rPr lang="en-US" sz="1800" dirty="0">
                <a:solidFill>
                  <a:srgbClr val="000000"/>
                </a:solidFill>
              </a:rPr>
              <a:t>. </a:t>
            </a:r>
          </a:p>
        </p:txBody>
      </p:sp>
      <p:sp>
        <p:nvSpPr>
          <p:cNvPr id="4" name="Slide Number Placeholder 3"/>
          <p:cNvSpPr>
            <a:spLocks noGrp="1"/>
          </p:cNvSpPr>
          <p:nvPr>
            <p:ph type="sldNum" sz="quarter" idx="12"/>
          </p:nvPr>
        </p:nvSpPr>
        <p:spPr/>
        <p:txBody>
          <a:bodyPr/>
          <a:lstStyle/>
          <a:p>
            <a:fld id="{551115BC-487E-4422-894C-CB7CD3E79223}" type="slidenum">
              <a:rPr lang="sv-SE" smtClean="0"/>
              <a:t>15</a:t>
            </a:fld>
            <a:endParaRPr lang="sv-SE" dirty="0"/>
          </a:p>
        </p:txBody>
      </p:sp>
    </p:spTree>
    <p:extLst>
      <p:ext uri="{BB962C8B-B14F-4D97-AF65-F5344CB8AC3E}">
        <p14:creationId xmlns:p14="http://schemas.microsoft.com/office/powerpoint/2010/main" val="23257744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Actuators</a:t>
            </a:r>
            <a:endParaRPr lang="en-US" dirty="0"/>
          </a:p>
        </p:txBody>
      </p:sp>
      <p:sp>
        <p:nvSpPr>
          <p:cNvPr id="3" name="Content Placeholder 2"/>
          <p:cNvSpPr>
            <a:spLocks noGrp="1"/>
          </p:cNvSpPr>
          <p:nvPr>
            <p:ph idx="1"/>
          </p:nvPr>
        </p:nvSpPr>
        <p:spPr>
          <a:xfrm>
            <a:off x="395536" y="1772816"/>
            <a:ext cx="8568952" cy="4752528"/>
          </a:xfrm>
        </p:spPr>
        <p:txBody>
          <a:bodyPr>
            <a:noAutofit/>
          </a:bodyPr>
          <a:lstStyle/>
          <a:p>
            <a:r>
              <a:rPr lang="en-US" sz="1800" b="1" dirty="0" smtClean="0">
                <a:solidFill>
                  <a:srgbClr val="000000"/>
                </a:solidFill>
              </a:rPr>
              <a:t>Timing System</a:t>
            </a:r>
            <a:r>
              <a:rPr lang="en-US" sz="1800" dirty="0" smtClean="0">
                <a:solidFill>
                  <a:srgbClr val="000000"/>
                </a:solidFill>
              </a:rPr>
              <a:t>: </a:t>
            </a:r>
            <a:r>
              <a:rPr lang="en-US" sz="1800" dirty="0">
                <a:solidFill>
                  <a:srgbClr val="000000"/>
                </a:solidFill>
              </a:rPr>
              <a:t>Beam Pulse inhibit 	</a:t>
            </a:r>
            <a:endParaRPr lang="en-US" sz="1800" dirty="0" smtClean="0">
              <a:solidFill>
                <a:srgbClr val="000000"/>
              </a:solidFill>
            </a:endParaRPr>
          </a:p>
          <a:p>
            <a:pPr marL="0" indent="0">
              <a:buNone/>
            </a:pPr>
            <a:r>
              <a:rPr lang="en-US" sz="1800" dirty="0">
                <a:solidFill>
                  <a:srgbClr val="000000"/>
                </a:solidFill>
              </a:rPr>
              <a:t>	</a:t>
            </a:r>
            <a:r>
              <a:rPr lang="en-US" sz="1800" dirty="0" smtClean="0">
                <a:solidFill>
                  <a:srgbClr val="000000"/>
                </a:solidFill>
              </a:rPr>
              <a:t>Proton </a:t>
            </a:r>
            <a:r>
              <a:rPr lang="en-US" sz="1800" dirty="0">
                <a:solidFill>
                  <a:srgbClr val="000000"/>
                </a:solidFill>
              </a:rPr>
              <a:t>pulse generation is controlled by the Timing System. Preventing the </a:t>
            </a:r>
            <a:r>
              <a:rPr lang="en-US" sz="1800" dirty="0" smtClean="0">
                <a:solidFill>
                  <a:srgbClr val="000000"/>
                </a:solidFill>
              </a:rPr>
              <a:t>	timing </a:t>
            </a:r>
            <a:r>
              <a:rPr lang="en-US" sz="1800" dirty="0">
                <a:solidFill>
                  <a:srgbClr val="000000"/>
                </a:solidFill>
              </a:rPr>
              <a:t>system from generating the events leading to a proton beam pulse </a:t>
            </a:r>
            <a:r>
              <a:rPr lang="en-US" sz="1800" dirty="0" smtClean="0">
                <a:solidFill>
                  <a:srgbClr val="000000"/>
                </a:solidFill>
              </a:rPr>
              <a:t>	would </a:t>
            </a:r>
            <a:r>
              <a:rPr lang="en-US" sz="1800" dirty="0">
                <a:solidFill>
                  <a:srgbClr val="000000"/>
                </a:solidFill>
              </a:rPr>
              <a:t>prevent proton beam from being injected and accelerated. 	</a:t>
            </a:r>
            <a:endParaRPr lang="en-US" sz="1800" dirty="0" smtClean="0">
              <a:solidFill>
                <a:srgbClr val="000000"/>
              </a:solidFill>
            </a:endParaRPr>
          </a:p>
          <a:p>
            <a:r>
              <a:rPr lang="en-US" sz="1800" b="1" dirty="0" smtClean="0">
                <a:solidFill>
                  <a:srgbClr val="000000"/>
                </a:solidFill>
              </a:rPr>
              <a:t>Proton </a:t>
            </a:r>
            <a:r>
              <a:rPr lang="en-US" sz="1800" b="1" dirty="0">
                <a:solidFill>
                  <a:srgbClr val="000000"/>
                </a:solidFill>
              </a:rPr>
              <a:t>Source Switch-Off “Soft</a:t>
            </a:r>
            <a:r>
              <a:rPr lang="en-US" sz="1800" b="1" dirty="0" smtClean="0">
                <a:solidFill>
                  <a:srgbClr val="000000"/>
                </a:solidFill>
              </a:rPr>
              <a:t>”: </a:t>
            </a:r>
          </a:p>
          <a:p>
            <a:pPr marL="0" indent="0">
              <a:buNone/>
            </a:pPr>
            <a:r>
              <a:rPr lang="en-US" sz="1800" b="1" dirty="0">
                <a:solidFill>
                  <a:srgbClr val="000000"/>
                </a:solidFill>
              </a:rPr>
              <a:t>	</a:t>
            </a:r>
            <a:r>
              <a:rPr lang="en-US" sz="1800" dirty="0" smtClean="0">
                <a:solidFill>
                  <a:srgbClr val="000000"/>
                </a:solidFill>
              </a:rPr>
              <a:t>Prevent </a:t>
            </a:r>
            <a:r>
              <a:rPr lang="en-US" sz="1800" dirty="0">
                <a:solidFill>
                  <a:srgbClr val="000000"/>
                </a:solidFill>
              </a:rPr>
              <a:t>the proton source from injecting protons </a:t>
            </a:r>
            <a:r>
              <a:rPr lang="en-US" sz="1800" dirty="0" smtClean="0">
                <a:solidFill>
                  <a:srgbClr val="000000"/>
                </a:solidFill>
              </a:rPr>
              <a:t>into </a:t>
            </a:r>
            <a:r>
              <a:rPr lang="en-US" sz="1800" dirty="0">
                <a:solidFill>
                  <a:srgbClr val="000000"/>
                </a:solidFill>
              </a:rPr>
              <a:t>the </a:t>
            </a:r>
            <a:r>
              <a:rPr lang="en-US" sz="1800" dirty="0" err="1" smtClean="0">
                <a:solidFill>
                  <a:srgbClr val="000000"/>
                </a:solidFill>
              </a:rPr>
              <a:t>Linac</a:t>
            </a:r>
            <a:r>
              <a:rPr lang="en-US" sz="1800" dirty="0" smtClean="0">
                <a:solidFill>
                  <a:srgbClr val="000000"/>
                </a:solidFill>
              </a:rPr>
              <a:t> (remove the 	RF signal from the magnetron) [100 </a:t>
            </a:r>
            <a:r>
              <a:rPr lang="en-US" sz="1800" dirty="0" err="1" smtClean="0">
                <a:solidFill>
                  <a:schemeClr val="tx1"/>
                </a:solidFill>
                <a:sym typeface="Wingdings"/>
              </a:rPr>
              <a:t>μs</a:t>
            </a:r>
            <a:r>
              <a:rPr lang="en-US" sz="1800" dirty="0" smtClean="0">
                <a:solidFill>
                  <a:schemeClr val="tx1"/>
                </a:solidFill>
                <a:sym typeface="Wingdings"/>
              </a:rPr>
              <a:t> until no plasma is created</a:t>
            </a:r>
            <a:r>
              <a:rPr lang="en-US" sz="1800" dirty="0" smtClean="0">
                <a:solidFill>
                  <a:srgbClr val="000000"/>
                </a:solidFill>
              </a:rPr>
              <a:t>]. </a:t>
            </a:r>
            <a:r>
              <a:rPr lang="en-US" sz="1800" dirty="0">
                <a:solidFill>
                  <a:srgbClr val="000000"/>
                </a:solidFill>
              </a:rPr>
              <a:t>	</a:t>
            </a:r>
          </a:p>
          <a:p>
            <a:r>
              <a:rPr lang="en-US" sz="1800" b="1" dirty="0">
                <a:solidFill>
                  <a:srgbClr val="000000"/>
                </a:solidFill>
              </a:rPr>
              <a:t>Proton Source Switch-Off “Hard</a:t>
            </a:r>
            <a:r>
              <a:rPr lang="en-US" sz="1800" b="1" dirty="0" smtClean="0">
                <a:solidFill>
                  <a:srgbClr val="000000"/>
                </a:solidFill>
              </a:rPr>
              <a:t>”: </a:t>
            </a:r>
            <a:endParaRPr lang="en-US" sz="1800" dirty="0">
              <a:solidFill>
                <a:srgbClr val="000000"/>
              </a:solidFill>
            </a:endParaRPr>
          </a:p>
          <a:p>
            <a:pPr marL="0" indent="0">
              <a:buNone/>
            </a:pPr>
            <a:r>
              <a:rPr lang="en-US" sz="1800" dirty="0" smtClean="0">
                <a:solidFill>
                  <a:srgbClr val="000000"/>
                </a:solidFill>
              </a:rPr>
              <a:t>	Switch </a:t>
            </a:r>
            <a:r>
              <a:rPr lang="en-US" sz="1800" dirty="0">
                <a:solidFill>
                  <a:srgbClr val="000000"/>
                </a:solidFill>
              </a:rPr>
              <a:t>off the HV power to the proton supply using redundant contactors to </a:t>
            </a:r>
            <a:r>
              <a:rPr lang="en-US" sz="1800" dirty="0" smtClean="0">
                <a:solidFill>
                  <a:srgbClr val="000000"/>
                </a:solidFill>
              </a:rPr>
              <a:t>	prevent </a:t>
            </a:r>
            <a:r>
              <a:rPr lang="en-US" sz="1800" dirty="0">
                <a:solidFill>
                  <a:srgbClr val="000000"/>
                </a:solidFill>
              </a:rPr>
              <a:t>protons from being injected into the </a:t>
            </a:r>
            <a:r>
              <a:rPr lang="en-US" sz="1800" dirty="0" err="1" smtClean="0">
                <a:solidFill>
                  <a:srgbClr val="000000"/>
                </a:solidFill>
              </a:rPr>
              <a:t>Linac</a:t>
            </a:r>
            <a:r>
              <a:rPr lang="en-US" sz="1800" dirty="0" smtClean="0">
                <a:solidFill>
                  <a:srgbClr val="000000"/>
                </a:solidFill>
              </a:rPr>
              <a:t> [~500 </a:t>
            </a:r>
            <a:r>
              <a:rPr lang="en-US" sz="1800" dirty="0" err="1" smtClean="0">
                <a:solidFill>
                  <a:srgbClr val="000000"/>
                </a:solidFill>
              </a:rPr>
              <a:t>ms</a:t>
            </a:r>
            <a:r>
              <a:rPr lang="en-US" sz="1800" dirty="0" smtClean="0">
                <a:solidFill>
                  <a:srgbClr val="000000"/>
                </a:solidFill>
              </a:rPr>
              <a:t>]. </a:t>
            </a:r>
            <a:r>
              <a:rPr lang="en-US" sz="1800" dirty="0">
                <a:solidFill>
                  <a:srgbClr val="000000"/>
                </a:solidFill>
              </a:rPr>
              <a:t>	</a:t>
            </a:r>
          </a:p>
          <a:p>
            <a:r>
              <a:rPr lang="en-US" sz="1800" b="1" dirty="0">
                <a:solidFill>
                  <a:srgbClr val="000000"/>
                </a:solidFill>
              </a:rPr>
              <a:t>LEBT Chopper </a:t>
            </a:r>
            <a:r>
              <a:rPr lang="en-US" sz="1800" b="1" dirty="0" smtClean="0">
                <a:solidFill>
                  <a:srgbClr val="000000"/>
                </a:solidFill>
              </a:rPr>
              <a:t>Activation:</a:t>
            </a:r>
          </a:p>
          <a:p>
            <a:pPr marL="0" indent="0">
              <a:buNone/>
            </a:pPr>
            <a:r>
              <a:rPr lang="en-US" sz="1800" b="1" dirty="0">
                <a:solidFill>
                  <a:srgbClr val="000000"/>
                </a:solidFill>
              </a:rPr>
              <a:t>	</a:t>
            </a:r>
            <a:r>
              <a:rPr lang="en-US" sz="1800" dirty="0" smtClean="0">
                <a:solidFill>
                  <a:srgbClr val="000000"/>
                </a:solidFill>
              </a:rPr>
              <a:t>Activate </a:t>
            </a:r>
            <a:r>
              <a:rPr lang="en-US" sz="1800" dirty="0">
                <a:solidFill>
                  <a:srgbClr val="000000"/>
                </a:solidFill>
              </a:rPr>
              <a:t>the LEBT Chopper to deflect the beam onto the LEBT </a:t>
            </a:r>
            <a:r>
              <a:rPr lang="en-US" sz="1800" dirty="0" smtClean="0">
                <a:solidFill>
                  <a:srgbClr val="000000"/>
                </a:solidFill>
              </a:rPr>
              <a:t>dump [300]</a:t>
            </a:r>
            <a:endParaRPr lang="en-US" sz="1800" dirty="0">
              <a:solidFill>
                <a:srgbClr val="000000"/>
              </a:solidFill>
            </a:endParaRPr>
          </a:p>
          <a:p>
            <a:r>
              <a:rPr lang="en-US" sz="1800" b="1" dirty="0">
                <a:solidFill>
                  <a:srgbClr val="000000"/>
                </a:solidFill>
              </a:rPr>
              <a:t>MEBT Chopper </a:t>
            </a:r>
            <a:r>
              <a:rPr lang="en-US" sz="1800" b="1" dirty="0" smtClean="0">
                <a:solidFill>
                  <a:srgbClr val="000000"/>
                </a:solidFill>
              </a:rPr>
              <a:t>Activation:</a:t>
            </a:r>
          </a:p>
          <a:p>
            <a:pPr marL="0" indent="0">
              <a:buNone/>
            </a:pPr>
            <a:r>
              <a:rPr lang="en-US" sz="1800" b="1" dirty="0" smtClean="0">
                <a:solidFill>
                  <a:srgbClr val="000000"/>
                </a:solidFill>
              </a:rPr>
              <a:t>	</a:t>
            </a:r>
            <a:r>
              <a:rPr lang="en-US" sz="1800" dirty="0" smtClean="0">
                <a:solidFill>
                  <a:srgbClr val="000000"/>
                </a:solidFill>
              </a:rPr>
              <a:t>Activate the MEBT Chopper to deflect the beam onto the MEBT dump [10 ns]. </a:t>
            </a:r>
          </a:p>
        </p:txBody>
      </p:sp>
      <p:sp>
        <p:nvSpPr>
          <p:cNvPr id="4" name="Slide Number Placeholder 3"/>
          <p:cNvSpPr>
            <a:spLocks noGrp="1"/>
          </p:cNvSpPr>
          <p:nvPr>
            <p:ph type="sldNum" sz="quarter" idx="12"/>
          </p:nvPr>
        </p:nvSpPr>
        <p:spPr/>
        <p:txBody>
          <a:bodyPr/>
          <a:lstStyle/>
          <a:p>
            <a:fld id="{551115BC-487E-4422-894C-CB7CD3E79223}" type="slidenum">
              <a:rPr lang="sv-SE" smtClean="0"/>
              <a:t>16</a:t>
            </a:fld>
            <a:endParaRPr lang="sv-SE" dirty="0"/>
          </a:p>
        </p:txBody>
      </p:sp>
    </p:spTree>
    <p:extLst>
      <p:ext uri="{BB962C8B-B14F-4D97-AF65-F5344CB8AC3E}">
        <p14:creationId xmlns:p14="http://schemas.microsoft.com/office/powerpoint/2010/main" val="28154095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Requirements</a:t>
            </a:r>
            <a:endParaRPr lang="en-US" dirty="0"/>
          </a:p>
        </p:txBody>
      </p:sp>
      <p:sp>
        <p:nvSpPr>
          <p:cNvPr id="3" name="Content Placeholder 2"/>
          <p:cNvSpPr>
            <a:spLocks noGrp="1"/>
          </p:cNvSpPr>
          <p:nvPr>
            <p:ph idx="1"/>
          </p:nvPr>
        </p:nvSpPr>
        <p:spPr>
          <a:xfrm>
            <a:off x="539552" y="1700808"/>
            <a:ext cx="8316416" cy="4752528"/>
          </a:xfrm>
        </p:spPr>
        <p:txBody>
          <a:bodyPr>
            <a:noAutofit/>
          </a:bodyPr>
          <a:lstStyle/>
          <a:p>
            <a:pPr marL="0" indent="0">
              <a:buNone/>
            </a:pPr>
            <a:r>
              <a:rPr lang="en-US" sz="1800" b="1" dirty="0" smtClean="0">
                <a:solidFill>
                  <a:srgbClr val="000000"/>
                </a:solidFill>
              </a:rPr>
              <a:t>MP </a:t>
            </a:r>
            <a:r>
              <a:rPr lang="en-US" sz="1800" b="1" dirty="0">
                <a:solidFill>
                  <a:srgbClr val="000000"/>
                </a:solidFill>
              </a:rPr>
              <a:t>Event Logging and Diagnostics System </a:t>
            </a:r>
            <a:endParaRPr lang="en-US" sz="1800" dirty="0">
              <a:solidFill>
                <a:srgbClr val="000000"/>
              </a:solidFill>
            </a:endParaRPr>
          </a:p>
          <a:p>
            <a:r>
              <a:rPr lang="en-US" sz="1800" dirty="0" smtClean="0">
                <a:solidFill>
                  <a:srgbClr val="000000"/>
                </a:solidFill>
              </a:rPr>
              <a:t>collects </a:t>
            </a:r>
            <a:r>
              <a:rPr lang="en-US" sz="1800" dirty="0">
                <a:solidFill>
                  <a:srgbClr val="000000"/>
                </a:solidFill>
              </a:rPr>
              <a:t>logged data from all MP-</a:t>
            </a:r>
            <a:r>
              <a:rPr lang="en-US" sz="1800" dirty="0" err="1">
                <a:solidFill>
                  <a:srgbClr val="000000"/>
                </a:solidFill>
              </a:rPr>
              <a:t>SoS</a:t>
            </a:r>
            <a:r>
              <a:rPr lang="en-US" sz="1800" dirty="0">
                <a:solidFill>
                  <a:srgbClr val="000000"/>
                </a:solidFill>
              </a:rPr>
              <a:t> constituent systems and provides means to perform automated of manual event analysis for diagnostic purposes. As the ESS operating procedures might require an operator to acknowledge the event analysis result before beam injection is allowed to proceed, the performance of this system might have a large impact on beam availability. </a:t>
            </a:r>
            <a:endParaRPr lang="en-US" sz="1800" dirty="0" smtClean="0">
              <a:solidFill>
                <a:srgbClr val="000000"/>
              </a:solidFill>
            </a:endParaRPr>
          </a:p>
          <a:p>
            <a:endParaRPr lang="en-US" sz="1800" dirty="0">
              <a:solidFill>
                <a:srgbClr val="000000"/>
              </a:solidFill>
            </a:endParaRPr>
          </a:p>
          <a:p>
            <a:pPr marL="0" indent="0">
              <a:buNone/>
            </a:pPr>
            <a:r>
              <a:rPr lang="en-US" sz="1800" b="1" dirty="0" smtClean="0">
                <a:solidFill>
                  <a:srgbClr val="000000"/>
                </a:solidFill>
              </a:rPr>
              <a:t>MP </a:t>
            </a:r>
            <a:r>
              <a:rPr lang="en-US" sz="1800" b="1" dirty="0">
                <a:solidFill>
                  <a:srgbClr val="000000"/>
                </a:solidFill>
              </a:rPr>
              <a:t>Operating Mode Configuration System </a:t>
            </a:r>
            <a:endParaRPr lang="en-US" sz="1800" dirty="0">
              <a:solidFill>
                <a:srgbClr val="000000"/>
              </a:solidFill>
            </a:endParaRPr>
          </a:p>
          <a:p>
            <a:r>
              <a:rPr lang="en-US" sz="1800" dirty="0" smtClean="0">
                <a:solidFill>
                  <a:srgbClr val="000000"/>
                </a:solidFill>
              </a:rPr>
              <a:t>sets </a:t>
            </a:r>
            <a:r>
              <a:rPr lang="en-US" sz="1800" dirty="0">
                <a:solidFill>
                  <a:srgbClr val="000000"/>
                </a:solidFill>
              </a:rPr>
              <a:t>and reads configuration data to and from all MP-</a:t>
            </a:r>
            <a:r>
              <a:rPr lang="en-US" sz="1800" dirty="0" err="1">
                <a:solidFill>
                  <a:srgbClr val="000000"/>
                </a:solidFill>
              </a:rPr>
              <a:t>SoS</a:t>
            </a:r>
            <a:r>
              <a:rPr lang="en-US" sz="1800" dirty="0">
                <a:solidFill>
                  <a:srgbClr val="000000"/>
                </a:solidFill>
              </a:rPr>
              <a:t> constituent systems. </a:t>
            </a:r>
            <a:endParaRPr lang="en-US" sz="1800" dirty="0" smtClean="0">
              <a:solidFill>
                <a:srgbClr val="000000"/>
              </a:solidFill>
            </a:endParaRPr>
          </a:p>
          <a:p>
            <a:endParaRPr lang="en-US" sz="1800" dirty="0">
              <a:solidFill>
                <a:srgbClr val="000000"/>
              </a:solidFill>
            </a:endParaRPr>
          </a:p>
          <a:p>
            <a:pPr marL="0" indent="0">
              <a:buNone/>
            </a:pPr>
            <a:r>
              <a:rPr lang="en-US" sz="1800" b="1" dirty="0" smtClean="0">
                <a:solidFill>
                  <a:srgbClr val="000000"/>
                </a:solidFill>
              </a:rPr>
              <a:t>MP </a:t>
            </a:r>
            <a:r>
              <a:rPr lang="en-US" sz="1800" b="1" dirty="0">
                <a:solidFill>
                  <a:srgbClr val="000000"/>
                </a:solidFill>
              </a:rPr>
              <a:t>Status and Configuration Monitoring System </a:t>
            </a:r>
            <a:endParaRPr lang="en-US" sz="1800" dirty="0">
              <a:solidFill>
                <a:srgbClr val="000000"/>
              </a:solidFill>
            </a:endParaRPr>
          </a:p>
          <a:p>
            <a:r>
              <a:rPr lang="en-US" sz="1800" dirty="0" smtClean="0">
                <a:solidFill>
                  <a:srgbClr val="000000"/>
                </a:solidFill>
              </a:rPr>
              <a:t>performs </a:t>
            </a:r>
            <a:r>
              <a:rPr lang="en-US" sz="1800" dirty="0">
                <a:solidFill>
                  <a:srgbClr val="000000"/>
                </a:solidFill>
              </a:rPr>
              <a:t>online monitoring of the status and configuration of all MP-related systems. Configuration data include: the current operating mode, hard-, firm- and software identifiers. </a:t>
            </a:r>
          </a:p>
          <a:p>
            <a:r>
              <a:rPr lang="en-US" sz="1800" dirty="0" smtClean="0">
                <a:solidFill>
                  <a:srgbClr val="000000"/>
                </a:solidFill>
              </a:rPr>
              <a:t>can </a:t>
            </a:r>
            <a:r>
              <a:rPr lang="en-US" sz="1800" dirty="0">
                <a:solidFill>
                  <a:srgbClr val="000000"/>
                </a:solidFill>
              </a:rPr>
              <a:t>request to switch the beam off in case it detects a problem. </a:t>
            </a:r>
          </a:p>
        </p:txBody>
      </p:sp>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dirty="0"/>
          </a:p>
        </p:txBody>
      </p:sp>
    </p:spTree>
    <p:extLst>
      <p:ext uri="{BB962C8B-B14F-4D97-AF65-F5344CB8AC3E}">
        <p14:creationId xmlns:p14="http://schemas.microsoft.com/office/powerpoint/2010/main" val="19732272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MP Architecture Concept</a:t>
            </a:r>
            <a:endParaRPr lang="en-US" dirty="0"/>
          </a:p>
        </p:txBody>
      </p:sp>
      <p:pic>
        <p:nvPicPr>
          <p:cNvPr id="4" name="Picture 3" descr="Functional_Architecture_Concept_v05.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484784"/>
            <a:ext cx="9073008" cy="5631769"/>
          </a:xfrm>
          <a:prstGeom prst="rect">
            <a:avLst/>
          </a:prstGeom>
        </p:spPr>
      </p:pic>
    </p:spTree>
    <p:extLst>
      <p:ext uri="{BB962C8B-B14F-4D97-AF65-F5344CB8AC3E}">
        <p14:creationId xmlns:p14="http://schemas.microsoft.com/office/powerpoint/2010/main" val="67621458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Review of MP</a:t>
            </a:r>
            <a:endParaRPr lang="en-US" dirty="0"/>
          </a:p>
        </p:txBody>
      </p:sp>
      <p:sp>
        <p:nvSpPr>
          <p:cNvPr id="3" name="Content Placeholder 2"/>
          <p:cNvSpPr>
            <a:spLocks noGrp="1"/>
          </p:cNvSpPr>
          <p:nvPr>
            <p:ph idx="1"/>
          </p:nvPr>
        </p:nvSpPr>
        <p:spPr>
          <a:xfrm>
            <a:off x="539552" y="1772816"/>
            <a:ext cx="8496944" cy="4536504"/>
          </a:xfrm>
        </p:spPr>
        <p:txBody>
          <a:bodyPr>
            <a:noAutofit/>
          </a:bodyPr>
          <a:lstStyle/>
          <a:p>
            <a:pPr marL="0" indent="0">
              <a:buNone/>
            </a:pPr>
            <a:r>
              <a:rPr lang="en-US" sz="2000" b="1" dirty="0" smtClean="0">
                <a:solidFill>
                  <a:schemeClr val="tx1"/>
                </a:solidFill>
              </a:rPr>
              <a:t>During this first day of the review we will try to </a:t>
            </a:r>
            <a:r>
              <a:rPr lang="en-US" sz="2000" b="1" i="1" dirty="0" smtClean="0">
                <a:solidFill>
                  <a:schemeClr val="tx1"/>
                </a:solidFill>
              </a:rPr>
              <a:t>walk</a:t>
            </a:r>
            <a:r>
              <a:rPr lang="en-US" sz="2000" b="1" dirty="0" smtClean="0">
                <a:solidFill>
                  <a:schemeClr val="tx1"/>
                </a:solidFill>
              </a:rPr>
              <a:t> you through this concept!</a:t>
            </a:r>
          </a:p>
          <a:p>
            <a:pPr marL="0" indent="0">
              <a:buNone/>
            </a:pPr>
            <a:endParaRPr lang="en-US" sz="2000" dirty="0">
              <a:solidFill>
                <a:schemeClr val="tx1"/>
              </a:solidFill>
            </a:endParaRPr>
          </a:p>
          <a:p>
            <a:pPr marL="0" indent="0">
              <a:buNone/>
            </a:pPr>
            <a:r>
              <a:rPr lang="en-US" sz="2000" dirty="0" smtClean="0">
                <a:solidFill>
                  <a:schemeClr val="tx1"/>
                </a:solidFill>
              </a:rPr>
              <a:t>There will be presentations related to the:</a:t>
            </a:r>
          </a:p>
          <a:p>
            <a:r>
              <a:rPr lang="en-US" sz="2000" dirty="0" smtClean="0">
                <a:solidFill>
                  <a:schemeClr val="tx1"/>
                </a:solidFill>
              </a:rPr>
              <a:t>Proton Beam Monitoring Systems (e.g. Beam Current Monitors, Beam Loss Monitors)</a:t>
            </a:r>
          </a:p>
          <a:p>
            <a:r>
              <a:rPr lang="en-US" sz="2000" dirty="0" smtClean="0">
                <a:solidFill>
                  <a:schemeClr val="tx1"/>
                </a:solidFill>
              </a:rPr>
              <a:t>Local MP Related Systems or Local Protection Systems (e.g. RF, Magnets, Interceptive devices)</a:t>
            </a:r>
          </a:p>
          <a:p>
            <a:r>
              <a:rPr lang="en-US" sz="2000" dirty="0">
                <a:solidFill>
                  <a:schemeClr val="tx1"/>
                </a:solidFill>
              </a:rPr>
              <a:t>A</a:t>
            </a:r>
            <a:r>
              <a:rPr lang="en-US" sz="2000" dirty="0" smtClean="0">
                <a:solidFill>
                  <a:schemeClr val="tx1"/>
                </a:solidFill>
              </a:rPr>
              <a:t>ctuator Systems (Proton Source, LEBT chopper)</a:t>
            </a:r>
          </a:p>
          <a:p>
            <a:endParaRPr lang="en-US" sz="2000" dirty="0">
              <a:solidFill>
                <a:schemeClr val="tx1"/>
              </a:solidFill>
            </a:endParaRPr>
          </a:p>
          <a:p>
            <a:pPr marL="0" indent="0">
              <a:buNone/>
            </a:pPr>
            <a:r>
              <a:rPr lang="en-US" sz="2000" b="1" dirty="0" smtClean="0">
                <a:solidFill>
                  <a:schemeClr val="tx1"/>
                </a:solidFill>
              </a:rPr>
              <a:t>Please note: </a:t>
            </a:r>
          </a:p>
          <a:p>
            <a:pPr marL="0" indent="0">
              <a:buNone/>
            </a:pPr>
            <a:r>
              <a:rPr lang="en-US" sz="2000" dirty="0">
                <a:solidFill>
                  <a:schemeClr val="tx1"/>
                </a:solidFill>
              </a:rPr>
              <a:t>	</a:t>
            </a:r>
            <a:r>
              <a:rPr lang="en-US" sz="2000" dirty="0" smtClean="0">
                <a:solidFill>
                  <a:schemeClr val="tx1"/>
                </a:solidFill>
              </a:rPr>
              <a:t>This review is NOT about those systems! And it does not cover all LPS, 	all actuator systems, etc.</a:t>
            </a:r>
          </a:p>
          <a:p>
            <a:pPr marL="0" indent="0">
              <a:buNone/>
            </a:pPr>
            <a:r>
              <a:rPr lang="en-US" sz="2000" dirty="0">
                <a:solidFill>
                  <a:schemeClr val="tx1"/>
                </a:solidFill>
              </a:rPr>
              <a:t>	</a:t>
            </a:r>
            <a:r>
              <a:rPr lang="en-US" sz="2000" dirty="0" smtClean="0">
                <a:solidFill>
                  <a:schemeClr val="tx1"/>
                </a:solidFill>
              </a:rPr>
              <a:t>This first part of the review is about the </a:t>
            </a:r>
            <a:r>
              <a:rPr lang="en-US" sz="2000" i="1" dirty="0" smtClean="0">
                <a:solidFill>
                  <a:schemeClr val="tx1"/>
                </a:solidFill>
              </a:rPr>
              <a:t>concept</a:t>
            </a:r>
            <a:r>
              <a:rPr lang="en-US" sz="2000" dirty="0" smtClean="0">
                <a:solidFill>
                  <a:schemeClr val="tx1"/>
                </a:solidFill>
              </a:rPr>
              <a:t> of Machine Protection.</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19</a:t>
            </a:fld>
            <a:endParaRPr lang="sv-SE" dirty="0"/>
          </a:p>
        </p:txBody>
      </p:sp>
    </p:spTree>
    <p:extLst>
      <p:ext uri="{BB962C8B-B14F-4D97-AF65-F5344CB8AC3E}">
        <p14:creationId xmlns:p14="http://schemas.microsoft.com/office/powerpoint/2010/main" val="4383848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Overview</a:t>
            </a:r>
            <a:endParaRPr lang="sv-SE" dirty="0"/>
          </a:p>
        </p:txBody>
      </p:sp>
      <p:sp>
        <p:nvSpPr>
          <p:cNvPr id="3" name="Content Placeholder 2"/>
          <p:cNvSpPr>
            <a:spLocks noGrp="1"/>
          </p:cNvSpPr>
          <p:nvPr>
            <p:ph idx="1"/>
          </p:nvPr>
        </p:nvSpPr>
        <p:spPr>
          <a:xfrm>
            <a:off x="1187624" y="2636912"/>
            <a:ext cx="6336704" cy="2376264"/>
          </a:xfrm>
        </p:spPr>
        <p:txBody>
          <a:bodyPr>
            <a:noAutofit/>
          </a:bodyPr>
          <a:lstStyle/>
          <a:p>
            <a:pPr marL="457200" indent="-457200">
              <a:buFont typeface="+mj-lt"/>
              <a:buAutoNum type="arabicPeriod"/>
            </a:pPr>
            <a:r>
              <a:rPr lang="en-US" sz="2000" dirty="0" smtClean="0">
                <a:solidFill>
                  <a:schemeClr val="tx1"/>
                </a:solidFill>
              </a:rPr>
              <a:t>Transition from previous talks to this one</a:t>
            </a:r>
          </a:p>
          <a:p>
            <a:pPr marL="514350" indent="-514350">
              <a:buFont typeface="+mj-lt"/>
              <a:buAutoNum type="arabicPeriod"/>
            </a:pPr>
            <a:r>
              <a:rPr lang="en-US" sz="2000" dirty="0" smtClean="0">
                <a:solidFill>
                  <a:schemeClr val="tx1"/>
                </a:solidFill>
              </a:rPr>
              <a:t>Damage Potential of the Proton Beam at ESS</a:t>
            </a:r>
          </a:p>
          <a:p>
            <a:pPr marL="514350" indent="-514350">
              <a:buFont typeface="+mj-lt"/>
              <a:buAutoNum type="arabicPeriod"/>
            </a:pPr>
            <a:r>
              <a:rPr lang="en-US" sz="2000" dirty="0" smtClean="0">
                <a:solidFill>
                  <a:schemeClr val="tx1"/>
                </a:solidFill>
              </a:rPr>
              <a:t>Machine Protection Goals</a:t>
            </a:r>
          </a:p>
          <a:p>
            <a:pPr marL="514350" indent="-514350">
              <a:buFont typeface="+mj-lt"/>
              <a:buAutoNum type="arabicPeriod"/>
            </a:pPr>
            <a:r>
              <a:rPr lang="en-US" sz="2000" dirty="0" smtClean="0">
                <a:solidFill>
                  <a:schemeClr val="tx1"/>
                </a:solidFill>
              </a:rPr>
              <a:t>Machine Protection General Requirements</a:t>
            </a:r>
          </a:p>
          <a:p>
            <a:pPr marL="514350" indent="-514350">
              <a:buFont typeface="+mj-lt"/>
              <a:buAutoNum type="arabicPeriod"/>
            </a:pPr>
            <a:r>
              <a:rPr lang="en-US" sz="2000" dirty="0" smtClean="0">
                <a:solidFill>
                  <a:schemeClr val="tx1"/>
                </a:solidFill>
              </a:rPr>
              <a:t>Machine Protection </a:t>
            </a:r>
            <a:r>
              <a:rPr lang="en-US" sz="2000" dirty="0" err="1" smtClean="0">
                <a:solidFill>
                  <a:schemeClr val="tx1"/>
                </a:solidFill>
              </a:rPr>
              <a:t>SoS</a:t>
            </a:r>
            <a:r>
              <a:rPr lang="en-US" sz="2000" dirty="0" smtClean="0">
                <a:solidFill>
                  <a:schemeClr val="tx1"/>
                </a:solidFill>
              </a:rPr>
              <a:t> Architectural Framework</a:t>
            </a:r>
          </a:p>
          <a:p>
            <a:pPr marL="514350" indent="-514350">
              <a:buFont typeface="+mj-lt"/>
              <a:buAutoNum type="arabicPeriod"/>
            </a:pPr>
            <a:r>
              <a:rPr lang="en-US" sz="2000" dirty="0" smtClean="0">
                <a:solidFill>
                  <a:schemeClr val="tx1"/>
                </a:solidFill>
              </a:rPr>
              <a:t>Summary</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Tree>
    <p:extLst>
      <p:ext uri="{BB962C8B-B14F-4D97-AF65-F5344CB8AC3E}">
        <p14:creationId xmlns:p14="http://schemas.microsoft.com/office/powerpoint/2010/main" val="14890285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20</a:t>
            </a:fld>
            <a:endParaRPr lang="sv-SE" dirty="0"/>
          </a:p>
        </p:txBody>
      </p:sp>
      <p:sp>
        <p:nvSpPr>
          <p:cNvPr id="3" name="TextBox 2"/>
          <p:cNvSpPr txBox="1"/>
          <p:nvPr/>
        </p:nvSpPr>
        <p:spPr>
          <a:xfrm>
            <a:off x="6772" y="2060848"/>
            <a:ext cx="9144000" cy="3775393"/>
          </a:xfrm>
          <a:prstGeom prst="rect">
            <a:avLst/>
          </a:prstGeom>
          <a:noFill/>
        </p:spPr>
        <p:txBody>
          <a:bodyPr wrap="square" rtlCol="0">
            <a:spAutoFit/>
          </a:bodyPr>
          <a:lstStyle/>
          <a:p>
            <a:pPr algn="ctr">
              <a:lnSpc>
                <a:spcPct val="120000"/>
              </a:lnSpc>
            </a:pPr>
            <a:r>
              <a:rPr lang="en-US" sz="2000" dirty="0" smtClean="0"/>
              <a:t>The </a:t>
            </a:r>
            <a:r>
              <a:rPr lang="en-US" sz="2000" b="1" dirty="0" smtClean="0"/>
              <a:t>challenge </a:t>
            </a:r>
            <a:r>
              <a:rPr lang="en-US" sz="2000" dirty="0" smtClean="0"/>
              <a:t>is not only to build a Beam Interlock System </a:t>
            </a:r>
          </a:p>
          <a:p>
            <a:pPr algn="ctr">
              <a:lnSpc>
                <a:spcPct val="120000"/>
              </a:lnSpc>
            </a:pPr>
            <a:r>
              <a:rPr lang="en-US" sz="2000" dirty="0" smtClean="0"/>
              <a:t>that is fast, reliable and highly available,</a:t>
            </a:r>
          </a:p>
          <a:p>
            <a:pPr algn="ctr">
              <a:lnSpc>
                <a:spcPct val="120000"/>
              </a:lnSpc>
            </a:pPr>
            <a:r>
              <a:rPr lang="en-US" sz="2000" dirty="0"/>
              <a:t>b</a:t>
            </a:r>
            <a:r>
              <a:rPr lang="en-US" sz="2000" dirty="0" smtClean="0"/>
              <a:t>ut also to </a:t>
            </a:r>
            <a:r>
              <a:rPr lang="en-US" sz="2000" b="1" dirty="0" smtClean="0"/>
              <a:t>make sure all MP relevant systems </a:t>
            </a:r>
            <a:r>
              <a:rPr lang="en-US" sz="2000" dirty="0" smtClean="0"/>
              <a:t>connected to the BIS provide </a:t>
            </a:r>
            <a:r>
              <a:rPr lang="en-US" sz="2000" b="1" dirty="0" smtClean="0"/>
              <a:t>sufficient protection integrity.</a:t>
            </a:r>
          </a:p>
          <a:p>
            <a:pPr algn="ctr">
              <a:lnSpc>
                <a:spcPct val="120000"/>
              </a:lnSpc>
            </a:pPr>
            <a:endParaRPr lang="en-US" sz="2000" dirty="0" smtClean="0"/>
          </a:p>
          <a:p>
            <a:pPr algn="ctr">
              <a:lnSpc>
                <a:spcPct val="120000"/>
              </a:lnSpc>
            </a:pPr>
            <a:endParaRPr lang="en-US" sz="2000" dirty="0" smtClean="0"/>
          </a:p>
          <a:p>
            <a:pPr algn="ctr">
              <a:lnSpc>
                <a:spcPct val="120000"/>
              </a:lnSpc>
            </a:pPr>
            <a:r>
              <a:rPr lang="en-US" sz="2000" b="1" dirty="0" smtClean="0"/>
              <a:t>Completeness and traceability of requirements </a:t>
            </a:r>
            <a:r>
              <a:rPr lang="en-US" sz="2000" dirty="0" smtClean="0"/>
              <a:t>as well as</a:t>
            </a:r>
          </a:p>
          <a:p>
            <a:pPr algn="ctr">
              <a:lnSpc>
                <a:spcPct val="120000"/>
              </a:lnSpc>
            </a:pPr>
            <a:r>
              <a:rPr lang="en-US" sz="2000" b="1" dirty="0"/>
              <a:t>s</a:t>
            </a:r>
            <a:r>
              <a:rPr lang="en-US" sz="2000" b="1" dirty="0" smtClean="0"/>
              <a:t>tandardized documentation </a:t>
            </a:r>
            <a:r>
              <a:rPr lang="en-US" sz="2000" dirty="0" smtClean="0"/>
              <a:t>of all systems relevant for Machine Protection is very important</a:t>
            </a:r>
            <a:r>
              <a:rPr lang="en-US" sz="2000" dirty="0"/>
              <a:t> </a:t>
            </a:r>
            <a:r>
              <a:rPr lang="en-US" sz="2000" dirty="0" smtClean="0"/>
              <a:t>(and hard to achieve without awareness of the consequences).</a:t>
            </a:r>
          </a:p>
          <a:p>
            <a:pPr algn="ctr">
              <a:lnSpc>
                <a:spcPct val="120000"/>
              </a:lnSpc>
            </a:pPr>
            <a:endParaRPr lang="en-US" sz="2000" dirty="0" smtClean="0"/>
          </a:p>
        </p:txBody>
      </p:sp>
    </p:spTree>
    <p:extLst>
      <p:ext uri="{BB962C8B-B14F-4D97-AF65-F5344CB8AC3E}">
        <p14:creationId xmlns:p14="http://schemas.microsoft.com/office/powerpoint/2010/main" val="52855609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BackUp</a:t>
            </a:r>
            <a:r>
              <a:rPr lang="en-US" dirty="0" smtClean="0"/>
              <a:t> Slides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21</a:t>
            </a:fld>
            <a:endParaRPr lang="sv-SE" dirty="0"/>
          </a:p>
        </p:txBody>
      </p:sp>
    </p:spTree>
    <p:extLst>
      <p:ext uri="{BB962C8B-B14F-4D97-AF65-F5344CB8AC3E}">
        <p14:creationId xmlns:p14="http://schemas.microsoft.com/office/powerpoint/2010/main" val="11087544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a:xfrm>
            <a:off x="827584" y="5877272"/>
            <a:ext cx="7560840" cy="7920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dirty="0" smtClean="0">
                <a:solidFill>
                  <a:schemeClr val="tx1"/>
                </a:solidFill>
                <a:sym typeface="Wingdings"/>
              </a:rPr>
              <a:t>These are the most stringent requirements in terms of response time and PIL level.</a:t>
            </a:r>
          </a:p>
          <a:p>
            <a:pPr marL="0" indent="0">
              <a:buNone/>
            </a:pPr>
            <a:endParaRPr lang="en-US" sz="2000" dirty="0">
              <a:solidFill>
                <a:schemeClr val="tx1"/>
              </a:solidFill>
              <a:sym typeface="Wingdings"/>
            </a:endParaRPr>
          </a:p>
          <a:p>
            <a:pPr marL="0" indent="0">
              <a:buNone/>
            </a:pPr>
            <a:r>
              <a:rPr lang="en-US" sz="2000" dirty="0" smtClean="0">
                <a:solidFill>
                  <a:schemeClr val="tx1"/>
                </a:solidFill>
                <a:sym typeface="Wingdings"/>
              </a:rPr>
              <a:t> </a:t>
            </a:r>
          </a:p>
        </p:txBody>
      </p:sp>
      <p:sp>
        <p:nvSpPr>
          <p:cNvPr id="15" name="Content Placeholder 2"/>
          <p:cNvSpPr txBox="1">
            <a:spLocks/>
          </p:cNvSpPr>
          <p:nvPr/>
        </p:nvSpPr>
        <p:spPr>
          <a:xfrm>
            <a:off x="-35868" y="1412776"/>
            <a:ext cx="2375620" cy="5760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smtClean="0">
                <a:solidFill>
                  <a:schemeClr val="tx1"/>
                </a:solidFill>
                <a:sym typeface="Wingdings"/>
              </a:rPr>
              <a:t>Based on preliminary risk analysis (IEC61508, IEC61511)</a:t>
            </a:r>
          </a:p>
        </p:txBody>
      </p:sp>
      <p:sp>
        <p:nvSpPr>
          <p:cNvPr id="7" name="Title 1"/>
          <p:cNvSpPr txBox="1">
            <a:spLocks/>
          </p:cNvSpPr>
          <p:nvPr/>
        </p:nvSpPr>
        <p:spPr>
          <a:xfrm>
            <a:off x="609600" y="341784"/>
            <a:ext cx="713913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en-US" dirty="0" smtClean="0"/>
              <a:t>Example of a Protection Function</a:t>
            </a:r>
            <a:endParaRPr lang="en-US" dirty="0"/>
          </a:p>
        </p:txBody>
      </p:sp>
      <p:pic>
        <p:nvPicPr>
          <p:cNvPr id="3" name="Picture 2" descr="protectio_integrity_level_v0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2132856"/>
            <a:ext cx="6483350" cy="3562350"/>
          </a:xfrm>
          <a:prstGeom prst="rect">
            <a:avLst/>
          </a:prstGeom>
        </p:spPr>
      </p:pic>
      <p:sp>
        <p:nvSpPr>
          <p:cNvPr id="8" name="Slide Number Placeholder 3"/>
          <p:cNvSpPr>
            <a:spLocks noGrp="1"/>
          </p:cNvSpPr>
          <p:nvPr>
            <p:ph type="sldNum" sz="quarter" idx="12"/>
          </p:nvPr>
        </p:nvSpPr>
        <p:spPr>
          <a:xfrm>
            <a:off x="6553200" y="6356350"/>
            <a:ext cx="2133600" cy="365125"/>
          </a:xfrm>
        </p:spPr>
        <p:txBody>
          <a:bodyPr/>
          <a:lstStyle/>
          <a:p>
            <a:fld id="{551115BC-487E-4422-894C-CB7CD3E79223}" type="slidenum">
              <a:rPr lang="sv-SE" smtClean="0"/>
              <a:t>22</a:t>
            </a:fld>
            <a:endParaRPr lang="sv-SE" dirty="0"/>
          </a:p>
        </p:txBody>
      </p:sp>
    </p:spTree>
    <p:extLst>
      <p:ext uri="{BB962C8B-B14F-4D97-AF65-F5344CB8AC3E}">
        <p14:creationId xmlns:p14="http://schemas.microsoft.com/office/powerpoint/2010/main" val="19535608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 of Machine Protection</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23</a:t>
            </a:fld>
            <a:endParaRPr lang="sv-SE" dirty="0"/>
          </a:p>
        </p:txBody>
      </p:sp>
      <p:grpSp>
        <p:nvGrpSpPr>
          <p:cNvPr id="62" name="Group 61"/>
          <p:cNvGrpSpPr/>
          <p:nvPr/>
        </p:nvGrpSpPr>
        <p:grpSpPr>
          <a:xfrm>
            <a:off x="899592" y="1700808"/>
            <a:ext cx="7416823" cy="5038918"/>
            <a:chOff x="899593" y="1484784"/>
            <a:chExt cx="7416823" cy="5038918"/>
          </a:xfrm>
        </p:grpSpPr>
        <p:grpSp>
          <p:nvGrpSpPr>
            <p:cNvPr id="59" name="Group 58"/>
            <p:cNvGrpSpPr/>
            <p:nvPr/>
          </p:nvGrpSpPr>
          <p:grpSpPr>
            <a:xfrm>
              <a:off x="899593" y="1484784"/>
              <a:ext cx="7416823" cy="5038918"/>
              <a:chOff x="-2557" y="234798"/>
              <a:chExt cx="9256685" cy="6288904"/>
            </a:xfrm>
          </p:grpSpPr>
          <p:sp>
            <p:nvSpPr>
              <p:cNvPr id="5" name="Rectangle 4"/>
              <p:cNvSpPr/>
              <p:nvPr/>
            </p:nvSpPr>
            <p:spPr>
              <a:xfrm>
                <a:off x="337791" y="291490"/>
                <a:ext cx="8556854" cy="1322530"/>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a:off x="776648" y="2190846"/>
                <a:ext cx="7630059" cy="2052566"/>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76650" y="4704121"/>
                <a:ext cx="7640554" cy="1814483"/>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67054" y="234798"/>
                <a:ext cx="1904549" cy="729839"/>
              </a:xfrm>
              <a:prstGeom prst="rect">
                <a:avLst/>
              </a:prstGeom>
            </p:spPr>
            <p:txBody>
              <a:bodyPr vert="horz" wrap="square" rtlCol="0">
                <a:spAutoFit/>
              </a:bodyPr>
              <a:lstStyle/>
              <a:p>
                <a:r>
                  <a:rPr lang="en-US" sz="1600" b="1" dirty="0" smtClean="0"/>
                  <a:t>MPC domain</a:t>
                </a:r>
                <a:r>
                  <a:rPr lang="en-US" sz="1600" dirty="0" smtClean="0"/>
                  <a:t>/</a:t>
                </a:r>
              </a:p>
              <a:p>
                <a:r>
                  <a:rPr lang="en-US" sz="1600" b="1" dirty="0" smtClean="0"/>
                  <a:t>responsibilities</a:t>
                </a:r>
                <a:r>
                  <a:rPr lang="en-US" sz="1600" dirty="0" smtClean="0"/>
                  <a:t>:</a:t>
                </a:r>
              </a:p>
            </p:txBody>
          </p:sp>
          <p:sp>
            <p:nvSpPr>
              <p:cNvPr id="9" name="TextBox 8"/>
              <p:cNvSpPr txBox="1"/>
              <p:nvPr/>
            </p:nvSpPr>
            <p:spPr>
              <a:xfrm>
                <a:off x="2334081" y="234798"/>
                <a:ext cx="6920047" cy="1344440"/>
              </a:xfrm>
              <a:prstGeom prst="rect">
                <a:avLst/>
              </a:prstGeom>
            </p:spPr>
            <p:txBody>
              <a:bodyPr vert="horz" wrap="square" rtlCol="0">
                <a:spAutoFit/>
              </a:bodyPr>
              <a:lstStyle/>
              <a:p>
                <a:r>
                  <a:rPr lang="en-US" sz="1600" dirty="0" smtClean="0"/>
                  <a:t>Approval of </a:t>
                </a:r>
                <a:r>
                  <a:rPr lang="en-US" sz="1600" b="1" dirty="0" smtClean="0"/>
                  <a:t>concept</a:t>
                </a:r>
                <a:r>
                  <a:rPr lang="en-US" sz="1600" dirty="0" smtClean="0"/>
                  <a:t>, overall </a:t>
                </a:r>
                <a:r>
                  <a:rPr lang="en-US" sz="1600" b="1" dirty="0" smtClean="0"/>
                  <a:t>scope,</a:t>
                </a:r>
              </a:p>
              <a:p>
                <a:r>
                  <a:rPr lang="en-US" sz="1600" dirty="0" smtClean="0"/>
                  <a:t>Coordination of </a:t>
                </a:r>
                <a:r>
                  <a:rPr lang="en-US" sz="1600" b="1" dirty="0" smtClean="0"/>
                  <a:t>hazard </a:t>
                </a:r>
                <a:r>
                  <a:rPr lang="en-US" sz="1600" b="1" dirty="0"/>
                  <a:t>r</a:t>
                </a:r>
                <a:r>
                  <a:rPr lang="en-US" sz="1600" b="1" dirty="0" smtClean="0"/>
                  <a:t>isk analysis,</a:t>
                </a:r>
              </a:p>
              <a:p>
                <a:r>
                  <a:rPr lang="en-US" sz="1600" dirty="0" smtClean="0"/>
                  <a:t>Approval of </a:t>
                </a:r>
                <a:r>
                  <a:rPr lang="en-US" sz="1600" dirty="0"/>
                  <a:t>o</a:t>
                </a:r>
                <a:r>
                  <a:rPr lang="en-US" sz="1600" dirty="0" smtClean="0"/>
                  <a:t>verall </a:t>
                </a:r>
                <a:r>
                  <a:rPr lang="en-US" sz="1600" b="1" dirty="0" smtClean="0"/>
                  <a:t>machine protection requirements,</a:t>
                </a:r>
              </a:p>
              <a:p>
                <a:r>
                  <a:rPr lang="en-US" sz="1600" dirty="0" smtClean="0"/>
                  <a:t>Coordination of machine protection </a:t>
                </a:r>
                <a:r>
                  <a:rPr lang="en-US" sz="1600" b="1" dirty="0" smtClean="0"/>
                  <a:t>requirements allocation.</a:t>
                </a:r>
                <a:endParaRPr lang="en-US" sz="1600" b="1" dirty="0"/>
              </a:p>
            </p:txBody>
          </p:sp>
          <p:sp>
            <p:nvSpPr>
              <p:cNvPr id="10" name="Rectangle 9"/>
              <p:cNvSpPr/>
              <p:nvPr/>
            </p:nvSpPr>
            <p:spPr>
              <a:xfrm>
                <a:off x="782116" y="2206795"/>
                <a:ext cx="7619563" cy="382910"/>
              </a:xfrm>
              <a:prstGeom prst="rect">
                <a:avLst/>
              </a:prstGeom>
              <a:solidFill>
                <a:srgbClr val="95B3D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 name="TextBox 10"/>
              <p:cNvSpPr txBox="1"/>
              <p:nvPr/>
            </p:nvSpPr>
            <p:spPr>
              <a:xfrm rot="16200000">
                <a:off x="-441149" y="3132001"/>
                <a:ext cx="1461959" cy="584776"/>
              </a:xfrm>
              <a:prstGeom prst="rect">
                <a:avLst/>
              </a:prstGeom>
            </p:spPr>
            <p:txBody>
              <a:bodyPr vert="horz" wrap="none" rtlCol="0">
                <a:spAutoFit/>
              </a:bodyPr>
              <a:lstStyle/>
              <a:p>
                <a:r>
                  <a:rPr lang="en-US" sz="1600" dirty="0" smtClean="0"/>
                  <a:t>Stakeholder</a:t>
                </a:r>
              </a:p>
              <a:p>
                <a:r>
                  <a:rPr lang="en-US" sz="1600" dirty="0" smtClean="0"/>
                  <a:t>Requirements </a:t>
                </a:r>
              </a:p>
            </p:txBody>
          </p:sp>
          <p:sp>
            <p:nvSpPr>
              <p:cNvPr id="12" name="TextBox 11"/>
              <p:cNvSpPr txBox="1"/>
              <p:nvPr/>
            </p:nvSpPr>
            <p:spPr>
              <a:xfrm rot="16200000">
                <a:off x="-441149" y="5324838"/>
                <a:ext cx="1461959" cy="584776"/>
              </a:xfrm>
              <a:prstGeom prst="rect">
                <a:avLst/>
              </a:prstGeom>
            </p:spPr>
            <p:txBody>
              <a:bodyPr vert="horz" wrap="none" rtlCol="0">
                <a:spAutoFit/>
              </a:bodyPr>
              <a:lstStyle/>
              <a:p>
                <a:r>
                  <a:rPr lang="en-US" sz="1600" dirty="0" smtClean="0"/>
                  <a:t>System </a:t>
                </a:r>
              </a:p>
              <a:p>
                <a:r>
                  <a:rPr lang="en-US" sz="1600" dirty="0" smtClean="0"/>
                  <a:t>Requirements</a:t>
                </a:r>
              </a:p>
            </p:txBody>
          </p:sp>
          <p:sp>
            <p:nvSpPr>
              <p:cNvPr id="13" name="TextBox 12"/>
              <p:cNvSpPr txBox="1"/>
              <p:nvPr/>
            </p:nvSpPr>
            <p:spPr>
              <a:xfrm>
                <a:off x="773490" y="2227792"/>
                <a:ext cx="1188346" cy="338554"/>
              </a:xfrm>
              <a:prstGeom prst="rect">
                <a:avLst/>
              </a:prstGeom>
            </p:spPr>
            <p:txBody>
              <a:bodyPr vert="horz" wrap="none" rtlCol="0">
                <a:spAutoFit/>
              </a:bodyPr>
              <a:lstStyle/>
              <a:p>
                <a:r>
                  <a:rPr lang="en-US" sz="1600" dirty="0" smtClean="0"/>
                  <a:t>Operations</a:t>
                </a:r>
              </a:p>
            </p:txBody>
          </p:sp>
          <p:sp>
            <p:nvSpPr>
              <p:cNvPr id="14" name="TextBox 13"/>
              <p:cNvSpPr txBox="1"/>
              <p:nvPr/>
            </p:nvSpPr>
            <p:spPr>
              <a:xfrm>
                <a:off x="2132845" y="2222748"/>
                <a:ext cx="1223412" cy="338554"/>
              </a:xfrm>
              <a:prstGeom prst="rect">
                <a:avLst/>
              </a:prstGeom>
            </p:spPr>
            <p:txBody>
              <a:bodyPr vert="horz" wrap="none" rtlCol="0">
                <a:spAutoFit/>
              </a:bodyPr>
              <a:lstStyle/>
              <a:p>
                <a:r>
                  <a:rPr lang="en-US" sz="1600" dirty="0" smtClean="0"/>
                  <a:t>Accelerator</a:t>
                </a:r>
              </a:p>
            </p:txBody>
          </p:sp>
          <p:sp>
            <p:nvSpPr>
              <p:cNvPr id="15" name="TextBox 14"/>
              <p:cNvSpPr txBox="1"/>
              <p:nvPr/>
            </p:nvSpPr>
            <p:spPr>
              <a:xfrm>
                <a:off x="3744825" y="2217705"/>
                <a:ext cx="1105637" cy="422538"/>
              </a:xfrm>
              <a:prstGeom prst="rect">
                <a:avLst/>
              </a:prstGeom>
            </p:spPr>
            <p:txBody>
              <a:bodyPr vert="horz" wrap="none" rtlCol="0">
                <a:spAutoFit/>
              </a:bodyPr>
              <a:lstStyle/>
              <a:p>
                <a:r>
                  <a:rPr lang="en-US" sz="1600" dirty="0" smtClean="0"/>
                  <a:t>Controls</a:t>
                </a:r>
              </a:p>
            </p:txBody>
          </p:sp>
          <p:sp>
            <p:nvSpPr>
              <p:cNvPr id="16" name="TextBox 15"/>
              <p:cNvSpPr txBox="1"/>
              <p:nvPr/>
            </p:nvSpPr>
            <p:spPr>
              <a:xfrm>
                <a:off x="5030203" y="2215857"/>
                <a:ext cx="754934" cy="338554"/>
              </a:xfrm>
              <a:prstGeom prst="rect">
                <a:avLst/>
              </a:prstGeom>
            </p:spPr>
            <p:txBody>
              <a:bodyPr vert="horz" wrap="none" rtlCol="0">
                <a:spAutoFit/>
              </a:bodyPr>
              <a:lstStyle/>
              <a:p>
                <a:r>
                  <a:rPr lang="en-US" sz="1600" dirty="0" smtClean="0"/>
                  <a:t>Target</a:t>
                </a:r>
              </a:p>
            </p:txBody>
          </p:sp>
          <p:sp>
            <p:nvSpPr>
              <p:cNvPr id="17" name="TextBox 16"/>
              <p:cNvSpPr txBox="1"/>
              <p:nvPr/>
            </p:nvSpPr>
            <p:spPr>
              <a:xfrm>
                <a:off x="6000341" y="2214011"/>
                <a:ext cx="458178" cy="338554"/>
              </a:xfrm>
              <a:prstGeom prst="rect">
                <a:avLst/>
              </a:prstGeom>
            </p:spPr>
            <p:txBody>
              <a:bodyPr vert="horz" wrap="none" rtlCol="0">
                <a:spAutoFit/>
              </a:bodyPr>
              <a:lstStyle/>
              <a:p>
                <a:r>
                  <a:rPr lang="en-US" sz="1600" dirty="0" smtClean="0"/>
                  <a:t>CF</a:t>
                </a:r>
              </a:p>
            </p:txBody>
          </p:sp>
          <p:sp>
            <p:nvSpPr>
              <p:cNvPr id="18" name="TextBox 17"/>
              <p:cNvSpPr txBox="1"/>
              <p:nvPr/>
            </p:nvSpPr>
            <p:spPr>
              <a:xfrm>
                <a:off x="6462209" y="2223566"/>
                <a:ext cx="606556" cy="338554"/>
              </a:xfrm>
              <a:prstGeom prst="rect">
                <a:avLst/>
              </a:prstGeom>
            </p:spPr>
            <p:txBody>
              <a:bodyPr vert="horz" wrap="none" rtlCol="0">
                <a:spAutoFit/>
              </a:bodyPr>
              <a:lstStyle/>
              <a:p>
                <a:r>
                  <a:rPr lang="en-US" sz="1600" dirty="0" smtClean="0"/>
                  <a:t>NSS</a:t>
                </a:r>
              </a:p>
            </p:txBody>
          </p:sp>
          <p:sp>
            <p:nvSpPr>
              <p:cNvPr id="19" name="TextBox 18"/>
              <p:cNvSpPr txBox="1"/>
              <p:nvPr/>
            </p:nvSpPr>
            <p:spPr>
              <a:xfrm>
                <a:off x="7078739" y="2218522"/>
                <a:ext cx="595235" cy="338554"/>
              </a:xfrm>
              <a:prstGeom prst="rect">
                <a:avLst/>
              </a:prstGeom>
            </p:spPr>
            <p:txBody>
              <a:bodyPr vert="horz" wrap="none" rtlCol="0">
                <a:spAutoFit/>
              </a:bodyPr>
              <a:lstStyle/>
              <a:p>
                <a:r>
                  <a:rPr lang="en-US" sz="1600" dirty="0"/>
                  <a:t>P</a:t>
                </a:r>
                <a:r>
                  <a:rPr lang="en-US" sz="1600" dirty="0" smtClean="0"/>
                  <a:t>SS</a:t>
                </a:r>
              </a:p>
            </p:txBody>
          </p:sp>
          <p:sp>
            <p:nvSpPr>
              <p:cNvPr id="20" name="TextBox 19"/>
              <p:cNvSpPr txBox="1"/>
              <p:nvPr/>
            </p:nvSpPr>
            <p:spPr>
              <a:xfrm>
                <a:off x="7750462" y="2213477"/>
                <a:ext cx="583713" cy="338554"/>
              </a:xfrm>
              <a:prstGeom prst="rect">
                <a:avLst/>
              </a:prstGeom>
            </p:spPr>
            <p:txBody>
              <a:bodyPr vert="horz" wrap="none" rtlCol="0">
                <a:spAutoFit/>
              </a:bodyPr>
              <a:lstStyle/>
              <a:p>
                <a:r>
                  <a:rPr lang="en-US" sz="1600" dirty="0" smtClean="0"/>
                  <a:t>TSS</a:t>
                </a:r>
              </a:p>
            </p:txBody>
          </p:sp>
          <p:cxnSp>
            <p:nvCxnSpPr>
              <p:cNvPr id="21" name="Straight Connector 20"/>
              <p:cNvCxnSpPr/>
              <p:nvPr/>
            </p:nvCxnSpPr>
            <p:spPr bwMode="auto">
              <a:xfrm>
                <a:off x="2064469" y="2190846"/>
                <a:ext cx="0" cy="4332856"/>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3682142" y="2190846"/>
                <a:ext cx="0" cy="4321666"/>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4911784" y="2190846"/>
                <a:ext cx="6045" cy="4321666"/>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p:nvPr/>
            </p:nvCxnSpPr>
            <p:spPr bwMode="auto">
              <a:xfrm flipH="1">
                <a:off x="5930488" y="2190846"/>
                <a:ext cx="5355" cy="431607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a:off x="6445210" y="2190846"/>
                <a:ext cx="19256" cy="4321666"/>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a:off x="7007360" y="2206795"/>
                <a:ext cx="0" cy="4311312"/>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7711410" y="2190846"/>
                <a:ext cx="0" cy="432726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1996407" y="4691894"/>
                <a:ext cx="1645450" cy="461665"/>
              </a:xfrm>
              <a:prstGeom prst="rect">
                <a:avLst/>
              </a:prstGeom>
            </p:spPr>
            <p:txBody>
              <a:bodyPr vert="horz" wrap="square" rtlCol="0">
                <a:spAutoFit/>
              </a:bodyPr>
              <a:lstStyle/>
              <a:p>
                <a:r>
                  <a:rPr lang="en-US" sz="800" dirty="0" smtClean="0"/>
                  <a:t>- Requirements for Proton Source</a:t>
                </a:r>
              </a:p>
              <a:p>
                <a:r>
                  <a:rPr lang="en-US" sz="800" dirty="0" smtClean="0"/>
                  <a:t>- Requirements for LEBT chopper</a:t>
                </a:r>
              </a:p>
              <a:p>
                <a:r>
                  <a:rPr lang="en-US" sz="800" dirty="0" smtClean="0"/>
                  <a:t>- ….</a:t>
                </a:r>
              </a:p>
            </p:txBody>
          </p:sp>
          <p:sp>
            <p:nvSpPr>
              <p:cNvPr id="29" name="TextBox 28"/>
              <p:cNvSpPr txBox="1"/>
              <p:nvPr/>
            </p:nvSpPr>
            <p:spPr>
              <a:xfrm>
                <a:off x="3641139" y="4697363"/>
                <a:ext cx="1270646" cy="461665"/>
              </a:xfrm>
              <a:prstGeom prst="rect">
                <a:avLst/>
              </a:prstGeom>
            </p:spPr>
            <p:txBody>
              <a:bodyPr vert="horz" wrap="square" rtlCol="0">
                <a:spAutoFit/>
              </a:bodyPr>
              <a:lstStyle/>
              <a:p>
                <a:r>
                  <a:rPr lang="en-US" sz="800" dirty="0" smtClean="0"/>
                  <a:t>- Beam Interlock System</a:t>
                </a:r>
              </a:p>
              <a:p>
                <a:r>
                  <a:rPr lang="en-US" sz="800" dirty="0" smtClean="0"/>
                  <a:t>- ….</a:t>
                </a:r>
              </a:p>
              <a:p>
                <a:endParaRPr lang="en-US" sz="800" dirty="0" smtClean="0"/>
              </a:p>
            </p:txBody>
          </p:sp>
          <p:sp>
            <p:nvSpPr>
              <p:cNvPr id="30" name="TextBox 29"/>
              <p:cNvSpPr txBox="1"/>
              <p:nvPr/>
            </p:nvSpPr>
            <p:spPr>
              <a:xfrm>
                <a:off x="2041136" y="2601250"/>
                <a:ext cx="1641006" cy="584776"/>
              </a:xfrm>
              <a:prstGeom prst="rect">
                <a:avLst/>
              </a:prstGeom>
            </p:spPr>
            <p:txBody>
              <a:bodyPr vert="horz" wrap="square" rtlCol="0">
                <a:spAutoFit/>
              </a:bodyPr>
              <a:lstStyle/>
              <a:p>
                <a:r>
                  <a:rPr lang="en-US" sz="800" dirty="0" smtClean="0"/>
                  <a:t>- Provide systems suitable for allocated machine protection functions </a:t>
                </a:r>
              </a:p>
              <a:p>
                <a:pPr marL="171450" indent="-171450">
                  <a:buFontTx/>
                  <a:buChar char="-"/>
                </a:pPr>
                <a:r>
                  <a:rPr lang="en-US" sz="800" dirty="0" smtClean="0"/>
                  <a:t>….</a:t>
                </a:r>
              </a:p>
            </p:txBody>
          </p:sp>
          <p:sp>
            <p:nvSpPr>
              <p:cNvPr id="31" name="TextBox 30"/>
              <p:cNvSpPr txBox="1"/>
              <p:nvPr/>
            </p:nvSpPr>
            <p:spPr>
              <a:xfrm>
                <a:off x="3678120" y="2595109"/>
                <a:ext cx="1262213" cy="461665"/>
              </a:xfrm>
              <a:prstGeom prst="rect">
                <a:avLst/>
              </a:prstGeom>
            </p:spPr>
            <p:txBody>
              <a:bodyPr vert="horz" wrap="square" rtlCol="0">
                <a:spAutoFit/>
              </a:bodyPr>
              <a:lstStyle/>
              <a:p>
                <a:r>
                  <a:rPr lang="en-US" sz="800" dirty="0"/>
                  <a:t>- Provide systems suitable for allocated </a:t>
                </a:r>
                <a:r>
                  <a:rPr lang="en-US" sz="800" dirty="0" smtClean="0"/>
                  <a:t>machine protection functions,</a:t>
                </a:r>
                <a:endParaRPr lang="en-US" sz="800" dirty="0"/>
              </a:p>
            </p:txBody>
          </p:sp>
          <p:sp>
            <p:nvSpPr>
              <p:cNvPr id="32" name="TextBox 31"/>
              <p:cNvSpPr txBox="1"/>
              <p:nvPr/>
            </p:nvSpPr>
            <p:spPr>
              <a:xfrm>
                <a:off x="777969" y="2618784"/>
                <a:ext cx="1207398" cy="584776"/>
              </a:xfrm>
              <a:prstGeom prst="rect">
                <a:avLst/>
              </a:prstGeom>
            </p:spPr>
            <p:txBody>
              <a:bodyPr vert="horz" wrap="square" rtlCol="0">
                <a:spAutoFit/>
              </a:bodyPr>
              <a:lstStyle/>
              <a:p>
                <a:r>
                  <a:rPr lang="en-US" sz="800" dirty="0" smtClean="0"/>
                  <a:t>- Requirements on work procedures, checklists, training for personnel</a:t>
                </a:r>
                <a:endParaRPr lang="en-US" sz="800" dirty="0"/>
              </a:p>
              <a:p>
                <a:pPr marL="171450" indent="-171450">
                  <a:buFontTx/>
                  <a:buChar char="-"/>
                </a:pPr>
                <a:r>
                  <a:rPr lang="en-US" sz="800" dirty="0" smtClean="0"/>
                  <a:t>…</a:t>
                </a:r>
              </a:p>
            </p:txBody>
          </p:sp>
          <p:sp>
            <p:nvSpPr>
              <p:cNvPr id="33" name="TextBox 32"/>
              <p:cNvSpPr txBox="1"/>
              <p:nvPr/>
            </p:nvSpPr>
            <p:spPr>
              <a:xfrm>
                <a:off x="6917490" y="2661309"/>
                <a:ext cx="898707" cy="883489"/>
              </a:xfrm>
              <a:prstGeom prst="rect">
                <a:avLst/>
              </a:prstGeom>
            </p:spPr>
            <p:txBody>
              <a:bodyPr vert="horz" wrap="square" rtlCol="0">
                <a:spAutoFit/>
              </a:bodyPr>
              <a:lstStyle/>
              <a:p>
                <a:r>
                  <a:rPr lang="en-US" sz="800" dirty="0" smtClean="0"/>
                  <a:t>Provide run permit signal according to MP interface specification</a:t>
                </a:r>
              </a:p>
            </p:txBody>
          </p:sp>
          <p:sp>
            <p:nvSpPr>
              <p:cNvPr id="35" name="TextBox 34"/>
              <p:cNvSpPr txBox="1"/>
              <p:nvPr/>
            </p:nvSpPr>
            <p:spPr>
              <a:xfrm>
                <a:off x="6917490" y="4780636"/>
                <a:ext cx="929087" cy="883489"/>
              </a:xfrm>
              <a:prstGeom prst="rect">
                <a:avLst/>
              </a:prstGeom>
            </p:spPr>
            <p:txBody>
              <a:bodyPr vert="horz" wrap="square" rtlCol="0">
                <a:spAutoFit/>
              </a:bodyPr>
              <a:lstStyle/>
              <a:p>
                <a:r>
                  <a:rPr lang="en-US" sz="800" dirty="0" smtClean="0"/>
                  <a:t>Specification of signal, cable, connector type</a:t>
                </a:r>
              </a:p>
            </p:txBody>
          </p:sp>
          <p:sp>
            <p:nvSpPr>
              <p:cNvPr id="36" name="TextBox 35"/>
              <p:cNvSpPr txBox="1"/>
              <p:nvPr/>
            </p:nvSpPr>
            <p:spPr>
              <a:xfrm>
                <a:off x="7636456" y="4783020"/>
                <a:ext cx="932843" cy="883489"/>
              </a:xfrm>
              <a:prstGeom prst="rect">
                <a:avLst/>
              </a:prstGeom>
            </p:spPr>
            <p:txBody>
              <a:bodyPr vert="horz" wrap="square" rtlCol="0">
                <a:spAutoFit/>
              </a:bodyPr>
              <a:lstStyle/>
              <a:p>
                <a:r>
                  <a:rPr lang="en-US" sz="800" dirty="0" smtClean="0"/>
                  <a:t>Specification of signal, cable, connector type</a:t>
                </a:r>
              </a:p>
            </p:txBody>
          </p:sp>
          <p:sp>
            <p:nvSpPr>
              <p:cNvPr id="37" name="TextBox 36"/>
              <p:cNvSpPr txBox="1"/>
              <p:nvPr/>
            </p:nvSpPr>
            <p:spPr>
              <a:xfrm>
                <a:off x="4923531" y="2615981"/>
                <a:ext cx="1012312" cy="584776"/>
              </a:xfrm>
              <a:prstGeom prst="rect">
                <a:avLst/>
              </a:prstGeom>
            </p:spPr>
            <p:txBody>
              <a:bodyPr vert="horz" wrap="square" rtlCol="0">
                <a:spAutoFit/>
              </a:bodyPr>
              <a:lstStyle/>
              <a:p>
                <a:r>
                  <a:rPr lang="en-US" sz="800" dirty="0" smtClean="0"/>
                  <a:t>- Provide systems suitable for machine protection functions,</a:t>
                </a:r>
              </a:p>
            </p:txBody>
          </p:sp>
          <p:sp>
            <p:nvSpPr>
              <p:cNvPr id="38" name="TextBox 37"/>
              <p:cNvSpPr txBox="1"/>
              <p:nvPr/>
            </p:nvSpPr>
            <p:spPr>
              <a:xfrm>
                <a:off x="267054" y="1172286"/>
                <a:ext cx="1994420" cy="460951"/>
              </a:xfrm>
              <a:prstGeom prst="rect">
                <a:avLst/>
              </a:prstGeom>
            </p:spPr>
            <p:txBody>
              <a:bodyPr vert="horz" wrap="square" rtlCol="0">
                <a:spAutoFit/>
              </a:bodyPr>
              <a:lstStyle/>
              <a:p>
                <a:r>
                  <a:rPr lang="en-US" sz="900" dirty="0" smtClean="0"/>
                  <a:t>(Corresponding to analysis part of IEC61508)</a:t>
                </a:r>
              </a:p>
            </p:txBody>
          </p:sp>
          <p:cxnSp>
            <p:nvCxnSpPr>
              <p:cNvPr id="39" name="Straight Arrow Connector 38"/>
              <p:cNvCxnSpPr/>
              <p:nvPr/>
            </p:nvCxnSpPr>
            <p:spPr bwMode="auto">
              <a:xfrm>
                <a:off x="7974676" y="1614020"/>
                <a:ext cx="0" cy="592775"/>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p:nvPr/>
            </p:nvCxnSpPr>
            <p:spPr bwMode="auto">
              <a:xfrm>
                <a:off x="7374728" y="1635017"/>
                <a:ext cx="0" cy="592775"/>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40"/>
              <p:cNvCxnSpPr/>
              <p:nvPr/>
            </p:nvCxnSpPr>
            <p:spPr bwMode="auto">
              <a:xfrm>
                <a:off x="6738671" y="1624929"/>
                <a:ext cx="0" cy="592775"/>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a:off x="6186876" y="1620702"/>
                <a:ext cx="0" cy="592775"/>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a:off x="5388312" y="1614929"/>
                <a:ext cx="0" cy="592775"/>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a:off x="4270753" y="1614929"/>
                <a:ext cx="0" cy="592775"/>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p:cNvCxnSpPr/>
              <p:nvPr/>
            </p:nvCxnSpPr>
            <p:spPr bwMode="auto">
              <a:xfrm>
                <a:off x="2816145" y="1622979"/>
                <a:ext cx="0" cy="592775"/>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a:off x="1331443" y="1620702"/>
                <a:ext cx="0" cy="592775"/>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p:nvPr/>
            </p:nvCxnSpPr>
            <p:spPr bwMode="auto">
              <a:xfrm>
                <a:off x="1334671" y="4243412"/>
                <a:ext cx="0" cy="460709"/>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a:off x="2810564" y="4243412"/>
                <a:ext cx="0" cy="460709"/>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a:off x="4284525" y="4247211"/>
                <a:ext cx="0" cy="460709"/>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a:off x="5472152" y="4254810"/>
                <a:ext cx="0" cy="460709"/>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Arrow Connector 50"/>
              <p:cNvCxnSpPr/>
              <p:nvPr/>
            </p:nvCxnSpPr>
            <p:spPr bwMode="auto">
              <a:xfrm>
                <a:off x="6189907" y="4254810"/>
                <a:ext cx="0" cy="460709"/>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51"/>
              <p:cNvCxnSpPr/>
              <p:nvPr/>
            </p:nvCxnSpPr>
            <p:spPr bwMode="auto">
              <a:xfrm>
                <a:off x="6738671" y="4254810"/>
                <a:ext cx="0" cy="460709"/>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a:off x="7386357" y="4243412"/>
                <a:ext cx="0" cy="460709"/>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Arrow Connector 53"/>
              <p:cNvCxnSpPr/>
              <p:nvPr/>
            </p:nvCxnSpPr>
            <p:spPr bwMode="auto">
              <a:xfrm>
                <a:off x="8068408" y="4247211"/>
                <a:ext cx="0" cy="460709"/>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p:cNvSpPr txBox="1"/>
              <p:nvPr/>
            </p:nvSpPr>
            <p:spPr>
              <a:xfrm>
                <a:off x="5935843" y="2595109"/>
                <a:ext cx="522676" cy="215444"/>
              </a:xfrm>
              <a:prstGeom prst="rect">
                <a:avLst/>
              </a:prstGeom>
            </p:spPr>
            <p:txBody>
              <a:bodyPr vert="horz" wrap="square" rtlCol="0">
                <a:spAutoFit/>
              </a:bodyPr>
              <a:lstStyle/>
              <a:p>
                <a:r>
                  <a:rPr lang="en-US" sz="800" dirty="0" smtClean="0"/>
                  <a:t>XY,……</a:t>
                </a:r>
              </a:p>
            </p:txBody>
          </p:sp>
          <p:sp>
            <p:nvSpPr>
              <p:cNvPr id="56" name="TextBox 55"/>
              <p:cNvSpPr txBox="1"/>
              <p:nvPr/>
            </p:nvSpPr>
            <p:spPr>
              <a:xfrm>
                <a:off x="6477333" y="2595592"/>
                <a:ext cx="522676" cy="215444"/>
              </a:xfrm>
              <a:prstGeom prst="rect">
                <a:avLst/>
              </a:prstGeom>
            </p:spPr>
            <p:txBody>
              <a:bodyPr vert="horz" wrap="square" rtlCol="0">
                <a:spAutoFit/>
              </a:bodyPr>
              <a:lstStyle/>
              <a:p>
                <a:r>
                  <a:rPr lang="en-US" sz="800" dirty="0" smtClean="0"/>
                  <a:t>XY,……</a:t>
                </a:r>
              </a:p>
            </p:txBody>
          </p:sp>
          <p:cxnSp>
            <p:nvCxnSpPr>
              <p:cNvPr id="57" name="Straight Connector 56"/>
              <p:cNvCxnSpPr/>
              <p:nvPr/>
            </p:nvCxnSpPr>
            <p:spPr bwMode="auto">
              <a:xfrm>
                <a:off x="777969" y="2185748"/>
                <a:ext cx="0" cy="4332856"/>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8415763" y="2190846"/>
                <a:ext cx="0" cy="4332856"/>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0" name="TextBox 59"/>
            <p:cNvSpPr txBox="1"/>
            <p:nvPr/>
          </p:nvSpPr>
          <p:spPr>
            <a:xfrm>
              <a:off x="7020272" y="3429000"/>
              <a:ext cx="720080" cy="707886"/>
            </a:xfrm>
            <a:prstGeom prst="rect">
              <a:avLst/>
            </a:prstGeom>
          </p:spPr>
          <p:txBody>
            <a:bodyPr vert="horz" wrap="square" rtlCol="0">
              <a:spAutoFit/>
            </a:bodyPr>
            <a:lstStyle/>
            <a:p>
              <a:r>
                <a:rPr lang="en-US" sz="800" dirty="0" smtClean="0"/>
                <a:t>Provide run permit signal according to MP interface specification</a:t>
              </a:r>
            </a:p>
          </p:txBody>
        </p:sp>
      </p:grpSp>
      <p:sp>
        <p:nvSpPr>
          <p:cNvPr id="61" name="Content Placeholder 2"/>
          <p:cNvSpPr txBox="1">
            <a:spLocks/>
          </p:cNvSpPr>
          <p:nvPr/>
        </p:nvSpPr>
        <p:spPr>
          <a:xfrm>
            <a:off x="1403648" y="1412776"/>
            <a:ext cx="6480720" cy="4537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smtClean="0">
                <a:solidFill>
                  <a:schemeClr val="tx1"/>
                </a:solidFill>
                <a:sym typeface="Wingdings"/>
              </a:rPr>
              <a:t>Machine Protection Committee: Take on responsibility and take decisions</a:t>
            </a:r>
          </a:p>
        </p:txBody>
      </p:sp>
    </p:spTree>
    <p:extLst>
      <p:ext uri="{BB962C8B-B14F-4D97-AF65-F5344CB8AC3E}">
        <p14:creationId xmlns:p14="http://schemas.microsoft.com/office/powerpoint/2010/main" val="27095210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7139136" cy="1143000"/>
          </a:xfrm>
        </p:spPr>
        <p:txBody>
          <a:bodyPr/>
          <a:lstStyle/>
          <a:p>
            <a:r>
              <a:rPr lang="sv-SE" dirty="0" err="1" smtClean="0"/>
              <a:t>Transition</a:t>
            </a:r>
            <a:r>
              <a:rPr lang="sv-SE" dirty="0" smtClean="0"/>
              <a:t> from </a:t>
            </a:r>
            <a:r>
              <a:rPr lang="sv-SE" dirty="0" err="1" smtClean="0"/>
              <a:t>Previous</a:t>
            </a:r>
            <a:r>
              <a:rPr lang="sv-SE" dirty="0" smtClean="0"/>
              <a:t> Talks </a:t>
            </a:r>
            <a:r>
              <a:rPr lang="sv-SE" dirty="0" err="1" smtClean="0"/>
              <a:t>to</a:t>
            </a:r>
            <a:r>
              <a:rPr lang="sv-SE" dirty="0" smtClean="0"/>
              <a:t> </a:t>
            </a:r>
            <a:r>
              <a:rPr lang="sv-SE" dirty="0" err="1" smtClean="0"/>
              <a:t>This</a:t>
            </a:r>
            <a:r>
              <a:rPr lang="sv-SE" dirty="0" smtClean="0"/>
              <a:t> </a:t>
            </a:r>
            <a:r>
              <a:rPr lang="sv-SE" dirty="0" err="1" smtClean="0"/>
              <a:t>One</a:t>
            </a:r>
            <a:endParaRPr lang="sv-SE" dirty="0"/>
          </a:p>
        </p:txBody>
      </p:sp>
      <p:sp>
        <p:nvSpPr>
          <p:cNvPr id="3" name="Content Placeholder 2"/>
          <p:cNvSpPr>
            <a:spLocks noGrp="1"/>
          </p:cNvSpPr>
          <p:nvPr>
            <p:ph idx="1"/>
          </p:nvPr>
        </p:nvSpPr>
        <p:spPr>
          <a:xfrm>
            <a:off x="457200" y="1556792"/>
            <a:ext cx="8229600" cy="4824536"/>
          </a:xfrm>
        </p:spPr>
        <p:txBody>
          <a:bodyPr>
            <a:noAutofit/>
          </a:bodyPr>
          <a:lstStyle/>
          <a:p>
            <a:pPr marL="0" indent="0">
              <a:buNone/>
            </a:pPr>
            <a:r>
              <a:rPr lang="en-US" sz="2000" dirty="0" smtClean="0">
                <a:solidFill>
                  <a:schemeClr val="tx1"/>
                </a:solidFill>
              </a:rPr>
              <a:t>So far we heard that:</a:t>
            </a:r>
          </a:p>
          <a:p>
            <a:pPr marL="0" indent="0">
              <a:buNone/>
            </a:pPr>
            <a:endParaRPr lang="en-US" sz="2000" dirty="0" smtClean="0">
              <a:solidFill>
                <a:schemeClr val="tx1"/>
              </a:solidFill>
            </a:endParaRPr>
          </a:p>
          <a:p>
            <a:pPr marL="514350" indent="-514350">
              <a:buFont typeface="+mj-lt"/>
              <a:buAutoNum type="arabicPeriod"/>
            </a:pPr>
            <a:r>
              <a:rPr lang="en-US" sz="2000" dirty="0" smtClean="0">
                <a:solidFill>
                  <a:schemeClr val="tx1"/>
                </a:solidFill>
              </a:rPr>
              <a:t>A lot of equipment is built by in-kind partners,</a:t>
            </a:r>
          </a:p>
          <a:p>
            <a:pPr marL="514350" indent="-514350">
              <a:buFont typeface="+mj-lt"/>
              <a:buAutoNum type="arabicPeriod"/>
            </a:pPr>
            <a:r>
              <a:rPr lang="en-US" sz="2000" dirty="0" smtClean="0">
                <a:solidFill>
                  <a:schemeClr val="tx1"/>
                </a:solidFill>
              </a:rPr>
              <a:t>Installation of accelerator equipment will start end of 2017,</a:t>
            </a:r>
          </a:p>
          <a:p>
            <a:pPr marL="514350" indent="-514350">
              <a:buFont typeface="+mj-lt"/>
              <a:buAutoNum type="arabicPeriod"/>
            </a:pPr>
            <a:r>
              <a:rPr lang="en-US" sz="2000" dirty="0" smtClean="0">
                <a:solidFill>
                  <a:schemeClr val="tx1"/>
                </a:solidFill>
              </a:rPr>
              <a:t>First beam tests (front end) start right after that,</a:t>
            </a:r>
          </a:p>
          <a:p>
            <a:pPr marL="514350" indent="-514350">
              <a:buFont typeface="+mj-lt"/>
              <a:buAutoNum type="arabicPeriod"/>
            </a:pPr>
            <a:r>
              <a:rPr lang="en-US" sz="2000" dirty="0" smtClean="0">
                <a:solidFill>
                  <a:schemeClr val="tx1"/>
                </a:solidFill>
              </a:rPr>
              <a:t>Hardly time for “cold” commissioning (without beam),</a:t>
            </a:r>
          </a:p>
          <a:p>
            <a:pPr marL="514350" indent="-514350">
              <a:buFont typeface="+mj-lt"/>
              <a:buAutoNum type="arabicPeriod"/>
            </a:pPr>
            <a:r>
              <a:rPr lang="en-US" sz="2000" dirty="0" smtClean="0">
                <a:solidFill>
                  <a:schemeClr val="tx1"/>
                </a:solidFill>
              </a:rPr>
              <a:t>Ongoing commissioning and further installation during 2018 and 2019,</a:t>
            </a:r>
          </a:p>
          <a:p>
            <a:pPr marL="514350" indent="-514350">
              <a:buFont typeface="+mj-lt"/>
              <a:buAutoNum type="arabicPeriod"/>
            </a:pPr>
            <a:r>
              <a:rPr lang="en-US" sz="2000" dirty="0" smtClean="0">
                <a:solidFill>
                  <a:schemeClr val="tx1"/>
                </a:solidFill>
              </a:rPr>
              <a:t>Ramp up to 680 MeV in a staged approach &amp; be done by June 2019,</a:t>
            </a:r>
          </a:p>
          <a:p>
            <a:pPr marL="514350" indent="-514350">
              <a:buFont typeface="+mj-lt"/>
              <a:buAutoNum type="arabicPeriod"/>
            </a:pPr>
            <a:r>
              <a:rPr lang="en-US" sz="2000" dirty="0">
                <a:solidFill>
                  <a:schemeClr val="tx1"/>
                </a:solidFill>
              </a:rPr>
              <a:t>In short: Time </a:t>
            </a:r>
            <a:r>
              <a:rPr lang="en-US" sz="2000" dirty="0" smtClean="0">
                <a:solidFill>
                  <a:schemeClr val="tx1"/>
                </a:solidFill>
              </a:rPr>
              <a:t>allocated to commissioning </a:t>
            </a:r>
            <a:r>
              <a:rPr lang="en-US" sz="2000" dirty="0">
                <a:solidFill>
                  <a:schemeClr val="tx1"/>
                </a:solidFill>
              </a:rPr>
              <a:t>is quite </a:t>
            </a:r>
            <a:r>
              <a:rPr lang="en-US" sz="2000" dirty="0" smtClean="0">
                <a:solidFill>
                  <a:schemeClr val="tx1"/>
                </a:solidFill>
              </a:rPr>
              <a:t>restricted,</a:t>
            </a:r>
          </a:p>
          <a:p>
            <a:pPr marL="514350" indent="-514350">
              <a:buFont typeface="+mj-lt"/>
              <a:buAutoNum type="arabicPeriod"/>
            </a:pPr>
            <a:r>
              <a:rPr lang="en-US" sz="2000" dirty="0" smtClean="0">
                <a:solidFill>
                  <a:schemeClr val="tx1"/>
                </a:solidFill>
              </a:rPr>
              <a:t>But, the damage potential of the proton beam is higher in the lower energy part (warm </a:t>
            </a:r>
            <a:r>
              <a:rPr lang="en-US" sz="2000" dirty="0" err="1" smtClean="0">
                <a:solidFill>
                  <a:schemeClr val="tx1"/>
                </a:solidFill>
              </a:rPr>
              <a:t>linac</a:t>
            </a:r>
            <a:r>
              <a:rPr lang="en-US" sz="2000" dirty="0" smtClean="0">
                <a:solidFill>
                  <a:schemeClr val="tx1"/>
                </a:solidFill>
              </a:rPr>
              <a:t>) than in the cold </a:t>
            </a:r>
            <a:r>
              <a:rPr lang="en-US" sz="2000" dirty="0" err="1" smtClean="0">
                <a:solidFill>
                  <a:schemeClr val="tx1"/>
                </a:solidFill>
              </a:rPr>
              <a:t>linac</a:t>
            </a:r>
            <a:r>
              <a:rPr lang="en-US" sz="2000" dirty="0">
                <a:solidFill>
                  <a:schemeClr val="tx1"/>
                </a:solidFill>
              </a:rPr>
              <a:t>,</a:t>
            </a:r>
            <a:endParaRPr lang="en-US" sz="2000" dirty="0" smtClean="0">
              <a:solidFill>
                <a:schemeClr val="tx1"/>
              </a:solidFill>
            </a:endParaRPr>
          </a:p>
          <a:p>
            <a:pPr marL="514350" indent="-514350">
              <a:buFont typeface="+mj-lt"/>
              <a:buAutoNum type="arabicPeriod"/>
            </a:pPr>
            <a:r>
              <a:rPr lang="en-US" sz="2000" dirty="0" smtClean="0">
                <a:solidFill>
                  <a:schemeClr val="tx1"/>
                </a:solidFill>
              </a:rPr>
              <a:t>Its enough to overlook 1 vacuum valve! </a:t>
            </a:r>
            <a:r>
              <a:rPr lang="en-US" sz="2000" dirty="0" smtClean="0">
                <a:solidFill>
                  <a:schemeClr val="tx1"/>
                </a:solidFill>
                <a:sym typeface="Wingdings"/>
              </a:rPr>
              <a:t> 1 </a:t>
            </a:r>
            <a:r>
              <a:rPr lang="en-US" sz="2000" dirty="0" smtClean="0">
                <a:solidFill>
                  <a:schemeClr val="tx1"/>
                </a:solidFill>
              </a:rPr>
              <a:t>closed valve + inject beam</a:t>
            </a:r>
            <a:r>
              <a:rPr lang="en-US" sz="2000" dirty="0" smtClean="0">
                <a:solidFill>
                  <a:schemeClr val="tx1"/>
                </a:solidFill>
                <a:sym typeface="Wingdings"/>
              </a:rPr>
              <a:t> we start melting in a few </a:t>
            </a:r>
            <a:r>
              <a:rPr lang="en-US" sz="2000" dirty="0" err="1" smtClean="0">
                <a:solidFill>
                  <a:schemeClr val="tx1"/>
                </a:solidFill>
                <a:sym typeface="Wingdings"/>
              </a:rPr>
              <a:t>μs</a:t>
            </a:r>
            <a:r>
              <a:rPr lang="en-US" sz="2000" dirty="0" smtClean="0">
                <a:solidFill>
                  <a:schemeClr val="tx1"/>
                </a:solidFill>
                <a:sym typeface="Wingdings"/>
              </a:rPr>
              <a:t>! would cause delay of project.</a:t>
            </a:r>
            <a:endParaRPr lang="en-US" sz="2000" dirty="0" smtClean="0">
              <a:solidFill>
                <a:schemeClr val="tx1"/>
              </a:solidFill>
            </a:endParaRPr>
          </a:p>
          <a:p>
            <a:pPr marL="514350" indent="-514350">
              <a:buFont typeface="+mj-lt"/>
              <a:buAutoNum type="arabicPeriod"/>
            </a:pP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Tree>
    <p:extLst>
      <p:ext uri="{BB962C8B-B14F-4D97-AF65-F5344CB8AC3E}">
        <p14:creationId xmlns:p14="http://schemas.microsoft.com/office/powerpoint/2010/main" val="18975712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a:spLocks/>
          </p:cNvSpPr>
          <p:nvPr/>
        </p:nvSpPr>
        <p:spPr>
          <a:xfrm>
            <a:off x="457200" y="274638"/>
            <a:ext cx="713913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en-US" dirty="0" smtClean="0"/>
              <a:t>Damage Potential of the Proton Beam I</a:t>
            </a:r>
            <a:endParaRPr lang="en-US" dirty="0"/>
          </a:p>
        </p:txBody>
      </p:sp>
      <p:pic>
        <p:nvPicPr>
          <p:cNvPr id="2" name="Picture 1" descr="melting_time_v03.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2730191"/>
            <a:ext cx="9144000" cy="2787041"/>
          </a:xfrm>
          <a:prstGeom prst="rect">
            <a:avLst/>
          </a:prstGeom>
        </p:spPr>
      </p:pic>
      <p:sp>
        <p:nvSpPr>
          <p:cNvPr id="4" name="Content Placeholder 2"/>
          <p:cNvSpPr txBox="1">
            <a:spLocks/>
          </p:cNvSpPr>
          <p:nvPr/>
        </p:nvSpPr>
        <p:spPr>
          <a:xfrm>
            <a:off x="179512" y="1556792"/>
            <a:ext cx="8856984" cy="11521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dirty="0" smtClean="0">
                <a:solidFill>
                  <a:schemeClr val="tx1"/>
                </a:solidFill>
                <a:sym typeface="Wingdings"/>
              </a:rPr>
              <a:t>Assuming </a:t>
            </a:r>
            <a:r>
              <a:rPr lang="en-US" sz="2000" b="1" dirty="0" smtClean="0">
                <a:solidFill>
                  <a:schemeClr val="tx1"/>
                </a:solidFill>
                <a:sym typeface="Wingdings"/>
              </a:rPr>
              <a:t>worst case </a:t>
            </a:r>
            <a:r>
              <a:rPr lang="en-US" sz="2000" dirty="0" smtClean="0">
                <a:solidFill>
                  <a:schemeClr val="tx1"/>
                </a:solidFill>
                <a:sym typeface="Wingdings"/>
              </a:rPr>
              <a:t>scenario: </a:t>
            </a:r>
          </a:p>
          <a:p>
            <a:pPr marL="0" indent="0" algn="ctr">
              <a:buNone/>
            </a:pPr>
            <a:r>
              <a:rPr lang="en-US" sz="2000" dirty="0" smtClean="0">
                <a:solidFill>
                  <a:schemeClr val="tx1"/>
                </a:solidFill>
                <a:sym typeface="Wingdings"/>
              </a:rPr>
              <a:t>Proton </a:t>
            </a:r>
            <a:r>
              <a:rPr lang="en-US" sz="2000" b="1" dirty="0" smtClean="0">
                <a:solidFill>
                  <a:schemeClr val="tx1"/>
                </a:solidFill>
                <a:sym typeface="Wingdings"/>
              </a:rPr>
              <a:t>beam impinging perpendicularly on copper or steel </a:t>
            </a:r>
            <a:r>
              <a:rPr lang="en-US" sz="2000" dirty="0" smtClean="0">
                <a:solidFill>
                  <a:schemeClr val="tx1"/>
                </a:solidFill>
                <a:sym typeface="Wingdings"/>
              </a:rPr>
              <a:t>(3mm beam size).</a:t>
            </a:r>
          </a:p>
          <a:p>
            <a:pPr marL="0" indent="0" algn="ctr">
              <a:buNone/>
            </a:pPr>
            <a:r>
              <a:rPr lang="en-US" sz="1200" dirty="0">
                <a:solidFill>
                  <a:schemeClr val="tx1"/>
                </a:solidFill>
                <a:sym typeface="Wingdings"/>
                <a:hlinkClick r:id="rId3"/>
              </a:rPr>
              <a:t>https://ess-ics.atlassian.net/wiki/download/attachments/60031539/Time_Response_Requirements_BLM.pdf?version=1&amp;modificationDate=1449271471425&amp;api=</a:t>
            </a:r>
            <a:r>
              <a:rPr lang="en-US" sz="1200" dirty="0" smtClean="0">
                <a:solidFill>
                  <a:schemeClr val="tx1"/>
                </a:solidFill>
                <a:sym typeface="Wingdings"/>
                <a:hlinkClick r:id="rId3"/>
              </a:rPr>
              <a:t>v2</a:t>
            </a:r>
            <a:endParaRPr lang="en-US" sz="1200" dirty="0" smtClean="0">
              <a:solidFill>
                <a:schemeClr val="tx1"/>
              </a:solidFill>
              <a:sym typeface="Wingdings"/>
            </a:endParaRPr>
          </a:p>
          <a:p>
            <a:pPr marL="0" indent="0" algn="ctr">
              <a:buNone/>
            </a:pPr>
            <a:endParaRPr lang="en-US" sz="1200" dirty="0" smtClean="0">
              <a:solidFill>
                <a:schemeClr val="tx1"/>
              </a:solidFill>
              <a:sym typeface="Wingdings"/>
            </a:endParaRPr>
          </a:p>
          <a:p>
            <a:pPr marL="0" indent="0" algn="ctr">
              <a:buNone/>
            </a:pPr>
            <a:endParaRPr lang="en-US" sz="2000" dirty="0" smtClean="0">
              <a:solidFill>
                <a:schemeClr val="tx1"/>
              </a:solidFill>
              <a:sym typeface="Wingdings"/>
            </a:endParaRPr>
          </a:p>
        </p:txBody>
      </p:sp>
      <p:sp>
        <p:nvSpPr>
          <p:cNvPr id="5" name="Content Placeholder 2"/>
          <p:cNvSpPr txBox="1">
            <a:spLocks/>
          </p:cNvSpPr>
          <p:nvPr/>
        </p:nvSpPr>
        <p:spPr>
          <a:xfrm>
            <a:off x="107504" y="5589240"/>
            <a:ext cx="8856984" cy="11521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000" b="1" dirty="0" smtClean="0">
                <a:solidFill>
                  <a:schemeClr val="tx1"/>
                </a:solidFill>
                <a:sym typeface="Wingdings"/>
              </a:rPr>
              <a:t>Fastest reaction time </a:t>
            </a:r>
            <a:r>
              <a:rPr lang="en-US" sz="2000" dirty="0" smtClean="0">
                <a:solidFill>
                  <a:schemeClr val="tx1"/>
                </a:solidFill>
                <a:sym typeface="Wingdings"/>
              </a:rPr>
              <a:t>required to stop proton beam is </a:t>
            </a:r>
            <a:r>
              <a:rPr lang="en-US" sz="2000" b="1" dirty="0" smtClean="0">
                <a:solidFill>
                  <a:schemeClr val="tx1"/>
                </a:solidFill>
                <a:sym typeface="Wingdings"/>
              </a:rPr>
              <a:t>4-5μs </a:t>
            </a:r>
            <a:r>
              <a:rPr lang="en-US" sz="2000" dirty="0" smtClean="0">
                <a:solidFill>
                  <a:schemeClr val="tx1"/>
                </a:solidFill>
                <a:sym typeface="Wingdings"/>
              </a:rPr>
              <a:t>(within the first 50m).</a:t>
            </a:r>
            <a:endParaRPr lang="en-US" sz="2000" b="1" dirty="0" smtClean="0">
              <a:solidFill>
                <a:schemeClr val="tx1"/>
              </a:solidFill>
              <a:sym typeface="Wingdings"/>
            </a:endParaRPr>
          </a:p>
          <a:p>
            <a:pPr marL="0" indent="0" algn="ctr">
              <a:buNone/>
            </a:pPr>
            <a:r>
              <a:rPr lang="en-US" sz="2000" dirty="0" smtClean="0">
                <a:solidFill>
                  <a:schemeClr val="tx1"/>
                </a:solidFill>
                <a:sym typeface="Wingdings"/>
              </a:rPr>
              <a:t>This includes </a:t>
            </a:r>
            <a:r>
              <a:rPr lang="en-US" sz="2000" b="1" dirty="0" smtClean="0">
                <a:solidFill>
                  <a:schemeClr val="tx1"/>
                </a:solidFill>
                <a:sym typeface="Wingdings"/>
              </a:rPr>
              <a:t>detecting, processing and actual stopping </a:t>
            </a:r>
            <a:r>
              <a:rPr lang="en-US" sz="2000" dirty="0" smtClean="0">
                <a:solidFill>
                  <a:schemeClr val="tx1"/>
                </a:solidFill>
                <a:sym typeface="Wingdings"/>
              </a:rPr>
              <a:t>of the proton beam.</a:t>
            </a:r>
          </a:p>
          <a:p>
            <a:pPr marL="0" indent="0" algn="ctr">
              <a:buNone/>
            </a:pPr>
            <a:r>
              <a:rPr lang="en-US" sz="2000" dirty="0" smtClean="0">
                <a:solidFill>
                  <a:schemeClr val="tx1"/>
                </a:solidFill>
                <a:sym typeface="Wingdings"/>
              </a:rPr>
              <a:t>It</a:t>
            </a:r>
            <a:r>
              <a:rPr lang="fr-FR" sz="2000" dirty="0" smtClean="0">
                <a:solidFill>
                  <a:schemeClr val="tx1"/>
                </a:solidFill>
                <a:sym typeface="Wingdings"/>
              </a:rPr>
              <a:t>’</a:t>
            </a:r>
            <a:r>
              <a:rPr lang="en-US" sz="2000" dirty="0" smtClean="0">
                <a:solidFill>
                  <a:schemeClr val="tx1"/>
                </a:solidFill>
                <a:sym typeface="Wingdings"/>
              </a:rPr>
              <a:t>s a challenging task, requiring </a:t>
            </a:r>
            <a:r>
              <a:rPr lang="en-US" sz="2000" b="1" dirty="0" smtClean="0">
                <a:solidFill>
                  <a:schemeClr val="tx1"/>
                </a:solidFill>
                <a:sym typeface="Wingdings"/>
              </a:rPr>
              <a:t>fast </a:t>
            </a:r>
            <a:r>
              <a:rPr lang="en-US" sz="2000" dirty="0" smtClean="0">
                <a:solidFill>
                  <a:schemeClr val="tx1"/>
                </a:solidFill>
                <a:sym typeface="Wingdings"/>
              </a:rPr>
              <a:t>systems!</a:t>
            </a:r>
          </a:p>
        </p:txBody>
      </p:sp>
      <p:sp>
        <p:nvSpPr>
          <p:cNvPr id="6" name="Slide Number Placeholder 3"/>
          <p:cNvSpPr>
            <a:spLocks noGrp="1"/>
          </p:cNvSpPr>
          <p:nvPr>
            <p:ph type="sldNum" sz="quarter" idx="12"/>
          </p:nvPr>
        </p:nvSpPr>
        <p:spPr>
          <a:xfrm>
            <a:off x="6553200" y="6356350"/>
            <a:ext cx="2133600" cy="365125"/>
          </a:xfrm>
        </p:spPr>
        <p:txBody>
          <a:bodyPr/>
          <a:lstStyle/>
          <a:p>
            <a:fld id="{551115BC-487E-4422-894C-CB7CD3E79223}" type="slidenum">
              <a:rPr lang="sv-SE" smtClean="0"/>
              <a:t>4</a:t>
            </a:fld>
            <a:endParaRPr lang="sv-SE" dirty="0"/>
          </a:p>
        </p:txBody>
      </p:sp>
    </p:spTree>
    <p:extLst>
      <p:ext uri="{BB962C8B-B14F-4D97-AF65-F5344CB8AC3E}">
        <p14:creationId xmlns:p14="http://schemas.microsoft.com/office/powerpoint/2010/main" val="34251580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907705" y="2932857"/>
            <a:ext cx="5328591" cy="3952527"/>
            <a:chOff x="35497" y="2780928"/>
            <a:chExt cx="4853872" cy="3600400"/>
          </a:xfrm>
        </p:grpSpPr>
        <p:pic>
          <p:nvPicPr>
            <p:cNvPr id="7" name="Picture 6" descr="Screen Shot 2015-12-06 at 23.15.1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7" y="2780928"/>
              <a:ext cx="4853872" cy="3600400"/>
            </a:xfrm>
            <a:prstGeom prst="rect">
              <a:avLst/>
            </a:prstGeom>
          </p:spPr>
        </p:pic>
        <p:sp>
          <p:nvSpPr>
            <p:cNvPr id="8" name="Donut 7"/>
            <p:cNvSpPr/>
            <p:nvPr/>
          </p:nvSpPr>
          <p:spPr>
            <a:xfrm>
              <a:off x="467544" y="4869160"/>
              <a:ext cx="540060" cy="936104"/>
            </a:xfrm>
            <a:prstGeom prst="donut">
              <a:avLst>
                <a:gd name="adj" fmla="val 8177"/>
              </a:avLst>
            </a:prstGeom>
            <a:solidFill>
              <a:srgbClr val="FF1C25"/>
            </a:solidFill>
            <a:ln>
              <a:solidFill>
                <a:srgbClr val="FF1C2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sp>
        <p:nvSpPr>
          <p:cNvPr id="33" name="Title 1"/>
          <p:cNvSpPr txBox="1">
            <a:spLocks/>
          </p:cNvSpPr>
          <p:nvPr/>
        </p:nvSpPr>
        <p:spPr>
          <a:xfrm>
            <a:off x="457200" y="274638"/>
            <a:ext cx="713913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en-US" dirty="0" smtClean="0"/>
              <a:t>Damage Potential of the Proton Beam II</a:t>
            </a:r>
            <a:endParaRPr lang="en-US" dirty="0"/>
          </a:p>
        </p:txBody>
      </p:sp>
      <p:sp>
        <p:nvSpPr>
          <p:cNvPr id="4" name="Content Placeholder 2"/>
          <p:cNvSpPr txBox="1">
            <a:spLocks/>
          </p:cNvSpPr>
          <p:nvPr/>
        </p:nvSpPr>
        <p:spPr>
          <a:xfrm>
            <a:off x="539552" y="1412776"/>
            <a:ext cx="8208912" cy="1800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800" b="1" dirty="0" smtClean="0">
                <a:solidFill>
                  <a:schemeClr val="tx1"/>
                </a:solidFill>
                <a:sym typeface="Wingdings"/>
              </a:rPr>
              <a:t>But…</a:t>
            </a:r>
            <a:r>
              <a:rPr lang="en-US" sz="1800" b="1" dirty="0">
                <a:solidFill>
                  <a:schemeClr val="tx1"/>
                </a:solidFill>
                <a:sym typeface="Wingdings"/>
              </a:rPr>
              <a:t>C</a:t>
            </a:r>
            <a:r>
              <a:rPr lang="en-US" sz="1800" b="1" dirty="0" smtClean="0">
                <a:solidFill>
                  <a:schemeClr val="tx1"/>
                </a:solidFill>
                <a:sym typeface="Wingdings"/>
              </a:rPr>
              <a:t>an it be worse??  YES ! </a:t>
            </a:r>
            <a:endParaRPr lang="en-US" sz="1800" dirty="0" smtClean="0">
              <a:solidFill>
                <a:schemeClr val="tx1"/>
              </a:solidFill>
              <a:sym typeface="Wingdings"/>
            </a:endParaRPr>
          </a:p>
          <a:p>
            <a:pPr marL="0" indent="0" algn="ctr">
              <a:buNone/>
            </a:pPr>
            <a:r>
              <a:rPr lang="en-US" sz="1800" b="1" dirty="0" smtClean="0">
                <a:solidFill>
                  <a:schemeClr val="tx1"/>
                </a:solidFill>
                <a:sym typeface="Wingdings"/>
              </a:rPr>
              <a:t>Assuming 1 mm beam size, then melting starts in 1 </a:t>
            </a:r>
            <a:r>
              <a:rPr lang="en-US" sz="1800" b="1" dirty="0" err="1" smtClean="0">
                <a:solidFill>
                  <a:schemeClr val="tx1"/>
                </a:solidFill>
                <a:sym typeface="Wingdings"/>
              </a:rPr>
              <a:t>μs</a:t>
            </a:r>
            <a:endParaRPr lang="en-US" sz="1800" b="1" dirty="0">
              <a:solidFill>
                <a:schemeClr val="tx1"/>
              </a:solidFill>
              <a:sym typeface="Wingdings"/>
            </a:endParaRPr>
          </a:p>
          <a:p>
            <a:pPr marL="0" indent="0" algn="ctr">
              <a:buNone/>
            </a:pPr>
            <a:r>
              <a:rPr lang="en-US" sz="1800" dirty="0" smtClean="0">
                <a:solidFill>
                  <a:schemeClr val="tx1"/>
                </a:solidFill>
                <a:sym typeface="Wingdings"/>
              </a:rPr>
              <a:t>Basically no “active” protection possible, thus we must rely on other “passive” ways to protect, and that is: </a:t>
            </a:r>
          </a:p>
          <a:p>
            <a:pPr marL="0" indent="0" algn="ctr">
              <a:buNone/>
            </a:pPr>
            <a:r>
              <a:rPr lang="en-US" sz="1800" b="1" dirty="0">
                <a:solidFill>
                  <a:schemeClr val="tx1"/>
                </a:solidFill>
                <a:sym typeface="Wingdings"/>
              </a:rPr>
              <a:t>A</a:t>
            </a:r>
            <a:r>
              <a:rPr lang="en-US" sz="1800" b="1" dirty="0" smtClean="0">
                <a:solidFill>
                  <a:schemeClr val="tx1"/>
                </a:solidFill>
                <a:sym typeface="Wingdings"/>
              </a:rPr>
              <a:t> well orchestrated way of implementing machine protection relevant systems! </a:t>
            </a:r>
          </a:p>
          <a:p>
            <a:pPr marL="0" indent="0" algn="ctr">
              <a:buNone/>
            </a:pPr>
            <a:endParaRPr lang="en-US" sz="1800" dirty="0" smtClean="0">
              <a:solidFill>
                <a:schemeClr val="tx1"/>
              </a:solidFill>
              <a:sym typeface="Wingdings"/>
            </a:endParaRPr>
          </a:p>
          <a:p>
            <a:pPr marL="0" indent="0" algn="ctr">
              <a:buNone/>
            </a:pPr>
            <a:endParaRPr lang="en-US" sz="1800" dirty="0" smtClean="0">
              <a:solidFill>
                <a:schemeClr val="tx1"/>
              </a:solidFill>
              <a:sym typeface="Wingdings"/>
            </a:endParaRPr>
          </a:p>
        </p:txBody>
      </p:sp>
      <p:sp>
        <p:nvSpPr>
          <p:cNvPr id="6" name="Slide Number Placeholder 3"/>
          <p:cNvSpPr>
            <a:spLocks noGrp="1"/>
          </p:cNvSpPr>
          <p:nvPr>
            <p:ph type="sldNum" sz="quarter" idx="12"/>
          </p:nvPr>
        </p:nvSpPr>
        <p:spPr>
          <a:xfrm>
            <a:off x="6553200" y="6356350"/>
            <a:ext cx="2133600" cy="365125"/>
          </a:xfrm>
        </p:spPr>
        <p:txBody>
          <a:bodyPr/>
          <a:lstStyle/>
          <a:p>
            <a:fld id="{551115BC-487E-4422-894C-CB7CD3E79223}" type="slidenum">
              <a:rPr lang="sv-SE" smtClean="0"/>
              <a:t>5</a:t>
            </a:fld>
            <a:endParaRPr lang="sv-SE" dirty="0"/>
          </a:p>
        </p:txBody>
      </p:sp>
    </p:spTree>
    <p:extLst>
      <p:ext uri="{BB962C8B-B14F-4D97-AF65-F5344CB8AC3E}">
        <p14:creationId xmlns:p14="http://schemas.microsoft.com/office/powerpoint/2010/main" val="28272154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Protection Goals</a:t>
            </a:r>
            <a:endParaRPr lang="en-US" dirty="0"/>
          </a:p>
        </p:txBody>
      </p:sp>
      <p:sp>
        <p:nvSpPr>
          <p:cNvPr id="3" name="Content Placeholder 2"/>
          <p:cNvSpPr>
            <a:spLocks noGrp="1"/>
          </p:cNvSpPr>
          <p:nvPr>
            <p:ph idx="1"/>
          </p:nvPr>
        </p:nvSpPr>
        <p:spPr>
          <a:xfrm>
            <a:off x="539552" y="1772816"/>
            <a:ext cx="8316416" cy="4536504"/>
          </a:xfrm>
        </p:spPr>
        <p:txBody>
          <a:bodyPr>
            <a:noAutofit/>
          </a:bodyPr>
          <a:lstStyle/>
          <a:p>
            <a:endParaRPr lang="en-US" sz="2000" dirty="0"/>
          </a:p>
          <a:p>
            <a:r>
              <a:rPr lang="en-US" sz="2000" b="1" dirty="0">
                <a:solidFill>
                  <a:srgbClr val="000000"/>
                </a:solidFill>
              </a:rPr>
              <a:t>Machine protection shall</a:t>
            </a:r>
            <a:r>
              <a:rPr lang="en-US" sz="2000" dirty="0">
                <a:solidFill>
                  <a:srgbClr val="000000"/>
                </a:solidFill>
              </a:rPr>
              <a:t>, in that order, </a:t>
            </a:r>
            <a:r>
              <a:rPr lang="en-US" sz="2000" b="1" dirty="0">
                <a:solidFill>
                  <a:srgbClr val="000000"/>
                </a:solidFill>
              </a:rPr>
              <a:t>prevent and mitigate damage </a:t>
            </a:r>
            <a:r>
              <a:rPr lang="en-US" sz="2000" dirty="0">
                <a:solidFill>
                  <a:srgbClr val="000000"/>
                </a:solidFill>
              </a:rPr>
              <a:t>to the machine, be it beam-induced or from any other </a:t>
            </a:r>
            <a:r>
              <a:rPr lang="en-US" sz="2000" dirty="0" smtClean="0">
                <a:solidFill>
                  <a:srgbClr val="000000"/>
                </a:solidFill>
              </a:rPr>
              <a:t>source, </a:t>
            </a:r>
            <a:r>
              <a:rPr lang="en-US" sz="2000" b="1" dirty="0">
                <a:solidFill>
                  <a:srgbClr val="000000"/>
                </a:solidFill>
              </a:rPr>
              <a:t>in</a:t>
            </a:r>
            <a:r>
              <a:rPr lang="en-US" sz="2000" dirty="0">
                <a:solidFill>
                  <a:srgbClr val="000000"/>
                </a:solidFill>
              </a:rPr>
              <a:t> </a:t>
            </a:r>
            <a:r>
              <a:rPr lang="en-US" sz="2000" b="1" dirty="0">
                <a:solidFill>
                  <a:srgbClr val="000000"/>
                </a:solidFill>
              </a:rPr>
              <a:t>accordance</a:t>
            </a:r>
            <a:r>
              <a:rPr lang="en-US" sz="2000" dirty="0">
                <a:solidFill>
                  <a:srgbClr val="000000"/>
                </a:solidFill>
              </a:rPr>
              <a:t> </a:t>
            </a:r>
            <a:r>
              <a:rPr lang="en-US" sz="2000" b="1" dirty="0">
                <a:solidFill>
                  <a:srgbClr val="000000"/>
                </a:solidFill>
              </a:rPr>
              <a:t>with</a:t>
            </a:r>
            <a:r>
              <a:rPr lang="en-US" sz="2000" dirty="0">
                <a:solidFill>
                  <a:srgbClr val="000000"/>
                </a:solidFill>
              </a:rPr>
              <a:t> beam and facility related </a:t>
            </a:r>
            <a:r>
              <a:rPr lang="en-US" sz="2000" b="1" dirty="0">
                <a:solidFill>
                  <a:srgbClr val="000000"/>
                </a:solidFill>
              </a:rPr>
              <a:t>availability requirements</a:t>
            </a:r>
            <a:r>
              <a:rPr lang="en-US" sz="2000" dirty="0">
                <a:solidFill>
                  <a:srgbClr val="000000"/>
                </a:solidFill>
              </a:rPr>
              <a:t>. </a:t>
            </a:r>
            <a:endParaRPr lang="en-US" sz="2000" dirty="0" smtClean="0">
              <a:solidFill>
                <a:srgbClr val="000000"/>
              </a:solidFill>
            </a:endParaRPr>
          </a:p>
          <a:p>
            <a:endParaRPr lang="en-US" sz="2000" dirty="0" smtClean="0">
              <a:solidFill>
                <a:srgbClr val="000000"/>
              </a:solidFill>
            </a:endParaRPr>
          </a:p>
          <a:p>
            <a:endParaRPr lang="en-US" sz="2000" dirty="0" smtClean="0">
              <a:solidFill>
                <a:srgbClr val="000000"/>
              </a:solidFill>
            </a:endParaRPr>
          </a:p>
          <a:p>
            <a:endParaRPr lang="en-US" sz="2000" dirty="0">
              <a:solidFill>
                <a:srgbClr val="000000"/>
              </a:solidFill>
            </a:endParaRPr>
          </a:p>
          <a:p>
            <a:r>
              <a:rPr lang="en-US" sz="2000" b="1" dirty="0" smtClean="0">
                <a:solidFill>
                  <a:srgbClr val="000000"/>
                </a:solidFill>
              </a:rPr>
              <a:t>Machine </a:t>
            </a:r>
            <a:r>
              <a:rPr lang="en-US" sz="2000" b="1" dirty="0">
                <a:solidFill>
                  <a:srgbClr val="000000"/>
                </a:solidFill>
              </a:rPr>
              <a:t>protection shall protect </a:t>
            </a:r>
            <a:r>
              <a:rPr lang="en-US" sz="2000" dirty="0">
                <a:solidFill>
                  <a:srgbClr val="000000"/>
                </a:solidFill>
              </a:rPr>
              <a:t>the machine </a:t>
            </a:r>
            <a:r>
              <a:rPr lang="en-US" sz="2000" b="1" dirty="0">
                <a:solidFill>
                  <a:srgbClr val="000000"/>
                </a:solidFill>
              </a:rPr>
              <a:t>from unnecessary beam-induced activation</a:t>
            </a:r>
            <a:r>
              <a:rPr lang="en-US" sz="2000" dirty="0">
                <a:solidFill>
                  <a:srgbClr val="000000"/>
                </a:solidFill>
              </a:rPr>
              <a:t> having a potential to cause long-term damage to the machine or increase maintenance times, </a:t>
            </a:r>
            <a:r>
              <a:rPr lang="en-US" sz="2000" b="1" dirty="0" smtClean="0">
                <a:solidFill>
                  <a:srgbClr val="000000"/>
                </a:solidFill>
              </a:rPr>
              <a:t>in </a:t>
            </a:r>
            <a:r>
              <a:rPr lang="en-US" sz="2000" b="1" dirty="0">
                <a:solidFill>
                  <a:srgbClr val="000000"/>
                </a:solidFill>
              </a:rPr>
              <a:t>accordance with </a:t>
            </a:r>
            <a:r>
              <a:rPr lang="en-US" sz="2000" dirty="0">
                <a:solidFill>
                  <a:srgbClr val="000000"/>
                </a:solidFill>
              </a:rPr>
              <a:t>beam and facility related </a:t>
            </a:r>
            <a:r>
              <a:rPr lang="en-US" sz="2000" b="1" dirty="0">
                <a:solidFill>
                  <a:srgbClr val="000000"/>
                </a:solidFill>
              </a:rPr>
              <a:t>availability requirements</a:t>
            </a:r>
            <a:r>
              <a:rPr lang="en-US" sz="2000" dirty="0">
                <a:solidFill>
                  <a:srgbClr val="000000"/>
                </a:solidFill>
              </a:rPr>
              <a:t>. </a:t>
            </a:r>
          </a:p>
          <a:p>
            <a:pPr marL="285750" indent="-285750"/>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Tree>
    <p:extLst>
      <p:ext uri="{BB962C8B-B14F-4D97-AF65-F5344CB8AC3E}">
        <p14:creationId xmlns:p14="http://schemas.microsoft.com/office/powerpoint/2010/main" val="15244388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7859216" cy="1143000"/>
          </a:xfrm>
        </p:spPr>
        <p:txBody>
          <a:bodyPr/>
          <a:lstStyle/>
          <a:p>
            <a:r>
              <a:rPr lang="en-US" dirty="0" smtClean="0"/>
              <a:t>Machine Protection General Requirements I </a:t>
            </a:r>
            <a:endParaRPr lang="en-US" dirty="0"/>
          </a:p>
        </p:txBody>
      </p:sp>
      <p:sp>
        <p:nvSpPr>
          <p:cNvPr id="3" name="Content Placeholder 2"/>
          <p:cNvSpPr>
            <a:spLocks noGrp="1"/>
          </p:cNvSpPr>
          <p:nvPr>
            <p:ph idx="1"/>
          </p:nvPr>
        </p:nvSpPr>
        <p:spPr>
          <a:xfrm>
            <a:off x="539552" y="1628800"/>
            <a:ext cx="8316416" cy="4752528"/>
          </a:xfrm>
        </p:spPr>
        <p:txBody>
          <a:bodyPr>
            <a:noAutofit/>
          </a:bodyPr>
          <a:lstStyle/>
          <a:p>
            <a:pPr marL="0" indent="0">
              <a:buNone/>
            </a:pPr>
            <a:r>
              <a:rPr lang="en-US" sz="2000" b="1" dirty="0" smtClean="0">
                <a:solidFill>
                  <a:srgbClr val="000000"/>
                </a:solidFill>
              </a:rPr>
              <a:t>Machine </a:t>
            </a:r>
            <a:r>
              <a:rPr lang="en-US" sz="2000" b="1" dirty="0">
                <a:solidFill>
                  <a:srgbClr val="000000"/>
                </a:solidFill>
              </a:rPr>
              <a:t>protection </a:t>
            </a:r>
            <a:r>
              <a:rPr lang="en-US" sz="2000" b="1" dirty="0" smtClean="0">
                <a:solidFill>
                  <a:srgbClr val="000000"/>
                </a:solidFill>
              </a:rPr>
              <a:t>shall: </a:t>
            </a:r>
          </a:p>
          <a:p>
            <a:r>
              <a:rPr lang="en-US" sz="2000" b="1" dirty="0" smtClean="0">
                <a:solidFill>
                  <a:srgbClr val="000000"/>
                </a:solidFill>
              </a:rPr>
              <a:t>detect </a:t>
            </a:r>
            <a:r>
              <a:rPr lang="en-US" sz="2000" b="1" dirty="0">
                <a:solidFill>
                  <a:srgbClr val="000000"/>
                </a:solidFill>
              </a:rPr>
              <a:t>all off-nominal states </a:t>
            </a:r>
            <a:r>
              <a:rPr lang="en-US" sz="2000" dirty="0">
                <a:solidFill>
                  <a:srgbClr val="000000"/>
                </a:solidFill>
              </a:rPr>
              <a:t>that can </a:t>
            </a:r>
            <a:r>
              <a:rPr lang="en-US" sz="2000" b="1" dirty="0">
                <a:solidFill>
                  <a:srgbClr val="000000"/>
                </a:solidFill>
              </a:rPr>
              <a:t>lead</a:t>
            </a:r>
            <a:r>
              <a:rPr lang="en-US" sz="2000" dirty="0">
                <a:solidFill>
                  <a:srgbClr val="000000"/>
                </a:solidFill>
              </a:rPr>
              <a:t> </a:t>
            </a:r>
            <a:r>
              <a:rPr lang="en-US" sz="2000" b="1" dirty="0">
                <a:solidFill>
                  <a:srgbClr val="000000"/>
                </a:solidFill>
              </a:rPr>
              <a:t>to</a:t>
            </a:r>
            <a:r>
              <a:rPr lang="en-US" sz="2000" dirty="0">
                <a:solidFill>
                  <a:srgbClr val="000000"/>
                </a:solidFill>
              </a:rPr>
              <a:t> relevant </a:t>
            </a:r>
            <a:r>
              <a:rPr lang="en-US" sz="2000" b="1" dirty="0" smtClean="0">
                <a:solidFill>
                  <a:srgbClr val="000000"/>
                </a:solidFill>
              </a:rPr>
              <a:t>damage</a:t>
            </a:r>
            <a:r>
              <a:rPr lang="en-US" sz="2000" dirty="0" smtClean="0">
                <a:solidFill>
                  <a:srgbClr val="000000"/>
                </a:solidFill>
              </a:rPr>
              <a:t> </a:t>
            </a:r>
            <a:r>
              <a:rPr lang="en-US" sz="2000" dirty="0">
                <a:solidFill>
                  <a:srgbClr val="000000"/>
                </a:solidFill>
              </a:rPr>
              <a:t>to the machine. </a:t>
            </a:r>
          </a:p>
          <a:p>
            <a:endParaRPr lang="en-US" sz="2000" dirty="0">
              <a:solidFill>
                <a:srgbClr val="000000"/>
              </a:solidFill>
            </a:endParaRPr>
          </a:p>
          <a:p>
            <a:r>
              <a:rPr lang="en-US" sz="2000" b="1" dirty="0" smtClean="0">
                <a:solidFill>
                  <a:srgbClr val="000000"/>
                </a:solidFill>
              </a:rPr>
              <a:t>take </a:t>
            </a:r>
            <a:r>
              <a:rPr lang="en-US" sz="2000" b="1" dirty="0">
                <a:solidFill>
                  <a:srgbClr val="000000"/>
                </a:solidFill>
              </a:rPr>
              <a:t>all the necessary actions </a:t>
            </a:r>
            <a:r>
              <a:rPr lang="en-US" sz="2000" dirty="0">
                <a:solidFill>
                  <a:srgbClr val="000000"/>
                </a:solidFill>
              </a:rPr>
              <a:t>needed </a:t>
            </a:r>
            <a:r>
              <a:rPr lang="en-US" sz="2000" b="1" dirty="0">
                <a:solidFill>
                  <a:srgbClr val="000000"/>
                </a:solidFill>
              </a:rPr>
              <a:t>to</a:t>
            </a:r>
            <a:r>
              <a:rPr lang="en-US" sz="2000" dirty="0">
                <a:solidFill>
                  <a:srgbClr val="000000"/>
                </a:solidFill>
              </a:rPr>
              <a:t>, in that order, </a:t>
            </a:r>
            <a:r>
              <a:rPr lang="en-US" sz="2000" b="1" dirty="0" smtClean="0">
                <a:solidFill>
                  <a:srgbClr val="000000"/>
                </a:solidFill>
              </a:rPr>
              <a:t>prevent </a:t>
            </a:r>
            <a:r>
              <a:rPr lang="en-US" sz="2000" b="1" dirty="0">
                <a:solidFill>
                  <a:srgbClr val="000000"/>
                </a:solidFill>
              </a:rPr>
              <a:t>and mitigate damage </a:t>
            </a:r>
            <a:r>
              <a:rPr lang="en-US" sz="2000" dirty="0">
                <a:solidFill>
                  <a:srgbClr val="000000"/>
                </a:solidFill>
              </a:rPr>
              <a:t>in case of detection of a relevant off-nominal state, including switching-off of the proton beam. </a:t>
            </a:r>
          </a:p>
          <a:p>
            <a:endParaRPr lang="en-US" sz="2000" dirty="0">
              <a:solidFill>
                <a:srgbClr val="000000"/>
              </a:solidFill>
            </a:endParaRPr>
          </a:p>
          <a:p>
            <a:r>
              <a:rPr lang="en-US" sz="2000" b="1" dirty="0" smtClean="0">
                <a:solidFill>
                  <a:srgbClr val="000000"/>
                </a:solidFill>
              </a:rPr>
              <a:t>detect </a:t>
            </a:r>
            <a:r>
              <a:rPr lang="en-US" sz="2000" b="1" dirty="0">
                <a:solidFill>
                  <a:srgbClr val="000000"/>
                </a:solidFill>
              </a:rPr>
              <a:t>all off-nominal states that </a:t>
            </a:r>
            <a:r>
              <a:rPr lang="en-US" sz="2000" dirty="0">
                <a:solidFill>
                  <a:srgbClr val="000000"/>
                </a:solidFill>
              </a:rPr>
              <a:t>can </a:t>
            </a:r>
            <a:r>
              <a:rPr lang="en-US" sz="2000" b="1" dirty="0">
                <a:solidFill>
                  <a:srgbClr val="000000"/>
                </a:solidFill>
              </a:rPr>
              <a:t>lead</a:t>
            </a:r>
            <a:r>
              <a:rPr lang="en-US" sz="2000" dirty="0">
                <a:solidFill>
                  <a:srgbClr val="000000"/>
                </a:solidFill>
              </a:rPr>
              <a:t> to relevant </a:t>
            </a:r>
            <a:r>
              <a:rPr lang="en-US" sz="2000" b="1" dirty="0" smtClean="0">
                <a:solidFill>
                  <a:srgbClr val="000000"/>
                </a:solidFill>
              </a:rPr>
              <a:t>unwanted </a:t>
            </a:r>
            <a:r>
              <a:rPr lang="en-US" sz="2000" b="1" dirty="0">
                <a:solidFill>
                  <a:srgbClr val="000000"/>
                </a:solidFill>
              </a:rPr>
              <a:t>beam-induced activation. </a:t>
            </a:r>
            <a:endParaRPr lang="en-US" sz="2000" b="1" dirty="0" smtClean="0">
              <a:solidFill>
                <a:srgbClr val="000000"/>
              </a:solidFill>
            </a:endParaRPr>
          </a:p>
          <a:p>
            <a:pPr marL="0" indent="0">
              <a:buNone/>
            </a:pPr>
            <a:endParaRPr lang="en-US" sz="2000" dirty="0">
              <a:solidFill>
                <a:srgbClr val="000000"/>
              </a:solidFill>
            </a:endParaRPr>
          </a:p>
          <a:p>
            <a:r>
              <a:rPr lang="en-US" sz="2000" b="1" dirty="0" smtClean="0">
                <a:solidFill>
                  <a:srgbClr val="000000"/>
                </a:solidFill>
              </a:rPr>
              <a:t>take </a:t>
            </a:r>
            <a:r>
              <a:rPr lang="en-US" sz="2000" b="1" dirty="0">
                <a:solidFill>
                  <a:srgbClr val="000000"/>
                </a:solidFill>
              </a:rPr>
              <a:t>all the necessary actions </a:t>
            </a:r>
            <a:r>
              <a:rPr lang="en-US" sz="2000" dirty="0">
                <a:solidFill>
                  <a:srgbClr val="000000"/>
                </a:solidFill>
              </a:rPr>
              <a:t>needed </a:t>
            </a:r>
            <a:r>
              <a:rPr lang="en-US" sz="2000" b="1" dirty="0">
                <a:solidFill>
                  <a:srgbClr val="000000"/>
                </a:solidFill>
              </a:rPr>
              <a:t>to</a:t>
            </a:r>
            <a:r>
              <a:rPr lang="en-US" sz="2000" dirty="0">
                <a:solidFill>
                  <a:srgbClr val="000000"/>
                </a:solidFill>
              </a:rPr>
              <a:t>, in that order</a:t>
            </a:r>
            <a:r>
              <a:rPr lang="en-US" sz="2000" dirty="0" smtClean="0">
                <a:solidFill>
                  <a:srgbClr val="000000"/>
                </a:solidFill>
              </a:rPr>
              <a:t>, </a:t>
            </a:r>
            <a:r>
              <a:rPr lang="en-US" sz="2000" b="1" dirty="0" smtClean="0">
                <a:solidFill>
                  <a:srgbClr val="000000"/>
                </a:solidFill>
              </a:rPr>
              <a:t>prevent </a:t>
            </a:r>
            <a:r>
              <a:rPr lang="en-US" sz="2000" b="1" dirty="0">
                <a:solidFill>
                  <a:srgbClr val="000000"/>
                </a:solidFill>
              </a:rPr>
              <a:t>and mitigate unwanted beam-induced activation</a:t>
            </a:r>
            <a:r>
              <a:rPr lang="en-US" sz="2000" dirty="0">
                <a:solidFill>
                  <a:srgbClr val="000000"/>
                </a:solidFill>
              </a:rPr>
              <a:t> in case of detection of a relevant off-nominal state, including switching-off of the proton beam. </a:t>
            </a:r>
          </a:p>
          <a:p>
            <a:pPr marL="285750" indent="-285750"/>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Tree>
    <p:extLst>
      <p:ext uri="{BB962C8B-B14F-4D97-AF65-F5344CB8AC3E}">
        <p14:creationId xmlns:p14="http://schemas.microsoft.com/office/powerpoint/2010/main" val="29871974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276872"/>
            <a:ext cx="8316416" cy="3312368"/>
          </a:xfrm>
        </p:spPr>
        <p:txBody>
          <a:bodyPr>
            <a:noAutofit/>
          </a:bodyPr>
          <a:lstStyle/>
          <a:p>
            <a:pPr marL="0" indent="0">
              <a:buNone/>
            </a:pPr>
            <a:r>
              <a:rPr lang="en-US" sz="2000" b="1" dirty="0" smtClean="0">
                <a:solidFill>
                  <a:srgbClr val="000000"/>
                </a:solidFill>
              </a:rPr>
              <a:t>Machine </a:t>
            </a:r>
            <a:r>
              <a:rPr lang="en-US" sz="2000" b="1" dirty="0">
                <a:solidFill>
                  <a:srgbClr val="000000"/>
                </a:solidFill>
              </a:rPr>
              <a:t>protection functions shall be </a:t>
            </a:r>
            <a:r>
              <a:rPr lang="en-US" sz="2000" b="1" dirty="0" smtClean="0">
                <a:solidFill>
                  <a:srgbClr val="000000"/>
                </a:solidFill>
              </a:rPr>
              <a:t>implemented</a:t>
            </a:r>
            <a:r>
              <a:rPr lang="en-US" sz="2000" dirty="0" smtClean="0">
                <a:solidFill>
                  <a:srgbClr val="000000"/>
                </a:solidFill>
              </a:rPr>
              <a:t>:</a:t>
            </a:r>
          </a:p>
          <a:p>
            <a:pPr marL="0" indent="0">
              <a:buNone/>
            </a:pPr>
            <a:endParaRPr lang="en-US" sz="2000" dirty="0" smtClean="0">
              <a:solidFill>
                <a:srgbClr val="000000"/>
              </a:solidFill>
            </a:endParaRPr>
          </a:p>
          <a:p>
            <a:pPr marL="0" indent="0">
              <a:buNone/>
            </a:pPr>
            <a:endParaRPr lang="en-US" sz="2000" dirty="0" smtClean="0">
              <a:solidFill>
                <a:srgbClr val="000000"/>
              </a:solidFill>
            </a:endParaRPr>
          </a:p>
          <a:p>
            <a:r>
              <a:rPr lang="en-US" sz="2000" b="1" dirty="0" smtClean="0">
                <a:solidFill>
                  <a:srgbClr val="000000"/>
                </a:solidFill>
              </a:rPr>
              <a:t>with </a:t>
            </a:r>
            <a:r>
              <a:rPr lang="en-US" sz="2000" b="1" dirty="0">
                <a:solidFill>
                  <a:srgbClr val="000000"/>
                </a:solidFill>
              </a:rPr>
              <a:t>timing and protection </a:t>
            </a:r>
            <a:r>
              <a:rPr lang="en-US" sz="2000" b="1" dirty="0" smtClean="0">
                <a:solidFill>
                  <a:srgbClr val="000000"/>
                </a:solidFill>
              </a:rPr>
              <a:t>integrity </a:t>
            </a:r>
            <a:r>
              <a:rPr lang="en-US" sz="2000" b="1" dirty="0">
                <a:solidFill>
                  <a:srgbClr val="000000"/>
                </a:solidFill>
              </a:rPr>
              <a:t>levels </a:t>
            </a:r>
            <a:r>
              <a:rPr lang="en-US" sz="2000" dirty="0">
                <a:solidFill>
                  <a:srgbClr val="000000"/>
                </a:solidFill>
              </a:rPr>
              <a:t>in accordance with damage risk reduction requirements. </a:t>
            </a:r>
          </a:p>
          <a:p>
            <a:endParaRPr lang="en-US" sz="2000" dirty="0">
              <a:solidFill>
                <a:srgbClr val="000000"/>
              </a:solidFill>
            </a:endParaRPr>
          </a:p>
          <a:p>
            <a:r>
              <a:rPr lang="en-US" sz="2000" dirty="0" smtClean="0">
                <a:solidFill>
                  <a:srgbClr val="000000"/>
                </a:solidFill>
              </a:rPr>
              <a:t>such </a:t>
            </a:r>
            <a:r>
              <a:rPr lang="en-US" sz="2000" dirty="0">
                <a:solidFill>
                  <a:srgbClr val="000000"/>
                </a:solidFill>
              </a:rPr>
              <a:t>that the </a:t>
            </a:r>
            <a:r>
              <a:rPr lang="en-US" sz="2000" b="1" dirty="0">
                <a:solidFill>
                  <a:srgbClr val="000000"/>
                </a:solidFill>
              </a:rPr>
              <a:t>probability of </a:t>
            </a:r>
            <a:r>
              <a:rPr lang="en-US" sz="2000" b="1" dirty="0" smtClean="0">
                <a:solidFill>
                  <a:srgbClr val="000000"/>
                </a:solidFill>
              </a:rPr>
              <a:t>spurious </a:t>
            </a:r>
            <a:r>
              <a:rPr lang="en-US" sz="2000" b="1" dirty="0">
                <a:solidFill>
                  <a:srgbClr val="000000"/>
                </a:solidFill>
              </a:rPr>
              <a:t>trips is reduced </a:t>
            </a:r>
            <a:r>
              <a:rPr lang="en-US" sz="2000" dirty="0">
                <a:solidFill>
                  <a:srgbClr val="000000"/>
                </a:solidFill>
              </a:rPr>
              <a:t>in accordance with availability and damage risk reduction requirements. </a:t>
            </a:r>
          </a:p>
          <a:p>
            <a:endParaRPr lang="en-US" sz="2000" dirty="0">
              <a:solidFill>
                <a:srgbClr val="000000"/>
              </a:solidFill>
            </a:endParaRPr>
          </a:p>
          <a:p>
            <a:pPr marL="0" indent="0">
              <a:buNone/>
            </a:pPr>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
        <p:nvSpPr>
          <p:cNvPr id="7" name="Title 1"/>
          <p:cNvSpPr txBox="1">
            <a:spLocks/>
          </p:cNvSpPr>
          <p:nvPr/>
        </p:nvSpPr>
        <p:spPr>
          <a:xfrm>
            <a:off x="179512" y="260648"/>
            <a:ext cx="785921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en-US" dirty="0" smtClean="0"/>
              <a:t>Machine Protection General Requirements II </a:t>
            </a:r>
            <a:endParaRPr lang="en-US" dirty="0"/>
          </a:p>
        </p:txBody>
      </p:sp>
    </p:spTree>
    <p:extLst>
      <p:ext uri="{BB962C8B-B14F-4D97-AF65-F5344CB8AC3E}">
        <p14:creationId xmlns:p14="http://schemas.microsoft.com/office/powerpoint/2010/main" val="23027861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4638"/>
            <a:ext cx="7787208" cy="1143000"/>
          </a:xfrm>
        </p:spPr>
        <p:txBody>
          <a:bodyPr/>
          <a:lstStyle/>
          <a:p>
            <a:r>
              <a:rPr lang="en-US" dirty="0" smtClean="0"/>
              <a:t>Machine Protection General Requirements III </a:t>
            </a:r>
            <a:endParaRPr lang="en-US" dirty="0"/>
          </a:p>
        </p:txBody>
      </p:sp>
      <p:sp>
        <p:nvSpPr>
          <p:cNvPr id="3" name="Content Placeholder 2"/>
          <p:cNvSpPr>
            <a:spLocks noGrp="1"/>
          </p:cNvSpPr>
          <p:nvPr>
            <p:ph idx="1"/>
          </p:nvPr>
        </p:nvSpPr>
        <p:spPr>
          <a:xfrm>
            <a:off x="539552" y="1628800"/>
            <a:ext cx="8316416" cy="4536504"/>
          </a:xfrm>
        </p:spPr>
        <p:txBody>
          <a:bodyPr>
            <a:noAutofit/>
          </a:bodyPr>
          <a:lstStyle/>
          <a:p>
            <a:pPr marL="0" indent="0">
              <a:buNone/>
            </a:pPr>
            <a:r>
              <a:rPr lang="en-US" sz="2000" b="1" dirty="0" smtClean="0">
                <a:solidFill>
                  <a:srgbClr val="000000"/>
                </a:solidFill>
              </a:rPr>
              <a:t>Machine </a:t>
            </a:r>
            <a:r>
              <a:rPr lang="en-US" sz="2000" b="1" dirty="0">
                <a:solidFill>
                  <a:srgbClr val="000000"/>
                </a:solidFill>
              </a:rPr>
              <a:t>protection </a:t>
            </a:r>
            <a:r>
              <a:rPr lang="en-US" sz="2000" b="1" dirty="0" smtClean="0">
                <a:solidFill>
                  <a:srgbClr val="000000"/>
                </a:solidFill>
              </a:rPr>
              <a:t>shall:</a:t>
            </a:r>
          </a:p>
          <a:p>
            <a:pPr marL="0" indent="0">
              <a:buNone/>
            </a:pPr>
            <a:endParaRPr lang="en-US" sz="2000" dirty="0" smtClean="0">
              <a:solidFill>
                <a:srgbClr val="000000"/>
              </a:solidFill>
            </a:endParaRPr>
          </a:p>
          <a:p>
            <a:r>
              <a:rPr lang="en-US" sz="2000" b="1" dirty="0" smtClean="0">
                <a:solidFill>
                  <a:srgbClr val="000000"/>
                </a:solidFill>
              </a:rPr>
              <a:t>transmit </a:t>
            </a:r>
            <a:r>
              <a:rPr lang="en-US" sz="2000" b="1" dirty="0">
                <a:solidFill>
                  <a:srgbClr val="000000"/>
                </a:solidFill>
              </a:rPr>
              <a:t>all necessary information to</a:t>
            </a:r>
            <a:r>
              <a:rPr lang="en-US" sz="2000" dirty="0">
                <a:solidFill>
                  <a:srgbClr val="000000"/>
                </a:solidFill>
              </a:rPr>
              <a:t> the responsible staff allowing them to take adequate actions to resume facility operation within a minimum amount of time. </a:t>
            </a:r>
          </a:p>
          <a:p>
            <a:pPr marL="0" indent="0">
              <a:buNone/>
            </a:pPr>
            <a:endParaRPr lang="en-US" sz="2000" dirty="0">
              <a:solidFill>
                <a:srgbClr val="000000"/>
              </a:solidFill>
            </a:endParaRPr>
          </a:p>
          <a:p>
            <a:r>
              <a:rPr lang="en-US" sz="2000" b="1" dirty="0" smtClean="0">
                <a:solidFill>
                  <a:srgbClr val="000000"/>
                </a:solidFill>
              </a:rPr>
              <a:t>record </a:t>
            </a:r>
            <a:r>
              <a:rPr lang="en-US" sz="2000" b="1" dirty="0">
                <a:solidFill>
                  <a:srgbClr val="000000"/>
                </a:solidFill>
              </a:rPr>
              <a:t>all information </a:t>
            </a:r>
            <a:r>
              <a:rPr lang="en-US" sz="2000" dirty="0">
                <a:solidFill>
                  <a:srgbClr val="000000"/>
                </a:solidFill>
              </a:rPr>
              <a:t>about detected off-nominal </a:t>
            </a:r>
            <a:r>
              <a:rPr lang="en-US" sz="2000" dirty="0" smtClean="0">
                <a:solidFill>
                  <a:srgbClr val="000000"/>
                </a:solidFill>
              </a:rPr>
              <a:t>states </a:t>
            </a:r>
            <a:r>
              <a:rPr lang="en-US" sz="2000" dirty="0">
                <a:solidFill>
                  <a:srgbClr val="000000"/>
                </a:solidFill>
              </a:rPr>
              <a:t>and performed prevention and mitigation actions to allow for a-posteriori event reconstruction and analysis. </a:t>
            </a:r>
          </a:p>
          <a:p>
            <a:endParaRPr lang="en-US" sz="2000" dirty="0">
              <a:solidFill>
                <a:srgbClr val="000000"/>
              </a:solidFill>
            </a:endParaRPr>
          </a:p>
          <a:p>
            <a:r>
              <a:rPr lang="en-US" sz="2000" b="1" dirty="0" smtClean="0">
                <a:solidFill>
                  <a:srgbClr val="000000"/>
                </a:solidFill>
              </a:rPr>
              <a:t>support </a:t>
            </a:r>
            <a:r>
              <a:rPr lang="en-US" sz="2000" b="1" dirty="0">
                <a:solidFill>
                  <a:srgbClr val="000000"/>
                </a:solidFill>
              </a:rPr>
              <a:t>operation</a:t>
            </a:r>
            <a:r>
              <a:rPr lang="en-US" sz="2000" dirty="0">
                <a:solidFill>
                  <a:srgbClr val="000000"/>
                </a:solidFill>
              </a:rPr>
              <a:t> during all foreseen lifecycle phases of </a:t>
            </a:r>
            <a:r>
              <a:rPr lang="en-US" sz="2000" dirty="0" smtClean="0">
                <a:solidFill>
                  <a:srgbClr val="000000"/>
                </a:solidFill>
              </a:rPr>
              <a:t>the </a:t>
            </a:r>
            <a:r>
              <a:rPr lang="en-US" sz="2000" dirty="0">
                <a:solidFill>
                  <a:srgbClr val="000000"/>
                </a:solidFill>
              </a:rPr>
              <a:t>machine, including, but not limited to assembly and installation, commissioning, tuning, operation, fault-finding, maintenance, and dismantling. </a:t>
            </a:r>
          </a:p>
          <a:p>
            <a:endParaRPr lang="en-US" sz="2000" dirty="0">
              <a:solidFill>
                <a:srgbClr val="000000"/>
              </a:solidFill>
            </a:endParaRPr>
          </a:p>
          <a:p>
            <a:pPr marL="285750" indent="-285750"/>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Tree>
    <p:extLst>
      <p:ext uri="{BB962C8B-B14F-4D97-AF65-F5344CB8AC3E}">
        <p14:creationId xmlns:p14="http://schemas.microsoft.com/office/powerpoint/2010/main" val="42677821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SS Core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 template.potx</Template>
  <TotalTime>13808</TotalTime>
  <Words>1926</Words>
  <Application>Microsoft Macintosh PowerPoint</Application>
  <PresentationFormat>On-screen Show (4:3)</PresentationFormat>
  <Paragraphs>249</Paragraphs>
  <Slides>23</Slides>
  <Notes>15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ESS Core Powerpoint template</vt:lpstr>
      <vt:lpstr>Machine Protection Requirements and Concept</vt:lpstr>
      <vt:lpstr>Overview</vt:lpstr>
      <vt:lpstr>Transition from Previous Talks to This One</vt:lpstr>
      <vt:lpstr>PowerPoint Presentation</vt:lpstr>
      <vt:lpstr>PowerPoint Presentation</vt:lpstr>
      <vt:lpstr>Machine Protection Goals</vt:lpstr>
      <vt:lpstr>Machine Protection General Requirements I </vt:lpstr>
      <vt:lpstr>PowerPoint Presentation</vt:lpstr>
      <vt:lpstr>Machine Protection General Requirements III </vt:lpstr>
      <vt:lpstr>Machine Protection General Requirements IV </vt:lpstr>
      <vt:lpstr>Machine Protection SoS Architectural Framework</vt:lpstr>
      <vt:lpstr>Local MP Related Systems I</vt:lpstr>
      <vt:lpstr>Local MP Related Systems II</vt:lpstr>
      <vt:lpstr>Proton Beam Monitoring Systems</vt:lpstr>
      <vt:lpstr>Beam Interlock System</vt:lpstr>
      <vt:lpstr>Actuators</vt:lpstr>
      <vt:lpstr>Further Requirements</vt:lpstr>
      <vt:lpstr>Functional MP Architecture Concept</vt:lpstr>
      <vt:lpstr>Functional Review of MP</vt:lpstr>
      <vt:lpstr>Summary</vt:lpstr>
      <vt:lpstr>BackUp Slides</vt:lpstr>
      <vt:lpstr>PowerPoint Presentation</vt:lpstr>
      <vt:lpstr>Governance of Machine Protection</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Annika Nordt</cp:lastModifiedBy>
  <cp:revision>2267</cp:revision>
  <dcterms:created xsi:type="dcterms:W3CDTF">2013-10-29T16:05:10Z</dcterms:created>
  <dcterms:modified xsi:type="dcterms:W3CDTF">2015-12-08T08:08:51Z</dcterms:modified>
</cp:coreProperties>
</file>