
<file path=[Content_Types].xml><?xml version="1.0" encoding="utf-8"?>
<Types xmlns="http://schemas.openxmlformats.org/package/2006/content-types">
  <Default Extension="xml" ContentType="application/xml"/>
  <Default Extension="vsdx" ContentType="application/vnd.ms-visio.drawi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5" r:id="rId7"/>
    <p:sldId id="263" r:id="rId8"/>
    <p:sldId id="269" r:id="rId9"/>
    <p:sldId id="273" r:id="rId10"/>
    <p:sldId id="274" r:id="rId11"/>
    <p:sldId id="276" r:id="rId12"/>
    <p:sldId id="275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73" autoAdjust="0"/>
    <p:restoredTop sz="94656" autoAdjust="0"/>
  </p:normalViewPr>
  <p:slideViewPr>
    <p:cSldViewPr>
      <p:cViewPr varScale="1">
        <p:scale>
          <a:sx n="93" d="100"/>
          <a:sy n="93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06/12/15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06/12/15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06/12/15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06/12/15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06/12/15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06/12/15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Visio_Drawing11.vsdx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2.jpeg"/><Relationship Id="rId5" Type="http://schemas.openxmlformats.org/officeDocument/2006/relationships/oleObject" Target="../embeddings/oleObject2.bin"/><Relationship Id="rId6" Type="http://schemas.openxmlformats.org/officeDocument/2006/relationships/package" Target="../embeddings/Microsoft_Visio_Drawing22.vsdx"/><Relationship Id="rId7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Local Protection Systems: Magnets and Interceptice Devices interlocks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Manuel Zaera-Sanz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ICS/Machine Protection Systems – Slow Interlocks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BBFA6683-B7D4-2048-84A5-DC897BFBCAED}" type="datetime3">
              <a:rPr lang="sv-SE" sz="1400" smtClean="0">
                <a:solidFill>
                  <a:srgbClr val="FFFFFF"/>
                </a:solidFill>
              </a:rPr>
              <a:t>6 December 2015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of LPS for interceptive devices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93610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Relationship between the Local Protection System for Interceptive devices and other systems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Prototype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1781"/>
            <a:ext cx="5544616" cy="3823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150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of LPS for interceptive devices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28800"/>
            <a:ext cx="3347864" cy="50405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States Machine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Prototype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406951"/>
              </p:ext>
            </p:extLst>
          </p:nvPr>
        </p:nvGraphicFramePr>
        <p:xfrm>
          <a:off x="215900" y="2060848"/>
          <a:ext cx="8498029" cy="476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Visio" r:id="rId5" imgW="14468380" imgH="8115390" progId="Visio.Drawing.15">
                  <p:embed/>
                </p:oleObj>
              </mc:Choice>
              <mc:Fallback>
                <p:oleObj name="Visio" r:id="rId5" imgW="14468380" imgH="811539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2060848"/>
                        <a:ext cx="8498029" cy="4762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340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of LPS for interceptive devices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916832"/>
            <a:ext cx="3434958" cy="43204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Full Power Interlocks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Prototype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46114"/>
            <a:ext cx="3167117" cy="3863206"/>
          </a:xfrm>
          <a:prstGeom prst="rect">
            <a:avLst/>
          </a:prstGeom>
        </p:spPr>
      </p:pic>
      <p:sp>
        <p:nvSpPr>
          <p:cNvPr id="13" name="Content Placeholder 4"/>
          <p:cNvSpPr txBox="1">
            <a:spLocks/>
          </p:cNvSpPr>
          <p:nvPr/>
        </p:nvSpPr>
        <p:spPr>
          <a:xfrm>
            <a:off x="6156176" y="191683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Prototype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88223"/>
              </p:ext>
            </p:extLst>
          </p:nvPr>
        </p:nvGraphicFramePr>
        <p:xfrm>
          <a:off x="323528" y="2852936"/>
          <a:ext cx="519112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Visio" r:id="rId6" imgW="5191119" imgH="3000510" progId="Visio.Drawing.15">
                  <p:embed/>
                </p:oleObj>
              </mc:Choice>
              <mc:Fallback>
                <p:oleObj name="Visio" r:id="rId6" imgW="5191119" imgH="3000510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936"/>
                        <a:ext cx="5191125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36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Conclusions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Our proposal for Local Protection Systems 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Mostly hardware based (use of current loops 15 to 20mA)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Current loops mechanism works well (proof of concept from other facilities)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These architectures  fulfill the protection functions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requirements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These architectures fulfill the mission statements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Our solution provides the needed flexibility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Increases the availability requirements for ESS LINAC   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6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Further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31" y="1744216"/>
            <a:ext cx="6063977" cy="4853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Continue prototyping, programming and measuring response times of our local protection systems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Start developing the local protection system for the Target as soon as the protection functions are defined, with potential </a:t>
            </a:r>
            <a:r>
              <a:rPr lang="en-US" dirty="0">
                <a:solidFill>
                  <a:schemeClr val="tx1"/>
                </a:solidFill>
              </a:rPr>
              <a:t>use of ITER RT-CIS </a:t>
            </a:r>
            <a:r>
              <a:rPr lang="en-US" dirty="0" smtClean="0">
                <a:solidFill>
                  <a:schemeClr val="tx1"/>
                </a:solidFill>
              </a:rPr>
              <a:t>(currently under development) as base architecture of our Target </a:t>
            </a:r>
            <a:r>
              <a:rPr lang="en-US" dirty="0">
                <a:solidFill>
                  <a:schemeClr val="tx1"/>
                </a:solidFill>
              </a:rPr>
              <a:t>Local Protection system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Possible presentation of the main results in our third PLC workshop at CERN in Feb 2016   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177" y="2636912"/>
            <a:ext cx="2619947" cy="34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7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THANK YOU !!!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9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Table of contents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Mission statement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Protection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Our proposal of LPS for Magnet Powering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Our proposal of LPS for Interceptive Devices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Conclusions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Further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1.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Machine Protection shall provide </a:t>
            </a:r>
            <a:r>
              <a:rPr lang="en-US" u="sng" dirty="0" smtClean="0">
                <a:solidFill>
                  <a:schemeClr val="tx1"/>
                </a:solidFill>
              </a:rPr>
              <a:t>global protection </a:t>
            </a:r>
            <a:r>
              <a:rPr lang="en-US" dirty="0" smtClean="0">
                <a:solidFill>
                  <a:schemeClr val="tx1"/>
                </a:solidFill>
              </a:rPr>
              <a:t>of the ESS machine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Base document: “Preliminary hazard analysis of the ESS Machine Protection System with emphasis on production and property losses in the ESS-LINAC”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Identification of protection functions, PIL and response time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Additional protection functions defined during meetings with the relevant experts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Several Local Protection Systems are needed for e.g. </a:t>
            </a:r>
            <a:r>
              <a:rPr lang="en-US" u="sng" dirty="0" smtClean="0">
                <a:solidFill>
                  <a:schemeClr val="tx1"/>
                </a:solidFill>
              </a:rPr>
              <a:t>Magnets</a:t>
            </a:r>
            <a:r>
              <a:rPr lang="en-US" dirty="0" smtClean="0">
                <a:solidFill>
                  <a:schemeClr val="tx1"/>
                </a:solidFill>
              </a:rPr>
              <a:t>, Target, Vacuum, </a:t>
            </a:r>
            <a:r>
              <a:rPr lang="en-US" u="sng" dirty="0" smtClean="0">
                <a:solidFill>
                  <a:schemeClr val="tx1"/>
                </a:solidFill>
              </a:rPr>
              <a:t>interceptive devices </a:t>
            </a:r>
            <a:r>
              <a:rPr lang="en-US" dirty="0" smtClean="0">
                <a:solidFill>
                  <a:schemeClr val="tx1"/>
                </a:solidFill>
              </a:rPr>
              <a:t>(collimators, FCs, wire scanners,…)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Slow Local Protection Systems =&gt; PLC based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High availability requirements for ESS must be fulfilled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70000" lnSpcReduction="20000"/>
          </a:bodyPr>
          <a:lstStyle/>
          <a:p>
            <a:r>
              <a:rPr lang="en-US" sz="3400" u="sng" dirty="0" smtClean="0">
                <a:solidFill>
                  <a:schemeClr val="tx1"/>
                </a:solidFill>
              </a:rPr>
              <a:t>(Slow) Local Protection System for Magnet Powering</a:t>
            </a:r>
            <a:r>
              <a:rPr lang="en-US" sz="3400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“ To protect equipment (investment) in case of a failure in the cooling or powering systems, taking the appropriate action to minimize risk for damage and time for recovery”</a:t>
            </a:r>
          </a:p>
          <a:p>
            <a:pPr marL="0" indent="0" algn="ctr">
              <a:buNone/>
            </a:pPr>
            <a:endParaRPr lang="en-US" sz="3400" dirty="0" smtClean="0">
              <a:solidFill>
                <a:schemeClr val="tx1"/>
              </a:solidFill>
            </a:endParaRPr>
          </a:p>
          <a:p>
            <a:r>
              <a:rPr lang="en-US" sz="3400" u="sng" dirty="0" smtClean="0">
                <a:solidFill>
                  <a:schemeClr val="tx1"/>
                </a:solidFill>
              </a:rPr>
              <a:t>(Slow) Local Protection System for Interceptive Devices</a:t>
            </a:r>
            <a:r>
              <a:rPr lang="en-US" sz="3400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“To </a:t>
            </a:r>
            <a:r>
              <a:rPr lang="en-US" sz="3400" dirty="0">
                <a:solidFill>
                  <a:schemeClr val="tx1"/>
                </a:solidFill>
              </a:rPr>
              <a:t>protect equipment (investment) in case of wrong machine configuration, preventing  damage to the devices, pollution in the LINAC or even destruction of </a:t>
            </a:r>
            <a:r>
              <a:rPr lang="en-US" sz="3400" dirty="0" smtClean="0">
                <a:solidFill>
                  <a:schemeClr val="tx1"/>
                </a:solidFill>
              </a:rPr>
              <a:t>cavities in case of e.g. a wire that is destroyed due to too high beam power”</a:t>
            </a:r>
            <a:endParaRPr lang="en-US" sz="3400" dirty="0">
              <a:solidFill>
                <a:schemeClr val="tx1"/>
              </a:solidFill>
            </a:endParaRPr>
          </a:p>
          <a:p>
            <a:pPr algn="just"/>
            <a:r>
              <a:rPr lang="en-US" sz="3800" dirty="0" smtClean="0">
                <a:solidFill>
                  <a:schemeClr val="tx1"/>
                </a:solidFill>
              </a:rPr>
              <a:t>How? </a:t>
            </a:r>
          </a:p>
          <a:p>
            <a:pPr marL="457200" lvl="1" indent="0" algn="just"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-   Using PLC technology: safety and/or standard due to the low response time required</a:t>
            </a:r>
          </a:p>
          <a:p>
            <a:pPr marL="457200" lvl="1" indent="0" algn="just"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-   Critical protection functions: require hardwired signals (current loops)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765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Protection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68051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LPS for Magnet Powering Interlocks: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Loss of power supply: misaligned beam (dipole), </a:t>
            </a:r>
            <a:r>
              <a:rPr lang="en-US" dirty="0" smtClean="0">
                <a:solidFill>
                  <a:schemeClr val="tx1"/>
                </a:solidFill>
              </a:rPr>
              <a:t>PIL3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Loss of water cooling: magnets overheating, </a:t>
            </a:r>
            <a:r>
              <a:rPr lang="en-US" dirty="0" smtClean="0">
                <a:solidFill>
                  <a:schemeClr val="tx1"/>
                </a:solidFill>
              </a:rPr>
              <a:t>PIL2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Malfunction of power supply: misaligned beam (dipole), </a:t>
            </a:r>
            <a:r>
              <a:rPr lang="en-US" dirty="0" smtClean="0">
                <a:solidFill>
                  <a:schemeClr val="tx1"/>
                </a:solidFill>
              </a:rPr>
              <a:t>PIL3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Malfunction of local sensors (temperature, flow switch), </a:t>
            </a:r>
            <a:r>
              <a:rPr lang="en-US" dirty="0" smtClean="0">
                <a:solidFill>
                  <a:schemeClr val="tx1"/>
                </a:solidFill>
              </a:rPr>
              <a:t>PIL1-2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Malfunctions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LPS-MPI </a:t>
            </a:r>
            <a:r>
              <a:rPr lang="en-US" dirty="0">
                <a:solidFill>
                  <a:schemeClr val="tx1"/>
                </a:solidFill>
              </a:rPr>
              <a:t>itself: SW, HW, parameterization, P</a:t>
            </a:r>
            <a:r>
              <a:rPr lang="en-US" dirty="0" smtClean="0">
                <a:solidFill>
                  <a:schemeClr val="tx1"/>
                </a:solidFill>
              </a:rPr>
              <a:t>IL3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LPS for Interceptive Devices Interlocks: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Pulse “too long” and an interceptive device is IN, PIL2-3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Full beam power and interceptive device </a:t>
            </a:r>
            <a:r>
              <a:rPr lang="en-US" dirty="0" smtClean="0">
                <a:solidFill>
                  <a:schemeClr val="tx1"/>
                </a:solidFill>
              </a:rPr>
              <a:t>is 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PIL3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Malfunction of the interceptive device position sensor, </a:t>
            </a:r>
            <a:r>
              <a:rPr lang="en-US" dirty="0" smtClean="0">
                <a:solidFill>
                  <a:schemeClr val="tx1"/>
                </a:solidFill>
              </a:rPr>
              <a:t>PIL3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Malfunction of the interceptive device itself, </a:t>
            </a:r>
            <a:r>
              <a:rPr lang="en-US" dirty="0" smtClean="0">
                <a:solidFill>
                  <a:schemeClr val="tx1"/>
                </a:solidFill>
              </a:rPr>
              <a:t>PIL2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Malfunction of the </a:t>
            </a:r>
            <a:r>
              <a:rPr lang="en-US" dirty="0" smtClean="0">
                <a:solidFill>
                  <a:schemeClr val="tx1"/>
                </a:solidFill>
              </a:rPr>
              <a:t>LPS-IDI </a:t>
            </a:r>
            <a:r>
              <a:rPr lang="en-US" dirty="0">
                <a:solidFill>
                  <a:schemeClr val="tx1"/>
                </a:solidFill>
              </a:rPr>
              <a:t>itself: SW, HW, parameterization, </a:t>
            </a:r>
            <a:r>
              <a:rPr lang="en-US" dirty="0" smtClean="0">
                <a:solidFill>
                  <a:schemeClr val="tx1"/>
                </a:solidFill>
              </a:rPr>
              <a:t>PIL3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Our proposal of LPS for magnet powering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6046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ESS magnets and power supplies (</a:t>
            </a:r>
            <a:r>
              <a:rPr lang="en-US" dirty="0" err="1" smtClean="0">
                <a:solidFill>
                  <a:schemeClr val="tx1"/>
                </a:solidFill>
              </a:rPr>
              <a:t>approx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1724"/>
              </p:ext>
            </p:extLst>
          </p:nvPr>
        </p:nvGraphicFramePr>
        <p:xfrm>
          <a:off x="323528" y="2348880"/>
          <a:ext cx="5554960" cy="3388360"/>
        </p:xfrm>
        <a:graphic>
          <a:graphicData uri="http://schemas.openxmlformats.org/drawingml/2006/table">
            <a:tbl>
              <a:tblPr lastRow="1" lastCol="1">
                <a:tableStyleId>{5C22544A-7EE6-4342-B048-85BDC9FD1C3A}</a:tableStyleId>
              </a:tblPr>
              <a:tblGrid>
                <a:gridCol w="1738536"/>
                <a:gridCol w="1008112"/>
                <a:gridCol w="749741"/>
                <a:gridCol w="978451"/>
                <a:gridCol w="1080120"/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Magnet op. mode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Magnet cooling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#Magnets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#Power Supplies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Ion Source solenoid coils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LEBT </a:t>
                      </a:r>
                      <a:r>
                        <a:rPr lang="en-US" sz="1100" u="none" strike="noStrike" dirty="0">
                          <a:effectLst/>
                        </a:rPr>
                        <a:t>solenoid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MEBT quadrupole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DTL PMQ (50mm AND 80mm)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Permanent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rgbClr val="FFC000"/>
                          </a:solidFill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DTL single-plane corrector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Spoke LWU quadrupole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Pulsed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Spoke LWU dual-plane corr.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Elliptical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LWU quad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Pulsed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Elliptical LWU dual-plane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corr.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Dogleg quad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Pulsed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Dipole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A2T dual-plane corrector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A2T quad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Raster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Pulsed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Air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DC 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 Pulsed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 Permanent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 Water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213 Air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14326"/>
              </p:ext>
            </p:extLst>
          </p:nvPr>
        </p:nvGraphicFramePr>
        <p:xfrm>
          <a:off x="6012160" y="2420888"/>
          <a:ext cx="3024336" cy="2964180"/>
        </p:xfrm>
        <a:graphic>
          <a:graphicData uri="http://schemas.openxmlformats.org/drawingml/2006/table">
            <a:tbl>
              <a:tblPr/>
              <a:tblGrid>
                <a:gridCol w="3024336"/>
              </a:tblGrid>
              <a:tr h="165100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DTL PMQ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do NOT require power converter</a:t>
                      </a:r>
                    </a:p>
                    <a:p>
                      <a:pPr algn="just" fontAlgn="b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just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Dogleg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dipoles are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powered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a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single power 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converter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(not decided yet)</a:t>
                      </a:r>
                    </a:p>
                    <a:p>
                      <a:pPr algn="just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A2T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dual-plane correctors are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powered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two power 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converters</a:t>
                      </a:r>
                    </a:p>
                    <a:p>
                      <a:pPr algn="just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All other magnets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powered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a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single power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converter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3635896" y="6309320"/>
            <a:ext cx="4719887" cy="30777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Verdana" charset="0"/>
              </a:rPr>
              <a:t>Courtesy from Edgar </a:t>
            </a:r>
            <a:r>
              <a:rPr lang="en-US" sz="1400" dirty="0" err="1" smtClean="0">
                <a:latin typeface="Verdana" charset="0"/>
              </a:rPr>
              <a:t>Sargsyan</a:t>
            </a:r>
            <a:r>
              <a:rPr lang="en-US" sz="1400" dirty="0" smtClean="0">
                <a:latin typeface="Verdana" charset="0"/>
              </a:rPr>
              <a:t> and Carlos Martins</a:t>
            </a:r>
            <a:endParaRPr lang="en-US" sz="14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0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proposal of LPS for magnet powering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same principle that is currently used at CERN for warm magnets interlocks</a:t>
            </a:r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pic>
        <p:nvPicPr>
          <p:cNvPr id="18" name="Picture 5" descr="Pict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4662488"/>
            <a:ext cx="1576387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101_0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50" y="3233738"/>
            <a:ext cx="1833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7"/>
          <p:cNvSpPr>
            <a:spLocks noChangeShapeType="1"/>
          </p:cNvSpPr>
          <p:nvPr/>
        </p:nvSpPr>
        <p:spPr bwMode="auto">
          <a:xfrm flipH="1" flipV="1">
            <a:off x="4311650" y="5830888"/>
            <a:ext cx="1588" cy="1841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H="1" flipV="1">
            <a:off x="5421313" y="5830888"/>
            <a:ext cx="1587" cy="1841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397125" y="5830888"/>
            <a:ext cx="1588" cy="1841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1303338" y="5830888"/>
            <a:ext cx="1587" cy="1841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1303338" y="5400675"/>
            <a:ext cx="1093787" cy="430213"/>
            <a:chOff x="860" y="2816"/>
            <a:chExt cx="1924" cy="496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86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13"/>
            <p:cNvSpPr>
              <a:spLocks/>
            </p:cNvSpPr>
            <p:nvPr/>
          </p:nvSpPr>
          <p:spPr bwMode="auto">
            <a:xfrm rot="16058654" flipV="1">
              <a:off x="921" y="2759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7" name="Arc 14"/>
            <p:cNvSpPr>
              <a:spLocks/>
            </p:cNvSpPr>
            <p:nvPr/>
          </p:nvSpPr>
          <p:spPr bwMode="auto">
            <a:xfrm rot="16058654" flipV="1">
              <a:off x="1308" y="276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8" name="Arc 15"/>
            <p:cNvSpPr>
              <a:spLocks/>
            </p:cNvSpPr>
            <p:nvPr/>
          </p:nvSpPr>
          <p:spPr bwMode="auto">
            <a:xfrm rot="16058654" flipV="1">
              <a:off x="1689" y="2767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9" name="Arc 16"/>
            <p:cNvSpPr>
              <a:spLocks/>
            </p:cNvSpPr>
            <p:nvPr/>
          </p:nvSpPr>
          <p:spPr bwMode="auto">
            <a:xfrm rot="16058654" flipV="1">
              <a:off x="2072" y="2773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30" name="Arc 17"/>
            <p:cNvSpPr>
              <a:spLocks/>
            </p:cNvSpPr>
            <p:nvPr/>
          </p:nvSpPr>
          <p:spPr bwMode="auto">
            <a:xfrm rot="16058654" flipV="1">
              <a:off x="2456" y="275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 flipV="1">
              <a:off x="278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Line 19"/>
          <p:cNvSpPr>
            <a:spLocks noChangeShapeType="1"/>
          </p:cNvSpPr>
          <p:nvPr/>
        </p:nvSpPr>
        <p:spPr bwMode="auto">
          <a:xfrm flipV="1">
            <a:off x="744538" y="6015038"/>
            <a:ext cx="395287" cy="158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 flipH="1" flipV="1">
            <a:off x="744538" y="6015038"/>
            <a:ext cx="1587" cy="30638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 flipH="1" flipV="1">
            <a:off x="744538" y="6321425"/>
            <a:ext cx="5918200" cy="1588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4311650" y="5400675"/>
            <a:ext cx="1109663" cy="430213"/>
            <a:chOff x="860" y="2816"/>
            <a:chExt cx="1924" cy="4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 flipV="1">
              <a:off x="86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rc 24"/>
            <p:cNvSpPr>
              <a:spLocks/>
            </p:cNvSpPr>
            <p:nvPr/>
          </p:nvSpPr>
          <p:spPr bwMode="auto">
            <a:xfrm rot="16058654" flipV="1">
              <a:off x="921" y="2759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38" name="Arc 25"/>
            <p:cNvSpPr>
              <a:spLocks/>
            </p:cNvSpPr>
            <p:nvPr/>
          </p:nvSpPr>
          <p:spPr bwMode="auto">
            <a:xfrm rot="16058654" flipV="1">
              <a:off x="1308" y="276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39" name="Arc 26"/>
            <p:cNvSpPr>
              <a:spLocks/>
            </p:cNvSpPr>
            <p:nvPr/>
          </p:nvSpPr>
          <p:spPr bwMode="auto">
            <a:xfrm rot="16058654" flipV="1">
              <a:off x="1689" y="2767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40" name="Arc 27"/>
            <p:cNvSpPr>
              <a:spLocks/>
            </p:cNvSpPr>
            <p:nvPr/>
          </p:nvSpPr>
          <p:spPr bwMode="auto">
            <a:xfrm rot="16058654" flipV="1">
              <a:off x="2072" y="2773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41" name="Arc 28"/>
            <p:cNvSpPr>
              <a:spLocks/>
            </p:cNvSpPr>
            <p:nvPr/>
          </p:nvSpPr>
          <p:spPr bwMode="auto">
            <a:xfrm rot="16058654" flipV="1">
              <a:off x="2456" y="275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42" name="Line 29"/>
            <p:cNvSpPr>
              <a:spLocks noChangeShapeType="1"/>
            </p:cNvSpPr>
            <p:nvPr/>
          </p:nvSpPr>
          <p:spPr bwMode="auto">
            <a:xfrm flipV="1">
              <a:off x="278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1401763" y="5700713"/>
            <a:ext cx="937989" cy="307777"/>
          </a:xfrm>
          <a:prstGeom prst="rect">
            <a:avLst/>
          </a:prstGeom>
          <a:solidFill>
            <a:srgbClr val="FBFED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 dirty="0" err="1">
                <a:solidFill>
                  <a:srgbClr val="000000"/>
                </a:solidFill>
                <a:latin typeface="Calibri" charset="0"/>
              </a:rPr>
              <a:t>Magnet</a:t>
            </a:r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 1</a:t>
            </a:r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6594475" y="2898775"/>
            <a:ext cx="1435100" cy="307975"/>
          </a:xfrm>
          <a:prstGeom prst="rect">
            <a:avLst/>
          </a:prstGeom>
          <a:solidFill>
            <a:srgbClr val="FBFEDA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>
                <a:solidFill>
                  <a:srgbClr val="000000"/>
                </a:solidFill>
                <a:latin typeface="Calibri" charset="0"/>
              </a:rPr>
              <a:t>Power Converter</a:t>
            </a:r>
            <a:endParaRPr lang="en-US" sz="14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4492625" y="5711825"/>
            <a:ext cx="893763" cy="307975"/>
          </a:xfrm>
          <a:prstGeom prst="rect">
            <a:avLst/>
          </a:prstGeom>
          <a:solidFill>
            <a:srgbClr val="FBFED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>
                <a:solidFill>
                  <a:srgbClr val="000000"/>
                </a:solidFill>
                <a:latin typeface="Calibri" charset="0"/>
              </a:rPr>
              <a:t>Magnet 2</a:t>
            </a:r>
            <a:endParaRPr lang="en-US" sz="14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6" name="Line 33"/>
          <p:cNvSpPr>
            <a:spLocks noChangeShapeType="1"/>
          </p:cNvSpPr>
          <p:nvPr/>
        </p:nvSpPr>
        <p:spPr bwMode="auto">
          <a:xfrm flipV="1">
            <a:off x="1106488" y="6013450"/>
            <a:ext cx="195262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 flipV="1">
            <a:off x="2387600" y="6011863"/>
            <a:ext cx="195263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5"/>
          <p:cNvSpPr>
            <a:spLocks noChangeShapeType="1"/>
          </p:cNvSpPr>
          <p:nvPr/>
        </p:nvSpPr>
        <p:spPr bwMode="auto">
          <a:xfrm flipV="1">
            <a:off x="4154488" y="6019800"/>
            <a:ext cx="155575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5411788" y="6000750"/>
            <a:ext cx="919162" cy="317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Oval 37"/>
          <p:cNvSpPr>
            <a:spLocks noChangeArrowheads="1"/>
          </p:cNvSpPr>
          <p:nvPr/>
        </p:nvSpPr>
        <p:spPr bwMode="auto">
          <a:xfrm>
            <a:off x="4098925" y="5953125"/>
            <a:ext cx="131763" cy="122238"/>
          </a:xfrm>
          <a:prstGeom prst="ellipse">
            <a:avLst/>
          </a:prstGeom>
          <a:solidFill>
            <a:srgbClr val="006600"/>
          </a:solidFill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2519363" y="5953125"/>
            <a:ext cx="131762" cy="122238"/>
          </a:xfrm>
          <a:prstGeom prst="ellipse">
            <a:avLst/>
          </a:prstGeom>
          <a:solidFill>
            <a:srgbClr val="006600"/>
          </a:solidFill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52" name="Oval 39"/>
          <p:cNvSpPr>
            <a:spLocks noChangeArrowheads="1"/>
          </p:cNvSpPr>
          <p:nvPr/>
        </p:nvSpPr>
        <p:spPr bwMode="auto">
          <a:xfrm>
            <a:off x="1073150" y="5953125"/>
            <a:ext cx="131763" cy="122238"/>
          </a:xfrm>
          <a:prstGeom prst="ellipse">
            <a:avLst/>
          </a:prstGeom>
          <a:solidFill>
            <a:srgbClr val="006600"/>
          </a:solidFill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53" name="Line 40"/>
          <p:cNvSpPr>
            <a:spLocks noChangeShapeType="1"/>
          </p:cNvSpPr>
          <p:nvPr/>
        </p:nvSpPr>
        <p:spPr bwMode="auto">
          <a:xfrm flipH="1">
            <a:off x="3876675" y="3641725"/>
            <a:ext cx="2433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4" name="Rectangle 41"/>
          <p:cNvSpPr>
            <a:spLocks noChangeArrowheads="1"/>
          </p:cNvSpPr>
          <p:nvPr/>
        </p:nvSpPr>
        <p:spPr bwMode="auto">
          <a:xfrm>
            <a:off x="3990975" y="3317875"/>
            <a:ext cx="2376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de-CH" sz="1400">
                <a:latin typeface="Calibri" charset="0"/>
              </a:rPr>
              <a:t>Status info</a:t>
            </a:r>
          </a:p>
        </p:txBody>
      </p:sp>
      <p:sp>
        <p:nvSpPr>
          <p:cNvPr id="55" name="Line 42"/>
          <p:cNvSpPr>
            <a:spLocks noChangeShapeType="1"/>
          </p:cNvSpPr>
          <p:nvPr/>
        </p:nvSpPr>
        <p:spPr bwMode="auto">
          <a:xfrm flipV="1">
            <a:off x="2665413" y="6000750"/>
            <a:ext cx="1428750" cy="317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43"/>
          <p:cNvSpPr txBox="1">
            <a:spLocks noChangeArrowheads="1"/>
          </p:cNvSpPr>
          <p:nvPr/>
        </p:nvSpPr>
        <p:spPr bwMode="auto">
          <a:xfrm>
            <a:off x="4224338" y="4714875"/>
            <a:ext cx="1450975" cy="668338"/>
          </a:xfrm>
          <a:prstGeom prst="rect">
            <a:avLst/>
          </a:prstGeom>
          <a:solidFill>
            <a:srgbClr val="FBFED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>
                <a:solidFill>
                  <a:srgbClr val="000000"/>
                </a:solidFill>
                <a:latin typeface="Calibri" charset="0"/>
              </a:rPr>
              <a:t>Thermoswitches </a:t>
            </a:r>
          </a:p>
          <a:p>
            <a:pPr eaLnBrk="1" hangingPunct="1"/>
            <a:r>
              <a:rPr lang="fr-CH" sz="1400" b="1">
                <a:solidFill>
                  <a:srgbClr val="000000"/>
                </a:solidFill>
                <a:latin typeface="Calibri" charset="0"/>
              </a:rPr>
              <a:t>Water Flow</a:t>
            </a:r>
          </a:p>
          <a:p>
            <a:pPr eaLnBrk="1" hangingPunct="1"/>
            <a:r>
              <a:rPr lang="fr-CH" sz="1400" b="1">
                <a:solidFill>
                  <a:srgbClr val="000000"/>
                </a:solidFill>
                <a:latin typeface="Calibri" charset="0"/>
              </a:rPr>
              <a:t>Red button…</a:t>
            </a:r>
            <a:endParaRPr lang="en-US" sz="1400" b="1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sp>
        <p:nvSpPr>
          <p:cNvPr id="57" name="Text Box 44"/>
          <p:cNvSpPr txBox="1">
            <a:spLocks noChangeArrowheads="1"/>
          </p:cNvSpPr>
          <p:nvPr/>
        </p:nvSpPr>
        <p:spPr bwMode="auto">
          <a:xfrm>
            <a:off x="942182" y="4713288"/>
            <a:ext cx="1539082" cy="523875"/>
          </a:xfrm>
          <a:prstGeom prst="rect">
            <a:avLst/>
          </a:prstGeom>
          <a:solidFill>
            <a:srgbClr val="FBFED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 dirty="0" err="1">
                <a:solidFill>
                  <a:srgbClr val="000000"/>
                </a:solidFill>
                <a:latin typeface="Calibri" charset="0"/>
              </a:rPr>
              <a:t>Several</a:t>
            </a:r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 thermo-switches @ </a:t>
            </a:r>
            <a:r>
              <a:rPr lang="fr-CH" sz="1400" b="1" dirty="0" smtClean="0">
                <a:solidFill>
                  <a:srgbClr val="000000"/>
                </a:solidFill>
                <a:latin typeface="Calibri" charset="0"/>
              </a:rPr>
              <a:t>60</a:t>
            </a:r>
            <a:r>
              <a:rPr lang="en-US" sz="1400" b="1" dirty="0">
                <a:solidFill>
                  <a:srgbClr val="000000"/>
                </a:solidFill>
                <a:latin typeface="Calibri" charset="0"/>
                <a:cs typeface="Arial" charset="0"/>
              </a:rPr>
              <a:t>°C</a:t>
            </a:r>
          </a:p>
        </p:txBody>
      </p:sp>
      <p:sp>
        <p:nvSpPr>
          <p:cNvPr id="58" name="Oval 45"/>
          <p:cNvSpPr>
            <a:spLocks noChangeAspect="1" noChangeArrowheads="1"/>
          </p:cNvSpPr>
          <p:nvPr/>
        </p:nvSpPr>
        <p:spPr bwMode="auto">
          <a:xfrm>
            <a:off x="2665413" y="4784725"/>
            <a:ext cx="112712" cy="9207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59" name="Oval 46"/>
          <p:cNvSpPr>
            <a:spLocks noChangeAspect="1" noChangeArrowheads="1"/>
          </p:cNvSpPr>
          <p:nvPr/>
        </p:nvSpPr>
        <p:spPr bwMode="auto">
          <a:xfrm>
            <a:off x="3224213" y="4768850"/>
            <a:ext cx="112712" cy="115888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60" name="Line 47"/>
          <p:cNvSpPr>
            <a:spLocks noChangeShapeType="1"/>
          </p:cNvSpPr>
          <p:nvPr/>
        </p:nvSpPr>
        <p:spPr bwMode="auto">
          <a:xfrm flipH="1">
            <a:off x="3921125" y="3986213"/>
            <a:ext cx="2432050" cy="0"/>
          </a:xfrm>
          <a:prstGeom prst="line">
            <a:avLst/>
          </a:prstGeom>
          <a:noFill/>
          <a:ln w="9525">
            <a:solidFill>
              <a:srgbClr val="3B7533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1" name="Rectangle 48"/>
          <p:cNvSpPr>
            <a:spLocks noChangeArrowheads="1"/>
          </p:cNvSpPr>
          <p:nvPr/>
        </p:nvSpPr>
        <p:spPr bwMode="auto">
          <a:xfrm>
            <a:off x="3975100" y="3675063"/>
            <a:ext cx="222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de-CH" sz="1400">
                <a:solidFill>
                  <a:srgbClr val="3B7533"/>
                </a:solidFill>
                <a:latin typeface="Calibri" charset="0"/>
              </a:rPr>
              <a:t>Power Permit</a:t>
            </a:r>
          </a:p>
        </p:txBody>
      </p:sp>
      <p:sp>
        <p:nvSpPr>
          <p:cNvPr id="62" name="Line 51"/>
          <p:cNvSpPr>
            <a:spLocks noChangeShapeType="1"/>
          </p:cNvSpPr>
          <p:nvPr/>
        </p:nvSpPr>
        <p:spPr bwMode="auto">
          <a:xfrm flipH="1" flipV="1">
            <a:off x="6662738" y="5707063"/>
            <a:ext cx="9525" cy="6223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52"/>
          <p:cNvSpPr>
            <a:spLocks noChangeShapeType="1"/>
          </p:cNvSpPr>
          <p:nvPr/>
        </p:nvSpPr>
        <p:spPr bwMode="auto">
          <a:xfrm flipH="1" flipV="1">
            <a:off x="6326188" y="4659313"/>
            <a:ext cx="7937" cy="1339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53"/>
          <p:cNvSpPr>
            <a:spLocks noChangeShapeType="1"/>
          </p:cNvSpPr>
          <p:nvPr/>
        </p:nvSpPr>
        <p:spPr bwMode="auto">
          <a:xfrm>
            <a:off x="6662738" y="5707063"/>
            <a:ext cx="1512887" cy="1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4"/>
          <p:cNvSpPr>
            <a:spLocks noChangeShapeType="1"/>
          </p:cNvSpPr>
          <p:nvPr/>
        </p:nvSpPr>
        <p:spPr bwMode="auto">
          <a:xfrm>
            <a:off x="6323013" y="4654550"/>
            <a:ext cx="92075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Oval 55"/>
          <p:cNvSpPr>
            <a:spLocks noChangeArrowheads="1"/>
          </p:cNvSpPr>
          <p:nvPr/>
        </p:nvSpPr>
        <p:spPr bwMode="auto">
          <a:xfrm>
            <a:off x="7312025" y="4414838"/>
            <a:ext cx="460375" cy="428625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67" name="Oval 56"/>
          <p:cNvSpPr>
            <a:spLocks noChangeArrowheads="1"/>
          </p:cNvSpPr>
          <p:nvPr/>
        </p:nvSpPr>
        <p:spPr bwMode="auto">
          <a:xfrm>
            <a:off x="7510463" y="4414838"/>
            <a:ext cx="460375" cy="428625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 flipV="1">
            <a:off x="8164513" y="4659313"/>
            <a:ext cx="3175" cy="10493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58"/>
          <p:cNvSpPr>
            <a:spLocks noChangeArrowheads="1"/>
          </p:cNvSpPr>
          <p:nvPr/>
        </p:nvSpPr>
        <p:spPr bwMode="auto">
          <a:xfrm>
            <a:off x="7181850" y="4598988"/>
            <a:ext cx="130175" cy="122237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70" name="Oval 59"/>
          <p:cNvSpPr>
            <a:spLocks noChangeArrowheads="1"/>
          </p:cNvSpPr>
          <p:nvPr/>
        </p:nvSpPr>
        <p:spPr bwMode="auto">
          <a:xfrm>
            <a:off x="7970838" y="4598988"/>
            <a:ext cx="130175" cy="122237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Calibri" charset="0"/>
            </a:endParaRPr>
          </a:p>
        </p:txBody>
      </p:sp>
      <p:sp>
        <p:nvSpPr>
          <p:cNvPr id="71" name="Line 60"/>
          <p:cNvSpPr>
            <a:spLocks noChangeShapeType="1"/>
          </p:cNvSpPr>
          <p:nvPr/>
        </p:nvSpPr>
        <p:spPr bwMode="auto">
          <a:xfrm flipH="1">
            <a:off x="8045450" y="4665663"/>
            <a:ext cx="1206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2" name="Line 62"/>
          <p:cNvSpPr>
            <a:spLocks noChangeShapeType="1"/>
          </p:cNvSpPr>
          <p:nvPr/>
        </p:nvSpPr>
        <p:spPr bwMode="auto">
          <a:xfrm flipV="1">
            <a:off x="3148013" y="4475163"/>
            <a:ext cx="19065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 flipV="1">
            <a:off x="3160713" y="4211638"/>
            <a:ext cx="0" cy="2682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4" name="Line 64"/>
          <p:cNvSpPr>
            <a:spLocks noChangeShapeType="1"/>
          </p:cNvSpPr>
          <p:nvPr/>
        </p:nvSpPr>
        <p:spPr bwMode="auto">
          <a:xfrm flipV="1">
            <a:off x="1651000" y="4479925"/>
            <a:ext cx="0" cy="225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5" name="Line 65"/>
          <p:cNvSpPr>
            <a:spLocks noChangeShapeType="1"/>
          </p:cNvSpPr>
          <p:nvPr/>
        </p:nvSpPr>
        <p:spPr bwMode="auto">
          <a:xfrm flipV="1">
            <a:off x="2024063" y="4481513"/>
            <a:ext cx="0" cy="2270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6" name="Line 66"/>
          <p:cNvSpPr>
            <a:spLocks noChangeShapeType="1"/>
          </p:cNvSpPr>
          <p:nvPr/>
        </p:nvSpPr>
        <p:spPr bwMode="auto">
          <a:xfrm flipV="1">
            <a:off x="5057775" y="4478338"/>
            <a:ext cx="0" cy="2270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7" name="Line 67"/>
          <p:cNvSpPr>
            <a:spLocks noChangeShapeType="1"/>
          </p:cNvSpPr>
          <p:nvPr/>
        </p:nvSpPr>
        <p:spPr bwMode="auto">
          <a:xfrm flipV="1">
            <a:off x="4751388" y="4481513"/>
            <a:ext cx="0" cy="225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8" name="Line 69"/>
          <p:cNvSpPr>
            <a:spLocks noChangeShapeType="1"/>
          </p:cNvSpPr>
          <p:nvPr/>
        </p:nvSpPr>
        <p:spPr bwMode="auto">
          <a:xfrm flipV="1">
            <a:off x="1627188" y="4471988"/>
            <a:ext cx="15192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9" name="Text Box 61"/>
          <p:cNvSpPr txBox="1">
            <a:spLocks noChangeArrowheads="1"/>
          </p:cNvSpPr>
          <p:nvPr/>
        </p:nvSpPr>
        <p:spPr bwMode="auto">
          <a:xfrm>
            <a:off x="1182688" y="3325813"/>
            <a:ext cx="1255712" cy="742950"/>
          </a:xfrm>
          <a:prstGeom prst="rect">
            <a:avLst/>
          </a:prstGeom>
          <a:solidFill>
            <a:srgbClr val="FBFEDA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Warm </a:t>
            </a:r>
            <a:r>
              <a:rPr lang="en-US" sz="1400" b="1" dirty="0">
                <a:solidFill>
                  <a:srgbClr val="000000"/>
                </a:solidFill>
                <a:latin typeface="Calibri" charset="0"/>
              </a:rPr>
              <a:t>magnet</a:t>
            </a:r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eaLnBrk="1" hangingPunct="1"/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Interlock </a:t>
            </a:r>
          </a:p>
          <a:p>
            <a:pPr eaLnBrk="1" hangingPunct="1"/>
            <a:r>
              <a:rPr lang="fr-CH" sz="1400" b="1" dirty="0">
                <a:solidFill>
                  <a:srgbClr val="000000"/>
                </a:solidFill>
                <a:latin typeface="Calibri" charset="0"/>
              </a:rPr>
              <a:t>Controller </a:t>
            </a:r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80" name="Picture 4" descr="PIC_0296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751138"/>
            <a:ext cx="10699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Rectangle 68"/>
          <p:cNvSpPr>
            <a:spLocks noChangeArrowheads="1"/>
          </p:cNvSpPr>
          <p:nvPr/>
        </p:nvSpPr>
        <p:spPr bwMode="auto">
          <a:xfrm>
            <a:off x="3439515" y="6453336"/>
            <a:ext cx="3416320" cy="30777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Verdana" charset="0"/>
              </a:rPr>
              <a:t>Courtesy from Pierre Dahlen(CERN)</a:t>
            </a:r>
            <a:endParaRPr lang="en-US" sz="1400" dirty="0">
              <a:latin typeface="Verdana" charset="0"/>
            </a:endParaRPr>
          </a:p>
        </p:txBody>
      </p:sp>
      <p:pic>
        <p:nvPicPr>
          <p:cNvPr id="83" name="Picture 4" descr="PIC_002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" y="3318804"/>
            <a:ext cx="1137642" cy="75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52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of LPS for magnet powering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93610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HW signals between LPS for </a:t>
            </a:r>
            <a:r>
              <a:rPr lang="en-US" u="sng" dirty="0" smtClean="0">
                <a:solidFill>
                  <a:schemeClr val="tx1"/>
                </a:solidFill>
              </a:rPr>
              <a:t>Magnets Powering  – Slow Beam Interlock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99293" y="39417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6084169" y="3717032"/>
            <a:ext cx="2088232" cy="7200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Slow Beam Interlock</a:t>
            </a: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2483769" y="3717032"/>
            <a:ext cx="2448272" cy="7200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LPS for Magnet Powering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50161" y="2924944"/>
            <a:ext cx="1886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agnets/flow status</a:t>
            </a:r>
            <a:endParaRPr lang="en-US" sz="1600" dirty="0"/>
          </a:p>
        </p:txBody>
      </p:sp>
      <p:sp>
        <p:nvSpPr>
          <p:cNvPr id="77" name="Rectangle 5"/>
          <p:cNvSpPr>
            <a:spLocks noChangeArrowheads="1"/>
          </p:cNvSpPr>
          <p:nvPr/>
        </p:nvSpPr>
        <p:spPr bwMode="auto">
          <a:xfrm>
            <a:off x="4932041" y="3861048"/>
            <a:ext cx="1152128" cy="432049"/>
          </a:xfrm>
          <a:prstGeom prst="rightArrow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Beam Permit</a:t>
            </a: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8172401" y="3861048"/>
            <a:ext cx="936103" cy="432049"/>
          </a:xfrm>
          <a:prstGeom prst="rightArrow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Stop Beam</a:t>
            </a: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627785" y="4437112"/>
            <a:ext cx="423664" cy="1080120"/>
          </a:xfrm>
          <a:prstGeom prst="downArrow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Powering Permit/Abort</a:t>
            </a: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2555777" y="5517232"/>
            <a:ext cx="2376264" cy="72008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Power Converter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4283969" y="4437112"/>
            <a:ext cx="423664" cy="1080120"/>
          </a:xfrm>
          <a:prstGeom prst="upArrow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Powering Failure</a:t>
            </a:r>
          </a:p>
        </p:txBody>
      </p:sp>
      <p:grpSp>
        <p:nvGrpSpPr>
          <p:cNvPr id="84" name="Group 22"/>
          <p:cNvGrpSpPr>
            <a:grpSpLocks/>
          </p:cNvGrpSpPr>
          <p:nvPr/>
        </p:nvGrpSpPr>
        <p:grpSpPr bwMode="auto">
          <a:xfrm>
            <a:off x="3203849" y="3284984"/>
            <a:ext cx="1111357" cy="430213"/>
            <a:chOff x="860" y="2816"/>
            <a:chExt cx="1924" cy="496"/>
          </a:xfrm>
        </p:grpSpPr>
        <p:sp>
          <p:nvSpPr>
            <p:cNvPr id="85" name="Line 23"/>
            <p:cNvSpPr>
              <a:spLocks noChangeShapeType="1"/>
            </p:cNvSpPr>
            <p:nvPr/>
          </p:nvSpPr>
          <p:spPr bwMode="auto">
            <a:xfrm flipV="1">
              <a:off x="86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rc 24"/>
            <p:cNvSpPr>
              <a:spLocks/>
            </p:cNvSpPr>
            <p:nvPr/>
          </p:nvSpPr>
          <p:spPr bwMode="auto">
            <a:xfrm rot="16058654" flipV="1">
              <a:off x="921" y="2759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87" name="Arc 25"/>
            <p:cNvSpPr>
              <a:spLocks/>
            </p:cNvSpPr>
            <p:nvPr/>
          </p:nvSpPr>
          <p:spPr bwMode="auto">
            <a:xfrm rot="16058654" flipV="1">
              <a:off x="1308" y="276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88" name="Arc 26"/>
            <p:cNvSpPr>
              <a:spLocks/>
            </p:cNvSpPr>
            <p:nvPr/>
          </p:nvSpPr>
          <p:spPr bwMode="auto">
            <a:xfrm rot="16058654" flipV="1">
              <a:off x="1689" y="2767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89" name="Arc 27"/>
            <p:cNvSpPr>
              <a:spLocks/>
            </p:cNvSpPr>
            <p:nvPr/>
          </p:nvSpPr>
          <p:spPr bwMode="auto">
            <a:xfrm rot="16058654" flipV="1">
              <a:off x="2072" y="2773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90" name="Arc 28"/>
            <p:cNvSpPr>
              <a:spLocks/>
            </p:cNvSpPr>
            <p:nvPr/>
          </p:nvSpPr>
          <p:spPr bwMode="auto">
            <a:xfrm rot="16058654" flipV="1">
              <a:off x="2456" y="2755"/>
              <a:ext cx="262" cy="384"/>
            </a:xfrm>
            <a:custGeom>
              <a:avLst/>
              <a:gdLst>
                <a:gd name="T0" fmla="*/ 0 w 23649"/>
                <a:gd name="T1" fmla="*/ 0 h 43200"/>
                <a:gd name="T2" fmla="*/ 0 w 23649"/>
                <a:gd name="T3" fmla="*/ 0 h 43200"/>
                <a:gd name="T4" fmla="*/ 0 w 23649"/>
                <a:gd name="T5" fmla="*/ 0 h 43200"/>
                <a:gd name="T6" fmla="*/ 0 60000 65536"/>
                <a:gd name="T7" fmla="*/ 0 60000 65536"/>
                <a:gd name="T8" fmla="*/ 0 60000 65536"/>
                <a:gd name="T9" fmla="*/ 0 w 23649"/>
                <a:gd name="T10" fmla="*/ 0 h 43200"/>
                <a:gd name="T11" fmla="*/ 23649 w 2364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49" h="43200" fill="none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</a:path>
                <a:path w="23649" h="43200" stroke="0" extrusionOk="0">
                  <a:moveTo>
                    <a:pt x="0" y="97"/>
                  </a:moveTo>
                  <a:cubicBezTo>
                    <a:pt x="681" y="32"/>
                    <a:pt x="1364" y="-1"/>
                    <a:pt x="2049" y="0"/>
                  </a:cubicBezTo>
                  <a:cubicBezTo>
                    <a:pt x="13978" y="0"/>
                    <a:pt x="23649" y="9670"/>
                    <a:pt x="23649" y="21600"/>
                  </a:cubicBezTo>
                  <a:cubicBezTo>
                    <a:pt x="23649" y="33529"/>
                    <a:pt x="13978" y="43200"/>
                    <a:pt x="2049" y="43200"/>
                  </a:cubicBezTo>
                  <a:cubicBezTo>
                    <a:pt x="1767" y="43200"/>
                    <a:pt x="1486" y="43194"/>
                    <a:pt x="1204" y="43183"/>
                  </a:cubicBezTo>
                  <a:lnTo>
                    <a:pt x="2049" y="21600"/>
                  </a:lnTo>
                  <a:lnTo>
                    <a:pt x="0" y="97"/>
                  </a:lnTo>
                  <a:close/>
                </a:path>
              </a:pathLst>
            </a:cu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91" name="Line 29"/>
            <p:cNvSpPr>
              <a:spLocks noChangeShapeType="1"/>
            </p:cNvSpPr>
            <p:nvPr/>
          </p:nvSpPr>
          <p:spPr bwMode="auto">
            <a:xfrm flipV="1">
              <a:off x="2784" y="3072"/>
              <a:ext cx="0" cy="24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745341" y="2967336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Essential/Auxiliary</a:t>
            </a:r>
          </a:p>
          <a:p>
            <a:pPr algn="ctr"/>
            <a:r>
              <a:rPr lang="en-US" sz="1200" dirty="0" smtClean="0"/>
              <a:t> circuits signals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436097" y="3429001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Prototype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8" y="3212977"/>
            <a:ext cx="2185142" cy="1638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749" y="4509121"/>
            <a:ext cx="2730101" cy="171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6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Our proposal of LPS for interceptive devices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93610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ESS interceptive devices (</a:t>
            </a:r>
            <a:r>
              <a:rPr lang="en-US" dirty="0" err="1" smtClean="0">
                <a:solidFill>
                  <a:schemeClr val="tx1"/>
                </a:solidFill>
              </a:rPr>
              <a:t>approx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Prototype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92562"/>
              </p:ext>
            </p:extLst>
          </p:nvPr>
        </p:nvGraphicFramePr>
        <p:xfrm>
          <a:off x="1187624" y="2339704"/>
          <a:ext cx="6552728" cy="2313432"/>
        </p:xfrm>
        <a:graphic>
          <a:graphicData uri="http://schemas.openxmlformats.org/drawingml/2006/table">
            <a:tbl>
              <a:tblPr firstRow="1" firstCol="1" lastRow="1" lastCol="1" bandRow="1">
                <a:tableStyleId>{5C22544A-7EE6-4342-B048-85BDC9FD1C3A}</a:tableStyleId>
              </a:tblPr>
              <a:tblGrid>
                <a:gridCol w="1008112"/>
                <a:gridCol w="881822"/>
                <a:gridCol w="702354"/>
                <a:gridCol w="864096"/>
                <a:gridCol w="707676"/>
                <a:gridCol w="708726"/>
                <a:gridCol w="839971"/>
                <a:gridCol w="83997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Faraday Cups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Allison Scanners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Wire Scanners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Slit &amp; Grid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LBM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Vacuum gate valves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LEBT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RFQ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MEBT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DTL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Spokes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2(BS)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 Beta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1(BS)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High Beta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HEBT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(fast wire)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A2T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899592" y="6381328"/>
            <a:ext cx="7460828" cy="30777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Verdana" charset="0"/>
              </a:rPr>
              <a:t>Courtesy from B. Cheymol, I. Kittelmann, H. Spoelstra, M. Eshraqi and E. Laface </a:t>
            </a:r>
            <a:endParaRPr lang="en-US" sz="1400" dirty="0">
              <a:latin typeface="Verdana" charset="0"/>
            </a:endParaRPr>
          </a:p>
        </p:txBody>
      </p:sp>
      <p:pic>
        <p:nvPicPr>
          <p:cNvPr id="5122" name="E1EE3E22-6626-4EC0-BAEA-01A1A11ED0DE" descr="22BF642F-F006-48ED-827F-593AAC9E9AF9@l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7717761" cy="105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63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1404</TotalTime>
  <Words>1035</Words>
  <Application>Microsoft Macintosh PowerPoint</Application>
  <PresentationFormat>On-screen Show (4:3)</PresentationFormat>
  <Paragraphs>314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ESS Core Powerpoint template</vt:lpstr>
      <vt:lpstr>Visio</vt:lpstr>
      <vt:lpstr>Local Protection Systems: Magnets and Interceptice Devices interlocks</vt:lpstr>
      <vt:lpstr>Table of contents</vt:lpstr>
      <vt:lpstr>1. Introduction</vt:lpstr>
      <vt:lpstr>2. Mission statement</vt:lpstr>
      <vt:lpstr>3. Protection Functions</vt:lpstr>
      <vt:lpstr>4. Our proposal of LPS for magnet powering</vt:lpstr>
      <vt:lpstr>Our proposal of LPS for magnet powering</vt:lpstr>
      <vt:lpstr>Our proposal of LPS for magnet powering </vt:lpstr>
      <vt:lpstr>5. Our proposal of LPS for interceptive devices </vt:lpstr>
      <vt:lpstr>Our proposal of LPS for interceptive devices </vt:lpstr>
      <vt:lpstr>Our proposal of LPS for interceptive devices </vt:lpstr>
      <vt:lpstr>Our proposal of LPS for interceptive devices </vt:lpstr>
      <vt:lpstr>6. Conclusions </vt:lpstr>
      <vt:lpstr>7. Further work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Annika Nordt</cp:lastModifiedBy>
  <cp:revision>183</cp:revision>
  <dcterms:created xsi:type="dcterms:W3CDTF">2013-10-29T16:05:10Z</dcterms:created>
  <dcterms:modified xsi:type="dcterms:W3CDTF">2015-12-06T14:57:31Z</dcterms:modified>
</cp:coreProperties>
</file>