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</p:sldMasterIdLst>
  <p:notesMasterIdLst>
    <p:notesMasterId r:id="rId2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58" r:id="rId12"/>
    <p:sldId id="268" r:id="rId13"/>
    <p:sldId id="269" r:id="rId14"/>
    <p:sldId id="270" r:id="rId15"/>
    <p:sldId id="275" r:id="rId16"/>
    <p:sldId id="271" r:id="rId17"/>
    <p:sldId id="276" r:id="rId18"/>
    <p:sldId id="277" r:id="rId19"/>
    <p:sldId id="274" r:id="rId20"/>
    <p:sldId id="265" r:id="rId21"/>
    <p:sldId id="273" r:id="rId22"/>
    <p:sldId id="278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8" autoAdjust="0"/>
    <p:restoredTop sz="85661" autoAdjust="0"/>
  </p:normalViewPr>
  <p:slideViewPr>
    <p:cSldViewPr>
      <p:cViewPr varScale="1">
        <p:scale>
          <a:sx n="99" d="100"/>
          <a:sy n="99" d="100"/>
        </p:scale>
        <p:origin x="-2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10/02/16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55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I’m asking questions to Heine about the argument of having these 3 WS so I ‘ll send you more once I’ve got a reply from him.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86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10/02/16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10/02/16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9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66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4" Type="http://schemas.openxmlformats.org/officeDocument/2006/relationships/video" Target="../media/media2.avi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Non-invasive Profile Monitors for the ESS Linac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Cyrille Thomas (ESS)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Jacques </a:t>
            </a:r>
            <a:r>
              <a:rPr lang="en-GB" sz="2000" dirty="0" err="1" smtClean="0">
                <a:solidFill>
                  <a:schemeClr val="bg1"/>
                </a:solidFill>
              </a:rPr>
              <a:t>Marroncle</a:t>
            </a:r>
            <a:r>
              <a:rPr lang="en-GB" sz="2000" dirty="0" smtClean="0">
                <a:solidFill>
                  <a:schemeClr val="bg1"/>
                </a:solidFill>
              </a:rPr>
              <a:t> (CEA)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10</a:t>
            </a:r>
            <a:r>
              <a:rPr lang="sv-SE" sz="1400" baseline="30000" dirty="0" smtClean="0">
                <a:solidFill>
                  <a:srgbClr val="FFFFFF"/>
                </a:solidFill>
              </a:rPr>
              <a:t>th</a:t>
            </a:r>
            <a:r>
              <a:rPr lang="sv-SE" sz="1400" dirty="0" smtClean="0">
                <a:solidFill>
                  <a:srgbClr val="FFFFFF"/>
                </a:solidFill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</a:rPr>
              <a:t>February</a:t>
            </a:r>
            <a:r>
              <a:rPr lang="sv-SE" sz="1400" dirty="0" smtClean="0">
                <a:solidFill>
                  <a:srgbClr val="FFFFFF"/>
                </a:solidFill>
              </a:rPr>
              <a:t> 2016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LEBT Design, Production, Integration, Commissioning (2 NPMs)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1" y="3717032"/>
            <a:ext cx="3226201" cy="243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923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Team work: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2384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Requirements (Benjamin, </a:t>
            </a:r>
            <a:r>
              <a:rPr lang="en-GB" sz="1200" dirty="0" err="1" smtClean="0"/>
              <a:t>Aurélien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96952"/>
            <a:ext cx="1849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Conceptual design (Cyrille)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2492896"/>
            <a:ext cx="257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Mechanical assembly design (Thomas)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3429000"/>
            <a:ext cx="1388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Vertical integration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872081"/>
            <a:ext cx="2509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Motor control (</a:t>
            </a:r>
            <a:r>
              <a:rPr lang="en-GB" sz="1200" dirty="0" err="1"/>
              <a:t>Klemen</a:t>
            </a:r>
            <a:r>
              <a:rPr lang="en-GB" sz="1200" dirty="0"/>
              <a:t>, </a:t>
            </a:r>
            <a:r>
              <a:rPr lang="en-GB" sz="1200" dirty="0" smtClean="0"/>
              <a:t>Alex, Ander)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4509120"/>
            <a:ext cx="2187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Camera control (</a:t>
            </a:r>
            <a:r>
              <a:rPr lang="en-GB" sz="1200" dirty="0" err="1" smtClean="0"/>
              <a:t>Klemen</a:t>
            </a:r>
            <a:r>
              <a:rPr lang="en-GB" sz="1200" dirty="0" smtClean="0"/>
              <a:t>, </a:t>
            </a:r>
            <a:r>
              <a:rPr lang="en-GB" sz="1200" dirty="0" err="1" smtClean="0"/>
              <a:t>Hinko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5445224"/>
            <a:ext cx="226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Software design (</a:t>
            </a:r>
            <a:r>
              <a:rPr lang="en-GB" sz="1200" dirty="0" err="1" smtClean="0"/>
              <a:t>Klemen</a:t>
            </a:r>
            <a:r>
              <a:rPr lang="en-GB" sz="1200" dirty="0" smtClean="0"/>
              <a:t>, </a:t>
            </a:r>
            <a:r>
              <a:rPr lang="en-GB" sz="1200" dirty="0" err="1" smtClean="0"/>
              <a:t>Hinko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1724" y="1700808"/>
            <a:ext cx="2972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Vacuum (Marcelo, Simone): gas composition</a:t>
            </a:r>
            <a:endParaRPr lang="en-GB" sz="1200" dirty="0"/>
          </a:p>
        </p:txBody>
      </p:sp>
      <p:pic>
        <p:nvPicPr>
          <p:cNvPr id="3" name="Picture 2" descr="lebt bi.4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218" y="2871792"/>
            <a:ext cx="2386918" cy="19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MEBT/A2T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8" name="Picture 7" descr="NPM_MEBT_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4331648" cy="50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2564904"/>
            <a:ext cx="40062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200" dirty="0" smtClean="0"/>
              <a:t>Interface viewport defined</a:t>
            </a:r>
          </a:p>
          <a:p>
            <a:pPr marL="285750" indent="-285750">
              <a:buFont typeface="Arial"/>
              <a:buChar char="•"/>
            </a:pP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Optical system: first possible design done</a:t>
            </a:r>
          </a:p>
          <a:p>
            <a:pPr marL="285750" indent="-285750">
              <a:buFont typeface="Arial"/>
              <a:buChar char="•"/>
            </a:pP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Readout system: selection of several potential cameras</a:t>
            </a:r>
          </a:p>
          <a:p>
            <a:pPr marL="285750" indent="-285750">
              <a:buFont typeface="Arial"/>
              <a:buChar char="•"/>
            </a:pP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Looking into fibre bundles and tapered optical coupler </a:t>
            </a:r>
          </a:p>
          <a:p>
            <a:pPr marL="285750" indent="-285750">
              <a:buFont typeface="Arial"/>
              <a:buChar char="•"/>
            </a:pP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Remaining: mechanical assembly </a:t>
            </a:r>
          </a:p>
          <a:p>
            <a:pPr marL="285750" indent="-285750">
              <a:buFont typeface="Arial"/>
              <a:buChar char="•"/>
            </a:pPr>
            <a:endParaRPr lang="en-GB" sz="1200" dirty="0"/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Calibration system: for monitoring lifetime of the system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507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Linac NPM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smtClean="0"/>
              <a:t>IK Collaboration (Jacques </a:t>
            </a:r>
            <a:r>
              <a:rPr lang="en-GB" sz="1800" dirty="0" err="1" smtClean="0"/>
              <a:t>Marroncle</a:t>
            </a:r>
            <a:r>
              <a:rPr lang="en-GB" sz="1800" dirty="0" smtClean="0"/>
              <a:t> – CEA Saclay)</a:t>
            </a:r>
          </a:p>
          <a:p>
            <a:r>
              <a:rPr lang="en-GB" sz="1800" dirty="0" smtClean="0"/>
              <a:t>Baseline: IPM</a:t>
            </a:r>
          </a:p>
          <a:p>
            <a:r>
              <a:rPr lang="en-GB" sz="1800" dirty="0" smtClean="0"/>
              <a:t>Feasibility Studies: </a:t>
            </a:r>
          </a:p>
          <a:p>
            <a:pPr lvl="1"/>
            <a:r>
              <a:rPr lang="en-GB" sz="1600" dirty="0" smtClean="0"/>
              <a:t>Space Charge issues</a:t>
            </a:r>
          </a:p>
          <a:p>
            <a:pPr lvl="2"/>
            <a:r>
              <a:rPr lang="en-GB" sz="1400" dirty="0" smtClean="0"/>
              <a:t>Development of numerical model of an IPM and benchmark collaboration: J. Storey, B. </a:t>
            </a:r>
            <a:r>
              <a:rPr lang="en-GB" sz="1400" dirty="0" err="1" smtClean="0"/>
              <a:t>Dehning</a:t>
            </a:r>
            <a:r>
              <a:rPr lang="en-GB" sz="1400" dirty="0" smtClean="0"/>
              <a:t> (CERN), K. Sato (J-</a:t>
            </a:r>
            <a:r>
              <a:rPr lang="en-GB" sz="1400" dirty="0" err="1" smtClean="0"/>
              <a:t>Parc</a:t>
            </a:r>
            <a:r>
              <a:rPr lang="en-GB" sz="1400" dirty="0" smtClean="0"/>
              <a:t>)</a:t>
            </a:r>
          </a:p>
          <a:p>
            <a:pPr lvl="1"/>
            <a:r>
              <a:rPr lang="en-GB" sz="1600" dirty="0" smtClean="0"/>
              <a:t>Radiation environment issues</a:t>
            </a:r>
          </a:p>
          <a:p>
            <a:pPr lvl="2"/>
            <a:r>
              <a:rPr lang="en-GB" sz="1400" dirty="0" smtClean="0"/>
              <a:t>Selection of the readout profile detector:</a:t>
            </a:r>
          </a:p>
          <a:p>
            <a:pPr lvl="3"/>
            <a:r>
              <a:rPr lang="en-GB" sz="1200" dirty="0" smtClean="0"/>
              <a:t>Timepix3: 10MGrey, time and energy of particles</a:t>
            </a:r>
          </a:p>
          <a:p>
            <a:pPr lvl="3"/>
            <a:r>
              <a:rPr lang="en-GB" sz="1200" dirty="0" smtClean="0"/>
              <a:t>Pure glass Fibre coupler + fibre bundle + single photon sensitive camera</a:t>
            </a:r>
          </a:p>
          <a:p>
            <a:pPr lvl="3"/>
            <a:r>
              <a:rPr lang="en-GB" sz="1200" dirty="0" smtClean="0"/>
              <a:t>Etc.</a:t>
            </a:r>
          </a:p>
          <a:p>
            <a:pPr lvl="1"/>
            <a:r>
              <a:rPr lang="en-GB" sz="1800" dirty="0" smtClean="0"/>
              <a:t>High Voltage cage design</a:t>
            </a:r>
          </a:p>
          <a:p>
            <a:pPr lvl="2"/>
            <a:r>
              <a:rPr lang="en-GB" sz="1400" dirty="0" smtClean="0"/>
              <a:t>Constraint due to allocated space in LWU </a:t>
            </a:r>
          </a:p>
          <a:p>
            <a:pPr lvl="2"/>
            <a:r>
              <a:rPr lang="en-GB" sz="1400" dirty="0" smtClean="0"/>
              <a:t>Constraint of the high voltage imposed by IPM model</a:t>
            </a:r>
          </a:p>
          <a:p>
            <a:r>
              <a:rPr lang="en-GB" sz="2200" dirty="0" smtClean="0"/>
              <a:t>Interface documentation</a:t>
            </a:r>
          </a:p>
          <a:p>
            <a:r>
              <a:rPr lang="en-GB" sz="2200" dirty="0" smtClean="0"/>
              <a:t>Maintenance plan</a:t>
            </a:r>
          </a:p>
          <a:p>
            <a:pPr lvl="2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9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125273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Space Charge:</a:t>
            </a:r>
          </a:p>
          <a:p>
            <a:pPr lvl="1"/>
            <a:r>
              <a:rPr lang="en-GB" sz="1100" dirty="0" smtClean="0"/>
              <a:t>3D IPM model (</a:t>
            </a:r>
            <a:r>
              <a:rPr lang="en-GB" sz="1100" dirty="0" err="1" smtClean="0"/>
              <a:t>Matlab</a:t>
            </a:r>
            <a:r>
              <a:rPr lang="en-GB" sz="1100" dirty="0" smtClean="0"/>
              <a:t> – Cyrille Thomas)</a:t>
            </a:r>
          </a:p>
          <a:p>
            <a:pPr lvl="2"/>
            <a:r>
              <a:rPr lang="en-GB" sz="1000" dirty="0" smtClean="0"/>
              <a:t>Benchmarking (collaboration CERN, J-PARC, CEA, GSI)</a:t>
            </a:r>
          </a:p>
          <a:p>
            <a:pPr lvl="2"/>
            <a:r>
              <a:rPr lang="en-GB" sz="1000" dirty="0" smtClean="0"/>
              <a:t>Study ESS case with ions/electrons </a:t>
            </a:r>
            <a:endParaRPr lang="en-GB" sz="1000" dirty="0"/>
          </a:p>
        </p:txBody>
      </p:sp>
      <p:sp>
        <p:nvSpPr>
          <p:cNvPr id="7" name="Oval 6"/>
          <p:cNvSpPr/>
          <p:nvPr/>
        </p:nvSpPr>
        <p:spPr>
          <a:xfrm>
            <a:off x="2195736" y="4653136"/>
            <a:ext cx="720080" cy="43204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8720000"/>
            </a:lightRig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4869160"/>
            <a:ext cx="1728192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251520" y="4797152"/>
            <a:ext cx="1728192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3568" y="4221088"/>
            <a:ext cx="1080000" cy="10800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7744" y="5229200"/>
            <a:ext cx="19012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3D field analytical expression</a:t>
            </a:r>
          </a:p>
          <a:p>
            <a:r>
              <a:rPr lang="en-GB" sz="1100" dirty="0" smtClean="0"/>
              <a:t>Moving frame at bunch speed</a:t>
            </a:r>
          </a:p>
          <a:p>
            <a:r>
              <a:rPr lang="en-GB" sz="1100" dirty="0" smtClean="0"/>
              <a:t>Periodic bunch</a:t>
            </a:r>
            <a:endParaRPr lang="en-GB" sz="1100" dirty="0"/>
          </a:p>
        </p:txBody>
      </p:sp>
      <p:sp>
        <p:nvSpPr>
          <p:cNvPr id="14" name="Oval 13"/>
          <p:cNvSpPr/>
          <p:nvPr/>
        </p:nvSpPr>
        <p:spPr>
          <a:xfrm>
            <a:off x="3491880" y="4653136"/>
            <a:ext cx="720080" cy="43204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5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8720000"/>
            </a:lightRig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 14"/>
          <p:cNvSpPr/>
          <p:nvPr/>
        </p:nvSpPr>
        <p:spPr>
          <a:xfrm>
            <a:off x="395536" y="3501008"/>
            <a:ext cx="1440160" cy="432048"/>
          </a:xfrm>
          <a:prstGeom prst="parallelogram">
            <a:avLst>
              <a:gd name="adj" fmla="val 1154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99592" y="3212976"/>
            <a:ext cx="1953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Screen for stopping calculation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733256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Equation of motion solve with </a:t>
            </a:r>
            <a:r>
              <a:rPr lang="en-GB" sz="1100" dirty="0" err="1" smtClean="0"/>
              <a:t>Runge-Kutta</a:t>
            </a:r>
            <a:r>
              <a:rPr lang="en-GB" sz="1100" dirty="0" smtClean="0"/>
              <a:t> non-linear solver 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443711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Set of particles with initial condition </a:t>
            </a:r>
            <a:endParaRPr lang="en-GB" sz="11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67744" y="4437112"/>
            <a:ext cx="151216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3768" y="4077072"/>
            <a:ext cx="11148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Bunches motion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4128" y="4725144"/>
            <a:ext cx="1642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Q</a:t>
            </a:r>
            <a:r>
              <a:rPr lang="en-GB" sz="1200" baseline="-25000" dirty="0" smtClean="0"/>
              <a:t>0</a:t>
            </a:r>
            <a:r>
              <a:rPr lang="en-GB" sz="1200" dirty="0" smtClean="0"/>
              <a:t>Q</a:t>
            </a:r>
            <a:r>
              <a:rPr lang="en-GB" sz="1200" baseline="-25000" dirty="0" smtClean="0"/>
              <a:t>b</a:t>
            </a:r>
            <a:r>
              <a:rPr lang="en-GB" sz="1200" dirty="0" smtClean="0"/>
              <a:t> &lt; 0  :  focussing</a:t>
            </a:r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Q</a:t>
            </a:r>
            <a:r>
              <a:rPr lang="en-GB" sz="1200" baseline="-25000" dirty="0" smtClean="0"/>
              <a:t>0</a:t>
            </a:r>
            <a:r>
              <a:rPr lang="en-GB" sz="1200" dirty="0" smtClean="0"/>
              <a:t>Q</a:t>
            </a:r>
            <a:r>
              <a:rPr lang="en-GB" sz="1200" baseline="-25000" dirty="0" smtClean="0"/>
              <a:t>b</a:t>
            </a:r>
            <a:r>
              <a:rPr lang="en-GB" sz="1200" dirty="0" smtClean="0"/>
              <a:t> &gt; 0  </a:t>
            </a:r>
            <a:r>
              <a:rPr lang="en-GB" sz="1200" dirty="0"/>
              <a:t>:  </a:t>
            </a:r>
            <a:r>
              <a:rPr lang="en-GB" sz="1200" dirty="0" smtClean="0"/>
              <a:t>defocussing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317056"/>
            <a:ext cx="5040000" cy="430741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7704348" y="3032956"/>
            <a:ext cx="216024" cy="187220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96441" y="4149080"/>
            <a:ext cx="60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Sign(x)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64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52375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ESS bunches: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2 </a:t>
            </a:r>
            <a:r>
              <a:rPr lang="en-GB" sz="1200" dirty="0" err="1" smtClean="0"/>
              <a:t>GeV</a:t>
            </a:r>
            <a:endParaRPr lang="en-GB" sz="1200" dirty="0" smtClean="0"/>
          </a:p>
          <a:p>
            <a:pPr marL="285750" indent="-285750">
              <a:buFont typeface="Arial"/>
              <a:buChar char="•"/>
            </a:pPr>
            <a:r>
              <a:rPr lang="en-GB" sz="1200" dirty="0" smtClean="0">
                <a:latin typeface="Symbol" charset="2"/>
                <a:cs typeface="Symbol" charset="2"/>
              </a:rPr>
              <a:t> </a:t>
            </a:r>
            <a:r>
              <a:rPr lang="en-GB" sz="1200" dirty="0" err="1" smtClean="0">
                <a:latin typeface="Symbol" charset="2"/>
                <a:cs typeface="Symbol" charset="2"/>
              </a:rPr>
              <a:t>s</a:t>
            </a:r>
            <a:r>
              <a:rPr lang="en-GB" sz="1200" baseline="-25000" dirty="0" err="1" smtClean="0"/>
              <a:t>xyz</a:t>
            </a:r>
            <a:r>
              <a:rPr lang="en-GB" sz="1200" dirty="0" smtClean="0"/>
              <a:t> = </a:t>
            </a:r>
            <a:r>
              <a:rPr lang="en-GB" sz="1200" dirty="0" smtClean="0">
                <a:solidFill>
                  <a:srgbClr val="FF0000"/>
                </a:solidFill>
              </a:rPr>
              <a:t>2, 1.6</a:t>
            </a:r>
            <a:r>
              <a:rPr lang="en-GB" sz="1200" dirty="0" smtClean="0"/>
              <a:t>, 2.1 (mm)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F = 25 kV / 0.1m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Uniform Zero speed at start time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No Magnetic Field taken into account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No differential cross-section 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844824"/>
            <a:ext cx="2813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ESS bunches: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2 </a:t>
            </a:r>
            <a:r>
              <a:rPr lang="en-GB" sz="1200" dirty="0" err="1" smtClean="0"/>
              <a:t>GeV</a:t>
            </a:r>
            <a:endParaRPr lang="en-GB" sz="1200" dirty="0" smtClean="0"/>
          </a:p>
          <a:p>
            <a:pPr marL="285750" indent="-285750">
              <a:buFont typeface="Arial"/>
              <a:buChar char="•"/>
            </a:pPr>
            <a:r>
              <a:rPr lang="en-GB" sz="1200" dirty="0" smtClean="0">
                <a:latin typeface="Symbol" charset="2"/>
                <a:cs typeface="Symbol" charset="2"/>
              </a:rPr>
              <a:t> </a:t>
            </a:r>
            <a:r>
              <a:rPr lang="en-GB" sz="1200" dirty="0" err="1" smtClean="0">
                <a:latin typeface="Symbol" charset="2"/>
                <a:cs typeface="Symbol" charset="2"/>
              </a:rPr>
              <a:t>s</a:t>
            </a:r>
            <a:r>
              <a:rPr lang="en-GB" sz="1200" baseline="-25000" dirty="0" err="1" smtClean="0"/>
              <a:t>xyz</a:t>
            </a:r>
            <a:r>
              <a:rPr lang="en-GB" sz="1200" dirty="0" smtClean="0"/>
              <a:t> = </a:t>
            </a:r>
            <a:r>
              <a:rPr lang="en-GB" sz="1200" dirty="0" smtClean="0">
                <a:solidFill>
                  <a:srgbClr val="FF0000"/>
                </a:solidFill>
              </a:rPr>
              <a:t>0.5, 0.4</a:t>
            </a:r>
            <a:r>
              <a:rPr lang="en-GB" sz="1200" dirty="0" smtClean="0"/>
              <a:t>, 2.1 (mm)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 smtClean="0"/>
              <a:t>F = 25 kV / 0.1m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/>
              <a:t>Uniform Zero speed at start time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/>
              <a:t>No Magnetic Field taken into account</a:t>
            </a:r>
          </a:p>
          <a:p>
            <a:pPr marL="285750" indent="-285750">
              <a:buFont typeface="Arial"/>
              <a:buChar char="•"/>
            </a:pPr>
            <a:r>
              <a:rPr lang="en-GB" sz="1200" dirty="0"/>
              <a:t>No differential cross-section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IPM</a:t>
            </a:r>
            <a:endParaRPr lang="en-GB" dirty="0"/>
          </a:p>
        </p:txBody>
      </p:sp>
      <p:pic>
        <p:nvPicPr>
          <p:cNvPr id="12" name="movie-2m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96" y="3285304"/>
            <a:ext cx="3838666" cy="2880000"/>
          </a:xfrm>
          <a:prstGeom prst="rect">
            <a:avLst/>
          </a:prstGeom>
        </p:spPr>
      </p:pic>
      <p:pic>
        <p:nvPicPr>
          <p:cNvPr id="14" name="movie-500-micron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3284984"/>
            <a:ext cx="3838667" cy="2880000"/>
          </a:xfrm>
          <a:prstGeom prst="rect">
            <a:avLst/>
          </a:prstGeom>
        </p:spPr>
      </p:pic>
      <p:pic>
        <p:nvPicPr>
          <p:cNvPr id="15" name="Picture 14" descr="sigmax_y-22-500-f-250000-ep-20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85304"/>
            <a:ext cx="3838935" cy="288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0628" y="1484784"/>
            <a:ext cx="306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Preliminary results from the IPM model</a:t>
            </a:r>
            <a:endParaRPr lang="en-GB" sz="1400" dirty="0"/>
          </a:p>
        </p:txBody>
      </p:sp>
      <p:pic>
        <p:nvPicPr>
          <p:cNvPr id="19" name="Picture 18" descr="sigmax_y-22-2000-f-250000-ep-20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7" y="3285304"/>
            <a:ext cx="38389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Detector and readout</a:t>
            </a:r>
          </a:p>
          <a:p>
            <a:pPr lvl="1"/>
            <a:r>
              <a:rPr lang="en-GB" dirty="0" smtClean="0"/>
              <a:t>Timepix3:</a:t>
            </a:r>
          </a:p>
          <a:p>
            <a:pPr lvl="2"/>
            <a:r>
              <a:rPr lang="en-GB" dirty="0" smtClean="0"/>
              <a:t>Silicon pixel detector (2D image) </a:t>
            </a:r>
          </a:p>
          <a:p>
            <a:pPr lvl="2"/>
            <a:r>
              <a:rPr lang="en-GB" dirty="0" smtClean="0"/>
              <a:t>Position, arrival time and energy discrimination </a:t>
            </a:r>
          </a:p>
          <a:p>
            <a:pPr lvl="2"/>
            <a:r>
              <a:rPr lang="en-GB" dirty="0" smtClean="0"/>
              <a:t>10MGy radiation hard</a:t>
            </a:r>
          </a:p>
          <a:p>
            <a:pPr lvl="2"/>
            <a:r>
              <a:rPr lang="en-GB" dirty="0" smtClean="0"/>
              <a:t>Readout ADC (1MGy): copper cable to transport digital signal to the readout electronic</a:t>
            </a:r>
          </a:p>
          <a:p>
            <a:pPr lvl="2"/>
            <a:r>
              <a:rPr lang="en-GB" dirty="0" smtClean="0"/>
              <a:t>All pixels individually addressed, can be interrogated, and calibrated / tested </a:t>
            </a:r>
          </a:p>
          <a:p>
            <a:pPr lvl="2"/>
            <a:r>
              <a:rPr lang="en-GB" dirty="0" smtClean="0"/>
              <a:t>50mm pixel size or less depending on model </a:t>
            </a:r>
          </a:p>
          <a:p>
            <a:pPr lvl="2"/>
            <a:r>
              <a:rPr lang="en-GB" dirty="0" smtClean="0"/>
              <a:t>Integration into EPICS control requires a full driver development</a:t>
            </a:r>
          </a:p>
          <a:p>
            <a:pPr lvl="1"/>
            <a:r>
              <a:rPr lang="en-GB" dirty="0"/>
              <a:t>High sensitive Camera based </a:t>
            </a:r>
            <a:r>
              <a:rPr lang="en-GB" dirty="0" smtClean="0"/>
              <a:t>solution:</a:t>
            </a:r>
          </a:p>
          <a:p>
            <a:pPr lvl="2"/>
            <a:r>
              <a:rPr lang="en-GB" dirty="0" smtClean="0"/>
              <a:t>Radiation hard and luminescent glass fibre bundle (as used in streak cameras), fibre bundle, and high sensitive camera (photon counting)</a:t>
            </a:r>
          </a:p>
          <a:p>
            <a:pPr lvl="2"/>
            <a:r>
              <a:rPr lang="en-GB" dirty="0" smtClean="0"/>
              <a:t>Radiation hard, but some of the elements should be demonstrated to be</a:t>
            </a:r>
          </a:p>
          <a:p>
            <a:pPr lvl="2"/>
            <a:r>
              <a:rPr lang="en-GB" dirty="0" smtClean="0"/>
              <a:t>High sensitivity (single particle to produce &gt; 500 photons) </a:t>
            </a:r>
          </a:p>
          <a:p>
            <a:pPr lvl="2"/>
            <a:r>
              <a:rPr lang="en-GB" dirty="0" smtClean="0"/>
              <a:t>High resolution (fibre diameter) </a:t>
            </a:r>
          </a:p>
          <a:p>
            <a:pPr lvl="2"/>
            <a:r>
              <a:rPr lang="en-GB" dirty="0" smtClean="0"/>
              <a:t>Integration into EPICS straightforward </a:t>
            </a:r>
            <a:endParaRPr lang="en-GB" dirty="0"/>
          </a:p>
          <a:p>
            <a:pPr lvl="1"/>
            <a:r>
              <a:rPr lang="en-GB" dirty="0" smtClean="0"/>
              <a:t>MCP:</a:t>
            </a:r>
          </a:p>
          <a:p>
            <a:pPr lvl="2"/>
            <a:r>
              <a:rPr lang="en-GB" dirty="0" smtClean="0"/>
              <a:t>Radiation tolerant, but known to decay rapidly while operated under radiation</a:t>
            </a:r>
          </a:p>
          <a:p>
            <a:pPr lvl="2"/>
            <a:r>
              <a:rPr lang="en-GB" dirty="0" smtClean="0"/>
              <a:t>High sensitivity</a:t>
            </a:r>
          </a:p>
          <a:p>
            <a:pPr lvl="2"/>
            <a:r>
              <a:rPr lang="en-GB" dirty="0" smtClean="0"/>
              <a:t>High resolution</a:t>
            </a:r>
          </a:p>
          <a:p>
            <a:pPr lvl="2"/>
            <a:r>
              <a:rPr lang="en-GB" dirty="0" smtClean="0"/>
              <a:t>Analogue signal to be transported outside the tunnel </a:t>
            </a:r>
          </a:p>
          <a:p>
            <a:pPr lvl="2"/>
            <a:r>
              <a:rPr lang="en-GB" dirty="0" smtClean="0"/>
              <a:t>Requires expensive electronics (many channel ADC) and large effort in control integration</a:t>
            </a:r>
          </a:p>
          <a:p>
            <a:pPr lvl="1"/>
            <a:r>
              <a:rPr lang="en-GB" dirty="0" smtClean="0"/>
              <a:t>Metallic strips</a:t>
            </a:r>
          </a:p>
          <a:p>
            <a:pPr lvl="2"/>
            <a:r>
              <a:rPr lang="en-GB" dirty="0" smtClean="0"/>
              <a:t>Radiation hard</a:t>
            </a:r>
          </a:p>
          <a:p>
            <a:pPr lvl="2"/>
            <a:r>
              <a:rPr lang="en-GB" dirty="0" smtClean="0"/>
              <a:t>Possibly not sensitive enough (single particle?)</a:t>
            </a:r>
          </a:p>
          <a:p>
            <a:pPr lvl="2"/>
            <a:r>
              <a:rPr lang="en-GB" dirty="0" smtClean="0"/>
              <a:t>Expensive electronic similar to MCP</a:t>
            </a:r>
          </a:p>
          <a:p>
            <a:pPr lvl="2"/>
            <a:r>
              <a:rPr lang="en-GB" dirty="0" smtClean="0"/>
              <a:t>Analogue signal to be transported outside the tunnel </a:t>
            </a:r>
          </a:p>
          <a:p>
            <a:pPr lvl="2"/>
            <a:r>
              <a:rPr lang="en-GB" dirty="0" smtClean="0"/>
              <a:t>Large </a:t>
            </a:r>
            <a:r>
              <a:rPr lang="en-GB" dirty="0"/>
              <a:t>effort in control </a:t>
            </a:r>
            <a:r>
              <a:rPr lang="en-GB" dirty="0" smtClean="0"/>
              <a:t>integration 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5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NPM project is half-way</a:t>
            </a:r>
          </a:p>
          <a:p>
            <a:pPr lvl="1"/>
            <a:r>
              <a:rPr lang="en-GB" dirty="0" smtClean="0"/>
              <a:t>Conceptual designs in progress and soon to be achieved</a:t>
            </a:r>
          </a:p>
          <a:p>
            <a:pPr lvl="1"/>
            <a:r>
              <a:rPr lang="en-GB" dirty="0" smtClean="0"/>
              <a:t>Detail designs production will follow, with the objective to deliver all the systems for the commissioning and 1MW on target milestone</a:t>
            </a:r>
          </a:p>
          <a:p>
            <a:r>
              <a:rPr lang="en-GB" dirty="0" smtClean="0"/>
              <a:t>In-kind collaboration starts in April with a challenging project for the Cold Linac NPM: </a:t>
            </a:r>
          </a:p>
          <a:p>
            <a:pPr lvl="1"/>
            <a:r>
              <a:rPr lang="en-GB" dirty="0" smtClean="0"/>
              <a:t>Feasibility studies and full conceptual design within a year</a:t>
            </a:r>
          </a:p>
          <a:p>
            <a:pPr lvl="1"/>
            <a:r>
              <a:rPr lang="en-GB" dirty="0" smtClean="0"/>
              <a:t>Full design the following year for matching the project milestone and high power commissioning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57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Thank you to all our partners, collaborators and </a:t>
            </a:r>
            <a:r>
              <a:rPr lang="en-GB" dirty="0"/>
              <a:t>colleagues</a:t>
            </a:r>
            <a:r>
              <a:rPr lang="en-GB" dirty="0" smtClean="0"/>
              <a:t>, for great support, good spirit and attitude facing the many difficult situations </a:t>
            </a:r>
            <a:r>
              <a:rPr lang="en-GB" smtClean="0"/>
              <a:t>and challenges such </a:t>
            </a:r>
            <a:r>
              <a:rPr lang="en-GB" dirty="0" smtClean="0"/>
              <a:t>a large scale project can generates.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0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07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2D profiles</a:t>
            </a:r>
          </a:p>
          <a:p>
            <a:pPr lvl="1"/>
            <a:r>
              <a:rPr lang="en-GB" dirty="0" smtClean="0"/>
              <a:t>Advantage of real 2D image as opposed to 2x 1D profiles</a:t>
            </a:r>
          </a:p>
          <a:p>
            <a:pPr lvl="1"/>
            <a:r>
              <a:rPr lang="en-GB" dirty="0" smtClean="0"/>
              <a:t>Divide the cost by almost 2, since only one imaging system is requires</a:t>
            </a:r>
          </a:p>
          <a:p>
            <a:pPr lvl="1"/>
            <a:r>
              <a:rPr lang="en-GB" dirty="0" smtClean="0"/>
              <a:t>Feasibility and Reliability must be proven and demonstrated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5" name="Picture 4" descr="2d imaging offner np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509120"/>
            <a:ext cx="3599996" cy="20581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88024" y="4797152"/>
            <a:ext cx="3240360" cy="216024"/>
          </a:xfrm>
          <a:prstGeom prst="rightArrow">
            <a:avLst>
              <a:gd name="adj1" fmla="val 9550"/>
              <a:gd name="adj2" fmla="val 1389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80312" y="5085184"/>
            <a:ext cx="54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Beam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7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Linac and NPMs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" name="Picture 1" descr="op_linac_c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" y="1551445"/>
            <a:ext cx="9144000" cy="1517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501008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BIF</a:t>
            </a:r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092690" y="3501008"/>
            <a:ext cx="413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IPM</a:t>
            </a:r>
            <a:endParaRPr lang="en-GB" sz="11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2303748" y="1880828"/>
            <a:ext cx="216024" cy="2880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/>
          <p:cNvSpPr/>
          <p:nvPr/>
        </p:nvSpPr>
        <p:spPr>
          <a:xfrm rot="16200000">
            <a:off x="5256076" y="1880828"/>
            <a:ext cx="216024" cy="2880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 rot="16200000">
            <a:off x="7524328" y="2636912"/>
            <a:ext cx="216024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80312" y="3501008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BIF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061084"/>
            <a:ext cx="3384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Baseline</a:t>
            </a:r>
            <a:r>
              <a:rPr lang="en-GB" sz="1100" dirty="0" smtClean="0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 smtClean="0"/>
              <a:t>BIF: 1</a:t>
            </a:r>
            <a:r>
              <a:rPr lang="en-GB" sz="1100" baseline="30000" dirty="0" smtClean="0"/>
              <a:t>st</a:t>
            </a:r>
            <a:r>
              <a:rPr lang="en-GB" sz="1100" dirty="0" smtClean="0"/>
              <a:t> choice, everywhere it is possible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 smtClean="0"/>
              <a:t>IPM: where BIF cannot deliver expected performance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4221088"/>
            <a:ext cx="41044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Commissioning tool</a:t>
            </a:r>
            <a:r>
              <a:rPr lang="en-GB" sz="1100" dirty="0" smtClean="0"/>
              <a:t>: profile and measured size for </a:t>
            </a:r>
            <a:r>
              <a:rPr lang="en-GB" sz="1100" b="1" dirty="0" smtClean="0"/>
              <a:t>matching</a:t>
            </a:r>
            <a:r>
              <a:rPr lang="en-GB" sz="1100" dirty="0" smtClean="0"/>
              <a:t> beam and lattice parameters to the model predicted </a:t>
            </a:r>
            <a:r>
              <a:rPr lang="en-GB" sz="1100" b="1" dirty="0" smtClean="0"/>
              <a:t>nominal values</a:t>
            </a:r>
            <a:r>
              <a:rPr lang="en-GB" sz="1100" dirty="0" smtClean="0"/>
              <a:t>, emittance measurement and measure emittance growth </a:t>
            </a:r>
          </a:p>
          <a:p>
            <a:endParaRPr lang="en-GB" sz="1100" dirty="0"/>
          </a:p>
          <a:p>
            <a:r>
              <a:rPr lang="en-GB" sz="1100" b="1" dirty="0" smtClean="0"/>
              <a:t>Operation</a:t>
            </a:r>
            <a:r>
              <a:rPr lang="en-GB" sz="1100" dirty="0" smtClean="0"/>
              <a:t>: </a:t>
            </a:r>
            <a:r>
              <a:rPr lang="en-GB" sz="1100" dirty="0"/>
              <a:t>monitor beam nominal parameters   </a:t>
            </a:r>
          </a:p>
          <a:p>
            <a:endParaRPr lang="en-GB" sz="1100" dirty="0"/>
          </a:p>
          <a:p>
            <a:r>
              <a:rPr lang="en-GB" sz="1100" b="1" dirty="0" smtClean="0"/>
              <a:t>Performance</a:t>
            </a:r>
            <a:r>
              <a:rPr lang="en-GB" sz="1100" dirty="0" smtClean="0"/>
              <a:t>: </a:t>
            </a:r>
          </a:p>
          <a:p>
            <a:r>
              <a:rPr lang="en-GB" sz="1100" dirty="0" smtClean="0"/>
              <a:t>Profile measurement per pulse (14Hz)</a:t>
            </a:r>
          </a:p>
          <a:p>
            <a:r>
              <a:rPr lang="en-GB" sz="1100" dirty="0" smtClean="0"/>
              <a:t>Intra-pulse measurement bonus (highly desired)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4221088"/>
            <a:ext cx="31726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NPM</a:t>
            </a:r>
            <a:r>
              <a:rPr lang="en-GB" sz="1100" dirty="0" smtClean="0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 smtClean="0"/>
              <a:t>Transverse profile measurement up to full power</a:t>
            </a:r>
          </a:p>
          <a:p>
            <a:pPr marL="628650" lvl="1" indent="-171450">
              <a:buFont typeface="Wingdings" charset="2"/>
              <a:buChar char="Ø"/>
            </a:pPr>
            <a:r>
              <a:rPr lang="en-GB" sz="1100" dirty="0" smtClean="0"/>
              <a:t>Tuning and operation diagnostic </a:t>
            </a:r>
          </a:p>
        </p:txBody>
      </p:sp>
    </p:spTree>
    <p:extLst>
      <p:ext uri="{BB962C8B-B14F-4D97-AF65-F5344CB8AC3E}">
        <p14:creationId xmlns:p14="http://schemas.microsoft.com/office/powerpoint/2010/main" val="8449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12576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profile monitors in “high-energy” sections for Beam Commissioning and Operation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2859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Spoke: 1 WS/NPM + 2 WS </a:t>
            </a:r>
          </a:p>
          <a:p>
            <a:pPr lvl="1"/>
            <a:r>
              <a:rPr lang="en-US" dirty="0" smtClean="0"/>
              <a:t>Monitors are located as close to the DTL-spoke interface.</a:t>
            </a:r>
          </a:p>
          <a:p>
            <a:pPr lvl="1"/>
            <a:r>
              <a:rPr lang="en-US" dirty="0" smtClean="0"/>
              <a:t>The aim is to match the beam from DTL to the periodic lattice structure of the spoke section.</a:t>
            </a:r>
          </a:p>
          <a:p>
            <a:pPr lvl="1"/>
            <a:r>
              <a:rPr lang="en-US" dirty="0" smtClean="0"/>
              <a:t>3 locations measurement method to measure emittance, beta, and alpha. </a:t>
            </a:r>
          </a:p>
          <a:p>
            <a:r>
              <a:rPr lang="en-US" dirty="0" smtClean="0"/>
              <a:t>MB: 3 WS/NPM</a:t>
            </a:r>
          </a:p>
          <a:p>
            <a:pPr lvl="1"/>
            <a:r>
              <a:rPr lang="en-US" dirty="0" smtClean="0"/>
              <a:t>Monitors are located close to the spoke-MB interface.</a:t>
            </a:r>
          </a:p>
          <a:p>
            <a:pPr lvl="1"/>
            <a:r>
              <a:rPr lang="en-US" dirty="0" smtClean="0"/>
              <a:t>The aim is to match the beam from the spoke section to the periodic lattice structure of the MB sections.</a:t>
            </a:r>
          </a:p>
          <a:p>
            <a:pPr lvl="1"/>
            <a:r>
              <a:rPr lang="en-US" dirty="0" smtClean="0"/>
              <a:t>3 locations </a:t>
            </a:r>
            <a:r>
              <a:rPr lang="en-US" dirty="0"/>
              <a:t>measurement method to measure emittance, beta, and alpha</a:t>
            </a:r>
            <a:r>
              <a:rPr lang="en-US" dirty="0" smtClean="0"/>
              <a:t>. </a:t>
            </a:r>
            <a:r>
              <a:rPr lang="en-US" dirty="0"/>
              <a:t>(Quad scan is also possible, but want to avoid if possible to avoid losses in SC cavities.)</a:t>
            </a:r>
            <a:endParaRPr lang="en-US" dirty="0" smtClean="0"/>
          </a:p>
          <a:p>
            <a:pPr lvl="1"/>
            <a:r>
              <a:rPr lang="en-US" dirty="0" smtClean="0"/>
              <a:t>The spoke-MB interface is the location of the frequency jump (352.21 MH =&gt; 704.42 MHz) and one of the most delicate location within the linac to preserve beam quality.</a:t>
            </a:r>
          </a:p>
          <a:p>
            <a:r>
              <a:rPr lang="en-US" dirty="0" smtClean="0"/>
              <a:t>HB: 1 WS/NPM (placeholder)</a:t>
            </a:r>
          </a:p>
          <a:p>
            <a:pPr lvl="1"/>
            <a:r>
              <a:rPr lang="en-US" dirty="0" smtClean="0"/>
              <a:t>MB and HB have the same lattice structure so, ideally, no need of matching the beam. Thus, only 1 placeholder at the beginning in case problems are identified in MB. </a:t>
            </a:r>
          </a:p>
          <a:p>
            <a:pPr lvl="1"/>
            <a:r>
              <a:rPr lang="en-US" dirty="0" smtClean="0"/>
              <a:t>If we have monitors here, we rely on the quad-scan method.</a:t>
            </a:r>
          </a:p>
          <a:p>
            <a:r>
              <a:rPr lang="en-US" dirty="0" smtClean="0"/>
              <a:t>Contingency: 3 WS</a:t>
            </a:r>
          </a:p>
          <a:p>
            <a:pPr lvl="1"/>
            <a:r>
              <a:rPr lang="en-US" dirty="0" smtClean="0"/>
              <a:t>Monitors are located close to the dogleg.</a:t>
            </a:r>
          </a:p>
          <a:p>
            <a:pPr lvl="1"/>
            <a:r>
              <a:rPr lang="en-US" dirty="0" smtClean="0"/>
              <a:t>The contingency section has the same lattice structure as MB and HB so, ideally, no need to match the beam at the HB-contingency interface.</a:t>
            </a:r>
          </a:p>
          <a:p>
            <a:pPr lvl="1"/>
            <a:r>
              <a:rPr lang="en-US" dirty="0" smtClean="0"/>
              <a:t>The aim is to send the matched beam to the dogleg and A2T. </a:t>
            </a:r>
          </a:p>
          <a:p>
            <a:pPr lvl="1"/>
            <a:r>
              <a:rPr lang="en-US" dirty="0" smtClean="0"/>
              <a:t>Dogleg: none </a:t>
            </a:r>
          </a:p>
          <a:p>
            <a:r>
              <a:rPr lang="en-US" dirty="0" smtClean="0"/>
              <a:t>A2T: 1 WS/NPM</a:t>
            </a:r>
          </a:p>
          <a:p>
            <a:pPr lvl="1"/>
            <a:r>
              <a:rPr lang="en-US" dirty="0" smtClean="0"/>
              <a:t>Located in the middle of the raster magnets.</a:t>
            </a:r>
          </a:p>
          <a:p>
            <a:pPr lvl="1"/>
            <a:r>
              <a:rPr lang="en-US" dirty="0" smtClean="0"/>
              <a:t>The aim is to check the profile at this location as well as the cross-over point (180 </a:t>
            </a:r>
            <a:r>
              <a:rPr lang="en-US" dirty="0" err="1" smtClean="0"/>
              <a:t>deg</a:t>
            </a:r>
            <a:r>
              <a:rPr lang="en-US" dirty="0" smtClean="0"/>
              <a:t> separated).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236296" y="1124744"/>
            <a:ext cx="172699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Courtesy of Ryoichi </a:t>
            </a:r>
            <a:r>
              <a:rPr lang="en-GB" sz="1000" dirty="0" err="1" smtClean="0">
                <a:solidFill>
                  <a:schemeClr val="bg1"/>
                </a:solidFill>
              </a:rPr>
              <a:t>Myamoto</a:t>
            </a:r>
            <a:r>
              <a:rPr lang="en-GB" sz="1000" dirty="0" smtClean="0">
                <a:solidFill>
                  <a:schemeClr val="bg1"/>
                </a:solidFill>
              </a:rPr>
              <a:t>  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RMS beam sizes at the locations of the transverse profile monitors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134248"/>
              </p:ext>
            </p:extLst>
          </p:nvPr>
        </p:nvGraphicFramePr>
        <p:xfrm>
          <a:off x="446856" y="1643216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Sigx</a:t>
                      </a:r>
                      <a:r>
                        <a:rPr lang="en-US" baseline="0" dirty="0" smtClean="0"/>
                        <a:t>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Sigy</a:t>
                      </a:r>
                      <a:r>
                        <a:rPr lang="en-US" baseline="0" dirty="0" smtClean="0"/>
                        <a:t>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Sigz</a:t>
                      </a:r>
                      <a:r>
                        <a:rPr lang="en-US" dirty="0" smtClean="0"/>
                        <a:t> [mm]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SPK#1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2.4667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1.8439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2.3014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SPK#2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 2.7995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2.1518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1.8631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SPK#3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2.1961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2.6880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2.0237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MB#1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2.6798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3.3621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1.4715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MB#2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2.4696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 2.7221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1.3750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MB#3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2.7216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2.4701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1.5072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2.2712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1.7594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1.2034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</a:t>
                      </a:r>
                      <a:r>
                        <a:rPr lang="en-US" baseline="0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1.3037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1.7387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3.2097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1.1619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1.1730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4.5839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1.1944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1.6647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6.0959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A2T#1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0.8658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0.6494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dirty="0" smtClean="0"/>
                        <a:t>11.5544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6156012"/>
            <a:ext cx="30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From the 2015 lattice baseline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4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BIF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001416" y="2852936"/>
            <a:ext cx="1036712" cy="914400"/>
            <a:chOff x="2001416" y="2852936"/>
            <a:chExt cx="1036712" cy="914400"/>
          </a:xfrm>
        </p:grpSpPr>
        <p:sp>
          <p:nvSpPr>
            <p:cNvPr id="6" name="Oval 5"/>
            <p:cNvSpPr/>
            <p:nvPr/>
          </p:nvSpPr>
          <p:spPr>
            <a:xfrm>
              <a:off x="2123728" y="2852936"/>
              <a:ext cx="914400" cy="914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1416" y="3068960"/>
              <a:ext cx="266328" cy="4320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1691680" y="2950096"/>
            <a:ext cx="72008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99592" y="3166120"/>
            <a:ext cx="288032" cy="2880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3568" y="2780928"/>
            <a:ext cx="129614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576" y="2492896"/>
            <a:ext cx="1075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Imaging system</a:t>
            </a:r>
            <a:endParaRPr lang="en-GB" sz="1100" dirty="0"/>
          </a:p>
        </p:txBody>
      </p:sp>
      <p:sp>
        <p:nvSpPr>
          <p:cNvPr id="14" name="Rectangle 13"/>
          <p:cNvSpPr/>
          <p:nvPr/>
        </p:nvSpPr>
        <p:spPr>
          <a:xfrm>
            <a:off x="755576" y="4077072"/>
            <a:ext cx="122413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899592" y="4437112"/>
            <a:ext cx="914400" cy="216024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89000">
                <a:srgbClr val="FFFF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67844" y="299695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3059832" y="2852936"/>
            <a:ext cx="216024" cy="21602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131840" y="2924944"/>
            <a:ext cx="71996" cy="7199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xplosion 2 21"/>
          <p:cNvSpPr>
            <a:spLocks noChangeAspect="1"/>
          </p:cNvSpPr>
          <p:nvPr/>
        </p:nvSpPr>
        <p:spPr>
          <a:xfrm>
            <a:off x="2267744" y="2996952"/>
            <a:ext cx="575999" cy="575999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31840" y="2636912"/>
            <a:ext cx="83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Beam long. axis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3140968"/>
            <a:ext cx="307777" cy="77310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800" dirty="0" smtClean="0"/>
              <a:t>Beam trans. axis</a:t>
            </a:r>
            <a:endParaRPr lang="en-GB" sz="8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83792" y="3213000"/>
            <a:ext cx="143992" cy="14399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66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28661" y="2204864"/>
            <a:ext cx="2807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Residual gas – beam interaction: fluorescence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3157" y="2204864"/>
            <a:ext cx="2638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Residual gas – beam interaction: ionisation</a:t>
            </a:r>
            <a:endParaRPr lang="en-GB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1700808"/>
            <a:ext cx="5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IPM</a:t>
            </a:r>
            <a:endParaRPr lang="en-GB" dirty="0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372200" y="2745068"/>
            <a:ext cx="1428532" cy="1259996"/>
            <a:chOff x="2001416" y="2852936"/>
            <a:chExt cx="1036712" cy="914400"/>
          </a:xfrm>
        </p:grpSpPr>
        <p:sp>
          <p:nvSpPr>
            <p:cNvPr id="27" name="Oval 26"/>
            <p:cNvSpPr/>
            <p:nvPr/>
          </p:nvSpPr>
          <p:spPr>
            <a:xfrm>
              <a:off x="2123728" y="2852936"/>
              <a:ext cx="914400" cy="914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01416" y="3068960"/>
              <a:ext cx="266328" cy="43204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228184" y="3212976"/>
            <a:ext cx="288032" cy="2880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148064" y="2852936"/>
            <a:ext cx="1296144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004048" y="2564904"/>
            <a:ext cx="148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Profile readout system</a:t>
            </a:r>
            <a:endParaRPr lang="en-GB" sz="11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4077072"/>
            <a:ext cx="122413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5220072" y="4437112"/>
            <a:ext cx="914400" cy="216024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89000">
                <a:srgbClr val="FFFF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992380" y="306896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7884368" y="2924944"/>
            <a:ext cx="216024" cy="21602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956376" y="2996952"/>
            <a:ext cx="71996" cy="7199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2 37"/>
          <p:cNvSpPr>
            <a:spLocks noChangeAspect="1"/>
          </p:cNvSpPr>
          <p:nvPr/>
        </p:nvSpPr>
        <p:spPr>
          <a:xfrm>
            <a:off x="6948264" y="3068960"/>
            <a:ext cx="575999" cy="575999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916485" y="2708920"/>
            <a:ext cx="83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Beam long. axis</a:t>
            </a:r>
            <a:endParaRPr lang="en-GB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7988493" y="3212976"/>
            <a:ext cx="307777" cy="77310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800" dirty="0" smtClean="0"/>
              <a:t>Beam trans. axis</a:t>
            </a:r>
            <a:endParaRPr lang="en-GB" sz="800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164312" y="3285008"/>
            <a:ext cx="143992" cy="14399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66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732240" y="3501008"/>
            <a:ext cx="7200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732240" y="2996952"/>
            <a:ext cx="7200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524328" y="2997019"/>
            <a:ext cx="72008" cy="7920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940152" y="2996952"/>
            <a:ext cx="72008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64088" y="3212976"/>
            <a:ext cx="288032" cy="2880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2843808" y="4581128"/>
            <a:ext cx="1571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Transverse beam profile</a:t>
            </a:r>
            <a:endParaRPr lang="en-GB" sz="11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123728" y="414908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932040" y="414908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04248" y="4005064"/>
            <a:ext cx="86409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76256" y="4005064"/>
            <a:ext cx="578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E (V/m)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739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BIF: Design Studies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90001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b="1" dirty="0" smtClean="0"/>
              <a:t>Source</a:t>
            </a:r>
            <a:r>
              <a:rPr lang="en-GB" sz="1200" dirty="0" smtClean="0"/>
              <a:t>: selection of the gas specie(s), and spectral bandwidth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sz="1200" dirty="0" smtClean="0"/>
              <a:t>COSY experiment and collaboration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284984"/>
            <a:ext cx="51603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200" b="1" dirty="0" smtClean="0"/>
              <a:t>Readout profile</a:t>
            </a:r>
            <a:r>
              <a:rPr lang="en-GB" sz="1200" dirty="0" smtClean="0"/>
              <a:t>: selection of the imaging system</a:t>
            </a:r>
          </a:p>
          <a:p>
            <a:pPr marL="742950" lvl="1" indent="-285750">
              <a:buFont typeface="Arial"/>
              <a:buChar char="•"/>
            </a:pPr>
            <a:r>
              <a:rPr lang="en-GB" sz="1200" dirty="0" smtClean="0"/>
              <a:t>Design of the optical system</a:t>
            </a:r>
          </a:p>
          <a:p>
            <a:pPr marL="742950" lvl="1" indent="-285750">
              <a:buFont typeface="Arial"/>
              <a:buChar char="•"/>
            </a:pPr>
            <a:r>
              <a:rPr lang="en-GB" sz="1200" dirty="0" smtClean="0"/>
              <a:t>Selection of the single photon counting 1D/2D electronics</a:t>
            </a:r>
          </a:p>
          <a:p>
            <a:pPr marL="1200150" lvl="2" indent="-285750">
              <a:buFont typeface="Courier New"/>
              <a:buChar char="o"/>
            </a:pPr>
            <a:r>
              <a:rPr lang="en-GB" sz="1200" dirty="0"/>
              <a:t>PMT array, EMCCD camera, Intensified camera, etc.</a:t>
            </a:r>
          </a:p>
          <a:p>
            <a:pPr marL="1200150" lvl="2" indent="-285750">
              <a:buFont typeface="Courier New"/>
              <a:buChar char="o"/>
            </a:pPr>
            <a:r>
              <a:rPr lang="en-GB" sz="1200" dirty="0"/>
              <a:t>Coupling to fibre bundle for image transportation to camera</a:t>
            </a:r>
          </a:p>
          <a:p>
            <a:pPr marL="742950" lvl="1" indent="-285750">
              <a:buFont typeface="Arial"/>
              <a:buChar char="•"/>
            </a:pPr>
            <a:endParaRPr lang="en-GB" sz="1200" dirty="0" smtClean="0"/>
          </a:p>
          <a:p>
            <a:pPr marL="742950" lvl="1" indent="-285750">
              <a:buFont typeface="Arial"/>
              <a:buChar char="•"/>
            </a:pPr>
            <a:r>
              <a:rPr lang="en-GB" sz="1200" dirty="0" smtClean="0"/>
              <a:t>Design calibration: monitor degradation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942909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200" b="1" dirty="0" smtClean="0"/>
              <a:t>Radiation environment</a:t>
            </a:r>
            <a:r>
              <a:rPr lang="en-GB" sz="1200" dirty="0" smtClean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GB" sz="1200" dirty="0" smtClean="0"/>
              <a:t>Analysis of the perturbation to the BIF</a:t>
            </a:r>
          </a:p>
          <a:p>
            <a:pPr marL="742950" lvl="1" indent="-285750">
              <a:buFont typeface="Arial"/>
              <a:buChar char="•"/>
            </a:pPr>
            <a:r>
              <a:rPr lang="en-GB" sz="1200" dirty="0" smtClean="0"/>
              <a:t>Maintenance plan</a:t>
            </a:r>
          </a:p>
          <a:p>
            <a:pPr marL="1200150" lvl="2" indent="-285750">
              <a:buFont typeface="Courier New"/>
              <a:buChar char="o"/>
            </a:pPr>
            <a:r>
              <a:rPr lang="en-GB" sz="1200" dirty="0"/>
              <a:t>Lifetime of the system in operation</a:t>
            </a:r>
          </a:p>
          <a:p>
            <a:pPr marL="1657350" lvl="3" indent="-285750">
              <a:buFont typeface="Wingdings" charset="2"/>
              <a:buChar char="Ø"/>
            </a:pPr>
            <a:r>
              <a:rPr lang="en-GB" sz="1200" dirty="0"/>
              <a:t>Can eliminate a initially favoured system</a:t>
            </a:r>
          </a:p>
          <a:p>
            <a:pPr marL="1657350" lvl="3" indent="-285750">
              <a:buFont typeface="Wingdings" charset="2"/>
              <a:buChar char="Ø"/>
            </a:pPr>
            <a:r>
              <a:rPr lang="en-GB" sz="1200" dirty="0"/>
              <a:t>operation </a:t>
            </a:r>
            <a:r>
              <a:rPr lang="en-GB" sz="1200" dirty="0" smtClean="0"/>
              <a:t>cost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49405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 dirty="0" smtClean="0"/>
              <a:t>Radio-spectrometry of gas-proton interaction: measure of cross sections and fluorescence yields over UV-Vis-IR</a:t>
            </a:r>
          </a:p>
        </p:txBody>
      </p:sp>
    </p:spTree>
    <p:extLst>
      <p:ext uri="{BB962C8B-B14F-4D97-AF65-F5344CB8AC3E}">
        <p14:creationId xmlns:p14="http://schemas.microsoft.com/office/powerpoint/2010/main" val="35216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pSp>
        <p:nvGrpSpPr>
          <p:cNvPr id="70" name="Group 69"/>
          <p:cNvGrpSpPr/>
          <p:nvPr/>
        </p:nvGrpSpPr>
        <p:grpSpPr>
          <a:xfrm>
            <a:off x="107504" y="2852936"/>
            <a:ext cx="4464496" cy="3672408"/>
            <a:chOff x="4211960" y="2132856"/>
            <a:chExt cx="4464496" cy="3672408"/>
          </a:xfrm>
        </p:grpSpPr>
        <p:sp>
          <p:nvSpPr>
            <p:cNvPr id="69" name="Rectangle 68"/>
            <p:cNvSpPr/>
            <p:nvPr/>
          </p:nvSpPr>
          <p:spPr>
            <a:xfrm>
              <a:off x="4211960" y="2132856"/>
              <a:ext cx="4464496" cy="367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4048" y="5229200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04048" y="4581128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8144" y="4581128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04048" y="3933056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68144" y="3933056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32240" y="3933056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04048" y="32849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68144" y="32849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32240" y="32849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24328" y="32849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27984" y="5157192"/>
              <a:ext cx="380909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n=1</a:t>
              </a:r>
              <a:endParaRPr lang="en-GB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59230" y="4437112"/>
              <a:ext cx="24966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59230" y="3789040"/>
              <a:ext cx="24966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8064" y="5445224"/>
              <a:ext cx="23482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s</a:t>
              </a:r>
              <a:endParaRPr lang="en-GB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9230" y="3212976"/>
              <a:ext cx="24966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328" y="5445224"/>
              <a:ext cx="22380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4248" y="5445224"/>
              <a:ext cx="25204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2160" y="5445224"/>
              <a:ext cx="25204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p</a:t>
              </a:r>
              <a:endParaRPr lang="en-GB" sz="1000" dirty="0" smtClean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220072" y="3284984"/>
              <a:ext cx="144016" cy="1944216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220072" y="3284984"/>
              <a:ext cx="936104" cy="1944216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220072" y="3284984"/>
              <a:ext cx="1656184" cy="1944216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20072" y="3933056"/>
              <a:ext cx="0" cy="1224136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220072" y="4581128"/>
              <a:ext cx="144016" cy="648072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220072" y="3933056"/>
              <a:ext cx="720080" cy="1296144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220072" y="3284984"/>
              <a:ext cx="2520280" cy="1944216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5220072" y="3933056"/>
              <a:ext cx="1872208" cy="1296144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5220072" y="4581128"/>
              <a:ext cx="1080120" cy="648072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004048" y="2564904"/>
              <a:ext cx="345638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08811" y="2420888"/>
              <a:ext cx="30008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∞</a:t>
              </a:r>
              <a:endParaRPr lang="en-GB" sz="1000" dirty="0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5220072" y="2348880"/>
              <a:ext cx="720080" cy="2880320"/>
            </a:xfrm>
            <a:prstGeom prst="straightConnector1">
              <a:avLst/>
            </a:prstGeom>
            <a:noFill/>
            <a:ln w="952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679504" y="2852936"/>
            <a:ext cx="4464496" cy="3672408"/>
            <a:chOff x="4572000" y="332656"/>
            <a:chExt cx="4464496" cy="3672408"/>
          </a:xfrm>
        </p:grpSpPr>
        <p:sp>
          <p:nvSpPr>
            <p:cNvPr id="72" name="Rectangle 71"/>
            <p:cNvSpPr/>
            <p:nvPr/>
          </p:nvSpPr>
          <p:spPr>
            <a:xfrm>
              <a:off x="4572000" y="332656"/>
              <a:ext cx="4464496" cy="367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364088" y="3429000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364088" y="2780928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228184" y="2780928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64088" y="2132856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28184" y="2132856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92280" y="2132856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364088" y="14847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228184" y="14847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092280" y="14847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884368" y="1484784"/>
              <a:ext cx="57606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788024" y="3356992"/>
              <a:ext cx="380909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n=1</a:t>
              </a:r>
              <a:endParaRPr lang="en-GB" sz="1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19270" y="2636912"/>
              <a:ext cx="24966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2</a:t>
              </a:r>
              <a:endParaRPr lang="en-GB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19270" y="1988840"/>
              <a:ext cx="24966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3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08104" y="3645024"/>
              <a:ext cx="23482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s</a:t>
              </a:r>
              <a:endParaRPr lang="en-GB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19270" y="1412776"/>
              <a:ext cx="24966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4</a:t>
              </a:r>
              <a:endParaRPr lang="en-GB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84368" y="3645024"/>
              <a:ext cx="22380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f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164288" y="3645024"/>
              <a:ext cx="25204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d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372200" y="3645024"/>
              <a:ext cx="25204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p</a:t>
              </a:r>
              <a:endParaRPr lang="en-GB" sz="1000" dirty="0" smtClean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364088" y="764704"/>
              <a:ext cx="3456384" cy="0"/>
            </a:xfrm>
            <a:prstGeom prst="line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868851" y="620688"/>
              <a:ext cx="30008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∞</a:t>
              </a:r>
              <a:endParaRPr lang="en-GB" sz="10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5580112" y="2780928"/>
              <a:ext cx="0" cy="648072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5652120" y="2132856"/>
              <a:ext cx="0" cy="1296144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724128" y="1484784"/>
              <a:ext cx="0" cy="1944216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5868144" y="2132856"/>
              <a:ext cx="432048" cy="648072"/>
            </a:xfrm>
            <a:prstGeom prst="straightConnector1">
              <a:avLst/>
            </a:prstGeom>
            <a:ln w="952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6372200" y="1484784"/>
              <a:ext cx="0" cy="1296144"/>
            </a:xfrm>
            <a:prstGeom prst="straightConnector1">
              <a:avLst/>
            </a:prstGeom>
            <a:ln w="952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444208" y="836712"/>
              <a:ext cx="0" cy="1944216"/>
            </a:xfrm>
            <a:prstGeom prst="straightConnector1">
              <a:avLst/>
            </a:prstGeom>
            <a:ln w="952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>
              <a:off x="6588224" y="2132856"/>
              <a:ext cx="720080" cy="648072"/>
            </a:xfrm>
            <a:prstGeom prst="straightConnector1">
              <a:avLst/>
            </a:prstGeom>
            <a:ln w="952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6516216" y="2132856"/>
              <a:ext cx="0" cy="648072"/>
            </a:xfrm>
            <a:prstGeom prst="straightConnector1">
              <a:avLst/>
            </a:prstGeom>
            <a:ln w="952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5868144" y="2132856"/>
              <a:ext cx="432048" cy="1296144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5940152" y="2780928"/>
              <a:ext cx="504056" cy="648072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6804248" y="5373216"/>
            <a:ext cx="2096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Lyman: n to 1: </a:t>
            </a:r>
            <a:r>
              <a:rPr lang="en-GB" sz="11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GB" sz="1100" dirty="0" smtClean="0">
                <a:solidFill>
                  <a:srgbClr val="FF0000"/>
                </a:solidFill>
              </a:rPr>
              <a:t>=121nm to 91nm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04248" y="5674459"/>
            <a:ext cx="2199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solidFill>
                  <a:srgbClr val="000090"/>
                </a:solidFill>
              </a:rPr>
              <a:t>Balmer</a:t>
            </a:r>
            <a:r>
              <a:rPr lang="en-GB" sz="1100" dirty="0" smtClean="0">
                <a:solidFill>
                  <a:srgbClr val="000090"/>
                </a:solidFill>
              </a:rPr>
              <a:t>: n to 2</a:t>
            </a:r>
            <a:r>
              <a:rPr lang="en-GB" sz="1100" dirty="0">
                <a:solidFill>
                  <a:srgbClr val="000090"/>
                </a:solidFill>
              </a:rPr>
              <a:t>: </a:t>
            </a:r>
            <a:r>
              <a:rPr lang="en-GB" sz="1100" dirty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GB" sz="1100" dirty="0" smtClean="0">
                <a:solidFill>
                  <a:srgbClr val="000090"/>
                </a:solidFill>
              </a:rPr>
              <a:t>=656nm </a:t>
            </a:r>
            <a:r>
              <a:rPr lang="en-GB" sz="1100" dirty="0">
                <a:solidFill>
                  <a:srgbClr val="000090"/>
                </a:solidFill>
              </a:rPr>
              <a:t>to </a:t>
            </a:r>
            <a:r>
              <a:rPr lang="en-GB" sz="1100" dirty="0" smtClean="0">
                <a:solidFill>
                  <a:srgbClr val="000090"/>
                </a:solidFill>
              </a:rPr>
              <a:t>364nm</a:t>
            </a:r>
            <a:endParaRPr lang="en-GB" sz="1100" dirty="0">
              <a:solidFill>
                <a:srgbClr val="00009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804248" y="5975702"/>
            <a:ext cx="2335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solidFill>
                  <a:srgbClr val="008000"/>
                </a:solidFill>
              </a:rPr>
              <a:t>Paschen</a:t>
            </a:r>
            <a:r>
              <a:rPr lang="en-GB" sz="1100" dirty="0" smtClean="0">
                <a:solidFill>
                  <a:srgbClr val="008000"/>
                </a:solidFill>
              </a:rPr>
              <a:t>: n to 3</a:t>
            </a:r>
            <a:r>
              <a:rPr lang="en-GB" sz="1100" dirty="0">
                <a:solidFill>
                  <a:srgbClr val="008000"/>
                </a:solidFill>
              </a:rPr>
              <a:t>: </a:t>
            </a:r>
            <a:r>
              <a:rPr lang="en-GB" sz="1100" dirty="0">
                <a:solidFill>
                  <a:srgbClr val="008000"/>
                </a:solidFill>
                <a:latin typeface="Symbol" charset="2"/>
                <a:cs typeface="Symbol" charset="2"/>
              </a:rPr>
              <a:t>l</a:t>
            </a:r>
            <a:r>
              <a:rPr lang="en-GB" sz="1100" dirty="0" smtClean="0">
                <a:solidFill>
                  <a:srgbClr val="008000"/>
                </a:solidFill>
              </a:rPr>
              <a:t>=1875nm </a:t>
            </a:r>
            <a:r>
              <a:rPr lang="en-GB" sz="1100" dirty="0">
                <a:solidFill>
                  <a:srgbClr val="008000"/>
                </a:solidFill>
              </a:rPr>
              <a:t>to </a:t>
            </a:r>
            <a:r>
              <a:rPr lang="en-GB" sz="1100" dirty="0" smtClean="0">
                <a:solidFill>
                  <a:srgbClr val="008000"/>
                </a:solidFill>
              </a:rPr>
              <a:t>820nm</a:t>
            </a:r>
            <a:endParaRPr lang="en-GB" sz="1100" dirty="0">
              <a:solidFill>
                <a:srgbClr val="008000"/>
              </a:solidFill>
            </a:endParaRPr>
          </a:p>
        </p:txBody>
      </p:sp>
      <p:sp>
        <p:nvSpPr>
          <p:cNvPr id="71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BIF: Source Studies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1451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Case of hydrogen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P</a:t>
            </a:r>
            <a:r>
              <a:rPr lang="en-GB" sz="1200" dirty="0" smtClean="0"/>
              <a:t> + H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-&gt; </a:t>
            </a:r>
            <a:r>
              <a:rPr lang="en-GB" sz="1200" u="sng" dirty="0"/>
              <a:t>P</a:t>
            </a:r>
            <a:r>
              <a:rPr lang="en-GB" sz="1200" dirty="0"/>
              <a:t> + </a:t>
            </a:r>
            <a:r>
              <a:rPr lang="en-GB" sz="1200" dirty="0" smtClean="0"/>
              <a:t>H</a:t>
            </a:r>
            <a:r>
              <a:rPr lang="en-GB" sz="1200" baseline="-25000" dirty="0" smtClean="0"/>
              <a:t>2</a:t>
            </a:r>
            <a:r>
              <a:rPr lang="en-GB" sz="1200" baseline="30000" dirty="0"/>
              <a:t>*</a:t>
            </a:r>
            <a:r>
              <a:rPr lang="en-GB" sz="1200" dirty="0" smtClean="0"/>
              <a:t> + </a:t>
            </a:r>
            <a:r>
              <a:rPr lang="en-GB" sz="1200" dirty="0" smtClean="0">
                <a:latin typeface="Symbol" charset="2"/>
                <a:cs typeface="Symbol" charset="2"/>
              </a:rPr>
              <a:t>g</a:t>
            </a:r>
            <a:endParaRPr lang="en-GB" sz="1200" dirty="0">
              <a:latin typeface="Symbol" charset="2"/>
              <a:cs typeface="Symbol" charset="2"/>
            </a:endParaRPr>
          </a:p>
        </p:txBody>
      </p:sp>
      <p:pic>
        <p:nvPicPr>
          <p:cNvPr id="7" name="Picture 6" descr="data_sigm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1538"/>
            <a:ext cx="9144000" cy="5826462"/>
          </a:xfrm>
          <a:prstGeom prst="rect">
            <a:avLst/>
          </a:prstGeom>
        </p:spPr>
      </p:pic>
      <p:pic>
        <p:nvPicPr>
          <p:cNvPr id="8" name="Picture 7" descr="scaled_sigm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1538"/>
            <a:ext cx="9144000" cy="58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gas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1600" dirty="0" smtClean="0"/>
              <a:t>Typical gas composition for ESS Linac: </a:t>
            </a:r>
            <a:endParaRPr lang="en-GB" sz="2000" dirty="0" smtClean="0"/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H</a:t>
            </a:r>
            <a:r>
              <a:rPr lang="en-GB" sz="1200" baseline="-25000" dirty="0" smtClean="0"/>
              <a:t>2</a:t>
            </a:r>
            <a:r>
              <a:rPr lang="en-GB" sz="1200" dirty="0"/>
              <a:t> </a:t>
            </a:r>
            <a:r>
              <a:rPr lang="en-GB" sz="1200" dirty="0" smtClean="0"/>
              <a:t>(~&lt;80%)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CO (~10%)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(~10%)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N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(~1%)</a:t>
            </a:r>
            <a:endParaRPr lang="en-GB" sz="1200" baseline="-25000" dirty="0" smtClean="0"/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Other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endParaRPr lang="en-GB" sz="12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sz="1200" dirty="0">
                <a:solidFill>
                  <a:prstClr val="black"/>
                </a:solidFill>
              </a:rPr>
              <a:t>Note: cross </a:t>
            </a:r>
            <a:r>
              <a:rPr lang="en-GB" sz="1200" dirty="0" smtClean="0">
                <a:solidFill>
                  <a:prstClr val="black"/>
                </a:solidFill>
              </a:rPr>
              <a:t>section:       CO &gt; </a:t>
            </a:r>
            <a:r>
              <a:rPr lang="en-GB" sz="1200" dirty="0">
                <a:solidFill>
                  <a:prstClr val="black"/>
                </a:solidFill>
              </a:rPr>
              <a:t>7 </a:t>
            </a:r>
            <a:r>
              <a:rPr lang="en-GB" sz="1200" dirty="0" smtClean="0">
                <a:solidFill>
                  <a:prstClr val="black"/>
                </a:solidFill>
              </a:rPr>
              <a:t>H</a:t>
            </a:r>
            <a:r>
              <a:rPr lang="en-GB" sz="1200" baseline="-25000" dirty="0" smtClean="0">
                <a:solidFill>
                  <a:prstClr val="black"/>
                </a:solidFill>
              </a:rPr>
              <a:t>2         </a:t>
            </a:r>
            <a:r>
              <a:rPr lang="en-GB" sz="12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1200" dirty="0" smtClean="0">
                <a:solidFill>
                  <a:prstClr val="black"/>
                </a:solidFill>
              </a:rPr>
              <a:t>        10</a:t>
            </a:r>
            <a:r>
              <a:rPr lang="en-GB" sz="1200" dirty="0">
                <a:solidFill>
                  <a:prstClr val="black"/>
                </a:solidFill>
              </a:rPr>
              <a:t>% CO &gt; 70% H</a:t>
            </a:r>
            <a:r>
              <a:rPr lang="en-GB" sz="1200" baseline="-25000" dirty="0">
                <a:solidFill>
                  <a:prstClr val="black"/>
                </a:solidFill>
              </a:rPr>
              <a:t>2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endParaRPr lang="en-GB" sz="1800" dirty="0"/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1600" dirty="0" smtClean="0"/>
              <a:t>Gas jet injection: potential scheme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Studies to specify requirements for the vacuum chamber pumping performance and contamination of the </a:t>
            </a:r>
            <a:r>
              <a:rPr lang="en-GB" sz="1200" dirty="0" err="1" smtClean="0"/>
              <a:t>cryo</a:t>
            </a:r>
            <a:r>
              <a:rPr lang="en-GB" sz="1200" dirty="0" smtClean="0"/>
              <a:t>-cavities</a:t>
            </a:r>
          </a:p>
          <a:p>
            <a:pPr lvl="1">
              <a:spcBef>
                <a:spcPts val="800"/>
              </a:spcBef>
              <a:spcAft>
                <a:spcPts val="600"/>
              </a:spcAft>
            </a:pPr>
            <a:r>
              <a:rPr lang="en-GB" sz="1200" dirty="0" smtClean="0"/>
              <a:t>Studies to design a gas jet injector within the Diagnostics vacuum chamber fixed geometry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20486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Measure spectra for each species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Measure fluorescence yield for each rays in the UV-Vis-IR spectra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995936" y="2060848"/>
            <a:ext cx="299464" cy="14904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1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Optical Assembly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3124944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 smtClean="0"/>
              <a:t>Conceptual design: reflective assembly</a:t>
            </a:r>
          </a:p>
          <a:p>
            <a:pPr lvl="1"/>
            <a:r>
              <a:rPr lang="en-GB" sz="1400" dirty="0" smtClean="0"/>
              <a:t>No chromatic aberration</a:t>
            </a:r>
          </a:p>
          <a:p>
            <a:pPr lvl="1"/>
            <a:r>
              <a:rPr lang="en-GB" sz="1400" dirty="0" smtClean="0"/>
              <a:t>Large spectral band for operation</a:t>
            </a:r>
          </a:p>
          <a:p>
            <a:pPr lvl="1"/>
            <a:r>
              <a:rPr lang="en-GB" sz="1400" dirty="0" smtClean="0"/>
              <a:t>Radiation hard </a:t>
            </a:r>
          </a:p>
          <a:p>
            <a:endParaRPr lang="en-GB" sz="1800" dirty="0"/>
          </a:p>
          <a:p>
            <a:r>
              <a:rPr lang="en-GB" sz="1800" dirty="0" smtClean="0"/>
              <a:t>1D profile assembly</a:t>
            </a:r>
          </a:p>
          <a:p>
            <a:pPr lvl="1"/>
            <a:r>
              <a:rPr lang="en-GB" sz="1600" dirty="0" smtClean="0"/>
              <a:t>Field of view: 20mm: large sensor camera</a:t>
            </a:r>
          </a:p>
          <a:p>
            <a:pPr lvl="1"/>
            <a:r>
              <a:rPr lang="en-GB" sz="1600" dirty="0" smtClean="0"/>
              <a:t>Fibre bundle must be tapered</a:t>
            </a:r>
          </a:p>
          <a:p>
            <a:pPr lvl="2">
              <a:buFont typeface="Wingdings" charset="2"/>
              <a:buChar char="Ø"/>
            </a:pPr>
            <a:r>
              <a:rPr lang="en-GB" sz="1400" dirty="0" smtClean="0"/>
              <a:t>Could be preferred solution as it reduces the cost of the readout unit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r>
              <a:rPr lang="en-GB" sz="1600" dirty="0" smtClean="0"/>
              <a:t>Or additional system must be used to reduce magnification to focus on ≈1mm diameter</a:t>
            </a:r>
          </a:p>
          <a:p>
            <a:pPr lvl="2">
              <a:buFont typeface="Wingdings" charset="2"/>
              <a:buChar char="Ø"/>
            </a:pPr>
            <a:r>
              <a:rPr lang="en-GB" sz="1400" dirty="0" smtClean="0"/>
              <a:t>Solution to be compared with the cost of the fibre taper (performance and manufacturing cost)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 descr="horizontal-beam-profile-assemb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548" y="2132856"/>
            <a:ext cx="3406940" cy="180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537321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63688" y="537321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Optics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71800" y="5373216"/>
            <a:ext cx="100811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readout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499992" y="5877272"/>
            <a:ext cx="100811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Fibre Bundle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4499992" y="4941168"/>
            <a:ext cx="115212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Camera, etc.</a:t>
            </a:r>
            <a:endParaRPr lang="en-GB" sz="1200" dirty="0"/>
          </a:p>
        </p:txBody>
      </p:sp>
      <p:sp>
        <p:nvSpPr>
          <p:cNvPr id="15" name="Right Arrow 14"/>
          <p:cNvSpPr/>
          <p:nvPr/>
        </p:nvSpPr>
        <p:spPr>
          <a:xfrm rot="20044308">
            <a:off x="3889522" y="5468918"/>
            <a:ext cx="50405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555692" flipV="1">
            <a:off x="3961530" y="5972974"/>
            <a:ext cx="50405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12360" y="3379058"/>
            <a:ext cx="1074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Spherical mirrors</a:t>
            </a:r>
          </a:p>
          <a:p>
            <a:r>
              <a:rPr lang="en-GB" sz="1000" dirty="0" smtClean="0"/>
              <a:t>M=1</a:t>
            </a:r>
          </a:p>
          <a:p>
            <a:r>
              <a:rPr lang="en-GB" sz="1000" dirty="0" smtClean="0"/>
              <a:t>NA=0.18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112" y="5877272"/>
            <a:ext cx="115212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Camera, etc.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314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Readout image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Single photon sensing unit: </a:t>
            </a:r>
          </a:p>
          <a:p>
            <a:pPr lvl="1"/>
            <a:r>
              <a:rPr lang="en-GB" dirty="0" smtClean="0"/>
              <a:t>EMCCD camera: cheaper than Intensified cameras</a:t>
            </a:r>
          </a:p>
          <a:p>
            <a:pPr lvl="1"/>
            <a:r>
              <a:rPr lang="en-GB" dirty="0" smtClean="0"/>
              <a:t>Cooled camera with ≈1e noise floor: CMOS camera, CCD camera designed for spectroscopy</a:t>
            </a:r>
          </a:p>
          <a:p>
            <a:pPr lvl="2">
              <a:buFont typeface="Wingdings" charset="2"/>
              <a:buChar char="Ø"/>
            </a:pPr>
            <a:r>
              <a:rPr lang="en-GB" dirty="0" smtClean="0"/>
              <a:t>Choice based on dedicated tests with cameras to demonstrate sensitivity and acquisition schemes (single shot 3ms, 30 shots burst mode over 3ms, etc.)  </a:t>
            </a:r>
          </a:p>
          <a:p>
            <a:pPr lvl="1"/>
            <a:r>
              <a:rPr lang="en-GB" dirty="0" smtClean="0"/>
              <a:t>PMT Array: almost excluded, but not yet</a:t>
            </a:r>
          </a:p>
          <a:p>
            <a:pPr lvl="2"/>
            <a:r>
              <a:rPr lang="en-GB" dirty="0"/>
              <a:t>Radiation hard</a:t>
            </a:r>
          </a:p>
          <a:p>
            <a:pPr lvl="2"/>
            <a:r>
              <a:rPr lang="en-GB" dirty="0" smtClean="0"/>
              <a:t>Highly sensitive to radiation </a:t>
            </a:r>
          </a:p>
          <a:p>
            <a:pPr lvl="2"/>
            <a:r>
              <a:rPr lang="en-GB" dirty="0" smtClean="0"/>
              <a:t>Imposes a higher than 1 magnification: smaller field of view, less photons / pixel</a:t>
            </a:r>
          </a:p>
          <a:p>
            <a:pPr lvl="2"/>
            <a:r>
              <a:rPr lang="en-GB" dirty="0" smtClean="0"/>
              <a:t>Inhomogeneity larger than 10% for each channel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1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of Radiation Environment and 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Autofit/>
          </a:bodyPr>
          <a:lstStyle/>
          <a:p>
            <a:r>
              <a:rPr lang="en-GB" sz="1600" dirty="0" smtClean="0"/>
              <a:t>Cameras, PMTs, most electronic readout image units will not live long or may not operate properly </a:t>
            </a:r>
            <a:r>
              <a:rPr lang="en-GB" sz="1600" dirty="0"/>
              <a:t>in </a:t>
            </a:r>
            <a:r>
              <a:rPr lang="en-GB" sz="1600" dirty="0" smtClean="0"/>
              <a:t>the tunnel</a:t>
            </a:r>
          </a:p>
          <a:p>
            <a:endParaRPr lang="en-GB" sz="1600" dirty="0" smtClean="0"/>
          </a:p>
          <a:p>
            <a:pPr lvl="1">
              <a:buFont typeface="Wingdings" charset="2"/>
              <a:buChar char="Ø"/>
            </a:pPr>
            <a:r>
              <a:rPr lang="en-GB" sz="1400" dirty="0" smtClean="0"/>
              <a:t>Solution: provide shielding:</a:t>
            </a:r>
          </a:p>
          <a:p>
            <a:pPr lvl="2">
              <a:buFont typeface="Wingdings" charset="2"/>
              <a:buChar char="Ø"/>
            </a:pPr>
            <a:r>
              <a:rPr lang="en-GB" sz="1200" dirty="0" smtClean="0"/>
              <a:t>In the tunnel: &gt;&gt;1m</a:t>
            </a:r>
            <a:r>
              <a:rPr lang="en-GB" sz="1200" baseline="30000" dirty="0" smtClean="0"/>
              <a:t>3</a:t>
            </a:r>
            <a:r>
              <a:rPr lang="en-GB" sz="1200" dirty="0" smtClean="0"/>
              <a:t> steel is necessary for a camera to live and operate one year (average rate for 1W/m loss): this solution is not practical so it is likely to be abandoned  </a:t>
            </a:r>
          </a:p>
          <a:p>
            <a:pPr lvl="2">
              <a:buFont typeface="Wingdings" charset="2"/>
              <a:buChar char="Ø"/>
            </a:pPr>
            <a:r>
              <a:rPr lang="en-GB" sz="1200" dirty="0" smtClean="0"/>
              <a:t>In the stubs: enough shield for cameras to live and operate properly (based on shield calculation in stubs): this solution may work, but temperature and humidity condition must be investigated. It imposes almost the usage of a fibre bundle to transport image from optics image plane to the camera</a:t>
            </a:r>
          </a:p>
          <a:p>
            <a:pPr lvl="2">
              <a:buFont typeface="Wingdings" charset="2"/>
              <a:buChar char="Ø"/>
            </a:pPr>
            <a:r>
              <a:rPr lang="en-GB" sz="1200" dirty="0" smtClean="0"/>
              <a:t>In the Klystron Gallery: best shield, but as above requires usage of a fibre bundle. In this case, the fibre must be radiation hard for low maintenance   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1331640" y="5085184"/>
            <a:ext cx="2088232" cy="1700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19872" y="4824536"/>
            <a:ext cx="3231976" cy="1889448"/>
            <a:chOff x="3419872" y="4824536"/>
            <a:chExt cx="3231976" cy="1889448"/>
          </a:xfrm>
        </p:grpSpPr>
        <p:sp>
          <p:nvSpPr>
            <p:cNvPr id="6" name="Rectangle 5"/>
            <p:cNvSpPr/>
            <p:nvPr/>
          </p:nvSpPr>
          <p:spPr>
            <a:xfrm>
              <a:off x="3419872" y="6237312"/>
              <a:ext cx="2088232" cy="47667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3616" y="5176192"/>
              <a:ext cx="944488" cy="149316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63616" y="4824536"/>
              <a:ext cx="2088232" cy="47667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6660232" y="4293096"/>
            <a:ext cx="2088232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051720" y="6237312"/>
            <a:ext cx="504056" cy="48235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03648" y="5301208"/>
            <a:ext cx="522987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tunnel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517232"/>
            <a:ext cx="421297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Stub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5013176"/>
            <a:ext cx="556563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Gallery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6567155"/>
            <a:ext cx="426557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linac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5877272"/>
            <a:ext cx="966931" cy="276999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</a:rPr>
              <a:t>&gt;10</a:t>
            </a:r>
            <a:r>
              <a:rPr lang="en-GB" sz="1200" baseline="30000" dirty="0" smtClean="0">
                <a:solidFill>
                  <a:srgbClr val="FFFFFF"/>
                </a:solidFill>
              </a:rPr>
              <a:t>5</a:t>
            </a:r>
            <a:r>
              <a:rPr lang="en-GB" sz="1200" dirty="0" smtClean="0">
                <a:solidFill>
                  <a:srgbClr val="FFFFFF"/>
                </a:solidFill>
              </a:rPr>
              <a:t> /cm</a:t>
            </a:r>
            <a:r>
              <a:rPr lang="en-GB" sz="1200" baseline="30000" dirty="0" smtClean="0">
                <a:solidFill>
                  <a:srgbClr val="FFFFFF"/>
                </a:solidFill>
              </a:rPr>
              <a:t>2</a:t>
            </a:r>
            <a:r>
              <a:rPr lang="en-GB" sz="1200" dirty="0" smtClean="0">
                <a:solidFill>
                  <a:srgbClr val="FFFFFF"/>
                </a:solidFill>
              </a:rPr>
              <a:t> /s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6453336"/>
            <a:ext cx="966931" cy="276999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</a:rPr>
              <a:t>&lt;10</a:t>
            </a:r>
            <a:r>
              <a:rPr lang="en-GB" sz="1200" baseline="30000" dirty="0" smtClean="0">
                <a:solidFill>
                  <a:srgbClr val="FFFFFF"/>
                </a:solidFill>
              </a:rPr>
              <a:t>2</a:t>
            </a:r>
            <a:r>
              <a:rPr lang="en-GB" sz="1200" dirty="0" smtClean="0">
                <a:solidFill>
                  <a:srgbClr val="FFFFFF"/>
                </a:solidFill>
              </a:rPr>
              <a:t> /cm</a:t>
            </a:r>
            <a:r>
              <a:rPr lang="en-GB" sz="1200" baseline="30000" dirty="0" smtClean="0">
                <a:solidFill>
                  <a:srgbClr val="FFFFFF"/>
                </a:solidFill>
              </a:rPr>
              <a:t>2</a:t>
            </a:r>
            <a:r>
              <a:rPr lang="en-GB" sz="1200" dirty="0" smtClean="0">
                <a:solidFill>
                  <a:srgbClr val="FFFFFF"/>
                </a:solidFill>
              </a:rPr>
              <a:t> /s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4365104"/>
            <a:ext cx="827946" cy="276999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</a:rPr>
              <a:t>&lt;1 /cm</a:t>
            </a:r>
            <a:r>
              <a:rPr lang="en-GB" sz="1200" baseline="30000" dirty="0" smtClean="0">
                <a:solidFill>
                  <a:srgbClr val="FFFFFF"/>
                </a:solidFill>
              </a:rPr>
              <a:t>2</a:t>
            </a:r>
            <a:r>
              <a:rPr lang="en-GB" sz="1200" dirty="0" smtClean="0">
                <a:solidFill>
                  <a:srgbClr val="FFFFFF"/>
                </a:solidFill>
              </a:rPr>
              <a:t> /s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5589240"/>
            <a:ext cx="966931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Lifetime: 20’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27984" y="6165304"/>
            <a:ext cx="1236236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Lifetime: &gt;1 year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020272" y="4653136"/>
            <a:ext cx="1107996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Lifetime: years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955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xmlns:p14="http://schemas.microsoft.com/office/powerpoint/2010/main" spd="slow" advClick="0" advTm="5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7690</TotalTime>
  <Words>2073</Words>
  <Application>Microsoft Macintosh PowerPoint</Application>
  <PresentationFormat>On-screen Show (4:3)</PresentationFormat>
  <Paragraphs>346</Paragraphs>
  <Slides>21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ESS Core Powerpoint</vt:lpstr>
      <vt:lpstr>1_ESS Core Powerpoint</vt:lpstr>
      <vt:lpstr>Non-invasive Profile Monitors for the ESS Linac</vt:lpstr>
      <vt:lpstr>ESS Linac and NPMs</vt:lpstr>
      <vt:lpstr>PowerPoint Presentation</vt:lpstr>
      <vt:lpstr>BIF: Design Studies</vt:lpstr>
      <vt:lpstr>BIF: Source Studies</vt:lpstr>
      <vt:lpstr>ESS gas composition</vt:lpstr>
      <vt:lpstr>Optical Assembly</vt:lpstr>
      <vt:lpstr>Readout image unit</vt:lpstr>
      <vt:lpstr>Management of Radiation Environment and Maintenance</vt:lpstr>
      <vt:lpstr>LEBT Design, Production, Integration, Commissioning (2 NPMs) </vt:lpstr>
      <vt:lpstr>MEBT/A2T Design</vt:lpstr>
      <vt:lpstr>Cold Linac NPM</vt:lpstr>
      <vt:lpstr>IPM</vt:lpstr>
      <vt:lpstr>IPM</vt:lpstr>
      <vt:lpstr>IPM</vt:lpstr>
      <vt:lpstr>Last words</vt:lpstr>
      <vt:lpstr>PowerPoint Presentation</vt:lpstr>
      <vt:lpstr>Additional slides</vt:lpstr>
      <vt:lpstr>Optical Assembly</vt:lpstr>
      <vt:lpstr>Transverse profile monitors in “high-energy” sections for Beam Commissioning and Operation</vt:lpstr>
      <vt:lpstr>Table of RMS beam sizes at the locations of the transverse profile monitors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Cyrille Thomas</cp:lastModifiedBy>
  <cp:revision>103</cp:revision>
  <dcterms:created xsi:type="dcterms:W3CDTF">2013-10-29T16:05:10Z</dcterms:created>
  <dcterms:modified xsi:type="dcterms:W3CDTF">2016-02-10T10:35:18Z</dcterms:modified>
</cp:coreProperties>
</file>