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2" r:id="rId3"/>
    <p:sldId id="265" r:id="rId4"/>
    <p:sldId id="279" r:id="rId5"/>
    <p:sldId id="277" r:id="rId6"/>
    <p:sldId id="268" r:id="rId7"/>
    <p:sldId id="269" r:id="rId8"/>
    <p:sldId id="270" r:id="rId9"/>
    <p:sldId id="271" r:id="rId10"/>
    <p:sldId id="272" r:id="rId11"/>
    <p:sldId id="273" r:id="rId12"/>
    <p:sldId id="275" r:id="rId13"/>
    <p:sldId id="276" r:id="rId14"/>
    <p:sldId id="274" r:id="rId15"/>
    <p:sldId id="278" r:id="rId1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6AA0"/>
    <a:srgbClr val="4574AB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 autoAdjust="0"/>
    <p:restoredTop sz="95484" autoAdjust="0"/>
  </p:normalViewPr>
  <p:slideViewPr>
    <p:cSldViewPr>
      <p:cViewPr varScale="1">
        <p:scale>
          <a:sx n="118" d="100"/>
          <a:sy n="118" d="100"/>
        </p:scale>
        <p:origin x="-9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64976-A79B-9B46-A271-2C27A08FF4D1}" type="datetimeFigureOut">
              <a:t>2016-02-09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E92F2-FE3D-0B4B-888E-189259A626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03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2016-02-09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PSI 6 July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PSI 6 July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Click to edit Master text styles</a:t>
            </a:r>
          </a:p>
          <a:p>
            <a:pPr lvl="1"/>
            <a:r>
              <a:rPr lang="sv-SE" dirty="0" smtClean="0"/>
              <a:t>Second level</a:t>
            </a:r>
          </a:p>
          <a:p>
            <a:pPr lvl="2"/>
            <a:r>
              <a:rPr lang="sv-SE" dirty="0" smtClean="0"/>
              <a:t>Third level</a:t>
            </a:r>
          </a:p>
          <a:p>
            <a:pPr lvl="3"/>
            <a:r>
              <a:rPr lang="sv-SE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Click to edit Master text styles</a:t>
            </a:r>
          </a:p>
          <a:p>
            <a:pPr lvl="1"/>
            <a:r>
              <a:rPr lang="sv-SE" dirty="0" smtClean="0"/>
              <a:t>Second level</a:t>
            </a:r>
          </a:p>
          <a:p>
            <a:pPr lvl="2"/>
            <a:r>
              <a:rPr lang="sv-SE" dirty="0" smtClean="0"/>
              <a:t>Third level</a:t>
            </a:r>
          </a:p>
          <a:p>
            <a:pPr lvl="3"/>
            <a:r>
              <a:rPr lang="sv-SE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PSI 6 July 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PSI 6 July 2015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PSI 6 July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/>
              <a:t>Accelerator Status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1417712"/>
          </a:xfrm>
        </p:spPr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Håkan Danared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10 February 2016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High-Energy Beam Transport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pic>
        <p:nvPicPr>
          <p:cNvPr id="12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34" y="1733579"/>
            <a:ext cx="7776130" cy="349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843808" y="4077072"/>
            <a:ext cx="15843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Fast rastering magnets expands the beam onto the proton-beam window and the 250 mm × 60 mm</a:t>
            </a:r>
          </a:p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beam entrance window on the target wheel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004048" y="5445224"/>
            <a:ext cx="3599864" cy="56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endParaRPr lang="sv-SE" sz="1200" baseline="30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The HEBT design and beam-delivery system are contributions from ISA, Århus.</a:t>
            </a:r>
            <a:endParaRPr lang="sv-SE" sz="1200" baseline="30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480725" y="2165285"/>
            <a:ext cx="1375561" cy="152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4" y="4089400"/>
            <a:ext cx="1707561" cy="164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</p:spTree>
    <p:extLst>
      <p:ext uri="{BB962C8B-B14F-4D97-AF65-F5344CB8AC3E}">
        <p14:creationId xmlns:p14="http://schemas.microsoft.com/office/powerpoint/2010/main" val="7485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RF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23528" y="1772816"/>
            <a:ext cx="4554215" cy="154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defRPr/>
            </a:pPr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Main features:</a:t>
            </a:r>
          </a:p>
          <a:p>
            <a:pPr marL="182903" indent="-182903" algn="l" eaLnBrk="1" hangingPunct="1">
              <a:buFontTx/>
              <a:buChar char="-"/>
              <a:defRPr/>
            </a:pPr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One RF power source (klystron, IOT, ...) per resonator</a:t>
            </a:r>
          </a:p>
          <a:p>
            <a:pPr marL="182903" indent="-182903" algn="l" eaLnBrk="1" hangingPunct="1">
              <a:buFontTx/>
              <a:buChar char="-"/>
              <a:defRPr/>
            </a:pPr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Two klystrons per modulator for ellipticals</a:t>
            </a:r>
          </a:p>
          <a:p>
            <a:pPr marL="182903" indent="-182903" algn="l" eaLnBrk="1" hangingPunct="1">
              <a:buFontTx/>
              <a:buChar char="-"/>
              <a:defRPr/>
            </a:pPr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Pulsed-cathode klystrons for RFQ, DTL</a:t>
            </a:r>
          </a:p>
          <a:p>
            <a:pPr marL="182903" indent="-182903" algn="l" eaLnBrk="1" hangingPunct="1">
              <a:buFontTx/>
              <a:buChar char="-"/>
              <a:defRPr/>
            </a:pPr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Tetrode amplifiers for spokes</a:t>
            </a:r>
          </a:p>
          <a:p>
            <a:pPr marL="182903" indent="-182903" algn="l" eaLnBrk="1" hangingPunct="1">
              <a:buFontTx/>
              <a:buChar char="-"/>
              <a:defRPr/>
            </a:pPr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Klystrons for med-beta ellipticals, backup for high-betas</a:t>
            </a:r>
          </a:p>
          <a:p>
            <a:pPr marL="182903" indent="-182903" algn="l" eaLnBrk="1" hangingPunct="1">
              <a:buFontTx/>
              <a:buChar char="-"/>
              <a:defRPr/>
            </a:pPr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Developments with industry for high-power IOTs</a:t>
            </a:r>
          </a:p>
          <a:p>
            <a:pPr marL="182903" indent="-182903" algn="l" eaLnBrk="1" hangingPunct="1">
              <a:buFontTx/>
              <a:buChar char="-"/>
              <a:defRPr/>
            </a:pPr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LLRF, RF distribution, energy recovery,...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67544" y="5839296"/>
            <a:ext cx="43924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Part of spoke section of RF gallery (~10% of total gallery)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b="18043"/>
          <a:stretch/>
        </p:blipFill>
        <p:spPr>
          <a:xfrm>
            <a:off x="479322" y="3573016"/>
            <a:ext cx="4380710" cy="228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995083"/>
            <a:ext cx="3167366" cy="2153997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286560"/>
            <a:ext cx="3191186" cy="12403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5508104" y="5654712"/>
            <a:ext cx="3240360" cy="43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Development of novel high-power long-pulse modulators taking place at ESS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</p:spTree>
    <p:extLst>
      <p:ext uri="{BB962C8B-B14F-4D97-AF65-F5344CB8AC3E}">
        <p14:creationId xmlns:p14="http://schemas.microsoft.com/office/powerpoint/2010/main" val="15452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221088"/>
            <a:ext cx="2333753" cy="1734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In-Kind to Accelerator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98114" y="1844824"/>
            <a:ext cx="793432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4625" indent="-174625" algn="l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Since the launch of Expressions of Interest in spring 2013, d</a:t>
            </a:r>
            <a:r>
              <a:rPr lang="sv-SE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iscussions on in-kind are going on with 25 organizations.</a:t>
            </a:r>
          </a:p>
          <a:p>
            <a:pPr algn="l">
              <a:defRPr/>
            </a:pP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 algn="l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Possible partners to Accelerator have been identified in Denmark, Estonia, France, Germany, Hungary, Italy, Norway, Poland, Spain, Sweden, Switzerland, and UK.</a:t>
            </a:r>
          </a:p>
          <a:p>
            <a:pPr algn="l">
              <a:defRPr/>
            </a:pPr>
            <a:endParaRPr lang="sv-SE" sz="1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11561" y="3147352"/>
            <a:ext cx="4320479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4625" indent="-174625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Value of items discussed with in-kind partners represents 50% of the accelerator budget.</a:t>
            </a:r>
          </a:p>
          <a:p>
            <a:pPr marL="174625" indent="-174625">
              <a:buFont typeface="Arial"/>
              <a:buChar char="•"/>
              <a:defRPr/>
            </a:pP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Host countries cannot formally give in-kind contributions, contracts represent 3% of budget.</a:t>
            </a:r>
          </a:p>
          <a:p>
            <a:pPr marL="174625" indent="-174625">
              <a:buFont typeface="Arial"/>
              <a:buChar char="•"/>
              <a:defRPr/>
            </a:pP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Another 15% possible as in-kind.</a:t>
            </a:r>
          </a:p>
          <a:p>
            <a:pPr marL="174625" indent="-174625">
              <a:buFont typeface="Arial"/>
              <a:buChar char="•"/>
              <a:defRPr/>
            </a:pP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174625" indent="-174625">
              <a:buFont typeface="Arial"/>
              <a:buChar char="•"/>
              <a:defRPr/>
            </a:pPr>
            <a:r>
              <a:rPr lang="sv-SE" sz="1600">
                <a:latin typeface="Arial" charset="0"/>
                <a:ea typeface="ＭＳ Ｐゴシック" charset="0"/>
                <a:cs typeface="ＭＳ Ｐゴシック" charset="0"/>
              </a:rPr>
              <a:t>Important for ESS budget to find partners also for the ”possible”.</a:t>
            </a:r>
            <a:endParaRPr lang="sv-SE" sz="1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20210" y="3933056"/>
            <a:ext cx="4034612" cy="2328798"/>
            <a:chOff x="4920210" y="3933056"/>
            <a:chExt cx="4034612" cy="2328798"/>
          </a:xfrm>
        </p:grpSpPr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5664820" y="3933056"/>
              <a:ext cx="13962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Not IKC, 32%</a:t>
              </a: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7897068" y="4756502"/>
              <a:ext cx="10577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Planned IKC, 50%</a:t>
              </a: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4920210" y="5290175"/>
              <a:ext cx="101994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Possible IKC, 15%</a:t>
              </a: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5584304" y="5984855"/>
              <a:ext cx="13962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SE,DK, 3%</a:t>
              </a:r>
            </a:p>
          </p:txBody>
        </p:sp>
      </p:grp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</p:spTree>
    <p:extLst>
      <p:ext uri="{BB962C8B-B14F-4D97-AF65-F5344CB8AC3E}">
        <p14:creationId xmlns:p14="http://schemas.microsoft.com/office/powerpoint/2010/main" val="195071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674" y="1674546"/>
            <a:ext cx="4824536" cy="4840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Partner Institutions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923928" y="2575853"/>
            <a:ext cx="1728192" cy="83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Not yet signed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Contract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HoA/Cover page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IKC</a:t>
            </a: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755576" y="1556792"/>
            <a:ext cx="2448272" cy="372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 u="sng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In-kind (main contributions)</a:t>
            </a:r>
          </a:p>
          <a:p>
            <a:pPr algn="l" eaLnBrk="1" hangingPunct="1"/>
            <a:endParaRPr lang="sv-SE" sz="800">
              <a:solidFill>
                <a:schemeClr val="accent4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ATOMKI (RF-LPS)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CEA (RFQ, SRF, 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CNRS (SRF, Cryo)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Daresbury Lab (SRF, Vacuum)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Elettra (RF, Magn, PS, 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ESS-Bilbao (MEBT, 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Huddersfield Univ (RF distrib)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IFJ PAN (Installations)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Catania (Source, LEBT)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Legnaro (DTL)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Milan (SRF)</a:t>
            </a:r>
          </a:p>
          <a:p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Lodz UT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NCBJ (LLRF, gamma blockers)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Tallinn UT (RF)</a:t>
            </a:r>
          </a:p>
          <a:p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Agder (Seconded staff)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Oslo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Warsaw UT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Wroclaw UT (Cryo)</a:t>
            </a: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755576" y="5301208"/>
            <a:ext cx="2304256" cy="113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 u="sng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Paid contracts</a:t>
            </a:r>
          </a:p>
          <a:p>
            <a:pPr algn="l" eaLnBrk="1" hangingPunct="1"/>
            <a:endParaRPr lang="sv-SE" sz="800">
              <a:solidFill>
                <a:srgbClr val="604A7B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Aarhus Univ (Beam delivery)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DESY (Diagn)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Lund Univ (LLRF, RF)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Uppsala Univ (Tests)</a:t>
            </a:r>
          </a:p>
        </p:txBody>
      </p:sp>
    </p:spTree>
    <p:extLst>
      <p:ext uri="{BB962C8B-B14F-4D97-AF65-F5344CB8AC3E}">
        <p14:creationId xmlns:p14="http://schemas.microsoft.com/office/powerpoint/2010/main" val="378339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High-Level Accelerator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2851"/>
          <a:stretch/>
        </p:blipFill>
        <p:spPr>
          <a:xfrm>
            <a:off x="467544" y="1700808"/>
            <a:ext cx="8232448" cy="46085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71600" y="5085184"/>
            <a:ext cx="2304256" cy="5539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sz="1000">
                <a:latin typeface="Arial" charset="0"/>
                <a:ea typeface="ＭＳ Ｐゴシック" charset="0"/>
                <a:cs typeface="ＭＳ Ｐゴシック" charset="0"/>
              </a:rPr>
              <a:t>There are many “close critical paths” in the project, notably RFQ, DTL, cryomodules and RF system</a:t>
            </a:r>
          </a:p>
        </p:txBody>
      </p:sp>
    </p:spTree>
    <p:extLst>
      <p:ext uri="{BB962C8B-B14F-4D97-AF65-F5344CB8AC3E}">
        <p14:creationId xmlns:p14="http://schemas.microsoft.com/office/powerpoint/2010/main" val="14303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Journey to deliver the world’s leading facility for research using neutrons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  <p:pic>
        <p:nvPicPr>
          <p:cNvPr id="8" name="Picture 7" descr="ESS_sit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0728"/>
            <a:ext cx="9144000" cy="5440362"/>
          </a:xfrm>
          <a:prstGeom prst="rect">
            <a:avLst/>
          </a:prstGeom>
        </p:spPr>
      </p:pic>
      <p:grpSp>
        <p:nvGrpSpPr>
          <p:cNvPr id="9" name="Group 84"/>
          <p:cNvGrpSpPr>
            <a:grpSpLocks/>
          </p:cNvGrpSpPr>
          <p:nvPr/>
        </p:nvGrpSpPr>
        <p:grpSpPr bwMode="auto">
          <a:xfrm>
            <a:off x="509730" y="2438440"/>
            <a:ext cx="8220265" cy="3290862"/>
            <a:chOff x="509589" y="2248826"/>
            <a:chExt cx="8219880" cy="3425699"/>
          </a:xfrm>
        </p:grpSpPr>
        <p:grpSp>
          <p:nvGrpSpPr>
            <p:cNvPr id="10" name="Group 72"/>
            <p:cNvGrpSpPr>
              <a:grpSpLocks/>
            </p:cNvGrpSpPr>
            <p:nvPr/>
          </p:nvGrpSpPr>
          <p:grpSpPr bwMode="auto">
            <a:xfrm>
              <a:off x="7576067" y="2569291"/>
              <a:ext cx="608554" cy="270369"/>
              <a:chOff x="1665943" y="4915251"/>
              <a:chExt cx="608554" cy="270369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H="1">
                <a:off x="1664967" y="505085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2115796" y="505085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1834822" y="4915342"/>
                <a:ext cx="269862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 flipV="1">
              <a:off x="8167201" y="2248787"/>
              <a:ext cx="561949" cy="461061"/>
            </a:xfrm>
            <a:prstGeom prst="straightConnector1">
              <a:avLst/>
            </a:prstGeom>
            <a:ln w="57150" cmpd="sng">
              <a:solidFill>
                <a:srgbClr val="0094CA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986157" y="2696628"/>
              <a:ext cx="606397" cy="484195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60"/>
            <p:cNvGrpSpPr>
              <a:grpSpLocks/>
            </p:cNvGrpSpPr>
            <p:nvPr/>
          </p:nvGrpSpPr>
          <p:grpSpPr bwMode="auto">
            <a:xfrm>
              <a:off x="6394219" y="3039642"/>
              <a:ext cx="608554" cy="270369"/>
              <a:chOff x="1665943" y="4915251"/>
              <a:chExt cx="608554" cy="270369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H="1">
                <a:off x="1665770" y="5051475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2115012" y="5051475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1834037" y="4915966"/>
                <a:ext cx="271450" cy="269364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 flipH="1">
              <a:off x="5808287" y="3169256"/>
              <a:ext cx="606397" cy="484195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56"/>
            <p:cNvGrpSpPr>
              <a:grpSpLocks/>
            </p:cNvGrpSpPr>
            <p:nvPr/>
          </p:nvGrpSpPr>
          <p:grpSpPr bwMode="auto">
            <a:xfrm>
              <a:off x="5217882" y="3517943"/>
              <a:ext cx="608554" cy="270369"/>
              <a:chOff x="1665943" y="4915251"/>
              <a:chExt cx="608554" cy="270369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flipH="1">
                <a:off x="1665825" y="505075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2115066" y="505075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>
              <a:xfrm>
                <a:off x="1834092" y="4915250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 flipH="1">
              <a:off x="4627242" y="3646840"/>
              <a:ext cx="606397" cy="484196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52"/>
            <p:cNvGrpSpPr>
              <a:grpSpLocks/>
            </p:cNvGrpSpPr>
            <p:nvPr/>
          </p:nvGrpSpPr>
          <p:grpSpPr bwMode="auto">
            <a:xfrm>
              <a:off x="4037531" y="3996109"/>
              <a:ext cx="608554" cy="270369"/>
              <a:chOff x="1665943" y="4915251"/>
              <a:chExt cx="608554" cy="270369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H="1">
                <a:off x="1665132" y="505017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2115961" y="5050179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1834986" y="4914670"/>
                <a:ext cx="269862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 flipH="1">
              <a:off x="3452547" y="4121121"/>
              <a:ext cx="606397" cy="484195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44"/>
            <p:cNvGrpSpPr>
              <a:grpSpLocks/>
            </p:cNvGrpSpPr>
            <p:nvPr/>
          </p:nvGrpSpPr>
          <p:grpSpPr bwMode="auto">
            <a:xfrm>
              <a:off x="2858379" y="4465147"/>
              <a:ext cx="608554" cy="270369"/>
              <a:chOff x="1665943" y="4915251"/>
              <a:chExt cx="608554" cy="27036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1666414" y="5050463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2115655" y="5050463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1834681" y="4914954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 flipH="1">
              <a:off x="2274677" y="4592096"/>
              <a:ext cx="606397" cy="484196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43"/>
            <p:cNvGrpSpPr>
              <a:grpSpLocks/>
            </p:cNvGrpSpPr>
            <p:nvPr/>
          </p:nvGrpSpPr>
          <p:grpSpPr bwMode="auto">
            <a:xfrm>
              <a:off x="1682729" y="4932036"/>
              <a:ext cx="608554" cy="270369"/>
              <a:chOff x="1665943" y="4915251"/>
              <a:chExt cx="608554" cy="270369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H="1">
                <a:off x="1665781" y="5051244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2115023" y="5051244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1834048" y="4915735"/>
                <a:ext cx="271450" cy="269366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 flipH="1">
              <a:off x="1099982" y="5061419"/>
              <a:ext cx="606397" cy="484196"/>
            </a:xfrm>
            <a:prstGeom prst="line">
              <a:avLst/>
            </a:prstGeom>
            <a:ln w="57150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64"/>
            <p:cNvGrpSpPr>
              <a:grpSpLocks/>
            </p:cNvGrpSpPr>
            <p:nvPr/>
          </p:nvGrpSpPr>
          <p:grpSpPr bwMode="auto">
            <a:xfrm>
              <a:off x="509589" y="5404156"/>
              <a:ext cx="608554" cy="270369"/>
              <a:chOff x="1665943" y="4915251"/>
              <a:chExt cx="608554" cy="270369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H="1">
                <a:off x="1665814" y="505010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2115055" y="5050100"/>
                <a:ext cx="158742" cy="0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1834081" y="4914591"/>
                <a:ext cx="271449" cy="271018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cxnSp>
        <p:nvCxnSpPr>
          <p:cNvPr id="45" name="Straight Connector 44"/>
          <p:cNvCxnSpPr/>
          <p:nvPr/>
        </p:nvCxnSpPr>
        <p:spPr bwMode="auto">
          <a:xfrm>
            <a:off x="7877176" y="2371728"/>
            <a:ext cx="0" cy="369888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4340226" y="3933828"/>
            <a:ext cx="0" cy="192088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 bwMode="auto">
          <a:xfrm>
            <a:off x="1984375" y="4813303"/>
            <a:ext cx="0" cy="192088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33"/>
          <p:cNvSpPr txBox="1">
            <a:spLocks noChangeArrowheads="1"/>
          </p:cNvSpPr>
          <p:nvPr/>
        </p:nvSpPr>
        <p:spPr bwMode="auto">
          <a:xfrm>
            <a:off x="2816057" y="3159748"/>
            <a:ext cx="1764879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>
                <a:solidFill>
                  <a:srgbClr val="0094CA"/>
                </a:solidFill>
              </a:rPr>
              <a:t>2014</a:t>
            </a:r>
          </a:p>
          <a:p>
            <a:r>
              <a:rPr lang="en-US" sz="1400" b="1">
                <a:solidFill>
                  <a:srgbClr val="000000"/>
                </a:solidFill>
              </a:rPr>
              <a:t>Construction work starts on the site</a:t>
            </a:r>
          </a:p>
        </p:txBody>
      </p:sp>
      <p:sp>
        <p:nvSpPr>
          <p:cNvPr id="49" name="TextBox 36"/>
          <p:cNvSpPr txBox="1">
            <a:spLocks noChangeArrowheads="1"/>
          </p:cNvSpPr>
          <p:nvPr/>
        </p:nvSpPr>
        <p:spPr bwMode="auto">
          <a:xfrm>
            <a:off x="749884" y="4044005"/>
            <a:ext cx="1564005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>
                <a:solidFill>
                  <a:srgbClr val="0094CA"/>
                </a:solidFill>
              </a:rPr>
              <a:t>2009</a:t>
            </a:r>
          </a:p>
          <a:p>
            <a:r>
              <a:rPr lang="en-US" sz="1400" b="1">
                <a:solidFill>
                  <a:srgbClr val="000000"/>
                </a:solidFill>
              </a:rPr>
              <a:t>Decision: ESS will be built in Lund</a:t>
            </a:r>
          </a:p>
        </p:txBody>
      </p:sp>
      <p:sp>
        <p:nvSpPr>
          <p:cNvPr id="50" name="TextBox 32"/>
          <p:cNvSpPr txBox="1">
            <a:spLocks noChangeArrowheads="1"/>
          </p:cNvSpPr>
          <p:nvPr/>
        </p:nvSpPr>
        <p:spPr bwMode="auto">
          <a:xfrm>
            <a:off x="7374408" y="1601792"/>
            <a:ext cx="1575931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>
                <a:solidFill>
                  <a:srgbClr val="0094CA"/>
                </a:solidFill>
              </a:rPr>
              <a:t>2025</a:t>
            </a:r>
          </a:p>
          <a:p>
            <a:r>
              <a:rPr lang="en-US" sz="1400" b="1">
                <a:solidFill>
                  <a:srgbClr val="000000"/>
                </a:solidFill>
              </a:rPr>
              <a:t>ESS construction complete</a:t>
            </a:r>
          </a:p>
        </p:txBody>
      </p:sp>
      <p:cxnSp>
        <p:nvCxnSpPr>
          <p:cNvPr id="51" name="Straight Connector 50"/>
          <p:cNvCxnSpPr/>
          <p:nvPr/>
        </p:nvCxnSpPr>
        <p:spPr bwMode="auto">
          <a:xfrm>
            <a:off x="815975" y="5729291"/>
            <a:ext cx="0" cy="158750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35"/>
          <p:cNvSpPr txBox="1">
            <a:spLocks noChangeArrowheads="1"/>
          </p:cNvSpPr>
          <p:nvPr/>
        </p:nvSpPr>
        <p:spPr bwMode="auto">
          <a:xfrm>
            <a:off x="206388" y="5894832"/>
            <a:ext cx="2085119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>
                <a:solidFill>
                  <a:srgbClr val="0094CA"/>
                </a:solidFill>
              </a:rPr>
              <a:t>2003</a:t>
            </a:r>
          </a:p>
          <a:p>
            <a:r>
              <a:rPr lang="en-US" sz="1400" b="1">
                <a:solidFill>
                  <a:srgbClr val="000000"/>
                </a:solidFill>
              </a:rPr>
              <a:t>First European design effort of ESS completed</a:t>
            </a: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3171825" y="4827617"/>
            <a:ext cx="0" cy="312737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34"/>
          <p:cNvSpPr txBox="1">
            <a:spLocks noChangeArrowheads="1"/>
          </p:cNvSpPr>
          <p:nvPr/>
        </p:nvSpPr>
        <p:spPr bwMode="auto">
          <a:xfrm>
            <a:off x="2585786" y="5143261"/>
            <a:ext cx="1878307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>
                <a:solidFill>
                  <a:srgbClr val="0094CA"/>
                </a:solidFill>
              </a:rPr>
              <a:t>2012</a:t>
            </a:r>
          </a:p>
          <a:p>
            <a:r>
              <a:rPr lang="en-US" sz="1400" b="1"/>
              <a:t>ESS Design Update phase complete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>
            <a:off x="5521325" y="3929066"/>
            <a:ext cx="0" cy="747712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31"/>
          <p:cNvSpPr txBox="1">
            <a:spLocks noChangeArrowheads="1"/>
          </p:cNvSpPr>
          <p:nvPr/>
        </p:nvSpPr>
        <p:spPr bwMode="auto">
          <a:xfrm>
            <a:off x="5041255" y="4677403"/>
            <a:ext cx="1618977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>
                <a:solidFill>
                  <a:srgbClr val="0094CA"/>
                </a:solidFill>
              </a:rPr>
              <a:t>2019</a:t>
            </a:r>
          </a:p>
          <a:p>
            <a:r>
              <a:rPr lang="en-US" sz="1400" b="1"/>
              <a:t>First beam on target</a:t>
            </a: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6702426" y="3463928"/>
            <a:ext cx="0" cy="257175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22"/>
          <p:cNvSpPr txBox="1">
            <a:spLocks noChangeArrowheads="1"/>
          </p:cNvSpPr>
          <p:nvPr/>
        </p:nvSpPr>
        <p:spPr bwMode="auto">
          <a:xfrm>
            <a:off x="6394623" y="3720713"/>
            <a:ext cx="1695942" cy="76944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600" b="1">
                <a:solidFill>
                  <a:srgbClr val="0094CA"/>
                </a:solidFill>
              </a:rPr>
              <a:t>2023</a:t>
            </a:r>
          </a:p>
          <a:p>
            <a:r>
              <a:rPr lang="en-US" sz="1400" b="1">
                <a:solidFill>
                  <a:srgbClr val="000000"/>
                </a:solidFill>
              </a:rPr>
              <a:t>ESS starts</a:t>
            </a:r>
          </a:p>
          <a:p>
            <a:r>
              <a:rPr lang="en-US" sz="1400" b="1">
                <a:solidFill>
                  <a:srgbClr val="000000"/>
                </a:solidFill>
              </a:rPr>
              <a:t>user program</a:t>
            </a:r>
          </a:p>
        </p:txBody>
      </p:sp>
    </p:spTree>
    <p:extLst>
      <p:ext uri="{BB962C8B-B14F-4D97-AF65-F5344CB8AC3E}">
        <p14:creationId xmlns:p14="http://schemas.microsoft.com/office/powerpoint/2010/main" val="33373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Top-Level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IKRC, 10 Jun 2015</a:t>
            </a:r>
          </a:p>
        </p:txBody>
      </p:sp>
      <p:pic>
        <p:nvPicPr>
          <p:cNvPr id="20" name="image4.jpg" descr="ESS_site.jpg"/>
          <p:cNvPicPr/>
          <p:nvPr/>
        </p:nvPicPr>
        <p:blipFill rotWithShape="1">
          <a:blip r:embed="rId2">
            <a:extLst/>
          </a:blip>
          <a:srcRect l="8598" t="7" r="3704" b="-37"/>
          <a:stretch/>
        </p:blipFill>
        <p:spPr>
          <a:xfrm>
            <a:off x="-7200" y="1432800"/>
            <a:ext cx="9176400" cy="54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48"/>
          <p:cNvSpPr/>
          <p:nvPr/>
        </p:nvSpPr>
        <p:spPr>
          <a:xfrm>
            <a:off x="539552" y="2636912"/>
            <a:ext cx="2400176" cy="1107996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11403"/>
            <a:r>
              <a:rPr lang="sv-SE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Proton </a:t>
            </a:r>
            <a:r>
              <a: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Accelerator</a:t>
            </a:r>
          </a:p>
          <a:p>
            <a:pPr lvl="0" defTabSz="411403"/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Energy:</a:t>
            </a:r>
            <a:r>
              <a:rPr lang="sv-S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		</a:t>
            </a: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 GeV</a:t>
            </a:r>
          </a:p>
          <a:p>
            <a:pPr lvl="0" defTabSz="411403"/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Rep. </a:t>
            </a:r>
            <a:r>
              <a:rPr lang="sv-S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</a:t>
            </a: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ate:</a:t>
            </a:r>
            <a:r>
              <a:rPr lang="sv-S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	</a:t>
            </a: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14 Hz</a:t>
            </a:r>
          </a:p>
          <a:p>
            <a:pPr lvl="0" defTabSz="411403"/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Current:</a:t>
            </a:r>
            <a:r>
              <a:rPr lang="sv-S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		</a:t>
            </a: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62.5 mA</a:t>
            </a:r>
          </a:p>
        </p:txBody>
      </p:sp>
      <p:sp>
        <p:nvSpPr>
          <p:cNvPr id="23" name="Shape 52"/>
          <p:cNvSpPr/>
          <p:nvPr/>
        </p:nvSpPr>
        <p:spPr>
          <a:xfrm>
            <a:off x="6516216" y="4077072"/>
            <a:ext cx="2448272" cy="138499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 defTabSz="411403"/>
            <a:r>
              <a:rPr lang="sv-SE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Neutron Instruments</a:t>
            </a:r>
          </a:p>
          <a:p>
            <a:pPr lvl="0" defTabSz="411403"/>
            <a:r>
              <a:rPr lang="sv-S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Construction budget</a:t>
            </a:r>
            <a:br>
              <a:rPr lang="sv-S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sv-S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 contains </a:t>
            </a:r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16 </a:t>
            </a:r>
            <a:r>
              <a:rPr lang="sv-S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nstruments</a:t>
            </a:r>
          </a:p>
          <a:p>
            <a:pPr lvl="0" defTabSz="411403"/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Committed to deliver 22</a:t>
            </a:r>
            <a:r>
              <a:rPr lang="sv-S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/>
            </a:r>
            <a:br>
              <a:rPr lang="sv-S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sv-SE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instruments by 2028</a:t>
            </a:r>
          </a:p>
        </p:txBody>
      </p:sp>
      <p:sp>
        <p:nvSpPr>
          <p:cNvPr id="48" name="Shape 77"/>
          <p:cNvSpPr/>
          <p:nvPr/>
        </p:nvSpPr>
        <p:spPr>
          <a:xfrm>
            <a:off x="3563888" y="1628800"/>
            <a:ext cx="2279758" cy="138499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 defTabSz="411403"/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Target Station</a:t>
            </a:r>
          </a:p>
          <a:p>
            <a:pPr lvl="0" defTabSz="411403"/>
            <a:r>
              <a:rPr lang="en-US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Rotating W target </a:t>
            </a:r>
          </a:p>
          <a:p>
            <a:pPr lvl="0" defTabSz="411403"/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He-gas cooled </a:t>
            </a:r>
            <a:endParaRPr lang="en-US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defTabSz="411403"/>
            <a:r>
              <a:rPr lang="en-US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5 MW average power</a:t>
            </a:r>
          </a:p>
          <a:p>
            <a:pPr lvl="0" defTabSz="411403"/>
            <a:r>
              <a:rPr lang="en-US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42 beam ports</a:t>
            </a:r>
            <a:endParaRPr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15816" y="5805264"/>
            <a:ext cx="3230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Total cost: 1,843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M€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</a:t>
            </a:r>
            <a:endParaRPr lang="en-US" sz="2400" baseline="-2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067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Cost Baseline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6634381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</p:spTree>
    <p:extLst>
      <p:ext uri="{BB962C8B-B14F-4D97-AF65-F5344CB8AC3E}">
        <p14:creationId xmlns:p14="http://schemas.microsoft.com/office/powerpoint/2010/main" val="347900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Construction Funding and Budget Profile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748464" cy="409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1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Organisation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28800"/>
            <a:ext cx="8820472" cy="462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6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Linear Accelerator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11560" y="3645024"/>
            <a:ext cx="396044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5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Particle species	p</a:t>
            </a:r>
          </a:p>
          <a:p>
            <a:pPr algn="l" eaLnBrk="1" hangingPunct="1"/>
            <a:r>
              <a:rPr lang="sv-SE" sz="15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Energy	2.0 GeV</a:t>
            </a:r>
          </a:p>
          <a:p>
            <a:pPr algn="l" eaLnBrk="1" hangingPunct="1"/>
            <a:r>
              <a:rPr lang="sv-SE" sz="15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Current	62.5 mA</a:t>
            </a:r>
          </a:p>
          <a:p>
            <a:pPr algn="l" eaLnBrk="1" hangingPunct="1"/>
            <a:r>
              <a:rPr lang="sv-SE" sz="15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Average power	5 MW</a:t>
            </a:r>
          </a:p>
          <a:p>
            <a:pPr algn="l" eaLnBrk="1" hangingPunct="1"/>
            <a:r>
              <a:rPr lang="sv-SE" sz="15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Peak power	125 MW</a:t>
            </a:r>
          </a:p>
          <a:p>
            <a:pPr algn="l" eaLnBrk="1" hangingPunct="1"/>
            <a:r>
              <a:rPr lang="sv-SE" sz="15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Pulse length	2.86 ms</a:t>
            </a:r>
          </a:p>
          <a:p>
            <a:pPr algn="l" eaLnBrk="1" hangingPunct="1"/>
            <a:r>
              <a:rPr lang="sv-SE" sz="15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Repetition rate	14 Hz</a:t>
            </a:r>
            <a:endParaRPr lang="en-US" sz="150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  <a:p>
            <a:pPr algn="l" eaLnBrk="1" hangingPunct="1"/>
            <a:r>
              <a:rPr lang="sv-SE" sz="15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Operating time	5200 h/year</a:t>
            </a:r>
          </a:p>
          <a:p>
            <a:pPr algn="l" eaLnBrk="1" hangingPunct="1"/>
            <a:r>
              <a:rPr lang="sv-SE" sz="15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Reliability (all facility)	95%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9655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254701" cy="148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</p:spTree>
    <p:extLst>
      <p:ext uri="{BB962C8B-B14F-4D97-AF65-F5344CB8AC3E}">
        <p14:creationId xmlns:p14="http://schemas.microsoft.com/office/powerpoint/2010/main" val="186097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Ion Source and Normal-Conducting Linac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71600" y="3404146"/>
            <a:ext cx="3315146" cy="62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Prototype proton source operational, and under further development, in Catania. Output energy 75 keV.</a:t>
            </a:r>
          </a:p>
        </p:txBody>
      </p:sp>
      <p:pic>
        <p:nvPicPr>
          <p:cNvPr id="12" name="Picture 14" descr="IMG_09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748284"/>
            <a:ext cx="19431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1813942"/>
            <a:ext cx="2214563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IMG_03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1697708"/>
            <a:ext cx="1241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338763" y="3542383"/>
            <a:ext cx="35353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Design exists for ESS RFQ similar to 5 m long IPHI RFQ at Saclay. Energy 75 keV-&gt;3.6 MeV.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4268242"/>
            <a:ext cx="222726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960438" y="5727154"/>
            <a:ext cx="337978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Design work at ESS Bilbao for MEBT with instrumentation, chopping and collimation.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7335838" y="4566245"/>
            <a:ext cx="1614487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DTL design work at ESS and in Legnaro, 3.6 -&gt;90 MeV.</a:t>
            </a:r>
          </a:p>
          <a:p>
            <a:pPr algn="l" eaLnBrk="1" hangingPunct="1"/>
            <a:endParaRPr lang="sv-SE" sz="12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Picture from CERN Linac4 DTL.</a:t>
            </a:r>
          </a:p>
        </p:txBody>
      </p:sp>
      <p:pic>
        <p:nvPicPr>
          <p:cNvPr id="19" name="Picture 1" descr="DT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412258"/>
            <a:ext cx="16414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</p:spTree>
    <p:extLst>
      <p:ext uri="{BB962C8B-B14F-4D97-AF65-F5344CB8AC3E}">
        <p14:creationId xmlns:p14="http://schemas.microsoft.com/office/powerpoint/2010/main" val="5896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Spoke Cavities and Cryomodules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699792" y="2204864"/>
            <a:ext cx="1944216" cy="11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Cryomodule with two double-spoke cavities </a:t>
            </a:r>
            <a:b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</a:br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at 2 K. Beta 0.5, energy 90-&gt;216 MeV, length 2.9 m, diameter 1.3 m. From IPN, Orsay</a:t>
            </a:r>
          </a:p>
        </p:txBody>
      </p:sp>
      <p:pic>
        <p:nvPicPr>
          <p:cNvPr id="25" name="Picture 2" descr="C:\Users\reynet.IPN\Desktop\Salle Blanche\cryomo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5" r="19374"/>
          <a:stretch>
            <a:fillRect/>
          </a:stretch>
        </p:blipFill>
        <p:spPr bwMode="auto">
          <a:xfrm>
            <a:off x="611560" y="1916831"/>
            <a:ext cx="2016224" cy="190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20888"/>
            <a:ext cx="3901192" cy="282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bousson\AppData\Local\Microsoft\Windows\Temporary Internet Files\Content.Outlook\5YZ7TAU1\IMG_0006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93096"/>
            <a:ext cx="2160240" cy="1620180"/>
          </a:xfrm>
          <a:prstGeom prst="rect">
            <a:avLst/>
          </a:prstGeom>
          <a:noFill/>
        </p:spPr>
      </p:pic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467544" y="5949280"/>
            <a:ext cx="2304256" cy="25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First prototype cavity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5148064" y="5373216"/>
            <a:ext cx="3528392" cy="43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First tests of prototypes 2 and 3, exceeding ESS requirements in accelerating gradient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3933056"/>
            <a:ext cx="1514872" cy="1712777"/>
          </a:xfrm>
          <a:prstGeom prst="rect">
            <a:avLst/>
          </a:prstGeom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987824" y="5661248"/>
            <a:ext cx="1656184" cy="43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sv-SE" sz="12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Vacuum vessel, mechanical support</a:t>
            </a:r>
          </a:p>
        </p:txBody>
      </p:sp>
    </p:spTree>
    <p:extLst>
      <p:ext uri="{BB962C8B-B14F-4D97-AF65-F5344CB8AC3E}">
        <p14:creationId xmlns:p14="http://schemas.microsoft.com/office/powerpoint/2010/main" val="7560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Elliptical Cavities and Cryomodules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v-SE"/>
              <a:t>Lund, 10 Feb 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84784"/>
            <a:ext cx="765944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23571</TotalTime>
  <Words>818</Words>
  <Application>Microsoft Macintosh PowerPoint</Application>
  <PresentationFormat>On-screen Show (4:3)</PresentationFormat>
  <Paragraphs>166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ESS Core Powerpoint template</vt:lpstr>
      <vt:lpstr>Accelerator Status</vt:lpstr>
      <vt:lpstr>Top-Level Parameters</vt:lpstr>
      <vt:lpstr>Cost Baseline</vt:lpstr>
      <vt:lpstr>Construction Funding and Budget Profile</vt:lpstr>
      <vt:lpstr>Organisation</vt:lpstr>
      <vt:lpstr>Linear Accelerator</vt:lpstr>
      <vt:lpstr>Ion Source and Normal-Conducting Linac</vt:lpstr>
      <vt:lpstr>Spoke Cavities and Cryomodules</vt:lpstr>
      <vt:lpstr>Elliptical Cavities and Cryomodules</vt:lpstr>
      <vt:lpstr>High-Energy Beam Transport</vt:lpstr>
      <vt:lpstr>RF Sources</vt:lpstr>
      <vt:lpstr>In-Kind to Accelerator</vt:lpstr>
      <vt:lpstr>Partner Institutions</vt:lpstr>
      <vt:lpstr>High-Level Accelerator Schedule</vt:lpstr>
      <vt:lpstr>Journey to deliver the world’s leading facility for research using neutrons</vt:lpstr>
    </vt:vector>
  </TitlesOfParts>
  <Manager/>
  <Company>ESS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ESS User</cp:lastModifiedBy>
  <cp:revision>114</cp:revision>
  <dcterms:created xsi:type="dcterms:W3CDTF">2013-10-29T16:05:10Z</dcterms:created>
  <dcterms:modified xsi:type="dcterms:W3CDTF">2016-02-09T22:58:47Z</dcterms:modified>
  <cp:category/>
</cp:coreProperties>
</file>