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394" r:id="rId3"/>
    <p:sldId id="395" r:id="rId4"/>
    <p:sldId id="396" r:id="rId5"/>
    <p:sldId id="399" r:id="rId6"/>
    <p:sldId id="397" r:id="rId7"/>
    <p:sldId id="398" r:id="rId8"/>
    <p:sldId id="400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8" autoAdjust="0"/>
    <p:restoredTop sz="82863" autoAdjust="0"/>
  </p:normalViewPr>
  <p:slideViewPr>
    <p:cSldViewPr>
      <p:cViewPr>
        <p:scale>
          <a:sx n="100" d="100"/>
          <a:sy n="100" d="100"/>
        </p:scale>
        <p:origin x="-1456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09/02/16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May 2017</a:t>
            </a:r>
            <a:r>
              <a:rPr lang="en-US" baseline="0" dirty="0" smtClean="0"/>
              <a:t> full tunnel access</a:t>
            </a:r>
          </a:p>
          <a:p>
            <a:r>
              <a:rPr lang="en-US" baseline="0" dirty="0" smtClean="0"/>
              <a:t>1 </a:t>
            </a:r>
            <a:r>
              <a:rPr lang="en-US" baseline="0" dirty="0" err="1" smtClean="0"/>
              <a:t>sept</a:t>
            </a:r>
            <a:r>
              <a:rPr lang="en-US" baseline="0" dirty="0" smtClean="0"/>
              <a:t> 2017 partial gallery access (</a:t>
            </a:r>
            <a:r>
              <a:rPr lang="en-US" baseline="0" dirty="0" err="1" smtClean="0"/>
              <a:t>inc</a:t>
            </a:r>
            <a:r>
              <a:rPr lang="en-US" baseline="0" dirty="0" smtClean="0"/>
              <a:t> 2 stubs)</a:t>
            </a:r>
          </a:p>
          <a:p>
            <a:r>
              <a:rPr lang="en-US" baseline="0" dirty="0" smtClean="0"/>
              <a:t>31 May 2018 full access gallery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009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09/02/16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09/02/16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09/02/16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09/02/16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09/02/16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ESS Beam Diagnostics Forum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bg1"/>
                </a:solidFill>
              </a:rPr>
              <a:t>Andreas Jansson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ACCSYS WP7 Leader</a:t>
            </a:r>
            <a:endParaRPr lang="en-GB" sz="2000" noProof="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10 February 2016</a:t>
            </a:r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Diagnostics </a:t>
            </a:r>
            <a:r>
              <a:rPr lang="en-US" dirty="0" smtClean="0"/>
              <a:t>– Lund Section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022497"/>
              </p:ext>
            </p:extLst>
          </p:nvPr>
        </p:nvGraphicFramePr>
        <p:xfrm>
          <a:off x="539552" y="1474297"/>
          <a:ext cx="6264696" cy="5339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972"/>
                <a:gridCol w="45777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r>
                        <a:rPr lang="en-US" sz="1400" baseline="0" dirty="0" smtClean="0"/>
                        <a:t>. Jansson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WP7 Leader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Kittelmann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BLM &amp; </a:t>
                      </a:r>
                      <a:r>
                        <a:rPr lang="en-US" sz="1400" dirty="0" smtClean="0"/>
                        <a:t>LBM </a:t>
                      </a:r>
                      <a:r>
                        <a:rPr lang="en-US" sz="1400" baseline="0" dirty="0" smtClean="0"/>
                        <a:t>system </a:t>
                      </a:r>
                      <a:r>
                        <a:rPr lang="en-US" sz="1400" dirty="0" smtClean="0"/>
                        <a:t>lead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H. </a:t>
                      </a:r>
                      <a:r>
                        <a:rPr lang="en-US" sz="1400" dirty="0" err="1" smtClean="0"/>
                        <a:t>Hassanzadegan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BCM system lead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R.</a:t>
                      </a:r>
                      <a:r>
                        <a:rPr lang="en-US" sz="1400" baseline="0" dirty="0" smtClean="0"/>
                        <a:t> Baron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BPM system lead, hardware platform coordination w</a:t>
                      </a:r>
                      <a:r>
                        <a:rPr lang="en-US" sz="1400" baseline="0" dirty="0" smtClean="0"/>
                        <a:t> ICS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r>
                        <a:rPr lang="en-US" sz="1400" baseline="0" dirty="0" smtClean="0"/>
                        <a:t>. </a:t>
                      </a:r>
                      <a:r>
                        <a:rPr lang="en-US" sz="1400" baseline="0" dirty="0" err="1" smtClean="0"/>
                        <a:t>Cheymol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FC, WS &amp; EMU system lead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C. Thomas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NPM system lead,  WP </a:t>
                      </a:r>
                      <a:r>
                        <a:rPr lang="en-US" sz="1400" baseline="0" dirty="0" smtClean="0"/>
                        <a:t>planning coordination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T. Shea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Target Imaging, Aperture</a:t>
                      </a:r>
                      <a:r>
                        <a:rPr lang="en-US" sz="1400" baseline="0" dirty="0" smtClean="0"/>
                        <a:t> &amp; </a:t>
                      </a:r>
                      <a:r>
                        <a:rPr lang="en-US" sz="1400" dirty="0" smtClean="0"/>
                        <a:t>Grid </a:t>
                      </a:r>
                      <a:r>
                        <a:rPr lang="en-US" sz="1400" baseline="0" dirty="0" smtClean="0"/>
                        <a:t>system </a:t>
                      </a:r>
                      <a:r>
                        <a:rPr lang="en-US" sz="1400" baseline="0" dirty="0" smtClean="0"/>
                        <a:t>lead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M. Donna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FPGA </a:t>
                      </a:r>
                      <a:r>
                        <a:rPr lang="en-US" sz="1400" dirty="0" smtClean="0"/>
                        <a:t>Development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H. </a:t>
                      </a:r>
                      <a:r>
                        <a:rPr lang="en-US" sz="1400" dirty="0" err="1" smtClean="0"/>
                        <a:t>Kocevar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S</a:t>
                      </a:r>
                      <a:r>
                        <a:rPr lang="en-US" sz="1400" dirty="0" smtClean="0"/>
                        <a:t>oftware</a:t>
                      </a:r>
                      <a:r>
                        <a:rPr lang="en-US" sz="1400" baseline="0" dirty="0" smtClean="0"/>
                        <a:t> &amp;</a:t>
                      </a:r>
                      <a:r>
                        <a:rPr lang="en-US" sz="1400" dirty="0" smtClean="0"/>
                        <a:t> EPICs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/>
                        <a:t>integration, software and database coordination with ICS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T. </a:t>
                      </a:r>
                      <a:r>
                        <a:rPr lang="en-US" sz="1400" dirty="0" err="1" smtClean="0"/>
                        <a:t>Grandsaert</a:t>
                      </a:r>
                      <a:r>
                        <a:rPr lang="en-US" sz="1400" dirty="0" smtClean="0"/>
                        <a:t> (DO)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Mechanical Design </a:t>
                      </a:r>
                      <a:r>
                        <a:rPr lang="en-US" sz="1400" dirty="0" smtClean="0"/>
                        <a:t>Support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Grishin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ESS-CERN BLM project </a:t>
                      </a:r>
                      <a:r>
                        <a:rPr lang="en-US" sz="1400" dirty="0" smtClean="0"/>
                        <a:t>coordinator (at CERN)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J. </a:t>
                      </a:r>
                      <a:r>
                        <a:rPr lang="en-US" sz="1400" dirty="0" err="1" smtClean="0"/>
                        <a:t>Norin</a:t>
                      </a:r>
                      <a:r>
                        <a:rPr lang="en-US" sz="1400" dirty="0" smtClean="0"/>
                        <a:t> (consultant)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Project Documentation</a:t>
                      </a:r>
                      <a:r>
                        <a:rPr lang="en-US" sz="1400" baseline="0" dirty="0" smtClean="0"/>
                        <a:t> Support </a:t>
                      </a:r>
                      <a:r>
                        <a:rPr lang="en-US" sz="1400" baseline="0" dirty="0" smtClean="0"/>
                        <a:t>(CHESS/DOORS)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C. </a:t>
                      </a:r>
                      <a:r>
                        <a:rPr lang="en-US" sz="1400" dirty="0" err="1" smtClean="0"/>
                        <a:t>Roose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Halo studies (PhD student)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79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/>
          <a:lstStyle/>
          <a:p>
            <a:r>
              <a:rPr lang="en-US" dirty="0" smtClean="0"/>
              <a:t>Partners and scope</a:t>
            </a:r>
            <a:br>
              <a:rPr lang="en-US" dirty="0" smtClean="0"/>
            </a:br>
            <a:r>
              <a:rPr lang="en-US" dirty="0" smtClean="0"/>
              <a:t>(confirmed and under discussion)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Saclay</a:t>
            </a:r>
            <a:r>
              <a:rPr lang="en-US" dirty="0" smtClean="0"/>
              <a:t> – LEBT EMU and Doppler, Cold </a:t>
            </a:r>
            <a:r>
              <a:rPr lang="en-US" dirty="0" err="1" smtClean="0"/>
              <a:t>linac</a:t>
            </a:r>
            <a:r>
              <a:rPr lang="en-US" dirty="0" smtClean="0"/>
              <a:t> NPM, neutron monitors</a:t>
            </a:r>
          </a:p>
          <a:p>
            <a:r>
              <a:rPr lang="en-US" dirty="0" smtClean="0"/>
              <a:t>Bilbao – MEBT diagnostics, </a:t>
            </a:r>
            <a:r>
              <a:rPr lang="en-US" dirty="0" err="1"/>
              <a:t>I</a:t>
            </a:r>
            <a:r>
              <a:rPr lang="en-US" dirty="0" err="1" smtClean="0"/>
              <a:t>nsertable</a:t>
            </a:r>
            <a:r>
              <a:rPr lang="en-US" dirty="0" smtClean="0"/>
              <a:t> stops, </a:t>
            </a:r>
            <a:r>
              <a:rPr lang="en-US" dirty="0"/>
              <a:t>DTL </a:t>
            </a:r>
            <a:r>
              <a:rPr lang="en-US" dirty="0" smtClean="0"/>
              <a:t>FCs</a:t>
            </a:r>
          </a:p>
          <a:p>
            <a:r>
              <a:rPr lang="en-US" dirty="0" err="1" smtClean="0"/>
              <a:t>Elettra</a:t>
            </a:r>
            <a:r>
              <a:rPr lang="en-US" dirty="0" smtClean="0"/>
              <a:t> -  Wire scanner electronics</a:t>
            </a:r>
          </a:p>
          <a:p>
            <a:r>
              <a:rPr lang="en-US" dirty="0" err="1" smtClean="0"/>
              <a:t>Legnaro</a:t>
            </a:r>
            <a:r>
              <a:rPr lang="en-US" dirty="0" smtClean="0"/>
              <a:t> – DTL BPM &amp; BCM</a:t>
            </a:r>
          </a:p>
          <a:p>
            <a:r>
              <a:rPr lang="en-US" dirty="0" err="1" smtClean="0"/>
              <a:t>Olso</a:t>
            </a:r>
            <a:r>
              <a:rPr lang="en-US" dirty="0" smtClean="0"/>
              <a:t> – Target Imaging</a:t>
            </a:r>
          </a:p>
          <a:p>
            <a:r>
              <a:rPr lang="en-US" dirty="0" smtClean="0"/>
              <a:t>Polish Electronics Group – BCM &amp; BPM electronics components</a:t>
            </a:r>
          </a:p>
          <a:p>
            <a:r>
              <a:rPr lang="en-US" dirty="0" err="1"/>
              <a:t>Daresbury</a:t>
            </a:r>
            <a:r>
              <a:rPr lang="en-US" dirty="0"/>
              <a:t> – LWU BCM, BPM </a:t>
            </a:r>
            <a:r>
              <a:rPr lang="en-US" dirty="0" smtClean="0"/>
              <a:t>integration</a:t>
            </a:r>
          </a:p>
          <a:p>
            <a:r>
              <a:rPr lang="en-US" dirty="0" smtClean="0"/>
              <a:t>DESY – LWU BPM electrodes, BCM electronics conceptual design and firmware development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978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661248"/>
            <a:ext cx="8229600" cy="1329011"/>
          </a:xfrm>
        </p:spPr>
        <p:txBody>
          <a:bodyPr/>
          <a:lstStyle/>
          <a:p>
            <a:r>
              <a:rPr lang="en-US" dirty="0" smtClean="0"/>
              <a:t>Exact dates TBC, will be confirmed by Annual review </a:t>
            </a:r>
            <a:r>
              <a:rPr lang="en-US" dirty="0"/>
              <a:t>(</a:t>
            </a:r>
            <a:r>
              <a:rPr lang="en-US" dirty="0" smtClean="0"/>
              <a:t>April) once </a:t>
            </a:r>
            <a:r>
              <a:rPr lang="en-US" dirty="0" err="1" smtClean="0"/>
              <a:t>replanning</a:t>
            </a:r>
            <a:r>
              <a:rPr lang="en-US" dirty="0" smtClean="0"/>
              <a:t> exercise concluded.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163039"/>
              </p:ext>
            </p:extLst>
          </p:nvPr>
        </p:nvGraphicFramePr>
        <p:xfrm>
          <a:off x="146050" y="1628800"/>
          <a:ext cx="8837613" cy="272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r:id="rId4" imgW="15836900" imgH="4889500" progId="Excel.Sheet.12">
                  <p:embed/>
                </p:oleObj>
              </mc:Choice>
              <mc:Fallback>
                <p:oleObj name="Worksheet" r:id="rId4" imgW="15836900" imgH="4889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050" y="1628800"/>
                        <a:ext cx="8837613" cy="2728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Isosceles Triangle 5"/>
          <p:cNvSpPr/>
          <p:nvPr/>
        </p:nvSpPr>
        <p:spPr>
          <a:xfrm>
            <a:off x="5868144" y="4725144"/>
            <a:ext cx="144016" cy="144016"/>
          </a:xfrm>
          <a:prstGeom prst="triangl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4716016" y="4725144"/>
            <a:ext cx="144016" cy="144016"/>
          </a:xfrm>
          <a:prstGeom prst="triangl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995936" y="4725144"/>
            <a:ext cx="144016" cy="144016"/>
          </a:xfrm>
          <a:prstGeom prst="triangl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5536" y="4725144"/>
            <a:ext cx="968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Building access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0846" y="4869160"/>
            <a:ext cx="737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Full tunnel </a:t>
            </a:r>
          </a:p>
          <a:p>
            <a:pPr algn="ctr"/>
            <a:r>
              <a:rPr lang="en-US" sz="1000" dirty="0" smtClean="0"/>
              <a:t>access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355976" y="4869160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Partial gallery </a:t>
            </a:r>
          </a:p>
          <a:p>
            <a:pPr algn="ctr"/>
            <a:r>
              <a:rPr lang="en-US" sz="1000" dirty="0" smtClean="0"/>
              <a:t>access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5618341" y="4869160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Full gallery </a:t>
            </a:r>
          </a:p>
          <a:p>
            <a:pPr algn="ctr"/>
            <a:r>
              <a:rPr lang="en-US" sz="1000" dirty="0" smtClean="0"/>
              <a:t>access</a:t>
            </a:r>
            <a:endParaRPr lang="en-US" sz="1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9512" y="4365104"/>
            <a:ext cx="0" cy="93610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19672" y="4365104"/>
            <a:ext cx="0" cy="93610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91880" y="4365104"/>
            <a:ext cx="0" cy="93610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92080" y="4365104"/>
            <a:ext cx="0" cy="93610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164288" y="4365104"/>
            <a:ext cx="0" cy="93610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964488" y="4365104"/>
            <a:ext cx="0" cy="93610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79512" y="5301208"/>
            <a:ext cx="878497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75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Commissioning plan</a:t>
            </a:r>
          </a:p>
          <a:p>
            <a:r>
              <a:rPr lang="en-US" dirty="0" smtClean="0"/>
              <a:t>Vacuum and controls standards</a:t>
            </a:r>
          </a:p>
          <a:p>
            <a:r>
              <a:rPr lang="en-US" dirty="0" smtClean="0"/>
              <a:t>17 short presentations on diagnostics work (with main focus on partners)</a:t>
            </a:r>
          </a:p>
          <a:p>
            <a:r>
              <a:rPr lang="en-US" dirty="0" smtClean="0"/>
              <a:t>Time for discussion (and coffee)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Lunch tickets will be provided for external guests. Tables are reserved at the </a:t>
            </a:r>
            <a:r>
              <a:rPr lang="en-US" dirty="0" err="1" smtClean="0"/>
              <a:t>Medicon</a:t>
            </a:r>
            <a:r>
              <a:rPr lang="en-US" dirty="0" smtClean="0"/>
              <a:t> </a:t>
            </a:r>
            <a:r>
              <a:rPr lang="en-US" dirty="0" err="1" smtClean="0"/>
              <a:t>Inspira</a:t>
            </a:r>
            <a:r>
              <a:rPr lang="en-US" dirty="0" smtClean="0"/>
              <a:t> Canteen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6760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evening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204864"/>
            <a:ext cx="3390900" cy="2400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5445224"/>
            <a:ext cx="4274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Food and friendly competition!</a:t>
            </a:r>
          </a:p>
          <a:p>
            <a:r>
              <a:rPr lang="en-US" dirty="0" smtClean="0"/>
              <a:t>Joint transport organized from ESS office.</a:t>
            </a:r>
          </a:p>
          <a:p>
            <a:r>
              <a:rPr lang="en-US" dirty="0" smtClean="0"/>
              <a:t>Easy individual return by train from Malmo.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61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408" y="1484784"/>
            <a:ext cx="5436096" cy="3621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Tomorrow morning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6" y="1484784"/>
            <a:ext cx="3531930" cy="5301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31326" y="5589240"/>
            <a:ext cx="2893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Pick up from Concordia: 8:15 </a:t>
            </a:r>
          </a:p>
          <a:p>
            <a:r>
              <a:rPr lang="en-US" dirty="0" smtClean="0"/>
              <a:t>Pick up at ESS office:       8:35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53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6926438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12450</TotalTime>
  <Words>365</Words>
  <Application>Microsoft Macintosh PowerPoint</Application>
  <PresentationFormat>On-screen Show (4:3)</PresentationFormat>
  <Paragraphs>78</Paragraphs>
  <Slides>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ESS Core Powerpoint</vt:lpstr>
      <vt:lpstr>Worksheet</vt:lpstr>
      <vt:lpstr>ESS Beam Diagnostics Forum</vt:lpstr>
      <vt:lpstr>Beam Diagnostics – Lund Section</vt:lpstr>
      <vt:lpstr>Partners and scope (confirmed and under discussion) </vt:lpstr>
      <vt:lpstr>Schedule</vt:lpstr>
      <vt:lpstr>Agenda</vt:lpstr>
      <vt:lpstr>This evening</vt:lpstr>
      <vt:lpstr>Tomorrow morning</vt:lpstr>
      <vt:lpstr>Welcome!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Andreas Jansson</cp:lastModifiedBy>
  <cp:revision>130</cp:revision>
  <dcterms:created xsi:type="dcterms:W3CDTF">2013-10-29T16:05:10Z</dcterms:created>
  <dcterms:modified xsi:type="dcterms:W3CDTF">2016-02-09T22:16:27Z</dcterms:modified>
</cp:coreProperties>
</file>