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93" r:id="rId4"/>
    <p:sldId id="295" r:id="rId5"/>
    <p:sldId id="294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96" r:id="rId14"/>
    <p:sldId id="297" r:id="rId15"/>
    <p:sldId id="287" r:id="rId16"/>
    <p:sldId id="288" r:id="rId17"/>
    <p:sldId id="289" r:id="rId18"/>
    <p:sldId id="290" r:id="rId19"/>
    <p:sldId id="291" r:id="rId20"/>
    <p:sldId id="298" r:id="rId21"/>
    <p:sldId id="292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9" autoAdjust="0"/>
    <p:restoredTop sz="93317" autoAdjust="0"/>
  </p:normalViewPr>
  <p:slideViewPr>
    <p:cSldViewPr>
      <p:cViewPr varScale="1">
        <p:scale>
          <a:sx n="100" d="100"/>
          <a:sy n="100" d="100"/>
        </p:scale>
        <p:origin x="-17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09/02/16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eye pattern</a:t>
            </a:r>
          </a:p>
          <a:p>
            <a:r>
              <a:rPr lang="en-US" dirty="0" smtClean="0"/>
              <a:t>14 Hz will be generated internally in the EVG.</a:t>
            </a:r>
            <a:r>
              <a:rPr lang="en-US" baseline="0" dirty="0" smtClean="0"/>
              <a:t> De facto decision.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91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09/02/16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09/02/16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09/02/16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09/02/16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09/02/16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ess-ics.atlassian.net/wiki/display/HAR/Control+System+Hardware+Platform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s-ics.atlassian.net/wiki/display/HAR/EPICS+S7plc" TargetMode="External"/><Relationship Id="rId4" Type="http://schemas.openxmlformats.org/officeDocument/2006/relationships/hyperlink" Target="https://ess-ics.atlassian.net/wiki/display/HAR/EtherCAT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ss-ics.atlassian.net/wiki/display/HAR/Control+System+Hardware+Platform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ss-ics.atlassian.net/wiki/display/HAR/EPICS+S7plc" TargetMode="External"/><Relationship Id="rId4" Type="http://schemas.openxmlformats.org/officeDocument/2006/relationships/hyperlink" Target="https://ess-ics.atlassian.net/wiki/display/HAR/EtherCAT" TargetMode="External"/><Relationship Id="rId5" Type="http://schemas.openxmlformats.org/officeDocument/2006/relationships/hyperlink" Target="https://ess-ics.atlassian.net/wiki/display/HAR/AreaDetector" TargetMode="External"/><Relationship Id="rId6" Type="http://schemas.openxmlformats.org/officeDocument/2006/relationships/hyperlink" Target="https://ess-ics.atlassian.net/wiki/display/HAR/EPICS+Train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ss-ics.atlassian.net/wiki/display/HAR/EPICS+Environmen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ss-ics.atlassian.net/wiki/display/~francoisbellorini" TargetMode="External"/><Relationship Id="rId3" Type="http://schemas.openxmlformats.org/officeDocument/2006/relationships/hyperlink" Target="https://ess-ics.atlassian.net/wiki/display/~klemen.strnis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/>
              <a:t>Controls standards and support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Daniel Piso Fernández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Hardware and Integration Group Leader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10 February 2016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Timing System (IV)</a:t>
            </a:r>
            <a:br>
              <a:rPr lang="sv-SE" dirty="0" smtClean="0"/>
            </a:br>
            <a:r>
              <a:rPr lang="sv-SE" sz="2400" dirty="0" err="1" smtClean="0"/>
              <a:t>Synchronous</a:t>
            </a:r>
            <a:r>
              <a:rPr lang="sv-SE" sz="2400" dirty="0" smtClean="0"/>
              <a:t> data </a:t>
            </a:r>
            <a:r>
              <a:rPr lang="sv-SE" sz="2400" dirty="0" err="1" smtClean="0"/>
              <a:t>collection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289538" y="1665692"/>
            <a:ext cx="2193196" cy="2951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Master Event Generator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043608" y="1628800"/>
            <a:ext cx="1579101" cy="3689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 Generator</a:t>
            </a:r>
            <a:endParaRPr lang="en-US" dirty="0"/>
          </a:p>
        </p:txBody>
      </p:sp>
      <p:sp>
        <p:nvSpPr>
          <p:cNvPr id="10" name="Trapezoid 9"/>
          <p:cNvSpPr/>
          <p:nvPr/>
        </p:nvSpPr>
        <p:spPr>
          <a:xfrm>
            <a:off x="4728177" y="2145290"/>
            <a:ext cx="1403646" cy="221353"/>
          </a:xfrm>
          <a:prstGeom prst="trapezoid">
            <a:avLst>
              <a:gd name="adj" fmla="val 721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fanout</a:t>
            </a:r>
            <a:endParaRPr lang="en-US" sz="1400" dirty="0"/>
          </a:p>
        </p:txBody>
      </p:sp>
      <p:cxnSp>
        <p:nvCxnSpPr>
          <p:cNvPr id="11" name="Elbow Connector 10"/>
          <p:cNvCxnSpPr>
            <a:stCxn id="10" idx="0"/>
            <a:endCxn id="8" idx="2"/>
          </p:cNvCxnSpPr>
          <p:nvPr/>
        </p:nvCxnSpPr>
        <p:spPr>
          <a:xfrm rot="16200000" flipV="1">
            <a:off x="5315837" y="2031128"/>
            <a:ext cx="184460" cy="43864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71798" y="2701951"/>
            <a:ext cx="965006" cy="2582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Event</a:t>
            </a:r>
          </a:p>
          <a:p>
            <a:pPr algn="ctr"/>
            <a:r>
              <a:rPr lang="en-US" sz="800" dirty="0" smtClean="0"/>
              <a:t>receiver</a:t>
            </a:r>
            <a:endParaRPr lang="en-US" sz="800" dirty="0"/>
          </a:p>
        </p:txBody>
      </p:sp>
      <p:cxnSp>
        <p:nvCxnSpPr>
          <p:cNvPr id="13" name="Elbow Connector 12"/>
          <p:cNvCxnSpPr>
            <a:stCxn id="12" idx="0"/>
            <a:endCxn id="10" idx="2"/>
          </p:cNvCxnSpPr>
          <p:nvPr/>
        </p:nvCxnSpPr>
        <p:spPr>
          <a:xfrm rot="5400000" flipH="1" flipV="1">
            <a:off x="3924496" y="1196448"/>
            <a:ext cx="335308" cy="267569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25" idx="0"/>
            <a:endCxn id="10" idx="2"/>
          </p:cNvCxnSpPr>
          <p:nvPr/>
        </p:nvCxnSpPr>
        <p:spPr>
          <a:xfrm rot="5400000" flipH="1" flipV="1">
            <a:off x="4488230" y="1760180"/>
            <a:ext cx="335308" cy="1548234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4" idx="0"/>
            <a:endCxn id="10" idx="2"/>
          </p:cNvCxnSpPr>
          <p:nvPr/>
        </p:nvCxnSpPr>
        <p:spPr>
          <a:xfrm rot="5400000" flipH="1" flipV="1">
            <a:off x="5243901" y="2548627"/>
            <a:ext cx="372200" cy="1661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26" idx="0"/>
            <a:endCxn id="10" idx="2"/>
          </p:cNvCxnSpPr>
          <p:nvPr/>
        </p:nvCxnSpPr>
        <p:spPr>
          <a:xfrm rot="16200000" flipV="1">
            <a:off x="5984477" y="1812167"/>
            <a:ext cx="335308" cy="144426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7" idx="0"/>
            <a:endCxn id="10" idx="2"/>
          </p:cNvCxnSpPr>
          <p:nvPr/>
        </p:nvCxnSpPr>
        <p:spPr>
          <a:xfrm rot="16200000" flipV="1">
            <a:off x="6608319" y="1188325"/>
            <a:ext cx="335308" cy="269194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3" idx="0"/>
          </p:cNvCxnSpPr>
          <p:nvPr/>
        </p:nvCxnSpPr>
        <p:spPr>
          <a:xfrm rot="5400000" flipH="1" flipV="1">
            <a:off x="3884876" y="1919880"/>
            <a:ext cx="288032" cy="287422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5400000" flipH="1" flipV="1">
            <a:off x="4854524" y="2925534"/>
            <a:ext cx="580983" cy="569967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V="1">
            <a:off x="5858617" y="2491407"/>
            <a:ext cx="590274" cy="144751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9" idx="3"/>
            <a:endCxn id="8" idx="1"/>
          </p:cNvCxnSpPr>
          <p:nvPr/>
        </p:nvCxnSpPr>
        <p:spPr>
          <a:xfrm>
            <a:off x="2622709" y="1813260"/>
            <a:ext cx="1666829" cy="650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87824" y="1484784"/>
            <a:ext cx="1100374" cy="189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 MHz</a:t>
            </a:r>
            <a:endParaRPr lang="en-US" dirty="0"/>
          </a:p>
        </p:txBody>
      </p:sp>
      <p:sp>
        <p:nvSpPr>
          <p:cNvPr id="24" name="Trapezoid 23"/>
          <p:cNvSpPr/>
          <p:nvPr/>
        </p:nvSpPr>
        <p:spPr>
          <a:xfrm>
            <a:off x="4728177" y="2738843"/>
            <a:ext cx="1403646" cy="221353"/>
          </a:xfrm>
          <a:prstGeom prst="trapezoid">
            <a:avLst>
              <a:gd name="adj" fmla="val 721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fanout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3399263" y="2701951"/>
            <a:ext cx="965006" cy="2582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Event</a:t>
            </a:r>
          </a:p>
          <a:p>
            <a:pPr algn="ctr"/>
            <a:r>
              <a:rPr lang="en-US" sz="800" dirty="0" smtClean="0"/>
              <a:t>receiver</a:t>
            </a:r>
            <a:endParaRPr lang="en-US" sz="800" dirty="0"/>
          </a:p>
        </p:txBody>
      </p:sp>
      <p:sp>
        <p:nvSpPr>
          <p:cNvPr id="26" name="Rectangle 25"/>
          <p:cNvSpPr/>
          <p:nvPr/>
        </p:nvSpPr>
        <p:spPr>
          <a:xfrm>
            <a:off x="6391758" y="2701951"/>
            <a:ext cx="965006" cy="2582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Event</a:t>
            </a:r>
          </a:p>
          <a:p>
            <a:pPr algn="ctr"/>
            <a:r>
              <a:rPr lang="en-US" sz="800" dirty="0" smtClean="0"/>
              <a:t>receiver</a:t>
            </a:r>
            <a:endParaRPr lang="en-US" sz="800" dirty="0"/>
          </a:p>
        </p:txBody>
      </p:sp>
      <p:sp>
        <p:nvSpPr>
          <p:cNvPr id="27" name="Rectangle 26"/>
          <p:cNvSpPr/>
          <p:nvPr/>
        </p:nvSpPr>
        <p:spPr>
          <a:xfrm>
            <a:off x="7639442" y="2701951"/>
            <a:ext cx="965006" cy="2582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Event</a:t>
            </a:r>
          </a:p>
          <a:p>
            <a:pPr algn="ctr"/>
            <a:r>
              <a:rPr lang="en-US" sz="800" dirty="0" smtClean="0"/>
              <a:t>receiver</a:t>
            </a:r>
            <a:endParaRPr lang="en-US" sz="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691680" y="3501008"/>
            <a:ext cx="1800200" cy="792088"/>
            <a:chOff x="1691680" y="3429000"/>
            <a:chExt cx="1800200" cy="792088"/>
          </a:xfrm>
        </p:grpSpPr>
        <p:sp>
          <p:nvSpPr>
            <p:cNvPr id="28" name="Rectangle 27"/>
            <p:cNvSpPr/>
            <p:nvPr/>
          </p:nvSpPr>
          <p:spPr>
            <a:xfrm>
              <a:off x="2457001" y="3530795"/>
              <a:ext cx="965006" cy="2582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3" name="Frame 2"/>
            <p:cNvSpPr/>
            <p:nvPr/>
          </p:nvSpPr>
          <p:spPr>
            <a:xfrm>
              <a:off x="1691680" y="3429000"/>
              <a:ext cx="1800200" cy="792088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57001" y="3789040"/>
              <a:ext cx="936104" cy="288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I/O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35696" y="3573016"/>
              <a:ext cx="576064" cy="5040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79912" y="3501008"/>
            <a:ext cx="1800200" cy="792088"/>
            <a:chOff x="1691680" y="3429000"/>
            <a:chExt cx="1800200" cy="792088"/>
          </a:xfrm>
        </p:grpSpPr>
        <p:sp>
          <p:nvSpPr>
            <p:cNvPr id="36" name="Rectangle 35"/>
            <p:cNvSpPr/>
            <p:nvPr/>
          </p:nvSpPr>
          <p:spPr>
            <a:xfrm>
              <a:off x="2457001" y="3530795"/>
              <a:ext cx="965006" cy="2582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37" name="Frame 36"/>
            <p:cNvSpPr/>
            <p:nvPr/>
          </p:nvSpPr>
          <p:spPr>
            <a:xfrm>
              <a:off x="1691680" y="3429000"/>
              <a:ext cx="1800200" cy="792088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57001" y="3789040"/>
              <a:ext cx="936104" cy="288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I/O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835696" y="3573016"/>
              <a:ext cx="576064" cy="5040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40152" y="3501008"/>
            <a:ext cx="1800200" cy="792088"/>
            <a:chOff x="1691680" y="3429000"/>
            <a:chExt cx="1800200" cy="792088"/>
          </a:xfrm>
        </p:grpSpPr>
        <p:sp>
          <p:nvSpPr>
            <p:cNvPr id="42" name="Rectangle 41"/>
            <p:cNvSpPr/>
            <p:nvPr/>
          </p:nvSpPr>
          <p:spPr>
            <a:xfrm>
              <a:off x="2457001" y="3530795"/>
              <a:ext cx="965006" cy="2582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43" name="Frame 42"/>
            <p:cNvSpPr/>
            <p:nvPr/>
          </p:nvSpPr>
          <p:spPr>
            <a:xfrm>
              <a:off x="1691680" y="3429000"/>
              <a:ext cx="1800200" cy="792088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57001" y="3789040"/>
              <a:ext cx="936104" cy="288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I/O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35696" y="3573016"/>
              <a:ext cx="576064" cy="5040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547664" y="4509120"/>
            <a:ext cx="432048" cy="648072"/>
            <a:chOff x="1547664" y="4509120"/>
            <a:chExt cx="432048" cy="648072"/>
          </a:xfrm>
        </p:grpSpPr>
        <p:sp>
          <p:nvSpPr>
            <p:cNvPr id="52" name="Can 51"/>
            <p:cNvSpPr/>
            <p:nvPr/>
          </p:nvSpPr>
          <p:spPr>
            <a:xfrm>
              <a:off x="1547664" y="4941168"/>
              <a:ext cx="432048" cy="21602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an 49"/>
            <p:cNvSpPr/>
            <p:nvPr/>
          </p:nvSpPr>
          <p:spPr>
            <a:xfrm>
              <a:off x="1547664" y="4797152"/>
              <a:ext cx="432048" cy="21602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an 48"/>
            <p:cNvSpPr/>
            <p:nvPr/>
          </p:nvSpPr>
          <p:spPr>
            <a:xfrm>
              <a:off x="1547664" y="4653136"/>
              <a:ext cx="432048" cy="21602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an 50"/>
            <p:cNvSpPr/>
            <p:nvPr/>
          </p:nvSpPr>
          <p:spPr>
            <a:xfrm>
              <a:off x="1547664" y="4509120"/>
              <a:ext cx="432048" cy="21602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35896" y="4509120"/>
            <a:ext cx="432048" cy="648072"/>
            <a:chOff x="1547664" y="4509120"/>
            <a:chExt cx="432048" cy="648072"/>
          </a:xfrm>
        </p:grpSpPr>
        <p:sp>
          <p:nvSpPr>
            <p:cNvPr id="55" name="Can 54"/>
            <p:cNvSpPr/>
            <p:nvPr/>
          </p:nvSpPr>
          <p:spPr>
            <a:xfrm>
              <a:off x="1547664" y="4941168"/>
              <a:ext cx="432048" cy="21602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n 55"/>
            <p:cNvSpPr/>
            <p:nvPr/>
          </p:nvSpPr>
          <p:spPr>
            <a:xfrm>
              <a:off x="1547664" y="4797152"/>
              <a:ext cx="432048" cy="21602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an 56"/>
            <p:cNvSpPr/>
            <p:nvPr/>
          </p:nvSpPr>
          <p:spPr>
            <a:xfrm>
              <a:off x="1547664" y="4653136"/>
              <a:ext cx="432048" cy="21602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1547664" y="4509120"/>
              <a:ext cx="432048" cy="21602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796136" y="4509120"/>
            <a:ext cx="432048" cy="648072"/>
            <a:chOff x="1547664" y="4509120"/>
            <a:chExt cx="432048" cy="648072"/>
          </a:xfrm>
        </p:grpSpPr>
        <p:sp>
          <p:nvSpPr>
            <p:cNvPr id="60" name="Can 59"/>
            <p:cNvSpPr/>
            <p:nvPr/>
          </p:nvSpPr>
          <p:spPr>
            <a:xfrm>
              <a:off x="1547664" y="4941168"/>
              <a:ext cx="432048" cy="21602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an 60"/>
            <p:cNvSpPr/>
            <p:nvPr/>
          </p:nvSpPr>
          <p:spPr>
            <a:xfrm>
              <a:off x="1547664" y="4797152"/>
              <a:ext cx="432048" cy="21602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an 61"/>
            <p:cNvSpPr/>
            <p:nvPr/>
          </p:nvSpPr>
          <p:spPr>
            <a:xfrm>
              <a:off x="1547664" y="4653136"/>
              <a:ext cx="432048" cy="21602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an 62"/>
            <p:cNvSpPr/>
            <p:nvPr/>
          </p:nvSpPr>
          <p:spPr>
            <a:xfrm>
              <a:off x="1547664" y="4509120"/>
              <a:ext cx="432048" cy="21602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Elbow Connector 64"/>
          <p:cNvCxnSpPr>
            <a:stCxn id="33" idx="2"/>
            <a:endCxn id="49" idx="4"/>
          </p:cNvCxnSpPr>
          <p:nvPr/>
        </p:nvCxnSpPr>
        <p:spPr>
          <a:xfrm rot="5400000">
            <a:off x="1745686" y="4383106"/>
            <a:ext cx="612068" cy="1440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39" idx="2"/>
            <a:endCxn id="57" idx="4"/>
          </p:cNvCxnSpPr>
          <p:nvPr/>
        </p:nvCxnSpPr>
        <p:spPr>
          <a:xfrm rot="5400000">
            <a:off x="3833918" y="4383106"/>
            <a:ext cx="612068" cy="1440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45" idx="2"/>
            <a:endCxn id="62" idx="4"/>
          </p:cNvCxnSpPr>
          <p:nvPr/>
        </p:nvCxnSpPr>
        <p:spPr>
          <a:xfrm rot="5400000">
            <a:off x="5994158" y="4383106"/>
            <a:ext cx="612068" cy="1440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11560" y="5589240"/>
            <a:ext cx="8802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Each IOC (control box) receives the same events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Event triggers reading out a piece of data (detector, AD converter, status bit/word)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Data is time stamped and put into a “silo”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Data can be streamed out (continuous recording) or read out as chunks (finite length)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2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 Strategy</a:t>
            </a:r>
            <a:r>
              <a:rPr lang="en-US" dirty="0"/>
              <a:t>. Threefold structure for generic I/</a:t>
            </a:r>
            <a:r>
              <a:rPr lang="en-US" dirty="0" smtClean="0"/>
              <a:t>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5266928" cy="4493096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b="1" dirty="0" smtClean="0">
                <a:solidFill>
                  <a:schemeClr val="tx1"/>
                </a:solidFill>
              </a:rPr>
              <a:t>Fast real-time processing, FPGAs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TCA.4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Use only where needed (high cost, specialization)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Extensively use FMC (Vita-57) mezzanine cards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Real-time industrial-type I/O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EtherCAT</a:t>
            </a:r>
            <a:r>
              <a:rPr lang="en-US" dirty="0" smtClean="0">
                <a:solidFill>
                  <a:schemeClr val="tx1"/>
                </a:solidFill>
              </a:rPr>
              <a:t>, on IOC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Low cost, distributed, good real-time performance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Moderate speed (e.g. up to 100 </a:t>
            </a:r>
            <a:r>
              <a:rPr lang="en-US" dirty="0" err="1" smtClean="0">
                <a:solidFill>
                  <a:schemeClr val="tx1"/>
                </a:solidFill>
              </a:rPr>
              <a:t>kSPS</a:t>
            </a:r>
            <a:r>
              <a:rPr lang="en-US" dirty="0" smtClean="0">
                <a:solidFill>
                  <a:schemeClr val="tx1"/>
                </a:solidFill>
              </a:rPr>
              <a:t> A/D conversion)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Process I/O with no tight </a:t>
            </a:r>
            <a:r>
              <a:rPr lang="en-US" b="1" dirty="0" err="1" smtClean="0">
                <a:solidFill>
                  <a:schemeClr val="tx1"/>
                </a:solidFill>
              </a:rPr>
              <a:t>syncronisation</a:t>
            </a:r>
            <a:r>
              <a:rPr lang="en-US" b="1" dirty="0" smtClean="0">
                <a:solidFill>
                  <a:schemeClr val="tx1"/>
                </a:solidFill>
              </a:rPr>
              <a:t> requirements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PLCs (Siemens)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In addition, prepare integration of off-the-shelf devices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Serial and LAN interfaces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356992"/>
            <a:ext cx="1817143" cy="936104"/>
          </a:xfrm>
          <a:prstGeom prst="rect">
            <a:avLst/>
          </a:prstGeom>
        </p:spPr>
      </p:pic>
      <p:pic>
        <p:nvPicPr>
          <p:cNvPr id="6" name="Picture 5" descr="12slotWithAd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556792"/>
            <a:ext cx="1646463" cy="1575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869160"/>
            <a:ext cx="2130477" cy="748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822445"/>
            <a:ext cx="2226444" cy="1035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484784"/>
            <a:ext cx="495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6"/>
              </a:rPr>
              <a:t>Control System Hardware </a:t>
            </a:r>
            <a:r>
              <a:rPr lang="en-US" dirty="0" smtClean="0">
                <a:solidFill>
                  <a:srgbClr val="FF0000"/>
                </a:solidFill>
                <a:hlinkClick r:id="rId6"/>
              </a:rPr>
              <a:t>Platforms (ESS-0017971)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6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 Strategy</a:t>
            </a:r>
            <a:r>
              <a:rPr lang="en-US" dirty="0"/>
              <a:t>. I/O Controller variants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>
                <a:solidFill>
                  <a:schemeClr val="tx1"/>
                </a:solidFill>
              </a:rPr>
              <a:t>MTCA.4 based digital front-end platform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Industrial PCs where appropriate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Virtualized IOCs running on server infrastructure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 tight real-time requirements or pulse-to-pulse data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Site infrastructure systems, cryogenics, vacuum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Redundant fail-over clusters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Typically interfacing PLC-based systems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possible mini-IOC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Concept study ongoing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Integrated timing and processing unit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real-time </a:t>
            </a:r>
            <a:r>
              <a:rPr lang="en-US" dirty="0" smtClean="0"/>
              <a:t>processing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556792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Finalise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standardisation</a:t>
            </a:r>
            <a:r>
              <a:rPr lang="en-US" dirty="0" smtClean="0"/>
              <a:t>  of MTCA infrastructure (crates, PS, MCH, CPU within the first 3Q of 2016</a:t>
            </a:r>
            <a:r>
              <a:rPr lang="en-US" dirty="0" smtClean="0"/>
              <a:t>. Procurement to select preferred vendors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the developments will be based on a digital </a:t>
            </a:r>
            <a:r>
              <a:rPr lang="en-US" dirty="0" smtClean="0"/>
              <a:t>front-</a:t>
            </a:r>
            <a:r>
              <a:rPr lang="en-US" dirty="0" smtClean="0"/>
              <a:t>end platform (IFC_1410), currently under development.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Agreement with </a:t>
            </a:r>
            <a:r>
              <a:rPr lang="en-US" dirty="0" smtClean="0"/>
              <a:t>BI: ‘+ </a:t>
            </a:r>
            <a:r>
              <a:rPr lang="en-US" dirty="0"/>
              <a:t>10 ADCs (zone 3 compatible to Struck - class A.1</a:t>
            </a:r>
            <a:r>
              <a:rPr lang="en-US" dirty="0" smtClean="0"/>
              <a:t>)’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Starter kit – based on </a:t>
            </a:r>
            <a:r>
              <a:rPr lang="en-US" dirty="0" smtClean="0"/>
              <a:t>IFC_1210 for in-kind partners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89040"/>
            <a:ext cx="2876608" cy="18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05064"/>
            <a:ext cx="3302000" cy="19647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4725144"/>
            <a:ext cx="4174108" cy="18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4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Standards for Real-time industrial-type I/O</a:t>
            </a:r>
            <a:r>
              <a:rPr lang="en-US" sz="2700" dirty="0"/>
              <a:t>, Process I/O with no tight </a:t>
            </a:r>
            <a:r>
              <a:rPr lang="en-US" sz="2700" dirty="0" smtClean="0"/>
              <a:t>synchronization </a:t>
            </a:r>
            <a:r>
              <a:rPr lang="en-US" sz="2700" dirty="0"/>
              <a:t>requirements</a:t>
            </a:r>
            <a:br>
              <a:rPr lang="en-US" sz="27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PLC Technology standardization completed: Siemens </a:t>
            </a:r>
            <a:r>
              <a:rPr lang="en-US" dirty="0" err="1" smtClean="0">
                <a:solidFill>
                  <a:schemeClr val="tx1"/>
                </a:solidFill>
              </a:rPr>
              <a:t>Simatic</a:t>
            </a:r>
            <a:r>
              <a:rPr lang="en-US" dirty="0" smtClean="0">
                <a:solidFill>
                  <a:schemeClr val="tx1"/>
                </a:solidFill>
              </a:rPr>
              <a:t> S7-1500.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hlinkClick r:id="rId2"/>
              </a:rPr>
              <a:t>List of Standard Components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hlinkClick r:id="rId3"/>
              </a:rPr>
              <a:t>s7plc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Real-Time, industrial type I/</a:t>
            </a:r>
            <a:r>
              <a:rPr lang="en-US" dirty="0" smtClean="0">
                <a:solidFill>
                  <a:schemeClr val="tx1"/>
                </a:solidFill>
              </a:rPr>
              <a:t>O.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Ethercat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2132856"/>
            <a:ext cx="2540228" cy="892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3933056"/>
            <a:ext cx="2141612" cy="11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8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EPICS as the system backbone, for all controls I/O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b="1" dirty="0" smtClean="0">
                <a:solidFill>
                  <a:schemeClr val="tx1"/>
                </a:solidFill>
              </a:rPr>
              <a:t>exclusively</a:t>
            </a:r>
            <a:r>
              <a:rPr lang="en-US" dirty="0" smtClean="0">
                <a:solidFill>
                  <a:schemeClr val="tx1"/>
                </a:solidFill>
              </a:rPr>
              <a:t> EPICS 4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Model for distributed development (next slide)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Services based on Web/</a:t>
            </a:r>
            <a:r>
              <a:rPr lang="en-US" b="1" dirty="0" err="1" smtClean="0">
                <a:solidFill>
                  <a:schemeClr val="tx1"/>
                </a:solidFill>
              </a:rPr>
              <a:t>RESTful</a:t>
            </a:r>
            <a:r>
              <a:rPr lang="en-US" b="1" dirty="0" smtClean="0">
                <a:solidFill>
                  <a:schemeClr val="tx1"/>
                </a:solidFill>
              </a:rPr>
              <a:t> interfaces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Configuration data management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Controls Configuration Database (CCDB)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Cable Database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Naming service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IOC Factory for IOC management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Create, maintain, audit IOCs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3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88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Issue: support of off-site developers 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36912"/>
            <a:ext cx="3796899" cy="36450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2852936"/>
            <a:ext cx="4104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An (incomplete) map of collaborating institutes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Potentially any/all of these could be developing or integrating control system components for 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Development and testing happens at the institutes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Finally all of this has to be integrated into ESS in Lund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to manage that?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cannot afford long release cycles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0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development. Development </a:t>
            </a:r>
            <a:r>
              <a:rPr lang="en-US" dirty="0" err="1" smtClean="0"/>
              <a:t>Environmet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Web-based infrastructure tools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Naming, configuration, cabling, IOC configuration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Collaborative tools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IOC Factory tool to manage IOC configuration (set-up, deployment, audit) 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Network-synchronized </a:t>
            </a:r>
            <a:r>
              <a:rPr lang="en-US" b="1" dirty="0">
                <a:solidFill>
                  <a:schemeClr val="tx1"/>
                </a:solidFill>
              </a:rPr>
              <a:t>development cycle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Ansible</a:t>
            </a:r>
            <a:r>
              <a:rPr lang="en-US" dirty="0">
                <a:solidFill>
                  <a:schemeClr val="tx1"/>
                </a:solidFill>
              </a:rPr>
              <a:t> playbooks for development (virtual, real) machine configuration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ESS EPICS Environment (EEE). Pre</a:t>
            </a:r>
            <a:r>
              <a:rPr lang="en-US" dirty="0">
                <a:solidFill>
                  <a:schemeClr val="tx1"/>
                </a:solidFill>
              </a:rPr>
              <a:t>-built, loadable EPICS modules (concept courtesy of Dirk </a:t>
            </a:r>
            <a:r>
              <a:rPr lang="en-US" dirty="0" err="1">
                <a:solidFill>
                  <a:schemeClr val="tx1"/>
                </a:solidFill>
              </a:rPr>
              <a:t>Zimoch</a:t>
            </a:r>
            <a:r>
              <a:rPr lang="en-US" dirty="0">
                <a:solidFill>
                  <a:schemeClr val="tx1"/>
                </a:solidFill>
              </a:rPr>
              <a:t>, PSI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EPICS tools and libraries on network drives (next slide)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0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development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08304" y="522920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US" smtClean="0"/>
              <a:t>18</a:t>
            </a:fld>
            <a:endParaRPr lang="en-US"/>
          </a:p>
        </p:txBody>
      </p:sp>
      <p:pic>
        <p:nvPicPr>
          <p:cNvPr id="5" name="cp-img" descr="mage2015-10-1 16:46:30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210269"/>
            <a:ext cx="540060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210269"/>
            <a:ext cx="5040560" cy="3243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177281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All software hosted in a central repository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Full cycle can be reproduced at Lund anytime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All developers work with exactly the same versions of tools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Deployed, first user feedback is very positive (still needs work, though)</a:t>
            </a:r>
          </a:p>
        </p:txBody>
      </p:sp>
    </p:spTree>
    <p:extLst>
      <p:ext uri="{BB962C8B-B14F-4D97-AF65-F5344CB8AC3E}">
        <p14:creationId xmlns:p14="http://schemas.microsoft.com/office/powerpoint/2010/main" val="245342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EPICS Integration Workflow using our Development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Can 5"/>
          <p:cNvSpPr/>
          <p:nvPr/>
        </p:nvSpPr>
        <p:spPr>
          <a:xfrm>
            <a:off x="683568" y="3068960"/>
            <a:ext cx="822960" cy="822960"/>
          </a:xfrm>
          <a:prstGeom prst="can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CCDB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9552" y="4581128"/>
            <a:ext cx="1152128" cy="82296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IOC Factory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63888" y="3573016"/>
            <a:ext cx="7200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core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4355976" y="3573016"/>
            <a:ext cx="864096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292080" y="3573016"/>
            <a:ext cx="7200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(RT)OS image</a:t>
            </a:r>
            <a:endParaRPr lang="en-US" sz="1200" dirty="0"/>
          </a:p>
        </p:txBody>
      </p:sp>
      <p:sp>
        <p:nvSpPr>
          <p:cNvPr id="11" name="Can 10"/>
          <p:cNvSpPr/>
          <p:nvPr/>
        </p:nvSpPr>
        <p:spPr>
          <a:xfrm>
            <a:off x="4499992" y="4581128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 smtClean="0"/>
              <a:t>File system (NFS)</a:t>
            </a:r>
            <a:endParaRPr lang="en-US" sz="1200" dirty="0"/>
          </a:p>
        </p:txBody>
      </p:sp>
      <p:pic>
        <p:nvPicPr>
          <p:cNvPr id="12" name="Picture 11" descr="AA04453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636912"/>
            <a:ext cx="505042" cy="576064"/>
          </a:xfrm>
          <a:prstGeom prst="rect">
            <a:avLst/>
          </a:prstGeom>
        </p:spPr>
      </p:pic>
      <p:pic>
        <p:nvPicPr>
          <p:cNvPr id="13" name="Picture 12" descr="AA04574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0808"/>
            <a:ext cx="864096" cy="1089554"/>
          </a:xfrm>
          <a:prstGeom prst="rect">
            <a:avLst/>
          </a:prstGeom>
        </p:spPr>
      </p:pic>
      <p:pic>
        <p:nvPicPr>
          <p:cNvPr id="14" name="Picture 13" descr="AA039247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700808"/>
            <a:ext cx="990611" cy="238152"/>
          </a:xfrm>
          <a:prstGeom prst="rect">
            <a:avLst/>
          </a:prstGeom>
        </p:spPr>
      </p:pic>
      <p:pic>
        <p:nvPicPr>
          <p:cNvPr id="15" name="Picture 14" descr="skd188803sdc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16832"/>
            <a:ext cx="899592" cy="743484"/>
          </a:xfrm>
          <a:prstGeom prst="rect">
            <a:avLst/>
          </a:prstGeom>
        </p:spPr>
      </p:pic>
      <p:sp>
        <p:nvSpPr>
          <p:cNvPr id="16" name="Document 15"/>
          <p:cNvSpPr/>
          <p:nvPr/>
        </p:nvSpPr>
        <p:spPr>
          <a:xfrm>
            <a:off x="2627784" y="4725144"/>
            <a:ext cx="822960" cy="576064"/>
          </a:xfrm>
          <a:prstGeom prst="flowChartDocumen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t.cmd</a:t>
            </a:r>
            <a:endParaRPr lang="en-US" dirty="0"/>
          </a:p>
        </p:txBody>
      </p:sp>
      <p:sp>
        <p:nvSpPr>
          <p:cNvPr id="17" name="Manual Input 16"/>
          <p:cNvSpPr/>
          <p:nvPr/>
        </p:nvSpPr>
        <p:spPr>
          <a:xfrm>
            <a:off x="6948264" y="1772816"/>
            <a:ext cx="1440160" cy="512171"/>
          </a:xfrm>
          <a:prstGeom prst="flowChartManualInp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 (ESS)</a:t>
            </a:r>
            <a:endParaRPr lang="en-US" sz="1200" dirty="0"/>
          </a:p>
        </p:txBody>
      </p:sp>
      <p:sp>
        <p:nvSpPr>
          <p:cNvPr id="18" name="Cloud 17"/>
          <p:cNvSpPr/>
          <p:nvPr/>
        </p:nvSpPr>
        <p:spPr>
          <a:xfrm>
            <a:off x="3275857" y="1700808"/>
            <a:ext cx="864096" cy="533379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Base</a:t>
            </a:r>
            <a:endParaRPr lang="en-US" sz="1200" dirty="0"/>
          </a:p>
        </p:txBody>
      </p:sp>
      <p:sp>
        <p:nvSpPr>
          <p:cNvPr id="19" name="Cloud 18"/>
          <p:cNvSpPr/>
          <p:nvPr/>
        </p:nvSpPr>
        <p:spPr>
          <a:xfrm>
            <a:off x="4499992" y="1700808"/>
            <a:ext cx="1872208" cy="588453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 (community)</a:t>
            </a:r>
            <a:endParaRPr lang="en-US" sz="1200" dirty="0"/>
          </a:p>
        </p:txBody>
      </p:sp>
      <p:pic>
        <p:nvPicPr>
          <p:cNvPr id="20" name="Picture 19" descr="BU00130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221088"/>
            <a:ext cx="611560" cy="1267687"/>
          </a:xfrm>
          <a:prstGeom prst="rect">
            <a:avLst/>
          </a:prstGeom>
        </p:spPr>
      </p:pic>
      <p:cxnSp>
        <p:nvCxnSpPr>
          <p:cNvPr id="21" name="Elbow Connector 20"/>
          <p:cNvCxnSpPr>
            <a:stCxn id="7" idx="6"/>
            <a:endCxn id="16" idx="1"/>
          </p:cNvCxnSpPr>
          <p:nvPr/>
        </p:nvCxnSpPr>
        <p:spPr>
          <a:xfrm>
            <a:off x="1691680" y="4992608"/>
            <a:ext cx="936104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3"/>
            <a:endCxn id="7" idx="0"/>
          </p:cNvCxnSpPr>
          <p:nvPr/>
        </p:nvCxnSpPr>
        <p:spPr>
          <a:xfrm rot="16200000" flipH="1">
            <a:off x="760728" y="4226240"/>
            <a:ext cx="689208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8" idx="1"/>
            <a:endCxn id="12" idx="0"/>
          </p:cNvCxnSpPr>
          <p:nvPr/>
        </p:nvCxnSpPr>
        <p:spPr>
          <a:xfrm rot="16200000" flipH="1">
            <a:off x="4028563" y="1912961"/>
            <a:ext cx="403293" cy="104460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1"/>
            <a:endCxn id="12" idx="0"/>
          </p:cNvCxnSpPr>
          <p:nvPr/>
        </p:nvCxnSpPr>
        <p:spPr>
          <a:xfrm rot="5400000">
            <a:off x="4920166" y="2120982"/>
            <a:ext cx="348278" cy="68358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2"/>
            <a:endCxn id="12" idx="0"/>
          </p:cNvCxnSpPr>
          <p:nvPr/>
        </p:nvCxnSpPr>
        <p:spPr>
          <a:xfrm rot="5400000">
            <a:off x="6034467" y="1003034"/>
            <a:ext cx="351925" cy="291583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7740352" y="4437112"/>
            <a:ext cx="822960" cy="864096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/>
              <a:t>File system (</a:t>
            </a:r>
            <a:r>
              <a:rPr lang="en-US" sz="1200" dirty="0" smtClean="0"/>
              <a:t>NFS)</a:t>
            </a:r>
            <a:endParaRPr lang="en-US" sz="1200" dirty="0"/>
          </a:p>
        </p:txBody>
      </p:sp>
      <p:sp>
        <p:nvSpPr>
          <p:cNvPr id="27" name="Cloud 26"/>
          <p:cNvSpPr/>
          <p:nvPr/>
        </p:nvSpPr>
        <p:spPr>
          <a:xfrm>
            <a:off x="6228184" y="4653136"/>
            <a:ext cx="1296144" cy="576064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err="1" smtClean="0"/>
              <a:t>OwnCloud</a:t>
            </a:r>
            <a:endParaRPr lang="en-US" sz="1200" dirty="0"/>
          </a:p>
        </p:txBody>
      </p:sp>
      <p:cxnSp>
        <p:nvCxnSpPr>
          <p:cNvPr id="28" name="Elbow Connector 27"/>
          <p:cNvCxnSpPr>
            <a:stCxn id="11" idx="4"/>
            <a:endCxn id="27" idx="2"/>
          </p:cNvCxnSpPr>
          <p:nvPr/>
        </p:nvCxnSpPr>
        <p:spPr>
          <a:xfrm flipV="1">
            <a:off x="5322952" y="4941168"/>
            <a:ext cx="909252" cy="5144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7" idx="0"/>
            <a:endCxn id="26" idx="2"/>
          </p:cNvCxnSpPr>
          <p:nvPr/>
        </p:nvCxnSpPr>
        <p:spPr>
          <a:xfrm flipV="1">
            <a:off x="7523248" y="4869160"/>
            <a:ext cx="217104" cy="7200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6" idx="3"/>
            <a:endCxn id="11" idx="2"/>
          </p:cNvCxnSpPr>
          <p:nvPr/>
        </p:nvCxnSpPr>
        <p:spPr>
          <a:xfrm flipV="1">
            <a:off x="3450744" y="4992608"/>
            <a:ext cx="1049248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8" idx="2"/>
            <a:endCxn id="11" idx="1"/>
          </p:cNvCxnSpPr>
          <p:nvPr/>
        </p:nvCxnSpPr>
        <p:spPr>
          <a:xfrm rot="16200000" flipH="1">
            <a:off x="4201676" y="3871332"/>
            <a:ext cx="432048" cy="98754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9" idx="2"/>
            <a:endCxn id="11" idx="1"/>
          </p:cNvCxnSpPr>
          <p:nvPr/>
        </p:nvCxnSpPr>
        <p:spPr>
          <a:xfrm rot="16200000" flipH="1">
            <a:off x="4633724" y="4303380"/>
            <a:ext cx="432048" cy="1234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0" idx="2"/>
            <a:endCxn id="11" idx="1"/>
          </p:cNvCxnSpPr>
          <p:nvPr/>
        </p:nvCxnSpPr>
        <p:spPr>
          <a:xfrm rot="5400000">
            <a:off x="5065772" y="3994780"/>
            <a:ext cx="432048" cy="7406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skd188803sdc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924944"/>
            <a:ext cx="1152128" cy="952197"/>
          </a:xfrm>
          <a:prstGeom prst="rect">
            <a:avLst/>
          </a:prstGeom>
        </p:spPr>
      </p:pic>
      <p:cxnSp>
        <p:nvCxnSpPr>
          <p:cNvPr id="35" name="Curved Connector 34"/>
          <p:cNvCxnSpPr>
            <a:stCxn id="12" idx="2"/>
            <a:endCxn id="8" idx="0"/>
          </p:cNvCxnSpPr>
          <p:nvPr/>
        </p:nvCxnSpPr>
        <p:spPr>
          <a:xfrm rot="5400000">
            <a:off x="4158201" y="2978704"/>
            <a:ext cx="360040" cy="82858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2" idx="2"/>
            <a:endCxn id="9" idx="0"/>
          </p:cNvCxnSpPr>
          <p:nvPr/>
        </p:nvCxnSpPr>
        <p:spPr>
          <a:xfrm rot="16200000" flipH="1">
            <a:off x="4590248" y="3375240"/>
            <a:ext cx="360040" cy="3551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2" idx="2"/>
            <a:endCxn id="10" idx="0"/>
          </p:cNvCxnSpPr>
          <p:nvPr/>
        </p:nvCxnSpPr>
        <p:spPr>
          <a:xfrm rot="16200000" flipH="1">
            <a:off x="5022296" y="2943192"/>
            <a:ext cx="360040" cy="89960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rved Left Arrow 37"/>
          <p:cNvSpPr/>
          <p:nvPr/>
        </p:nvSpPr>
        <p:spPr>
          <a:xfrm>
            <a:off x="1691680" y="2564904"/>
            <a:ext cx="360040" cy="100811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ame 38"/>
          <p:cNvSpPr/>
          <p:nvPr/>
        </p:nvSpPr>
        <p:spPr>
          <a:xfrm>
            <a:off x="4283968" y="2492896"/>
            <a:ext cx="1008112" cy="792088"/>
          </a:xfrm>
          <a:prstGeom prst="frame">
            <a:avLst/>
          </a:prstGeom>
          <a:solidFill>
            <a:srgbClr val="CCFFCC">
              <a:alpha val="5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" name="Picture 39" descr="12slotWithAdc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661248"/>
            <a:ext cx="936104" cy="895793"/>
          </a:xfrm>
          <a:prstGeom prst="rect">
            <a:avLst/>
          </a:prstGeom>
        </p:spPr>
      </p:pic>
      <p:pic>
        <p:nvPicPr>
          <p:cNvPr id="41" name="Picture 40" descr="12slotWithAdc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5805264"/>
            <a:ext cx="936104" cy="895793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34" idx="2"/>
            <a:endCxn id="26" idx="1"/>
          </p:cNvCxnSpPr>
          <p:nvPr/>
        </p:nvCxnSpPr>
        <p:spPr>
          <a:xfrm>
            <a:off x="7884368" y="3877141"/>
            <a:ext cx="267464" cy="559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6" idx="3"/>
            <a:endCxn id="41" idx="0"/>
          </p:cNvCxnSpPr>
          <p:nvPr/>
        </p:nvCxnSpPr>
        <p:spPr>
          <a:xfrm flipH="1">
            <a:off x="7848364" y="5301208"/>
            <a:ext cx="30346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1" idx="3"/>
            <a:endCxn id="40" idx="0"/>
          </p:cNvCxnSpPr>
          <p:nvPr/>
        </p:nvCxnSpPr>
        <p:spPr>
          <a:xfrm flipH="1">
            <a:off x="4824028" y="5404088"/>
            <a:ext cx="87444" cy="257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491880" y="3356992"/>
            <a:ext cx="2592288" cy="21602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478462" y="268161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Continuous integration, tests, etc.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971600" y="5517232"/>
            <a:ext cx="86409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System integration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72400" y="5445224"/>
            <a:ext cx="64807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Boot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9" name="Left Arrow 48"/>
          <p:cNvSpPr/>
          <p:nvPr/>
        </p:nvSpPr>
        <p:spPr>
          <a:xfrm>
            <a:off x="1691680" y="3645025"/>
            <a:ext cx="1800200" cy="144015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228184" y="5229200"/>
            <a:ext cx="118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Synchronization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433760" y="3015000"/>
            <a:ext cx="1728192" cy="360040"/>
            <a:chOff x="2339752" y="3212976"/>
            <a:chExt cx="1728192" cy="360040"/>
          </a:xfrm>
        </p:grpSpPr>
        <p:sp>
          <p:nvSpPr>
            <p:cNvPr id="52" name="Rectangle 51"/>
            <p:cNvSpPr/>
            <p:nvPr/>
          </p:nvSpPr>
          <p:spPr>
            <a:xfrm>
              <a:off x="2339752" y="3212976"/>
              <a:ext cx="864096" cy="360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Compilation, maintenance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275856" y="3429000"/>
              <a:ext cx="792088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5364088" y="5620599"/>
            <a:ext cx="64807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Boot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8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Integrated Control System (ICS)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9552" y="1772816"/>
            <a:ext cx="7560840" cy="424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/>
              <a:t>Integrated </a:t>
            </a:r>
            <a:r>
              <a:rPr lang="en-US" sz="2600" dirty="0"/>
              <a:t>Control System Division (ICS) </a:t>
            </a:r>
            <a:r>
              <a:rPr lang="en-US" sz="2600" dirty="0" smtClean="0"/>
              <a:t>Scope</a:t>
            </a:r>
          </a:p>
          <a:p>
            <a:pPr marL="742950" lvl="2" indent="-285750">
              <a:buFont typeface="Arial"/>
              <a:buChar char="•"/>
            </a:pPr>
            <a:r>
              <a:rPr lang="en-US" sz="2200" dirty="0" smtClean="0"/>
              <a:t>Conventional facilities control integration</a:t>
            </a:r>
          </a:p>
          <a:p>
            <a:pPr marL="1200150" lvl="3" indent="-285750">
              <a:buFont typeface="Arial"/>
              <a:buChar char="•"/>
            </a:pPr>
            <a:r>
              <a:rPr lang="en-US" sz="2000" dirty="0" smtClean="0"/>
              <a:t>Site infrastructure: cooling water, power distribution, etc.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the accelerator</a:t>
            </a:r>
            <a:r>
              <a:rPr lang="en-US" sz="2200" dirty="0"/>
              <a:t> </a:t>
            </a:r>
            <a:r>
              <a:rPr lang="en-US" sz="2200" dirty="0" smtClean="0"/>
              <a:t>control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neutron </a:t>
            </a:r>
            <a:r>
              <a:rPr lang="en-US" sz="2200" dirty="0" smtClean="0"/>
              <a:t>target control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EPICS layer for </a:t>
            </a:r>
            <a:r>
              <a:rPr lang="en-US" sz="2200" dirty="0"/>
              <a:t>the </a:t>
            </a:r>
            <a:r>
              <a:rPr lang="en-US" sz="2200" dirty="0" smtClean="0"/>
              <a:t>neutron instruments </a:t>
            </a:r>
            <a:r>
              <a:rPr lang="en-US" sz="2200" dirty="0"/>
              <a:t>(in cooperation with the colleagues from science directorate</a:t>
            </a:r>
            <a:r>
              <a:rPr lang="en-US" sz="22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Global systems (next slide)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Combination of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On-site developments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in</a:t>
            </a:r>
            <a:r>
              <a:rPr lang="en-US" sz="2200" dirty="0"/>
              <a:t>-kind </a:t>
            </a:r>
            <a:r>
              <a:rPr lang="en-US" sz="2200" dirty="0" smtClean="0"/>
              <a:t>contributions (up to 50% of total value)</a:t>
            </a:r>
            <a:endParaRPr lang="en-US" sz="2200" dirty="0"/>
          </a:p>
          <a:p>
            <a:pPr lvl="1"/>
            <a:r>
              <a:rPr lang="en-US" sz="2200" dirty="0" smtClean="0"/>
              <a:t>	</a:t>
            </a:r>
            <a:r>
              <a:rPr lang="en-US" sz="2000" dirty="0" smtClean="0"/>
              <a:t>e.g</a:t>
            </a:r>
            <a:r>
              <a:rPr lang="en-US" sz="2000" dirty="0"/>
              <a:t>., proton source and LEBT controls by </a:t>
            </a:r>
            <a:r>
              <a:rPr lang="en-US" sz="2000" dirty="0" smtClean="0"/>
              <a:t>CEA, </a:t>
            </a:r>
            <a:r>
              <a:rPr lang="en-US" sz="2000" dirty="0" err="1" smtClean="0"/>
              <a:t>Saclay</a:t>
            </a:r>
            <a:r>
              <a:rPr lang="en-US" sz="2000" dirty="0" smtClean="0"/>
              <a:t> </a:t>
            </a:r>
            <a:r>
              <a:rPr lang="en-US" sz="2000" dirty="0"/>
              <a:t>(France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327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ESS EPICS Environment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EPICS s7plc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EtherCAT</a:t>
            </a:r>
            <a:endParaRPr lang="en-US" dirty="0" smtClean="0"/>
          </a:p>
          <a:p>
            <a:r>
              <a:rPr lang="en-US" dirty="0" err="1" smtClean="0">
                <a:hlinkClick r:id="rId5"/>
              </a:rPr>
              <a:t>AreaDetector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EPICS Training</a:t>
            </a: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Interceptive Device Test Stands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Etc…..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2992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Construction has started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 and off Lund site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Controls support needed </a:t>
            </a:r>
            <a:r>
              <a:rPr lang="en-US" b="1" dirty="0" smtClean="0">
                <a:solidFill>
                  <a:schemeClr val="tx1"/>
                </a:solidFill>
              </a:rPr>
              <a:t>now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Try to use the best from the community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Borrow &amp; contribute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Invent ourselves things to cover the special needs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Project management is a challenge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Standardization should help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More to come – in the next</a:t>
            </a:r>
            <a:r>
              <a:rPr lang="en-US" dirty="0" smtClean="0">
                <a:solidFill>
                  <a:srgbClr val="000000"/>
                </a:solidFill>
              </a:rPr>
              <a:t> meetings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5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ounded Rectangle 139"/>
          <p:cNvSpPr/>
          <p:nvPr/>
        </p:nvSpPr>
        <p:spPr>
          <a:xfrm>
            <a:off x="6586700" y="564134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Organization – ICS team </a:t>
            </a:r>
            <a:r>
              <a:rPr lang="en-GB" dirty="0" smtClean="0"/>
              <a:t>2016-02-01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139952" y="1484784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Henrik Carling</a:t>
            </a:r>
          </a:p>
          <a:p>
            <a:pPr algn="ctr"/>
            <a:r>
              <a:rPr lang="sv-SE" sz="800" dirty="0" smtClean="0"/>
              <a:t>Division head</a:t>
            </a:r>
            <a:endParaRPr lang="sv-SE" sz="800" dirty="0"/>
          </a:p>
        </p:txBody>
      </p:sp>
      <p:sp>
        <p:nvSpPr>
          <p:cNvPr id="6" name="Rounded Rectangle 5"/>
          <p:cNvSpPr/>
          <p:nvPr/>
        </p:nvSpPr>
        <p:spPr>
          <a:xfrm>
            <a:off x="107504" y="2063371"/>
            <a:ext cx="1152128" cy="432048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Anna Gillberg</a:t>
            </a:r>
          </a:p>
          <a:p>
            <a:pPr algn="ctr"/>
            <a:r>
              <a:rPr lang="sv-SE" sz="800" dirty="0" smtClean="0"/>
              <a:t>Team assistant</a:t>
            </a:r>
            <a:endParaRPr lang="sv-SE" sz="800" dirty="0"/>
          </a:p>
        </p:txBody>
      </p:sp>
      <p:sp>
        <p:nvSpPr>
          <p:cNvPr id="7" name="Rounded Rectangle 6"/>
          <p:cNvSpPr/>
          <p:nvPr/>
        </p:nvSpPr>
        <p:spPr>
          <a:xfrm>
            <a:off x="2692098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Annika Nordt</a:t>
            </a:r>
            <a:br>
              <a:rPr lang="sv-SE" sz="1100" dirty="0" smtClean="0"/>
            </a:br>
            <a:r>
              <a:rPr lang="sv-SE" sz="800" dirty="0" smtClean="0"/>
              <a:t>Safety and protection</a:t>
            </a:r>
            <a:endParaRPr lang="sv-SE" sz="800" dirty="0"/>
          </a:p>
        </p:txBody>
      </p:sp>
      <p:sp>
        <p:nvSpPr>
          <p:cNvPr id="8" name="Rounded Rectangle 7"/>
          <p:cNvSpPr/>
          <p:nvPr/>
        </p:nvSpPr>
        <p:spPr>
          <a:xfrm>
            <a:off x="3923928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Daniel Piso</a:t>
            </a:r>
          </a:p>
          <a:p>
            <a:pPr algn="ctr"/>
            <a:r>
              <a:rPr lang="sv-SE" sz="800" dirty="0" smtClean="0"/>
              <a:t>Hardware and integration</a:t>
            </a:r>
            <a:endParaRPr lang="sv-SE" sz="800" dirty="0"/>
          </a:p>
        </p:txBody>
      </p:sp>
      <p:sp>
        <p:nvSpPr>
          <p:cNvPr id="9" name="Rounded Rectangle 8"/>
          <p:cNvSpPr/>
          <p:nvPr/>
        </p:nvSpPr>
        <p:spPr>
          <a:xfrm>
            <a:off x="5148064" y="2060848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Hector Novella</a:t>
            </a:r>
            <a:endParaRPr lang="sv-SE" sz="1100" dirty="0"/>
          </a:p>
          <a:p>
            <a:pPr algn="ctr"/>
            <a:r>
              <a:rPr lang="sv-SE" sz="700" dirty="0" smtClean="0"/>
              <a:t>Deputy project manager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2200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Susanne Regnell</a:t>
            </a:r>
          </a:p>
          <a:p>
            <a:pPr algn="ctr"/>
            <a:r>
              <a:rPr lang="sv-SE" sz="800" dirty="0" smtClean="0"/>
              <a:t>Control Software</a:t>
            </a:r>
            <a:endParaRPr lang="sv-SE" sz="800" dirty="0"/>
          </a:p>
        </p:txBody>
      </p:sp>
      <p:sp>
        <p:nvSpPr>
          <p:cNvPr id="11" name="Rounded Rectangle 10"/>
          <p:cNvSpPr/>
          <p:nvPr/>
        </p:nvSpPr>
        <p:spPr>
          <a:xfrm>
            <a:off x="7740352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Timo Korhonen</a:t>
            </a:r>
            <a:br>
              <a:rPr lang="sv-SE" sz="1100" dirty="0" smtClean="0"/>
            </a:br>
            <a:r>
              <a:rPr lang="sv-SE" sz="800" dirty="0" smtClean="0"/>
              <a:t>Chief engineer</a:t>
            </a:r>
            <a:endParaRPr lang="sv-SE" sz="8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860032" y="191683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6" idx="0"/>
          </p:cNvCxnSpPr>
          <p:nvPr/>
        </p:nvCxnSpPr>
        <p:spPr>
          <a:xfrm flipV="1">
            <a:off x="683568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83568" y="1988840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272572" y="1992714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499992" y="1988841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728538" y="1992715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919216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8316416" y="1986317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6114" y="2492896"/>
            <a:ext cx="0" cy="3280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11960" y="2495422"/>
            <a:ext cx="0" cy="4001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415160" y="2495424"/>
            <a:ext cx="3589" cy="3701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2" idx="1"/>
          </p:cNvCxnSpPr>
          <p:nvPr/>
        </p:nvCxnSpPr>
        <p:spPr>
          <a:xfrm flipH="1">
            <a:off x="2836114" y="276963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836114" y="312967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843808" y="388932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2836114" y="423783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836114" y="460556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836114" y="498544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415160" y="573680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422854" y="530120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415160" y="4968639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418749" y="465024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6415160" y="4243859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418825" y="3538697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415160" y="389357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6418825" y="317422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6415160" y="2803699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211960" y="545041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4219654" y="500105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211960" y="463638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219654" y="4250057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4211960" y="389981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4211960" y="351313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4221487" y="316018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219654" y="280014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502643" y="29969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Emanuele Laface</a:t>
            </a:r>
          </a:p>
          <a:p>
            <a:pPr algn="ctr"/>
            <a:r>
              <a:rPr lang="sv-SE" sz="800" dirty="0" smtClean="0"/>
              <a:t>Accelerator physicist</a:t>
            </a:r>
            <a:endParaRPr lang="sv-SE" sz="800" dirty="0"/>
          </a:p>
        </p:txBody>
      </p:sp>
      <p:sp>
        <p:nvSpPr>
          <p:cNvPr id="38" name="Rounded Rectangle 37"/>
          <p:cNvSpPr/>
          <p:nvPr/>
        </p:nvSpPr>
        <p:spPr>
          <a:xfrm>
            <a:off x="6490833" y="335527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Karin Rathsman</a:t>
            </a:r>
            <a:br>
              <a:rPr lang="sv-SE" sz="1100" dirty="0" smtClean="0"/>
            </a:br>
            <a:r>
              <a:rPr lang="sv-SE" sz="800" dirty="0" smtClean="0"/>
              <a:t>Senior scientist</a:t>
            </a:r>
            <a:endParaRPr lang="sv-SE" sz="1100" dirty="0"/>
          </a:p>
        </p:txBody>
      </p:sp>
      <p:sp>
        <p:nvSpPr>
          <p:cNvPr id="39" name="Rounded Rectangle 38"/>
          <p:cNvSpPr/>
          <p:nvPr/>
        </p:nvSpPr>
        <p:spPr>
          <a:xfrm>
            <a:off x="6501611" y="373057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Leandro Fernandez</a:t>
            </a:r>
            <a:br>
              <a:rPr lang="sv-SE" sz="900" dirty="0" smtClean="0"/>
            </a:br>
            <a:r>
              <a:rPr lang="sv-SE" sz="700" dirty="0" smtClean="0"/>
              <a:t>Senior software engineer</a:t>
            </a:r>
            <a:endParaRPr lang="sv-SE" sz="900" dirty="0"/>
          </a:p>
        </p:txBody>
      </p:sp>
      <p:sp>
        <p:nvSpPr>
          <p:cNvPr id="43" name="Rounded Rectangle 42"/>
          <p:cNvSpPr/>
          <p:nvPr/>
        </p:nvSpPr>
        <p:spPr>
          <a:xfrm>
            <a:off x="6494862" y="445065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Ricardo Fernandes</a:t>
            </a:r>
            <a:br>
              <a:rPr lang="sv-SE" sz="900" dirty="0" smtClean="0"/>
            </a:br>
            <a:r>
              <a:rPr lang="sv-SE" sz="700" dirty="0"/>
              <a:t>Senior software </a:t>
            </a:r>
            <a:r>
              <a:rPr lang="sv-SE" sz="700" dirty="0" smtClean="0"/>
              <a:t>engineer</a:t>
            </a:r>
            <a:endParaRPr lang="sv-SE" sz="700" dirty="0"/>
          </a:p>
        </p:txBody>
      </p:sp>
      <p:sp>
        <p:nvSpPr>
          <p:cNvPr id="44" name="Rounded Rectangle 43"/>
          <p:cNvSpPr/>
          <p:nvPr/>
        </p:nvSpPr>
        <p:spPr>
          <a:xfrm>
            <a:off x="6501611" y="409061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rgbClr val="FF0000"/>
                </a:solidFill>
              </a:rPr>
              <a:t>Vacant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303012" y="3717032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Javier Cerejo</a:t>
            </a:r>
            <a:br>
              <a:rPr lang="sv-SE" sz="1100" dirty="0" smtClean="0"/>
            </a:br>
            <a:r>
              <a:rPr lang="sv-SE" sz="800" dirty="0" smtClean="0"/>
              <a:t>PhD Student</a:t>
            </a:r>
            <a:endParaRPr lang="sv-SE" sz="1100" dirty="0"/>
          </a:p>
        </p:txBody>
      </p:sp>
      <p:sp>
        <p:nvSpPr>
          <p:cNvPr id="12" name="Rounded Rectangle 11"/>
          <p:cNvSpPr/>
          <p:nvPr/>
        </p:nvSpPr>
        <p:spPr>
          <a:xfrm>
            <a:off x="2908122" y="260763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Angel Monera</a:t>
            </a:r>
          </a:p>
          <a:p>
            <a:pPr algn="ctr"/>
            <a:r>
              <a:rPr lang="sv-SE" sz="800" dirty="0" smtClean="0"/>
              <a:t>FPGA Engineer</a:t>
            </a:r>
            <a:endParaRPr lang="sv-SE" sz="800" dirty="0"/>
          </a:p>
        </p:txBody>
      </p:sp>
      <p:sp>
        <p:nvSpPr>
          <p:cNvPr id="13" name="Rounded Rectangle 12"/>
          <p:cNvSpPr/>
          <p:nvPr/>
        </p:nvSpPr>
        <p:spPr>
          <a:xfrm>
            <a:off x="2908122" y="296767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Denis Paulic</a:t>
            </a:r>
          </a:p>
          <a:p>
            <a:pPr algn="ctr"/>
            <a:r>
              <a:rPr lang="sv-SE" sz="800" dirty="0" smtClean="0"/>
              <a:t>PLC Engineer</a:t>
            </a:r>
            <a:endParaRPr lang="sv-SE" sz="800" dirty="0"/>
          </a:p>
        </p:txBody>
      </p:sp>
      <p:sp>
        <p:nvSpPr>
          <p:cNvPr id="14" name="Rounded Rectangle 13"/>
          <p:cNvSpPr/>
          <p:nvPr/>
        </p:nvSpPr>
        <p:spPr>
          <a:xfrm>
            <a:off x="2908122" y="371703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Manuel Zaera-Sanz</a:t>
            </a:r>
          </a:p>
          <a:p>
            <a:pPr algn="ctr"/>
            <a:r>
              <a:rPr lang="sv-SE" sz="700" dirty="0" smtClean="0"/>
              <a:t>PLC Engineer</a:t>
            </a:r>
            <a:endParaRPr lang="sv-SE" sz="1000" dirty="0"/>
          </a:p>
        </p:txBody>
      </p:sp>
      <p:sp>
        <p:nvSpPr>
          <p:cNvPr id="15" name="Rounded Rectangle 14"/>
          <p:cNvSpPr/>
          <p:nvPr/>
        </p:nvSpPr>
        <p:spPr>
          <a:xfrm>
            <a:off x="2908122" y="407707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Morteza Mansouri</a:t>
            </a:r>
          </a:p>
          <a:p>
            <a:pPr algn="ctr"/>
            <a:r>
              <a:rPr lang="sv-SE" sz="700" dirty="0" smtClean="0"/>
              <a:t>Safety Engineer</a:t>
            </a:r>
            <a:endParaRPr lang="sv-SE" sz="700" dirty="0"/>
          </a:p>
        </p:txBody>
      </p:sp>
      <p:sp>
        <p:nvSpPr>
          <p:cNvPr id="16" name="Rounded Rectangle 15"/>
          <p:cNvSpPr/>
          <p:nvPr/>
        </p:nvSpPr>
        <p:spPr>
          <a:xfrm>
            <a:off x="2908122" y="4450655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Riccard Andersson</a:t>
            </a:r>
            <a:br>
              <a:rPr lang="sv-SE" sz="900" dirty="0" smtClean="0"/>
            </a:br>
            <a:r>
              <a:rPr lang="sv-SE" sz="800" dirty="0" smtClean="0"/>
              <a:t>PhD student</a:t>
            </a:r>
            <a:endParaRPr lang="sv-SE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2908122" y="4814387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Stuart Birch</a:t>
            </a:r>
            <a:r>
              <a:rPr lang="sv-SE" sz="1100" dirty="0" smtClean="0"/>
              <a:t/>
            </a:r>
            <a:br>
              <a:rPr lang="sv-SE" sz="1100" dirty="0" smtClean="0"/>
            </a:br>
            <a:r>
              <a:rPr lang="sv-SE" sz="800" dirty="0" smtClean="0"/>
              <a:t>Senior safety engineer</a:t>
            </a:r>
            <a:endParaRPr lang="sv-SE" sz="1100" dirty="0"/>
          </a:p>
        </p:txBody>
      </p:sp>
      <p:sp>
        <p:nvSpPr>
          <p:cNvPr id="103" name="Rounded Rectangle 102"/>
          <p:cNvSpPr/>
          <p:nvPr/>
        </p:nvSpPr>
        <p:spPr>
          <a:xfrm>
            <a:off x="6493504" y="263814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Ben Folsom</a:t>
            </a:r>
          </a:p>
          <a:p>
            <a:pPr algn="ctr"/>
            <a:r>
              <a:rPr lang="sv-SE" sz="800" dirty="0" smtClean="0"/>
              <a:t>PhD student</a:t>
            </a:r>
            <a:endParaRPr lang="sv-SE" sz="800" dirty="0"/>
          </a:p>
        </p:txBody>
      </p:sp>
      <p:sp>
        <p:nvSpPr>
          <p:cNvPr id="104" name="Rounded Rectangle 103"/>
          <p:cNvSpPr/>
          <p:nvPr/>
        </p:nvSpPr>
        <p:spPr>
          <a:xfrm>
            <a:off x="6493504" y="481069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Remy Mudingay</a:t>
            </a:r>
            <a:br>
              <a:rPr lang="sv-SE" sz="1100" dirty="0" smtClean="0"/>
            </a:br>
            <a:r>
              <a:rPr lang="sv-SE" sz="700" dirty="0" smtClean="0"/>
              <a:t>Infrastructure engineer</a:t>
            </a:r>
            <a:endParaRPr lang="sv-SE" sz="1100" dirty="0"/>
          </a:p>
        </p:txBody>
      </p:sp>
      <p:sp>
        <p:nvSpPr>
          <p:cNvPr id="105" name="Rounded Rectangle 104"/>
          <p:cNvSpPr/>
          <p:nvPr/>
        </p:nvSpPr>
        <p:spPr>
          <a:xfrm>
            <a:off x="6501611" y="5183932"/>
            <a:ext cx="1152128" cy="324000"/>
          </a:xfrm>
          <a:prstGeom prst="roundRect">
            <a:avLst>
              <a:gd name="adj" fmla="val 0"/>
            </a:avLst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Thilo Friedrich</a:t>
            </a:r>
          </a:p>
          <a:p>
            <a:pPr algn="ctr"/>
            <a:r>
              <a:rPr lang="sv-SE" sz="800" dirty="0" smtClean="0"/>
              <a:t>PhD Student</a:t>
            </a:r>
            <a:endParaRPr lang="sv-SE" sz="800" dirty="0"/>
          </a:p>
        </p:txBody>
      </p:sp>
      <p:sp>
        <p:nvSpPr>
          <p:cNvPr id="111" name="Rounded Rectangle 110"/>
          <p:cNvSpPr/>
          <p:nvPr/>
        </p:nvSpPr>
        <p:spPr>
          <a:xfrm>
            <a:off x="179512" y="648937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Temporary employee</a:t>
            </a:r>
            <a:endParaRPr lang="sv-SE" sz="1100" dirty="0"/>
          </a:p>
        </p:txBody>
      </p:sp>
      <p:sp>
        <p:nvSpPr>
          <p:cNvPr id="112" name="Rounded Rectangle 111"/>
          <p:cNvSpPr/>
          <p:nvPr/>
        </p:nvSpPr>
        <p:spPr>
          <a:xfrm>
            <a:off x="179512" y="609329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Employee</a:t>
            </a:r>
            <a:endParaRPr lang="sv-SE" sz="1100" dirty="0"/>
          </a:p>
        </p:txBody>
      </p:sp>
      <p:sp>
        <p:nvSpPr>
          <p:cNvPr id="114" name="Rounded Rectangle 113"/>
          <p:cNvSpPr/>
          <p:nvPr/>
        </p:nvSpPr>
        <p:spPr>
          <a:xfrm>
            <a:off x="1403648" y="609578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endParaRPr lang="sv-SE" sz="1100" dirty="0"/>
          </a:p>
        </p:txBody>
      </p:sp>
      <p:sp>
        <p:nvSpPr>
          <p:cNvPr id="115" name="Rounded Rectangle 114"/>
          <p:cNvSpPr/>
          <p:nvPr/>
        </p:nvSpPr>
        <p:spPr>
          <a:xfrm>
            <a:off x="1403648" y="648937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br>
              <a:rPr lang="sv-SE" sz="1100" dirty="0" smtClean="0"/>
            </a:br>
            <a:r>
              <a:rPr lang="sv-SE" sz="1100" dirty="0" smtClean="0"/>
              <a:t>off-site</a:t>
            </a:r>
            <a:endParaRPr lang="sv-SE" sz="1100" dirty="0"/>
          </a:p>
        </p:txBody>
      </p:sp>
      <p:sp>
        <p:nvSpPr>
          <p:cNvPr id="113" name="Rounded Rectangle 112"/>
          <p:cNvSpPr/>
          <p:nvPr/>
        </p:nvSpPr>
        <p:spPr>
          <a:xfrm>
            <a:off x="4283968" y="44731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Nick Levchenko</a:t>
            </a:r>
          </a:p>
          <a:p>
            <a:pPr algn="ctr"/>
            <a:r>
              <a:rPr lang="sv-SE" sz="800" dirty="0" smtClean="0"/>
              <a:t>Integrator</a:t>
            </a:r>
            <a:endParaRPr lang="sv-SE" sz="800" dirty="0"/>
          </a:p>
        </p:txBody>
      </p:sp>
      <p:sp>
        <p:nvSpPr>
          <p:cNvPr id="116" name="Rounded Rectangle 115"/>
          <p:cNvSpPr/>
          <p:nvPr/>
        </p:nvSpPr>
        <p:spPr>
          <a:xfrm>
            <a:off x="4310771" y="260094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Benedetto Gallese</a:t>
            </a:r>
          </a:p>
          <a:p>
            <a:pPr algn="ctr"/>
            <a:r>
              <a:rPr lang="sv-SE" sz="800" dirty="0" smtClean="0"/>
              <a:t>Integrator</a:t>
            </a:r>
            <a:endParaRPr lang="sv-SE" sz="800" dirty="0"/>
          </a:p>
        </p:txBody>
      </p:sp>
      <p:sp>
        <p:nvSpPr>
          <p:cNvPr id="117" name="Rounded Rectangle 116"/>
          <p:cNvSpPr/>
          <p:nvPr/>
        </p:nvSpPr>
        <p:spPr>
          <a:xfrm>
            <a:off x="2915816" y="519323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>
                <a:solidFill>
                  <a:schemeClr val="bg1"/>
                </a:solidFill>
              </a:rPr>
              <a:t>Yong Kian Sin*</a:t>
            </a:r>
            <a:r>
              <a:rPr lang="sv-SE" sz="1050" dirty="0" smtClean="0"/>
              <a:t/>
            </a:r>
            <a:br>
              <a:rPr lang="sv-SE" sz="1050" dirty="0" smtClean="0"/>
            </a:br>
            <a:r>
              <a:rPr lang="sv-SE" sz="800" dirty="0" smtClean="0"/>
              <a:t>IEC61508 engineer</a:t>
            </a:r>
            <a:endParaRPr lang="sv-SE" sz="800" dirty="0"/>
          </a:p>
        </p:txBody>
      </p:sp>
      <p:sp>
        <p:nvSpPr>
          <p:cNvPr id="119" name="Rounded Rectangle 118"/>
          <p:cNvSpPr/>
          <p:nvPr/>
        </p:nvSpPr>
        <p:spPr>
          <a:xfrm>
            <a:off x="7740352" y="2620864"/>
            <a:ext cx="1152128" cy="37608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?</a:t>
            </a:r>
          </a:p>
          <a:p>
            <a:pPr algn="ctr"/>
            <a:r>
              <a:rPr lang="sv-SE" sz="700" dirty="0" smtClean="0"/>
              <a:t>Deputy chief engineer</a:t>
            </a:r>
          </a:p>
          <a:p>
            <a:pPr algn="ctr"/>
            <a:r>
              <a:rPr lang="sv-SE" sz="700" dirty="0" smtClean="0"/>
              <a:t>(Vacant)</a:t>
            </a:r>
            <a:endParaRPr lang="sv-SE" sz="700" dirty="0"/>
          </a:p>
        </p:txBody>
      </p:sp>
      <p:cxnSp>
        <p:nvCxnSpPr>
          <p:cNvPr id="120" name="Straight Connector 119"/>
          <p:cNvCxnSpPr/>
          <p:nvPr/>
        </p:nvCxnSpPr>
        <p:spPr>
          <a:xfrm flipV="1">
            <a:off x="8964488" y="1993448"/>
            <a:ext cx="0" cy="795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19" idx="3"/>
          </p:cNvCxnSpPr>
          <p:nvPr/>
        </p:nvCxnSpPr>
        <p:spPr>
          <a:xfrm flipH="1">
            <a:off x="8892480" y="2782865"/>
            <a:ext cx="72008" cy="26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2842571" y="535986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ounded Rectangle 125"/>
          <p:cNvSpPr/>
          <p:nvPr/>
        </p:nvSpPr>
        <p:spPr>
          <a:xfrm>
            <a:off x="4299782" y="335113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François Bellorini</a:t>
            </a:r>
          </a:p>
          <a:p>
            <a:pPr algn="ctr"/>
            <a:r>
              <a:rPr lang="sv-SE" sz="800" dirty="0" smtClean="0"/>
              <a:t>Integrator</a:t>
            </a:r>
            <a:endParaRPr lang="sv-SE" sz="1050" dirty="0"/>
          </a:p>
        </p:txBody>
      </p:sp>
      <p:sp>
        <p:nvSpPr>
          <p:cNvPr id="128" name="Rounded Rectangle 127"/>
          <p:cNvSpPr/>
          <p:nvPr/>
        </p:nvSpPr>
        <p:spPr>
          <a:xfrm>
            <a:off x="4310771" y="298377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David Brodrick</a:t>
            </a:r>
          </a:p>
          <a:p>
            <a:pPr algn="ctr"/>
            <a:r>
              <a:rPr lang="sv-SE" sz="800" dirty="0" smtClean="0"/>
              <a:t>Integrator</a:t>
            </a:r>
            <a:endParaRPr lang="sv-SE" sz="800" dirty="0"/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2843808" y="577318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1387136" y="2077901"/>
            <a:ext cx="1152128" cy="432048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?</a:t>
            </a:r>
          </a:p>
          <a:p>
            <a:pPr algn="ctr"/>
            <a:r>
              <a:rPr lang="sv-SE" sz="800" dirty="0" smtClean="0"/>
              <a:t>IT/Infrastructure</a:t>
            </a:r>
            <a:r>
              <a:rPr lang="sv-SE" sz="800" dirty="0"/>
              <a:t> </a:t>
            </a:r>
            <a:r>
              <a:rPr lang="sv-SE" sz="800" dirty="0" smtClean="0"/>
              <a:t>?</a:t>
            </a:r>
          </a:p>
          <a:p>
            <a:pPr algn="ctr"/>
            <a:r>
              <a:rPr lang="sv-SE" sz="800" dirty="0" smtClean="0"/>
              <a:t>(Vacant?)</a:t>
            </a:r>
            <a:endParaRPr lang="sv-SE" sz="1100" dirty="0"/>
          </a:p>
        </p:txBody>
      </p:sp>
      <p:sp>
        <p:nvSpPr>
          <p:cNvPr id="101" name="Rounded Rectangle 100"/>
          <p:cNvSpPr/>
          <p:nvPr/>
        </p:nvSpPr>
        <p:spPr>
          <a:xfrm>
            <a:off x="2692098" y="6437289"/>
            <a:ext cx="1152128" cy="37608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Position under consideration</a:t>
            </a:r>
            <a:endParaRPr lang="sv-SE" sz="7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915816" y="5598872"/>
            <a:ext cx="1224136" cy="444356"/>
            <a:chOff x="2915816" y="5216892"/>
            <a:chExt cx="1224136" cy="444356"/>
          </a:xfrm>
        </p:grpSpPr>
        <p:sp>
          <p:nvSpPr>
            <p:cNvPr id="106" name="Rounded Rectangle 105"/>
            <p:cNvSpPr/>
            <p:nvPr/>
          </p:nvSpPr>
          <p:spPr>
            <a:xfrm>
              <a:off x="2987824" y="5285161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/>
                <a:t>Vacant</a:t>
              </a:r>
              <a:br>
                <a:rPr lang="sv-SE" sz="1100" dirty="0" smtClean="0"/>
              </a:br>
              <a:r>
                <a:rPr lang="sv-SE" sz="800" dirty="0" smtClean="0"/>
                <a:t>Engineer?</a:t>
              </a:r>
              <a:endParaRPr lang="sv-SE" sz="7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915816" y="5216892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/>
                <a:t>Vacant</a:t>
              </a:r>
              <a:br>
                <a:rPr lang="sv-SE" sz="1100" dirty="0" smtClean="0"/>
              </a:br>
              <a:r>
                <a:rPr lang="sv-SE" sz="800" dirty="0" smtClean="0"/>
                <a:t>Engineer?</a:t>
              </a:r>
              <a:endParaRPr lang="sv-SE" sz="700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283968" y="6309320"/>
            <a:ext cx="1224136" cy="444356"/>
            <a:chOff x="2915816" y="5216892"/>
            <a:chExt cx="1224136" cy="444356"/>
          </a:xfrm>
        </p:grpSpPr>
        <p:sp>
          <p:nvSpPr>
            <p:cNvPr id="108" name="Rounded Rectangle 107"/>
            <p:cNvSpPr/>
            <p:nvPr/>
          </p:nvSpPr>
          <p:spPr>
            <a:xfrm>
              <a:off x="2987824" y="5285161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/>
                <a:t>Vacant</a:t>
              </a:r>
              <a:br>
                <a:rPr lang="sv-SE" sz="1100" dirty="0" smtClean="0"/>
              </a:br>
              <a:r>
                <a:rPr lang="sv-SE" sz="800" dirty="0" smtClean="0"/>
                <a:t>Engineer?</a:t>
              </a:r>
              <a:endParaRPr lang="sv-SE" sz="700" dirty="0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2915816" y="5216892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/>
                <a:t>Vacant</a:t>
              </a:r>
              <a:br>
                <a:rPr lang="sv-SE" sz="1100" dirty="0" smtClean="0"/>
              </a:br>
              <a:r>
                <a:rPr lang="sv-SE" sz="800" dirty="0" smtClean="0"/>
                <a:t>Engineer?</a:t>
              </a:r>
              <a:endParaRPr lang="sv-SE" sz="700" dirty="0"/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4299782" y="483905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 smtClean="0"/>
              <a:t>Alexander Söderqvist</a:t>
            </a:r>
          </a:p>
          <a:p>
            <a:pPr algn="ctr"/>
            <a:r>
              <a:rPr lang="sv-SE" sz="800" dirty="0" smtClean="0"/>
              <a:t>Integrator</a:t>
            </a:r>
            <a:endParaRPr lang="sv-SE" sz="800" dirty="0"/>
          </a:p>
        </p:txBody>
      </p:sp>
      <p:sp>
        <p:nvSpPr>
          <p:cNvPr id="118" name="Rounded Rectangle 117"/>
          <p:cNvSpPr/>
          <p:nvPr/>
        </p:nvSpPr>
        <p:spPr>
          <a:xfrm>
            <a:off x="4299782" y="5198019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Klemen Strnisa</a:t>
            </a:r>
          </a:p>
          <a:p>
            <a:pPr algn="ctr"/>
            <a:r>
              <a:rPr lang="sv-SE" sz="800" dirty="0" smtClean="0"/>
              <a:t>Lead integrator</a:t>
            </a:r>
            <a:endParaRPr lang="sv-SE" sz="800" dirty="0"/>
          </a:p>
        </p:txBody>
      </p:sp>
      <p:sp>
        <p:nvSpPr>
          <p:cNvPr id="129" name="Rounded Rectangle 128"/>
          <p:cNvSpPr/>
          <p:nvPr/>
        </p:nvSpPr>
        <p:spPr>
          <a:xfrm>
            <a:off x="4299782" y="5554347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Niklas Claesson</a:t>
            </a:r>
            <a:br>
              <a:rPr lang="sv-SE" sz="1100" dirty="0" smtClean="0"/>
            </a:br>
            <a:r>
              <a:rPr lang="sv-SE" sz="800" dirty="0"/>
              <a:t>I</a:t>
            </a:r>
            <a:r>
              <a:rPr lang="sv-SE" sz="800" dirty="0" smtClean="0"/>
              <a:t>ntegrator</a:t>
            </a:r>
            <a:endParaRPr lang="sv-SE" sz="1100" dirty="0"/>
          </a:p>
        </p:txBody>
      </p:sp>
      <p:sp>
        <p:nvSpPr>
          <p:cNvPr id="130" name="Rounded Rectangle 129"/>
          <p:cNvSpPr/>
          <p:nvPr/>
        </p:nvSpPr>
        <p:spPr>
          <a:xfrm>
            <a:off x="4299782" y="591331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/>
              <a:t>Urša Rojec</a:t>
            </a:r>
          </a:p>
          <a:p>
            <a:pPr algn="ctr"/>
            <a:r>
              <a:rPr lang="sv-SE" sz="800" dirty="0" smtClean="0"/>
              <a:t>Integrator</a:t>
            </a:r>
            <a:endParaRPr lang="sv-SE" sz="800" dirty="0"/>
          </a:p>
        </p:txBody>
      </p:sp>
      <p:sp>
        <p:nvSpPr>
          <p:cNvPr id="131" name="Rounded Rectangle 130"/>
          <p:cNvSpPr/>
          <p:nvPr/>
        </p:nvSpPr>
        <p:spPr>
          <a:xfrm>
            <a:off x="4299782" y="407707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Jeong Han Lee</a:t>
            </a:r>
            <a:br>
              <a:rPr lang="sv-SE" sz="1050" dirty="0" smtClean="0"/>
            </a:br>
            <a:r>
              <a:rPr lang="sv-SE" sz="800" dirty="0" smtClean="0"/>
              <a:t>Integrator</a:t>
            </a:r>
            <a:endParaRPr lang="sv-SE" sz="800" dirty="0"/>
          </a:p>
        </p:txBody>
      </p:sp>
      <p:sp>
        <p:nvSpPr>
          <p:cNvPr id="132" name="Rounded Rectangle 131"/>
          <p:cNvSpPr/>
          <p:nvPr/>
        </p:nvSpPr>
        <p:spPr>
          <a:xfrm>
            <a:off x="6494862" y="558394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Consultants</a:t>
            </a:r>
            <a:endParaRPr lang="sv-SE" sz="1100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6500162" y="6008980"/>
            <a:ext cx="1224136" cy="444356"/>
            <a:chOff x="2915816" y="5216892"/>
            <a:chExt cx="1224136" cy="444356"/>
          </a:xfrm>
        </p:grpSpPr>
        <p:sp>
          <p:nvSpPr>
            <p:cNvPr id="135" name="Rounded Rectangle 134"/>
            <p:cNvSpPr/>
            <p:nvPr/>
          </p:nvSpPr>
          <p:spPr>
            <a:xfrm>
              <a:off x="2987824" y="5285161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/>
                <a:t>Vacant</a:t>
              </a:r>
              <a:br>
                <a:rPr lang="sv-SE" sz="1100" dirty="0" smtClean="0"/>
              </a:br>
              <a:r>
                <a:rPr lang="sv-SE" sz="800" dirty="0" smtClean="0"/>
                <a:t>Engineer?</a:t>
              </a:r>
              <a:endParaRPr lang="sv-SE" sz="700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915816" y="5216892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/>
                <a:t>Vacant</a:t>
              </a:r>
              <a:br>
                <a:rPr lang="sv-SE" sz="1100" dirty="0" smtClean="0"/>
              </a:br>
              <a:r>
                <a:rPr lang="sv-SE" sz="800" dirty="0" smtClean="0"/>
                <a:t>Engineer?</a:t>
              </a:r>
              <a:endParaRPr lang="sv-SE" sz="700" dirty="0"/>
            </a:p>
          </p:txBody>
        </p:sp>
      </p:grpSp>
      <p:cxnSp>
        <p:nvCxnSpPr>
          <p:cNvPr id="141" name="Straight Connector 140"/>
          <p:cNvCxnSpPr/>
          <p:nvPr/>
        </p:nvCxnSpPr>
        <p:spPr>
          <a:xfrm flipH="1">
            <a:off x="6415160" y="619324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4221487" y="581888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4223864" y="616530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4210309" y="648937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2836114" y="350626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ounded Rectangle 122"/>
          <p:cNvSpPr/>
          <p:nvPr/>
        </p:nvSpPr>
        <p:spPr>
          <a:xfrm>
            <a:off x="2908122" y="3339755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Julen </a:t>
            </a:r>
            <a:r>
              <a:rPr lang="sv-SE" sz="900" dirty="0" smtClean="0"/>
              <a:t>Etxeberria</a:t>
            </a:r>
          </a:p>
          <a:p>
            <a:pPr algn="ctr"/>
            <a:r>
              <a:rPr lang="sv-SE" sz="800" dirty="0" smtClean="0"/>
              <a:t>Intern</a:t>
            </a:r>
            <a:endParaRPr lang="sv-SE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970074" y="6082299"/>
            <a:ext cx="11598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* Starts 2016-02</a:t>
            </a:r>
            <a:endParaRPr lang="sv-SE" sz="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8" y="3323664"/>
            <a:ext cx="22479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3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&amp; Integration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scope of the </a:t>
            </a:r>
            <a:r>
              <a:rPr lang="en-US" b="1" dirty="0">
                <a:solidFill>
                  <a:schemeClr val="tx1"/>
                </a:solidFill>
              </a:rPr>
              <a:t>Integration Team</a:t>
            </a:r>
            <a:r>
              <a:rPr lang="en-US" dirty="0">
                <a:solidFill>
                  <a:schemeClr val="tx1"/>
                </a:solidFill>
              </a:rPr>
              <a:t> is to </a:t>
            </a:r>
            <a:r>
              <a:rPr lang="en-US" dirty="0" smtClean="0">
                <a:solidFill>
                  <a:schemeClr val="tx1"/>
                </a:solidFill>
              </a:rPr>
              <a:t>perform </a:t>
            </a:r>
            <a:r>
              <a:rPr lang="en-US" dirty="0">
                <a:solidFill>
                  <a:schemeClr val="tx1"/>
                </a:solidFill>
              </a:rPr>
              <a:t>the development of control systems from requirements engineering, design, implementation, procurement and delivery for installation, verification and support by using the components provided by other teams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“The objective of the Integration Team is to unify I&amp;C components and processes into a whole.  Ensuring that the hardware, software and human elements will interact to achieve the system purpose.  And considering system integration as a part of the system engineering process.”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983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Integration team. Where to find support…..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107504" y="1484784"/>
            <a:ext cx="9036496" cy="547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Technology</a:t>
            </a:r>
            <a:r>
              <a:rPr lang="en-US" sz="1600" b="1" dirty="0"/>
              <a:t>	</a:t>
            </a:r>
            <a:r>
              <a:rPr lang="en-US" sz="1600" b="1" dirty="0" smtClean="0"/>
              <a:t>		</a:t>
            </a:r>
            <a:r>
              <a:rPr lang="en-US" sz="1600" b="1" dirty="0" smtClean="0"/>
              <a:t>	Reference </a:t>
            </a:r>
            <a:r>
              <a:rPr lang="en-US" sz="1600" b="1" dirty="0" smtClean="0"/>
              <a:t>Person</a:t>
            </a:r>
            <a:endParaRPr lang="en-US" sz="1600" b="1" dirty="0"/>
          </a:p>
          <a:p>
            <a:r>
              <a:rPr lang="en-US" sz="900" dirty="0"/>
              <a:t>Motion control	</a:t>
            </a:r>
            <a:r>
              <a:rPr lang="en-US" sz="900" dirty="0" smtClean="0"/>
              <a:t>				David </a:t>
            </a:r>
            <a:r>
              <a:rPr lang="en-US" sz="900" dirty="0" err="1" smtClean="0"/>
              <a:t>Brodrick</a:t>
            </a:r>
            <a:r>
              <a:rPr lang="en-US" sz="900" dirty="0" smtClean="0"/>
              <a:t>, </a:t>
            </a:r>
            <a:r>
              <a:rPr lang="en-US" sz="900" dirty="0" err="1" smtClean="0"/>
              <a:t>Jeong</a:t>
            </a:r>
            <a:r>
              <a:rPr lang="en-US" sz="900" dirty="0" smtClean="0"/>
              <a:t> Han Lee</a:t>
            </a:r>
            <a:endParaRPr lang="en-US" sz="900" dirty="0"/>
          </a:p>
          <a:p>
            <a:r>
              <a:rPr lang="en-US" sz="900" dirty="0"/>
              <a:t>Timing system	</a:t>
            </a:r>
            <a:r>
              <a:rPr lang="en-US" sz="900" dirty="0" smtClean="0"/>
              <a:t>				Alexander </a:t>
            </a:r>
            <a:r>
              <a:rPr lang="en-US" sz="900" dirty="0" err="1" smtClean="0"/>
              <a:t>Soderqvist</a:t>
            </a:r>
            <a:endParaRPr lang="en-US" sz="900" dirty="0" smtClean="0"/>
          </a:p>
          <a:p>
            <a:r>
              <a:rPr lang="en-US" sz="900" dirty="0"/>
              <a:t>FPGA	 				</a:t>
            </a:r>
            <a:r>
              <a:rPr lang="en-US" sz="900" dirty="0" smtClean="0"/>
              <a:t>n. a.</a:t>
            </a:r>
            <a:r>
              <a:rPr lang="en-US" sz="900" dirty="0"/>
              <a:t>	</a:t>
            </a:r>
            <a:r>
              <a:rPr lang="en-US" sz="900" dirty="0" smtClean="0"/>
              <a:t>	</a:t>
            </a:r>
          </a:p>
          <a:p>
            <a:r>
              <a:rPr lang="en-US" sz="900" dirty="0" smtClean="0"/>
              <a:t>IFC </a:t>
            </a:r>
            <a:r>
              <a:rPr lang="en-US" sz="900" dirty="0"/>
              <a:t>(</a:t>
            </a:r>
            <a:r>
              <a:rPr lang="en-US" sz="900" dirty="0" err="1"/>
              <a:t>IOxOS</a:t>
            </a:r>
            <a:r>
              <a:rPr lang="en-US" sz="900" dirty="0"/>
              <a:t>)	</a:t>
            </a:r>
            <a:r>
              <a:rPr lang="en-US" sz="900" dirty="0" smtClean="0"/>
              <a:t>				</a:t>
            </a:r>
            <a:r>
              <a:rPr lang="en-US" sz="900" dirty="0" err="1" smtClean="0"/>
              <a:t>Jeong</a:t>
            </a:r>
            <a:r>
              <a:rPr lang="en-US" sz="900" dirty="0" smtClean="0"/>
              <a:t> Han Lee</a:t>
            </a:r>
          </a:p>
          <a:p>
            <a:r>
              <a:rPr lang="en-US" sz="900" dirty="0" smtClean="0"/>
              <a:t>ESS EPICS </a:t>
            </a:r>
            <a:r>
              <a:rPr lang="en-US" sz="900" dirty="0"/>
              <a:t>Environment				</a:t>
            </a:r>
            <a:r>
              <a:rPr lang="en-US" sz="900" dirty="0" err="1" smtClean="0"/>
              <a:t>Jeong</a:t>
            </a:r>
            <a:r>
              <a:rPr lang="en-US" sz="900" dirty="0" smtClean="0"/>
              <a:t> </a:t>
            </a:r>
            <a:r>
              <a:rPr lang="en-US" sz="900" dirty="0"/>
              <a:t>Han </a:t>
            </a:r>
            <a:r>
              <a:rPr lang="en-US" sz="900" dirty="0" smtClean="0"/>
              <a:t>Lee</a:t>
            </a:r>
            <a:endParaRPr lang="en-US" sz="900" dirty="0"/>
          </a:p>
          <a:p>
            <a:r>
              <a:rPr lang="en-US" sz="900" dirty="0"/>
              <a:t>MTCA4 Infrastructure - Firmware (</a:t>
            </a:r>
            <a:r>
              <a:rPr lang="en-US" sz="900" dirty="0" err="1"/>
              <a:t>MCH,Power</a:t>
            </a:r>
            <a:r>
              <a:rPr lang="en-US" sz="900" dirty="0"/>
              <a:t> Module, Cooling Unit)	 </a:t>
            </a:r>
            <a:r>
              <a:rPr lang="en-US" sz="900" dirty="0" smtClean="0"/>
              <a:t>                         	</a:t>
            </a:r>
            <a:r>
              <a:rPr lang="en-US" sz="900" dirty="0" err="1" smtClean="0"/>
              <a:t>Jeong</a:t>
            </a:r>
            <a:r>
              <a:rPr lang="en-US" sz="900" dirty="0" smtClean="0"/>
              <a:t> Han Lee &amp; </a:t>
            </a:r>
            <a:r>
              <a:rPr lang="en-US" sz="900" dirty="0" err="1" smtClean="0"/>
              <a:t>Timo</a:t>
            </a:r>
            <a:r>
              <a:rPr lang="en-US" sz="900" dirty="0" smtClean="0"/>
              <a:t> </a:t>
            </a:r>
            <a:r>
              <a:rPr lang="en-US" sz="900" dirty="0" err="1" smtClean="0"/>
              <a:t>Korhonen</a:t>
            </a:r>
            <a:r>
              <a:rPr lang="en-US" sz="900" dirty="0" smtClean="0"/>
              <a:t>.	</a:t>
            </a:r>
            <a:endParaRPr lang="en-US" sz="900" dirty="0"/>
          </a:p>
          <a:p>
            <a:r>
              <a:rPr lang="en-US" sz="900" dirty="0" smtClean="0"/>
              <a:t>PLC 					Nick </a:t>
            </a:r>
            <a:r>
              <a:rPr lang="en-US" sz="900" dirty="0" err="1" smtClean="0"/>
              <a:t>Levchenko</a:t>
            </a:r>
            <a:endParaRPr lang="en-US" sz="900" dirty="0" smtClean="0"/>
          </a:p>
          <a:p>
            <a:r>
              <a:rPr lang="en-US" sz="900" dirty="0" smtClean="0"/>
              <a:t>s7plc </a:t>
            </a:r>
            <a:r>
              <a:rPr lang="en-US" sz="900" dirty="0"/>
              <a:t>(EPICS Device Support, IOC ,OPI)			</a:t>
            </a:r>
            <a:r>
              <a:rPr lang="en-US" sz="900" dirty="0" smtClean="0"/>
              <a:t>	Nick </a:t>
            </a:r>
            <a:r>
              <a:rPr lang="en-US" sz="900" dirty="0" err="1" smtClean="0"/>
              <a:t>Levchenko</a:t>
            </a:r>
            <a:r>
              <a:rPr lang="en-US" sz="900" dirty="0" smtClean="0"/>
              <a:t>	</a:t>
            </a:r>
            <a:endParaRPr lang="en-US" sz="900" dirty="0"/>
          </a:p>
          <a:p>
            <a:r>
              <a:rPr lang="en-US" sz="900" dirty="0"/>
              <a:t>d-</a:t>
            </a:r>
            <a:r>
              <a:rPr lang="en-US" sz="900" dirty="0" err="1"/>
              <a:t>tacq</a:t>
            </a:r>
            <a:r>
              <a:rPr lang="en-US" sz="900" dirty="0"/>
              <a:t>(Linux Kernel Driver, EPICS Device Support, IOC ,</a:t>
            </a:r>
            <a:r>
              <a:rPr lang="en-US" sz="900" dirty="0" smtClean="0"/>
              <a:t>OPI)			</a:t>
            </a:r>
            <a:r>
              <a:rPr lang="en-US" sz="900" dirty="0" err="1" smtClean="0"/>
              <a:t>Niklas</a:t>
            </a:r>
            <a:r>
              <a:rPr lang="en-US" sz="900" dirty="0" smtClean="0"/>
              <a:t> </a:t>
            </a:r>
            <a:r>
              <a:rPr lang="en-US" sz="900" dirty="0" err="1" smtClean="0"/>
              <a:t>Claesson</a:t>
            </a:r>
            <a:endParaRPr lang="en-US" sz="900" dirty="0"/>
          </a:p>
          <a:p>
            <a:r>
              <a:rPr lang="en-US" sz="900" dirty="0"/>
              <a:t>ADC 3110(Linux Kernel Driver, EPICS Device Support, IOC ,OPI)	</a:t>
            </a:r>
            <a:r>
              <a:rPr lang="en-US" sz="900" dirty="0" smtClean="0"/>
              <a:t>	</a:t>
            </a:r>
            <a:r>
              <a:rPr lang="en-US" sz="900" dirty="0" err="1" smtClean="0"/>
              <a:t>Niklas</a:t>
            </a:r>
            <a:r>
              <a:rPr lang="en-US" sz="900" dirty="0" smtClean="0"/>
              <a:t> </a:t>
            </a:r>
            <a:r>
              <a:rPr lang="en-US" sz="900" dirty="0" err="1" smtClean="0"/>
              <a:t>Claesson</a:t>
            </a:r>
            <a:endParaRPr lang="en-US" sz="900" dirty="0"/>
          </a:p>
          <a:p>
            <a:r>
              <a:rPr lang="en-US" sz="900" dirty="0"/>
              <a:t>ADC 3170(Linux Kernel Driver, EPICS Device Support, IOC ,OPI)	</a:t>
            </a:r>
            <a:r>
              <a:rPr lang="en-US" sz="900" dirty="0" smtClean="0"/>
              <a:t>	n. a.</a:t>
            </a:r>
          </a:p>
          <a:p>
            <a:r>
              <a:rPr lang="en-US" sz="900" dirty="0" smtClean="0"/>
              <a:t>Digital IO					n. a.</a:t>
            </a:r>
            <a:r>
              <a:rPr lang="en-US" sz="900" dirty="0"/>
              <a:t>			</a:t>
            </a:r>
          </a:p>
          <a:p>
            <a:r>
              <a:rPr lang="en-US" sz="900" dirty="0"/>
              <a:t>Struck (Linux Kernel Driver, EPICS Device Support, IOC ,OPI)		</a:t>
            </a:r>
            <a:r>
              <a:rPr lang="en-US" sz="900" dirty="0" err="1" smtClean="0"/>
              <a:t>Niklas</a:t>
            </a:r>
            <a:r>
              <a:rPr lang="en-US" sz="900" dirty="0" smtClean="0"/>
              <a:t> </a:t>
            </a:r>
            <a:r>
              <a:rPr lang="en-US" sz="900" dirty="0" err="1" smtClean="0"/>
              <a:t>Claesson</a:t>
            </a:r>
            <a:r>
              <a:rPr lang="en-US" sz="900" dirty="0" smtClean="0"/>
              <a:t> </a:t>
            </a:r>
            <a:r>
              <a:rPr lang="en-US" sz="900" dirty="0"/>
              <a:t>(Linux Kernel Driver, EPICS </a:t>
            </a:r>
            <a:r>
              <a:rPr lang="en-US" sz="900" dirty="0" smtClean="0"/>
              <a:t>Dev. </a:t>
            </a:r>
            <a:r>
              <a:rPr lang="en-US" sz="900" dirty="0"/>
              <a:t>Support), </a:t>
            </a:r>
            <a:r>
              <a:rPr lang="en-US" sz="900" dirty="0" smtClean="0"/>
              <a:t>Alexander </a:t>
            </a:r>
            <a:r>
              <a:rPr lang="en-US" sz="900" dirty="0" err="1" smtClean="0"/>
              <a:t>Soderqvist</a:t>
            </a:r>
            <a:r>
              <a:rPr lang="en-US" sz="900" dirty="0" smtClean="0"/>
              <a:t> </a:t>
            </a:r>
            <a:r>
              <a:rPr lang="en-US" sz="900" dirty="0"/>
              <a:t>(IOC,OPI</a:t>
            </a:r>
            <a:r>
              <a:rPr lang="en-US" sz="900" dirty="0" smtClean="0"/>
              <a:t>)</a:t>
            </a:r>
          </a:p>
          <a:p>
            <a:r>
              <a:rPr lang="en-US" sz="900" dirty="0" err="1"/>
              <a:t>AreaDetector</a:t>
            </a:r>
            <a:r>
              <a:rPr lang="en-US" sz="900" dirty="0"/>
              <a:t> (EPICS Device Support, IOC ,OPI</a:t>
            </a:r>
            <a:r>
              <a:rPr lang="en-US" sz="900" dirty="0" smtClean="0"/>
              <a:t>)</a:t>
            </a:r>
            <a:r>
              <a:rPr lang="en-US" sz="900" dirty="0"/>
              <a:t>			</a:t>
            </a:r>
            <a:r>
              <a:rPr lang="en-US" sz="900" dirty="0" smtClean="0"/>
              <a:t>Alexander </a:t>
            </a:r>
            <a:r>
              <a:rPr lang="en-US" sz="900" dirty="0" err="1" smtClean="0"/>
              <a:t>Soderqvist</a:t>
            </a:r>
            <a:endParaRPr lang="en-US" sz="900" dirty="0" smtClean="0"/>
          </a:p>
          <a:p>
            <a:r>
              <a:rPr lang="en-US" sz="900" dirty="0" err="1" smtClean="0"/>
              <a:t>StreamDevice</a:t>
            </a:r>
            <a:r>
              <a:rPr lang="en-US" sz="900" dirty="0" smtClean="0"/>
              <a:t> (EPICS Device Support, IOC, OPI)</a:t>
            </a:r>
          </a:p>
          <a:p>
            <a:endParaRPr lang="en-US" sz="900" dirty="0"/>
          </a:p>
          <a:p>
            <a:endParaRPr lang="en-US" sz="900" dirty="0" smtClean="0"/>
          </a:p>
          <a:p>
            <a:r>
              <a:rPr lang="en-US" sz="1600" b="1" dirty="0" smtClean="0"/>
              <a:t>Discipline</a:t>
            </a:r>
            <a:r>
              <a:rPr lang="en-US" sz="1600" b="1" dirty="0"/>
              <a:t>		</a:t>
            </a:r>
            <a:r>
              <a:rPr lang="en-US" sz="1600" b="1" dirty="0" smtClean="0"/>
              <a:t>			Reference </a:t>
            </a:r>
            <a:r>
              <a:rPr lang="en-US" sz="1600" b="1" dirty="0"/>
              <a:t>Person</a:t>
            </a:r>
          </a:p>
          <a:p>
            <a:r>
              <a:rPr lang="en-US" sz="900" dirty="0"/>
              <a:t>Vacuum Controls					Francois </a:t>
            </a:r>
            <a:r>
              <a:rPr lang="en-US" sz="900" dirty="0" err="1"/>
              <a:t>Bellorini</a:t>
            </a:r>
            <a:r>
              <a:rPr lang="en-US" sz="900" dirty="0"/>
              <a:t>	</a:t>
            </a:r>
            <a:endParaRPr lang="en-US" sz="900" dirty="0">
              <a:hlinkClick r:id="rId2"/>
            </a:endParaRPr>
          </a:p>
          <a:p>
            <a:r>
              <a:rPr lang="en-US" sz="900" dirty="0"/>
              <a:t>Cryogenics Systems					Benedetto </a:t>
            </a:r>
            <a:r>
              <a:rPr lang="en-US" sz="900" dirty="0" err="1" smtClean="0"/>
              <a:t>Gallese</a:t>
            </a:r>
            <a:endParaRPr lang="en-US" sz="900" dirty="0"/>
          </a:p>
          <a:p>
            <a:r>
              <a:rPr lang="en-US" sz="900" dirty="0"/>
              <a:t>Beam instrumentation				</a:t>
            </a:r>
            <a:r>
              <a:rPr lang="en-US" sz="900" dirty="0" err="1" smtClean="0"/>
              <a:t>Jeong</a:t>
            </a:r>
            <a:r>
              <a:rPr lang="en-US" sz="900" dirty="0" smtClean="0"/>
              <a:t> </a:t>
            </a:r>
            <a:r>
              <a:rPr lang="en-US" sz="900" dirty="0"/>
              <a:t>Han Lee</a:t>
            </a:r>
            <a:endParaRPr lang="en-US" sz="900" dirty="0">
              <a:hlinkClick r:id="rId3"/>
            </a:endParaRPr>
          </a:p>
          <a:p>
            <a:r>
              <a:rPr lang="en-US" sz="900" dirty="0"/>
              <a:t>RF LLRF RF LPS					</a:t>
            </a:r>
            <a:r>
              <a:rPr lang="en-US" sz="900" dirty="0" err="1"/>
              <a:t>Jeong</a:t>
            </a:r>
            <a:r>
              <a:rPr lang="en-US" sz="900" dirty="0"/>
              <a:t> Han Lee</a:t>
            </a:r>
          </a:p>
          <a:p>
            <a:r>
              <a:rPr lang="en-US" sz="900" dirty="0"/>
              <a:t>Target Diagnostics					</a:t>
            </a:r>
            <a:r>
              <a:rPr lang="en-US" sz="900" dirty="0" err="1"/>
              <a:t>Jeong</a:t>
            </a:r>
            <a:r>
              <a:rPr lang="en-US" sz="900" dirty="0"/>
              <a:t> Han Lee</a:t>
            </a:r>
          </a:p>
          <a:p>
            <a:r>
              <a:rPr lang="en-US" sz="900" dirty="0"/>
              <a:t>RF Reference Line			</a:t>
            </a:r>
            <a:r>
              <a:rPr lang="en-US" sz="900" dirty="0" smtClean="0"/>
              <a:t>	</a:t>
            </a:r>
            <a:r>
              <a:rPr lang="en-US" sz="900" dirty="0"/>
              <a:t>	Alexander </a:t>
            </a:r>
            <a:r>
              <a:rPr lang="en-US" sz="900" dirty="0" err="1"/>
              <a:t>Soderqvist</a:t>
            </a:r>
            <a:endParaRPr lang="en-US" sz="900" dirty="0"/>
          </a:p>
          <a:p>
            <a:r>
              <a:rPr lang="en-US" sz="900" dirty="0"/>
              <a:t>NSS					David </a:t>
            </a:r>
            <a:r>
              <a:rPr lang="en-US" sz="900" dirty="0" err="1"/>
              <a:t>Brodrick</a:t>
            </a:r>
            <a:r>
              <a:rPr lang="en-US" sz="900" dirty="0"/>
              <a:t>	</a:t>
            </a:r>
          </a:p>
          <a:p>
            <a:r>
              <a:rPr lang="en-US" sz="900" dirty="0"/>
              <a:t>Target					Benedetto </a:t>
            </a:r>
            <a:r>
              <a:rPr lang="en-US" sz="900" dirty="0" err="1"/>
              <a:t>Gallese</a:t>
            </a:r>
            <a:r>
              <a:rPr lang="en-US" sz="900" dirty="0"/>
              <a:t>	</a:t>
            </a:r>
          </a:p>
          <a:p>
            <a:r>
              <a:rPr lang="en-US" sz="900" dirty="0"/>
              <a:t>Conventional </a:t>
            </a:r>
            <a:r>
              <a:rPr lang="en-US" sz="900" dirty="0" smtClean="0"/>
              <a:t>facilities</a:t>
            </a:r>
            <a:r>
              <a:rPr lang="en-US" sz="900" dirty="0"/>
              <a:t>				Nick </a:t>
            </a:r>
            <a:r>
              <a:rPr lang="en-US" sz="900" dirty="0" err="1"/>
              <a:t>Levchenko</a:t>
            </a:r>
            <a:endParaRPr lang="en-US" sz="900" dirty="0"/>
          </a:p>
          <a:p>
            <a:r>
              <a:rPr lang="en-US" sz="900" dirty="0"/>
              <a:t>Main Power Supply		</a:t>
            </a:r>
            <a:r>
              <a:rPr lang="en-US" sz="900" dirty="0" smtClean="0"/>
              <a:t>	</a:t>
            </a:r>
            <a:r>
              <a:rPr lang="en-US" sz="900" dirty="0"/>
              <a:t>		Nick </a:t>
            </a:r>
            <a:r>
              <a:rPr lang="en-US" sz="900" dirty="0" err="1"/>
              <a:t>Levchenko</a:t>
            </a:r>
            <a:endParaRPr lang="en-US" sz="900" dirty="0"/>
          </a:p>
          <a:p>
            <a:r>
              <a:rPr lang="en-US" sz="900" dirty="0"/>
              <a:t>Water Cooling					Nick </a:t>
            </a:r>
            <a:r>
              <a:rPr lang="en-US" sz="900" dirty="0" err="1"/>
              <a:t>Levchenko</a:t>
            </a:r>
            <a:endParaRPr lang="en-US" sz="900" dirty="0"/>
          </a:p>
          <a:p>
            <a:r>
              <a:rPr lang="en-US" sz="900" dirty="0"/>
              <a:t>PS &amp; LEBT </a:t>
            </a:r>
            <a:r>
              <a:rPr lang="en-US" sz="900" dirty="0" smtClean="0"/>
              <a:t>Integration</a:t>
            </a:r>
            <a:r>
              <a:rPr lang="en-US" sz="900" dirty="0"/>
              <a:t>				Nick </a:t>
            </a:r>
            <a:r>
              <a:rPr lang="en-US" sz="900" dirty="0" err="1"/>
              <a:t>Levchenko</a:t>
            </a:r>
            <a:endParaRPr lang="en-US" sz="900" dirty="0"/>
          </a:p>
          <a:p>
            <a:r>
              <a:rPr lang="en-US" sz="900" dirty="0"/>
              <a:t>RFQ, DTL, Spokes, </a:t>
            </a:r>
            <a:r>
              <a:rPr lang="en-US" sz="900" dirty="0" smtClean="0"/>
              <a:t>Elliptical</a:t>
            </a:r>
            <a:r>
              <a:rPr lang="en-US" sz="900" dirty="0"/>
              <a:t>				Daniel Piso</a:t>
            </a:r>
          </a:p>
          <a:p>
            <a:r>
              <a:rPr lang="en-US" sz="900" dirty="0"/>
              <a:t>Lab Management 					David </a:t>
            </a:r>
            <a:r>
              <a:rPr lang="en-US" sz="900" dirty="0" err="1"/>
              <a:t>Brodrick</a:t>
            </a:r>
            <a:endParaRPr lang="en-US" sz="900" dirty="0"/>
          </a:p>
          <a:p>
            <a:r>
              <a:rPr lang="en-US" sz="900" dirty="0"/>
              <a:t>Magnets &amp; Power Supplies				n. a. 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1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4653136"/>
            <a:ext cx="9036496" cy="144016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4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Global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Control system networks and servers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Global timing system for site-wide synchronization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Synchronization of devices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Distribution of time, time stamping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Operation sequencing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Using MRF event system, latest generation (see </a:t>
            </a:r>
            <a:r>
              <a:rPr lang="en-US" dirty="0" smtClean="0"/>
              <a:t>next slides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Protection and Safety systems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Machine protection - High demands for reliability and speed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Personnel Safety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Designed according to IEC61508 standard, safety-credited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System (I)</a:t>
            </a:r>
            <a:br>
              <a:rPr lang="en-US" dirty="0" smtClean="0"/>
            </a:br>
            <a:r>
              <a:rPr lang="en-US" sz="2400" dirty="0" smtClean="0"/>
              <a:t>Functions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871296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Distribute synchronous triggers to a (very) large number of devices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Triggers can be </a:t>
            </a:r>
            <a:r>
              <a:rPr lang="en-US" b="1" dirty="0" smtClean="0"/>
              <a:t>pulses</a:t>
            </a:r>
            <a:r>
              <a:rPr lang="en-US" dirty="0" smtClean="0"/>
              <a:t>, electrical or optical, with different  configurable properties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Triggers can also be software, </a:t>
            </a:r>
            <a:r>
              <a:rPr lang="en-US" b="1" dirty="0" smtClean="0"/>
              <a:t>triggering some action </a:t>
            </a:r>
            <a:r>
              <a:rPr lang="en-US" dirty="0" smtClean="0"/>
              <a:t>in the IOC by “processing” EPICS channels (e.g. read out data, write values, calculate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Distribute (limited amounts of) data to many receivers synchronously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This happens in parallel to the trigger distribution, no effect on accuracy.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Limited amount </a:t>
            </a:r>
            <a:r>
              <a:rPr lang="en-US" dirty="0"/>
              <a:t>(</a:t>
            </a:r>
            <a:r>
              <a:rPr lang="en-US" dirty="0" smtClean="0"/>
              <a:t>2 kilobytes per transmission,  up to 125 MB/sec.</a:t>
            </a:r>
          </a:p>
          <a:p>
            <a:pPr lvl="1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Distribute synchronous timestamps </a:t>
            </a:r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Generate (programmable) sequences of triggers (events)</a:t>
            </a:r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Accept asynchronous inputs to generate events</a:t>
            </a:r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Synchronize to an external input trigger with optional phase </a:t>
            </a:r>
            <a:r>
              <a:rPr lang="en-US" b="1" dirty="0" err="1" smtClean="0"/>
              <a:t>adjustmen</a:t>
            </a:r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And other things…(distribute clock signals, take in interlock inputs,…)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259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System (II)</a:t>
            </a:r>
            <a:br>
              <a:rPr lang="en-US" dirty="0" smtClean="0"/>
            </a:br>
            <a:r>
              <a:rPr lang="en-US" sz="2400" dirty="0" smtClean="0"/>
              <a:t>Structure of the system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611560" y="495568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(accelerator) synchronization frequency (of 88 MHz) will be fed into the master event generator and used as the system clock. Downstream will be synchronized to that.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14 Hz operating frequency will be generated at the Master Event Generator.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Events and (limited amounts of) data can also flow upstream (optionally)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Fan-out system can (and will) have many levels in the latest version of the </a:t>
            </a:r>
            <a:r>
              <a:rPr lang="en-US" sz="1600" dirty="0" err="1"/>
              <a:t>fanout</a:t>
            </a:r>
            <a:r>
              <a:rPr lang="en-US" sz="1600" dirty="0"/>
              <a:t> </a:t>
            </a:r>
            <a:r>
              <a:rPr lang="en-US" sz="1600" dirty="0" smtClean="0"/>
              <a:t>system</a:t>
            </a:r>
            <a:endParaRPr lang="en-US" sz="16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323528" y="1628800"/>
            <a:ext cx="5778021" cy="3271398"/>
            <a:chOff x="1043608" y="1628800"/>
            <a:chExt cx="5778021" cy="3271398"/>
          </a:xfrm>
        </p:grpSpPr>
        <p:sp>
          <p:nvSpPr>
            <p:cNvPr id="5" name="Rectangle 4"/>
            <p:cNvSpPr/>
            <p:nvPr/>
          </p:nvSpPr>
          <p:spPr>
            <a:xfrm>
              <a:off x="3524159" y="1684668"/>
              <a:ext cx="1676048" cy="44694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Master Event Generator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3608" y="1628800"/>
              <a:ext cx="1206755" cy="5586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RF Generator</a:t>
              </a:r>
              <a:endParaRPr lang="en-US" dirty="0"/>
            </a:p>
          </p:txBody>
        </p:sp>
        <p:sp>
          <p:nvSpPr>
            <p:cNvPr id="7" name="Trapezoid 6"/>
            <p:cNvSpPr/>
            <p:nvPr/>
          </p:nvSpPr>
          <p:spPr>
            <a:xfrm>
              <a:off x="3859369" y="2410956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fanout</a:t>
              </a:r>
              <a:endParaRPr lang="en-US" sz="1400" dirty="0"/>
            </a:p>
          </p:txBody>
        </p:sp>
        <p:cxnSp>
          <p:nvCxnSpPr>
            <p:cNvPr id="9" name="Elbow Connector 8"/>
            <p:cNvCxnSpPr>
              <a:stCxn id="7" idx="0"/>
              <a:endCxn id="5" idx="2"/>
            </p:cNvCxnSpPr>
            <p:nvPr/>
          </p:nvCxnSpPr>
          <p:spPr>
            <a:xfrm rot="16200000" flipV="1">
              <a:off x="4239273" y="2254525"/>
              <a:ext cx="279341" cy="33521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982195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cxnSp>
          <p:nvCxnSpPr>
            <p:cNvPr id="37" name="Elbow Connector 36"/>
            <p:cNvCxnSpPr>
              <a:stCxn id="25" idx="0"/>
              <a:endCxn id="7" idx="2"/>
            </p:cNvCxnSpPr>
            <p:nvPr/>
          </p:nvCxnSpPr>
          <p:spPr>
            <a:xfrm rot="5400000" flipH="1" flipV="1">
              <a:off x="3119425" y="1977667"/>
              <a:ext cx="507780" cy="204477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92" idx="0"/>
              <a:endCxn id="7" idx="2"/>
            </p:cNvCxnSpPr>
            <p:nvPr/>
          </p:nvCxnSpPr>
          <p:spPr>
            <a:xfrm rot="5400000" flipH="1" flipV="1">
              <a:off x="3550232" y="2408473"/>
              <a:ext cx="507780" cy="1183166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89" idx="0"/>
              <a:endCxn id="7" idx="2"/>
            </p:cNvCxnSpPr>
            <p:nvPr/>
          </p:nvCxnSpPr>
          <p:spPr>
            <a:xfrm rot="5400000" flipH="1" flipV="1">
              <a:off x="4113881" y="3027990"/>
              <a:ext cx="563648" cy="12700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93" idx="0"/>
              <a:endCxn id="7" idx="2"/>
            </p:cNvCxnSpPr>
            <p:nvPr/>
          </p:nvCxnSpPr>
          <p:spPr>
            <a:xfrm rot="16200000" flipV="1">
              <a:off x="4693670" y="2448201"/>
              <a:ext cx="507780" cy="110370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94" idx="0"/>
              <a:endCxn id="7" idx="2"/>
            </p:cNvCxnSpPr>
            <p:nvPr/>
          </p:nvCxnSpPr>
          <p:spPr>
            <a:xfrm rot="16200000" flipV="1">
              <a:off x="5170412" y="1971459"/>
              <a:ext cx="507780" cy="205719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rot="5400000" flipH="1" flipV="1">
              <a:off x="3026932" y="3109309"/>
              <a:ext cx="893892" cy="1843653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5400000" flipH="1" flipV="1">
              <a:off x="3529746" y="3612124"/>
              <a:ext cx="893892" cy="83802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 rot="16200000" flipV="1">
              <a:off x="4032561" y="3947333"/>
              <a:ext cx="893892" cy="167605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16200000" flipV="1">
              <a:off x="4501854" y="3478040"/>
              <a:ext cx="893892" cy="1106192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>
              <a:stCxn id="6" idx="3"/>
              <a:endCxn id="5" idx="1"/>
            </p:cNvCxnSpPr>
            <p:nvPr/>
          </p:nvCxnSpPr>
          <p:spPr>
            <a:xfrm>
              <a:off x="2250363" y="1908141"/>
              <a:ext cx="1273797" cy="9853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518530" y="1628800"/>
              <a:ext cx="840910" cy="28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88 MHz</a:t>
              </a:r>
              <a:endParaRPr lang="en-US" dirty="0"/>
            </a:p>
          </p:txBody>
        </p:sp>
        <p:sp>
          <p:nvSpPr>
            <p:cNvPr id="89" name="Trapezoid 88"/>
            <p:cNvSpPr/>
            <p:nvPr/>
          </p:nvSpPr>
          <p:spPr>
            <a:xfrm>
              <a:off x="3859369" y="3309814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fanout</a:t>
              </a:r>
              <a:endParaRPr lang="en-US" sz="14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380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30683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08416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3728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131840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139952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148064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924944"/>
            <a:ext cx="504056" cy="2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6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System (III)</a:t>
            </a:r>
            <a:br>
              <a:rPr lang="en-US" dirty="0" smtClean="0"/>
            </a:br>
            <a:r>
              <a:rPr lang="en-US" sz="2400" dirty="0" smtClean="0"/>
              <a:t>Integration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683568" y="1700808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Event receivers will be fully supported in the EPICS framework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On ESS platforms: MTCA, on PC hardware (Linux) if required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We try to provide solutions for other platforms like PLCs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Different electrical standards (LVTTL, PECL, CML, (slow) optical…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Frequently asked question: can I embed and EVR in my FPGA?</a:t>
            </a:r>
          </a:p>
          <a:p>
            <a:pPr lvl="1"/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407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AE869264-04A2-C64B-9939-64E06F093EC5}" vid="{416C5B2E-5556-864A-A69F-9288FDD781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3397</TotalTime>
  <Words>1527</Words>
  <Application>Microsoft Macintosh PowerPoint</Application>
  <PresentationFormat>On-screen Show (4:3)</PresentationFormat>
  <Paragraphs>360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ESS Core Powerpoint</vt:lpstr>
      <vt:lpstr>Controls standards and support</vt:lpstr>
      <vt:lpstr>The Integrated Control System (ICS)</vt:lpstr>
      <vt:lpstr>Organization – ICS team 2016-02-01</vt:lpstr>
      <vt:lpstr>Hardware &amp; Integration Scope</vt:lpstr>
      <vt:lpstr>The Integration team. Where to find support…..</vt:lpstr>
      <vt:lpstr>ICS Global Systems</vt:lpstr>
      <vt:lpstr>Timing System (I) Functions</vt:lpstr>
      <vt:lpstr>Timing System (II) Structure of the system</vt:lpstr>
      <vt:lpstr>Timing System (III) Integration</vt:lpstr>
      <vt:lpstr>Timing System (IV) Synchronous data collection</vt:lpstr>
      <vt:lpstr>Hardware Strategy. Threefold structure for generic I/O </vt:lpstr>
      <vt:lpstr>Hardware Strategy. I/O Controller variants </vt:lpstr>
      <vt:lpstr>Fast real-time processing standards</vt:lpstr>
      <vt:lpstr>  Standards for Real-time industrial-type I/O, Process I/O with no tight synchronization requirements  </vt:lpstr>
      <vt:lpstr>Software Technologies</vt:lpstr>
      <vt:lpstr>Distributed development</vt:lpstr>
      <vt:lpstr>Distributed development. Development Environmet</vt:lpstr>
      <vt:lpstr>Distributed development (3)</vt:lpstr>
      <vt:lpstr>EPICS Integration Workflow using our Development Environment</vt:lpstr>
      <vt:lpstr>EPICS Support</vt:lpstr>
      <vt:lpstr>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Daniel Piso Fernández</cp:lastModifiedBy>
  <cp:revision>50</cp:revision>
  <cp:lastPrinted>2015-11-23T22:16:12Z</cp:lastPrinted>
  <dcterms:created xsi:type="dcterms:W3CDTF">2013-10-29T16:05:10Z</dcterms:created>
  <dcterms:modified xsi:type="dcterms:W3CDTF">2016-02-09T20:36:28Z</dcterms:modified>
</cp:coreProperties>
</file>