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256" r:id="rId2"/>
    <p:sldId id="273" r:id="rId3"/>
    <p:sldId id="258" r:id="rId4"/>
    <p:sldId id="307" r:id="rId5"/>
    <p:sldId id="314" r:id="rId6"/>
    <p:sldId id="315" r:id="rId7"/>
    <p:sldId id="316" r:id="rId8"/>
    <p:sldId id="321" r:id="rId9"/>
    <p:sldId id="322" r:id="rId10"/>
    <p:sldId id="317" r:id="rId11"/>
    <p:sldId id="318" r:id="rId12"/>
    <p:sldId id="319" r:id="rId13"/>
    <p:sldId id="320" r:id="rId14"/>
    <p:sldId id="323" r:id="rId15"/>
    <p:sldId id="312" r:id="rId16"/>
    <p:sldId id="277" r:id="rId17"/>
    <p:sldId id="308" r:id="rId18"/>
    <p:sldId id="301" r:id="rId19"/>
    <p:sldId id="304" r:id="rId20"/>
    <p:sldId id="305" r:id="rId21"/>
    <p:sldId id="303" r:id="rId22"/>
    <p:sldId id="264" r:id="rId23"/>
    <p:sldId id="306" r:id="rId24"/>
    <p:sldId id="313" r:id="rId25"/>
    <p:sldId id="278" r:id="rId26"/>
    <p:sldId id="294" r:id="rId27"/>
    <p:sldId id="302" r:id="rId28"/>
    <p:sldId id="311" r:id="rId29"/>
    <p:sldId id="310" r:id="rId30"/>
    <p:sldId id="267" r:id="rId31"/>
    <p:sldId id="291" r:id="rId32"/>
    <p:sldId id="268" r:id="rId33"/>
    <p:sldId id="269" r:id="rId34"/>
    <p:sldId id="270" r:id="rId35"/>
    <p:sldId id="271" r:id="rId36"/>
    <p:sldId id="272" r:id="rId37"/>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E26"/>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25" autoAdjust="0"/>
    <p:restoredTop sz="93251" autoAdjust="0"/>
  </p:normalViewPr>
  <p:slideViewPr>
    <p:cSldViewPr>
      <p:cViewPr>
        <p:scale>
          <a:sx n="135" d="100"/>
          <a:sy n="135" d="100"/>
        </p:scale>
        <p:origin x="-1144" y="-5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09/02/16</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adjust the font</a:t>
            </a:r>
            <a:r>
              <a:rPr lang="en-US" baseline="0" dirty="0" smtClean="0"/>
              <a:t> size</a:t>
            </a:r>
            <a:endParaRPr lang="en-US" dirty="0"/>
          </a:p>
        </p:txBody>
      </p:sp>
      <p:sp>
        <p:nvSpPr>
          <p:cNvPr id="4" name="Slide Number Placeholder 3"/>
          <p:cNvSpPr>
            <a:spLocks noGrp="1"/>
          </p:cNvSpPr>
          <p:nvPr>
            <p:ph type="sldNum" sz="quarter" idx="10"/>
          </p:nvPr>
        </p:nvSpPr>
        <p:spPr/>
        <p:txBody>
          <a:bodyPr/>
          <a:lstStyle/>
          <a:p>
            <a:fld id="{9DE0035E-6164-C447-BCFF-46EC70F74028}" type="slidenum">
              <a:rPr lang="sv-SE" smtClean="0"/>
              <a:t>4</a:t>
            </a:fld>
            <a:endParaRPr lang="sv-SE"/>
          </a:p>
        </p:txBody>
      </p:sp>
    </p:spTree>
    <p:extLst>
      <p:ext uri="{BB962C8B-B14F-4D97-AF65-F5344CB8AC3E}">
        <p14:creationId xmlns:p14="http://schemas.microsoft.com/office/powerpoint/2010/main" val="156289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statement</a:t>
            </a:r>
            <a:r>
              <a:rPr lang="en-US" baseline="0" dirty="0" smtClean="0"/>
              <a:t> on the status of design and shielding assessment of this shield wall (</a:t>
            </a:r>
            <a:r>
              <a:rPr lang="en-US" baseline="0" dirty="0" err="1" smtClean="0"/>
              <a:t>Lali</a:t>
            </a:r>
            <a:r>
              <a:rPr lang="en-US" baseline="0" dirty="0" smtClean="0"/>
              <a:t>)</a:t>
            </a:r>
          </a:p>
          <a:p>
            <a:endParaRPr lang="en-US" baseline="0" dirty="0" smtClean="0"/>
          </a:p>
          <a:p>
            <a:r>
              <a:rPr lang="en-US" baseline="0" dirty="0" smtClean="0"/>
              <a:t>Also need to consideration for temporary equipment access (</a:t>
            </a:r>
            <a:r>
              <a:rPr lang="en-US" baseline="0" dirty="0" err="1" smtClean="0"/>
              <a:t>Lali</a:t>
            </a:r>
            <a:r>
              <a:rPr lang="en-US" baseline="0" dirty="0" smtClean="0"/>
              <a:t>)</a:t>
            </a:r>
          </a:p>
          <a:p>
            <a:endParaRPr lang="en-US" baseline="0" dirty="0" smtClean="0"/>
          </a:p>
          <a:p>
            <a:r>
              <a:rPr lang="en-US" baseline="0" dirty="0" smtClean="0"/>
              <a:t>If possible, a picture showing the integration of the shield wall  with other equipment (Nick)</a:t>
            </a:r>
          </a:p>
        </p:txBody>
      </p:sp>
      <p:sp>
        <p:nvSpPr>
          <p:cNvPr id="4" name="Slide Number Placeholder 3"/>
          <p:cNvSpPr>
            <a:spLocks noGrp="1"/>
          </p:cNvSpPr>
          <p:nvPr>
            <p:ph type="sldNum" sz="quarter" idx="10"/>
          </p:nvPr>
        </p:nvSpPr>
        <p:spPr/>
        <p:txBody>
          <a:bodyPr/>
          <a:lstStyle/>
          <a:p>
            <a:fld id="{9DE0035E-6164-C447-BCFF-46EC70F74028}" type="slidenum">
              <a:rPr lang="sv-SE" smtClean="0"/>
              <a:t>19</a:t>
            </a:fld>
            <a:endParaRPr lang="sv-SE"/>
          </a:p>
        </p:txBody>
      </p:sp>
    </p:spTree>
    <p:extLst>
      <p:ext uri="{BB962C8B-B14F-4D97-AF65-F5344CB8AC3E}">
        <p14:creationId xmlns:p14="http://schemas.microsoft.com/office/powerpoint/2010/main" val="65082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NB. Need</a:t>
            </a:r>
            <a:r>
              <a:rPr lang="en-US" baseline="0" dirty="0" smtClean="0"/>
              <a:t> to figure out if equipment access has PPS door, or is temporary shielding with configuration control.</a:t>
            </a:r>
          </a:p>
          <a:p>
            <a:endParaRPr lang="en-US" baseline="0" dirty="0" smtClean="0"/>
          </a:p>
          <a:p>
            <a:r>
              <a:rPr lang="en-US" baseline="0" dirty="0" smtClean="0"/>
              <a:t>we don</a:t>
            </a:r>
            <a:r>
              <a:rPr lang="fr-FR" baseline="0" dirty="0" smtClean="0"/>
              <a:t>’</a:t>
            </a:r>
            <a:r>
              <a:rPr lang="en-US" baseline="0" dirty="0" smtClean="0"/>
              <a:t>t think there is need for temporary access zones, the concrete walls are inside the zoning fences. Stuart may want doors installed on the chicanes, but not sure.</a:t>
            </a:r>
            <a:endParaRPr lang="en-US" dirty="0"/>
          </a:p>
        </p:txBody>
      </p:sp>
      <p:sp>
        <p:nvSpPr>
          <p:cNvPr id="4" name="Slide Number Placeholder 3"/>
          <p:cNvSpPr>
            <a:spLocks noGrp="1"/>
          </p:cNvSpPr>
          <p:nvPr>
            <p:ph type="sldNum" sz="quarter" idx="10"/>
          </p:nvPr>
        </p:nvSpPr>
        <p:spPr/>
        <p:txBody>
          <a:bodyPr/>
          <a:lstStyle/>
          <a:p>
            <a:fld id="{9DE0035E-6164-C447-BCFF-46EC70F74028}" type="slidenum">
              <a:rPr lang="sv-SE" smtClean="0"/>
              <a:t>20</a:t>
            </a:fld>
            <a:endParaRPr lang="sv-SE"/>
          </a:p>
        </p:txBody>
      </p:sp>
    </p:spTree>
    <p:extLst>
      <p:ext uri="{BB962C8B-B14F-4D97-AF65-F5344CB8AC3E}">
        <p14:creationId xmlns:p14="http://schemas.microsoft.com/office/powerpoint/2010/main" val="3678811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there be a current limitation</a:t>
            </a:r>
            <a:r>
              <a:rPr lang="en-US" baseline="0" dirty="0" smtClean="0"/>
              <a:t> on the probe beam? (Marc)</a:t>
            </a:r>
          </a:p>
          <a:p>
            <a:r>
              <a:rPr lang="en-US" baseline="0" dirty="0" smtClean="0"/>
              <a:t>Assume all other beam modes are limited only to nominal current? Correct (Marc).</a:t>
            </a:r>
          </a:p>
          <a:p>
            <a:endParaRPr lang="en-US" baseline="0" dirty="0"/>
          </a:p>
          <a:p>
            <a:r>
              <a:rPr lang="en-US" baseline="0" dirty="0" smtClean="0"/>
              <a:t>Long pulse is at 50 µs and the rep rate for mixed is 1/60 Hz</a:t>
            </a:r>
          </a:p>
        </p:txBody>
      </p:sp>
      <p:sp>
        <p:nvSpPr>
          <p:cNvPr id="4" name="Slide Number Placeholder 3"/>
          <p:cNvSpPr>
            <a:spLocks noGrp="1"/>
          </p:cNvSpPr>
          <p:nvPr>
            <p:ph type="sldNum" sz="quarter" idx="10"/>
          </p:nvPr>
        </p:nvSpPr>
        <p:spPr/>
        <p:txBody>
          <a:bodyPr/>
          <a:lstStyle/>
          <a:p>
            <a:fld id="{9DE0035E-6164-C447-BCFF-46EC70F74028}" type="slidenum">
              <a:rPr lang="sv-SE" smtClean="0"/>
              <a:t>21</a:t>
            </a:fld>
            <a:endParaRPr lang="sv-SE"/>
          </a:p>
        </p:txBody>
      </p:sp>
    </p:spTree>
    <p:extLst>
      <p:ext uri="{BB962C8B-B14F-4D97-AF65-F5344CB8AC3E}">
        <p14:creationId xmlns:p14="http://schemas.microsoft.com/office/powerpoint/2010/main" val="804629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E0035E-6164-C447-BCFF-46EC70F74028}" type="slidenum">
              <a:rPr lang="sv-SE" smtClean="0"/>
              <a:t>27</a:t>
            </a:fld>
            <a:endParaRPr lang="sv-SE"/>
          </a:p>
        </p:txBody>
      </p:sp>
    </p:spTree>
    <p:extLst>
      <p:ext uri="{BB962C8B-B14F-4D97-AF65-F5344CB8AC3E}">
        <p14:creationId xmlns:p14="http://schemas.microsoft.com/office/powerpoint/2010/main" val="29996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09/02/16</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t>09/02/16</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09/02/16</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09/02/16</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to the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4907823" y="1615023"/>
            <a:ext cx="3784600"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endParaRPr lang="en-US"/>
          </a:p>
        </p:txBody>
      </p:sp>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a:xfrm>
            <a:off x="457201" y="6356351"/>
            <a:ext cx="2133600" cy="365125"/>
          </a:xfrm>
          <a:prstGeom prst="rect">
            <a:avLst/>
          </a:prstGeom>
        </p:spPr>
        <p:txBody>
          <a:bodyPr/>
          <a:lstStyle/>
          <a:p>
            <a:fld id="{FD117B30-06C9-AA4B-9198-6E5216341B8A}" type="datetimeFigureOut">
              <a:rPr lang="en-US" smtClean="0"/>
              <a:t>09/02/16</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42DFE335-1676-CD4D-ADC2-4D8741C093F6}" type="slidenum">
              <a:rPr lang="en-US" smtClean="0"/>
              <a:t>‹#›</a:t>
            </a:fld>
            <a:endParaRPr lang="en-US"/>
          </a:p>
        </p:txBody>
      </p:sp>
      <p:sp>
        <p:nvSpPr>
          <p:cNvPr id="12" name="Text Placeholder 11"/>
          <p:cNvSpPr>
            <a:spLocks noGrp="1"/>
          </p:cNvSpPr>
          <p:nvPr>
            <p:ph type="body" sz="quarter" idx="14"/>
          </p:nvPr>
        </p:nvSpPr>
        <p:spPr>
          <a:xfrm>
            <a:off x="457200" y="1614488"/>
            <a:ext cx="4265613" cy="3784600"/>
          </a:xfrm>
        </p:spPr>
        <p:txBody>
          <a:bodyPr/>
          <a:lstStyle>
            <a:lvl4pPr marL="1371479" indent="0">
              <a:buNone/>
              <a:defRPr/>
            </a:lvl4pPr>
            <a:lvl5pPr marL="1828639" indent="0">
              <a:buNone/>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p:txBody>
      </p:sp>
    </p:spTree>
    <p:extLst>
      <p:ext uri="{BB962C8B-B14F-4D97-AF65-F5344CB8AC3E}">
        <p14:creationId xmlns:p14="http://schemas.microsoft.com/office/powerpoint/2010/main" val="1289339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43634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09/02/16</a:t>
            </a:fld>
            <a:endParaRPr lang="sv-S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package" Target="../embeddings/Microsoft_Excel_Sheet1.xlsx"/><Relationship Id="rId5"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162671"/>
          </a:xfrm>
        </p:spPr>
        <p:txBody>
          <a:bodyPr>
            <a:normAutofit/>
          </a:bodyPr>
          <a:lstStyle/>
          <a:p>
            <a:pPr algn="ctr"/>
            <a:r>
              <a:rPr lang="en-GB" sz="4000" noProof="0" dirty="0" smtClean="0"/>
              <a:t>Short Overview of ESS </a:t>
            </a:r>
            <a:br>
              <a:rPr lang="en-GB" sz="4000" noProof="0" dirty="0" smtClean="0"/>
            </a:br>
            <a:r>
              <a:rPr lang="en-GB" sz="4000" noProof="0" dirty="0" smtClean="0"/>
              <a:t>Beam Commissioning and</a:t>
            </a:r>
            <a:br>
              <a:rPr lang="en-GB" sz="4000" noProof="0" dirty="0" smtClean="0"/>
            </a:br>
            <a:r>
              <a:rPr lang="en-GB" sz="4000" noProof="0" dirty="0" smtClean="0"/>
              <a:t>Linac M</a:t>
            </a:r>
            <a:r>
              <a:rPr lang="en-GB" sz="4000" dirty="0" smtClean="0"/>
              <a:t>odes</a:t>
            </a:r>
            <a:endParaRPr lang="en-GB" sz="4000" noProof="0" dirty="0"/>
          </a:p>
        </p:txBody>
      </p:sp>
      <p:sp>
        <p:nvSpPr>
          <p:cNvPr id="3" name="Subtitle 2"/>
          <p:cNvSpPr>
            <a:spLocks noGrp="1"/>
          </p:cNvSpPr>
          <p:nvPr>
            <p:ph type="subTitle" idx="1"/>
          </p:nvPr>
        </p:nvSpPr>
        <p:spPr>
          <a:xfrm>
            <a:off x="1331640" y="4365104"/>
            <a:ext cx="6400800" cy="1752600"/>
          </a:xfrm>
        </p:spPr>
        <p:txBody>
          <a:bodyPr>
            <a:noAutofit/>
          </a:bodyPr>
          <a:lstStyle/>
          <a:p>
            <a:r>
              <a:rPr lang="en-GB" sz="2000" noProof="0" dirty="0" smtClean="0">
                <a:solidFill>
                  <a:schemeClr val="bg1"/>
                </a:solidFill>
              </a:rPr>
              <a:t>Marc Munoz</a:t>
            </a:r>
          </a:p>
          <a:p>
            <a:r>
              <a:rPr lang="en-GB" sz="2000" dirty="0" smtClean="0">
                <a:solidFill>
                  <a:schemeClr val="bg1"/>
                </a:solidFill>
              </a:rPr>
              <a:t>10 February 2016</a:t>
            </a:r>
            <a:endParaRPr lang="en-GB" sz="2000" noProof="0" dirty="0" smtClean="0">
              <a:solidFill>
                <a:schemeClr val="bg1"/>
              </a:solidFill>
            </a:endParaRPr>
          </a:p>
        </p:txBody>
      </p:sp>
    </p:spTree>
    <p:extLst>
      <p:ext uri="{BB962C8B-B14F-4D97-AF65-F5344CB8AC3E}">
        <p14:creationId xmlns:p14="http://schemas.microsoft.com/office/powerpoint/2010/main" val="139461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a:t>
            </a:r>
            <a:r>
              <a:rPr lang="en-US" dirty="0" err="1" smtClean="0"/>
              <a:t>submode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30451920"/>
              </p:ext>
            </p:extLst>
          </p:nvPr>
        </p:nvGraphicFramePr>
        <p:xfrm>
          <a:off x="539552" y="1844822"/>
          <a:ext cx="8064896" cy="3605859"/>
        </p:xfrm>
        <a:graphic>
          <a:graphicData uri="http://schemas.openxmlformats.org/drawingml/2006/table">
            <a:tbl>
              <a:tblPr firstRow="1" bandRow="1">
                <a:tableStyleId>{3C2FFA5D-87B4-456A-9821-1D502468CF0F}</a:tableStyleId>
              </a:tblPr>
              <a:tblGrid>
                <a:gridCol w="3004254"/>
                <a:gridCol w="5060642"/>
              </a:tblGrid>
              <a:tr h="521078">
                <a:tc>
                  <a:txBody>
                    <a:bodyPr/>
                    <a:lstStyle/>
                    <a:p>
                      <a:pPr algn="ctr" fontAlgn="ctr"/>
                      <a:r>
                        <a:rPr lang="en-US" sz="2000" u="none" strike="noStrike">
                          <a:effectLst/>
                        </a:rPr>
                        <a:t>Name</a:t>
                      </a:r>
                      <a:endParaRPr lang="en-US" sz="2000" b="1" i="0" u="none" strike="noStrike">
                        <a:solidFill>
                          <a:srgbClr val="000000"/>
                        </a:solidFill>
                        <a:effectLst/>
                        <a:latin typeface="Calibri"/>
                      </a:endParaRPr>
                    </a:p>
                  </a:txBody>
                  <a:tcPr marL="12700" marR="12700" marT="12700" marB="0" anchor="ctr"/>
                </a:tc>
                <a:tc>
                  <a:txBody>
                    <a:bodyPr/>
                    <a:lstStyle/>
                    <a:p>
                      <a:pPr algn="ctr" fontAlgn="ctr"/>
                      <a:r>
                        <a:rPr lang="en-US" sz="2000" u="none" strike="noStrike">
                          <a:effectLst/>
                        </a:rPr>
                        <a:t>Description</a:t>
                      </a:r>
                      <a:endParaRPr lang="en-US" sz="2000" b="1" i="0" u="none" strike="noStrike">
                        <a:solidFill>
                          <a:srgbClr val="000000"/>
                        </a:solidFill>
                        <a:effectLst/>
                        <a:latin typeface="Calibri"/>
                      </a:endParaRPr>
                    </a:p>
                  </a:txBody>
                  <a:tcPr marL="12700" marR="12700" marT="12700" marB="0" anchor="ctr"/>
                </a:tc>
              </a:tr>
              <a:tr h="521078">
                <a:tc>
                  <a:txBody>
                    <a:bodyPr/>
                    <a:lstStyle/>
                    <a:p>
                      <a:pPr algn="l" fontAlgn="ctr"/>
                      <a:r>
                        <a:rPr lang="en-US" sz="2000" u="none" strike="noStrike">
                          <a:effectLst/>
                        </a:rPr>
                        <a:t>Beam Off</a:t>
                      </a:r>
                      <a:endParaRPr lang="en-US" sz="2000" b="0" i="0" u="none" strike="noStrike">
                        <a:solidFill>
                          <a:srgbClr val="000000"/>
                        </a:solidFill>
                        <a:effectLst/>
                        <a:latin typeface="Calibri"/>
                      </a:endParaRPr>
                    </a:p>
                  </a:txBody>
                  <a:tcPr marL="12700" marR="12700" marT="12700" marB="0" anchor="ctr"/>
                </a:tc>
                <a:tc>
                  <a:txBody>
                    <a:bodyPr/>
                    <a:lstStyle/>
                    <a:p>
                      <a:pPr algn="l" fontAlgn="ctr"/>
                      <a:r>
                        <a:rPr lang="en-US" sz="2000" u="none" strike="noStrike">
                          <a:effectLst/>
                        </a:rPr>
                        <a:t>No proton beam</a:t>
                      </a:r>
                      <a:endParaRPr lang="en-US" sz="2000" b="0" i="0" u="none" strike="noStrike">
                        <a:solidFill>
                          <a:srgbClr val="000000"/>
                        </a:solidFill>
                        <a:effectLst/>
                        <a:latin typeface="Calibri"/>
                      </a:endParaRPr>
                    </a:p>
                  </a:txBody>
                  <a:tcPr marL="12700" marR="12700" marT="12700" marB="0" anchor="ctr"/>
                </a:tc>
              </a:tr>
              <a:tr h="521078">
                <a:tc>
                  <a:txBody>
                    <a:bodyPr/>
                    <a:lstStyle/>
                    <a:p>
                      <a:pPr algn="l" fontAlgn="ctr"/>
                      <a:r>
                        <a:rPr lang="en-US" sz="2000" u="none" strike="noStrike" dirty="0">
                          <a:effectLst/>
                        </a:rPr>
                        <a:t>Beam On</a:t>
                      </a:r>
                      <a:endParaRPr lang="en-US" sz="2000" b="0" i="0" u="none" strike="noStrike" dirty="0">
                        <a:solidFill>
                          <a:srgbClr val="000000"/>
                        </a:solidFill>
                        <a:effectLst/>
                        <a:latin typeface="Calibri"/>
                      </a:endParaRPr>
                    </a:p>
                  </a:txBody>
                  <a:tcPr marL="12700" marR="12700" marT="12700" marB="0" anchor="ctr"/>
                </a:tc>
                <a:tc>
                  <a:txBody>
                    <a:bodyPr/>
                    <a:lstStyle/>
                    <a:p>
                      <a:pPr algn="l" fontAlgn="ctr"/>
                      <a:r>
                        <a:rPr lang="en-US" sz="2000" u="none" strike="noStrike">
                          <a:effectLst/>
                        </a:rPr>
                        <a:t>Proton beam (IS on)</a:t>
                      </a:r>
                      <a:endParaRPr lang="en-US" sz="2000" b="0" i="0" u="none" strike="noStrike">
                        <a:solidFill>
                          <a:srgbClr val="000000"/>
                        </a:solidFill>
                        <a:effectLst/>
                        <a:latin typeface="Calibri"/>
                      </a:endParaRPr>
                    </a:p>
                  </a:txBody>
                  <a:tcPr marL="12700" marR="12700" marT="12700" marB="0" anchor="ctr"/>
                </a:tc>
              </a:tr>
              <a:tr h="521078">
                <a:tc>
                  <a:txBody>
                    <a:bodyPr/>
                    <a:lstStyle/>
                    <a:p>
                      <a:pPr algn="l" fontAlgn="ctr"/>
                      <a:r>
                        <a:rPr lang="en-US" sz="2000" u="none" strike="noStrike">
                          <a:effectLst/>
                        </a:rPr>
                        <a:t>Fault</a:t>
                      </a:r>
                      <a:endParaRPr lang="en-US" sz="2000" b="0" i="0" u="none" strike="noStrike">
                        <a:solidFill>
                          <a:srgbClr val="000000"/>
                        </a:solidFill>
                        <a:effectLst/>
                        <a:latin typeface="Calibri"/>
                      </a:endParaRPr>
                    </a:p>
                  </a:txBody>
                  <a:tcPr marL="12700" marR="12700" marT="12700" marB="0" anchor="ctr"/>
                </a:tc>
                <a:tc>
                  <a:txBody>
                    <a:bodyPr/>
                    <a:lstStyle/>
                    <a:p>
                      <a:pPr algn="l" fontAlgn="ctr"/>
                      <a:r>
                        <a:rPr lang="en-US" sz="2000" u="none" strike="noStrike">
                          <a:effectLst/>
                        </a:rPr>
                        <a:t>Fault detected, no proton beam</a:t>
                      </a:r>
                      <a:endParaRPr lang="en-US" sz="2000" b="0" i="0" u="none" strike="noStrike">
                        <a:solidFill>
                          <a:srgbClr val="000000"/>
                        </a:solidFill>
                        <a:effectLst/>
                        <a:latin typeface="Calibri"/>
                      </a:endParaRPr>
                    </a:p>
                  </a:txBody>
                  <a:tcPr marL="12700" marR="12700" marT="12700" marB="0" anchor="ctr"/>
                </a:tc>
              </a:tr>
              <a:tr h="1521547">
                <a:tc>
                  <a:txBody>
                    <a:bodyPr/>
                    <a:lstStyle/>
                    <a:p>
                      <a:pPr algn="l" fontAlgn="ctr"/>
                      <a:r>
                        <a:rPr lang="en-US" sz="2000" u="none" strike="noStrike" dirty="0">
                          <a:effectLst/>
                        </a:rPr>
                        <a:t>Recovery</a:t>
                      </a:r>
                      <a:endParaRPr lang="en-US" sz="2000" b="0" i="0" u="none" strike="noStrike" dirty="0">
                        <a:solidFill>
                          <a:srgbClr val="000000"/>
                        </a:solidFill>
                        <a:effectLst/>
                        <a:latin typeface="Calibri"/>
                      </a:endParaRPr>
                    </a:p>
                  </a:txBody>
                  <a:tcPr marL="12700" marR="12700" marT="12700" marB="0" anchor="ctr"/>
                </a:tc>
                <a:tc>
                  <a:txBody>
                    <a:bodyPr/>
                    <a:lstStyle/>
                    <a:p>
                      <a:pPr algn="l" fontAlgn="ctr"/>
                      <a:r>
                        <a:rPr lang="en-US" sz="2000" u="none" strike="noStrike" dirty="0">
                          <a:effectLst/>
                        </a:rPr>
                        <a:t>Recovering from a fault, proton beam for tune up. Possible neutron production, but not intended for users</a:t>
                      </a:r>
                      <a:endParaRPr lang="en-US" sz="2000" b="0" i="0" u="none" strike="noStrike" dirty="0">
                        <a:solidFill>
                          <a:srgbClr val="000000"/>
                        </a:solidFill>
                        <a:effectLst/>
                        <a:latin typeface="Calibri"/>
                      </a:endParaRPr>
                    </a:p>
                  </a:txBody>
                  <a:tcPr marL="12700" marR="12700" marT="12700" marB="0" anchor="ct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dirty="0"/>
          </a:p>
        </p:txBody>
      </p:sp>
    </p:spTree>
    <p:extLst>
      <p:ext uri="{BB962C8B-B14F-4D97-AF65-F5344CB8AC3E}">
        <p14:creationId xmlns:p14="http://schemas.microsoft.com/office/powerpoint/2010/main" val="483403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Proton beam mode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07977895"/>
              </p:ext>
            </p:extLst>
          </p:nvPr>
        </p:nvGraphicFramePr>
        <p:xfrm>
          <a:off x="179512" y="1412776"/>
          <a:ext cx="8856985" cy="5420327"/>
        </p:xfrm>
        <a:graphic>
          <a:graphicData uri="http://schemas.openxmlformats.org/drawingml/2006/table">
            <a:tbl>
              <a:tblPr firstRow="1" bandRow="1">
                <a:tableStyleId>{3C2FFA5D-87B4-456A-9821-1D502468CF0F}</a:tableStyleId>
              </a:tblPr>
              <a:tblGrid>
                <a:gridCol w="1589716"/>
                <a:gridCol w="1207771"/>
                <a:gridCol w="4907369"/>
                <a:gridCol w="1152129"/>
              </a:tblGrid>
              <a:tr h="153466">
                <a:tc>
                  <a:txBody>
                    <a:bodyPr/>
                    <a:lstStyle/>
                    <a:p>
                      <a:pPr algn="ctr" fontAlgn="ctr"/>
                      <a:r>
                        <a:rPr lang="en-US" sz="1400" u="none" strike="noStrike" dirty="0">
                          <a:effectLst/>
                        </a:rPr>
                        <a:t>Name</a:t>
                      </a:r>
                      <a:endParaRPr lang="en-US" sz="1400" b="1" i="0" u="none" strike="noStrike" dirty="0">
                        <a:solidFill>
                          <a:srgbClr val="000000"/>
                        </a:solidFill>
                        <a:effectLst/>
                        <a:latin typeface="Calibri"/>
                      </a:endParaRPr>
                    </a:p>
                  </a:txBody>
                  <a:tcPr marL="9592" marR="9592" marT="9592" marB="0" anchor="ctr"/>
                </a:tc>
                <a:tc>
                  <a:txBody>
                    <a:bodyPr/>
                    <a:lstStyle/>
                    <a:p>
                      <a:pPr algn="ctr" fontAlgn="ctr"/>
                      <a:r>
                        <a:rPr lang="en-US" sz="1400" u="none" strike="noStrike">
                          <a:effectLst/>
                        </a:rPr>
                        <a:t>Characteristics </a:t>
                      </a:r>
                      <a:endParaRPr lang="en-US" sz="1400" b="1" i="0" u="none" strike="noStrike">
                        <a:solidFill>
                          <a:srgbClr val="000000"/>
                        </a:solidFill>
                        <a:effectLst/>
                        <a:latin typeface="Calibri"/>
                      </a:endParaRPr>
                    </a:p>
                  </a:txBody>
                  <a:tcPr marL="9592" marR="9592" marT="9592" marB="0" anchor="ctr"/>
                </a:tc>
                <a:tc>
                  <a:txBody>
                    <a:bodyPr/>
                    <a:lstStyle/>
                    <a:p>
                      <a:pPr algn="ctr" fontAlgn="ctr"/>
                      <a:r>
                        <a:rPr lang="en-US" sz="1400" u="none" strike="noStrike">
                          <a:effectLst/>
                        </a:rPr>
                        <a:t>Description</a:t>
                      </a:r>
                      <a:endParaRPr lang="en-US" sz="1400" b="1" i="0" u="none" strike="noStrike">
                        <a:solidFill>
                          <a:srgbClr val="000000"/>
                        </a:solidFill>
                        <a:effectLst/>
                        <a:latin typeface="Calibri"/>
                      </a:endParaRPr>
                    </a:p>
                  </a:txBody>
                  <a:tcPr marL="9592" marR="9592" marT="9592" marB="0" anchor="ctr"/>
                </a:tc>
                <a:tc>
                  <a:txBody>
                    <a:bodyPr/>
                    <a:lstStyle/>
                    <a:p>
                      <a:pPr algn="ctr" fontAlgn="ctr"/>
                      <a:r>
                        <a:rPr lang="en-US" sz="1400" u="none" strike="noStrike">
                          <a:effectLst/>
                        </a:rPr>
                        <a:t>Average power at 2 GeV</a:t>
                      </a:r>
                      <a:endParaRPr lang="en-US" sz="1400" b="1" i="0" u="none" strike="noStrike">
                        <a:solidFill>
                          <a:srgbClr val="000000"/>
                        </a:solidFill>
                        <a:effectLst/>
                        <a:latin typeface="Calibri"/>
                      </a:endParaRPr>
                    </a:p>
                  </a:txBody>
                  <a:tcPr marL="9592" marR="9592" marT="9592" marB="0" anchor="ctr"/>
                </a:tc>
              </a:tr>
              <a:tr h="163057">
                <a:tc>
                  <a:txBody>
                    <a:bodyPr/>
                    <a:lstStyle/>
                    <a:p>
                      <a:pPr algn="l" fontAlgn="ctr"/>
                      <a:r>
                        <a:rPr lang="en-US" sz="1400" u="none" strike="noStrike" dirty="0">
                          <a:effectLst/>
                        </a:rPr>
                        <a:t>None</a:t>
                      </a:r>
                      <a:endParaRPr lang="en-US" sz="1400" b="0" i="0" u="none" strike="noStrike" dirty="0">
                        <a:solidFill>
                          <a:srgbClr val="000000"/>
                        </a:solidFill>
                        <a:effectLst/>
                        <a:latin typeface="Calibri"/>
                      </a:endParaRPr>
                    </a:p>
                  </a:txBody>
                  <a:tcPr marL="9592" marR="9592" marT="9592" marB="0" anchor="ctr"/>
                </a:tc>
                <a:tc>
                  <a:txBody>
                    <a:bodyPr/>
                    <a:lstStyle/>
                    <a:p>
                      <a:pPr algn="l" fontAlgn="ctr"/>
                      <a:r>
                        <a:rPr lang="en-US" sz="1400" u="none" strike="noStrike">
                          <a:effectLst/>
                        </a:rPr>
                        <a:t>No beam</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No Beam</a:t>
                      </a:r>
                      <a:endParaRPr lang="en-US" sz="1400" b="0" i="0" u="none" strike="noStrike">
                        <a:solidFill>
                          <a:srgbClr val="000000"/>
                        </a:solidFill>
                        <a:effectLst/>
                        <a:latin typeface="Calibri"/>
                      </a:endParaRPr>
                    </a:p>
                  </a:txBody>
                  <a:tcPr marL="9592" marR="9592" marT="9592" marB="0" anchor="ctr"/>
                </a:tc>
                <a:tc>
                  <a:txBody>
                    <a:bodyPr/>
                    <a:lstStyle/>
                    <a:p>
                      <a:pPr algn="l" fontAlgn="t"/>
                      <a:r>
                        <a:rPr lang="en-US" sz="1400" u="none" strike="noStrike">
                          <a:effectLst/>
                        </a:rPr>
                        <a:t> </a:t>
                      </a:r>
                      <a:endParaRPr lang="en-US" sz="1400" b="0" i="0" u="none" strike="noStrike">
                        <a:solidFill>
                          <a:srgbClr val="000000"/>
                        </a:solidFill>
                        <a:effectLst/>
                        <a:latin typeface="Calibri"/>
                      </a:endParaRPr>
                    </a:p>
                  </a:txBody>
                  <a:tcPr marL="9592" marR="9592" marT="9592" marB="0"/>
                </a:tc>
              </a:tr>
              <a:tr h="441214">
                <a:tc>
                  <a:txBody>
                    <a:bodyPr/>
                    <a:lstStyle/>
                    <a:p>
                      <a:pPr algn="l" fontAlgn="ctr"/>
                      <a:r>
                        <a:rPr lang="en-US" sz="1400" u="none" strike="noStrike" dirty="0">
                          <a:effectLst/>
                        </a:rPr>
                        <a:t>Probe Beam</a:t>
                      </a:r>
                      <a:endParaRPr lang="en-US" sz="1400" b="0" i="0" u="none" strike="noStrike" dirty="0">
                        <a:solidFill>
                          <a:srgbClr val="000000"/>
                        </a:solidFill>
                        <a:effectLst/>
                        <a:latin typeface="Calibri"/>
                      </a:endParaRPr>
                    </a:p>
                  </a:txBody>
                  <a:tcPr marL="9592" marR="9592" marT="9592" marB="0" anchor="ctr"/>
                </a:tc>
                <a:tc>
                  <a:txBody>
                    <a:bodyPr/>
                    <a:lstStyle/>
                    <a:p>
                      <a:pPr algn="l" fontAlgn="ctr"/>
                      <a:r>
                        <a:rPr lang="en-US" sz="1400" u="none" strike="noStrike">
                          <a:effectLst/>
                        </a:rPr>
                        <a:t>5 us, 1Hz</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first beam through a particular section; non-damaging even in the case of total beam loss (even repeated); used to verify that machine configuration is not grossly incorrect</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0.6 kW</a:t>
                      </a:r>
                      <a:endParaRPr lang="en-US" sz="1400" b="0" i="0" u="none" strike="noStrike">
                        <a:solidFill>
                          <a:srgbClr val="000000"/>
                        </a:solidFill>
                        <a:effectLst/>
                        <a:latin typeface="Calibri"/>
                      </a:endParaRPr>
                    </a:p>
                  </a:txBody>
                  <a:tcPr marL="9592" marR="9592" marT="9592" marB="0" anchor="ctr"/>
                </a:tc>
              </a:tr>
              <a:tr h="297340">
                <a:tc>
                  <a:txBody>
                    <a:bodyPr/>
                    <a:lstStyle/>
                    <a:p>
                      <a:pPr algn="l" fontAlgn="ctr"/>
                      <a:r>
                        <a:rPr lang="en-US" sz="1400" u="none" strike="noStrike">
                          <a:effectLst/>
                        </a:rPr>
                        <a:t>Fast tuning</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5 us, 14 Hz</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limited beam loading; used for fast scans to rapidly determine/verify RF setpoints and measure beam profiles with wire scanners.</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8.5 kW</a:t>
                      </a:r>
                      <a:endParaRPr lang="en-US" sz="1400" b="0" i="0" u="none" strike="noStrike">
                        <a:solidFill>
                          <a:srgbClr val="000000"/>
                        </a:solidFill>
                        <a:effectLst/>
                        <a:latin typeface="Calibri"/>
                      </a:endParaRPr>
                    </a:p>
                  </a:txBody>
                  <a:tcPr marL="9592" marR="9592" marT="9592" marB="0" anchor="ctr"/>
                </a:tc>
              </a:tr>
              <a:tr h="585088">
                <a:tc>
                  <a:txBody>
                    <a:bodyPr/>
                    <a:lstStyle/>
                    <a:p>
                      <a:pPr algn="l" fontAlgn="ctr"/>
                      <a:r>
                        <a:rPr lang="en-US" sz="1400" u="none" strike="noStrike">
                          <a:effectLst/>
                        </a:rPr>
                        <a:t>Slow tuning</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50 us, 1 Hz</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longest pulses that allow operation of invasive proton beam instrumentation devices like wire scanners; long enough beam pulses to diagnose and monitor RF feedback and the onset of beam loading; used to perform more precise single-pulse measurements</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6 kW</a:t>
                      </a:r>
                      <a:endParaRPr lang="en-US" sz="1400" b="0" i="0" u="none" strike="noStrike">
                        <a:solidFill>
                          <a:srgbClr val="000000"/>
                        </a:solidFill>
                        <a:effectLst/>
                        <a:latin typeface="Calibri"/>
                      </a:endParaRPr>
                    </a:p>
                  </a:txBody>
                  <a:tcPr marL="9592" marR="9592" marT="9592" marB="0" anchor="ctr"/>
                </a:tc>
              </a:tr>
              <a:tr h="441214">
                <a:tc>
                  <a:txBody>
                    <a:bodyPr/>
                    <a:lstStyle/>
                    <a:p>
                      <a:pPr algn="l" fontAlgn="ctr"/>
                      <a:r>
                        <a:rPr lang="en-US" sz="1400" u="none" strike="noStrike">
                          <a:effectLst/>
                        </a:rPr>
                        <a:t>Long pulse verification</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2.86 ms, 1/30 Hz</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dirty="0">
                          <a:effectLst/>
                        </a:rPr>
                        <a:t>only used when machine reasonably tuned to the tuning dump or the target; slowly-increasing pulse lengths are used to tune RF </a:t>
                      </a:r>
                      <a:r>
                        <a:rPr lang="en-US" sz="1400" u="none" strike="noStrike" dirty="0" err="1">
                          <a:effectLst/>
                        </a:rPr>
                        <a:t>feedforward</a:t>
                      </a:r>
                      <a:r>
                        <a:rPr lang="en-US" sz="1400" u="none" strike="noStrike" dirty="0">
                          <a:effectLst/>
                        </a:rPr>
                        <a:t>, verify beam loading and Lorentz force detuning compensation, and tune for low beam losses.</a:t>
                      </a:r>
                      <a:endParaRPr lang="en-US" sz="1400" b="0" i="0" u="none" strike="noStrike" dirty="0">
                        <a:solidFill>
                          <a:srgbClr val="000000"/>
                        </a:solidFill>
                        <a:effectLst/>
                        <a:latin typeface="Calibri"/>
                      </a:endParaRPr>
                    </a:p>
                  </a:txBody>
                  <a:tcPr marL="9592" marR="9592" marT="9592" marB="0" anchor="ctr"/>
                </a:tc>
                <a:tc>
                  <a:txBody>
                    <a:bodyPr/>
                    <a:lstStyle/>
                    <a:p>
                      <a:pPr algn="l" fontAlgn="ctr"/>
                      <a:r>
                        <a:rPr lang="en-US" sz="1400" u="none" strike="noStrike">
                          <a:effectLst/>
                        </a:rPr>
                        <a:t>12 kW</a:t>
                      </a:r>
                      <a:endParaRPr lang="en-US" sz="1400" b="0" i="0" u="none" strike="noStrike">
                        <a:solidFill>
                          <a:srgbClr val="000000"/>
                        </a:solidFill>
                        <a:effectLst/>
                        <a:latin typeface="Calibri"/>
                      </a:endParaRPr>
                    </a:p>
                  </a:txBody>
                  <a:tcPr marL="9592" marR="9592" marT="9592" marB="0" anchor="ctr"/>
                </a:tc>
              </a:tr>
              <a:tr h="423949">
                <a:tc>
                  <a:txBody>
                    <a:bodyPr/>
                    <a:lstStyle/>
                    <a:p>
                      <a:pPr algn="l" fontAlgn="ctr"/>
                      <a:r>
                        <a:rPr lang="en-US" sz="1400" u="none" strike="noStrike">
                          <a:effectLst/>
                        </a:rPr>
                        <a:t>Shielding verification</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Low power (~30 kW), nominal energy and peak current</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to be defined better once the exact requirements for the shielding verification (power, pulse length) are know</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 30 kW</a:t>
                      </a:r>
                      <a:endParaRPr lang="en-US" sz="1400" b="0" i="0" u="none" strike="noStrike">
                        <a:solidFill>
                          <a:srgbClr val="000000"/>
                        </a:solidFill>
                        <a:effectLst/>
                        <a:latin typeface="Calibri"/>
                      </a:endParaRPr>
                    </a:p>
                  </a:txBody>
                  <a:tcPr marL="9592" marR="9592" marT="9592" marB="0" anchor="ctr"/>
                </a:tc>
              </a:tr>
              <a:tr h="153466">
                <a:tc>
                  <a:txBody>
                    <a:bodyPr/>
                    <a:lstStyle/>
                    <a:p>
                      <a:pPr algn="l" fontAlgn="ctr"/>
                      <a:r>
                        <a:rPr lang="en-US" sz="1400" u="none" strike="noStrike">
                          <a:effectLst/>
                        </a:rPr>
                        <a:t>Production</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2.86 ms, [1-14] Hz</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 Production</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dirty="0">
                          <a:effectLst/>
                        </a:rPr>
                        <a:t>5 MW</a:t>
                      </a:r>
                      <a:endParaRPr lang="en-US" sz="1400" b="0" i="0" u="none" strike="noStrike" dirty="0">
                        <a:solidFill>
                          <a:srgbClr val="000000"/>
                        </a:solidFill>
                        <a:effectLst/>
                        <a:latin typeface="Calibri"/>
                      </a:endParaRPr>
                    </a:p>
                  </a:txBody>
                  <a:tcPr marL="9592" marR="9592" marT="9592" marB="0" anchor="ctr"/>
                </a:tc>
              </a:tr>
              <a:tr h="297340">
                <a:tc>
                  <a:txBody>
                    <a:bodyPr/>
                    <a:lstStyle/>
                    <a:p>
                      <a:pPr algn="l" fontAlgn="ctr"/>
                      <a:r>
                        <a:rPr lang="en-US" sz="1400" u="none" strike="noStrike">
                          <a:effectLst/>
                        </a:rPr>
                        <a:t>Mixed mode</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2.68 ms @ 1/60 Hz, 50 us @ 1 Hz</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a:effectLst/>
                        </a:rPr>
                        <a:t>long pulse at a very low rep rate with a slow tuning beam mixed. Useful for stability studies.</a:t>
                      </a:r>
                      <a:endParaRPr lang="en-US" sz="1400" b="0" i="0" u="none" strike="noStrike">
                        <a:solidFill>
                          <a:srgbClr val="000000"/>
                        </a:solidFill>
                        <a:effectLst/>
                        <a:latin typeface="Calibri"/>
                      </a:endParaRPr>
                    </a:p>
                  </a:txBody>
                  <a:tcPr marL="9592" marR="9592" marT="9592" marB="0" anchor="ctr"/>
                </a:tc>
                <a:tc>
                  <a:txBody>
                    <a:bodyPr/>
                    <a:lstStyle/>
                    <a:p>
                      <a:pPr algn="l" fontAlgn="ctr"/>
                      <a:r>
                        <a:rPr lang="en-US" sz="1400" u="none" strike="noStrike" dirty="0">
                          <a:effectLst/>
                        </a:rPr>
                        <a:t>~12 kW</a:t>
                      </a:r>
                      <a:endParaRPr lang="en-US" sz="1400" b="0" i="0" u="none" strike="noStrike" dirty="0">
                        <a:solidFill>
                          <a:srgbClr val="000000"/>
                        </a:solidFill>
                        <a:effectLst/>
                        <a:latin typeface="Calibri"/>
                      </a:endParaRPr>
                    </a:p>
                  </a:txBody>
                  <a:tcPr marL="9592" marR="9592" marT="9592" marB="0" anchor="ct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spTree>
    <p:extLst>
      <p:ext uri="{BB962C8B-B14F-4D97-AF65-F5344CB8AC3E}">
        <p14:creationId xmlns:p14="http://schemas.microsoft.com/office/powerpoint/2010/main" val="1382885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Destination mode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53490152"/>
              </p:ext>
            </p:extLst>
          </p:nvPr>
        </p:nvGraphicFramePr>
        <p:xfrm>
          <a:off x="827584" y="2060848"/>
          <a:ext cx="7488832" cy="3168352"/>
        </p:xfrm>
        <a:graphic>
          <a:graphicData uri="http://schemas.openxmlformats.org/drawingml/2006/table">
            <a:tbl>
              <a:tblPr firstRow="1" bandRow="1">
                <a:tableStyleId>{3C2FFA5D-87B4-456A-9821-1D502468CF0F}</a:tableStyleId>
              </a:tblPr>
              <a:tblGrid>
                <a:gridCol w="1565190"/>
                <a:gridCol w="1565190"/>
                <a:gridCol w="4358452"/>
              </a:tblGrid>
              <a:tr h="396044">
                <a:tc>
                  <a:txBody>
                    <a:bodyPr/>
                    <a:lstStyle/>
                    <a:p>
                      <a:pPr algn="ctr" fontAlgn="ctr"/>
                      <a:r>
                        <a:rPr lang="en-US" sz="1600" u="none" strike="noStrike">
                          <a:effectLst/>
                        </a:rPr>
                        <a:t>Name</a:t>
                      </a:r>
                      <a:endParaRPr lang="en-US" sz="1600" b="1" i="0" u="none" strike="noStrike">
                        <a:solidFill>
                          <a:srgbClr val="000000"/>
                        </a:solidFill>
                        <a:effectLst/>
                        <a:latin typeface="Calibri"/>
                      </a:endParaRPr>
                    </a:p>
                  </a:txBody>
                  <a:tcPr marL="12700" marR="12700" marT="12700" marB="0" anchor="ctr"/>
                </a:tc>
                <a:tc>
                  <a:txBody>
                    <a:bodyPr/>
                    <a:lstStyle/>
                    <a:p>
                      <a:pPr algn="ctr" fontAlgn="ctr"/>
                      <a:r>
                        <a:rPr lang="en-US" sz="1600" u="none" strike="noStrike">
                          <a:effectLst/>
                        </a:rPr>
                        <a:t>Location</a:t>
                      </a:r>
                      <a:endParaRPr lang="en-US" sz="1600" b="1" i="0" u="none" strike="noStrike">
                        <a:solidFill>
                          <a:srgbClr val="000000"/>
                        </a:solidFill>
                        <a:effectLst/>
                        <a:latin typeface="Calibri"/>
                      </a:endParaRPr>
                    </a:p>
                  </a:txBody>
                  <a:tcPr marL="12700" marR="12700" marT="12700" marB="0" anchor="ctr"/>
                </a:tc>
                <a:tc>
                  <a:txBody>
                    <a:bodyPr/>
                    <a:lstStyle/>
                    <a:p>
                      <a:pPr algn="ctr" fontAlgn="ctr"/>
                      <a:r>
                        <a:rPr lang="en-US" sz="1600" u="none" strike="noStrike">
                          <a:effectLst/>
                        </a:rPr>
                        <a:t>Current Limits</a:t>
                      </a:r>
                      <a:endParaRPr lang="en-US" sz="1600" b="1" i="0" u="none" strike="noStrike">
                        <a:solidFill>
                          <a:srgbClr val="000000"/>
                        </a:solidFill>
                        <a:effectLst/>
                        <a:latin typeface="Calibri"/>
                      </a:endParaRPr>
                    </a:p>
                  </a:txBody>
                  <a:tcPr marL="12700" marR="12700" marT="12700" marB="0" anchor="ctr"/>
                </a:tc>
              </a:tr>
              <a:tr h="396044">
                <a:tc>
                  <a:txBody>
                    <a:bodyPr/>
                    <a:lstStyle/>
                    <a:p>
                      <a:pPr algn="l" fontAlgn="ctr"/>
                      <a:r>
                        <a:rPr lang="en-US" sz="1600" u="none" strike="noStrike">
                          <a:effectLst/>
                        </a:rPr>
                        <a:t>LEBT</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 </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Full beam</a:t>
                      </a:r>
                      <a:endParaRPr lang="en-US" sz="1600" b="1" i="0" u="none" strike="noStrike">
                        <a:solidFill>
                          <a:srgbClr val="000000"/>
                        </a:solidFill>
                        <a:effectLst/>
                        <a:latin typeface="Calibri"/>
                      </a:endParaRPr>
                    </a:p>
                  </a:txBody>
                  <a:tcPr marL="12700" marR="12700" marT="12700" marB="0" anchor="ctr"/>
                </a:tc>
              </a:tr>
              <a:tr h="396044">
                <a:tc>
                  <a:txBody>
                    <a:bodyPr/>
                    <a:lstStyle/>
                    <a:p>
                      <a:pPr algn="l" fontAlgn="ctr"/>
                      <a:r>
                        <a:rPr lang="en-US" sz="1600" u="none" strike="noStrike">
                          <a:effectLst/>
                        </a:rPr>
                        <a:t>MEBT</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 </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1 Hz, 50 us / 14 Hz, 5 us</a:t>
                      </a:r>
                      <a:endParaRPr lang="en-US" sz="1600" b="0" i="0" u="none" strike="noStrike">
                        <a:solidFill>
                          <a:srgbClr val="000000"/>
                        </a:solidFill>
                        <a:effectLst/>
                        <a:latin typeface="Calibri"/>
                      </a:endParaRPr>
                    </a:p>
                  </a:txBody>
                  <a:tcPr marL="12700" marR="12700" marT="12700" marB="0" anchor="ctr"/>
                </a:tc>
              </a:tr>
              <a:tr h="396044">
                <a:tc>
                  <a:txBody>
                    <a:bodyPr/>
                    <a:lstStyle/>
                    <a:p>
                      <a:pPr algn="l" fontAlgn="ctr"/>
                      <a:r>
                        <a:rPr lang="en-US" sz="1600" u="none" strike="noStrike">
                          <a:effectLst/>
                        </a:rPr>
                        <a:t>DTL</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 </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1 Hz, 50 us / 14 Hz, 5 us</a:t>
                      </a:r>
                      <a:endParaRPr lang="en-US" sz="1600" b="0" i="0" u="none" strike="noStrike">
                        <a:solidFill>
                          <a:srgbClr val="000000"/>
                        </a:solidFill>
                        <a:effectLst/>
                        <a:latin typeface="Calibri"/>
                      </a:endParaRPr>
                    </a:p>
                  </a:txBody>
                  <a:tcPr marL="12700" marR="12700" marT="12700" marB="0" anchor="ctr"/>
                </a:tc>
              </a:tr>
              <a:tr h="396044">
                <a:tc>
                  <a:txBody>
                    <a:bodyPr/>
                    <a:lstStyle/>
                    <a:p>
                      <a:pPr algn="l" fontAlgn="ctr"/>
                      <a:r>
                        <a:rPr lang="en-US" sz="1600" u="none" strike="noStrike">
                          <a:effectLst/>
                        </a:rPr>
                        <a:t>Spokes</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 </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1 Hz, 50 us / 14 Hz, 5 us</a:t>
                      </a:r>
                      <a:endParaRPr lang="en-US" sz="1600" b="0" i="0" u="none" strike="noStrike">
                        <a:solidFill>
                          <a:srgbClr val="000000"/>
                        </a:solidFill>
                        <a:effectLst/>
                        <a:latin typeface="Calibri"/>
                      </a:endParaRPr>
                    </a:p>
                  </a:txBody>
                  <a:tcPr marL="12700" marR="12700" marT="12700" marB="0" anchor="ctr"/>
                </a:tc>
              </a:tr>
              <a:tr h="396044">
                <a:tc>
                  <a:txBody>
                    <a:bodyPr/>
                    <a:lstStyle/>
                    <a:p>
                      <a:pPr algn="l" fontAlgn="ctr"/>
                      <a:r>
                        <a:rPr lang="en-US" sz="1600" u="none" strike="noStrike">
                          <a:effectLst/>
                        </a:rPr>
                        <a:t>MBL</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 </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1 Hz, 50 us / 14 Hz, 5 us</a:t>
                      </a:r>
                      <a:endParaRPr lang="en-US" sz="1600" b="0" i="0" u="none" strike="noStrike">
                        <a:solidFill>
                          <a:srgbClr val="000000"/>
                        </a:solidFill>
                        <a:effectLst/>
                        <a:latin typeface="Calibri"/>
                      </a:endParaRPr>
                    </a:p>
                  </a:txBody>
                  <a:tcPr marL="12700" marR="12700" marT="12700" marB="0" anchor="ctr"/>
                </a:tc>
              </a:tr>
              <a:tr h="396044">
                <a:tc>
                  <a:txBody>
                    <a:bodyPr/>
                    <a:lstStyle/>
                    <a:p>
                      <a:pPr algn="l" fontAlgn="ctr"/>
                      <a:r>
                        <a:rPr lang="en-US" sz="1600" u="none" strike="noStrike">
                          <a:effectLst/>
                        </a:rPr>
                        <a:t>Dump</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 </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12 kW</a:t>
                      </a:r>
                      <a:endParaRPr lang="en-US" sz="1600" b="0" i="0" u="none" strike="noStrike">
                        <a:solidFill>
                          <a:srgbClr val="000000"/>
                        </a:solidFill>
                        <a:effectLst/>
                        <a:latin typeface="Calibri"/>
                      </a:endParaRPr>
                    </a:p>
                  </a:txBody>
                  <a:tcPr marL="12700" marR="12700" marT="12700" marB="0" anchor="ctr"/>
                </a:tc>
              </a:tr>
              <a:tr h="396044">
                <a:tc>
                  <a:txBody>
                    <a:bodyPr/>
                    <a:lstStyle/>
                    <a:p>
                      <a:pPr algn="l" fontAlgn="ctr"/>
                      <a:r>
                        <a:rPr lang="en-US" sz="1600" u="none" strike="noStrike">
                          <a:effectLst/>
                        </a:rPr>
                        <a:t>Target </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 </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dirty="0">
                          <a:effectLst/>
                        </a:rPr>
                        <a:t>5 MW</a:t>
                      </a:r>
                      <a:endParaRPr lang="en-US" sz="1600" b="0" i="0" u="none" strike="noStrike" dirty="0">
                        <a:solidFill>
                          <a:srgbClr val="000000"/>
                        </a:solidFill>
                        <a:effectLst/>
                        <a:latin typeface="Calibri"/>
                      </a:endParaRPr>
                    </a:p>
                  </a:txBody>
                  <a:tcPr marL="12700" marR="12700" marT="12700" marB="0" anchor="ct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dirty="0"/>
          </a:p>
        </p:txBody>
      </p:sp>
    </p:spTree>
    <p:extLst>
      <p:ext uri="{BB962C8B-B14F-4D97-AF65-F5344CB8AC3E}">
        <p14:creationId xmlns:p14="http://schemas.microsoft.com/office/powerpoint/2010/main" val="3125409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Tunnel mode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81148876"/>
              </p:ext>
            </p:extLst>
          </p:nvPr>
        </p:nvGraphicFramePr>
        <p:xfrm>
          <a:off x="395536" y="2060848"/>
          <a:ext cx="8153400" cy="2527300"/>
        </p:xfrm>
        <a:graphic>
          <a:graphicData uri="http://schemas.openxmlformats.org/drawingml/2006/table">
            <a:tbl>
              <a:tblPr firstRow="1" bandRow="1">
                <a:tableStyleId>{3C2FFA5D-87B4-456A-9821-1D502468CF0F}</a:tableStyleId>
              </a:tblPr>
              <a:tblGrid>
                <a:gridCol w="2276500"/>
                <a:gridCol w="5876900"/>
              </a:tblGrid>
              <a:tr h="203200">
                <a:tc>
                  <a:txBody>
                    <a:bodyPr/>
                    <a:lstStyle/>
                    <a:p>
                      <a:pPr algn="ctr" fontAlgn="ctr"/>
                      <a:r>
                        <a:rPr lang="en-US" sz="1600" u="none" strike="noStrike">
                          <a:effectLst/>
                        </a:rPr>
                        <a:t>Name</a:t>
                      </a:r>
                      <a:endParaRPr lang="en-US" sz="1600" b="1" i="0" u="none" strike="noStrike">
                        <a:solidFill>
                          <a:srgbClr val="000000"/>
                        </a:solidFill>
                        <a:effectLst/>
                        <a:latin typeface="Calibri"/>
                      </a:endParaRPr>
                    </a:p>
                  </a:txBody>
                  <a:tcPr marL="12700" marR="12700" marT="12700" marB="0" anchor="ctr"/>
                </a:tc>
                <a:tc>
                  <a:txBody>
                    <a:bodyPr/>
                    <a:lstStyle/>
                    <a:p>
                      <a:pPr algn="ctr" fontAlgn="ctr"/>
                      <a:r>
                        <a:rPr lang="en-US" sz="1600" u="none" strike="noStrike" dirty="0">
                          <a:effectLst/>
                        </a:rPr>
                        <a:t>Description</a:t>
                      </a:r>
                      <a:endParaRPr lang="en-US" sz="1600" b="1" i="0" u="none" strike="noStrike" dirty="0">
                        <a:solidFill>
                          <a:srgbClr val="000000"/>
                        </a:solidFill>
                        <a:effectLst/>
                        <a:latin typeface="Calibri"/>
                      </a:endParaRPr>
                    </a:p>
                  </a:txBody>
                  <a:tcPr marL="12700" marR="12700" marT="12700" marB="0" anchor="ctr"/>
                </a:tc>
              </a:tr>
              <a:tr h="215900">
                <a:tc>
                  <a:txBody>
                    <a:bodyPr/>
                    <a:lstStyle/>
                    <a:p>
                      <a:pPr algn="l" fontAlgn="ctr"/>
                      <a:r>
                        <a:rPr lang="en-US" sz="1600" u="none" strike="noStrike">
                          <a:effectLst/>
                        </a:rPr>
                        <a:t>Controlled Access</a:t>
                      </a:r>
                      <a:endParaRPr lang="en-US" sz="1600" b="0" i="0" u="none" strike="noStrike">
                        <a:solidFill>
                          <a:srgbClr val="000000"/>
                        </a:solidFill>
                        <a:effectLst/>
                        <a:latin typeface="Calibri"/>
                      </a:endParaRPr>
                    </a:p>
                  </a:txBody>
                  <a:tcPr marL="12700" marR="12700" marT="12700" marB="0" anchor="ctr"/>
                </a:tc>
                <a:tc>
                  <a:txBody>
                    <a:bodyPr/>
                    <a:lstStyle/>
                    <a:p>
                      <a:pPr algn="l" fontAlgn="b"/>
                      <a:r>
                        <a:rPr lang="en-US" sz="1600" u="none" strike="noStrike">
                          <a:effectLst/>
                        </a:rPr>
                        <a:t>Access to the tunnel, some non-hazardous systems remain “on”. Maximum 30 persons. 15 per entrance[1]</a:t>
                      </a:r>
                      <a:endParaRPr lang="en-US" sz="1600" b="0" i="0" u="none" strike="noStrike">
                        <a:solidFill>
                          <a:srgbClr val="000000"/>
                        </a:solidFill>
                        <a:effectLst/>
                        <a:latin typeface="Calibri"/>
                      </a:endParaRPr>
                    </a:p>
                  </a:txBody>
                  <a:tcPr marL="12700" marR="12700" marT="12700" marB="0" anchor="b"/>
                </a:tc>
              </a:tr>
              <a:tr h="203200">
                <a:tc>
                  <a:txBody>
                    <a:bodyPr/>
                    <a:lstStyle/>
                    <a:p>
                      <a:pPr algn="l" fontAlgn="ctr"/>
                      <a:r>
                        <a:rPr lang="en-US" sz="1600" u="none" strike="noStrike">
                          <a:effectLst/>
                        </a:rPr>
                        <a:t>Rad Cooldown</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No access to the tunnel, on a countdown timer to allow access to the tunnel.</a:t>
                      </a:r>
                      <a:endParaRPr lang="en-US" sz="1600" b="0" i="0" u="none" strike="noStrike">
                        <a:solidFill>
                          <a:srgbClr val="000000"/>
                        </a:solidFill>
                        <a:effectLst/>
                        <a:latin typeface="Calibri"/>
                      </a:endParaRPr>
                    </a:p>
                  </a:txBody>
                  <a:tcPr marL="12700" marR="12700" marT="12700" marB="0" anchor="ctr"/>
                </a:tc>
              </a:tr>
              <a:tr h="203200">
                <a:tc>
                  <a:txBody>
                    <a:bodyPr/>
                    <a:lstStyle/>
                    <a:p>
                      <a:pPr algn="l" fontAlgn="ctr"/>
                      <a:r>
                        <a:rPr lang="en-US" sz="1600" u="none" strike="noStrike">
                          <a:effectLst/>
                        </a:rPr>
                        <a:t>Restricted Access</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Tunnel “searched and locked”, but limited access to 2 personnel only. The search is not broken on entry.</a:t>
                      </a:r>
                      <a:endParaRPr lang="en-US" sz="1600" b="0" i="0" u="none" strike="noStrike">
                        <a:solidFill>
                          <a:srgbClr val="000000"/>
                        </a:solidFill>
                        <a:effectLst/>
                        <a:latin typeface="Calibri"/>
                      </a:endParaRPr>
                    </a:p>
                  </a:txBody>
                  <a:tcPr marL="12700" marR="12700" marT="12700" marB="0" anchor="ctr"/>
                </a:tc>
              </a:tr>
              <a:tr h="203200">
                <a:tc>
                  <a:txBody>
                    <a:bodyPr/>
                    <a:lstStyle/>
                    <a:p>
                      <a:pPr algn="l" fontAlgn="ctr"/>
                      <a:r>
                        <a:rPr lang="en-US" sz="1600" u="none" strike="noStrike">
                          <a:effectLst/>
                        </a:rPr>
                        <a:t>Closed</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Tunnel “searched and locked”, no access.</a:t>
                      </a:r>
                      <a:endParaRPr lang="en-US" sz="1600" b="0" i="0" u="none" strike="noStrike">
                        <a:solidFill>
                          <a:srgbClr val="000000"/>
                        </a:solidFill>
                        <a:effectLst/>
                        <a:latin typeface="Calibri"/>
                      </a:endParaRPr>
                    </a:p>
                  </a:txBody>
                  <a:tcPr marL="12700" marR="12700" marT="12700" marB="0" anchor="ctr"/>
                </a:tc>
              </a:tr>
              <a:tr h="203200">
                <a:tc>
                  <a:txBody>
                    <a:bodyPr/>
                    <a:lstStyle/>
                    <a:p>
                      <a:pPr algn="l" fontAlgn="ctr"/>
                      <a:r>
                        <a:rPr lang="en-US" sz="1600" u="none" strike="noStrike">
                          <a:effectLst/>
                        </a:rPr>
                        <a:t>Open</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a:effectLst/>
                        </a:rPr>
                        <a:t> </a:t>
                      </a:r>
                      <a:endParaRPr lang="en-US" sz="1600" b="0" i="0" u="none" strike="noStrike">
                        <a:solidFill>
                          <a:srgbClr val="000000"/>
                        </a:solidFill>
                        <a:effectLst/>
                        <a:latin typeface="Calibri"/>
                      </a:endParaRPr>
                    </a:p>
                  </a:txBody>
                  <a:tcPr marL="12700" marR="12700" marT="12700" marB="0" anchor="ctr"/>
                </a:tc>
              </a:tr>
              <a:tr h="203200">
                <a:tc>
                  <a:txBody>
                    <a:bodyPr/>
                    <a:lstStyle/>
                    <a:p>
                      <a:pPr algn="l" fontAlgn="ctr"/>
                      <a:r>
                        <a:rPr lang="en-US" sz="1600" u="none" strike="noStrike">
                          <a:effectLst/>
                        </a:rPr>
                        <a:t>IS on</a:t>
                      </a:r>
                      <a:endParaRPr lang="en-US" sz="1600" b="0" i="0" u="none" strike="noStrike">
                        <a:solidFill>
                          <a:srgbClr val="000000"/>
                        </a:solidFill>
                        <a:effectLst/>
                        <a:latin typeface="Calibri"/>
                      </a:endParaRPr>
                    </a:p>
                  </a:txBody>
                  <a:tcPr marL="12700" marR="12700" marT="12700" marB="0" anchor="ctr"/>
                </a:tc>
                <a:tc>
                  <a:txBody>
                    <a:bodyPr/>
                    <a:lstStyle/>
                    <a:p>
                      <a:pPr algn="l" fontAlgn="ctr"/>
                      <a:r>
                        <a:rPr lang="en-US" sz="1600" u="none" strike="noStrike" dirty="0">
                          <a:effectLst/>
                        </a:rPr>
                        <a:t>Ion source on, but access to some section of the tunnel</a:t>
                      </a:r>
                      <a:endParaRPr lang="en-US" sz="1600" b="0" i="0" u="none" strike="noStrike" dirty="0">
                        <a:solidFill>
                          <a:srgbClr val="000000"/>
                        </a:solidFill>
                        <a:effectLst/>
                        <a:latin typeface="Calibri"/>
                      </a:endParaRPr>
                    </a:p>
                  </a:txBody>
                  <a:tcPr marL="12700" marR="12700" marT="12700" marB="0" anchor="ct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dirty="0"/>
          </a:p>
        </p:txBody>
      </p:sp>
    </p:spTree>
    <p:extLst>
      <p:ext uri="{BB962C8B-B14F-4D97-AF65-F5344CB8AC3E}">
        <p14:creationId xmlns:p14="http://schemas.microsoft.com/office/powerpoint/2010/main" val="1429786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800" dirty="0" smtClean="0"/>
              <a:t>Beam Commissioning</a:t>
            </a:r>
            <a:endParaRPr lang="en-US" sz="4800" dirty="0"/>
          </a:p>
        </p:txBody>
      </p:sp>
    </p:spTree>
    <p:extLst>
      <p:ext uri="{BB962C8B-B14F-4D97-AF65-F5344CB8AC3E}">
        <p14:creationId xmlns:p14="http://schemas.microsoft.com/office/powerpoint/2010/main" val="1136829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Logic and Milestones (P6)</a:t>
            </a:r>
            <a:endParaRPr lang="sv-SE" dirty="0"/>
          </a:p>
        </p:txBody>
      </p:sp>
      <p:sp>
        <p:nvSpPr>
          <p:cNvPr id="4" name="Slide Number Placeholder 3"/>
          <p:cNvSpPr>
            <a:spLocks noGrp="1"/>
          </p:cNvSpPr>
          <p:nvPr>
            <p:ph type="sldNum" sz="quarter" idx="12"/>
          </p:nvPr>
        </p:nvSpPr>
        <p:spPr/>
        <p:txBody>
          <a:bodyPr/>
          <a:lstStyle/>
          <a:p>
            <a:fld id="{038C62C7-F79B-CD4A-A5DF-5683BBEC4A65}" type="slidenum">
              <a:rPr lang="sv-SE" smtClean="0"/>
              <a:t>15</a:t>
            </a:fld>
            <a:endParaRPr lang="sv-SE"/>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33" y="1459599"/>
            <a:ext cx="7862680" cy="5353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7439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 about the commissioning</a:t>
            </a:r>
            <a:endParaRPr lang="en-US" dirty="0"/>
          </a:p>
        </p:txBody>
      </p:sp>
      <p:sp>
        <p:nvSpPr>
          <p:cNvPr id="3" name="Content Placeholder 2"/>
          <p:cNvSpPr>
            <a:spLocks noGrp="1"/>
          </p:cNvSpPr>
          <p:nvPr>
            <p:ph idx="1"/>
          </p:nvPr>
        </p:nvSpPr>
        <p:spPr>
          <a:xfrm>
            <a:off x="457200" y="1600200"/>
            <a:ext cx="8229600" cy="5069160"/>
          </a:xfrm>
        </p:spPr>
        <p:txBody>
          <a:bodyPr>
            <a:normAutofit/>
          </a:bodyPr>
          <a:lstStyle/>
          <a:p>
            <a:r>
              <a:rPr lang="en-US" dirty="0" smtClean="0"/>
              <a:t>ESS would operate with a long pulse (2.86 </a:t>
            </a:r>
            <a:r>
              <a:rPr lang="en-US" dirty="0" err="1" smtClean="0"/>
              <a:t>ms</a:t>
            </a:r>
            <a:r>
              <a:rPr lang="en-US" dirty="0" smtClean="0"/>
              <a:t>).</a:t>
            </a:r>
          </a:p>
          <a:p>
            <a:r>
              <a:rPr lang="en-US" dirty="0" smtClean="0"/>
              <a:t>High peak current: 62.5 mA-&gt; space charge dominates at low energy</a:t>
            </a:r>
          </a:p>
          <a:p>
            <a:r>
              <a:rPr lang="en-US" dirty="0" smtClean="0"/>
              <a:t>Only 1.4 MW at end of commissioning</a:t>
            </a:r>
          </a:p>
          <a:p>
            <a:r>
              <a:rPr lang="en-US" dirty="0" smtClean="0"/>
              <a:t>Only beam stop to accept the nominal parameters is the Target</a:t>
            </a:r>
          </a:p>
          <a:p>
            <a:r>
              <a:rPr lang="en-US" dirty="0" smtClean="0"/>
              <a:t>Most of the (invasive) diagnostic could not cope with the long pulse</a:t>
            </a:r>
          </a:p>
          <a:p>
            <a:r>
              <a:rPr lang="en-US" dirty="0" smtClean="0"/>
              <a:t>Large percentage of In-Kind contribution</a:t>
            </a:r>
          </a:p>
          <a:p>
            <a:r>
              <a:rPr lang="en-US" dirty="0" smtClean="0"/>
              <a:t>Start using a Local Control </a:t>
            </a:r>
            <a:r>
              <a:rPr lang="en-US" dirty="0"/>
              <a:t>R</a:t>
            </a:r>
            <a:r>
              <a:rPr lang="en-US" dirty="0" smtClean="0"/>
              <a:t>oom</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dirty="0"/>
          </a:p>
        </p:txBody>
      </p:sp>
    </p:spTree>
    <p:extLst>
      <p:ext uri="{BB962C8B-B14F-4D97-AF65-F5344CB8AC3E}">
        <p14:creationId xmlns:p14="http://schemas.microsoft.com/office/powerpoint/2010/main" val="13759670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Systems should be fully tested and commissioned before start of BC</a:t>
            </a:r>
          </a:p>
          <a:p>
            <a:pPr lvl="1"/>
            <a:r>
              <a:rPr lang="en-US" dirty="0"/>
              <a:t>Beam diagnostic, Low level RF, would need the beam</a:t>
            </a:r>
          </a:p>
          <a:p>
            <a:r>
              <a:rPr lang="en-US" dirty="0"/>
              <a:t>Staged Commissioning, </a:t>
            </a:r>
            <a:r>
              <a:rPr lang="en-US" dirty="0" smtClean="0"/>
              <a:t>in parallel </a:t>
            </a:r>
            <a:r>
              <a:rPr lang="en-US" dirty="0"/>
              <a:t>to </a:t>
            </a:r>
            <a:r>
              <a:rPr lang="en-US" dirty="0" smtClean="0"/>
              <a:t>installation</a:t>
            </a:r>
          </a:p>
          <a:p>
            <a:pPr lvl="1"/>
            <a:r>
              <a:rPr lang="en-US" dirty="0" smtClean="0"/>
              <a:t>We would require temporary dumps and diagnostic</a:t>
            </a:r>
          </a:p>
          <a:p>
            <a:pPr lvl="1"/>
            <a:r>
              <a:rPr lang="en-US" dirty="0" smtClean="0"/>
              <a:t>Extra shielding for parallel installation</a:t>
            </a:r>
          </a:p>
          <a:p>
            <a:r>
              <a:rPr lang="en-US" dirty="0" smtClean="0"/>
              <a:t>HEBT cavities not installed, low power (0.57 </a:t>
            </a:r>
            <a:r>
              <a:rPr lang="en-US" dirty="0" err="1" smtClean="0"/>
              <a:t>GeV</a:t>
            </a:r>
            <a:r>
              <a:rPr lang="en-US" dirty="0" smtClean="0"/>
              <a:t>) at the end of commissioning</a:t>
            </a:r>
            <a:endParaRPr lang="en-US" dirty="0"/>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dirty="0"/>
          </a:p>
        </p:txBody>
      </p:sp>
    </p:spTree>
    <p:extLst>
      <p:ext uri="{BB962C8B-B14F-4D97-AF65-F5344CB8AC3E}">
        <p14:creationId xmlns:p14="http://schemas.microsoft.com/office/powerpoint/2010/main" val="2431890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and shielding</a:t>
            </a:r>
            <a:endParaRPr lang="en-US" dirty="0"/>
          </a:p>
        </p:txBody>
      </p:sp>
      <p:sp>
        <p:nvSpPr>
          <p:cNvPr id="3" name="Content Placeholder 2"/>
          <p:cNvSpPr>
            <a:spLocks noGrp="1"/>
          </p:cNvSpPr>
          <p:nvPr>
            <p:ph idx="1"/>
          </p:nvPr>
        </p:nvSpPr>
        <p:spPr/>
        <p:txBody>
          <a:bodyPr/>
          <a:lstStyle/>
          <a:p>
            <a:r>
              <a:rPr lang="en-US" dirty="0" smtClean="0"/>
              <a:t>Extra shielding after DTL4</a:t>
            </a:r>
          </a:p>
          <a:p>
            <a:pPr lvl="1"/>
            <a:r>
              <a:rPr lang="en-US" dirty="0" smtClean="0"/>
              <a:t>Limits the beam modes to be used</a:t>
            </a:r>
          </a:p>
          <a:p>
            <a:r>
              <a:rPr lang="en-US" dirty="0" smtClean="0"/>
              <a:t>Shielding before DTL 2 under consideration</a:t>
            </a:r>
          </a:p>
          <a:p>
            <a:pPr lvl="1"/>
            <a:r>
              <a:rPr lang="en-US" dirty="0" smtClean="0"/>
              <a:t>Conditioning in parallel to commissioning</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dirty="0"/>
          </a:p>
        </p:txBody>
      </p:sp>
    </p:spTree>
    <p:extLst>
      <p:ext uri="{BB962C8B-B14F-4D97-AF65-F5344CB8AC3E}">
        <p14:creationId xmlns:p14="http://schemas.microsoft.com/office/powerpoint/2010/main" val="2834560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68834" y="217025"/>
            <a:ext cx="8675165" cy="1143000"/>
          </a:xfrm>
          <a:prstGeom prst="rect">
            <a:avLst/>
          </a:prstGeom>
        </p:spPr>
        <p:txBody>
          <a:bodyPr vert="horz" lIns="0" tIns="0" rIns="0" bIns="0" rtlCol="0" anchor="ctr">
            <a:no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r>
              <a:rPr lang="en-US" sz="3200" dirty="0" smtClean="0">
                <a:solidFill>
                  <a:srgbClr val="FFFFFF"/>
                </a:solidFill>
              </a:rPr>
              <a:t>Temporary tunnel configuration for </a:t>
            </a:r>
          </a:p>
          <a:p>
            <a:r>
              <a:rPr lang="en-US" sz="3200" dirty="0">
                <a:solidFill>
                  <a:srgbClr val="FFFFFF"/>
                </a:solidFill>
              </a:rPr>
              <a:t>w</a:t>
            </a:r>
            <a:r>
              <a:rPr lang="en-US" sz="3200" dirty="0" smtClean="0">
                <a:solidFill>
                  <a:srgbClr val="FFFFFF"/>
                </a:solidFill>
              </a:rPr>
              <a:t>arm </a:t>
            </a:r>
            <a:r>
              <a:rPr lang="en-US" sz="3200" dirty="0" err="1" smtClean="0">
                <a:solidFill>
                  <a:srgbClr val="FFFFFF"/>
                </a:solidFill>
              </a:rPr>
              <a:t>linac</a:t>
            </a:r>
            <a:r>
              <a:rPr lang="en-US" sz="3200" dirty="0" smtClean="0">
                <a:solidFill>
                  <a:srgbClr val="FFFFFF"/>
                </a:solidFill>
              </a:rPr>
              <a:t> staged commissioning</a:t>
            </a:r>
            <a:endParaRPr lang="en-US" dirty="0">
              <a:solidFill>
                <a:srgbClr val="FF0000"/>
              </a:solidFill>
            </a:endParaRPr>
          </a:p>
        </p:txBody>
      </p:sp>
      <p:pic>
        <p:nvPicPr>
          <p:cNvPr id="3" name="Picture 2" descr="DTL-RFQ.jpg"/>
          <p:cNvPicPr>
            <a:picLocks noChangeAspect="1"/>
          </p:cNvPicPr>
          <p:nvPr/>
        </p:nvPicPr>
        <p:blipFill rotWithShape="1">
          <a:blip r:embed="rId3">
            <a:extLst>
              <a:ext uri="{28A0092B-C50C-407E-A947-70E740481C1C}">
                <a14:useLocalDpi xmlns:a14="http://schemas.microsoft.com/office/drawing/2010/main" val="0"/>
              </a:ext>
            </a:extLst>
          </a:blip>
          <a:srcRect l="1" t="4266" r="-1" b="74909"/>
          <a:stretch/>
        </p:blipFill>
        <p:spPr>
          <a:xfrm>
            <a:off x="2844291" y="2753049"/>
            <a:ext cx="6235408" cy="1199384"/>
          </a:xfrm>
          <a:prstGeom prst="rect">
            <a:avLst/>
          </a:prstGeom>
        </p:spPr>
      </p:pic>
      <p:pic>
        <p:nvPicPr>
          <p:cNvPr id="2" name="Picture 1" descr="LEBT_MEBT.jpeg"/>
          <p:cNvPicPr>
            <a:picLocks noChangeAspect="1"/>
          </p:cNvPicPr>
          <p:nvPr/>
        </p:nvPicPr>
        <p:blipFill rotWithShape="1">
          <a:blip r:embed="rId4">
            <a:extLst>
              <a:ext uri="{28A0092B-C50C-407E-A947-70E740481C1C}">
                <a14:useLocalDpi xmlns:a14="http://schemas.microsoft.com/office/drawing/2010/main" val="0"/>
              </a:ext>
            </a:extLst>
          </a:blip>
          <a:srcRect l="37761" t="3713" r="36730" b="69372"/>
          <a:stretch/>
        </p:blipFill>
        <p:spPr>
          <a:xfrm>
            <a:off x="130099" y="2473641"/>
            <a:ext cx="2721600" cy="1512000"/>
          </a:xfrm>
          <a:prstGeom prst="rect">
            <a:avLst/>
          </a:prstGeom>
        </p:spPr>
      </p:pic>
      <p:pic>
        <p:nvPicPr>
          <p:cNvPr id="14" name="Picture 13" descr="DTL-RFQ.jpg"/>
          <p:cNvPicPr>
            <a:picLocks noChangeAspect="1"/>
          </p:cNvPicPr>
          <p:nvPr/>
        </p:nvPicPr>
        <p:blipFill rotWithShape="1">
          <a:blip r:embed="rId3">
            <a:extLst>
              <a:ext uri="{28A0092B-C50C-407E-A947-70E740481C1C}">
                <a14:useLocalDpi xmlns:a14="http://schemas.microsoft.com/office/drawing/2010/main" val="0"/>
              </a:ext>
            </a:extLst>
          </a:blip>
          <a:srcRect l="5772" t="16157" r="46359" b="79280"/>
          <a:stretch/>
        </p:blipFill>
        <p:spPr>
          <a:xfrm>
            <a:off x="2853606" y="3185325"/>
            <a:ext cx="3507593" cy="262800"/>
          </a:xfrm>
          <a:prstGeom prst="rect">
            <a:avLst/>
          </a:prstGeom>
        </p:spPr>
      </p:pic>
      <p:cxnSp>
        <p:nvCxnSpPr>
          <p:cNvPr id="18" name="Straight Arrow Connector 17"/>
          <p:cNvCxnSpPr/>
          <p:nvPr/>
        </p:nvCxnSpPr>
        <p:spPr>
          <a:xfrm>
            <a:off x="4103832" y="2662963"/>
            <a:ext cx="16112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375636" y="2415240"/>
            <a:ext cx="1396151" cy="276999"/>
          </a:xfrm>
          <a:prstGeom prst="rect">
            <a:avLst/>
          </a:prstGeom>
          <a:noFill/>
        </p:spPr>
        <p:txBody>
          <a:bodyPr wrap="square" rtlCol="0">
            <a:spAutoFit/>
          </a:bodyPr>
          <a:lstStyle/>
          <a:p>
            <a:r>
              <a:rPr lang="en-US" sz="1200" b="1" dirty="0" smtClean="0"/>
              <a:t>Beam direction</a:t>
            </a:r>
            <a:endParaRPr lang="en-US" sz="1200" b="1" dirty="0"/>
          </a:p>
        </p:txBody>
      </p:sp>
      <p:sp>
        <p:nvSpPr>
          <p:cNvPr id="20" name="TextBox 19"/>
          <p:cNvSpPr txBox="1"/>
          <p:nvPr/>
        </p:nvSpPr>
        <p:spPr>
          <a:xfrm>
            <a:off x="73875" y="2465096"/>
            <a:ext cx="1396151" cy="461665"/>
          </a:xfrm>
          <a:prstGeom prst="rect">
            <a:avLst/>
          </a:prstGeom>
          <a:noFill/>
        </p:spPr>
        <p:txBody>
          <a:bodyPr wrap="square" rtlCol="0">
            <a:spAutoFit/>
          </a:bodyPr>
          <a:lstStyle/>
          <a:p>
            <a:r>
              <a:rPr lang="en-US" sz="1200" b="1" dirty="0" smtClean="0"/>
              <a:t>Front End Building (FEB)</a:t>
            </a:r>
            <a:endParaRPr lang="en-US" sz="1200" b="1" dirty="0"/>
          </a:p>
        </p:txBody>
      </p:sp>
      <p:pic>
        <p:nvPicPr>
          <p:cNvPr id="21" name="Picture 20" descr="LEBT_MEBT.jpeg"/>
          <p:cNvPicPr>
            <a:picLocks noChangeAspect="1"/>
          </p:cNvPicPr>
          <p:nvPr/>
        </p:nvPicPr>
        <p:blipFill rotWithShape="1">
          <a:blip r:embed="rId4">
            <a:extLst>
              <a:ext uri="{28A0092B-C50C-407E-A947-70E740481C1C}">
                <a14:useLocalDpi xmlns:a14="http://schemas.microsoft.com/office/drawing/2010/main" val="0"/>
              </a:ext>
            </a:extLst>
          </a:blip>
          <a:srcRect l="63637" t="10475" r="10527" b="74476"/>
          <a:stretch/>
        </p:blipFill>
        <p:spPr>
          <a:xfrm>
            <a:off x="139843" y="2884079"/>
            <a:ext cx="2700000" cy="828000"/>
          </a:xfrm>
          <a:prstGeom prst="rect">
            <a:avLst/>
          </a:prstGeom>
        </p:spPr>
      </p:pic>
      <p:pic>
        <p:nvPicPr>
          <p:cNvPr id="32" name="Picture 31" descr="DTL-RFQ.jpg"/>
          <p:cNvPicPr>
            <a:picLocks noChangeAspect="1"/>
          </p:cNvPicPr>
          <p:nvPr/>
        </p:nvPicPr>
        <p:blipFill rotWithShape="1">
          <a:blip r:embed="rId3">
            <a:extLst>
              <a:ext uri="{28A0092B-C50C-407E-A947-70E740481C1C}">
                <a14:useLocalDpi xmlns:a14="http://schemas.microsoft.com/office/drawing/2010/main" val="0"/>
              </a:ext>
            </a:extLst>
          </a:blip>
          <a:srcRect l="5770" t="16157" r="50933" b="79280"/>
          <a:stretch/>
        </p:blipFill>
        <p:spPr>
          <a:xfrm>
            <a:off x="7672547" y="3182661"/>
            <a:ext cx="723708" cy="262800"/>
          </a:xfrm>
          <a:prstGeom prst="rect">
            <a:avLst/>
          </a:prstGeom>
        </p:spPr>
      </p:pic>
      <p:pic>
        <p:nvPicPr>
          <p:cNvPr id="33" name="Picture 32" descr="DTL-RFQ.jpg"/>
          <p:cNvPicPr>
            <a:picLocks noChangeAspect="1"/>
          </p:cNvPicPr>
          <p:nvPr/>
        </p:nvPicPr>
        <p:blipFill rotWithShape="1">
          <a:blip r:embed="rId3">
            <a:extLst>
              <a:ext uri="{28A0092B-C50C-407E-A947-70E740481C1C}">
                <a14:useLocalDpi xmlns:a14="http://schemas.microsoft.com/office/drawing/2010/main" val="0"/>
              </a:ext>
            </a:extLst>
          </a:blip>
          <a:srcRect l="5770" t="16157" r="50933" b="79280"/>
          <a:stretch/>
        </p:blipFill>
        <p:spPr>
          <a:xfrm>
            <a:off x="7638678" y="3169330"/>
            <a:ext cx="1373013" cy="262800"/>
          </a:xfrm>
          <a:prstGeom prst="rect">
            <a:avLst/>
          </a:prstGeom>
        </p:spPr>
      </p:pic>
      <p:pic>
        <p:nvPicPr>
          <p:cNvPr id="45" name="Picture 44" descr="DTL_1.jpeg"/>
          <p:cNvPicPr>
            <a:picLocks noChangeAspect="1"/>
          </p:cNvPicPr>
          <p:nvPr/>
        </p:nvPicPr>
        <p:blipFill rotWithShape="1">
          <a:blip r:embed="rId5">
            <a:extLst>
              <a:ext uri="{28A0092B-C50C-407E-A947-70E740481C1C}">
                <a14:useLocalDpi xmlns:a14="http://schemas.microsoft.com/office/drawing/2010/main" val="0"/>
              </a:ext>
            </a:extLst>
          </a:blip>
          <a:srcRect l="40669" t="38209" r="39469" b="18025"/>
          <a:stretch/>
        </p:blipFill>
        <p:spPr>
          <a:xfrm rot="5400000">
            <a:off x="8577041" y="3412577"/>
            <a:ext cx="435600" cy="540000"/>
          </a:xfrm>
          <a:prstGeom prst="rect">
            <a:avLst/>
          </a:prstGeom>
        </p:spPr>
      </p:pic>
      <p:sp>
        <p:nvSpPr>
          <p:cNvPr id="54" name="Rectangle 53"/>
          <p:cNvSpPr/>
          <p:nvPr/>
        </p:nvSpPr>
        <p:spPr>
          <a:xfrm>
            <a:off x="7765085" y="3011532"/>
            <a:ext cx="136800" cy="802800"/>
          </a:xfrm>
          <a:prstGeom prst="rect">
            <a:avLst/>
          </a:prstGeom>
          <a:pattFill prst="smGr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8090931" y="2879273"/>
            <a:ext cx="136800" cy="802800"/>
          </a:xfrm>
          <a:prstGeom prst="rect">
            <a:avLst/>
          </a:prstGeom>
          <a:pattFill prst="smGr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298543" y="3169330"/>
            <a:ext cx="1403886" cy="35858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7702429" y="4155694"/>
            <a:ext cx="199456" cy="13391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127424" y="5660219"/>
            <a:ext cx="2614944" cy="923330"/>
          </a:xfrm>
          <a:prstGeom prst="rect">
            <a:avLst/>
          </a:prstGeom>
          <a:noFill/>
        </p:spPr>
        <p:txBody>
          <a:bodyPr wrap="none" rtlCol="0">
            <a:spAutoFit/>
          </a:bodyPr>
          <a:lstStyle/>
          <a:p>
            <a:r>
              <a:rPr lang="en-US" dirty="0" smtClean="0"/>
              <a:t>Temporary shield wall </a:t>
            </a:r>
          </a:p>
          <a:p>
            <a:r>
              <a:rPr lang="en-US" dirty="0"/>
              <a:t>s</a:t>
            </a:r>
            <a:r>
              <a:rPr lang="en-US" dirty="0" smtClean="0"/>
              <a:t>eparating warm and cold </a:t>
            </a:r>
          </a:p>
          <a:p>
            <a:r>
              <a:rPr lang="en-US" dirty="0" err="1" smtClean="0"/>
              <a:t>linac</a:t>
            </a:r>
            <a:r>
              <a:rPr lang="en-US" dirty="0" smtClean="0"/>
              <a:t> activities</a:t>
            </a:r>
            <a:endParaRPr lang="en-US" dirty="0"/>
          </a:p>
        </p:txBody>
      </p:sp>
      <p:cxnSp>
        <p:nvCxnSpPr>
          <p:cNvPr id="58" name="Straight Arrow Connector 57"/>
          <p:cNvCxnSpPr/>
          <p:nvPr/>
        </p:nvCxnSpPr>
        <p:spPr>
          <a:xfrm flipH="1" flipV="1">
            <a:off x="507078" y="4155693"/>
            <a:ext cx="412694" cy="15045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flipV="1">
            <a:off x="1072174" y="2720002"/>
            <a:ext cx="1001058" cy="17474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99418" y="5697016"/>
            <a:ext cx="1831827" cy="646331"/>
          </a:xfrm>
          <a:prstGeom prst="rect">
            <a:avLst/>
          </a:prstGeom>
          <a:noFill/>
        </p:spPr>
        <p:txBody>
          <a:bodyPr wrap="none" rtlCol="0">
            <a:spAutoFit/>
          </a:bodyPr>
          <a:lstStyle/>
          <a:p>
            <a:r>
              <a:rPr lang="en-US" dirty="0" smtClean="0"/>
              <a:t>Regular front end </a:t>
            </a:r>
          </a:p>
          <a:p>
            <a:r>
              <a:rPr lang="en-US" dirty="0" smtClean="0"/>
              <a:t>personnel access</a:t>
            </a:r>
            <a:endParaRPr lang="en-US" dirty="0"/>
          </a:p>
        </p:txBody>
      </p:sp>
      <p:sp>
        <p:nvSpPr>
          <p:cNvPr id="60" name="TextBox 59"/>
          <p:cNvSpPr txBox="1"/>
          <p:nvPr/>
        </p:nvSpPr>
        <p:spPr>
          <a:xfrm>
            <a:off x="1162432" y="4355148"/>
            <a:ext cx="2202534" cy="1200329"/>
          </a:xfrm>
          <a:prstGeom prst="rect">
            <a:avLst/>
          </a:prstGeom>
          <a:noFill/>
        </p:spPr>
        <p:txBody>
          <a:bodyPr wrap="none" rtlCol="0">
            <a:spAutoFit/>
          </a:bodyPr>
          <a:lstStyle/>
          <a:p>
            <a:r>
              <a:rPr lang="en-US" dirty="0" smtClean="0"/>
              <a:t>Temporary Front-end </a:t>
            </a:r>
          </a:p>
          <a:p>
            <a:r>
              <a:rPr lang="en-US" dirty="0" smtClean="0"/>
              <a:t>equipment access</a:t>
            </a:r>
          </a:p>
          <a:p>
            <a:r>
              <a:rPr lang="en-US" dirty="0" smtClean="0"/>
              <a:t>(with removable </a:t>
            </a:r>
          </a:p>
          <a:p>
            <a:r>
              <a:rPr lang="en-US" dirty="0" smtClean="0"/>
              <a:t>shield blocks)</a:t>
            </a:r>
            <a:endParaRPr lang="en-US" dirty="0"/>
          </a:p>
        </p:txBody>
      </p:sp>
      <p:sp>
        <p:nvSpPr>
          <p:cNvPr id="5" name="Slide Number Placeholder 4"/>
          <p:cNvSpPr>
            <a:spLocks noGrp="1"/>
          </p:cNvSpPr>
          <p:nvPr>
            <p:ph type="sldNum" sz="quarter" idx="12"/>
          </p:nvPr>
        </p:nvSpPr>
        <p:spPr>
          <a:xfrm>
            <a:off x="6931241" y="6424322"/>
            <a:ext cx="2133600" cy="365125"/>
          </a:xfrm>
        </p:spPr>
        <p:txBody>
          <a:bodyPr/>
          <a:lstStyle/>
          <a:p>
            <a:fld id="{038C62C7-F79B-CD4A-A5DF-5683BBEC4A65}" type="slidenum">
              <a:rPr lang="sv-SE" smtClean="0"/>
              <a:t>19</a:t>
            </a:fld>
            <a:endParaRPr lang="sv-SE" dirty="0"/>
          </a:p>
        </p:txBody>
      </p:sp>
      <p:sp>
        <p:nvSpPr>
          <p:cNvPr id="7" name="Date Placeholder 6"/>
          <p:cNvSpPr>
            <a:spLocks noGrp="1"/>
          </p:cNvSpPr>
          <p:nvPr>
            <p:ph type="dt" sz="half" idx="10"/>
          </p:nvPr>
        </p:nvSpPr>
        <p:spPr>
          <a:xfrm>
            <a:off x="130099" y="6400986"/>
            <a:ext cx="2133600" cy="365125"/>
          </a:xfrm>
        </p:spPr>
        <p:txBody>
          <a:bodyPr/>
          <a:lstStyle/>
          <a:p>
            <a:r>
              <a:rPr lang="en-US" dirty="0" smtClean="0"/>
              <a:t>2016-Jan-20</a:t>
            </a:r>
            <a:endParaRPr lang="sv-SE" dirty="0"/>
          </a:p>
        </p:txBody>
      </p:sp>
      <p:cxnSp>
        <p:nvCxnSpPr>
          <p:cNvPr id="29" name="Straight Arrow Connector 28"/>
          <p:cNvCxnSpPr/>
          <p:nvPr/>
        </p:nvCxnSpPr>
        <p:spPr>
          <a:xfrm flipV="1">
            <a:off x="5640353" y="4000583"/>
            <a:ext cx="1360699" cy="7185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4103294" y="4130012"/>
            <a:ext cx="1283890" cy="574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2629043" y="4000583"/>
            <a:ext cx="2489200" cy="7185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825258" y="4736029"/>
            <a:ext cx="3256721" cy="646331"/>
          </a:xfrm>
          <a:prstGeom prst="rect">
            <a:avLst/>
          </a:prstGeom>
          <a:noFill/>
        </p:spPr>
        <p:txBody>
          <a:bodyPr wrap="none" rtlCol="0">
            <a:spAutoFit/>
          </a:bodyPr>
          <a:lstStyle/>
          <a:p>
            <a:r>
              <a:rPr lang="en-US" dirty="0" smtClean="0"/>
              <a:t>Stubs and cable penetrations </a:t>
            </a:r>
          </a:p>
          <a:p>
            <a:r>
              <a:rPr lang="en-US" dirty="0" smtClean="0"/>
              <a:t>with final shielding configuration </a:t>
            </a:r>
            <a:endParaRPr lang="en-US" dirty="0"/>
          </a:p>
        </p:txBody>
      </p:sp>
      <p:cxnSp>
        <p:nvCxnSpPr>
          <p:cNvPr id="39" name="Straight Arrow Connector 38"/>
          <p:cNvCxnSpPr/>
          <p:nvPr/>
        </p:nvCxnSpPr>
        <p:spPr>
          <a:xfrm>
            <a:off x="7638678" y="2106706"/>
            <a:ext cx="1103690" cy="4607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127424" y="1644174"/>
            <a:ext cx="2293379" cy="369332"/>
          </a:xfrm>
          <a:prstGeom prst="rect">
            <a:avLst/>
          </a:prstGeom>
          <a:noFill/>
        </p:spPr>
        <p:txBody>
          <a:bodyPr wrap="none" rtlCol="0">
            <a:spAutoFit/>
          </a:bodyPr>
          <a:lstStyle/>
          <a:p>
            <a:r>
              <a:rPr lang="en-US" dirty="0" smtClean="0"/>
              <a:t>Installation operations</a:t>
            </a:r>
            <a:endParaRPr lang="en-US" dirty="0"/>
          </a:p>
        </p:txBody>
      </p:sp>
    </p:spTree>
    <p:extLst>
      <p:ext uri="{BB962C8B-B14F-4D97-AF65-F5344CB8AC3E}">
        <p14:creationId xmlns:p14="http://schemas.microsoft.com/office/powerpoint/2010/main" val="33219912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85699" tIns="42850" rIns="85699" bIns="42850">
            <a:normAutofit/>
          </a:bodyPr>
          <a:lstStyle/>
          <a:p>
            <a:pPr marL="360363" indent="-360363"/>
            <a:r>
              <a:rPr lang="en-GB" sz="3400" dirty="0" smtClean="0"/>
              <a:t>Accelerator overview</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2</a:t>
            </a:fld>
            <a:endParaRPr lang="sv-SE">
              <a:solidFill>
                <a:prstClr val="black">
                  <a:tint val="75000"/>
                </a:prstClr>
              </a:solidFill>
              <a:latin typeface="Calibri"/>
            </a:endParaRPr>
          </a:p>
        </p:txBody>
      </p:sp>
      <p:grpSp>
        <p:nvGrpSpPr>
          <p:cNvPr id="6" name="Group 5"/>
          <p:cNvGrpSpPr/>
          <p:nvPr/>
        </p:nvGrpSpPr>
        <p:grpSpPr>
          <a:xfrm>
            <a:off x="251520" y="1628800"/>
            <a:ext cx="8637563" cy="956618"/>
            <a:chOff x="315552" y="2062746"/>
            <a:chExt cx="8637563" cy="956618"/>
          </a:xfrm>
        </p:grpSpPr>
        <p:grpSp>
          <p:nvGrpSpPr>
            <p:cNvPr id="11" name="Group 10"/>
            <p:cNvGrpSpPr>
              <a:grpSpLocks/>
            </p:cNvGrpSpPr>
            <p:nvPr/>
          </p:nvGrpSpPr>
          <p:grpSpPr bwMode="auto">
            <a:xfrm>
              <a:off x="315552" y="2062746"/>
              <a:ext cx="8637563" cy="857251"/>
              <a:chOff x="0" y="0"/>
              <a:chExt cx="12547601" cy="1720850"/>
            </a:xfrm>
          </p:grpSpPr>
          <p:sp>
            <p:nvSpPr>
              <p:cNvPr id="12" name="AutoShape 11"/>
              <p:cNvSpPr>
                <a:spLocks/>
              </p:cNvSpPr>
              <p:nvPr/>
            </p:nvSpPr>
            <p:spPr bwMode="auto">
              <a:xfrm>
                <a:off x="5461443" y="648846"/>
                <a:ext cx="964541" cy="469322"/>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solidFill>
                      <a:srgbClr val="FFFFFF"/>
                    </a:solidFill>
                    <a:effectLst>
                      <a:outerShdw blurRad="38100" dist="38100" dir="2700000" algn="tl">
                        <a:srgbClr val="000000"/>
                      </a:outerShdw>
                    </a:effectLst>
                    <a:cs typeface="Gill Sans" charset="0"/>
                  </a:rPr>
                  <a:t>Spokes</a:t>
                </a:r>
                <a:endParaRPr lang="en-US" sz="1000">
                  <a:cs typeface="Gill Sans Light" charset="0"/>
                </a:endParaRPr>
              </a:p>
            </p:txBody>
          </p:sp>
          <p:sp>
            <p:nvSpPr>
              <p:cNvPr id="13" name="AutoShape 12"/>
              <p:cNvSpPr>
                <a:spLocks/>
              </p:cNvSpPr>
              <p:nvPr/>
            </p:nvSpPr>
            <p:spPr bwMode="auto">
              <a:xfrm>
                <a:off x="6616749" y="648846"/>
                <a:ext cx="1238899" cy="469322"/>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dirty="0">
                    <a:solidFill>
                      <a:srgbClr val="FFFFFF"/>
                    </a:solidFill>
                    <a:effectLst>
                      <a:outerShdw blurRad="38100" dist="38100" dir="2700000" algn="tl">
                        <a:srgbClr val="000000"/>
                      </a:outerShdw>
                    </a:effectLst>
                    <a:cs typeface="Gill Sans" charset="0"/>
                  </a:rPr>
                  <a:t>Medium β</a:t>
                </a:r>
                <a:endParaRPr lang="en-US" sz="1000" dirty="0">
                  <a:cs typeface="Gill Sans Light" charset="0"/>
                </a:endParaRPr>
              </a:p>
            </p:txBody>
          </p:sp>
          <p:sp>
            <p:nvSpPr>
              <p:cNvPr id="14" name="AutoShape 13"/>
              <p:cNvSpPr>
                <a:spLocks/>
              </p:cNvSpPr>
              <p:nvPr/>
            </p:nvSpPr>
            <p:spPr bwMode="auto">
              <a:xfrm>
                <a:off x="8095711" y="641151"/>
                <a:ext cx="1271049" cy="482146"/>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solidFill>
                      <a:srgbClr val="FFFFFF"/>
                    </a:solidFill>
                    <a:effectLst>
                      <a:outerShdw blurRad="38100" dist="38100" dir="2700000" algn="tl">
                        <a:srgbClr val="000000"/>
                      </a:outerShdw>
                    </a:effectLst>
                    <a:cs typeface="Gill Sans" charset="0"/>
                  </a:rPr>
                  <a:t>High β</a:t>
                </a:r>
                <a:endParaRPr lang="en-US" sz="1000">
                  <a:cs typeface="Gill Sans Light" charset="0"/>
                </a:endParaRPr>
              </a:p>
            </p:txBody>
          </p:sp>
          <p:sp>
            <p:nvSpPr>
              <p:cNvPr id="15" name="AutoShape 14"/>
              <p:cNvSpPr>
                <a:spLocks/>
              </p:cNvSpPr>
              <p:nvPr/>
            </p:nvSpPr>
            <p:spPr bwMode="auto">
              <a:xfrm>
                <a:off x="4342576" y="648846"/>
                <a:ext cx="775919" cy="469322"/>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solidFill>
                      <a:srgbClr val="FFFFFF"/>
                    </a:solidFill>
                    <a:effectLst>
                      <a:outerShdw blurRad="38100" dist="38100" dir="2700000" algn="tl">
                        <a:srgbClr val="000000"/>
                      </a:outerShdw>
                    </a:effectLst>
                    <a:cs typeface="Gill Sans" charset="0"/>
                  </a:rPr>
                  <a:t>DTL</a:t>
                </a:r>
                <a:endParaRPr lang="en-US" sz="1000">
                  <a:cs typeface="Gill Sans Light" charset="0"/>
                </a:endParaRPr>
              </a:p>
            </p:txBody>
          </p:sp>
          <p:sp>
            <p:nvSpPr>
              <p:cNvPr id="16" name="AutoShape 15"/>
              <p:cNvSpPr>
                <a:spLocks/>
              </p:cNvSpPr>
              <p:nvPr/>
            </p:nvSpPr>
            <p:spPr bwMode="auto">
              <a:xfrm>
                <a:off x="3303016" y="648846"/>
                <a:ext cx="861656" cy="469322"/>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dirty="0" smtClean="0">
                    <a:solidFill>
                      <a:srgbClr val="FFFFFF"/>
                    </a:solidFill>
                    <a:effectLst>
                      <a:outerShdw blurRad="38100" dist="38100" dir="2700000" algn="tl">
                        <a:srgbClr val="000000"/>
                      </a:outerShdw>
                    </a:effectLst>
                    <a:cs typeface="Gill Sans" charset="0"/>
                  </a:rPr>
                  <a:t>MET</a:t>
                </a:r>
                <a:endParaRPr lang="en-US" sz="1000" dirty="0">
                  <a:cs typeface="Gill Sans Light" charset="0"/>
                </a:endParaRPr>
              </a:p>
            </p:txBody>
          </p:sp>
          <p:sp>
            <p:nvSpPr>
              <p:cNvPr id="17" name="AutoShape 16"/>
              <p:cNvSpPr>
                <a:spLocks/>
              </p:cNvSpPr>
              <p:nvPr/>
            </p:nvSpPr>
            <p:spPr bwMode="auto">
              <a:xfrm>
                <a:off x="2235591" y="648846"/>
                <a:ext cx="870230" cy="469322"/>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dirty="0">
                    <a:solidFill>
                      <a:srgbClr val="FFFFFF"/>
                    </a:solidFill>
                    <a:effectLst>
                      <a:outerShdw blurRad="38100" dist="38100" dir="2700000" algn="tl">
                        <a:srgbClr val="000000"/>
                      </a:outerShdw>
                    </a:effectLst>
                    <a:cs typeface="Gill Sans" charset="0"/>
                  </a:rPr>
                  <a:t>RFQ</a:t>
                </a:r>
                <a:endParaRPr lang="en-US" sz="1000" dirty="0">
                  <a:cs typeface="Gill Sans Light" charset="0"/>
                </a:endParaRPr>
              </a:p>
            </p:txBody>
          </p:sp>
          <p:sp>
            <p:nvSpPr>
              <p:cNvPr id="18" name="AutoShape 17"/>
              <p:cNvSpPr>
                <a:spLocks/>
              </p:cNvSpPr>
              <p:nvPr/>
            </p:nvSpPr>
            <p:spPr bwMode="auto">
              <a:xfrm>
                <a:off x="1219609" y="648846"/>
                <a:ext cx="870230" cy="469322"/>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solidFill>
                      <a:srgbClr val="FFFFFF"/>
                    </a:solidFill>
                    <a:effectLst>
                      <a:outerShdw blurRad="38100" dist="38100" dir="2700000" algn="tl">
                        <a:srgbClr val="000000"/>
                      </a:outerShdw>
                    </a:effectLst>
                    <a:cs typeface="Gill Sans" charset="0"/>
                  </a:rPr>
                  <a:t>LEBT</a:t>
                </a:r>
                <a:endParaRPr lang="en-US" sz="1000">
                  <a:cs typeface="Gill Sans Light" charset="0"/>
                </a:endParaRPr>
              </a:p>
            </p:txBody>
          </p:sp>
          <p:sp>
            <p:nvSpPr>
              <p:cNvPr id="19" name="AutoShape 18"/>
              <p:cNvSpPr>
                <a:spLocks/>
              </p:cNvSpPr>
              <p:nvPr/>
            </p:nvSpPr>
            <p:spPr bwMode="auto">
              <a:xfrm>
                <a:off x="0" y="648846"/>
                <a:ext cx="1054564" cy="469322"/>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solidFill>
                      <a:srgbClr val="FFFFFF"/>
                    </a:solidFill>
                    <a:effectLst>
                      <a:outerShdw blurRad="38100" dist="38100" dir="2700000" algn="tl">
                        <a:srgbClr val="000000"/>
                      </a:outerShdw>
                    </a:effectLst>
                    <a:cs typeface="Gill Sans" charset="0"/>
                  </a:rPr>
                  <a:t>Source</a:t>
                </a:r>
                <a:endParaRPr lang="en-US" sz="1000">
                  <a:cs typeface="Gill Sans Light" charset="0"/>
                </a:endParaRPr>
              </a:p>
            </p:txBody>
          </p:sp>
          <p:sp>
            <p:nvSpPr>
              <p:cNvPr id="20" name="AutoShape 19"/>
              <p:cNvSpPr>
                <a:spLocks/>
              </p:cNvSpPr>
              <p:nvPr/>
            </p:nvSpPr>
            <p:spPr bwMode="auto">
              <a:xfrm>
                <a:off x="9587534" y="648846"/>
                <a:ext cx="1804763" cy="469322"/>
              </a:xfrm>
              <a:prstGeom prst="roundRect">
                <a:avLst>
                  <a:gd name="adj" fmla="val 18917"/>
                </a:avLst>
              </a:prstGeom>
              <a:gradFill rotWithShape="0">
                <a:gsLst>
                  <a:gs pos="0">
                    <a:srgbClr val="C1B3D1">
                      <a:alpha val="89999"/>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solidFill>
                      <a:srgbClr val="FFFFFF"/>
                    </a:solidFill>
                    <a:effectLst>
                      <a:outerShdw blurRad="38100" dist="38100" dir="2700000" algn="tl">
                        <a:srgbClr val="000000"/>
                      </a:outerShdw>
                    </a:effectLst>
                    <a:cs typeface="Gill Sans" charset="0"/>
                  </a:rPr>
                  <a:t>HEBT &amp; Contingency</a:t>
                </a:r>
                <a:endParaRPr lang="en-US" sz="1000">
                  <a:cs typeface="Gill Sans Light" charset="0"/>
                </a:endParaRPr>
              </a:p>
            </p:txBody>
          </p:sp>
          <p:sp>
            <p:nvSpPr>
              <p:cNvPr id="21" name="AutoShape 20"/>
              <p:cNvSpPr>
                <a:spLocks/>
              </p:cNvSpPr>
              <p:nvPr/>
            </p:nvSpPr>
            <p:spPr bwMode="auto">
              <a:xfrm>
                <a:off x="11583060" y="405207"/>
                <a:ext cx="964541" cy="96685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20000"/>
                  </a:lnSpc>
                  <a:defRPr/>
                </a:pPr>
                <a:r>
                  <a:rPr lang="en-US" sz="1000" dirty="0" smtClean="0">
                    <a:solidFill>
                      <a:srgbClr val="FFFFFF"/>
                    </a:solidFill>
                    <a:effectLst>
                      <a:outerShdw blurRad="38100" dist="38100" dir="2700000" algn="tl">
                        <a:srgbClr val="000000"/>
                      </a:outerShdw>
                    </a:effectLst>
                    <a:cs typeface="Gill Sans" charset="0"/>
                  </a:rPr>
                  <a:t>    Target</a:t>
                </a:r>
              </a:p>
              <a:p>
                <a:pPr>
                  <a:lnSpc>
                    <a:spcPct val="120000"/>
                  </a:lnSpc>
                  <a:defRPr/>
                </a:pPr>
                <a:endParaRPr lang="en-US" sz="1000" dirty="0">
                  <a:cs typeface="Gill Sans Light" charset="0"/>
                </a:endParaRPr>
              </a:p>
            </p:txBody>
          </p:sp>
          <p:sp>
            <p:nvSpPr>
              <p:cNvPr id="22" name="Line 21"/>
              <p:cNvSpPr>
                <a:spLocks noChangeShapeType="1"/>
              </p:cNvSpPr>
              <p:nvPr/>
            </p:nvSpPr>
            <p:spPr bwMode="auto">
              <a:xfrm flipH="1">
                <a:off x="104170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23" name="Line 22"/>
              <p:cNvSpPr>
                <a:spLocks noChangeShapeType="1"/>
              </p:cNvSpPr>
              <p:nvPr/>
            </p:nvSpPr>
            <p:spPr bwMode="auto">
              <a:xfrm flipH="1">
                <a:off x="2083408"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24" name="Line 23"/>
              <p:cNvSpPr>
                <a:spLocks noChangeShapeType="1"/>
              </p:cNvSpPr>
              <p:nvPr/>
            </p:nvSpPr>
            <p:spPr bwMode="auto">
              <a:xfrm flipH="1">
                <a:off x="3112251"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25" name="Line 24"/>
              <p:cNvSpPr>
                <a:spLocks noChangeShapeType="1"/>
              </p:cNvSpPr>
              <p:nvPr/>
            </p:nvSpPr>
            <p:spPr bwMode="auto">
              <a:xfrm flipH="1">
                <a:off x="4164672"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26" name="Line 25"/>
              <p:cNvSpPr>
                <a:spLocks noChangeShapeType="1"/>
              </p:cNvSpPr>
              <p:nvPr/>
            </p:nvSpPr>
            <p:spPr bwMode="auto">
              <a:xfrm flipH="1">
                <a:off x="5131356" y="889918"/>
                <a:ext cx="317227" cy="0"/>
              </a:xfrm>
              <a:prstGeom prst="line">
                <a:avLst/>
              </a:prstGeom>
              <a:noFill/>
              <a:ln w="50800" cap="flat" cmpd="sng">
                <a:solidFill>
                  <a:srgbClr val="7B219F"/>
                </a:solidFill>
                <a:prstDash val="solid"/>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27" name="Line 26"/>
              <p:cNvSpPr>
                <a:spLocks noChangeShapeType="1"/>
              </p:cNvSpPr>
              <p:nvPr/>
            </p:nvSpPr>
            <p:spPr bwMode="auto">
              <a:xfrm flipH="1">
                <a:off x="643884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28" name="Line 27"/>
              <p:cNvSpPr>
                <a:spLocks noChangeShapeType="1"/>
              </p:cNvSpPr>
              <p:nvPr/>
            </p:nvSpPr>
            <p:spPr bwMode="auto">
              <a:xfrm flipH="1">
                <a:off x="7836356" y="889918"/>
                <a:ext cx="242208"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29" name="Line 28"/>
              <p:cNvSpPr>
                <a:spLocks noChangeShapeType="1"/>
              </p:cNvSpPr>
              <p:nvPr/>
            </p:nvSpPr>
            <p:spPr bwMode="auto">
              <a:xfrm flipH="1">
                <a:off x="9398913" y="889918"/>
                <a:ext cx="188621"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30" name="Line 29"/>
              <p:cNvSpPr>
                <a:spLocks noChangeShapeType="1"/>
              </p:cNvSpPr>
              <p:nvPr/>
            </p:nvSpPr>
            <p:spPr bwMode="auto">
              <a:xfrm flipH="1">
                <a:off x="11392296"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sp>
            <p:nvSpPr>
              <p:cNvPr id="31" name="Line 30"/>
              <p:cNvSpPr>
                <a:spLocks noChangeShapeType="1"/>
              </p:cNvSpPr>
              <p:nvPr/>
            </p:nvSpPr>
            <p:spPr bwMode="auto">
              <a:xfrm flipH="1">
                <a:off x="1892644" y="482146"/>
                <a:ext cx="20362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32" name="Line 31"/>
              <p:cNvSpPr>
                <a:spLocks noChangeShapeType="1"/>
              </p:cNvSpPr>
              <p:nvPr/>
            </p:nvSpPr>
            <p:spPr bwMode="auto">
              <a:xfrm flipH="1">
                <a:off x="1245330" y="482146"/>
                <a:ext cx="19076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33" name="AutoShape 32"/>
              <p:cNvSpPr>
                <a:spLocks/>
              </p:cNvSpPr>
              <p:nvPr/>
            </p:nvSpPr>
            <p:spPr bwMode="auto">
              <a:xfrm>
                <a:off x="1386796" y="305189"/>
                <a:ext cx="544430"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dirty="0" smtClean="0">
                    <a:cs typeface="Gill Sans" charset="0"/>
                  </a:rPr>
                  <a:t> 2.4 </a:t>
                </a:r>
                <a:r>
                  <a:rPr lang="en-US" sz="1000" dirty="0">
                    <a:cs typeface="Gill Sans" charset="0"/>
                  </a:rPr>
                  <a:t>m</a:t>
                </a:r>
                <a:endParaRPr lang="en-US" sz="1000" dirty="0">
                  <a:cs typeface="Gill Sans Light" charset="0"/>
                </a:endParaRPr>
              </a:p>
            </p:txBody>
          </p:sp>
          <p:sp>
            <p:nvSpPr>
              <p:cNvPr id="34" name="Line 33"/>
              <p:cNvSpPr>
                <a:spLocks noChangeShapeType="1"/>
              </p:cNvSpPr>
              <p:nvPr/>
            </p:nvSpPr>
            <p:spPr bwMode="auto">
              <a:xfrm flipH="1">
                <a:off x="2934347"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35" name="Line 34"/>
              <p:cNvSpPr>
                <a:spLocks noChangeShapeType="1"/>
              </p:cNvSpPr>
              <p:nvPr/>
            </p:nvSpPr>
            <p:spPr bwMode="auto">
              <a:xfrm flipH="1">
                <a:off x="2261312" y="482146"/>
                <a:ext cx="165043"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36" name="AutoShape 35"/>
              <p:cNvSpPr>
                <a:spLocks/>
              </p:cNvSpPr>
              <p:nvPr/>
            </p:nvSpPr>
            <p:spPr bwMode="auto">
              <a:xfrm>
                <a:off x="2409208"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dirty="0" smtClean="0">
                    <a:cs typeface="Gill Sans" charset="0"/>
                  </a:rPr>
                  <a:t> 4.6 </a:t>
                </a:r>
                <a:r>
                  <a:rPr lang="en-US" sz="1000" dirty="0">
                    <a:cs typeface="Gill Sans" charset="0"/>
                  </a:rPr>
                  <a:t>m</a:t>
                </a:r>
                <a:endParaRPr lang="en-US" sz="1000" dirty="0">
                  <a:cs typeface="Gill Sans Light" charset="0"/>
                </a:endParaRPr>
              </a:p>
            </p:txBody>
          </p:sp>
          <p:sp>
            <p:nvSpPr>
              <p:cNvPr id="37" name="Line 36"/>
              <p:cNvSpPr>
                <a:spLocks noChangeShapeType="1"/>
              </p:cNvSpPr>
              <p:nvPr/>
            </p:nvSpPr>
            <p:spPr bwMode="auto">
              <a:xfrm flipH="1">
                <a:off x="3986768" y="482146"/>
                <a:ext cx="17790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38" name="Line 37"/>
              <p:cNvSpPr>
                <a:spLocks noChangeShapeType="1"/>
              </p:cNvSpPr>
              <p:nvPr/>
            </p:nvSpPr>
            <p:spPr bwMode="auto">
              <a:xfrm flipH="1">
                <a:off x="335231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39" name="AutoShape 38"/>
              <p:cNvSpPr>
                <a:spLocks/>
              </p:cNvSpPr>
              <p:nvPr/>
            </p:nvSpPr>
            <p:spPr bwMode="auto">
              <a:xfrm>
                <a:off x="3476633"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dirty="0" smtClean="0">
                    <a:cs typeface="Gill Sans" charset="0"/>
                  </a:rPr>
                  <a:t> 3.8 </a:t>
                </a:r>
                <a:r>
                  <a:rPr lang="en-US" sz="1000" dirty="0">
                    <a:cs typeface="Gill Sans" charset="0"/>
                  </a:rPr>
                  <a:t>m</a:t>
                </a:r>
                <a:endParaRPr lang="en-US" sz="1000" dirty="0">
                  <a:cs typeface="Gill Sans Light" charset="0"/>
                </a:endParaRPr>
              </a:p>
            </p:txBody>
          </p:sp>
          <p:sp>
            <p:nvSpPr>
              <p:cNvPr id="40" name="Line 39"/>
              <p:cNvSpPr>
                <a:spLocks noChangeShapeType="1"/>
              </p:cNvSpPr>
              <p:nvPr/>
            </p:nvSpPr>
            <p:spPr bwMode="auto">
              <a:xfrm flipH="1">
                <a:off x="5015611" y="482146"/>
                <a:ext cx="141466"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1" name="Line 40"/>
              <p:cNvSpPr>
                <a:spLocks noChangeShapeType="1"/>
              </p:cNvSpPr>
              <p:nvPr/>
            </p:nvSpPr>
            <p:spPr bwMode="auto">
              <a:xfrm flipH="1">
                <a:off x="4329715" y="482146"/>
                <a:ext cx="128605"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2" name="AutoShape 41"/>
              <p:cNvSpPr>
                <a:spLocks/>
              </p:cNvSpPr>
              <p:nvPr/>
            </p:nvSpPr>
            <p:spPr bwMode="auto">
              <a:xfrm>
                <a:off x="4488329" y="305189"/>
                <a:ext cx="503705"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dirty="0" smtClean="0">
                    <a:cs typeface="Gill Sans" charset="0"/>
                  </a:rPr>
                  <a:t> 39 </a:t>
                </a:r>
                <a:r>
                  <a:rPr lang="en-US" sz="1000" dirty="0">
                    <a:cs typeface="Gill Sans" charset="0"/>
                  </a:rPr>
                  <a:t>m</a:t>
                </a:r>
                <a:endParaRPr lang="en-US" sz="1000" dirty="0">
                  <a:cs typeface="Gill Sans Light" charset="0"/>
                </a:endParaRPr>
              </a:p>
            </p:txBody>
          </p:sp>
          <p:sp>
            <p:nvSpPr>
              <p:cNvPr id="43" name="Line 42"/>
              <p:cNvSpPr>
                <a:spLocks noChangeShapeType="1"/>
              </p:cNvSpPr>
              <p:nvPr/>
            </p:nvSpPr>
            <p:spPr bwMode="auto">
              <a:xfrm flipH="1">
                <a:off x="6235220"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4" name="Line 43"/>
              <p:cNvSpPr>
                <a:spLocks noChangeShapeType="1"/>
              </p:cNvSpPr>
              <p:nvPr/>
            </p:nvSpPr>
            <p:spPr bwMode="auto">
              <a:xfrm flipH="1">
                <a:off x="548716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5" name="AutoShape 44"/>
              <p:cNvSpPr>
                <a:spLocks/>
              </p:cNvSpPr>
              <p:nvPr/>
            </p:nvSpPr>
            <p:spPr bwMode="auto">
              <a:xfrm>
                <a:off x="569507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cs typeface="Gill Sans" charset="0"/>
                  </a:rPr>
                  <a:t>56 m</a:t>
                </a:r>
                <a:endParaRPr lang="en-US" sz="1000">
                  <a:cs typeface="Gill Sans Light" charset="0"/>
                </a:endParaRPr>
              </a:p>
            </p:txBody>
          </p:sp>
          <p:sp>
            <p:nvSpPr>
              <p:cNvPr id="46" name="Line 45"/>
              <p:cNvSpPr>
                <a:spLocks noChangeShapeType="1"/>
              </p:cNvSpPr>
              <p:nvPr/>
            </p:nvSpPr>
            <p:spPr bwMode="auto">
              <a:xfrm flipH="1">
                <a:off x="7544851" y="482146"/>
                <a:ext cx="252924"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7" name="Line 46"/>
              <p:cNvSpPr>
                <a:spLocks noChangeShapeType="1"/>
              </p:cNvSpPr>
              <p:nvPr/>
            </p:nvSpPr>
            <p:spPr bwMode="auto">
              <a:xfrm flipH="1">
                <a:off x="6629609" y="482146"/>
                <a:ext cx="291506"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48" name="AutoShape 47"/>
              <p:cNvSpPr>
                <a:spLocks/>
              </p:cNvSpPr>
              <p:nvPr/>
            </p:nvSpPr>
            <p:spPr bwMode="auto">
              <a:xfrm>
                <a:off x="697255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cs typeface="Gill Sans" charset="0"/>
                  </a:rPr>
                  <a:t>77 m</a:t>
                </a:r>
                <a:endParaRPr lang="en-US" sz="1000">
                  <a:cs typeface="Gill Sans Light" charset="0"/>
                </a:endParaRPr>
              </a:p>
            </p:txBody>
          </p:sp>
          <p:sp>
            <p:nvSpPr>
              <p:cNvPr id="49" name="Line 48"/>
              <p:cNvSpPr>
                <a:spLocks noChangeShapeType="1"/>
              </p:cNvSpPr>
              <p:nvPr/>
            </p:nvSpPr>
            <p:spPr bwMode="auto">
              <a:xfrm flipH="1">
                <a:off x="9118123" y="482146"/>
                <a:ext cx="29365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50" name="Line 49"/>
              <p:cNvSpPr>
                <a:spLocks noChangeShapeType="1"/>
              </p:cNvSpPr>
              <p:nvPr/>
            </p:nvSpPr>
            <p:spPr bwMode="auto">
              <a:xfrm flipH="1">
                <a:off x="8089280" y="482146"/>
                <a:ext cx="229347"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51" name="AutoShape 50"/>
              <p:cNvSpPr>
                <a:spLocks/>
              </p:cNvSpPr>
              <p:nvPr/>
            </p:nvSpPr>
            <p:spPr bwMode="auto">
              <a:xfrm>
                <a:off x="8410794" y="305189"/>
                <a:ext cx="598016"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cs typeface="Gill Sans" charset="0"/>
                  </a:rPr>
                  <a:t>179 m</a:t>
                </a:r>
                <a:endParaRPr lang="en-US" sz="1000">
                  <a:cs typeface="Gill Sans Light" charset="0"/>
                </a:endParaRPr>
              </a:p>
            </p:txBody>
          </p:sp>
          <p:sp>
            <p:nvSpPr>
              <p:cNvPr id="52" name="AutoShape 51"/>
              <p:cNvSpPr>
                <a:spLocks/>
              </p:cNvSpPr>
              <p:nvPr/>
            </p:nvSpPr>
            <p:spPr bwMode="auto">
              <a:xfrm rot="16200000">
                <a:off x="1010251"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000">
                  <a:solidFill>
                    <a:srgbClr val="FFFFFF"/>
                  </a:solidFill>
                  <a:effectLst>
                    <a:outerShdw blurRad="38100" dist="38100" dir="2700000" algn="tl">
                      <a:srgbClr val="DDDDDD"/>
                    </a:outerShdw>
                  </a:effectLst>
                  <a:cs typeface="Gill Sans" charset="0"/>
                </a:endParaRPr>
              </a:p>
            </p:txBody>
          </p:sp>
          <p:sp>
            <p:nvSpPr>
              <p:cNvPr id="53" name="AutoShape 52"/>
              <p:cNvSpPr>
                <a:spLocks/>
              </p:cNvSpPr>
              <p:nvPr/>
            </p:nvSpPr>
            <p:spPr bwMode="auto">
              <a:xfrm rot="16200000">
                <a:off x="3042216"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000">
                  <a:solidFill>
                    <a:srgbClr val="FFFFFF"/>
                  </a:solidFill>
                  <a:effectLst>
                    <a:outerShdw blurRad="38100" dist="38100" dir="2700000" algn="tl">
                      <a:srgbClr val="DDDDDD"/>
                    </a:outerShdw>
                  </a:effectLst>
                  <a:cs typeface="Gill Sans" charset="0"/>
                </a:endParaRPr>
              </a:p>
            </p:txBody>
          </p:sp>
          <p:sp>
            <p:nvSpPr>
              <p:cNvPr id="54" name="AutoShape 53"/>
              <p:cNvSpPr>
                <a:spLocks/>
              </p:cNvSpPr>
              <p:nvPr/>
            </p:nvSpPr>
            <p:spPr bwMode="auto">
              <a:xfrm rot="16200000">
                <a:off x="5087042"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000">
                  <a:solidFill>
                    <a:srgbClr val="FFFFFF"/>
                  </a:solidFill>
                  <a:effectLst>
                    <a:outerShdw blurRad="38100" dist="38100" dir="2700000" algn="tl">
                      <a:srgbClr val="DDDDDD"/>
                    </a:outerShdw>
                  </a:effectLst>
                  <a:cs typeface="Gill Sans" charset="0"/>
                </a:endParaRPr>
              </a:p>
            </p:txBody>
          </p:sp>
          <p:sp>
            <p:nvSpPr>
              <p:cNvPr id="55" name="AutoShape 54"/>
              <p:cNvSpPr>
                <a:spLocks/>
              </p:cNvSpPr>
              <p:nvPr/>
            </p:nvSpPr>
            <p:spPr bwMode="auto">
              <a:xfrm rot="16200000">
                <a:off x="6381670"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000">
                  <a:solidFill>
                    <a:srgbClr val="FFFFFF"/>
                  </a:solidFill>
                  <a:effectLst>
                    <a:outerShdw blurRad="38100" dist="38100" dir="2700000" algn="tl">
                      <a:srgbClr val="DDDDDD"/>
                    </a:outerShdw>
                  </a:effectLst>
                  <a:cs typeface="Gill Sans" charset="0"/>
                </a:endParaRPr>
              </a:p>
            </p:txBody>
          </p:sp>
          <p:sp>
            <p:nvSpPr>
              <p:cNvPr id="56" name="AutoShape 55"/>
              <p:cNvSpPr>
                <a:spLocks/>
              </p:cNvSpPr>
              <p:nvPr/>
            </p:nvSpPr>
            <p:spPr bwMode="auto">
              <a:xfrm rot="16200000">
                <a:off x="7792043"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000">
                  <a:solidFill>
                    <a:srgbClr val="FFFFFF"/>
                  </a:solidFill>
                  <a:effectLst>
                    <a:outerShdw blurRad="38100" dist="38100" dir="2700000" algn="tl">
                      <a:srgbClr val="DDDDDD"/>
                    </a:outerShdw>
                  </a:effectLst>
                  <a:cs typeface="Gill Sans" charset="0"/>
                </a:endParaRPr>
              </a:p>
            </p:txBody>
          </p:sp>
          <p:sp>
            <p:nvSpPr>
              <p:cNvPr id="57" name="AutoShape 56"/>
              <p:cNvSpPr>
                <a:spLocks/>
              </p:cNvSpPr>
              <p:nvPr/>
            </p:nvSpPr>
            <p:spPr bwMode="auto">
              <a:xfrm rot="16200000">
                <a:off x="9339594"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000">
                  <a:solidFill>
                    <a:srgbClr val="FFFFFF"/>
                  </a:solidFill>
                  <a:effectLst>
                    <a:outerShdw blurRad="38100" dist="38100" dir="2700000" algn="tl">
                      <a:srgbClr val="DDDDDD"/>
                    </a:outerShdw>
                  </a:effectLst>
                  <a:cs typeface="Gill Sans" charset="0"/>
                </a:endParaRPr>
              </a:p>
            </p:txBody>
          </p:sp>
          <p:sp>
            <p:nvSpPr>
              <p:cNvPr id="58" name="AutoShape 57"/>
              <p:cNvSpPr>
                <a:spLocks/>
              </p:cNvSpPr>
              <p:nvPr/>
            </p:nvSpPr>
            <p:spPr bwMode="auto">
              <a:xfrm>
                <a:off x="803784" y="1372064"/>
                <a:ext cx="685896"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cs typeface="Gill Sans" charset="0"/>
                  </a:rPr>
                  <a:t>75 keV</a:t>
                </a:r>
                <a:endParaRPr lang="en-US" sz="1000">
                  <a:cs typeface="Gill Sans Light" charset="0"/>
                </a:endParaRPr>
              </a:p>
            </p:txBody>
          </p:sp>
          <p:sp>
            <p:nvSpPr>
              <p:cNvPr id="59" name="AutoShape 58"/>
              <p:cNvSpPr>
                <a:spLocks/>
              </p:cNvSpPr>
              <p:nvPr/>
            </p:nvSpPr>
            <p:spPr bwMode="auto">
              <a:xfrm>
                <a:off x="2855040" y="1377193"/>
                <a:ext cx="795211"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cs typeface="Gill Sans" charset="0"/>
                  </a:rPr>
                  <a:t>3.6 MeV</a:t>
                </a:r>
                <a:endParaRPr lang="en-US" sz="1000">
                  <a:cs typeface="Gill Sans Light" charset="0"/>
                </a:endParaRPr>
              </a:p>
            </p:txBody>
          </p:sp>
          <p:sp>
            <p:nvSpPr>
              <p:cNvPr id="60" name="AutoShape 59"/>
              <p:cNvSpPr>
                <a:spLocks/>
              </p:cNvSpPr>
              <p:nvPr/>
            </p:nvSpPr>
            <p:spPr bwMode="auto">
              <a:xfrm>
                <a:off x="4856998" y="1377193"/>
                <a:ext cx="752342"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cs typeface="Gill Sans" charset="0"/>
                  </a:rPr>
                  <a:t>90 MeV</a:t>
                </a:r>
                <a:endParaRPr lang="en-US" sz="1000">
                  <a:cs typeface="Gill Sans Light" charset="0"/>
                </a:endParaRPr>
              </a:p>
            </p:txBody>
          </p:sp>
          <p:sp>
            <p:nvSpPr>
              <p:cNvPr id="61" name="AutoShape 60"/>
              <p:cNvSpPr>
                <a:spLocks/>
              </p:cNvSpPr>
              <p:nvPr/>
            </p:nvSpPr>
            <p:spPr bwMode="auto">
              <a:xfrm>
                <a:off x="6068033" y="1377193"/>
                <a:ext cx="855225"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cs typeface="Gill Sans" charset="0"/>
                  </a:rPr>
                  <a:t>216 MeV</a:t>
                </a:r>
                <a:endParaRPr lang="en-US" sz="1000">
                  <a:cs typeface="Gill Sans Light" charset="0"/>
                </a:endParaRPr>
              </a:p>
            </p:txBody>
          </p:sp>
          <p:sp>
            <p:nvSpPr>
              <p:cNvPr id="62" name="AutoShape 61"/>
              <p:cNvSpPr>
                <a:spLocks/>
              </p:cNvSpPr>
              <p:nvPr/>
            </p:nvSpPr>
            <p:spPr bwMode="auto">
              <a:xfrm>
                <a:off x="7471974" y="1377193"/>
                <a:ext cx="855227"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cs typeface="Gill Sans" charset="0"/>
                  </a:rPr>
                  <a:t>571 MeV</a:t>
                </a:r>
                <a:endParaRPr lang="en-US" sz="1000">
                  <a:cs typeface="Gill Sans Light" charset="0"/>
                </a:endParaRPr>
              </a:p>
            </p:txBody>
          </p:sp>
          <p:sp>
            <p:nvSpPr>
              <p:cNvPr id="63" name="AutoShape 62"/>
              <p:cNvSpPr>
                <a:spLocks/>
              </p:cNvSpPr>
              <p:nvPr/>
            </p:nvSpPr>
            <p:spPr bwMode="auto">
              <a:xfrm>
                <a:off x="8933789" y="1377193"/>
                <a:ext cx="953824"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cs typeface="Gill Sans" charset="0"/>
                  </a:rPr>
                  <a:t>2000 MeV</a:t>
                </a:r>
                <a:endParaRPr lang="en-US" sz="1000">
                  <a:cs typeface="Gill Sans Light" charset="0"/>
                </a:endParaRPr>
              </a:p>
            </p:txBody>
          </p:sp>
          <p:sp>
            <p:nvSpPr>
              <p:cNvPr id="64" name="AutoShape 63"/>
              <p:cNvSpPr>
                <a:spLocks/>
              </p:cNvSpPr>
              <p:nvPr/>
            </p:nvSpPr>
            <p:spPr bwMode="auto">
              <a:xfrm>
                <a:off x="3802433"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cs typeface="Gill Sans" charset="0"/>
                  </a:rPr>
                  <a:t>352.21 MHz</a:t>
                </a:r>
                <a:endParaRPr lang="en-US" sz="1000">
                  <a:cs typeface="Gill Sans Light" charset="0"/>
                </a:endParaRPr>
              </a:p>
            </p:txBody>
          </p:sp>
          <p:sp>
            <p:nvSpPr>
              <p:cNvPr id="70" name="AutoShape 64"/>
              <p:cNvSpPr>
                <a:spLocks/>
              </p:cNvSpPr>
              <p:nvPr/>
            </p:nvSpPr>
            <p:spPr bwMode="auto">
              <a:xfrm>
                <a:off x="7480548"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a:cs typeface="Gill Sans" charset="0"/>
                  </a:rPr>
                  <a:t>704.42 MHz</a:t>
                </a:r>
                <a:endParaRPr lang="en-US" sz="1000">
                  <a:cs typeface="Gill Sans Light" charset="0"/>
                </a:endParaRPr>
              </a:p>
            </p:txBody>
          </p:sp>
          <p:sp>
            <p:nvSpPr>
              <p:cNvPr id="71" name="AutoShape 65"/>
              <p:cNvSpPr>
                <a:spLocks/>
              </p:cNvSpPr>
              <p:nvPr/>
            </p:nvSpPr>
            <p:spPr bwMode="auto">
              <a:xfrm flipH="1">
                <a:off x="2222731" y="64116"/>
                <a:ext cx="1588276" cy="189781"/>
              </a:xfrm>
              <a:prstGeom prst="rightArrow">
                <a:avLst>
                  <a:gd name="adj1" fmla="val 50824"/>
                  <a:gd name="adj2" fmla="val 213349"/>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000">
                  <a:solidFill>
                    <a:srgbClr val="FFFFFF"/>
                  </a:solidFill>
                  <a:effectLst>
                    <a:outerShdw blurRad="38100" dist="38100" dir="2700000" algn="tl">
                      <a:srgbClr val="000000"/>
                    </a:outerShdw>
                  </a:effectLst>
                  <a:cs typeface="Gill Sans" charset="0"/>
                </a:endParaRPr>
              </a:p>
            </p:txBody>
          </p:sp>
          <p:sp>
            <p:nvSpPr>
              <p:cNvPr id="72" name="AutoShape 66"/>
              <p:cNvSpPr>
                <a:spLocks/>
              </p:cNvSpPr>
              <p:nvPr/>
            </p:nvSpPr>
            <p:spPr bwMode="auto">
              <a:xfrm>
                <a:off x="8496531" y="64116"/>
                <a:ext cx="925959" cy="189781"/>
              </a:xfrm>
              <a:prstGeom prst="rightArrow">
                <a:avLst>
                  <a:gd name="adj1" fmla="val 50824"/>
                  <a:gd name="adj2" fmla="val 213322"/>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000">
                  <a:solidFill>
                    <a:srgbClr val="FFFFFF"/>
                  </a:solidFill>
                  <a:effectLst>
                    <a:outerShdw blurRad="38100" dist="38100" dir="2700000" algn="tl">
                      <a:srgbClr val="000000"/>
                    </a:outerShdw>
                  </a:effectLst>
                  <a:cs typeface="Gill Sans" charset="0"/>
                </a:endParaRPr>
              </a:p>
            </p:txBody>
          </p:sp>
          <p:sp>
            <p:nvSpPr>
              <p:cNvPr id="73" name="AutoShape 67"/>
              <p:cNvSpPr>
                <a:spLocks/>
              </p:cNvSpPr>
              <p:nvPr/>
            </p:nvSpPr>
            <p:spPr bwMode="auto">
              <a:xfrm flipH="1">
                <a:off x="6591028" y="64116"/>
                <a:ext cx="940962"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000">
                  <a:solidFill>
                    <a:srgbClr val="FFFFFF"/>
                  </a:solidFill>
                  <a:effectLst>
                    <a:outerShdw blurRad="38100" dist="38100" dir="2700000" algn="tl">
                      <a:srgbClr val="000000"/>
                    </a:outerShdw>
                  </a:effectLst>
                  <a:cs typeface="Gill Sans" charset="0"/>
                </a:endParaRPr>
              </a:p>
            </p:txBody>
          </p:sp>
          <p:sp>
            <p:nvSpPr>
              <p:cNvPr id="74" name="AutoShape 68"/>
              <p:cNvSpPr>
                <a:spLocks/>
              </p:cNvSpPr>
              <p:nvPr/>
            </p:nvSpPr>
            <p:spPr bwMode="auto">
              <a:xfrm>
                <a:off x="4826990" y="64116"/>
                <a:ext cx="1598994"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000">
                  <a:solidFill>
                    <a:srgbClr val="FFFFFF"/>
                  </a:solidFill>
                  <a:effectLst>
                    <a:outerShdw blurRad="38100" dist="38100" dir="2700000" algn="tl">
                      <a:srgbClr val="000000"/>
                    </a:outerShdw>
                  </a:effectLst>
                  <a:cs typeface="Gill Sans" charset="0"/>
                </a:endParaRPr>
              </a:p>
            </p:txBody>
          </p:sp>
        </p:grpSp>
        <p:sp>
          <p:nvSpPr>
            <p:cNvPr id="65" name="AutoShape 20"/>
            <p:cNvSpPr>
              <a:spLocks/>
            </p:cNvSpPr>
            <p:nvPr/>
          </p:nvSpPr>
          <p:spPr bwMode="auto">
            <a:xfrm>
              <a:off x="8100392" y="2780928"/>
              <a:ext cx="375942" cy="23843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6">
                <a:lumMod val="40000"/>
                <a:lumOff val="60000"/>
                <a:alpha val="79999"/>
              </a:schemeClr>
            </a:solidFill>
            <a:ln w="25400" cap="flat" cmpd="sng">
              <a:solidFill>
                <a:srgbClr val="7A7A7A">
                  <a:alpha val="79999"/>
                </a:srgbClr>
              </a:solidFill>
              <a:prstDash val="solid"/>
              <a:miter lim="0"/>
              <a:headEnd/>
              <a:tailEnd/>
            </a:ln>
            <a:effectLst/>
            <a:extLst/>
          </p:spPr>
          <p:txBody>
            <a:bodyPr lIns="0" tIns="0" rIns="0" bIns="0" anchor="ctr"/>
            <a:lstStyle/>
            <a:p>
              <a:pPr>
                <a:lnSpc>
                  <a:spcPct val="120000"/>
                </a:lnSpc>
                <a:defRPr/>
              </a:pPr>
              <a:r>
                <a:rPr lang="en-US" sz="1000" dirty="0" smtClean="0">
                  <a:solidFill>
                    <a:schemeClr val="accent2"/>
                  </a:solidFill>
                  <a:effectLst>
                    <a:outerShdw blurRad="38100" dist="38100" dir="2700000" algn="tl">
                      <a:srgbClr val="000000"/>
                    </a:outerShdw>
                  </a:effectLst>
                  <a:cs typeface="Gill Sans" charset="0"/>
                </a:rPr>
                <a:t>Tuning Dump</a:t>
              </a:r>
              <a:endParaRPr lang="en-US" sz="1000" dirty="0">
                <a:solidFill>
                  <a:schemeClr val="accent2"/>
                </a:solidFill>
                <a:cs typeface="Gill Sans Light" charset="0"/>
              </a:endParaRPr>
            </a:p>
          </p:txBody>
        </p:sp>
        <p:sp>
          <p:nvSpPr>
            <p:cNvPr id="66" name="Line 29"/>
            <p:cNvSpPr>
              <a:spLocks noChangeShapeType="1"/>
            </p:cNvSpPr>
            <p:nvPr/>
          </p:nvSpPr>
          <p:spPr bwMode="auto">
            <a:xfrm flipH="1" flipV="1">
              <a:off x="7668343" y="2636912"/>
              <a:ext cx="419351" cy="216024"/>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1000">
                <a:latin typeface="Helvetica" charset="0"/>
                <a:cs typeface="Helvetica" charset="0"/>
                <a:sym typeface="Helvetica" charset="0"/>
              </a:endParaRPr>
            </a:p>
          </p:txBody>
        </p:sp>
      </p:grpSp>
      <p:graphicFrame>
        <p:nvGraphicFramePr>
          <p:cNvPr id="7" name="Table 6"/>
          <p:cNvGraphicFramePr>
            <a:graphicFrameLocks noGrp="1"/>
          </p:cNvGraphicFramePr>
          <p:nvPr>
            <p:extLst>
              <p:ext uri="{D42A27DB-BD31-4B8C-83A1-F6EECF244321}">
                <p14:modId xmlns:p14="http://schemas.microsoft.com/office/powerpoint/2010/main" val="3029240947"/>
              </p:ext>
            </p:extLst>
          </p:nvPr>
        </p:nvGraphicFramePr>
        <p:xfrm>
          <a:off x="251520" y="2996952"/>
          <a:ext cx="3960440" cy="3337560"/>
        </p:xfrm>
        <a:graphic>
          <a:graphicData uri="http://schemas.openxmlformats.org/drawingml/2006/table">
            <a:tbl>
              <a:tblPr firstRow="1" bandRow="1">
                <a:tableStyleId>{5C22544A-7EE6-4342-B048-85BDC9FD1C3A}</a:tableStyleId>
              </a:tblPr>
              <a:tblGrid>
                <a:gridCol w="1728192"/>
                <a:gridCol w="1224136"/>
                <a:gridCol w="1008112"/>
              </a:tblGrid>
              <a:tr h="370840">
                <a:tc>
                  <a:txBody>
                    <a:bodyPr/>
                    <a:lstStyle/>
                    <a:p>
                      <a:r>
                        <a:rPr lang="en-US" dirty="0" smtClean="0"/>
                        <a:t>Parameter</a:t>
                      </a:r>
                      <a:endParaRPr lang="en-US" dirty="0"/>
                    </a:p>
                  </a:txBody>
                  <a:tcPr/>
                </a:tc>
                <a:tc>
                  <a:txBody>
                    <a:bodyPr/>
                    <a:lstStyle/>
                    <a:p>
                      <a:r>
                        <a:rPr lang="en-US" dirty="0" smtClean="0"/>
                        <a:t>Value</a:t>
                      </a:r>
                      <a:endParaRPr lang="en-US" dirty="0"/>
                    </a:p>
                  </a:txBody>
                  <a:tcPr/>
                </a:tc>
                <a:tc>
                  <a:txBody>
                    <a:bodyPr/>
                    <a:lstStyle/>
                    <a:p>
                      <a:r>
                        <a:rPr lang="en-US" dirty="0" smtClean="0"/>
                        <a:t>Units</a:t>
                      </a:r>
                      <a:endParaRPr lang="en-US" dirty="0"/>
                    </a:p>
                  </a:txBody>
                  <a:tcPr/>
                </a:tc>
              </a:tr>
              <a:tr h="370840">
                <a:tc>
                  <a:txBody>
                    <a:bodyPr/>
                    <a:lstStyle/>
                    <a:p>
                      <a:r>
                        <a:rPr lang="en-US" dirty="0" smtClean="0"/>
                        <a:t>Max</a:t>
                      </a:r>
                      <a:r>
                        <a:rPr lang="en-US" baseline="0" dirty="0" smtClean="0"/>
                        <a:t> energy</a:t>
                      </a:r>
                      <a:endParaRPr lang="en-US" dirty="0"/>
                    </a:p>
                  </a:txBody>
                  <a:tcPr/>
                </a:tc>
                <a:tc>
                  <a:txBody>
                    <a:bodyPr/>
                    <a:lstStyle/>
                    <a:p>
                      <a:r>
                        <a:rPr lang="en-US" dirty="0" smtClean="0"/>
                        <a:t>2</a:t>
                      </a:r>
                      <a:endParaRPr lang="en-US" dirty="0"/>
                    </a:p>
                  </a:txBody>
                  <a:tcPr/>
                </a:tc>
                <a:tc>
                  <a:txBody>
                    <a:bodyPr/>
                    <a:lstStyle/>
                    <a:p>
                      <a:r>
                        <a:rPr lang="en-US" dirty="0" err="1" smtClean="0"/>
                        <a:t>GeV</a:t>
                      </a:r>
                      <a:endParaRPr lang="en-US" dirty="0"/>
                    </a:p>
                  </a:txBody>
                  <a:tcPr/>
                </a:tc>
              </a:tr>
              <a:tr h="370840">
                <a:tc>
                  <a:txBody>
                    <a:bodyPr/>
                    <a:lstStyle/>
                    <a:p>
                      <a:r>
                        <a:rPr lang="en-US" dirty="0" smtClean="0"/>
                        <a:t>Peak current</a:t>
                      </a:r>
                      <a:endParaRPr lang="en-US" dirty="0"/>
                    </a:p>
                  </a:txBody>
                  <a:tcPr/>
                </a:tc>
                <a:tc>
                  <a:txBody>
                    <a:bodyPr/>
                    <a:lstStyle/>
                    <a:p>
                      <a:r>
                        <a:rPr lang="en-US" dirty="0" smtClean="0"/>
                        <a:t>62.5</a:t>
                      </a:r>
                      <a:endParaRPr lang="en-US" dirty="0"/>
                    </a:p>
                  </a:txBody>
                  <a:tcPr/>
                </a:tc>
                <a:tc>
                  <a:txBody>
                    <a:bodyPr/>
                    <a:lstStyle/>
                    <a:p>
                      <a:r>
                        <a:rPr lang="en-US" dirty="0" smtClean="0"/>
                        <a:t>mA</a:t>
                      </a:r>
                      <a:endParaRPr lang="en-US" dirty="0"/>
                    </a:p>
                  </a:txBody>
                  <a:tcPr/>
                </a:tc>
              </a:tr>
              <a:tr h="370840">
                <a:tc>
                  <a:txBody>
                    <a:bodyPr/>
                    <a:lstStyle/>
                    <a:p>
                      <a:r>
                        <a:rPr lang="en-US" dirty="0" smtClean="0"/>
                        <a:t>Repetition</a:t>
                      </a:r>
                      <a:r>
                        <a:rPr lang="en-US" baseline="0" dirty="0" smtClean="0"/>
                        <a:t> Rate</a:t>
                      </a:r>
                      <a:endParaRPr lang="en-US" dirty="0"/>
                    </a:p>
                  </a:txBody>
                  <a:tcPr/>
                </a:tc>
                <a:tc>
                  <a:txBody>
                    <a:bodyPr/>
                    <a:lstStyle/>
                    <a:p>
                      <a:r>
                        <a:rPr lang="en-US" dirty="0" smtClean="0"/>
                        <a:t>14</a:t>
                      </a:r>
                      <a:endParaRPr lang="en-US" dirty="0"/>
                    </a:p>
                  </a:txBody>
                  <a:tcPr/>
                </a:tc>
                <a:tc>
                  <a:txBody>
                    <a:bodyPr/>
                    <a:lstStyle/>
                    <a:p>
                      <a:r>
                        <a:rPr lang="en-US" dirty="0" smtClean="0"/>
                        <a:t>Hz</a:t>
                      </a:r>
                      <a:endParaRPr lang="en-US" dirty="0"/>
                    </a:p>
                  </a:txBody>
                  <a:tcPr/>
                </a:tc>
              </a:tr>
              <a:tr h="370840">
                <a:tc>
                  <a:txBody>
                    <a:bodyPr/>
                    <a:lstStyle/>
                    <a:p>
                      <a:r>
                        <a:rPr lang="en-US" dirty="0" smtClean="0"/>
                        <a:t>Pulse</a:t>
                      </a:r>
                      <a:r>
                        <a:rPr lang="en-US" baseline="0" dirty="0" smtClean="0"/>
                        <a:t> length</a:t>
                      </a:r>
                      <a:endParaRPr lang="en-US" dirty="0"/>
                    </a:p>
                  </a:txBody>
                  <a:tcPr/>
                </a:tc>
                <a:tc>
                  <a:txBody>
                    <a:bodyPr/>
                    <a:lstStyle/>
                    <a:p>
                      <a:r>
                        <a:rPr lang="en-US" dirty="0" smtClean="0"/>
                        <a:t>2.86</a:t>
                      </a:r>
                      <a:endParaRPr lang="en-US" dirty="0"/>
                    </a:p>
                  </a:txBody>
                  <a:tcPr/>
                </a:tc>
                <a:tc>
                  <a:txBody>
                    <a:bodyPr/>
                    <a:lstStyle/>
                    <a:p>
                      <a:r>
                        <a:rPr lang="en-US" dirty="0" err="1" smtClean="0"/>
                        <a:t>ms</a:t>
                      </a:r>
                      <a:endParaRPr lang="en-US" dirty="0"/>
                    </a:p>
                  </a:txBody>
                  <a:tcPr/>
                </a:tc>
              </a:tr>
              <a:tr h="370840">
                <a:tc>
                  <a:txBody>
                    <a:bodyPr/>
                    <a:lstStyle/>
                    <a:p>
                      <a:r>
                        <a:rPr lang="en-US" dirty="0" smtClean="0"/>
                        <a:t>Average Power</a:t>
                      </a:r>
                      <a:endParaRPr lang="en-US" dirty="0"/>
                    </a:p>
                  </a:txBody>
                  <a:tcPr/>
                </a:tc>
                <a:tc>
                  <a:txBody>
                    <a:bodyPr/>
                    <a:lstStyle/>
                    <a:p>
                      <a:r>
                        <a:rPr lang="en-US" dirty="0" smtClean="0"/>
                        <a:t>5 </a:t>
                      </a:r>
                      <a:endParaRPr lang="en-US" dirty="0"/>
                    </a:p>
                  </a:txBody>
                  <a:tcPr/>
                </a:tc>
                <a:tc>
                  <a:txBody>
                    <a:bodyPr/>
                    <a:lstStyle/>
                    <a:p>
                      <a:r>
                        <a:rPr lang="en-US" dirty="0" smtClean="0"/>
                        <a:t>MW</a:t>
                      </a:r>
                      <a:endParaRPr lang="en-US" dirty="0"/>
                    </a:p>
                  </a:txBody>
                  <a:tcPr/>
                </a:tc>
              </a:tr>
              <a:tr h="370840">
                <a:tc>
                  <a:txBody>
                    <a:bodyPr/>
                    <a:lstStyle/>
                    <a:p>
                      <a:r>
                        <a:rPr lang="en-US" dirty="0" smtClean="0"/>
                        <a:t>RF Frequency</a:t>
                      </a:r>
                      <a:endParaRPr lang="en-US" dirty="0"/>
                    </a:p>
                  </a:txBody>
                  <a:tcPr/>
                </a:tc>
                <a:tc>
                  <a:txBody>
                    <a:bodyPr/>
                    <a:lstStyle/>
                    <a:p>
                      <a:r>
                        <a:rPr lang="en-US" dirty="0" smtClean="0"/>
                        <a:t>352/704</a:t>
                      </a:r>
                      <a:endParaRPr lang="en-US" dirty="0"/>
                    </a:p>
                  </a:txBody>
                  <a:tcPr/>
                </a:tc>
                <a:tc>
                  <a:txBody>
                    <a:bodyPr/>
                    <a:lstStyle/>
                    <a:p>
                      <a:r>
                        <a:rPr lang="en-US" dirty="0" smtClean="0"/>
                        <a:t>MHz</a:t>
                      </a:r>
                      <a:endParaRPr lang="en-US" dirty="0"/>
                    </a:p>
                  </a:txBody>
                  <a:tcPr/>
                </a:tc>
              </a:tr>
              <a:tr h="370840">
                <a:tc>
                  <a:txBody>
                    <a:bodyPr/>
                    <a:lstStyle/>
                    <a:p>
                      <a:r>
                        <a:rPr lang="en-US" dirty="0" smtClean="0"/>
                        <a:t>Maximum losses</a:t>
                      </a:r>
                      <a:endParaRPr lang="en-US" dirty="0"/>
                    </a:p>
                  </a:txBody>
                  <a:tcPr/>
                </a:tc>
                <a:tc>
                  <a:txBody>
                    <a:bodyPr/>
                    <a:lstStyle/>
                    <a:p>
                      <a:r>
                        <a:rPr lang="en-US" dirty="0" smtClean="0"/>
                        <a:t>1</a:t>
                      </a:r>
                      <a:endParaRPr lang="en-US" dirty="0"/>
                    </a:p>
                  </a:txBody>
                  <a:tcPr/>
                </a:tc>
                <a:tc>
                  <a:txBody>
                    <a:bodyPr/>
                    <a:lstStyle/>
                    <a:p>
                      <a:r>
                        <a:rPr lang="en-US" dirty="0" smtClean="0"/>
                        <a:t>MW/m</a:t>
                      </a:r>
                      <a:endParaRPr lang="en-US" dirty="0"/>
                    </a:p>
                  </a:txBody>
                  <a:tcPr/>
                </a:tc>
              </a:tr>
              <a:tr h="370840">
                <a:tc>
                  <a:txBody>
                    <a:bodyPr/>
                    <a:lstStyle/>
                    <a:p>
                      <a:r>
                        <a:rPr lang="en-US" dirty="0" smtClean="0"/>
                        <a:t>Species</a:t>
                      </a:r>
                      <a:endParaRPr lang="en-US" dirty="0"/>
                    </a:p>
                  </a:txBody>
                  <a:tcPr/>
                </a:tc>
                <a:tc>
                  <a:txBody>
                    <a:bodyPr/>
                    <a:lstStyle/>
                    <a:p>
                      <a:r>
                        <a:rPr lang="en-US" dirty="0" smtClean="0"/>
                        <a:t>Proton</a:t>
                      </a:r>
                      <a:endParaRPr lang="en-US" dirty="0"/>
                    </a:p>
                  </a:txBody>
                  <a:tcPr/>
                </a:tc>
                <a:tc>
                  <a:txBody>
                    <a:bodyPr/>
                    <a:lstStyle/>
                    <a:p>
                      <a:endParaRPr lang="en-US"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050174875"/>
              </p:ext>
            </p:extLst>
          </p:nvPr>
        </p:nvGraphicFramePr>
        <p:xfrm>
          <a:off x="4572000" y="2996952"/>
          <a:ext cx="4392488" cy="3366374"/>
        </p:xfrm>
        <a:graphic>
          <a:graphicData uri="http://schemas.openxmlformats.org/drawingml/2006/table">
            <a:tbl>
              <a:tblPr firstRow="1" bandRow="1">
                <a:tableStyleId>{5C22544A-7EE6-4342-B048-85BDC9FD1C3A}</a:tableStyleId>
              </a:tblPr>
              <a:tblGrid>
                <a:gridCol w="2880320"/>
                <a:gridCol w="1512168"/>
              </a:tblGrid>
              <a:tr h="306034">
                <a:tc>
                  <a:txBody>
                    <a:bodyPr/>
                    <a:lstStyle/>
                    <a:p>
                      <a:r>
                        <a:rPr lang="en-US" sz="1400" dirty="0" smtClean="0"/>
                        <a:t>Device</a:t>
                      </a:r>
                      <a:endParaRPr lang="en-US" sz="1400" dirty="0"/>
                    </a:p>
                  </a:txBody>
                  <a:tcPr/>
                </a:tc>
                <a:tc>
                  <a:txBody>
                    <a:bodyPr/>
                    <a:lstStyle/>
                    <a:p>
                      <a:r>
                        <a:rPr lang="en-US" sz="1400" dirty="0" smtClean="0"/>
                        <a:t>Total Number</a:t>
                      </a:r>
                      <a:endParaRPr lang="en-US" sz="1400" dirty="0"/>
                    </a:p>
                  </a:txBody>
                  <a:tcPr/>
                </a:tc>
              </a:tr>
              <a:tr h="306034">
                <a:tc>
                  <a:txBody>
                    <a:bodyPr/>
                    <a:lstStyle/>
                    <a:p>
                      <a:r>
                        <a:rPr lang="en-US" sz="1400" dirty="0" smtClean="0"/>
                        <a:t>RFQ</a:t>
                      </a:r>
                      <a:endParaRPr lang="en-US" sz="1400" dirty="0"/>
                    </a:p>
                  </a:txBody>
                  <a:tcPr marL="45720" marR="45720"/>
                </a:tc>
                <a:tc>
                  <a:txBody>
                    <a:bodyPr/>
                    <a:lstStyle/>
                    <a:p>
                      <a:r>
                        <a:rPr lang="en-US" sz="1400" dirty="0" smtClean="0"/>
                        <a:t>1</a:t>
                      </a:r>
                      <a:endParaRPr lang="en-US" sz="1400" dirty="0"/>
                    </a:p>
                  </a:txBody>
                  <a:tcPr marL="45720" marR="45720"/>
                </a:tc>
              </a:tr>
              <a:tr h="306034">
                <a:tc>
                  <a:txBody>
                    <a:bodyPr/>
                    <a:lstStyle/>
                    <a:p>
                      <a:r>
                        <a:rPr lang="en-US" sz="1400" dirty="0" smtClean="0"/>
                        <a:t>DTL</a:t>
                      </a:r>
                      <a:r>
                        <a:rPr lang="en-US" sz="1400" baseline="0" dirty="0" smtClean="0"/>
                        <a:t> tanks</a:t>
                      </a:r>
                      <a:endParaRPr lang="en-US" sz="1400" dirty="0"/>
                    </a:p>
                  </a:txBody>
                  <a:tcPr marL="45720" marR="45720"/>
                </a:tc>
                <a:tc>
                  <a:txBody>
                    <a:bodyPr/>
                    <a:lstStyle/>
                    <a:p>
                      <a:r>
                        <a:rPr lang="en-US" sz="1400" dirty="0" smtClean="0"/>
                        <a:t>5</a:t>
                      </a:r>
                      <a:endParaRPr lang="en-US" sz="1400" dirty="0"/>
                    </a:p>
                  </a:txBody>
                  <a:tcPr marL="45720" marR="45720"/>
                </a:tc>
              </a:tr>
              <a:tr h="306034">
                <a:tc>
                  <a:txBody>
                    <a:bodyPr/>
                    <a:lstStyle/>
                    <a:p>
                      <a:r>
                        <a:rPr lang="en-US" sz="1400" dirty="0" smtClean="0"/>
                        <a:t>Spokes Tanks</a:t>
                      </a:r>
                      <a:endParaRPr lang="en-US" sz="1400" dirty="0"/>
                    </a:p>
                  </a:txBody>
                  <a:tcPr marL="45720" marR="45720"/>
                </a:tc>
                <a:tc>
                  <a:txBody>
                    <a:bodyPr/>
                    <a:lstStyle/>
                    <a:p>
                      <a:r>
                        <a:rPr lang="en-US" sz="1400" dirty="0" smtClean="0"/>
                        <a:t>13</a:t>
                      </a:r>
                      <a:endParaRPr lang="en-US" sz="1400" dirty="0"/>
                    </a:p>
                  </a:txBody>
                  <a:tcPr marL="45720" marR="45720"/>
                </a:tc>
              </a:tr>
              <a:tr h="306034">
                <a:tc>
                  <a:txBody>
                    <a:bodyPr/>
                    <a:lstStyle/>
                    <a:p>
                      <a:r>
                        <a:rPr lang="en-US" sz="1400" dirty="0" smtClean="0"/>
                        <a:t>Spokes</a:t>
                      </a:r>
                      <a:r>
                        <a:rPr lang="en-US" sz="1400" baseline="0" dirty="0" smtClean="0"/>
                        <a:t> Cavities</a:t>
                      </a:r>
                      <a:endParaRPr lang="en-US" sz="1400" dirty="0"/>
                    </a:p>
                  </a:txBody>
                  <a:tcPr marL="45720" marR="45720"/>
                </a:tc>
                <a:tc>
                  <a:txBody>
                    <a:bodyPr/>
                    <a:lstStyle/>
                    <a:p>
                      <a:r>
                        <a:rPr lang="en-US" sz="1400" dirty="0" smtClean="0"/>
                        <a:t>26</a:t>
                      </a:r>
                      <a:endParaRPr lang="en-US" sz="1400" dirty="0"/>
                    </a:p>
                  </a:txBody>
                  <a:tcPr marL="45720" marR="45720"/>
                </a:tc>
              </a:tr>
              <a:tr h="306034">
                <a:tc>
                  <a:txBody>
                    <a:bodyPr/>
                    <a:lstStyle/>
                    <a:p>
                      <a:r>
                        <a:rPr lang="en-US" sz="1400" dirty="0" err="1" smtClean="0"/>
                        <a:t>Cryo</a:t>
                      </a:r>
                      <a:r>
                        <a:rPr lang="en-US" sz="1400" baseline="0" dirty="0" smtClean="0"/>
                        <a:t> tanks (M-</a:t>
                      </a:r>
                      <a:r>
                        <a:rPr lang="en-US" sz="1400" baseline="0" dirty="0" smtClean="0">
                          <a:latin typeface="Symbol" charset="2"/>
                          <a:cs typeface="Symbol" charset="2"/>
                        </a:rPr>
                        <a:t>b</a:t>
                      </a:r>
                      <a:r>
                        <a:rPr lang="en-US" sz="1400" baseline="0" dirty="0" smtClean="0"/>
                        <a:t>)</a:t>
                      </a:r>
                      <a:endParaRPr lang="en-US" sz="1400" dirty="0"/>
                    </a:p>
                  </a:txBody>
                  <a:tcPr marL="45720" marR="45720"/>
                </a:tc>
                <a:tc>
                  <a:txBody>
                    <a:bodyPr/>
                    <a:lstStyle/>
                    <a:p>
                      <a:r>
                        <a:rPr lang="en-US" sz="1400" dirty="0" smtClean="0"/>
                        <a:t>9</a:t>
                      </a:r>
                      <a:endParaRPr lang="en-US" sz="1400" dirty="0"/>
                    </a:p>
                  </a:txBody>
                  <a:tcPr marL="45720" marR="45720"/>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RF cavities </a:t>
                      </a:r>
                      <a:r>
                        <a:rPr lang="en-US" sz="1400" baseline="0" dirty="0" smtClean="0"/>
                        <a:t>(M-</a:t>
                      </a:r>
                      <a:r>
                        <a:rPr lang="en-US" sz="1400" baseline="0" dirty="0" smtClean="0">
                          <a:latin typeface="Symbol" charset="2"/>
                          <a:cs typeface="Symbol" charset="2"/>
                        </a:rPr>
                        <a:t>b</a:t>
                      </a:r>
                      <a:r>
                        <a:rPr lang="en-US" sz="1400" baseline="0" dirty="0" smtClean="0"/>
                        <a:t>)</a:t>
                      </a:r>
                      <a:endParaRPr lang="en-US" sz="1400" dirty="0" smtClean="0"/>
                    </a:p>
                  </a:txBody>
                  <a:tcPr marL="45720" marR="45720"/>
                </a:tc>
                <a:tc>
                  <a:txBody>
                    <a:bodyPr/>
                    <a:lstStyle/>
                    <a:p>
                      <a:r>
                        <a:rPr lang="en-US" sz="1400" dirty="0" smtClean="0"/>
                        <a:t>36</a:t>
                      </a:r>
                      <a:endParaRPr lang="en-US" sz="1400" dirty="0"/>
                    </a:p>
                  </a:txBody>
                  <a:tcPr marL="45720" marR="45720"/>
                </a:tc>
              </a:tr>
              <a:tr h="306034">
                <a:tc>
                  <a:txBody>
                    <a:bodyPr/>
                    <a:lstStyle/>
                    <a:p>
                      <a:r>
                        <a:rPr lang="en-US" sz="1400" dirty="0" err="1" smtClean="0"/>
                        <a:t>Cryo</a:t>
                      </a:r>
                      <a:r>
                        <a:rPr lang="en-US" sz="1400" baseline="0" dirty="0" smtClean="0"/>
                        <a:t> tanks (H-</a:t>
                      </a:r>
                      <a:r>
                        <a:rPr lang="en-US" sz="1400" baseline="0" dirty="0" smtClean="0">
                          <a:latin typeface="Symbol" charset="2"/>
                          <a:cs typeface="Symbol" charset="2"/>
                        </a:rPr>
                        <a:t>b</a:t>
                      </a:r>
                      <a:r>
                        <a:rPr lang="en-US" sz="1400" baseline="0" dirty="0" smtClean="0"/>
                        <a:t>)</a:t>
                      </a:r>
                      <a:endParaRPr lang="en-US" sz="1400" dirty="0"/>
                    </a:p>
                  </a:txBody>
                  <a:tcPr marL="45720" marR="45720"/>
                </a:tc>
                <a:tc>
                  <a:txBody>
                    <a:bodyPr/>
                    <a:lstStyle/>
                    <a:p>
                      <a:r>
                        <a:rPr lang="en-US" sz="1400" dirty="0" smtClean="0"/>
                        <a:t>21</a:t>
                      </a:r>
                      <a:endParaRPr lang="en-US" sz="1400" dirty="0"/>
                    </a:p>
                  </a:txBody>
                  <a:tcPr marL="45720" marR="45720"/>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RF cavities </a:t>
                      </a:r>
                      <a:r>
                        <a:rPr lang="en-US" sz="1400" baseline="0" dirty="0" smtClean="0"/>
                        <a:t>(H-</a:t>
                      </a:r>
                      <a:r>
                        <a:rPr lang="en-US" sz="1400" baseline="0" dirty="0" smtClean="0">
                          <a:latin typeface="Symbol" charset="2"/>
                          <a:cs typeface="Symbol" charset="2"/>
                        </a:rPr>
                        <a:t>b</a:t>
                      </a:r>
                      <a:r>
                        <a:rPr lang="en-US" sz="1400" baseline="0" dirty="0" smtClean="0"/>
                        <a:t>)</a:t>
                      </a:r>
                      <a:endParaRPr lang="en-US" sz="1400" dirty="0" smtClean="0"/>
                    </a:p>
                  </a:txBody>
                  <a:tcPr marL="45720" marR="45720"/>
                </a:tc>
                <a:tc>
                  <a:txBody>
                    <a:bodyPr/>
                    <a:lstStyle/>
                    <a:p>
                      <a:r>
                        <a:rPr lang="en-US" sz="1400" dirty="0" smtClean="0"/>
                        <a:t>84</a:t>
                      </a:r>
                      <a:endParaRPr lang="en-US" sz="1400" dirty="0"/>
                    </a:p>
                  </a:txBody>
                  <a:tcPr marL="45720" marR="45720"/>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Klystrons/IOTs</a:t>
                      </a:r>
                    </a:p>
                  </a:txBody>
                  <a:tcPr marL="45720" marR="45720"/>
                </a:tc>
                <a:tc>
                  <a:txBody>
                    <a:bodyPr/>
                    <a:lstStyle/>
                    <a:p>
                      <a:r>
                        <a:rPr lang="en-US" sz="1400" dirty="0" smtClean="0"/>
                        <a:t>120</a:t>
                      </a:r>
                      <a:endParaRPr lang="en-US" sz="1400" dirty="0"/>
                    </a:p>
                  </a:txBody>
                  <a:tcPr marL="45720" marR="45720"/>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Modulators</a:t>
                      </a:r>
                    </a:p>
                  </a:txBody>
                  <a:tcPr marL="45720" marR="45720"/>
                </a:tc>
                <a:tc>
                  <a:txBody>
                    <a:bodyPr/>
                    <a:lstStyle/>
                    <a:p>
                      <a:r>
                        <a:rPr lang="en-US" sz="1400" dirty="0" smtClean="0"/>
                        <a:t>30-60</a:t>
                      </a:r>
                      <a:endParaRPr lang="en-US" sz="1400" dirty="0"/>
                    </a:p>
                  </a:txBody>
                  <a:tcPr marL="45720" marR="45720"/>
                </a:tc>
              </a:tr>
            </a:tbl>
          </a:graphicData>
        </a:graphic>
      </p:graphicFrame>
      <p:sp>
        <p:nvSpPr>
          <p:cNvPr id="75" name="Line 48"/>
          <p:cNvSpPr>
            <a:spLocks noChangeShapeType="1"/>
          </p:cNvSpPr>
          <p:nvPr/>
        </p:nvSpPr>
        <p:spPr bwMode="auto">
          <a:xfrm flipH="1">
            <a:off x="7898248" y="1860968"/>
            <a:ext cx="202144"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76" name="Line 49"/>
          <p:cNvSpPr>
            <a:spLocks noChangeShapeType="1"/>
          </p:cNvSpPr>
          <p:nvPr/>
        </p:nvSpPr>
        <p:spPr bwMode="auto">
          <a:xfrm flipH="1">
            <a:off x="6876256" y="1860968"/>
            <a:ext cx="157879"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1000">
              <a:latin typeface="Helvetica" charset="0"/>
              <a:cs typeface="Helvetica" charset="0"/>
              <a:sym typeface="Helvetica" charset="0"/>
            </a:endParaRPr>
          </a:p>
        </p:txBody>
      </p:sp>
      <p:sp>
        <p:nvSpPr>
          <p:cNvPr id="77" name="AutoShape 50"/>
          <p:cNvSpPr>
            <a:spLocks/>
          </p:cNvSpPr>
          <p:nvPr/>
        </p:nvSpPr>
        <p:spPr bwMode="auto">
          <a:xfrm>
            <a:off x="7097581" y="1772816"/>
            <a:ext cx="411664" cy="1584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000" dirty="0" smtClean="0">
                <a:cs typeface="Gill Sans" charset="0"/>
              </a:rPr>
              <a:t>   204 </a:t>
            </a:r>
            <a:r>
              <a:rPr lang="en-US" sz="1000" dirty="0">
                <a:cs typeface="Gill Sans" charset="0"/>
              </a:rPr>
              <a:t>m</a:t>
            </a:r>
            <a:endParaRPr lang="en-US" sz="1000" dirty="0">
              <a:cs typeface="Gill Sans Light" charset="0"/>
            </a:endParaRPr>
          </a:p>
        </p:txBody>
      </p:sp>
    </p:spTree>
    <p:extLst>
      <p:ext uri="{BB962C8B-B14F-4D97-AF65-F5344CB8AC3E}">
        <p14:creationId xmlns:p14="http://schemas.microsoft.com/office/powerpoint/2010/main" val="41000136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038C62C7-F79B-CD4A-A5DF-5683BBEC4A65}" type="slidenum">
              <a:rPr lang="sv-SE" smtClean="0"/>
              <a:t>20</a:t>
            </a:fld>
            <a:endParaRPr lang="sv-SE"/>
          </a:p>
        </p:txBody>
      </p:sp>
      <p:sp>
        <p:nvSpPr>
          <p:cNvPr id="9" name="Title 1"/>
          <p:cNvSpPr txBox="1">
            <a:spLocks/>
          </p:cNvSpPr>
          <p:nvPr/>
        </p:nvSpPr>
        <p:spPr>
          <a:xfrm>
            <a:off x="15490" y="321612"/>
            <a:ext cx="9128509" cy="1143000"/>
          </a:xfrm>
          <a:prstGeom prst="rect">
            <a:avLst/>
          </a:prstGeom>
        </p:spPr>
        <p:txBody>
          <a:bodyPr vert="horz" lIns="0" tIns="0" rIns="0" bIns="0" rtlCol="0" anchor="ctr">
            <a:no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r>
              <a:rPr lang="en-US" dirty="0" smtClean="0"/>
              <a:t>Optional intermediate shield wall and access zoning</a:t>
            </a:r>
            <a:endParaRPr lang="en-US" dirty="0"/>
          </a:p>
        </p:txBody>
      </p:sp>
      <p:pic>
        <p:nvPicPr>
          <p:cNvPr id="45" name="Picture 44" descr="DTL-RFQ.jpg"/>
          <p:cNvPicPr>
            <a:picLocks noChangeAspect="1"/>
          </p:cNvPicPr>
          <p:nvPr/>
        </p:nvPicPr>
        <p:blipFill rotWithShape="1">
          <a:blip r:embed="rId3">
            <a:extLst>
              <a:ext uri="{28A0092B-C50C-407E-A947-70E740481C1C}">
                <a14:useLocalDpi xmlns:a14="http://schemas.microsoft.com/office/drawing/2010/main" val="0"/>
              </a:ext>
            </a:extLst>
          </a:blip>
          <a:srcRect l="1" t="4266" r="-1" b="74909"/>
          <a:stretch/>
        </p:blipFill>
        <p:spPr>
          <a:xfrm>
            <a:off x="2822832" y="1783675"/>
            <a:ext cx="6235408" cy="1199384"/>
          </a:xfrm>
          <a:prstGeom prst="rect">
            <a:avLst/>
          </a:prstGeom>
        </p:spPr>
      </p:pic>
      <p:pic>
        <p:nvPicPr>
          <p:cNvPr id="46" name="Picture 45" descr="LEBT_MEBT.jpeg"/>
          <p:cNvPicPr>
            <a:picLocks noChangeAspect="1"/>
          </p:cNvPicPr>
          <p:nvPr/>
        </p:nvPicPr>
        <p:blipFill rotWithShape="1">
          <a:blip r:embed="rId4">
            <a:extLst>
              <a:ext uri="{28A0092B-C50C-407E-A947-70E740481C1C}">
                <a14:useLocalDpi xmlns:a14="http://schemas.microsoft.com/office/drawing/2010/main" val="0"/>
              </a:ext>
            </a:extLst>
          </a:blip>
          <a:srcRect l="37761" t="3713" r="36730" b="69372"/>
          <a:stretch/>
        </p:blipFill>
        <p:spPr>
          <a:xfrm>
            <a:off x="108640" y="1504267"/>
            <a:ext cx="2721600" cy="1512000"/>
          </a:xfrm>
          <a:prstGeom prst="rect">
            <a:avLst/>
          </a:prstGeom>
        </p:spPr>
      </p:pic>
      <p:pic>
        <p:nvPicPr>
          <p:cNvPr id="47" name="Picture 46" descr="DTL-RFQ.jpg"/>
          <p:cNvPicPr>
            <a:picLocks noChangeAspect="1"/>
          </p:cNvPicPr>
          <p:nvPr/>
        </p:nvPicPr>
        <p:blipFill rotWithShape="1">
          <a:blip r:embed="rId3">
            <a:extLst>
              <a:ext uri="{28A0092B-C50C-407E-A947-70E740481C1C}">
                <a14:useLocalDpi xmlns:a14="http://schemas.microsoft.com/office/drawing/2010/main" val="0"/>
              </a:ext>
            </a:extLst>
          </a:blip>
          <a:srcRect l="5772" t="16157" r="46359" b="79280"/>
          <a:stretch/>
        </p:blipFill>
        <p:spPr>
          <a:xfrm>
            <a:off x="2832148" y="2215951"/>
            <a:ext cx="2260800" cy="262800"/>
          </a:xfrm>
          <a:prstGeom prst="rect">
            <a:avLst/>
          </a:prstGeom>
        </p:spPr>
      </p:pic>
      <p:sp>
        <p:nvSpPr>
          <p:cNvPr id="48" name="TextBox 47"/>
          <p:cNvSpPr txBox="1"/>
          <p:nvPr/>
        </p:nvSpPr>
        <p:spPr>
          <a:xfrm>
            <a:off x="4998292" y="1775655"/>
            <a:ext cx="1404039" cy="369332"/>
          </a:xfrm>
          <a:prstGeom prst="rect">
            <a:avLst/>
          </a:prstGeom>
          <a:noFill/>
        </p:spPr>
        <p:txBody>
          <a:bodyPr wrap="square" rtlCol="0">
            <a:spAutoFit/>
          </a:bodyPr>
          <a:lstStyle/>
          <a:p>
            <a:pPr algn="ctr"/>
            <a:r>
              <a:rPr lang="en-US" b="1" dirty="0" smtClean="0">
                <a:solidFill>
                  <a:srgbClr val="FF0000"/>
                </a:solidFill>
              </a:rPr>
              <a:t>DTL3</a:t>
            </a:r>
          </a:p>
        </p:txBody>
      </p:sp>
      <p:cxnSp>
        <p:nvCxnSpPr>
          <p:cNvPr id="49" name="Straight Arrow Connector 48"/>
          <p:cNvCxnSpPr/>
          <p:nvPr/>
        </p:nvCxnSpPr>
        <p:spPr>
          <a:xfrm>
            <a:off x="6402331" y="1693589"/>
            <a:ext cx="16112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674135" y="1445866"/>
            <a:ext cx="1396151" cy="276999"/>
          </a:xfrm>
          <a:prstGeom prst="rect">
            <a:avLst/>
          </a:prstGeom>
          <a:noFill/>
        </p:spPr>
        <p:txBody>
          <a:bodyPr wrap="square" rtlCol="0">
            <a:spAutoFit/>
          </a:bodyPr>
          <a:lstStyle/>
          <a:p>
            <a:r>
              <a:rPr lang="en-US" sz="1200" b="1" dirty="0" smtClean="0"/>
              <a:t>Beam direction</a:t>
            </a:r>
            <a:endParaRPr lang="en-US" sz="1200" b="1" dirty="0"/>
          </a:p>
        </p:txBody>
      </p:sp>
      <p:sp>
        <p:nvSpPr>
          <p:cNvPr id="51" name="TextBox 50"/>
          <p:cNvSpPr txBox="1"/>
          <p:nvPr/>
        </p:nvSpPr>
        <p:spPr>
          <a:xfrm>
            <a:off x="52416" y="1511498"/>
            <a:ext cx="1396151" cy="276999"/>
          </a:xfrm>
          <a:prstGeom prst="rect">
            <a:avLst/>
          </a:prstGeom>
          <a:noFill/>
        </p:spPr>
        <p:txBody>
          <a:bodyPr wrap="square" rtlCol="0">
            <a:spAutoFit/>
          </a:bodyPr>
          <a:lstStyle/>
          <a:p>
            <a:r>
              <a:rPr lang="en-US" sz="1200" b="1" dirty="0" smtClean="0"/>
              <a:t>Front End Building</a:t>
            </a:r>
            <a:endParaRPr lang="en-US" sz="1200" b="1" dirty="0"/>
          </a:p>
        </p:txBody>
      </p:sp>
      <p:pic>
        <p:nvPicPr>
          <p:cNvPr id="52" name="Picture 51" descr="LEBT_MEBT.jpeg"/>
          <p:cNvPicPr>
            <a:picLocks noChangeAspect="1"/>
          </p:cNvPicPr>
          <p:nvPr/>
        </p:nvPicPr>
        <p:blipFill rotWithShape="1">
          <a:blip r:embed="rId4">
            <a:extLst>
              <a:ext uri="{28A0092B-C50C-407E-A947-70E740481C1C}">
                <a14:useLocalDpi xmlns:a14="http://schemas.microsoft.com/office/drawing/2010/main" val="0"/>
              </a:ext>
            </a:extLst>
          </a:blip>
          <a:srcRect l="63637" t="10475" r="10527" b="74476"/>
          <a:stretch/>
        </p:blipFill>
        <p:spPr>
          <a:xfrm>
            <a:off x="1399386" y="2192068"/>
            <a:ext cx="1423446" cy="276131"/>
          </a:xfrm>
          <a:prstGeom prst="rect">
            <a:avLst/>
          </a:prstGeom>
        </p:spPr>
      </p:pic>
      <p:sp>
        <p:nvSpPr>
          <p:cNvPr id="55" name="TextBox 54"/>
          <p:cNvSpPr txBox="1"/>
          <p:nvPr/>
        </p:nvSpPr>
        <p:spPr>
          <a:xfrm>
            <a:off x="335536" y="1631175"/>
            <a:ext cx="1404039" cy="369332"/>
          </a:xfrm>
          <a:prstGeom prst="rect">
            <a:avLst/>
          </a:prstGeom>
          <a:noFill/>
        </p:spPr>
        <p:txBody>
          <a:bodyPr wrap="square" rtlCol="0">
            <a:spAutoFit/>
          </a:bodyPr>
          <a:lstStyle/>
          <a:p>
            <a:pPr algn="ctr"/>
            <a:r>
              <a:rPr lang="en-US" b="1" dirty="0" smtClean="0">
                <a:solidFill>
                  <a:srgbClr val="FF0000"/>
                </a:solidFill>
              </a:rPr>
              <a:t>ISRC+LEBT</a:t>
            </a:r>
          </a:p>
        </p:txBody>
      </p:sp>
      <p:pic>
        <p:nvPicPr>
          <p:cNvPr id="56" name="Picture 55" descr="DTL-RFQ.jpg"/>
          <p:cNvPicPr>
            <a:picLocks noChangeAspect="1"/>
          </p:cNvPicPr>
          <p:nvPr/>
        </p:nvPicPr>
        <p:blipFill rotWithShape="1">
          <a:blip r:embed="rId3">
            <a:extLst>
              <a:ext uri="{28A0092B-C50C-407E-A947-70E740481C1C}">
                <a14:useLocalDpi xmlns:a14="http://schemas.microsoft.com/office/drawing/2010/main" val="0"/>
              </a:ext>
            </a:extLst>
          </a:blip>
          <a:srcRect l="5770" t="16157" r="50933" b="79280"/>
          <a:stretch/>
        </p:blipFill>
        <p:spPr>
          <a:xfrm>
            <a:off x="7619666" y="2192068"/>
            <a:ext cx="1269950" cy="262800"/>
          </a:xfrm>
          <a:prstGeom prst="rect">
            <a:avLst/>
          </a:prstGeom>
        </p:spPr>
      </p:pic>
      <p:sp>
        <p:nvSpPr>
          <p:cNvPr id="26" name="TextBox 25"/>
          <p:cNvSpPr txBox="1"/>
          <p:nvPr/>
        </p:nvSpPr>
        <p:spPr>
          <a:xfrm>
            <a:off x="6174427" y="1783675"/>
            <a:ext cx="1404039" cy="369332"/>
          </a:xfrm>
          <a:prstGeom prst="rect">
            <a:avLst/>
          </a:prstGeom>
          <a:noFill/>
        </p:spPr>
        <p:txBody>
          <a:bodyPr wrap="square" rtlCol="0">
            <a:spAutoFit/>
          </a:bodyPr>
          <a:lstStyle/>
          <a:p>
            <a:pPr algn="ctr"/>
            <a:r>
              <a:rPr lang="en-US" b="1" dirty="0" smtClean="0">
                <a:solidFill>
                  <a:srgbClr val="FF0000"/>
                </a:solidFill>
              </a:rPr>
              <a:t>DTL4</a:t>
            </a:r>
          </a:p>
        </p:txBody>
      </p:sp>
      <p:sp>
        <p:nvSpPr>
          <p:cNvPr id="39" name="Rectangle 38"/>
          <p:cNvSpPr/>
          <p:nvPr/>
        </p:nvSpPr>
        <p:spPr>
          <a:xfrm>
            <a:off x="7726842" y="2023200"/>
            <a:ext cx="136800" cy="802800"/>
          </a:xfrm>
          <a:prstGeom prst="rect">
            <a:avLst/>
          </a:prstGeom>
          <a:pattFill prst="smGr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8052688" y="1890941"/>
            <a:ext cx="136800" cy="802800"/>
          </a:xfrm>
          <a:prstGeom prst="rect">
            <a:avLst/>
          </a:prstGeom>
          <a:pattFill prst="smGr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4154078" y="2023200"/>
            <a:ext cx="136800" cy="802800"/>
          </a:xfrm>
          <a:prstGeom prst="rect">
            <a:avLst/>
          </a:prstGeom>
          <a:pattFill prst="smGr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4479924" y="1890941"/>
            <a:ext cx="136800" cy="802800"/>
          </a:xfrm>
          <a:prstGeom prst="rect">
            <a:avLst/>
          </a:prstGeom>
          <a:pattFill prst="smGr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Picture 57" descr="DTL_1.jpeg"/>
          <p:cNvPicPr>
            <a:picLocks noChangeAspect="1"/>
          </p:cNvPicPr>
          <p:nvPr/>
        </p:nvPicPr>
        <p:blipFill rotWithShape="1">
          <a:blip r:embed="rId5">
            <a:extLst>
              <a:ext uri="{28A0092B-C50C-407E-A947-70E740481C1C}">
                <a14:useLocalDpi xmlns:a14="http://schemas.microsoft.com/office/drawing/2010/main" val="0"/>
              </a:ext>
            </a:extLst>
          </a:blip>
          <a:srcRect l="40669" t="38209" r="39469" b="18025"/>
          <a:stretch/>
        </p:blipFill>
        <p:spPr>
          <a:xfrm rot="5400000">
            <a:off x="8564199" y="2440337"/>
            <a:ext cx="435600" cy="540000"/>
          </a:xfrm>
          <a:prstGeom prst="rect">
            <a:avLst/>
          </a:prstGeom>
        </p:spPr>
      </p:pic>
      <p:pic>
        <p:nvPicPr>
          <p:cNvPr id="27" name="Picture 26" descr="DTL-RFQ.jpg"/>
          <p:cNvPicPr>
            <a:picLocks noChangeAspect="1"/>
          </p:cNvPicPr>
          <p:nvPr/>
        </p:nvPicPr>
        <p:blipFill rotWithShape="1">
          <a:blip r:embed="rId3">
            <a:extLst>
              <a:ext uri="{28A0092B-C50C-407E-A947-70E740481C1C}">
                <a14:useLocalDpi xmlns:a14="http://schemas.microsoft.com/office/drawing/2010/main" val="0"/>
              </a:ext>
            </a:extLst>
          </a:blip>
          <a:srcRect l="1" t="4266" r="-1" b="74909"/>
          <a:stretch/>
        </p:blipFill>
        <p:spPr>
          <a:xfrm>
            <a:off x="2810881" y="4461133"/>
            <a:ext cx="6235408" cy="1199384"/>
          </a:xfrm>
          <a:prstGeom prst="rect">
            <a:avLst/>
          </a:prstGeom>
        </p:spPr>
      </p:pic>
      <p:pic>
        <p:nvPicPr>
          <p:cNvPr id="28" name="Picture 27" descr="LEBT_MEBT.jpeg"/>
          <p:cNvPicPr>
            <a:picLocks noChangeAspect="1"/>
          </p:cNvPicPr>
          <p:nvPr/>
        </p:nvPicPr>
        <p:blipFill rotWithShape="1">
          <a:blip r:embed="rId4">
            <a:extLst>
              <a:ext uri="{28A0092B-C50C-407E-A947-70E740481C1C}">
                <a14:useLocalDpi xmlns:a14="http://schemas.microsoft.com/office/drawing/2010/main" val="0"/>
              </a:ext>
            </a:extLst>
          </a:blip>
          <a:srcRect l="37761" t="3713" r="36730" b="69372"/>
          <a:stretch/>
        </p:blipFill>
        <p:spPr>
          <a:xfrm>
            <a:off x="96689" y="4181725"/>
            <a:ext cx="2721600" cy="1512000"/>
          </a:xfrm>
          <a:prstGeom prst="rect">
            <a:avLst/>
          </a:prstGeom>
        </p:spPr>
      </p:pic>
      <p:pic>
        <p:nvPicPr>
          <p:cNvPr id="29" name="Picture 28" descr="DTL-RFQ.jpg"/>
          <p:cNvPicPr>
            <a:picLocks noChangeAspect="1"/>
          </p:cNvPicPr>
          <p:nvPr/>
        </p:nvPicPr>
        <p:blipFill rotWithShape="1">
          <a:blip r:embed="rId3">
            <a:extLst>
              <a:ext uri="{28A0092B-C50C-407E-A947-70E740481C1C}">
                <a14:useLocalDpi xmlns:a14="http://schemas.microsoft.com/office/drawing/2010/main" val="0"/>
              </a:ext>
            </a:extLst>
          </a:blip>
          <a:srcRect l="5772" t="16157" r="46359" b="79280"/>
          <a:stretch/>
        </p:blipFill>
        <p:spPr>
          <a:xfrm>
            <a:off x="2820197" y="4893409"/>
            <a:ext cx="2260800" cy="262800"/>
          </a:xfrm>
          <a:prstGeom prst="rect">
            <a:avLst/>
          </a:prstGeom>
        </p:spPr>
      </p:pic>
      <p:sp>
        <p:nvSpPr>
          <p:cNvPr id="30" name="TextBox 29"/>
          <p:cNvSpPr txBox="1"/>
          <p:nvPr/>
        </p:nvSpPr>
        <p:spPr>
          <a:xfrm>
            <a:off x="4986341" y="4453113"/>
            <a:ext cx="1404039" cy="369332"/>
          </a:xfrm>
          <a:prstGeom prst="rect">
            <a:avLst/>
          </a:prstGeom>
          <a:noFill/>
        </p:spPr>
        <p:txBody>
          <a:bodyPr wrap="square" rtlCol="0">
            <a:spAutoFit/>
          </a:bodyPr>
          <a:lstStyle/>
          <a:p>
            <a:pPr algn="ctr"/>
            <a:r>
              <a:rPr lang="en-US" b="1" dirty="0" smtClean="0">
                <a:solidFill>
                  <a:srgbClr val="FF0000"/>
                </a:solidFill>
              </a:rPr>
              <a:t>DTL3</a:t>
            </a:r>
          </a:p>
        </p:txBody>
      </p:sp>
      <p:cxnSp>
        <p:nvCxnSpPr>
          <p:cNvPr id="31" name="Straight Arrow Connector 30"/>
          <p:cNvCxnSpPr/>
          <p:nvPr/>
        </p:nvCxnSpPr>
        <p:spPr>
          <a:xfrm>
            <a:off x="6390380" y="4371047"/>
            <a:ext cx="16112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662184" y="4123324"/>
            <a:ext cx="1396151" cy="276999"/>
          </a:xfrm>
          <a:prstGeom prst="rect">
            <a:avLst/>
          </a:prstGeom>
          <a:noFill/>
        </p:spPr>
        <p:txBody>
          <a:bodyPr wrap="square" rtlCol="0">
            <a:spAutoFit/>
          </a:bodyPr>
          <a:lstStyle/>
          <a:p>
            <a:r>
              <a:rPr lang="en-US" sz="1200" b="1" dirty="0" smtClean="0"/>
              <a:t>Beam direction</a:t>
            </a:r>
            <a:endParaRPr lang="en-US" sz="1200" b="1" dirty="0"/>
          </a:p>
        </p:txBody>
      </p:sp>
      <p:sp>
        <p:nvSpPr>
          <p:cNvPr id="33" name="TextBox 32"/>
          <p:cNvSpPr txBox="1"/>
          <p:nvPr/>
        </p:nvSpPr>
        <p:spPr>
          <a:xfrm>
            <a:off x="40465" y="4188956"/>
            <a:ext cx="1396151" cy="276999"/>
          </a:xfrm>
          <a:prstGeom prst="rect">
            <a:avLst/>
          </a:prstGeom>
          <a:noFill/>
        </p:spPr>
        <p:txBody>
          <a:bodyPr wrap="square" rtlCol="0">
            <a:spAutoFit/>
          </a:bodyPr>
          <a:lstStyle/>
          <a:p>
            <a:r>
              <a:rPr lang="en-US" sz="1200" b="1" dirty="0" smtClean="0"/>
              <a:t>Front End Building</a:t>
            </a:r>
            <a:endParaRPr lang="en-US" sz="1200" b="1" dirty="0"/>
          </a:p>
        </p:txBody>
      </p:sp>
      <p:pic>
        <p:nvPicPr>
          <p:cNvPr id="34" name="Picture 33" descr="LEBT_MEBT.jpeg"/>
          <p:cNvPicPr>
            <a:picLocks noChangeAspect="1"/>
          </p:cNvPicPr>
          <p:nvPr/>
        </p:nvPicPr>
        <p:blipFill rotWithShape="1">
          <a:blip r:embed="rId4">
            <a:extLst>
              <a:ext uri="{28A0092B-C50C-407E-A947-70E740481C1C}">
                <a14:useLocalDpi xmlns:a14="http://schemas.microsoft.com/office/drawing/2010/main" val="0"/>
              </a:ext>
            </a:extLst>
          </a:blip>
          <a:srcRect l="63637" t="10475" r="10527" b="74476"/>
          <a:stretch/>
        </p:blipFill>
        <p:spPr>
          <a:xfrm>
            <a:off x="1387435" y="4869526"/>
            <a:ext cx="1423446" cy="276131"/>
          </a:xfrm>
          <a:prstGeom prst="rect">
            <a:avLst/>
          </a:prstGeom>
        </p:spPr>
      </p:pic>
      <p:sp>
        <p:nvSpPr>
          <p:cNvPr id="35" name="TextBox 34"/>
          <p:cNvSpPr txBox="1"/>
          <p:nvPr/>
        </p:nvSpPr>
        <p:spPr>
          <a:xfrm>
            <a:off x="323585" y="4308633"/>
            <a:ext cx="1404039" cy="369332"/>
          </a:xfrm>
          <a:prstGeom prst="rect">
            <a:avLst/>
          </a:prstGeom>
          <a:noFill/>
        </p:spPr>
        <p:txBody>
          <a:bodyPr wrap="square" rtlCol="0">
            <a:spAutoFit/>
          </a:bodyPr>
          <a:lstStyle/>
          <a:p>
            <a:pPr algn="ctr"/>
            <a:r>
              <a:rPr lang="en-US" b="1" dirty="0" smtClean="0">
                <a:solidFill>
                  <a:srgbClr val="FF0000"/>
                </a:solidFill>
              </a:rPr>
              <a:t>ISRC+LEBT</a:t>
            </a:r>
          </a:p>
        </p:txBody>
      </p:sp>
      <p:pic>
        <p:nvPicPr>
          <p:cNvPr id="36" name="Picture 35" descr="DTL-RFQ.jpg"/>
          <p:cNvPicPr>
            <a:picLocks noChangeAspect="1"/>
          </p:cNvPicPr>
          <p:nvPr/>
        </p:nvPicPr>
        <p:blipFill rotWithShape="1">
          <a:blip r:embed="rId3">
            <a:extLst>
              <a:ext uri="{28A0092B-C50C-407E-A947-70E740481C1C}">
                <a14:useLocalDpi xmlns:a14="http://schemas.microsoft.com/office/drawing/2010/main" val="0"/>
              </a:ext>
            </a:extLst>
          </a:blip>
          <a:srcRect l="5770" t="16157" r="50933" b="79280"/>
          <a:stretch/>
        </p:blipFill>
        <p:spPr>
          <a:xfrm>
            <a:off x="7607715" y="4869526"/>
            <a:ext cx="1269950" cy="262800"/>
          </a:xfrm>
          <a:prstGeom prst="rect">
            <a:avLst/>
          </a:prstGeom>
        </p:spPr>
      </p:pic>
      <p:sp>
        <p:nvSpPr>
          <p:cNvPr id="43" name="TextBox 42"/>
          <p:cNvSpPr txBox="1"/>
          <p:nvPr/>
        </p:nvSpPr>
        <p:spPr>
          <a:xfrm>
            <a:off x="6162476" y="4461133"/>
            <a:ext cx="1404039" cy="369332"/>
          </a:xfrm>
          <a:prstGeom prst="rect">
            <a:avLst/>
          </a:prstGeom>
          <a:noFill/>
        </p:spPr>
        <p:txBody>
          <a:bodyPr wrap="square" rtlCol="0">
            <a:spAutoFit/>
          </a:bodyPr>
          <a:lstStyle/>
          <a:p>
            <a:pPr algn="ctr"/>
            <a:r>
              <a:rPr lang="en-US" b="1" dirty="0" smtClean="0">
                <a:solidFill>
                  <a:srgbClr val="FF0000"/>
                </a:solidFill>
              </a:rPr>
              <a:t>DTL4</a:t>
            </a:r>
          </a:p>
        </p:txBody>
      </p:sp>
      <p:sp>
        <p:nvSpPr>
          <p:cNvPr id="44" name="Rectangle 43"/>
          <p:cNvSpPr/>
          <p:nvPr/>
        </p:nvSpPr>
        <p:spPr>
          <a:xfrm>
            <a:off x="7714891" y="4700658"/>
            <a:ext cx="136800" cy="802800"/>
          </a:xfrm>
          <a:prstGeom prst="rect">
            <a:avLst/>
          </a:prstGeom>
          <a:pattFill prst="smGr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8040737" y="4568399"/>
            <a:ext cx="136800" cy="802800"/>
          </a:xfrm>
          <a:prstGeom prst="rect">
            <a:avLst/>
          </a:prstGeom>
          <a:pattFill prst="smGr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descr="DTL_1.jpeg"/>
          <p:cNvPicPr>
            <a:picLocks noChangeAspect="1"/>
          </p:cNvPicPr>
          <p:nvPr/>
        </p:nvPicPr>
        <p:blipFill rotWithShape="1">
          <a:blip r:embed="rId5">
            <a:extLst>
              <a:ext uri="{28A0092B-C50C-407E-A947-70E740481C1C}">
                <a14:useLocalDpi xmlns:a14="http://schemas.microsoft.com/office/drawing/2010/main" val="0"/>
              </a:ext>
            </a:extLst>
          </a:blip>
          <a:srcRect l="40669" t="38209" r="39469" b="18025"/>
          <a:stretch/>
        </p:blipFill>
        <p:spPr>
          <a:xfrm rot="5400000">
            <a:off x="8552248" y="5117795"/>
            <a:ext cx="435600" cy="540000"/>
          </a:xfrm>
          <a:prstGeom prst="rect">
            <a:avLst/>
          </a:prstGeom>
        </p:spPr>
      </p:pic>
      <p:sp>
        <p:nvSpPr>
          <p:cNvPr id="2" name="TextBox 1"/>
          <p:cNvSpPr txBox="1"/>
          <p:nvPr/>
        </p:nvSpPr>
        <p:spPr>
          <a:xfrm>
            <a:off x="55717" y="3003181"/>
            <a:ext cx="8828058" cy="1200329"/>
          </a:xfrm>
          <a:prstGeom prst="rect">
            <a:avLst/>
          </a:prstGeom>
          <a:noFill/>
        </p:spPr>
        <p:txBody>
          <a:bodyPr wrap="none" rtlCol="0">
            <a:spAutoFit/>
          </a:bodyPr>
          <a:lstStyle/>
          <a:p>
            <a:r>
              <a:rPr lang="en-US" dirty="0" smtClean="0"/>
              <a:t>Two temporary shield walls imply need for two separate temporary access zones, allowing </a:t>
            </a:r>
          </a:p>
          <a:p>
            <a:r>
              <a:rPr lang="en-US" dirty="0" smtClean="0"/>
              <a:t>independent access</a:t>
            </a:r>
          </a:p>
          <a:p>
            <a:r>
              <a:rPr lang="en-US" dirty="0" smtClean="0"/>
              <a:t>Intermediate shield wall door/chicane could likely be limited to emergency egress only </a:t>
            </a:r>
          </a:p>
          <a:p>
            <a:r>
              <a:rPr lang="en-US" dirty="0" smtClean="0"/>
              <a:t>(implies access to DTL tanks 3 &amp;4 from cold </a:t>
            </a:r>
            <a:r>
              <a:rPr lang="en-US" dirty="0" err="1" smtClean="0"/>
              <a:t>linac</a:t>
            </a:r>
            <a:r>
              <a:rPr lang="en-US" dirty="0" smtClean="0"/>
              <a:t> end)</a:t>
            </a:r>
            <a:endParaRPr lang="en-US" dirty="0"/>
          </a:p>
        </p:txBody>
      </p:sp>
      <p:sp>
        <p:nvSpPr>
          <p:cNvPr id="63" name="TextBox 62"/>
          <p:cNvSpPr txBox="1"/>
          <p:nvPr/>
        </p:nvSpPr>
        <p:spPr>
          <a:xfrm>
            <a:off x="108640" y="5745559"/>
            <a:ext cx="7039307" cy="646331"/>
          </a:xfrm>
          <a:prstGeom prst="rect">
            <a:avLst/>
          </a:prstGeom>
          <a:noFill/>
        </p:spPr>
        <p:txBody>
          <a:bodyPr wrap="none" rtlCol="0">
            <a:spAutoFit/>
          </a:bodyPr>
          <a:lstStyle/>
          <a:p>
            <a:r>
              <a:rPr lang="en-US" dirty="0" smtClean="0"/>
              <a:t>One temporary shield wall need only one temporary access zones</a:t>
            </a:r>
          </a:p>
          <a:p>
            <a:r>
              <a:rPr lang="en-US" dirty="0" smtClean="0"/>
              <a:t>Shield wall door/chicane could likely be limited to emergency egress only</a:t>
            </a:r>
            <a:endParaRPr lang="en-US" dirty="0"/>
          </a:p>
        </p:txBody>
      </p:sp>
      <p:sp>
        <p:nvSpPr>
          <p:cNvPr id="3" name="Date Placeholder 2"/>
          <p:cNvSpPr>
            <a:spLocks noGrp="1"/>
          </p:cNvSpPr>
          <p:nvPr>
            <p:ph type="dt" sz="half" idx="10"/>
          </p:nvPr>
        </p:nvSpPr>
        <p:spPr/>
        <p:txBody>
          <a:bodyPr/>
          <a:lstStyle/>
          <a:p>
            <a:r>
              <a:rPr lang="en-US" smtClean="0"/>
              <a:t>2016-Jan-20</a:t>
            </a:r>
            <a:endParaRPr lang="sv-SE" dirty="0"/>
          </a:p>
        </p:txBody>
      </p:sp>
    </p:spTree>
    <p:extLst>
      <p:ext uri="{BB962C8B-B14F-4D97-AF65-F5344CB8AC3E}">
        <p14:creationId xmlns:p14="http://schemas.microsoft.com/office/powerpoint/2010/main" val="19162159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Modes (Operational </a:t>
            </a:r>
            <a:r>
              <a:rPr lang="en-US" dirty="0"/>
              <a:t>E</a:t>
            </a:r>
            <a:r>
              <a:rPr lang="en-US" dirty="0" smtClean="0"/>
              <a:t>nvelopes) used for early </a:t>
            </a:r>
            <a:r>
              <a:rPr lang="en-US" dirty="0" smtClean="0"/>
              <a:t>commissioning (NC)</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8800973"/>
              </p:ext>
            </p:extLst>
          </p:nvPr>
        </p:nvGraphicFramePr>
        <p:xfrm>
          <a:off x="328707" y="1539208"/>
          <a:ext cx="8621058" cy="4886399"/>
        </p:xfrm>
        <a:graphic>
          <a:graphicData uri="http://schemas.openxmlformats.org/drawingml/2006/table">
            <a:tbl>
              <a:tblPr firstRow="1" bandRow="1">
                <a:tableStyleId>{5C22544A-7EE6-4342-B048-85BDC9FD1C3A}</a:tableStyleId>
              </a:tblPr>
              <a:tblGrid>
                <a:gridCol w="825045"/>
                <a:gridCol w="1495561"/>
                <a:gridCol w="2179703"/>
                <a:gridCol w="4120749"/>
              </a:tblGrid>
              <a:tr h="370840">
                <a:tc>
                  <a:txBody>
                    <a:bodyPr/>
                    <a:lstStyle/>
                    <a:p>
                      <a:r>
                        <a:rPr lang="en-US" dirty="0" smtClean="0"/>
                        <a:t>Name</a:t>
                      </a:r>
                      <a:endParaRPr lang="en-US" dirty="0"/>
                    </a:p>
                  </a:txBody>
                  <a:tcPr/>
                </a:tc>
                <a:tc>
                  <a:txBody>
                    <a:bodyPr/>
                    <a:lstStyle/>
                    <a:p>
                      <a:r>
                        <a:rPr lang="en-US" dirty="0" smtClean="0"/>
                        <a:t>Description</a:t>
                      </a:r>
                      <a:endParaRPr lang="en-US" dirty="0"/>
                    </a:p>
                  </a:txBody>
                  <a:tcPr/>
                </a:tc>
                <a:tc>
                  <a:txBody>
                    <a:bodyPr/>
                    <a:lstStyle/>
                    <a:p>
                      <a:r>
                        <a:rPr lang="en-US" dirty="0" smtClean="0"/>
                        <a:t>Characteristics</a:t>
                      </a:r>
                      <a:endParaRPr lang="en-US" dirty="0"/>
                    </a:p>
                  </a:txBody>
                  <a:tcPr/>
                </a:tc>
                <a:tc>
                  <a:txBody>
                    <a:bodyPr/>
                    <a:lstStyle/>
                    <a:p>
                      <a:r>
                        <a:rPr lang="en-US" dirty="0" smtClean="0"/>
                        <a:t>Notes</a:t>
                      </a:r>
                      <a:endParaRPr lang="en-US" dirty="0"/>
                    </a:p>
                  </a:txBody>
                  <a:tcPr/>
                </a:tc>
              </a:tr>
              <a:tr h="370840">
                <a:tc>
                  <a:txBody>
                    <a:bodyPr/>
                    <a:lstStyle/>
                    <a:p>
                      <a:r>
                        <a:rPr lang="en-US" dirty="0" smtClean="0"/>
                        <a:t>B0</a:t>
                      </a:r>
                      <a:endParaRPr lang="en-US" dirty="0"/>
                    </a:p>
                  </a:txBody>
                  <a:tcPr/>
                </a:tc>
                <a:tc>
                  <a:txBody>
                    <a:bodyPr/>
                    <a:lstStyle/>
                    <a:p>
                      <a:r>
                        <a:rPr lang="en-US" dirty="0" smtClean="0"/>
                        <a:t>No Beam</a:t>
                      </a:r>
                      <a:endParaRPr lang="en-US" dirty="0"/>
                    </a:p>
                  </a:txBody>
                  <a:tcPr/>
                </a:tc>
                <a:tc>
                  <a:txBody>
                    <a:bodyPr/>
                    <a:lstStyle/>
                    <a:p>
                      <a:r>
                        <a:rPr lang="en-US" dirty="0" smtClean="0"/>
                        <a:t>No beam</a:t>
                      </a:r>
                      <a:endParaRPr lang="en-US" dirty="0"/>
                    </a:p>
                  </a:txBody>
                  <a:tcPr/>
                </a:tc>
                <a:tc>
                  <a:txBody>
                    <a:bodyPr/>
                    <a:lstStyle/>
                    <a:p>
                      <a:r>
                        <a:rPr lang="en-US" dirty="0" smtClean="0"/>
                        <a:t>No beam</a:t>
                      </a:r>
                      <a:endParaRPr lang="en-US" dirty="0"/>
                    </a:p>
                  </a:txBody>
                  <a:tcPr/>
                </a:tc>
              </a:tr>
              <a:tr h="370840">
                <a:tc>
                  <a:txBody>
                    <a:bodyPr/>
                    <a:lstStyle/>
                    <a:p>
                      <a:r>
                        <a:rPr lang="en-US" dirty="0" smtClean="0"/>
                        <a:t>B1</a:t>
                      </a:r>
                      <a:endParaRPr lang="en-US" dirty="0"/>
                    </a:p>
                  </a:txBody>
                  <a:tcPr/>
                </a:tc>
                <a:tc>
                  <a:txBody>
                    <a:bodyPr/>
                    <a:lstStyle/>
                    <a:p>
                      <a:r>
                        <a:rPr lang="en-US" dirty="0" smtClean="0"/>
                        <a:t>Probe Beam</a:t>
                      </a:r>
                      <a:endParaRPr lang="en-US" dirty="0"/>
                    </a:p>
                  </a:txBody>
                  <a:tcPr/>
                </a:tc>
                <a:tc>
                  <a:txBody>
                    <a:bodyPr/>
                    <a:lstStyle/>
                    <a:p>
                      <a:r>
                        <a:rPr lang="en-GB" sz="1800" kern="1200" dirty="0" smtClean="0">
                          <a:solidFill>
                            <a:schemeClr val="dk1"/>
                          </a:solidFill>
                          <a:effectLst/>
                          <a:latin typeface="+mn-lt"/>
                          <a:ea typeface="+mn-ea"/>
                          <a:cs typeface="+mn-cs"/>
                        </a:rPr>
                        <a:t>5 µs</a:t>
                      </a:r>
                      <a:r>
                        <a:rPr lang="en-GB" sz="1800" kern="1200" baseline="0" dirty="0" smtClean="0">
                          <a:solidFill>
                            <a:schemeClr val="dk1"/>
                          </a:solidFill>
                          <a:effectLst/>
                          <a:latin typeface="+mn-lt"/>
                          <a:ea typeface="+mn-ea"/>
                          <a:cs typeface="+mn-cs"/>
                        </a:rPr>
                        <a:t> @</a:t>
                      </a:r>
                      <a:r>
                        <a:rPr lang="en-GB" sz="1800" kern="1200" dirty="0" smtClean="0">
                          <a:solidFill>
                            <a:schemeClr val="dk1"/>
                          </a:solidFill>
                          <a:effectLst/>
                          <a:latin typeface="+mn-lt"/>
                          <a:ea typeface="+mn-ea"/>
                          <a:cs typeface="+mn-cs"/>
                        </a:rPr>
                        <a:t> 1Hz</a:t>
                      </a:r>
                      <a:r>
                        <a:rPr lang="en-US" dirty="0" smtClean="0">
                          <a:effectLst/>
                        </a:rPr>
                        <a:t> </a:t>
                      </a:r>
                      <a:endParaRPr lang="en-US" dirty="0"/>
                    </a:p>
                  </a:txBody>
                  <a:tcPr/>
                </a:tc>
                <a:tc>
                  <a:txBody>
                    <a:bodyPr/>
                    <a:lstStyle/>
                    <a:p>
                      <a:r>
                        <a:rPr lang="en-US" dirty="0" smtClean="0"/>
                        <a:t>Used for initial tune up</a:t>
                      </a:r>
                      <a:endParaRPr lang="en-US" dirty="0"/>
                    </a:p>
                  </a:txBody>
                  <a:tcPr/>
                </a:tc>
              </a:tr>
              <a:tr h="370840">
                <a:tc>
                  <a:txBody>
                    <a:bodyPr/>
                    <a:lstStyle/>
                    <a:p>
                      <a:r>
                        <a:rPr lang="en-US" dirty="0" smtClean="0"/>
                        <a:t>B2</a:t>
                      </a:r>
                      <a:endParaRPr lang="en-US" dirty="0"/>
                    </a:p>
                  </a:txBody>
                  <a:tcPr/>
                </a:tc>
                <a:tc>
                  <a:txBody>
                    <a:bodyPr/>
                    <a:lstStyle/>
                    <a:p>
                      <a:r>
                        <a:rPr lang="en-US" dirty="0" smtClean="0"/>
                        <a:t>Fast Tuning</a:t>
                      </a:r>
                      <a:endParaRPr lang="en-US" dirty="0"/>
                    </a:p>
                  </a:txBody>
                  <a:tcPr/>
                </a:tc>
                <a:tc>
                  <a:txBody>
                    <a:bodyPr/>
                    <a:lstStyle/>
                    <a:p>
                      <a:r>
                        <a:rPr lang="en-GB" sz="1800" kern="1200" dirty="0" smtClean="0">
                          <a:solidFill>
                            <a:schemeClr val="dk1"/>
                          </a:solidFill>
                          <a:effectLst/>
                          <a:latin typeface="+mn-lt"/>
                          <a:ea typeface="+mn-ea"/>
                          <a:cs typeface="+mn-cs"/>
                        </a:rPr>
                        <a:t>5 µs</a:t>
                      </a:r>
                      <a:r>
                        <a:rPr lang="en-GB" sz="1800" kern="1200" baseline="0" dirty="0" smtClean="0">
                          <a:solidFill>
                            <a:schemeClr val="dk1"/>
                          </a:solidFill>
                          <a:effectLst/>
                          <a:latin typeface="+mn-lt"/>
                          <a:ea typeface="+mn-ea"/>
                          <a:cs typeface="+mn-cs"/>
                        </a:rPr>
                        <a:t> @</a:t>
                      </a:r>
                      <a:r>
                        <a:rPr lang="en-GB" sz="1800" kern="1200" dirty="0" smtClean="0">
                          <a:solidFill>
                            <a:schemeClr val="dk1"/>
                          </a:solidFill>
                          <a:effectLst/>
                          <a:latin typeface="+mn-lt"/>
                          <a:ea typeface="+mn-ea"/>
                          <a:cs typeface="+mn-cs"/>
                        </a:rPr>
                        <a:t> 14 Hz</a:t>
                      </a:r>
                      <a:r>
                        <a:rPr lang="en-US" dirty="0" smtClean="0">
                          <a:effectLst/>
                        </a:rPr>
                        <a:t> </a:t>
                      </a:r>
                      <a:endParaRPr lang="en-US" dirty="0"/>
                    </a:p>
                  </a:txBody>
                  <a:tcPr/>
                </a:tc>
                <a:tc>
                  <a:txBody>
                    <a:bodyPr/>
                    <a:lstStyle/>
                    <a:p>
                      <a:r>
                        <a:rPr lang="en-GB" sz="1800" kern="1200" dirty="0" smtClean="0">
                          <a:solidFill>
                            <a:schemeClr val="dk1"/>
                          </a:solidFill>
                          <a:effectLst/>
                          <a:latin typeface="+mn-lt"/>
                          <a:ea typeface="+mn-ea"/>
                          <a:cs typeface="+mn-cs"/>
                        </a:rPr>
                        <a:t>limited beam loading; used for fast scans </a:t>
                      </a:r>
                      <a:r>
                        <a:rPr lang="en-US" sz="1800" kern="1200" dirty="0" smtClean="0">
                          <a:solidFill>
                            <a:schemeClr val="dk1"/>
                          </a:solidFill>
                          <a:effectLst/>
                          <a:latin typeface="+mn-lt"/>
                          <a:ea typeface="+mn-ea"/>
                          <a:cs typeface="+mn-cs"/>
                        </a:rPr>
                        <a:t>(e.g.</a:t>
                      </a:r>
                      <a:r>
                        <a:rPr lang="en-US" sz="1800" kern="1200" baseline="0" dirty="0" smtClean="0">
                          <a:solidFill>
                            <a:schemeClr val="dk1"/>
                          </a:solidFill>
                          <a:effectLst/>
                          <a:latin typeface="+mn-lt"/>
                          <a:ea typeface="+mn-ea"/>
                          <a:cs typeface="+mn-cs"/>
                        </a:rPr>
                        <a:t> RF and Wire scanners)</a:t>
                      </a:r>
                      <a:endParaRPr lang="en-US" dirty="0"/>
                    </a:p>
                  </a:txBody>
                  <a:tcPr/>
                </a:tc>
              </a:tr>
              <a:tr h="659840">
                <a:tc>
                  <a:txBody>
                    <a:bodyPr/>
                    <a:lstStyle/>
                    <a:p>
                      <a:r>
                        <a:rPr lang="en-US" dirty="0" smtClean="0"/>
                        <a:t>B3</a:t>
                      </a:r>
                      <a:endParaRPr lang="en-US" dirty="0"/>
                    </a:p>
                  </a:txBody>
                  <a:tcPr/>
                </a:tc>
                <a:tc>
                  <a:txBody>
                    <a:bodyPr/>
                    <a:lstStyle/>
                    <a:p>
                      <a:r>
                        <a:rPr lang="en-US" dirty="0" smtClean="0"/>
                        <a:t>Slow tuning</a:t>
                      </a:r>
                      <a:endParaRPr lang="en-US" dirty="0"/>
                    </a:p>
                  </a:txBody>
                  <a:tcPr/>
                </a:tc>
                <a:tc>
                  <a:txBody>
                    <a:bodyPr/>
                    <a:lstStyle/>
                    <a:p>
                      <a:r>
                        <a:rPr lang="en-GB" sz="1800" kern="1200" dirty="0" smtClean="0">
                          <a:solidFill>
                            <a:schemeClr val="dk1"/>
                          </a:solidFill>
                          <a:effectLst/>
                          <a:latin typeface="+mn-lt"/>
                          <a:ea typeface="+mn-ea"/>
                          <a:cs typeface="+mn-cs"/>
                        </a:rPr>
                        <a:t>50 µs @  1 Hz</a:t>
                      </a:r>
                      <a:r>
                        <a:rPr lang="en-US" dirty="0" smtClean="0">
                          <a:effectLst/>
                        </a:rPr>
                        <a:t> </a:t>
                      </a:r>
                      <a:endParaRPr lang="en-US" dirty="0"/>
                    </a:p>
                  </a:txBody>
                  <a:tcPr/>
                </a:tc>
                <a:tc>
                  <a:txBody>
                    <a:bodyPr/>
                    <a:lstStyle/>
                    <a:p>
                      <a:r>
                        <a:rPr lang="en-US" dirty="0" smtClean="0"/>
                        <a:t>Beam loading studies,</a:t>
                      </a:r>
                      <a:r>
                        <a:rPr lang="en-US" baseline="0" dirty="0" smtClean="0"/>
                        <a:t> limit of invasive diagnostics</a:t>
                      </a:r>
                      <a:endParaRPr lang="en-US" dirty="0"/>
                    </a:p>
                  </a:txBody>
                  <a:tcPr/>
                </a:tc>
              </a:tr>
              <a:tr h="370840">
                <a:tc>
                  <a:txBody>
                    <a:bodyPr/>
                    <a:lstStyle/>
                    <a:p>
                      <a:r>
                        <a:rPr lang="en-US" dirty="0" smtClean="0">
                          <a:solidFill>
                            <a:srgbClr val="A6A6A6"/>
                          </a:solidFill>
                        </a:rPr>
                        <a:t>B4</a:t>
                      </a:r>
                      <a:endParaRPr lang="en-US" dirty="0">
                        <a:solidFill>
                          <a:srgbClr val="A6A6A6"/>
                        </a:solidFill>
                      </a:endParaRPr>
                    </a:p>
                  </a:txBody>
                  <a:tcPr/>
                </a:tc>
                <a:tc>
                  <a:txBody>
                    <a:bodyPr/>
                    <a:lstStyle/>
                    <a:p>
                      <a:r>
                        <a:rPr lang="en-US" dirty="0" smtClean="0">
                          <a:solidFill>
                            <a:srgbClr val="A6A6A6"/>
                          </a:solidFill>
                        </a:rPr>
                        <a:t>Long pulse verification</a:t>
                      </a:r>
                      <a:endParaRPr lang="en-US" dirty="0">
                        <a:solidFill>
                          <a:srgbClr val="A6A6A6"/>
                        </a:solidFill>
                      </a:endParaRPr>
                    </a:p>
                  </a:txBody>
                  <a:tcPr/>
                </a:tc>
                <a:tc>
                  <a:txBody>
                    <a:bodyPr/>
                    <a:lstStyle/>
                    <a:p>
                      <a:r>
                        <a:rPr lang="en-GB" sz="1800" kern="1200" dirty="0" smtClean="0">
                          <a:solidFill>
                            <a:srgbClr val="A6A6A6"/>
                          </a:solidFill>
                          <a:effectLst/>
                          <a:latin typeface="+mn-lt"/>
                          <a:ea typeface="+mn-ea"/>
                          <a:cs typeface="+mn-cs"/>
                        </a:rPr>
                        <a:t>2.86 </a:t>
                      </a:r>
                      <a:r>
                        <a:rPr lang="en-GB" sz="1800" kern="1200" dirty="0" err="1" smtClean="0">
                          <a:solidFill>
                            <a:srgbClr val="A6A6A6"/>
                          </a:solidFill>
                          <a:effectLst/>
                          <a:latin typeface="+mn-lt"/>
                          <a:ea typeface="+mn-ea"/>
                          <a:cs typeface="+mn-cs"/>
                        </a:rPr>
                        <a:t>ms</a:t>
                      </a:r>
                      <a:r>
                        <a:rPr lang="en-GB" sz="1800" kern="1200" baseline="0" dirty="0" smtClean="0">
                          <a:solidFill>
                            <a:srgbClr val="A6A6A6"/>
                          </a:solidFill>
                          <a:effectLst/>
                          <a:latin typeface="+mn-lt"/>
                          <a:ea typeface="+mn-ea"/>
                          <a:cs typeface="+mn-cs"/>
                        </a:rPr>
                        <a:t> @</a:t>
                      </a:r>
                      <a:r>
                        <a:rPr lang="en-GB" sz="1800" kern="1200" dirty="0" smtClean="0">
                          <a:solidFill>
                            <a:srgbClr val="A6A6A6"/>
                          </a:solidFill>
                          <a:effectLst/>
                          <a:latin typeface="+mn-lt"/>
                          <a:ea typeface="+mn-ea"/>
                          <a:cs typeface="+mn-cs"/>
                        </a:rPr>
                        <a:t> 1/30 Hz</a:t>
                      </a:r>
                      <a:r>
                        <a:rPr lang="en-US" dirty="0" smtClean="0">
                          <a:solidFill>
                            <a:srgbClr val="A6A6A6"/>
                          </a:solidFill>
                          <a:effectLst/>
                        </a:rPr>
                        <a:t> </a:t>
                      </a:r>
                      <a:endParaRPr lang="en-US" dirty="0">
                        <a:solidFill>
                          <a:srgbClr val="A6A6A6"/>
                        </a:solidFill>
                      </a:endParaRPr>
                    </a:p>
                  </a:txBody>
                  <a:tcPr/>
                </a:tc>
                <a:tc>
                  <a:txBody>
                    <a:bodyPr/>
                    <a:lstStyle/>
                    <a:p>
                      <a:r>
                        <a:rPr lang="en-US" dirty="0" smtClean="0">
                          <a:solidFill>
                            <a:srgbClr val="A6A6A6"/>
                          </a:solidFill>
                        </a:rPr>
                        <a:t>Only use when tunes up.</a:t>
                      </a:r>
                    </a:p>
                    <a:p>
                      <a:r>
                        <a:rPr lang="en-US" dirty="0" smtClean="0">
                          <a:solidFill>
                            <a:srgbClr val="A6A6A6"/>
                          </a:solidFill>
                        </a:rPr>
                        <a:t>RF feed forward, Beam loading, Lorenz detuning compensation.</a:t>
                      </a:r>
                      <a:r>
                        <a:rPr lang="en-US" baseline="0" dirty="0" smtClean="0">
                          <a:solidFill>
                            <a:srgbClr val="A6A6A6"/>
                          </a:solidFill>
                        </a:rPr>
                        <a:t> Beam loss minimization</a:t>
                      </a:r>
                      <a:endParaRPr lang="en-US" dirty="0">
                        <a:solidFill>
                          <a:srgbClr val="A6A6A6"/>
                        </a:solidFill>
                      </a:endParaRPr>
                    </a:p>
                  </a:txBody>
                  <a:tcPr/>
                </a:tc>
              </a:tr>
              <a:tr h="370840">
                <a:tc>
                  <a:txBody>
                    <a:bodyPr/>
                    <a:lstStyle/>
                    <a:p>
                      <a:r>
                        <a:rPr lang="en-US" dirty="0" smtClean="0">
                          <a:solidFill>
                            <a:srgbClr val="A6A6A6"/>
                          </a:solidFill>
                        </a:rPr>
                        <a:t>B5</a:t>
                      </a:r>
                      <a:endParaRPr lang="en-US" dirty="0">
                        <a:solidFill>
                          <a:srgbClr val="A6A6A6"/>
                        </a:solidFill>
                      </a:endParaRPr>
                    </a:p>
                  </a:txBody>
                  <a:tcPr/>
                </a:tc>
                <a:tc>
                  <a:txBody>
                    <a:bodyPr/>
                    <a:lstStyle/>
                    <a:p>
                      <a:r>
                        <a:rPr lang="en-US" dirty="0" smtClean="0">
                          <a:solidFill>
                            <a:srgbClr val="A6A6A6"/>
                          </a:solidFill>
                        </a:rPr>
                        <a:t>Production</a:t>
                      </a:r>
                      <a:endParaRPr lang="en-US" dirty="0">
                        <a:solidFill>
                          <a:srgbClr val="A6A6A6"/>
                        </a:solidFill>
                      </a:endParaRPr>
                    </a:p>
                  </a:txBody>
                  <a:tcPr/>
                </a:tc>
                <a:tc>
                  <a:txBody>
                    <a:bodyPr/>
                    <a:lstStyle/>
                    <a:p>
                      <a:r>
                        <a:rPr lang="en-GB" sz="1800" kern="1200" dirty="0" smtClean="0">
                          <a:solidFill>
                            <a:srgbClr val="A6A6A6"/>
                          </a:solidFill>
                          <a:effectLst/>
                          <a:latin typeface="+mn-lt"/>
                          <a:ea typeface="+mn-ea"/>
                          <a:cs typeface="+mn-cs"/>
                        </a:rPr>
                        <a:t>2.86 </a:t>
                      </a:r>
                      <a:r>
                        <a:rPr lang="en-GB" sz="1800" kern="1200" dirty="0" err="1" smtClean="0">
                          <a:solidFill>
                            <a:srgbClr val="A6A6A6"/>
                          </a:solidFill>
                          <a:effectLst/>
                          <a:latin typeface="+mn-lt"/>
                          <a:ea typeface="+mn-ea"/>
                          <a:cs typeface="+mn-cs"/>
                        </a:rPr>
                        <a:t>ms</a:t>
                      </a:r>
                      <a:r>
                        <a:rPr lang="en-GB" sz="1800" kern="1200" baseline="0" dirty="0" smtClean="0">
                          <a:solidFill>
                            <a:srgbClr val="A6A6A6"/>
                          </a:solidFill>
                          <a:effectLst/>
                          <a:latin typeface="+mn-lt"/>
                          <a:ea typeface="+mn-ea"/>
                          <a:cs typeface="+mn-cs"/>
                        </a:rPr>
                        <a:t> @</a:t>
                      </a:r>
                      <a:r>
                        <a:rPr lang="en-GB" sz="1800" kern="1200" dirty="0" smtClean="0">
                          <a:solidFill>
                            <a:srgbClr val="A6A6A6"/>
                          </a:solidFill>
                          <a:effectLst/>
                          <a:latin typeface="+mn-lt"/>
                          <a:ea typeface="+mn-ea"/>
                          <a:cs typeface="+mn-cs"/>
                        </a:rPr>
                        <a:t> 14 Hz</a:t>
                      </a:r>
                      <a:r>
                        <a:rPr lang="en-US" dirty="0" smtClean="0">
                          <a:solidFill>
                            <a:srgbClr val="A6A6A6"/>
                          </a:solidFill>
                          <a:effectLst/>
                        </a:rPr>
                        <a:t> </a:t>
                      </a:r>
                      <a:endParaRPr lang="en-US" dirty="0">
                        <a:solidFill>
                          <a:srgbClr val="A6A6A6"/>
                        </a:solidFill>
                      </a:endParaRPr>
                    </a:p>
                  </a:txBody>
                  <a:tcPr/>
                </a:tc>
                <a:tc>
                  <a:txBody>
                    <a:bodyPr/>
                    <a:lstStyle/>
                    <a:p>
                      <a:r>
                        <a:rPr lang="en-US" dirty="0" smtClean="0">
                          <a:solidFill>
                            <a:srgbClr val="A6A6A6"/>
                          </a:solidFill>
                        </a:rPr>
                        <a:t>Normal</a:t>
                      </a:r>
                      <a:r>
                        <a:rPr lang="en-US" baseline="0" dirty="0" smtClean="0">
                          <a:solidFill>
                            <a:srgbClr val="A6A6A6"/>
                          </a:solidFill>
                        </a:rPr>
                        <a:t> operation with high power</a:t>
                      </a:r>
                      <a:endParaRPr lang="en-US" dirty="0">
                        <a:solidFill>
                          <a:srgbClr val="A6A6A6"/>
                        </a:solidFill>
                      </a:endParaRPr>
                    </a:p>
                  </a:txBody>
                  <a:tcPr/>
                </a:tc>
              </a:tr>
              <a:tr h="370840">
                <a:tc>
                  <a:txBody>
                    <a:bodyPr/>
                    <a:lstStyle/>
                    <a:p>
                      <a:r>
                        <a:rPr lang="en-US" dirty="0" smtClean="0">
                          <a:solidFill>
                            <a:srgbClr val="A6A6A6"/>
                          </a:solidFill>
                        </a:rPr>
                        <a:t>B6</a:t>
                      </a:r>
                      <a:endParaRPr lang="en-US" dirty="0">
                        <a:solidFill>
                          <a:srgbClr val="A6A6A6"/>
                        </a:solidFill>
                      </a:endParaRPr>
                    </a:p>
                  </a:txBody>
                  <a:tcPr/>
                </a:tc>
                <a:tc>
                  <a:txBody>
                    <a:bodyPr/>
                    <a:lstStyle/>
                    <a:p>
                      <a:r>
                        <a:rPr lang="en-US" dirty="0" smtClean="0">
                          <a:solidFill>
                            <a:srgbClr val="A6A6A6"/>
                          </a:solidFill>
                        </a:rPr>
                        <a:t>Mixed</a:t>
                      </a:r>
                      <a:r>
                        <a:rPr lang="en-US" baseline="0" dirty="0" smtClean="0">
                          <a:solidFill>
                            <a:srgbClr val="A6A6A6"/>
                          </a:solidFill>
                        </a:rPr>
                        <a:t> mode</a:t>
                      </a:r>
                      <a:endParaRPr lang="en-US" dirty="0">
                        <a:solidFill>
                          <a:srgbClr val="A6A6A6"/>
                        </a:solidFill>
                      </a:endParaRPr>
                    </a:p>
                  </a:txBody>
                  <a:tcPr/>
                </a:tc>
                <a:tc>
                  <a:txBody>
                    <a:bodyPr/>
                    <a:lstStyle/>
                    <a:p>
                      <a:r>
                        <a:rPr lang="en-GB" sz="1800" kern="1200" dirty="0" smtClean="0">
                          <a:solidFill>
                            <a:srgbClr val="A6A6A6"/>
                          </a:solidFill>
                          <a:effectLst/>
                          <a:latin typeface="+mn-lt"/>
                          <a:ea typeface="+mn-ea"/>
                          <a:cs typeface="+mn-cs"/>
                        </a:rPr>
                        <a:t>2.86 </a:t>
                      </a:r>
                      <a:r>
                        <a:rPr lang="en-GB" sz="1800" kern="1200" dirty="0" err="1" smtClean="0">
                          <a:solidFill>
                            <a:srgbClr val="A6A6A6"/>
                          </a:solidFill>
                          <a:effectLst/>
                          <a:latin typeface="+mn-lt"/>
                          <a:ea typeface="+mn-ea"/>
                          <a:cs typeface="+mn-cs"/>
                        </a:rPr>
                        <a:t>ms</a:t>
                      </a:r>
                      <a:r>
                        <a:rPr lang="en-GB" sz="1800" kern="1200" dirty="0" smtClean="0">
                          <a:solidFill>
                            <a:srgbClr val="A6A6A6"/>
                          </a:solidFill>
                          <a:effectLst/>
                          <a:latin typeface="+mn-lt"/>
                          <a:ea typeface="+mn-ea"/>
                          <a:cs typeface="+mn-cs"/>
                        </a:rPr>
                        <a:t> @ 1/60 Hz, interleaved with</a:t>
                      </a:r>
                    </a:p>
                    <a:p>
                      <a:r>
                        <a:rPr lang="en-GB" sz="1800" kern="1200" dirty="0" smtClean="0">
                          <a:solidFill>
                            <a:srgbClr val="A6A6A6"/>
                          </a:solidFill>
                          <a:effectLst/>
                          <a:latin typeface="+mn-lt"/>
                          <a:ea typeface="+mn-ea"/>
                          <a:cs typeface="+mn-cs"/>
                        </a:rPr>
                        <a:t>50 µs @ 1 Hz</a:t>
                      </a:r>
                      <a:endParaRPr lang="en-US" dirty="0">
                        <a:solidFill>
                          <a:srgbClr val="A6A6A6"/>
                        </a:solidFill>
                      </a:endParaRPr>
                    </a:p>
                  </a:txBody>
                  <a:tcPr/>
                </a:tc>
                <a:tc>
                  <a:txBody>
                    <a:bodyPr/>
                    <a:lstStyle/>
                    <a:p>
                      <a:r>
                        <a:rPr lang="en-US" dirty="0" smtClean="0">
                          <a:solidFill>
                            <a:srgbClr val="A6A6A6"/>
                          </a:solidFill>
                        </a:rPr>
                        <a:t>TBC. May want to keep low power pilot</a:t>
                      </a:r>
                      <a:r>
                        <a:rPr lang="en-US" baseline="0" dirty="0" smtClean="0">
                          <a:solidFill>
                            <a:srgbClr val="A6A6A6"/>
                          </a:solidFill>
                        </a:rPr>
                        <a:t> beam on between high power pulses if running “pulse on demand”.</a:t>
                      </a:r>
                      <a:endParaRPr lang="en-US" dirty="0">
                        <a:solidFill>
                          <a:srgbClr val="A6A6A6"/>
                        </a:solidFill>
                      </a:endParaRPr>
                    </a:p>
                  </a:txBody>
                  <a:tcPr/>
                </a:tc>
              </a:tr>
            </a:tbl>
          </a:graphicData>
        </a:graphic>
      </p:graphicFrame>
      <p:sp>
        <p:nvSpPr>
          <p:cNvPr id="5" name="Slide Number Placeholder 4"/>
          <p:cNvSpPr>
            <a:spLocks noGrp="1"/>
          </p:cNvSpPr>
          <p:nvPr>
            <p:ph type="sldNum" sz="quarter" idx="12"/>
          </p:nvPr>
        </p:nvSpPr>
        <p:spPr/>
        <p:txBody>
          <a:bodyPr/>
          <a:lstStyle/>
          <a:p>
            <a:fld id="{038C62C7-F79B-CD4A-A5DF-5683BBEC4A65}" type="slidenum">
              <a:rPr lang="sv-SE" smtClean="0"/>
              <a:t>21</a:t>
            </a:fld>
            <a:endParaRPr lang="sv-SE"/>
          </a:p>
        </p:txBody>
      </p:sp>
      <p:sp>
        <p:nvSpPr>
          <p:cNvPr id="7" name="TextBox 6"/>
          <p:cNvSpPr txBox="1"/>
          <p:nvPr/>
        </p:nvSpPr>
        <p:spPr>
          <a:xfrm>
            <a:off x="1658495" y="6512301"/>
            <a:ext cx="3954929" cy="369332"/>
          </a:xfrm>
          <a:prstGeom prst="rect">
            <a:avLst/>
          </a:prstGeom>
          <a:noFill/>
        </p:spPr>
        <p:txBody>
          <a:bodyPr wrap="none" rtlCol="0">
            <a:spAutoFit/>
          </a:bodyPr>
          <a:lstStyle/>
          <a:p>
            <a:r>
              <a:rPr lang="en-US" dirty="0" smtClean="0"/>
              <a:t>Supporting document: ESS-</a:t>
            </a:r>
            <a:r>
              <a:rPr lang="en-US" dirty="0"/>
              <a:t>ESS-</a:t>
            </a:r>
            <a:r>
              <a:rPr lang="en-US" dirty="0" smtClean="0"/>
              <a:t>0038258</a:t>
            </a:r>
            <a:endParaRPr lang="en-US" dirty="0"/>
          </a:p>
        </p:txBody>
      </p:sp>
      <p:sp>
        <p:nvSpPr>
          <p:cNvPr id="3" name="Date Placeholder 2"/>
          <p:cNvSpPr>
            <a:spLocks noGrp="1"/>
          </p:cNvSpPr>
          <p:nvPr>
            <p:ph type="dt" sz="half" idx="10"/>
          </p:nvPr>
        </p:nvSpPr>
        <p:spPr/>
        <p:txBody>
          <a:bodyPr/>
          <a:lstStyle/>
          <a:p>
            <a:r>
              <a:rPr lang="en-US" smtClean="0"/>
              <a:t>2016-Jan-20</a:t>
            </a:r>
            <a:endParaRPr lang="sv-SE" dirty="0"/>
          </a:p>
        </p:txBody>
      </p:sp>
      <p:sp>
        <p:nvSpPr>
          <p:cNvPr id="8" name="Rectangle 7"/>
          <p:cNvSpPr/>
          <p:nvPr/>
        </p:nvSpPr>
        <p:spPr>
          <a:xfrm>
            <a:off x="328707" y="3974353"/>
            <a:ext cx="8621058" cy="245125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23528" y="4149080"/>
            <a:ext cx="5348917" cy="923330"/>
          </a:xfrm>
          <a:prstGeom prst="rect">
            <a:avLst/>
          </a:prstGeom>
          <a:solidFill>
            <a:schemeClr val="bg1"/>
          </a:solidFill>
          <a:ln>
            <a:solidFill>
              <a:srgbClr val="FF0000"/>
            </a:solidFill>
          </a:ln>
        </p:spPr>
        <p:txBody>
          <a:bodyPr wrap="square" rtlCol="0">
            <a:spAutoFit/>
          </a:bodyPr>
          <a:lstStyle/>
          <a:p>
            <a:r>
              <a:rPr lang="en-US" dirty="0" smtClean="0"/>
              <a:t>Ion source is capable of ~ 90mA  * 6ms @ 14Hz.</a:t>
            </a:r>
          </a:p>
          <a:p>
            <a:r>
              <a:rPr lang="en-US" dirty="0" smtClean="0"/>
              <a:t>Investigating hardware methods to limit rate and pulse length</a:t>
            </a:r>
            <a:r>
              <a:rPr lang="en-US" dirty="0"/>
              <a:t> </a:t>
            </a:r>
            <a:r>
              <a:rPr lang="en-US" dirty="0" smtClean="0"/>
              <a:t>for commissioning.</a:t>
            </a:r>
            <a:endParaRPr lang="en-US" dirty="0"/>
          </a:p>
        </p:txBody>
      </p:sp>
      <p:sp>
        <p:nvSpPr>
          <p:cNvPr id="9" name="Rectangle 8"/>
          <p:cNvSpPr/>
          <p:nvPr/>
        </p:nvSpPr>
        <p:spPr>
          <a:xfrm>
            <a:off x="251520" y="2636912"/>
            <a:ext cx="8712968" cy="648072"/>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03848" y="5373216"/>
            <a:ext cx="5348917" cy="646331"/>
          </a:xfrm>
          <a:prstGeom prst="rect">
            <a:avLst/>
          </a:prstGeom>
          <a:solidFill>
            <a:schemeClr val="bg1"/>
          </a:solidFill>
          <a:ln>
            <a:solidFill>
              <a:srgbClr val="FF0000"/>
            </a:solidFill>
          </a:ln>
        </p:spPr>
        <p:txBody>
          <a:bodyPr wrap="square" rtlCol="0">
            <a:spAutoFit/>
          </a:bodyPr>
          <a:lstStyle/>
          <a:p>
            <a:r>
              <a:rPr lang="en-US" dirty="0" smtClean="0"/>
              <a:t>The temporary shielding wall will set the limit of the beam modes to use. IS limited to 1 Hz, 3 </a:t>
            </a:r>
            <a:r>
              <a:rPr lang="en-US" dirty="0" err="1" smtClean="0"/>
              <a:t>ms</a:t>
            </a:r>
            <a:r>
              <a:rPr lang="en-US" smtClean="0"/>
              <a:t> pulse</a:t>
            </a:r>
            <a:endParaRPr lang="en-US" dirty="0"/>
          </a:p>
        </p:txBody>
      </p:sp>
    </p:spTree>
    <p:extLst>
      <p:ext uri="{BB962C8B-B14F-4D97-AF65-F5344CB8AC3E}">
        <p14:creationId xmlns:p14="http://schemas.microsoft.com/office/powerpoint/2010/main" val="2369641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Stops</a:t>
            </a:r>
            <a:endParaRPr 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1125466719"/>
              </p:ext>
            </p:extLst>
          </p:nvPr>
        </p:nvGraphicFramePr>
        <p:xfrm>
          <a:off x="539552" y="1772818"/>
          <a:ext cx="7632847" cy="3723201"/>
        </p:xfrm>
        <a:graphic>
          <a:graphicData uri="http://schemas.openxmlformats.org/drawingml/2006/table">
            <a:tbl>
              <a:tblPr/>
              <a:tblGrid>
                <a:gridCol w="2736304"/>
                <a:gridCol w="4896543"/>
              </a:tblGrid>
              <a:tr h="410836">
                <a:tc>
                  <a:txBody>
                    <a:bodyPr/>
                    <a:lstStyle/>
                    <a:p>
                      <a:pPr algn="ctr" fontAlgn="ctr"/>
                      <a:r>
                        <a:rPr lang="en-US" sz="1600" b="1" i="0" u="none" strike="noStrike" dirty="0" smtClean="0">
                          <a:solidFill>
                            <a:srgbClr val="000000"/>
                          </a:solidFill>
                          <a:effectLst/>
                          <a:latin typeface="Calibri"/>
                        </a:rPr>
                        <a:t>Name/Location</a:t>
                      </a:r>
                      <a:endParaRPr lang="en-US" sz="1600" b="1" i="0" u="none" strike="noStrike" dirty="0">
                        <a:solidFill>
                          <a:srgbClr val="000000"/>
                        </a:solidFill>
                        <a:effectLst/>
                        <a:latin typeface="Calibri"/>
                      </a:endParaRP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a:rPr>
                        <a:t>Current Limits</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36513">
                <a:tc>
                  <a:txBody>
                    <a:bodyPr/>
                    <a:lstStyle/>
                    <a:p>
                      <a:pPr algn="l" fontAlgn="ctr"/>
                      <a:r>
                        <a:rPr lang="en-US" sz="1600" b="0" i="0" u="none" strike="noStrike">
                          <a:solidFill>
                            <a:srgbClr val="000000"/>
                          </a:solidFill>
                          <a:effectLst/>
                          <a:latin typeface="Calibri"/>
                        </a:rPr>
                        <a:t>LEBT</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r>
                        <a:rPr lang="en-US" sz="1600" b="1" i="0" u="none" strike="noStrike">
                          <a:solidFill>
                            <a:srgbClr val="000000"/>
                          </a:solidFill>
                          <a:effectLst/>
                          <a:latin typeface="Calibri"/>
                        </a:rPr>
                        <a:t>Full beam</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9050" cap="flat" cmpd="sng" algn="ctr">
                      <a:solidFill>
                        <a:srgbClr val="4BACC6"/>
                      </a:solidFill>
                      <a:prstDash val="solid"/>
                      <a:round/>
                      <a:headEnd type="none" w="med" len="med"/>
                      <a:tailEnd type="none" w="med" len="med"/>
                    </a:lnB>
                  </a:tcPr>
                </a:tc>
              </a:tr>
              <a:tr h="410836">
                <a:tc>
                  <a:txBody>
                    <a:bodyPr/>
                    <a:lstStyle/>
                    <a:p>
                      <a:pPr algn="l" fontAlgn="ctr"/>
                      <a:r>
                        <a:rPr lang="en-US" sz="1600" b="0" i="0" u="none" strike="noStrike" dirty="0" smtClean="0">
                          <a:solidFill>
                            <a:srgbClr val="000000"/>
                          </a:solidFill>
                          <a:effectLst/>
                          <a:latin typeface="Calibri"/>
                        </a:rPr>
                        <a:t>MEBT </a:t>
                      </a:r>
                      <a:endParaRPr lang="en-US" sz="1600" b="0" i="0" u="none" strike="noStrike" dirty="0">
                        <a:solidFill>
                          <a:srgbClr val="000000"/>
                        </a:solidFill>
                        <a:effectLst/>
                        <a:latin typeface="Calibri"/>
                      </a:endParaRP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1 Hz, 50 us / 14 Hz, 5 us</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905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10836">
                <a:tc>
                  <a:txBody>
                    <a:bodyPr/>
                    <a:lstStyle/>
                    <a:p>
                      <a:pPr algn="l" fontAlgn="ctr"/>
                      <a:r>
                        <a:rPr lang="en-US" sz="1600" b="0" i="0" u="none" strike="noStrike">
                          <a:solidFill>
                            <a:srgbClr val="000000"/>
                          </a:solidFill>
                          <a:effectLst/>
                          <a:latin typeface="Calibri"/>
                        </a:rPr>
                        <a:t>DTL</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1 Hz, 50 us / 14 Hz, 5 us</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10836">
                <a:tc>
                  <a:txBody>
                    <a:bodyPr/>
                    <a:lstStyle/>
                    <a:p>
                      <a:pPr algn="l" fontAlgn="ctr"/>
                      <a:r>
                        <a:rPr lang="en-US" sz="1600" b="0" i="0" u="none" strike="noStrike" dirty="0">
                          <a:solidFill>
                            <a:srgbClr val="000000"/>
                          </a:solidFill>
                          <a:effectLst/>
                          <a:latin typeface="Calibri"/>
                        </a:rPr>
                        <a:t>Spokes</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1 Hz, 50 us / 14 Hz, 5 us</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10836">
                <a:tc>
                  <a:txBody>
                    <a:bodyPr/>
                    <a:lstStyle/>
                    <a:p>
                      <a:pPr algn="l" fontAlgn="ctr"/>
                      <a:r>
                        <a:rPr lang="en-US" sz="1600" b="0" i="0" u="none" strike="noStrike">
                          <a:solidFill>
                            <a:srgbClr val="000000"/>
                          </a:solidFill>
                          <a:effectLst/>
                          <a:latin typeface="Calibri"/>
                        </a:rPr>
                        <a:t>MBL</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1 Hz, 50 us / 14 Hz, 5 us</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10836">
                <a:tc>
                  <a:txBody>
                    <a:bodyPr/>
                    <a:lstStyle/>
                    <a:p>
                      <a:pPr algn="l" fontAlgn="ctr"/>
                      <a:r>
                        <a:rPr lang="en-US" sz="1600" b="0" i="0" u="none" strike="noStrike">
                          <a:solidFill>
                            <a:srgbClr val="000000"/>
                          </a:solidFill>
                          <a:effectLst/>
                          <a:latin typeface="Calibri"/>
                        </a:rPr>
                        <a:t>Dump</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Calibri"/>
                        </a:rPr>
                        <a:t>12 kW</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10836">
                <a:tc>
                  <a:txBody>
                    <a:bodyPr/>
                    <a:lstStyle/>
                    <a:p>
                      <a:pPr algn="l" fontAlgn="ctr"/>
                      <a:r>
                        <a:rPr lang="en-US" sz="1600" b="0" i="0" u="none" strike="noStrike">
                          <a:solidFill>
                            <a:srgbClr val="000000"/>
                          </a:solidFill>
                          <a:effectLst/>
                          <a:latin typeface="Calibri"/>
                        </a:rPr>
                        <a:t>Target </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r>
                        <a:rPr lang="en-US" sz="1600" b="0" i="0" u="none" strike="noStrike" dirty="0">
                          <a:solidFill>
                            <a:srgbClr val="000000"/>
                          </a:solidFill>
                          <a:effectLst/>
                          <a:latin typeface="Calibri"/>
                        </a:rPr>
                        <a:t>5 MW</a:t>
                      </a: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r h="410836">
                <a:tc>
                  <a:txBody>
                    <a:bodyPr/>
                    <a:lstStyle/>
                    <a:p>
                      <a:pPr algn="l" fontAlgn="ctr"/>
                      <a:r>
                        <a:rPr lang="en-US" sz="1600" b="0" i="0" u="none" strike="noStrike" dirty="0" smtClean="0">
                          <a:solidFill>
                            <a:srgbClr val="000000"/>
                          </a:solidFill>
                          <a:effectLst/>
                          <a:latin typeface="Calibri"/>
                        </a:rPr>
                        <a:t>Commissioning beam dump</a:t>
                      </a:r>
                      <a:endParaRPr lang="en-US" sz="1600" b="0" i="0" u="none" strike="noStrike" dirty="0">
                        <a:solidFill>
                          <a:srgbClr val="000000"/>
                        </a:solidFill>
                        <a:effectLst/>
                        <a:latin typeface="Calibri"/>
                      </a:endParaRP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r>
                        <a:rPr lang="en-US" sz="1600" b="0" i="0" u="none" strike="noStrike" dirty="0" smtClean="0">
                          <a:solidFill>
                            <a:srgbClr val="000000"/>
                          </a:solidFill>
                          <a:effectLst/>
                          <a:latin typeface="Calibri"/>
                        </a:rPr>
                        <a:t>Under study (Linac4 dump)</a:t>
                      </a:r>
                      <a:endParaRPr lang="en-US" sz="1600" b="0" i="0" u="none" strike="noStrike" dirty="0">
                        <a:solidFill>
                          <a:srgbClr val="000000"/>
                        </a:solidFill>
                        <a:effectLst/>
                        <a:latin typeface="Calibri"/>
                      </a:endParaRPr>
                    </a:p>
                  </a:txBody>
                  <a:tcPr marL="12700" marR="12700" marT="1270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dirty="0"/>
          </a:p>
        </p:txBody>
      </p:sp>
    </p:spTree>
    <p:extLst>
      <p:ext uri="{BB962C8B-B14F-4D97-AF65-F5344CB8AC3E}">
        <p14:creationId xmlns:p14="http://schemas.microsoft.com/office/powerpoint/2010/main" val="33898231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Control Room</a:t>
            </a:r>
            <a:endParaRPr lang="en-US" dirty="0"/>
          </a:p>
        </p:txBody>
      </p:sp>
      <p:sp>
        <p:nvSpPr>
          <p:cNvPr id="3" name="Content Placeholder 2"/>
          <p:cNvSpPr>
            <a:spLocks noGrp="1"/>
          </p:cNvSpPr>
          <p:nvPr>
            <p:ph idx="1"/>
          </p:nvPr>
        </p:nvSpPr>
        <p:spPr/>
        <p:txBody>
          <a:bodyPr/>
          <a:lstStyle/>
          <a:p>
            <a:r>
              <a:rPr lang="en-US" dirty="0" smtClean="0"/>
              <a:t>MCR will not be ready in time for BC</a:t>
            </a:r>
          </a:p>
          <a:p>
            <a:r>
              <a:rPr lang="en-US" dirty="0" smtClean="0"/>
              <a:t>We will use the Local Control Room, located at the end of the Gallery</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23</a:t>
            </a:fld>
            <a:endParaRPr lang="sv-SE" dirty="0"/>
          </a:p>
        </p:txBody>
      </p:sp>
      <p:pic>
        <p:nvPicPr>
          <p:cNvPr id="5" name="Picture 4"/>
          <p:cNvPicPr>
            <a:picLocks noChangeAspect="1"/>
          </p:cNvPicPr>
          <p:nvPr/>
        </p:nvPicPr>
        <p:blipFill>
          <a:blip r:embed="rId2"/>
          <a:stretch>
            <a:fillRect/>
          </a:stretch>
        </p:blipFill>
        <p:spPr>
          <a:xfrm>
            <a:off x="107504" y="3573016"/>
            <a:ext cx="5652120" cy="3151224"/>
          </a:xfrm>
          <a:prstGeom prst="rect">
            <a:avLst/>
          </a:prstGeom>
        </p:spPr>
      </p:pic>
      <p:sp>
        <p:nvSpPr>
          <p:cNvPr id="6" name="Right Arrow 5"/>
          <p:cNvSpPr/>
          <p:nvPr/>
        </p:nvSpPr>
        <p:spPr>
          <a:xfrm rot="20110336">
            <a:off x="3147244" y="6003349"/>
            <a:ext cx="648072"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4716016" y="2996952"/>
            <a:ext cx="4067944" cy="1926583"/>
          </a:xfrm>
          <a:prstGeom prst="rect">
            <a:avLst/>
          </a:prstGeom>
        </p:spPr>
      </p:pic>
    </p:spTree>
    <p:extLst>
      <p:ext uri="{BB962C8B-B14F-4D97-AF65-F5344CB8AC3E}">
        <p14:creationId xmlns:p14="http://schemas.microsoft.com/office/powerpoint/2010/main" val="20943155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Staged </a:t>
            </a:r>
            <a:r>
              <a:rPr lang="en-US" dirty="0" err="1" smtClean="0"/>
              <a:t>Commissionig</a:t>
            </a:r>
            <a:endParaRPr lang="en-US" dirty="0"/>
          </a:p>
        </p:txBody>
      </p:sp>
      <p:sp>
        <p:nvSpPr>
          <p:cNvPr id="3" name="Content Placeholder 2"/>
          <p:cNvSpPr>
            <a:spLocks noGrp="1"/>
          </p:cNvSpPr>
          <p:nvPr>
            <p:ph idx="1"/>
          </p:nvPr>
        </p:nvSpPr>
        <p:spPr/>
        <p:txBody>
          <a:bodyPr/>
          <a:lstStyle/>
          <a:p>
            <a:r>
              <a:rPr lang="en-US" dirty="0" smtClean="0"/>
              <a:t>Warm Linac:</a:t>
            </a:r>
          </a:p>
          <a:p>
            <a:pPr lvl="1"/>
            <a:r>
              <a:rPr lang="en-US" dirty="0" smtClean="0"/>
              <a:t>Mostly at 1 Hz, 5/50 µs beam (limited by the shielding wall)</a:t>
            </a:r>
          </a:p>
          <a:p>
            <a:r>
              <a:rPr lang="en-US" dirty="0" smtClean="0"/>
              <a:t>SC to Dump</a:t>
            </a:r>
          </a:p>
          <a:p>
            <a:pPr lvl="1"/>
            <a:r>
              <a:rPr lang="en-US" dirty="0" smtClean="0"/>
              <a:t>Mostly at 1 Hz, 5/50 µs beam, some test with longer bunches at slow repetition rate (limited by tuning dump)</a:t>
            </a:r>
          </a:p>
          <a:p>
            <a:r>
              <a:rPr lang="en-US" dirty="0" smtClean="0"/>
              <a:t>Linac to Target</a:t>
            </a:r>
          </a:p>
          <a:p>
            <a:pPr lvl="1"/>
            <a:r>
              <a:rPr lang="en-US" dirty="0" smtClean="0"/>
              <a:t>Starting with 1 Hz, 5 µs beam, ramping up to 2.86 </a:t>
            </a:r>
            <a:r>
              <a:rPr lang="en-US" dirty="0" err="1" smtClean="0"/>
              <a:t>ms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dirty="0"/>
          </a:p>
        </p:txBody>
      </p:sp>
    </p:spTree>
    <p:extLst>
      <p:ext uri="{BB962C8B-B14F-4D97-AF65-F5344CB8AC3E}">
        <p14:creationId xmlns:p14="http://schemas.microsoft.com/office/powerpoint/2010/main" val="1093835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for commissioning to Target (no HBL cavities) </a:t>
            </a:r>
          </a:p>
        </p:txBody>
      </p:sp>
      <p:sp>
        <p:nvSpPr>
          <p:cNvPr id="3" name="Content Placeholder 2"/>
          <p:cNvSpPr>
            <a:spLocks noGrp="1"/>
          </p:cNvSpPr>
          <p:nvPr>
            <p:ph idx="1"/>
          </p:nvPr>
        </p:nvSpPr>
        <p:spPr/>
        <p:txBody>
          <a:bodyPr>
            <a:normAutofit/>
          </a:bodyPr>
          <a:lstStyle/>
          <a:p>
            <a:r>
              <a:rPr lang="en-US" dirty="0" smtClean="0">
                <a:solidFill>
                  <a:schemeClr val="tx1"/>
                </a:solidFill>
              </a:rPr>
              <a:t>Staged commissioning, in parallel to installation!</a:t>
            </a:r>
          </a:p>
          <a:p>
            <a:r>
              <a:rPr lang="en-US" dirty="0" smtClean="0">
                <a:solidFill>
                  <a:schemeClr val="tx2"/>
                </a:solidFill>
              </a:rPr>
              <a:t>IS-LEBT</a:t>
            </a:r>
            <a:endParaRPr lang="en-US" dirty="0" smtClean="0"/>
          </a:p>
          <a:p>
            <a:r>
              <a:rPr lang="en-US" dirty="0" smtClean="0">
                <a:solidFill>
                  <a:schemeClr val="accent3"/>
                </a:solidFill>
              </a:rPr>
              <a:t>IS-LEBT-</a:t>
            </a:r>
            <a:r>
              <a:rPr lang="en-US" dirty="0" smtClean="0">
                <a:solidFill>
                  <a:srgbClr val="1F497D"/>
                </a:solidFill>
              </a:rPr>
              <a:t>RFQ-MEBT</a:t>
            </a:r>
            <a:endParaRPr lang="en-US" dirty="0"/>
          </a:p>
          <a:p>
            <a:r>
              <a:rPr lang="en-US" dirty="0" smtClean="0">
                <a:solidFill>
                  <a:srgbClr val="9BBB59"/>
                </a:solidFill>
              </a:rPr>
              <a:t>IS-</a:t>
            </a:r>
            <a:r>
              <a:rPr lang="en-US" dirty="0">
                <a:solidFill>
                  <a:srgbClr val="9BBB59"/>
                </a:solidFill>
              </a:rPr>
              <a:t>LEBT-RFQ-</a:t>
            </a:r>
            <a:r>
              <a:rPr lang="en-US" dirty="0" smtClean="0">
                <a:solidFill>
                  <a:srgbClr val="1F497D"/>
                </a:solidFill>
              </a:rPr>
              <a:t>MEBT-DTL1</a:t>
            </a:r>
            <a:endParaRPr lang="en-US" dirty="0" smtClean="0"/>
          </a:p>
          <a:p>
            <a:r>
              <a:rPr lang="en-US" dirty="0" smtClean="0">
                <a:solidFill>
                  <a:srgbClr val="9BBB59"/>
                </a:solidFill>
              </a:rPr>
              <a:t>IS-LEBT-RFQ-MEBT-DTL1-</a:t>
            </a:r>
            <a:r>
              <a:rPr lang="en-US" dirty="0" smtClean="0">
                <a:solidFill>
                  <a:srgbClr val="1F497D"/>
                </a:solidFill>
              </a:rPr>
              <a:t>DTL2-DTL3-DTL4</a:t>
            </a:r>
            <a:endParaRPr lang="en-US" dirty="0" smtClean="0"/>
          </a:p>
          <a:p>
            <a:r>
              <a:rPr lang="en-US" dirty="0" smtClean="0">
                <a:solidFill>
                  <a:srgbClr val="9BBB59"/>
                </a:solidFill>
              </a:rPr>
              <a:t>IS</a:t>
            </a:r>
            <a:r>
              <a:rPr lang="en-US" dirty="0">
                <a:solidFill>
                  <a:srgbClr val="9BBB59"/>
                </a:solidFill>
              </a:rPr>
              <a:t>-LEBT-RFQ-MEBT-DTL1-DTL2-DTL3-</a:t>
            </a:r>
            <a:r>
              <a:rPr lang="en-US" dirty="0" smtClean="0">
                <a:solidFill>
                  <a:srgbClr val="9BBB59"/>
                </a:solidFill>
              </a:rPr>
              <a:t>DTL4-</a:t>
            </a:r>
            <a:r>
              <a:rPr lang="en-US" dirty="0" smtClean="0">
                <a:solidFill>
                  <a:srgbClr val="1F497D"/>
                </a:solidFill>
              </a:rPr>
              <a:t>DTL5-SC Linac–HEBT-Dump</a:t>
            </a:r>
            <a:endParaRPr lang="en-US" dirty="0"/>
          </a:p>
          <a:p>
            <a:r>
              <a:rPr lang="en-US" dirty="0" smtClean="0">
                <a:solidFill>
                  <a:srgbClr val="9BBB59"/>
                </a:solidFill>
              </a:rPr>
              <a:t>IS</a:t>
            </a:r>
            <a:r>
              <a:rPr lang="en-US" dirty="0">
                <a:solidFill>
                  <a:srgbClr val="9BBB59"/>
                </a:solidFill>
              </a:rPr>
              <a:t>-LEBT-RFQ-MEBT-DTL1-DTL2-DTL3-DTL4-DTL5-SC Linac–HEBT</a:t>
            </a:r>
            <a:r>
              <a:rPr lang="en-US" dirty="0" smtClean="0">
                <a:solidFill>
                  <a:srgbClr val="9BBB59"/>
                </a:solidFill>
              </a:rPr>
              <a:t>-</a:t>
            </a:r>
            <a:r>
              <a:rPr lang="en-US" dirty="0" smtClean="0">
                <a:solidFill>
                  <a:srgbClr val="1F497D"/>
                </a:solidFill>
              </a:rPr>
              <a:t>A2T</a:t>
            </a:r>
            <a:r>
              <a:rPr lang="en-US" dirty="0" smtClean="0">
                <a:solidFill>
                  <a:schemeClr val="accent1"/>
                </a:solidFill>
              </a:rPr>
              <a:t>-Target</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dirty="0"/>
          </a:p>
        </p:txBody>
      </p:sp>
      <p:sp>
        <p:nvSpPr>
          <p:cNvPr id="5" name="TextBox 4"/>
          <p:cNvSpPr txBox="1"/>
          <p:nvPr/>
        </p:nvSpPr>
        <p:spPr>
          <a:xfrm>
            <a:off x="2087724" y="6021288"/>
            <a:ext cx="4968552"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smtClean="0"/>
              <a:t>Dates </a:t>
            </a:r>
            <a:r>
              <a:rPr lang="en-US" dirty="0"/>
              <a:t>are </a:t>
            </a:r>
            <a:r>
              <a:rPr lang="en-US" dirty="0" smtClean="0"/>
              <a:t>somewhat in flux, under optimization.</a:t>
            </a:r>
          </a:p>
          <a:p>
            <a:r>
              <a:rPr lang="en-US" dirty="0" smtClean="0"/>
              <a:t>The goal is to get 1</a:t>
            </a:r>
            <a:r>
              <a:rPr lang="en-US" baseline="30000" dirty="0" smtClean="0"/>
              <a:t>st</a:t>
            </a:r>
            <a:r>
              <a:rPr lang="en-US" dirty="0" smtClean="0"/>
              <a:t> Proton on Target 28 Jun 2019</a:t>
            </a:r>
            <a:endParaRPr lang="en-US" dirty="0"/>
          </a:p>
        </p:txBody>
      </p:sp>
      <p:sp>
        <p:nvSpPr>
          <p:cNvPr id="9" name="Snip Same Side Corner Rectangle 8"/>
          <p:cNvSpPr/>
          <p:nvPr/>
        </p:nvSpPr>
        <p:spPr>
          <a:xfrm rot="5400000">
            <a:off x="4788024" y="2996952"/>
            <a:ext cx="360040" cy="792088"/>
          </a:xfrm>
          <a:prstGeom prst="snip2SameRect">
            <a:avLst/>
          </a:prstGeom>
          <a:solidFill>
            <a:schemeClr val="accent3"/>
          </a:solidFill>
          <a:ln w="50800">
            <a:solidFill>
              <a:schemeClr val="accent2"/>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p:txBody>
      </p:sp>
      <p:sp>
        <p:nvSpPr>
          <p:cNvPr id="10" name="Snip Same Side Corner Rectangle 9"/>
          <p:cNvSpPr/>
          <p:nvPr/>
        </p:nvSpPr>
        <p:spPr>
          <a:xfrm rot="5400000">
            <a:off x="7236296" y="3501008"/>
            <a:ext cx="360040" cy="792088"/>
          </a:xfrm>
          <a:prstGeom prst="snip2SameRect">
            <a:avLst/>
          </a:prstGeom>
          <a:solidFill>
            <a:srgbClr val="9BBB59"/>
          </a:solidFill>
          <a:ln w="50800">
            <a:solidFill>
              <a:schemeClr val="accent2"/>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p:txBody>
      </p:sp>
      <p:sp>
        <p:nvSpPr>
          <p:cNvPr id="12" name="Rounded Rectangular Callout 11"/>
          <p:cNvSpPr/>
          <p:nvPr/>
        </p:nvSpPr>
        <p:spPr>
          <a:xfrm>
            <a:off x="7164288" y="2204864"/>
            <a:ext cx="1728192" cy="1080120"/>
          </a:xfrm>
          <a:prstGeom prst="wedgeRoundRectCallout">
            <a:avLst/>
          </a:prstGeom>
          <a:solidFill>
            <a:schemeClr val="accent1"/>
          </a:solidFill>
          <a:ln w="50800">
            <a:solidFill>
              <a:schemeClr val="accent2"/>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Temporary Test Bench</a:t>
            </a:r>
          </a:p>
        </p:txBody>
      </p:sp>
      <p:grpSp>
        <p:nvGrpSpPr>
          <p:cNvPr id="20" name="Group 19"/>
          <p:cNvGrpSpPr/>
          <p:nvPr/>
        </p:nvGrpSpPr>
        <p:grpSpPr>
          <a:xfrm>
            <a:off x="2051720" y="2204864"/>
            <a:ext cx="5616630" cy="1215135"/>
            <a:chOff x="2051720" y="2204864"/>
            <a:chExt cx="5616630" cy="1215135"/>
          </a:xfrm>
        </p:grpSpPr>
        <p:sp>
          <p:nvSpPr>
            <p:cNvPr id="8" name="Snip Same Side Corner Rectangle 7"/>
            <p:cNvSpPr/>
            <p:nvPr/>
          </p:nvSpPr>
          <p:spPr>
            <a:xfrm rot="5400000">
              <a:off x="2267744" y="1988840"/>
              <a:ext cx="360040" cy="792088"/>
            </a:xfrm>
            <a:prstGeom prst="snip2SameRect">
              <a:avLst/>
            </a:prstGeom>
            <a:solidFill>
              <a:schemeClr val="accent2"/>
            </a:solidFill>
            <a:ln w="50800">
              <a:solidFill>
                <a:schemeClr val="accent2"/>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p:txBody>
        </p:sp>
        <p:cxnSp>
          <p:nvCxnSpPr>
            <p:cNvPr id="14" name="Straight Arrow Connector 13"/>
            <p:cNvCxnSpPr>
              <a:stCxn id="12" idx="4"/>
              <a:endCxn id="8" idx="3"/>
            </p:cNvCxnSpPr>
            <p:nvPr/>
          </p:nvCxnSpPr>
          <p:spPr>
            <a:xfrm flipH="1" flipV="1">
              <a:off x="2843808" y="2384884"/>
              <a:ext cx="4824542" cy="1035115"/>
            </a:xfrm>
            <a:prstGeom prst="straightConnector1">
              <a:avLst/>
            </a:prstGeom>
            <a:ln w="50800">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a:stCxn id="12" idx="4"/>
            <a:endCxn id="9" idx="3"/>
          </p:cNvCxnSpPr>
          <p:nvPr/>
        </p:nvCxnSpPr>
        <p:spPr>
          <a:xfrm flipH="1" flipV="1">
            <a:off x="5364088" y="3392996"/>
            <a:ext cx="2304262" cy="27003"/>
          </a:xfrm>
          <a:prstGeom prst="straightConnector1">
            <a:avLst/>
          </a:prstGeom>
          <a:ln w="50800">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3635896" y="2708920"/>
            <a:ext cx="4032454" cy="711079"/>
            <a:chOff x="5292080" y="2636912"/>
            <a:chExt cx="4032454" cy="711079"/>
          </a:xfrm>
        </p:grpSpPr>
        <p:sp>
          <p:nvSpPr>
            <p:cNvPr id="7" name="Snip Same Side Corner Rectangle 6"/>
            <p:cNvSpPr/>
            <p:nvPr/>
          </p:nvSpPr>
          <p:spPr>
            <a:xfrm rot="5400000">
              <a:off x="5508104" y="2420888"/>
              <a:ext cx="360040" cy="792088"/>
            </a:xfrm>
            <a:prstGeom prst="snip2SameRect">
              <a:avLst/>
            </a:prstGeom>
            <a:solidFill>
              <a:schemeClr val="accent6"/>
            </a:solidFill>
            <a:ln w="50800">
              <a:solidFill>
                <a:schemeClr val="accent2"/>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p:txBody>
        </p:sp>
        <p:cxnSp>
          <p:nvCxnSpPr>
            <p:cNvPr id="19" name="Straight Arrow Connector 18"/>
            <p:cNvCxnSpPr>
              <a:stCxn id="12" idx="4"/>
              <a:endCxn id="7" idx="3"/>
            </p:cNvCxnSpPr>
            <p:nvPr/>
          </p:nvCxnSpPr>
          <p:spPr>
            <a:xfrm flipH="1" flipV="1">
              <a:off x="6084168" y="2816932"/>
              <a:ext cx="3240366" cy="531059"/>
            </a:xfrm>
            <a:prstGeom prst="straightConnector1">
              <a:avLst/>
            </a:prstGeom>
            <a:ln w="50800">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cxnSp>
        <p:nvCxnSpPr>
          <p:cNvPr id="23" name="Straight Arrow Connector 22"/>
          <p:cNvCxnSpPr>
            <a:stCxn id="12" idx="4"/>
            <a:endCxn id="10" idx="3"/>
          </p:cNvCxnSpPr>
          <p:nvPr/>
        </p:nvCxnSpPr>
        <p:spPr>
          <a:xfrm>
            <a:off x="7668350" y="3419999"/>
            <a:ext cx="144010" cy="477053"/>
          </a:xfrm>
          <a:prstGeom prst="straightConnector1">
            <a:avLst/>
          </a:prstGeom>
          <a:ln w="5080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03834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Temporary diagnostic</a:t>
            </a:r>
            <a:endParaRPr lang="en-US" dirty="0"/>
          </a:p>
        </p:txBody>
      </p:sp>
      <p:sp>
        <p:nvSpPr>
          <p:cNvPr id="3" name="Content Placeholder 2"/>
          <p:cNvSpPr>
            <a:spLocks noGrp="1"/>
          </p:cNvSpPr>
          <p:nvPr>
            <p:ph idx="1"/>
          </p:nvPr>
        </p:nvSpPr>
        <p:spPr>
          <a:xfrm>
            <a:off x="457200" y="1600201"/>
            <a:ext cx="8229600" cy="4493095"/>
          </a:xfrm>
        </p:spPr>
        <p:txBody>
          <a:bodyPr>
            <a:normAutofit/>
          </a:bodyPr>
          <a:lstStyle/>
          <a:p>
            <a:r>
              <a:rPr lang="en-US" dirty="0" smtClean="0"/>
              <a:t>Temporary Test Bench for DTL and MEBT commissioning?</a:t>
            </a:r>
          </a:p>
          <a:p>
            <a:r>
              <a:rPr lang="en-US" dirty="0" smtClean="0"/>
              <a:t>Integrates a beam dump, based in the Linac4 one</a:t>
            </a:r>
          </a:p>
          <a:p>
            <a:r>
              <a:rPr lang="en-US" dirty="0" smtClean="0"/>
              <a:t>The space is very limited after DTL4</a:t>
            </a:r>
          </a:p>
          <a:p>
            <a:r>
              <a:rPr lang="en-US" dirty="0" smtClean="0"/>
              <a:t>For IS+LEBT, the diagnostic box with the FC will be move to the end of the LEBT during commissioning</a:t>
            </a:r>
          </a:p>
        </p:txBody>
      </p:sp>
      <p:sp>
        <p:nvSpPr>
          <p:cNvPr id="4" name="Slide Number Placeholder 3"/>
          <p:cNvSpPr>
            <a:spLocks noGrp="1"/>
          </p:cNvSpPr>
          <p:nvPr>
            <p:ph type="sldNum" sz="quarter" idx="12"/>
          </p:nvPr>
        </p:nvSpPr>
        <p:spPr/>
        <p:txBody>
          <a:bodyPr/>
          <a:lstStyle/>
          <a:p>
            <a:fld id="{551115BC-487E-4422-894C-CB7CD3E79223}" type="slidenum">
              <a:rPr lang="sv-SE" smtClean="0"/>
              <a:t>26</a:t>
            </a:fld>
            <a:endParaRPr lang="sv-SE" dirty="0"/>
          </a:p>
        </p:txBody>
      </p:sp>
      <p:sp>
        <p:nvSpPr>
          <p:cNvPr id="11" name="TextBox 10"/>
          <p:cNvSpPr txBox="1"/>
          <p:nvPr/>
        </p:nvSpPr>
        <p:spPr>
          <a:xfrm rot="5400000">
            <a:off x="8409877" y="1922349"/>
            <a:ext cx="1152128"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200" dirty="0" smtClean="0"/>
              <a:t>From S. Molloy</a:t>
            </a:r>
            <a:endParaRPr lang="en-US" sz="1200" dirty="0"/>
          </a:p>
        </p:txBody>
      </p:sp>
    </p:spTree>
    <p:extLst>
      <p:ext uri="{BB962C8B-B14F-4D97-AF65-F5344CB8AC3E}">
        <p14:creationId xmlns:p14="http://schemas.microsoft.com/office/powerpoint/2010/main" val="1758440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Linac Commissioning steps and beam parameters: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34693993"/>
              </p:ext>
            </p:extLst>
          </p:nvPr>
        </p:nvGraphicFramePr>
        <p:xfrm>
          <a:off x="899592" y="1844824"/>
          <a:ext cx="7631760" cy="2669322"/>
        </p:xfrm>
        <a:graphic>
          <a:graphicData uri="http://schemas.openxmlformats.org/drawingml/2006/table">
            <a:tbl>
              <a:tblPr firstRow="1" bandRow="1">
                <a:tableStyleId>{5C22544A-7EE6-4342-B048-85BDC9FD1C3A}</a:tableStyleId>
              </a:tblPr>
              <a:tblGrid>
                <a:gridCol w="1526352"/>
                <a:gridCol w="1526352"/>
                <a:gridCol w="1526352"/>
                <a:gridCol w="1526352"/>
                <a:gridCol w="1526352"/>
              </a:tblGrid>
              <a:tr h="1023379">
                <a:tc>
                  <a:txBody>
                    <a:bodyPr/>
                    <a:lstStyle/>
                    <a:p>
                      <a:r>
                        <a:rPr lang="en-US" sz="2000" dirty="0" smtClean="0"/>
                        <a:t>Name</a:t>
                      </a:r>
                      <a:endParaRPr lang="en-US" sz="2000" dirty="0"/>
                    </a:p>
                  </a:txBody>
                  <a:tcPr marL="113562" marR="113562" marT="56781" marB="56781"/>
                </a:tc>
                <a:tc>
                  <a:txBody>
                    <a:bodyPr/>
                    <a:lstStyle/>
                    <a:p>
                      <a:r>
                        <a:rPr lang="en-US" sz="2000" dirty="0" smtClean="0"/>
                        <a:t>Maximum energy</a:t>
                      </a:r>
                      <a:endParaRPr lang="en-US" sz="2000" dirty="0"/>
                    </a:p>
                  </a:txBody>
                  <a:tcPr marL="113562" marR="113562" marT="56781" marB="56781"/>
                </a:tc>
                <a:tc>
                  <a:txBody>
                    <a:bodyPr/>
                    <a:lstStyle/>
                    <a:p>
                      <a:r>
                        <a:rPr lang="en-US" sz="2000" dirty="0" smtClean="0"/>
                        <a:t>Beam duration</a:t>
                      </a:r>
                      <a:endParaRPr lang="en-US" sz="2000" dirty="0"/>
                    </a:p>
                  </a:txBody>
                  <a:tcPr marL="113562" marR="113562" marT="56781" marB="56781"/>
                </a:tc>
                <a:tc>
                  <a:txBody>
                    <a:bodyPr/>
                    <a:lstStyle/>
                    <a:p>
                      <a:r>
                        <a:rPr lang="en-US" sz="2000" dirty="0" smtClean="0"/>
                        <a:t>Beam power*</a:t>
                      </a:r>
                      <a:endParaRPr lang="en-US" sz="2000" dirty="0"/>
                    </a:p>
                  </a:txBody>
                  <a:tcPr marL="113562" marR="113562" marT="56781" marB="56781"/>
                </a:tc>
                <a:tc>
                  <a:txBody>
                    <a:bodyPr/>
                    <a:lstStyle/>
                    <a:p>
                      <a:r>
                        <a:rPr lang="en-US" sz="2000" dirty="0" smtClean="0"/>
                        <a:t>Total number of</a:t>
                      </a:r>
                      <a:r>
                        <a:rPr lang="en-US" sz="2000" baseline="0" dirty="0" smtClean="0"/>
                        <a:t> protons**</a:t>
                      </a:r>
                      <a:endParaRPr lang="en-US" sz="2000" dirty="0"/>
                    </a:p>
                  </a:txBody>
                  <a:tcPr marL="113562" marR="113562" marT="56781" marB="56781"/>
                </a:tc>
              </a:tr>
              <a:tr h="410340">
                <a:tc>
                  <a:txBody>
                    <a:bodyPr/>
                    <a:lstStyle/>
                    <a:p>
                      <a:r>
                        <a:rPr lang="en-US" sz="1800" dirty="0" smtClean="0"/>
                        <a:t>IS-LEBT</a:t>
                      </a:r>
                      <a:endParaRPr lang="en-US" sz="1800" dirty="0"/>
                    </a:p>
                  </a:txBody>
                  <a:tcPr marL="113562" marR="113562" marT="56781" marB="56781"/>
                </a:tc>
                <a:tc>
                  <a:txBody>
                    <a:bodyPr/>
                    <a:lstStyle/>
                    <a:p>
                      <a:r>
                        <a:rPr lang="en-US" sz="1800" dirty="0" smtClean="0"/>
                        <a:t>75 keV</a:t>
                      </a:r>
                      <a:endParaRPr lang="en-US" sz="1800" dirty="0"/>
                    </a:p>
                  </a:txBody>
                  <a:tcPr marL="113562" marR="113562" marT="56781" marB="56781"/>
                </a:tc>
                <a:tc>
                  <a:txBody>
                    <a:bodyPr/>
                    <a:lstStyle/>
                    <a:p>
                      <a:r>
                        <a:rPr lang="en-US" sz="1800" dirty="0" smtClean="0"/>
                        <a:t>1600 h</a:t>
                      </a:r>
                      <a:endParaRPr lang="en-US" sz="1800" dirty="0"/>
                    </a:p>
                  </a:txBody>
                  <a:tcPr marL="113562" marR="113562" marT="56781" marB="5678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230 W</a:t>
                      </a:r>
                    </a:p>
                  </a:txBody>
                  <a:tcPr marL="113562" marR="113562" marT="56781" marB="5678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1.1 × 10</a:t>
                      </a:r>
                      <a:r>
                        <a:rPr lang="en-US" sz="1800" baseline="30000" dirty="0" smtClean="0"/>
                        <a:t>23</a:t>
                      </a:r>
                      <a:r>
                        <a:rPr lang="en-US" sz="1800" dirty="0" smtClean="0"/>
                        <a:t> </a:t>
                      </a:r>
                      <a:endParaRPr lang="en-US" sz="1800" baseline="30000" dirty="0"/>
                    </a:p>
                  </a:txBody>
                  <a:tcPr marL="113562" marR="113562" marT="56781" marB="56781"/>
                </a:tc>
              </a:tr>
              <a:tr h="410340">
                <a:tc>
                  <a:txBody>
                    <a:bodyPr/>
                    <a:lstStyle/>
                    <a:p>
                      <a:r>
                        <a:rPr lang="en-US" sz="1800" dirty="0" smtClean="0"/>
                        <a:t>RFQ-MEBT</a:t>
                      </a:r>
                      <a:endParaRPr lang="en-US" sz="1800" dirty="0"/>
                    </a:p>
                  </a:txBody>
                  <a:tcPr marL="113562" marR="113562" marT="56781" marB="56781"/>
                </a:tc>
                <a:tc>
                  <a:txBody>
                    <a:bodyPr/>
                    <a:lstStyle/>
                    <a:p>
                      <a:r>
                        <a:rPr lang="en-US" sz="1800" dirty="0" smtClean="0"/>
                        <a:t>3.7 MeV</a:t>
                      </a:r>
                      <a:endParaRPr lang="en-US" sz="1800" dirty="0"/>
                    </a:p>
                  </a:txBody>
                  <a:tcPr marL="113562" marR="113562" marT="56781" marB="56781"/>
                </a:tc>
                <a:tc>
                  <a:txBody>
                    <a:bodyPr/>
                    <a:lstStyle/>
                    <a:p>
                      <a:r>
                        <a:rPr lang="en-US" sz="1800" dirty="0" smtClean="0"/>
                        <a:t>720 h</a:t>
                      </a:r>
                      <a:endParaRPr lang="en-US" sz="1800" dirty="0"/>
                    </a:p>
                  </a:txBody>
                  <a:tcPr marL="113562" marR="113562" marT="56781" marB="5678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16 W</a:t>
                      </a:r>
                    </a:p>
                  </a:txBody>
                  <a:tcPr marL="113562" marR="113562" marT="56781" marB="56781"/>
                </a:tc>
                <a:tc>
                  <a:txBody>
                    <a:bodyPr/>
                    <a:lstStyle/>
                    <a:p>
                      <a:r>
                        <a:rPr lang="en-US" sz="1800" dirty="0" smtClean="0"/>
                        <a:t>6.9 × 10</a:t>
                      </a:r>
                      <a:r>
                        <a:rPr lang="en-US" sz="1800" baseline="30000" dirty="0" smtClean="0"/>
                        <a:t>19</a:t>
                      </a:r>
                      <a:endParaRPr lang="en-US" sz="1800" dirty="0"/>
                    </a:p>
                  </a:txBody>
                  <a:tcPr marL="113562" marR="113562" marT="56781" marB="56781"/>
                </a:tc>
              </a:tr>
              <a:tr h="410340">
                <a:tc>
                  <a:txBody>
                    <a:bodyPr/>
                    <a:lstStyle/>
                    <a:p>
                      <a:r>
                        <a:rPr lang="en-US" sz="1800" dirty="0" smtClean="0"/>
                        <a:t>DTL 1</a:t>
                      </a:r>
                      <a:endParaRPr lang="en-US" sz="1800" dirty="0"/>
                    </a:p>
                  </a:txBody>
                  <a:tcPr marL="113562" marR="113562" marT="56781" marB="56781"/>
                </a:tc>
                <a:tc>
                  <a:txBody>
                    <a:bodyPr/>
                    <a:lstStyle/>
                    <a:p>
                      <a:r>
                        <a:rPr lang="en-US" sz="1800" dirty="0" smtClean="0"/>
                        <a:t>23 MeV</a:t>
                      </a:r>
                      <a:endParaRPr lang="en-US" sz="1800" dirty="0"/>
                    </a:p>
                  </a:txBody>
                  <a:tcPr marL="113562" marR="113562" marT="56781" marB="56781"/>
                </a:tc>
                <a:tc>
                  <a:txBody>
                    <a:bodyPr/>
                    <a:lstStyle/>
                    <a:p>
                      <a:r>
                        <a:rPr lang="en-US" sz="1800" dirty="0" smtClean="0"/>
                        <a:t>960 h</a:t>
                      </a:r>
                      <a:endParaRPr lang="en-US" sz="1800" dirty="0"/>
                    </a:p>
                  </a:txBody>
                  <a:tcPr marL="113562" marR="113562" marT="56781" marB="5678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101 W</a:t>
                      </a:r>
                    </a:p>
                  </a:txBody>
                  <a:tcPr marL="113562" marR="113562" marT="56781" marB="5678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 × 10</a:t>
                      </a:r>
                      <a:r>
                        <a:rPr lang="en-US" sz="1800" baseline="30000" dirty="0" smtClean="0"/>
                        <a:t>20</a:t>
                      </a:r>
                      <a:endParaRPr lang="en-US" sz="1800" dirty="0" smtClean="0"/>
                    </a:p>
                  </a:txBody>
                  <a:tcPr marL="113562" marR="113562" marT="56781" marB="56781"/>
                </a:tc>
              </a:tr>
              <a:tr h="410340">
                <a:tc>
                  <a:txBody>
                    <a:bodyPr/>
                    <a:lstStyle/>
                    <a:p>
                      <a:r>
                        <a:rPr lang="en-US" sz="1800" dirty="0" smtClean="0"/>
                        <a:t>DTL2-4</a:t>
                      </a:r>
                      <a:endParaRPr lang="en-US" sz="1800" dirty="0"/>
                    </a:p>
                  </a:txBody>
                  <a:tcPr marL="113562" marR="113562" marT="56781" marB="56781"/>
                </a:tc>
                <a:tc>
                  <a:txBody>
                    <a:bodyPr/>
                    <a:lstStyle/>
                    <a:p>
                      <a:r>
                        <a:rPr lang="en-US" sz="1800" dirty="0" smtClean="0"/>
                        <a:t>75 MeV</a:t>
                      </a:r>
                      <a:endParaRPr lang="en-US" sz="1800" dirty="0"/>
                    </a:p>
                  </a:txBody>
                  <a:tcPr marL="113562" marR="113562" marT="56781" marB="56781"/>
                </a:tc>
                <a:tc>
                  <a:txBody>
                    <a:bodyPr/>
                    <a:lstStyle/>
                    <a:p>
                      <a:r>
                        <a:rPr lang="en-US" sz="1800" dirty="0" smtClean="0"/>
                        <a:t>1000 h</a:t>
                      </a:r>
                      <a:endParaRPr lang="en-US" sz="1800" dirty="0"/>
                    </a:p>
                  </a:txBody>
                  <a:tcPr marL="113562" marR="113562" marT="56781" marB="5678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328 W</a:t>
                      </a:r>
                    </a:p>
                  </a:txBody>
                  <a:tcPr marL="113562" marR="113562" marT="56781" marB="5678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 × 10</a:t>
                      </a:r>
                      <a:r>
                        <a:rPr lang="en-US" sz="1800" baseline="30000" dirty="0" smtClean="0"/>
                        <a:t>20</a:t>
                      </a:r>
                      <a:endParaRPr lang="en-US" sz="1800" dirty="0"/>
                    </a:p>
                  </a:txBody>
                  <a:tcPr marL="113562" marR="113562" marT="56781" marB="56781"/>
                </a:tc>
              </a:tr>
            </a:tbl>
          </a:graphicData>
        </a:graphic>
      </p:graphicFrame>
      <p:sp>
        <p:nvSpPr>
          <p:cNvPr id="9" name="TextBox 8"/>
          <p:cNvSpPr txBox="1"/>
          <p:nvPr/>
        </p:nvSpPr>
        <p:spPr>
          <a:xfrm>
            <a:off x="6804248" y="6165304"/>
            <a:ext cx="1872208" cy="584776"/>
          </a:xfrm>
          <a:prstGeom prst="rect">
            <a:avLst/>
          </a:prstGeom>
          <a:noFill/>
        </p:spPr>
        <p:txBody>
          <a:bodyPr wrap="square" rtlCol="0">
            <a:spAutoFit/>
          </a:bodyPr>
          <a:lstStyle/>
          <a:p>
            <a:r>
              <a:rPr lang="en-US" dirty="0" smtClean="0">
                <a:solidFill>
                  <a:srgbClr val="FF0000"/>
                </a:solidFill>
              </a:rPr>
              <a:t>ESS</a:t>
            </a:r>
          </a:p>
          <a:p>
            <a:r>
              <a:rPr lang="en-US" sz="1400" dirty="0" smtClean="0"/>
              <a:t>ESS-0043907</a:t>
            </a:r>
            <a:endParaRPr lang="en-US" sz="1400" dirty="0"/>
          </a:p>
        </p:txBody>
      </p:sp>
      <p:sp>
        <p:nvSpPr>
          <p:cNvPr id="4" name="TextBox 3"/>
          <p:cNvSpPr txBox="1"/>
          <p:nvPr/>
        </p:nvSpPr>
        <p:spPr>
          <a:xfrm>
            <a:off x="733884" y="4670606"/>
            <a:ext cx="7897151" cy="1477328"/>
          </a:xfrm>
          <a:prstGeom prst="rect">
            <a:avLst/>
          </a:prstGeom>
          <a:noFill/>
        </p:spPr>
        <p:txBody>
          <a:bodyPr wrap="none" rtlCol="0">
            <a:spAutoFit/>
          </a:bodyPr>
          <a:lstStyle/>
          <a:p>
            <a:r>
              <a:rPr lang="en-US" dirty="0" smtClean="0"/>
              <a:t>NB. 10kW beam currently not foreseen under the terms of the 2</a:t>
            </a:r>
            <a:r>
              <a:rPr lang="en-US" baseline="30000" dirty="0" smtClean="0"/>
              <a:t>nd</a:t>
            </a:r>
            <a:r>
              <a:rPr lang="en-US" dirty="0" smtClean="0"/>
              <a:t> SSM license!</a:t>
            </a:r>
          </a:p>
          <a:p>
            <a:r>
              <a:rPr lang="en-US" dirty="0" smtClean="0"/>
              <a:t>(full pulse length at MEBT energy would be 9kW)</a:t>
            </a:r>
          </a:p>
          <a:p>
            <a:endParaRPr lang="en-US" dirty="0"/>
          </a:p>
          <a:p>
            <a:r>
              <a:rPr lang="en-US" dirty="0" smtClean="0"/>
              <a:t>*   time average to dump (including duty cycle), not peak</a:t>
            </a:r>
          </a:p>
          <a:p>
            <a:r>
              <a:rPr lang="en-US" dirty="0" smtClean="0"/>
              <a:t>** to temporary dump (does not include chopping dumps and expected LEBT loss)</a:t>
            </a:r>
            <a:endParaRPr lang="en-US" dirty="0"/>
          </a:p>
        </p:txBody>
      </p:sp>
    </p:spTree>
    <p:extLst>
      <p:ext uri="{BB962C8B-B14F-4D97-AF65-F5344CB8AC3E}">
        <p14:creationId xmlns:p14="http://schemas.microsoft.com/office/powerpoint/2010/main" val="3645817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Operators, shifts, </a:t>
            </a:r>
            <a:r>
              <a:rPr lang="en-US" dirty="0" err="1" smtClean="0"/>
              <a:t>etc</a:t>
            </a:r>
            <a:endParaRPr lang="en-US" dirty="0"/>
          </a:p>
        </p:txBody>
      </p:sp>
      <p:sp>
        <p:nvSpPr>
          <p:cNvPr id="3" name="Content Placeholder 2"/>
          <p:cNvSpPr>
            <a:spLocks noGrp="1"/>
          </p:cNvSpPr>
          <p:nvPr>
            <p:ph idx="1"/>
          </p:nvPr>
        </p:nvSpPr>
        <p:spPr>
          <a:xfrm>
            <a:off x="457200" y="1600200"/>
            <a:ext cx="8229600" cy="4853136"/>
          </a:xfrm>
        </p:spPr>
        <p:txBody>
          <a:bodyPr>
            <a:normAutofit lnSpcReduction="10000"/>
          </a:bodyPr>
          <a:lstStyle/>
          <a:p>
            <a:r>
              <a:rPr lang="en-US" dirty="0" smtClean="0"/>
              <a:t>We should get some operators in 2017/18</a:t>
            </a:r>
          </a:p>
          <a:p>
            <a:r>
              <a:rPr lang="en-US" dirty="0" smtClean="0"/>
              <a:t>Shift and working hours under study. A first proposal is:</a:t>
            </a:r>
          </a:p>
          <a:p>
            <a:pPr marL="914400" lvl="1" indent="-457200">
              <a:buFont typeface="+mj-lt"/>
              <a:buAutoNum type="arabicPeriod"/>
            </a:pPr>
            <a:r>
              <a:rPr lang="en-US" dirty="0" smtClean="0"/>
              <a:t>IS/LEBT: 24 h/day at the start, later 8 h/day (after checking source thermal stability)</a:t>
            </a:r>
          </a:p>
          <a:p>
            <a:pPr marL="914400" lvl="1" indent="-457200">
              <a:buFont typeface="+mj-lt"/>
              <a:buAutoNum type="arabicPeriod"/>
            </a:pPr>
            <a:r>
              <a:rPr lang="en-US" dirty="0" smtClean="0"/>
              <a:t>RFQ/MEBT: 24h/day</a:t>
            </a:r>
          </a:p>
          <a:p>
            <a:pPr marL="914400" lvl="1" indent="-457200">
              <a:buFont typeface="+mj-lt"/>
              <a:buAutoNum type="arabicPeriod"/>
            </a:pPr>
            <a:r>
              <a:rPr lang="en-US" dirty="0" smtClean="0"/>
              <a:t>DTL1: 12 h/day</a:t>
            </a:r>
          </a:p>
          <a:p>
            <a:pPr marL="914400" lvl="1" indent="-457200">
              <a:buFont typeface="+mj-lt"/>
              <a:buAutoNum type="arabicPeriod"/>
            </a:pPr>
            <a:r>
              <a:rPr lang="en-US" dirty="0" smtClean="0"/>
              <a:t>DTL2-4: 12 h/day</a:t>
            </a:r>
          </a:p>
          <a:p>
            <a:pPr marL="914400" lvl="1" indent="-457200">
              <a:buFont typeface="+mj-lt"/>
              <a:buAutoNum type="arabicPeriod"/>
            </a:pPr>
            <a:r>
              <a:rPr lang="en-US" dirty="0" smtClean="0"/>
              <a:t>SC Linac: 24 h/day</a:t>
            </a:r>
          </a:p>
          <a:p>
            <a:pPr marL="514350" indent="-457200"/>
            <a:r>
              <a:rPr lang="en-US" dirty="0" smtClean="0"/>
              <a:t>Running 20 days per month (3 weeks on, 1 shutdown)</a:t>
            </a:r>
          </a:p>
        </p:txBody>
      </p:sp>
      <p:sp>
        <p:nvSpPr>
          <p:cNvPr id="4" name="Slide Number Placeholder 3"/>
          <p:cNvSpPr>
            <a:spLocks noGrp="1"/>
          </p:cNvSpPr>
          <p:nvPr>
            <p:ph type="sldNum" sz="quarter" idx="12"/>
          </p:nvPr>
        </p:nvSpPr>
        <p:spPr/>
        <p:txBody>
          <a:bodyPr/>
          <a:lstStyle/>
          <a:p>
            <a:fld id="{551115BC-487E-4422-894C-CB7CD3E79223}" type="slidenum">
              <a:rPr lang="sv-SE" smtClean="0"/>
              <a:t>28</a:t>
            </a:fld>
            <a:endParaRPr lang="sv-SE" dirty="0"/>
          </a:p>
        </p:txBody>
      </p:sp>
    </p:spTree>
    <p:extLst>
      <p:ext uri="{BB962C8B-B14F-4D97-AF65-F5344CB8AC3E}">
        <p14:creationId xmlns:p14="http://schemas.microsoft.com/office/powerpoint/2010/main" val="2534369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2132856"/>
            <a:ext cx="7200800" cy="2862322"/>
          </a:xfrm>
          <a:prstGeom prst="rect">
            <a:avLst/>
          </a:prstGeom>
          <a:noFill/>
        </p:spPr>
        <p:txBody>
          <a:bodyPr wrap="square" rtlCol="0">
            <a:spAutoFit/>
          </a:bodyPr>
          <a:lstStyle/>
          <a:p>
            <a:r>
              <a:rPr lang="en-US" sz="3600" dirty="0" smtClean="0">
                <a:solidFill>
                  <a:srgbClr val="FFFF00"/>
                </a:solidFill>
              </a:rPr>
              <a:t>Note: All dates are according to P6, but they will change!</a:t>
            </a:r>
          </a:p>
          <a:p>
            <a:r>
              <a:rPr lang="en-US" sz="3600" dirty="0" smtClean="0">
                <a:solidFill>
                  <a:srgbClr val="FFFF00"/>
                </a:solidFill>
              </a:rPr>
              <a:t>For example: the installation of the new shielding wall could affect all the dates</a:t>
            </a:r>
            <a:r>
              <a:rPr lang="en-US" dirty="0" smtClean="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3087677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Overview of the ESS LINAC</a:t>
            </a:r>
            <a:endParaRPr lang="en-GB"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t>3</a:t>
            </a:fld>
            <a:endParaRPr lang="en-GB"/>
          </a:p>
        </p:txBody>
      </p:sp>
      <p:pic>
        <p:nvPicPr>
          <p:cNvPr id="8" name="Picture 7" descr="TargetandDump.pdf"/>
          <p:cNvPicPr>
            <a:picLocks noChangeAspect="1"/>
          </p:cNvPicPr>
          <p:nvPr/>
        </p:nvPicPr>
        <p:blipFill rotWithShape="1">
          <a:blip r:embed="rId2" cstate="screen">
            <a:extLst>
              <a:ext uri="{28A0092B-C50C-407E-A947-70E740481C1C}">
                <a14:useLocalDpi xmlns:a14="http://schemas.microsoft.com/office/drawing/2010/main"/>
              </a:ext>
            </a:extLst>
          </a:blip>
          <a:srcRect t="14953" b="10395"/>
          <a:stretch/>
        </p:blipFill>
        <p:spPr>
          <a:xfrm>
            <a:off x="468282" y="1573477"/>
            <a:ext cx="8297362" cy="4654173"/>
          </a:xfrm>
          <a:prstGeom prst="rect">
            <a:avLst/>
          </a:prstGeom>
        </p:spPr>
      </p:pic>
      <p:sp>
        <p:nvSpPr>
          <p:cNvPr id="3" name="TextBox 2"/>
          <p:cNvSpPr txBox="1"/>
          <p:nvPr/>
        </p:nvSpPr>
        <p:spPr>
          <a:xfrm>
            <a:off x="3491880" y="4509120"/>
            <a:ext cx="2664296"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Tuning Dump, up to 12 kW</a:t>
            </a:r>
            <a:endParaRPr lang="en-US" dirty="0"/>
          </a:p>
        </p:txBody>
      </p:sp>
      <p:cxnSp>
        <p:nvCxnSpPr>
          <p:cNvPr id="6" name="Straight Arrow Connector 5"/>
          <p:cNvCxnSpPr>
            <a:stCxn id="3" idx="0"/>
          </p:cNvCxnSpPr>
          <p:nvPr/>
        </p:nvCxnSpPr>
        <p:spPr>
          <a:xfrm flipV="1">
            <a:off x="4824028" y="3501008"/>
            <a:ext cx="1116124" cy="1008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27984" y="1700808"/>
            <a:ext cx="2016224"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Target, up to 5 MW</a:t>
            </a:r>
            <a:endParaRPr lang="en-US" dirty="0"/>
          </a:p>
        </p:txBody>
      </p:sp>
      <p:cxnSp>
        <p:nvCxnSpPr>
          <p:cNvPr id="10" name="Straight Arrow Connector 9"/>
          <p:cNvCxnSpPr>
            <a:stCxn id="9" idx="3"/>
          </p:cNvCxnSpPr>
          <p:nvPr/>
        </p:nvCxnSpPr>
        <p:spPr>
          <a:xfrm>
            <a:off x="6444208" y="1885474"/>
            <a:ext cx="864096" cy="751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051720" y="3284984"/>
            <a:ext cx="18002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Bending magnets</a:t>
            </a:r>
            <a:endParaRPr lang="en-US" dirty="0"/>
          </a:p>
        </p:txBody>
      </p:sp>
      <p:cxnSp>
        <p:nvCxnSpPr>
          <p:cNvPr id="14" name="Straight Arrow Connector 13"/>
          <p:cNvCxnSpPr>
            <a:stCxn id="12" idx="3"/>
          </p:cNvCxnSpPr>
          <p:nvPr/>
        </p:nvCxnSpPr>
        <p:spPr>
          <a:xfrm>
            <a:off x="3851920" y="3469650"/>
            <a:ext cx="864096" cy="1753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2" idx="3"/>
          </p:cNvCxnSpPr>
          <p:nvPr/>
        </p:nvCxnSpPr>
        <p:spPr>
          <a:xfrm flipV="1">
            <a:off x="3851920" y="3140968"/>
            <a:ext cx="1584176" cy="3286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516216" y="3573016"/>
            <a:ext cx="18002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err="1" smtClean="0"/>
              <a:t>Rastering</a:t>
            </a:r>
            <a:r>
              <a:rPr lang="en-US" dirty="0" smtClean="0"/>
              <a:t> system</a:t>
            </a:r>
            <a:endParaRPr lang="en-US" dirty="0"/>
          </a:p>
        </p:txBody>
      </p:sp>
      <p:cxnSp>
        <p:nvCxnSpPr>
          <p:cNvPr id="24" name="Straight Arrow Connector 23"/>
          <p:cNvCxnSpPr>
            <a:stCxn id="22" idx="0"/>
          </p:cNvCxnSpPr>
          <p:nvPr/>
        </p:nvCxnSpPr>
        <p:spPr>
          <a:xfrm flipH="1" flipV="1">
            <a:off x="6156176" y="2996952"/>
            <a:ext cx="1260140" cy="5760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2" idx="0"/>
          </p:cNvCxnSpPr>
          <p:nvPr/>
        </p:nvCxnSpPr>
        <p:spPr>
          <a:xfrm flipH="1" flipV="1">
            <a:off x="6444208" y="2924944"/>
            <a:ext cx="972108" cy="6480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4815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Commissioning: IS+LEBT</a:t>
            </a:r>
            <a:endParaRPr lang="en-US" dirty="0"/>
          </a:p>
        </p:txBody>
      </p:sp>
      <p:sp>
        <p:nvSpPr>
          <p:cNvPr id="5" name="Content Placeholder 4"/>
          <p:cNvSpPr>
            <a:spLocks noGrp="1"/>
          </p:cNvSpPr>
          <p:nvPr>
            <p:ph idx="1"/>
          </p:nvPr>
        </p:nvSpPr>
        <p:spPr>
          <a:xfrm>
            <a:off x="457200" y="1340768"/>
            <a:ext cx="8229600" cy="4525963"/>
          </a:xfrm>
        </p:spPr>
        <p:txBody>
          <a:bodyPr>
            <a:normAutofit fontScale="92500" lnSpcReduction="10000"/>
          </a:bodyPr>
          <a:lstStyle/>
          <a:p>
            <a:r>
              <a:rPr lang="en-US" dirty="0" smtClean="0"/>
              <a:t>BC window: January 2018 - 15</a:t>
            </a:r>
            <a:r>
              <a:rPr lang="en-US" baseline="30000" dirty="0" smtClean="0"/>
              <a:t>th</a:t>
            </a:r>
            <a:r>
              <a:rPr lang="en-US" dirty="0" smtClean="0"/>
              <a:t> June 2018</a:t>
            </a:r>
          </a:p>
          <a:p>
            <a:r>
              <a:rPr lang="en-US" dirty="0" smtClean="0"/>
              <a:t>Beam: Up to 14 Hz rep rate, 6 </a:t>
            </a:r>
            <a:r>
              <a:rPr lang="en-US" dirty="0" err="1" smtClean="0"/>
              <a:t>ms</a:t>
            </a:r>
            <a:r>
              <a:rPr lang="en-US" dirty="0" smtClean="0"/>
              <a:t>, ~90 mA peak current</a:t>
            </a:r>
          </a:p>
          <a:p>
            <a:r>
              <a:rPr lang="en-US" dirty="0" smtClean="0"/>
              <a:t>Max Energy: 75 </a:t>
            </a:r>
            <a:r>
              <a:rPr lang="en-US" dirty="0" err="1"/>
              <a:t>k</a:t>
            </a:r>
            <a:r>
              <a:rPr lang="en-US" dirty="0" err="1" smtClean="0"/>
              <a:t>eV</a:t>
            </a:r>
            <a:endParaRPr lang="en-US" dirty="0" smtClean="0"/>
          </a:p>
          <a:p>
            <a:r>
              <a:rPr lang="en-US" dirty="0" smtClean="0"/>
              <a:t>Beam destination:</a:t>
            </a:r>
          </a:p>
          <a:p>
            <a:pPr lvl="1"/>
            <a:r>
              <a:rPr lang="en-GB" dirty="0"/>
              <a:t>LEBT Faraday Cup, when using the Allison Scanner to characterize the IS. The diagnostic box with the FC and the Allison Scanner will be moved to the end of the LEBT from its design position during this beam commissioning stage.</a:t>
            </a:r>
            <a:endParaRPr lang="en-US" dirty="0"/>
          </a:p>
          <a:p>
            <a:pPr lvl="1"/>
            <a:r>
              <a:rPr lang="en-GB" dirty="0"/>
              <a:t>Part of the beam (the chopped part) will be lost in the dump after the chopper</a:t>
            </a:r>
            <a:endParaRPr lang="en-US" dirty="0"/>
          </a:p>
          <a:p>
            <a:pPr lvl="1"/>
            <a:r>
              <a:rPr lang="en-GB" dirty="0"/>
              <a:t>Part of the beam will be block by the Iris when selecting the peak current</a:t>
            </a:r>
            <a:endParaRPr lang="en-US" dirty="0"/>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30</a:t>
            </a:fld>
            <a:endParaRPr lang="sv-SE" dirty="0"/>
          </a:p>
        </p:txBody>
      </p:sp>
      <p:pic>
        <p:nvPicPr>
          <p:cNvPr id="9" name="Content Placeholder 8"/>
          <p:cNvPicPr>
            <a:picLocks noGrp="1" noChangeAspect="1"/>
          </p:cNvPicPr>
          <p:nvPr>
            <p:ph sz="half" idx="4294967295"/>
          </p:nvPr>
        </p:nvPicPr>
        <p:blipFill rotWithShape="1">
          <a:blip r:embed="rId2" cstate="screen">
            <a:extLst>
              <a:ext uri="{28A0092B-C50C-407E-A947-70E740481C1C}">
                <a14:useLocalDpi xmlns:a14="http://schemas.microsoft.com/office/drawing/2010/main"/>
              </a:ext>
            </a:extLst>
          </a:blip>
          <a:srcRect t="-4586" b="-4814"/>
          <a:stretch/>
        </p:blipFill>
        <p:spPr>
          <a:xfrm>
            <a:off x="1619672" y="5584403"/>
            <a:ext cx="6593019" cy="1300981"/>
          </a:xfrm>
        </p:spPr>
      </p:pic>
    </p:spTree>
    <p:extLst>
      <p:ext uri="{BB962C8B-B14F-4D97-AF65-F5344CB8AC3E}">
        <p14:creationId xmlns:p14="http://schemas.microsoft.com/office/powerpoint/2010/main" val="31464987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LEBT(1).pdf"/>
          <p:cNvPicPr>
            <a:picLocks noGrp="1" noChangeAspect="1"/>
          </p:cNvPicPr>
          <p:nvPr>
            <p:ph idx="1"/>
          </p:nvPr>
        </p:nvPicPr>
        <p:blipFill>
          <a:blip r:embed="rId2" cstate="screen">
            <a:extLst>
              <a:ext uri="{28A0092B-C50C-407E-A947-70E740481C1C}">
                <a14:useLocalDpi xmlns:a14="http://schemas.microsoft.com/office/drawing/2010/main"/>
              </a:ext>
            </a:extLst>
          </a:blip>
          <a:srcRect t="-41439" b="-41439"/>
          <a:stretch>
            <a:fillRect/>
          </a:stretch>
        </p:blipFill>
        <p:spPr/>
      </p:pic>
      <p:sp>
        <p:nvSpPr>
          <p:cNvPr id="8" name="Title 7"/>
          <p:cNvSpPr>
            <a:spLocks noGrp="1"/>
          </p:cNvSpPr>
          <p:nvPr>
            <p:ph type="title"/>
          </p:nvPr>
        </p:nvSpPr>
        <p:spPr/>
        <p:txBody>
          <a:bodyPr/>
          <a:lstStyle/>
          <a:p>
            <a:r>
              <a:rPr lang="en-US" dirty="0" smtClean="0"/>
              <a:t>LEBT Proposal</a:t>
            </a:r>
            <a:endParaRPr lang="en-US" dirty="0"/>
          </a:p>
        </p:txBody>
      </p:sp>
      <p:sp>
        <p:nvSpPr>
          <p:cNvPr id="7" name="Slide Number Placeholder 6"/>
          <p:cNvSpPr>
            <a:spLocks noGrp="1"/>
          </p:cNvSpPr>
          <p:nvPr>
            <p:ph type="sldNum" sz="quarter" idx="12"/>
          </p:nvPr>
        </p:nvSpPr>
        <p:spPr/>
        <p:txBody>
          <a:bodyPr/>
          <a:lstStyle/>
          <a:p>
            <a:fld id="{551115BC-487E-4422-894C-CB7CD3E79223}" type="slidenum">
              <a:rPr lang="sv-SE" smtClean="0"/>
              <a:t>31</a:t>
            </a:fld>
            <a:endParaRPr lang="sv-SE" dirty="0"/>
          </a:p>
        </p:txBody>
      </p:sp>
      <p:sp>
        <p:nvSpPr>
          <p:cNvPr id="12" name="Line Callout 1 11"/>
          <p:cNvSpPr/>
          <p:nvPr/>
        </p:nvSpPr>
        <p:spPr>
          <a:xfrm>
            <a:off x="2987824" y="1124744"/>
            <a:ext cx="2880320" cy="936104"/>
          </a:xfrm>
          <a:prstGeom prst="borderCallout1">
            <a:avLst>
              <a:gd name="adj1" fmla="val 109855"/>
              <a:gd name="adj2" fmla="val 31926"/>
              <a:gd name="adj3" fmla="val 284736"/>
              <a:gd name="adj4" fmla="val 81783"/>
            </a:avLst>
          </a:prstGeom>
          <a:solidFill>
            <a:schemeClr val="accent2"/>
          </a:solidFill>
          <a:ln w="50800">
            <a:solidFill>
              <a:schemeClr val="accent2"/>
            </a:solidFill>
            <a:tailEnd type="triangle"/>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Doppler Measurement for species fraction. For commissioning, possibly relocated to test-stand during operations. Not yet decided.</a:t>
            </a:r>
          </a:p>
        </p:txBody>
      </p:sp>
      <p:sp>
        <p:nvSpPr>
          <p:cNvPr id="13" name="Line Callout 1 12"/>
          <p:cNvSpPr/>
          <p:nvPr/>
        </p:nvSpPr>
        <p:spPr>
          <a:xfrm>
            <a:off x="4932040" y="5733256"/>
            <a:ext cx="2600672" cy="728464"/>
          </a:xfrm>
          <a:prstGeom prst="borderCallout1">
            <a:avLst>
              <a:gd name="adj1" fmla="val -8903"/>
              <a:gd name="adj2" fmla="val 36880"/>
              <a:gd name="adj3" fmla="val -97824"/>
              <a:gd name="adj4" fmla="val -1854"/>
            </a:avLst>
          </a:prstGeom>
          <a:solidFill>
            <a:schemeClr val="accent2"/>
          </a:solidFill>
          <a:ln w="50800">
            <a:solidFill>
              <a:schemeClr val="accent2"/>
            </a:solidFill>
            <a:tailEnd type="triangle"/>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Transverse x &amp; y position &amp; profile.  Gated to suppress signal from chopped beam.</a:t>
            </a:r>
          </a:p>
        </p:txBody>
      </p:sp>
      <p:cxnSp>
        <p:nvCxnSpPr>
          <p:cNvPr id="15" name="Straight Arrow Connector 14"/>
          <p:cNvCxnSpPr/>
          <p:nvPr/>
        </p:nvCxnSpPr>
        <p:spPr>
          <a:xfrm flipV="1">
            <a:off x="6012160" y="5085184"/>
            <a:ext cx="576064" cy="576064"/>
          </a:xfrm>
          <a:prstGeom prst="straightConnector1">
            <a:avLst/>
          </a:prstGeom>
          <a:ln w="508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7" name="Line Callout 1 16"/>
          <p:cNvSpPr/>
          <p:nvPr/>
        </p:nvSpPr>
        <p:spPr>
          <a:xfrm>
            <a:off x="2699792" y="5661248"/>
            <a:ext cx="1368152" cy="360040"/>
          </a:xfrm>
          <a:prstGeom prst="borderCallout1">
            <a:avLst>
              <a:gd name="adj1" fmla="val -22074"/>
              <a:gd name="adj2" fmla="val 43239"/>
              <a:gd name="adj3" fmla="val -174581"/>
              <a:gd name="adj4" fmla="val 64987"/>
            </a:avLst>
          </a:prstGeom>
          <a:solidFill>
            <a:schemeClr val="accent2"/>
          </a:solidFill>
          <a:ln w="50800">
            <a:solidFill>
              <a:schemeClr val="accent2"/>
            </a:solidFill>
            <a:tailEnd type="triangle"/>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t>Allison Scanner</a:t>
            </a:r>
          </a:p>
        </p:txBody>
      </p:sp>
      <p:sp>
        <p:nvSpPr>
          <p:cNvPr id="2" name="TextBox 1"/>
          <p:cNvSpPr txBox="1"/>
          <p:nvPr/>
        </p:nvSpPr>
        <p:spPr>
          <a:xfrm rot="5400000">
            <a:off x="8429436" y="1922349"/>
            <a:ext cx="1152128"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200" dirty="0" smtClean="0"/>
              <a:t>From S. Molloy</a:t>
            </a:r>
            <a:endParaRPr lang="en-US" sz="1200" dirty="0"/>
          </a:p>
        </p:txBody>
      </p:sp>
      <p:sp>
        <p:nvSpPr>
          <p:cNvPr id="4" name="Rectangle 3"/>
          <p:cNvSpPr/>
          <p:nvPr/>
        </p:nvSpPr>
        <p:spPr>
          <a:xfrm>
            <a:off x="3347864" y="3573016"/>
            <a:ext cx="1368152" cy="1224136"/>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41265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Commissioning: RFQ+MEBT</a:t>
            </a:r>
            <a:endParaRPr lang="en-US" dirty="0"/>
          </a:p>
        </p:txBody>
      </p:sp>
      <p:sp>
        <p:nvSpPr>
          <p:cNvPr id="3" name="Content Placeholder 2"/>
          <p:cNvSpPr>
            <a:spLocks noGrp="1"/>
          </p:cNvSpPr>
          <p:nvPr>
            <p:ph idx="1"/>
          </p:nvPr>
        </p:nvSpPr>
        <p:spPr/>
        <p:txBody>
          <a:bodyPr/>
          <a:lstStyle/>
          <a:p>
            <a:r>
              <a:rPr lang="en-US" dirty="0"/>
              <a:t>BC window: </a:t>
            </a:r>
            <a:r>
              <a:rPr lang="en-US" dirty="0" smtClean="0"/>
              <a:t>30</a:t>
            </a:r>
            <a:r>
              <a:rPr lang="en-US" baseline="30000" dirty="0" smtClean="0"/>
              <a:t>th</a:t>
            </a:r>
            <a:r>
              <a:rPr lang="en-US" dirty="0" smtClean="0"/>
              <a:t> August 2018 - 02</a:t>
            </a:r>
            <a:r>
              <a:rPr lang="en-US" baseline="30000" dirty="0" smtClean="0"/>
              <a:t>th</a:t>
            </a:r>
            <a:r>
              <a:rPr lang="en-US" dirty="0" smtClean="0"/>
              <a:t> October 2018</a:t>
            </a:r>
            <a:endParaRPr lang="en-US" dirty="0"/>
          </a:p>
          <a:p>
            <a:r>
              <a:rPr lang="en-US" dirty="0"/>
              <a:t>Beam: 1</a:t>
            </a:r>
            <a:r>
              <a:rPr lang="en-US" dirty="0" smtClean="0"/>
              <a:t>Hz </a:t>
            </a:r>
            <a:r>
              <a:rPr lang="en-US" dirty="0"/>
              <a:t>rep rate, </a:t>
            </a:r>
            <a:r>
              <a:rPr lang="en-US" dirty="0" smtClean="0"/>
              <a:t>up 50 us</a:t>
            </a:r>
            <a:r>
              <a:rPr lang="en-US" dirty="0"/>
              <a:t>, </a:t>
            </a:r>
            <a:r>
              <a:rPr lang="en-US" dirty="0" smtClean="0"/>
              <a:t>62.5 mA </a:t>
            </a:r>
            <a:r>
              <a:rPr lang="en-US" dirty="0"/>
              <a:t>peak </a:t>
            </a:r>
            <a:r>
              <a:rPr lang="en-US" dirty="0" smtClean="0"/>
              <a:t>current </a:t>
            </a:r>
            <a:r>
              <a:rPr lang="en-US" dirty="0"/>
              <a:t>(</a:t>
            </a:r>
            <a:r>
              <a:rPr lang="en-US" dirty="0" smtClean="0"/>
              <a:t>Probe and </a:t>
            </a:r>
            <a:r>
              <a:rPr lang="en-US" dirty="0"/>
              <a:t>Slow tuning</a:t>
            </a:r>
            <a:r>
              <a:rPr lang="en-US" dirty="0" smtClean="0"/>
              <a:t>)</a:t>
            </a:r>
            <a:endParaRPr lang="en-US" dirty="0"/>
          </a:p>
          <a:p>
            <a:r>
              <a:rPr lang="en-US" dirty="0"/>
              <a:t>Max Energy: </a:t>
            </a:r>
            <a:r>
              <a:rPr lang="en-US" dirty="0" smtClean="0"/>
              <a:t>3.62 MeV</a:t>
            </a:r>
            <a:endParaRPr lang="en-US" dirty="0"/>
          </a:p>
          <a:p>
            <a:r>
              <a:rPr lang="en-US" dirty="0"/>
              <a:t>Beam destination: </a:t>
            </a:r>
            <a:r>
              <a:rPr lang="en-US" dirty="0" smtClean="0"/>
              <a:t>Faraday Cup in the MEBT </a:t>
            </a:r>
            <a:r>
              <a:rPr lang="en-US" dirty="0"/>
              <a:t>and a temporary beam dump</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32</a:t>
            </a:fld>
            <a:endParaRPr lang="sv-SE" dirty="0"/>
          </a:p>
        </p:txBody>
      </p:sp>
      <p:pic>
        <p:nvPicPr>
          <p:cNvPr id="5" name="Picture 4"/>
          <p:cNvPicPr>
            <a:picLocks noChangeAspect="1"/>
          </p:cNvPicPr>
          <p:nvPr/>
        </p:nvPicPr>
        <p:blipFill>
          <a:blip r:embed="rId2"/>
          <a:stretch>
            <a:fillRect/>
          </a:stretch>
        </p:blipFill>
        <p:spPr>
          <a:xfrm>
            <a:off x="467544" y="4725144"/>
            <a:ext cx="8204200" cy="1435100"/>
          </a:xfrm>
          <a:prstGeom prst="rect">
            <a:avLst/>
          </a:prstGeom>
        </p:spPr>
      </p:pic>
      <p:cxnSp>
        <p:nvCxnSpPr>
          <p:cNvPr id="6" name="Straight Arrow Connector 5"/>
          <p:cNvCxnSpPr/>
          <p:nvPr/>
        </p:nvCxnSpPr>
        <p:spPr>
          <a:xfrm flipH="1" flipV="1">
            <a:off x="3131840" y="5517232"/>
            <a:ext cx="494494" cy="7432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03369" y="6275398"/>
            <a:ext cx="2261481" cy="369332"/>
          </a:xfrm>
          <a:prstGeom prst="rect">
            <a:avLst/>
          </a:prstGeom>
          <a:noFill/>
        </p:spPr>
        <p:txBody>
          <a:bodyPr wrap="none" rtlCol="0">
            <a:spAutoFit/>
          </a:bodyPr>
          <a:lstStyle/>
          <a:p>
            <a:r>
              <a:rPr lang="en-US" dirty="0" smtClean="0"/>
              <a:t>Temporary beam stop</a:t>
            </a:r>
            <a:endParaRPr lang="en-US" dirty="0"/>
          </a:p>
        </p:txBody>
      </p:sp>
    </p:spTree>
    <p:extLst>
      <p:ext uri="{BB962C8B-B14F-4D97-AF65-F5344CB8AC3E}">
        <p14:creationId xmlns:p14="http://schemas.microsoft.com/office/powerpoint/2010/main" val="14927217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Commissioning: DTL1</a:t>
            </a:r>
            <a:endParaRPr lang="en-US" dirty="0"/>
          </a:p>
        </p:txBody>
      </p:sp>
      <p:sp>
        <p:nvSpPr>
          <p:cNvPr id="3" name="Content Placeholder 2"/>
          <p:cNvSpPr>
            <a:spLocks noGrp="1"/>
          </p:cNvSpPr>
          <p:nvPr>
            <p:ph idx="1"/>
          </p:nvPr>
        </p:nvSpPr>
        <p:spPr/>
        <p:txBody>
          <a:bodyPr/>
          <a:lstStyle/>
          <a:p>
            <a:r>
              <a:rPr lang="en-US" dirty="0"/>
              <a:t>BC window: </a:t>
            </a:r>
            <a:r>
              <a:rPr lang="en-US" dirty="0" smtClean="0"/>
              <a:t>3</a:t>
            </a:r>
            <a:r>
              <a:rPr lang="en-US" baseline="30000" dirty="0" smtClean="0"/>
              <a:t>rd</a:t>
            </a:r>
            <a:r>
              <a:rPr lang="en-US" dirty="0" smtClean="0"/>
              <a:t> October 2018 - 1</a:t>
            </a:r>
            <a:r>
              <a:rPr lang="en-US" baseline="30000" dirty="0" smtClean="0"/>
              <a:t>st</a:t>
            </a:r>
            <a:r>
              <a:rPr lang="en-US" dirty="0" smtClean="0"/>
              <a:t> February 2019</a:t>
            </a:r>
            <a:endParaRPr lang="en-US" dirty="0"/>
          </a:p>
          <a:p>
            <a:r>
              <a:rPr lang="en-US" dirty="0"/>
              <a:t>Beam: Up to 14 Hz rep rate, 50 us, </a:t>
            </a:r>
            <a:r>
              <a:rPr lang="en-US" dirty="0" smtClean="0"/>
              <a:t>62.5 </a:t>
            </a:r>
            <a:r>
              <a:rPr lang="en-US" dirty="0"/>
              <a:t>mA peak </a:t>
            </a:r>
            <a:r>
              <a:rPr lang="en-US" dirty="0" smtClean="0"/>
              <a:t>current (Probe, Fast and Slow tuning)</a:t>
            </a:r>
            <a:endParaRPr lang="en-US" dirty="0"/>
          </a:p>
          <a:p>
            <a:r>
              <a:rPr lang="en-US" dirty="0"/>
              <a:t>Max Energy: </a:t>
            </a:r>
            <a:r>
              <a:rPr lang="en-US" dirty="0" smtClean="0"/>
              <a:t>21.3 (22) </a:t>
            </a:r>
            <a:r>
              <a:rPr lang="en-US" dirty="0"/>
              <a:t>MeV</a:t>
            </a:r>
          </a:p>
          <a:p>
            <a:r>
              <a:rPr lang="en-US" dirty="0"/>
              <a:t>Beam destination: Faraday Cup in the </a:t>
            </a:r>
            <a:r>
              <a:rPr lang="en-US" dirty="0" smtClean="0"/>
              <a:t>MEBT </a:t>
            </a:r>
            <a:r>
              <a:rPr lang="en-US" dirty="0"/>
              <a:t>and a temporary beam dump</a:t>
            </a:r>
          </a:p>
        </p:txBody>
      </p:sp>
      <p:sp>
        <p:nvSpPr>
          <p:cNvPr id="4" name="Slide Number Placeholder 3"/>
          <p:cNvSpPr>
            <a:spLocks noGrp="1"/>
          </p:cNvSpPr>
          <p:nvPr>
            <p:ph type="sldNum" sz="quarter" idx="12"/>
          </p:nvPr>
        </p:nvSpPr>
        <p:spPr/>
        <p:txBody>
          <a:bodyPr/>
          <a:lstStyle/>
          <a:p>
            <a:fld id="{551115BC-487E-4422-894C-CB7CD3E79223}" type="slidenum">
              <a:rPr lang="sv-SE" smtClean="0"/>
              <a:t>33</a:t>
            </a:fld>
            <a:endParaRPr lang="sv-SE" dirty="0"/>
          </a:p>
        </p:txBody>
      </p:sp>
      <p:pic>
        <p:nvPicPr>
          <p:cNvPr id="5" name="Picture 4"/>
          <p:cNvPicPr>
            <a:picLocks noChangeAspect="1"/>
          </p:cNvPicPr>
          <p:nvPr/>
        </p:nvPicPr>
        <p:blipFill>
          <a:blip r:embed="rId2"/>
          <a:stretch>
            <a:fillRect/>
          </a:stretch>
        </p:blipFill>
        <p:spPr>
          <a:xfrm>
            <a:off x="467544" y="4941168"/>
            <a:ext cx="8204200" cy="1435100"/>
          </a:xfrm>
          <a:prstGeom prst="rect">
            <a:avLst/>
          </a:prstGeom>
        </p:spPr>
      </p:pic>
      <p:cxnSp>
        <p:nvCxnSpPr>
          <p:cNvPr id="6" name="Straight Arrow Connector 5"/>
          <p:cNvCxnSpPr/>
          <p:nvPr/>
        </p:nvCxnSpPr>
        <p:spPr>
          <a:xfrm flipH="1" flipV="1">
            <a:off x="4283968" y="5723240"/>
            <a:ext cx="494494" cy="7432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55497" y="6481406"/>
            <a:ext cx="2261481" cy="369332"/>
          </a:xfrm>
          <a:prstGeom prst="rect">
            <a:avLst/>
          </a:prstGeom>
          <a:noFill/>
        </p:spPr>
        <p:txBody>
          <a:bodyPr wrap="none" rtlCol="0">
            <a:spAutoFit/>
          </a:bodyPr>
          <a:lstStyle/>
          <a:p>
            <a:r>
              <a:rPr lang="en-US" dirty="0" smtClean="0"/>
              <a:t>Temporary beam stop</a:t>
            </a:r>
            <a:endParaRPr lang="en-US" dirty="0"/>
          </a:p>
        </p:txBody>
      </p:sp>
    </p:spTree>
    <p:extLst>
      <p:ext uri="{BB962C8B-B14F-4D97-AF65-F5344CB8AC3E}">
        <p14:creationId xmlns:p14="http://schemas.microsoft.com/office/powerpoint/2010/main" val="14927217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Commissioning: DTL2-DTL3-DTL4</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34</a:t>
            </a:fld>
            <a:endParaRPr lang="sv-SE" dirty="0"/>
          </a:p>
        </p:txBody>
      </p:sp>
      <p:pic>
        <p:nvPicPr>
          <p:cNvPr id="5" name="Picture 4"/>
          <p:cNvPicPr>
            <a:picLocks noChangeAspect="1"/>
          </p:cNvPicPr>
          <p:nvPr/>
        </p:nvPicPr>
        <p:blipFill>
          <a:blip r:embed="rId2"/>
          <a:stretch>
            <a:fillRect/>
          </a:stretch>
        </p:blipFill>
        <p:spPr>
          <a:xfrm>
            <a:off x="467544" y="5013176"/>
            <a:ext cx="8204200" cy="1435100"/>
          </a:xfrm>
          <a:prstGeom prst="rect">
            <a:avLst/>
          </a:prstGeom>
        </p:spPr>
      </p:pic>
      <p:sp>
        <p:nvSpPr>
          <p:cNvPr id="7" name="Content Placeholder 2"/>
          <p:cNvSpPr>
            <a:spLocks noGrp="1"/>
          </p:cNvSpPr>
          <p:nvPr>
            <p:ph idx="1"/>
          </p:nvPr>
        </p:nvSpPr>
        <p:spPr/>
        <p:txBody>
          <a:bodyPr/>
          <a:lstStyle/>
          <a:p>
            <a:r>
              <a:rPr lang="en-US" dirty="0"/>
              <a:t>BC window: </a:t>
            </a:r>
            <a:r>
              <a:rPr lang="en-US" dirty="0" smtClean="0"/>
              <a:t>27</a:t>
            </a:r>
            <a:r>
              <a:rPr lang="en-US" baseline="30000" dirty="0" smtClean="0"/>
              <a:t>th </a:t>
            </a:r>
            <a:r>
              <a:rPr lang="en-US" dirty="0" smtClean="0"/>
              <a:t>February 2019 - 7</a:t>
            </a:r>
            <a:r>
              <a:rPr lang="en-US" baseline="30000" dirty="0" smtClean="0"/>
              <a:t>th</a:t>
            </a:r>
            <a:r>
              <a:rPr lang="en-US" dirty="0" smtClean="0"/>
              <a:t> May 2019</a:t>
            </a:r>
            <a:endParaRPr lang="en-US" dirty="0"/>
          </a:p>
          <a:p>
            <a:r>
              <a:rPr lang="en-US" dirty="0"/>
              <a:t>Beam: Up to 14 Hz rep rate, 50 us, </a:t>
            </a:r>
            <a:r>
              <a:rPr lang="en-US" dirty="0" smtClean="0"/>
              <a:t>62.5 </a:t>
            </a:r>
            <a:r>
              <a:rPr lang="en-US" dirty="0"/>
              <a:t>mA peak </a:t>
            </a:r>
            <a:r>
              <a:rPr lang="en-US" dirty="0" smtClean="0"/>
              <a:t>current (Probe, Fast and Slow tuning)</a:t>
            </a:r>
            <a:endParaRPr lang="en-US" dirty="0"/>
          </a:p>
          <a:p>
            <a:r>
              <a:rPr lang="en-US" dirty="0"/>
              <a:t>Max Energy: </a:t>
            </a:r>
            <a:r>
              <a:rPr lang="en-US" dirty="0" smtClean="0"/>
              <a:t> 73.8 (75.5) MeV</a:t>
            </a:r>
            <a:endParaRPr lang="en-US" dirty="0"/>
          </a:p>
          <a:p>
            <a:r>
              <a:rPr lang="en-US" dirty="0"/>
              <a:t>Beam destination: Faraday Cup in the </a:t>
            </a:r>
            <a:r>
              <a:rPr lang="en-US" dirty="0" smtClean="0"/>
              <a:t>MEBT and after DTL2 </a:t>
            </a:r>
            <a:r>
              <a:rPr lang="en-US" dirty="0"/>
              <a:t>and a temporary beam dump</a:t>
            </a:r>
          </a:p>
        </p:txBody>
      </p:sp>
      <p:cxnSp>
        <p:nvCxnSpPr>
          <p:cNvPr id="6" name="Straight Arrow Connector 5"/>
          <p:cNvCxnSpPr/>
          <p:nvPr/>
        </p:nvCxnSpPr>
        <p:spPr>
          <a:xfrm flipV="1">
            <a:off x="6866694" y="5877272"/>
            <a:ext cx="1089682" cy="52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043729" y="6419414"/>
            <a:ext cx="2261481" cy="369332"/>
          </a:xfrm>
          <a:prstGeom prst="rect">
            <a:avLst/>
          </a:prstGeom>
          <a:noFill/>
        </p:spPr>
        <p:txBody>
          <a:bodyPr wrap="none" rtlCol="0">
            <a:spAutoFit/>
          </a:bodyPr>
          <a:lstStyle/>
          <a:p>
            <a:r>
              <a:rPr lang="en-US" dirty="0" smtClean="0"/>
              <a:t>Temporary beam stop</a:t>
            </a:r>
            <a:endParaRPr lang="en-US" dirty="0"/>
          </a:p>
        </p:txBody>
      </p:sp>
    </p:spTree>
    <p:extLst>
      <p:ext uri="{BB962C8B-B14F-4D97-AF65-F5344CB8AC3E}">
        <p14:creationId xmlns:p14="http://schemas.microsoft.com/office/powerpoint/2010/main" val="14927217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Commissioning: SC Linac to Dump</a:t>
            </a:r>
            <a:endParaRPr lang="en-US" dirty="0"/>
          </a:p>
        </p:txBody>
      </p:sp>
      <p:sp>
        <p:nvSpPr>
          <p:cNvPr id="3" name="Content Placeholder 2"/>
          <p:cNvSpPr>
            <a:spLocks noGrp="1"/>
          </p:cNvSpPr>
          <p:nvPr>
            <p:ph idx="1"/>
          </p:nvPr>
        </p:nvSpPr>
        <p:spPr/>
        <p:txBody>
          <a:bodyPr/>
          <a:lstStyle/>
          <a:p>
            <a:r>
              <a:rPr lang="en-US" dirty="0"/>
              <a:t>BC window: </a:t>
            </a:r>
            <a:r>
              <a:rPr lang="en-US" dirty="0" smtClean="0"/>
              <a:t>8</a:t>
            </a:r>
            <a:r>
              <a:rPr lang="en-US" baseline="30000" dirty="0" smtClean="0"/>
              <a:t>th</a:t>
            </a:r>
            <a:r>
              <a:rPr lang="en-US" dirty="0" smtClean="0"/>
              <a:t> May 2019-27</a:t>
            </a:r>
            <a:r>
              <a:rPr lang="en-US" baseline="30000" dirty="0" smtClean="0"/>
              <a:t>th</a:t>
            </a:r>
            <a:r>
              <a:rPr lang="en-US" dirty="0" smtClean="0"/>
              <a:t> June 2019</a:t>
            </a:r>
            <a:endParaRPr lang="en-US" dirty="0"/>
          </a:p>
          <a:p>
            <a:r>
              <a:rPr lang="en-US" dirty="0"/>
              <a:t>Beam: </a:t>
            </a:r>
            <a:r>
              <a:rPr lang="en-US" dirty="0" smtClean="0"/>
              <a:t>Probe</a:t>
            </a:r>
            <a:r>
              <a:rPr lang="en-US" dirty="0"/>
              <a:t>, Fast and Slow </a:t>
            </a:r>
            <a:r>
              <a:rPr lang="en-US" dirty="0" smtClean="0"/>
              <a:t>tuning, Long pulse verification(?), hybrid(?)</a:t>
            </a:r>
            <a:endParaRPr lang="en-US" dirty="0"/>
          </a:p>
          <a:p>
            <a:r>
              <a:rPr lang="en-US" dirty="0"/>
              <a:t>Max Energy:  </a:t>
            </a:r>
            <a:r>
              <a:rPr lang="en-US" dirty="0" smtClean="0"/>
              <a:t>517 </a:t>
            </a:r>
            <a:r>
              <a:rPr lang="en-US" dirty="0"/>
              <a:t>M</a:t>
            </a:r>
            <a:r>
              <a:rPr lang="en-US" dirty="0" smtClean="0"/>
              <a:t>eV</a:t>
            </a:r>
            <a:endParaRPr lang="en-US" dirty="0"/>
          </a:p>
          <a:p>
            <a:r>
              <a:rPr lang="en-US" dirty="0"/>
              <a:t>Beam destination: </a:t>
            </a:r>
            <a:r>
              <a:rPr lang="en-US" dirty="0" smtClean="0"/>
              <a:t>Tuning dump plus any beam stop in the Linac</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35</a:t>
            </a:fld>
            <a:endParaRPr lang="sv-SE" dirty="0"/>
          </a:p>
        </p:txBody>
      </p:sp>
    </p:spTree>
    <p:extLst>
      <p:ext uri="{BB962C8B-B14F-4D97-AF65-F5344CB8AC3E}">
        <p14:creationId xmlns:p14="http://schemas.microsoft.com/office/powerpoint/2010/main" val="1492721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Commissioning: SC Linac to Target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36</a:t>
            </a:fld>
            <a:endParaRPr lang="sv-SE" dirty="0"/>
          </a:p>
        </p:txBody>
      </p:sp>
      <p:sp>
        <p:nvSpPr>
          <p:cNvPr id="5" name="Content Placeholder 2"/>
          <p:cNvSpPr>
            <a:spLocks noGrp="1"/>
          </p:cNvSpPr>
          <p:nvPr>
            <p:ph idx="1"/>
          </p:nvPr>
        </p:nvSpPr>
        <p:spPr/>
        <p:txBody>
          <a:bodyPr/>
          <a:lstStyle/>
          <a:p>
            <a:r>
              <a:rPr lang="en-US" dirty="0"/>
              <a:t>BC window: </a:t>
            </a:r>
            <a:r>
              <a:rPr lang="en-US" dirty="0" smtClean="0"/>
              <a:t>28</a:t>
            </a:r>
            <a:r>
              <a:rPr lang="en-US" baseline="30000" dirty="0" smtClean="0"/>
              <a:t>th</a:t>
            </a:r>
            <a:r>
              <a:rPr lang="en-US" dirty="0" smtClean="0"/>
              <a:t> June 2019 - 2020</a:t>
            </a:r>
            <a:endParaRPr lang="en-US" dirty="0"/>
          </a:p>
          <a:p>
            <a:r>
              <a:rPr lang="en-US" dirty="0"/>
              <a:t>Beam: </a:t>
            </a:r>
            <a:r>
              <a:rPr lang="en-US" dirty="0" smtClean="0"/>
              <a:t>Any (first time we will use the production beam mode). </a:t>
            </a:r>
          </a:p>
          <a:p>
            <a:r>
              <a:rPr lang="en-US" dirty="0" smtClean="0"/>
              <a:t>First production of neutrons.</a:t>
            </a:r>
            <a:endParaRPr lang="en-US" dirty="0"/>
          </a:p>
          <a:p>
            <a:r>
              <a:rPr lang="en-US" dirty="0"/>
              <a:t>Max Energy:  </a:t>
            </a:r>
            <a:r>
              <a:rPr lang="en-US" dirty="0" smtClean="0"/>
              <a:t>571 </a:t>
            </a:r>
            <a:r>
              <a:rPr lang="en-US" dirty="0"/>
              <a:t>M</a:t>
            </a:r>
            <a:r>
              <a:rPr lang="en-US" dirty="0" smtClean="0"/>
              <a:t>eV</a:t>
            </a:r>
            <a:endParaRPr lang="en-US" dirty="0"/>
          </a:p>
          <a:p>
            <a:r>
              <a:rPr lang="en-US" dirty="0"/>
              <a:t>Beam destination: </a:t>
            </a:r>
            <a:r>
              <a:rPr lang="en-US" dirty="0" smtClean="0"/>
              <a:t>Target and Tuning dump plus any beam stop in the Linac</a:t>
            </a:r>
            <a:endParaRPr lang="en-US" dirty="0"/>
          </a:p>
          <a:p>
            <a:pPr marL="0" indent="0">
              <a:buNone/>
            </a:pPr>
            <a:endParaRPr lang="en-US" dirty="0"/>
          </a:p>
        </p:txBody>
      </p:sp>
    </p:spTree>
    <p:extLst>
      <p:ext uri="{BB962C8B-B14F-4D97-AF65-F5344CB8AC3E}">
        <p14:creationId xmlns:p14="http://schemas.microsoft.com/office/powerpoint/2010/main" val="1492721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441531"/>
          </a:xfrm>
        </p:spPr>
        <p:txBody>
          <a:bodyPr/>
          <a:lstStyle/>
          <a:p>
            <a:r>
              <a:rPr lang="en-US" dirty="0" smtClean="0"/>
              <a:t>Commissioning and licensing stages</a:t>
            </a:r>
            <a:endParaRPr lang="en-US" dirty="0"/>
          </a:p>
        </p:txBody>
      </p:sp>
      <p:sp>
        <p:nvSpPr>
          <p:cNvPr id="5" name="Slide Number Placeholder 4"/>
          <p:cNvSpPr>
            <a:spLocks noGrp="1"/>
          </p:cNvSpPr>
          <p:nvPr>
            <p:ph type="sldNum" sz="quarter" idx="12"/>
          </p:nvPr>
        </p:nvSpPr>
        <p:spPr/>
        <p:txBody>
          <a:bodyPr/>
          <a:lstStyle/>
          <a:p>
            <a:fld id="{038C62C7-F79B-CD4A-A5DF-5683BBEC4A65}" type="slidenum">
              <a:rPr lang="sv-SE" smtClean="0"/>
              <a:t>4</a:t>
            </a:fld>
            <a:endParaRPr lang="sv-SE" dirty="0"/>
          </a:p>
        </p:txBody>
      </p:sp>
      <p:graphicFrame>
        <p:nvGraphicFramePr>
          <p:cNvPr id="6" name="Object 5"/>
          <p:cNvGraphicFramePr>
            <a:graphicFrameLocks noChangeAspect="1"/>
          </p:cNvGraphicFramePr>
          <p:nvPr>
            <p:extLst>
              <p:ext uri="{D42A27DB-BD31-4B8C-83A1-F6EECF244321}">
                <p14:modId xmlns:p14="http://schemas.microsoft.com/office/powerpoint/2010/main" val="2125353882"/>
              </p:ext>
            </p:extLst>
          </p:nvPr>
        </p:nvGraphicFramePr>
        <p:xfrm>
          <a:off x="146050" y="1741488"/>
          <a:ext cx="8837613" cy="2728912"/>
        </p:xfrm>
        <a:graphic>
          <a:graphicData uri="http://schemas.openxmlformats.org/presentationml/2006/ole">
            <mc:AlternateContent xmlns:mc="http://schemas.openxmlformats.org/markup-compatibility/2006">
              <mc:Choice xmlns:v="urn:schemas-microsoft-com:vml" Requires="v">
                <p:oleObj spid="_x0000_s1063" name="Worksheet" r:id="rId4" imgW="15836900" imgH="4889500" progId="Excel.Sheet.12">
                  <p:embed/>
                </p:oleObj>
              </mc:Choice>
              <mc:Fallback>
                <p:oleObj name="Worksheet" r:id="rId4" imgW="15836900" imgH="4889500" progId="Excel.Sheet.12">
                  <p:embed/>
                  <p:pic>
                    <p:nvPicPr>
                      <p:cNvPr id="0" name=""/>
                      <p:cNvPicPr/>
                      <p:nvPr/>
                    </p:nvPicPr>
                    <p:blipFill>
                      <a:blip r:embed="rId5"/>
                      <a:stretch>
                        <a:fillRect/>
                      </a:stretch>
                    </p:blipFill>
                    <p:spPr>
                      <a:xfrm>
                        <a:off x="146050" y="1741488"/>
                        <a:ext cx="8837613" cy="2728912"/>
                      </a:xfrm>
                      <a:prstGeom prst="rect">
                        <a:avLst/>
                      </a:prstGeom>
                    </p:spPr>
                  </p:pic>
                </p:oleObj>
              </mc:Fallback>
            </mc:AlternateContent>
          </a:graphicData>
        </a:graphic>
      </p:graphicFrame>
      <p:sp>
        <p:nvSpPr>
          <p:cNvPr id="4" name="Notched Right Arrow 3"/>
          <p:cNvSpPr/>
          <p:nvPr/>
        </p:nvSpPr>
        <p:spPr>
          <a:xfrm rot="18377771" flipV="1">
            <a:off x="4799202" y="3832606"/>
            <a:ext cx="4112157" cy="14405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8" name="Rectangle 7"/>
          <p:cNvSpPr/>
          <p:nvPr/>
        </p:nvSpPr>
        <p:spPr>
          <a:xfrm>
            <a:off x="611560" y="5661248"/>
            <a:ext cx="727280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28</a:t>
            </a:r>
            <a:r>
              <a:rPr lang="en-US" sz="3600" b="1" baseline="30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June 2019, first neutrons</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5883011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800" dirty="0" smtClean="0"/>
              <a:t>Linac Modes</a:t>
            </a:r>
            <a:endParaRPr lang="en-US" sz="4800" dirty="0"/>
          </a:p>
        </p:txBody>
      </p:sp>
    </p:spTree>
    <p:extLst>
      <p:ext uri="{BB962C8B-B14F-4D97-AF65-F5344CB8AC3E}">
        <p14:creationId xmlns:p14="http://schemas.microsoft.com/office/powerpoint/2010/main" val="3824896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Linac modes</a:t>
            </a:r>
            <a:endParaRPr lang="en-US" dirty="0"/>
          </a:p>
        </p:txBody>
      </p:sp>
      <p:sp>
        <p:nvSpPr>
          <p:cNvPr id="3" name="Content Placeholder 2"/>
          <p:cNvSpPr>
            <a:spLocks noGrp="1"/>
          </p:cNvSpPr>
          <p:nvPr>
            <p:ph idx="1"/>
          </p:nvPr>
        </p:nvSpPr>
        <p:spPr/>
        <p:txBody>
          <a:bodyPr>
            <a:normAutofit lnSpcReduction="10000"/>
          </a:bodyPr>
          <a:lstStyle/>
          <a:p>
            <a:pPr lvl="0"/>
            <a:r>
              <a:rPr lang="en-US" dirty="0"/>
              <a:t>Accelerator Mode, providing an overview of the planned activity for the ESS Linac</a:t>
            </a:r>
          </a:p>
          <a:p>
            <a:pPr lvl="1"/>
            <a:r>
              <a:rPr lang="en-US" dirty="0"/>
              <a:t>Status </a:t>
            </a:r>
            <a:r>
              <a:rPr lang="en-US" dirty="0" err="1"/>
              <a:t>Submode</a:t>
            </a:r>
            <a:r>
              <a:rPr lang="en-US" dirty="0"/>
              <a:t> (from the Accelerator mode), providing the actual status of the ESS Linac</a:t>
            </a:r>
          </a:p>
          <a:p>
            <a:pPr lvl="0"/>
            <a:r>
              <a:rPr lang="en-US" dirty="0"/>
              <a:t>P-Beam mode, providing a description of a pre-defined set of beam characteristics</a:t>
            </a:r>
          </a:p>
          <a:p>
            <a:pPr lvl="0"/>
            <a:r>
              <a:rPr lang="en-US" dirty="0"/>
              <a:t>Destination mode, providing the intended destination of the proton beam</a:t>
            </a:r>
          </a:p>
          <a:p>
            <a:pPr lvl="0"/>
            <a:r>
              <a:rPr lang="en-US" dirty="0"/>
              <a:t>Tunnel mode, providing the status of the Linac tunnel access</a:t>
            </a:r>
          </a:p>
          <a:p>
            <a:pPr lvl="1"/>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dirty="0"/>
          </a:p>
        </p:txBody>
      </p:sp>
    </p:spTree>
    <p:extLst>
      <p:ext uri="{BB962C8B-B14F-4D97-AF65-F5344CB8AC3E}">
        <p14:creationId xmlns:p14="http://schemas.microsoft.com/office/powerpoint/2010/main" val="3209794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mode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50133854"/>
              </p:ext>
            </p:extLst>
          </p:nvPr>
        </p:nvGraphicFramePr>
        <p:xfrm>
          <a:off x="467544" y="1594992"/>
          <a:ext cx="8136904" cy="4900163"/>
        </p:xfrm>
        <a:graphic>
          <a:graphicData uri="http://schemas.openxmlformats.org/drawingml/2006/table">
            <a:tbl>
              <a:tblPr firstRow="1" bandRow="1">
                <a:tableStyleId>{3C2FFA5D-87B4-456A-9821-1D502468CF0F}</a:tableStyleId>
              </a:tblPr>
              <a:tblGrid>
                <a:gridCol w="2664296"/>
                <a:gridCol w="5472608"/>
              </a:tblGrid>
              <a:tr h="193181">
                <a:tc>
                  <a:txBody>
                    <a:bodyPr/>
                    <a:lstStyle/>
                    <a:p>
                      <a:pPr algn="ctr" fontAlgn="ctr"/>
                      <a:r>
                        <a:rPr lang="en-US" sz="1600" u="none" strike="noStrike">
                          <a:effectLst/>
                        </a:rPr>
                        <a:t>Name</a:t>
                      </a:r>
                      <a:endParaRPr lang="en-US" sz="1600" b="1" i="0" u="none" strike="noStrike">
                        <a:solidFill>
                          <a:srgbClr val="000000"/>
                        </a:solidFill>
                        <a:effectLst/>
                        <a:latin typeface="Calibri"/>
                      </a:endParaRPr>
                    </a:p>
                  </a:txBody>
                  <a:tcPr marL="12544" marR="12544" marT="12544" marB="0" anchor="ctr"/>
                </a:tc>
                <a:tc>
                  <a:txBody>
                    <a:bodyPr/>
                    <a:lstStyle/>
                    <a:p>
                      <a:pPr algn="ctr" fontAlgn="ctr"/>
                      <a:r>
                        <a:rPr lang="en-US" sz="1600" u="none" strike="noStrike">
                          <a:effectLst/>
                        </a:rPr>
                        <a:t>Description</a:t>
                      </a:r>
                      <a:endParaRPr lang="en-US" sz="1600" b="1" i="0" u="none" strike="noStrike">
                        <a:solidFill>
                          <a:srgbClr val="000000"/>
                        </a:solidFill>
                        <a:effectLst/>
                        <a:latin typeface="Calibri"/>
                      </a:endParaRPr>
                    </a:p>
                  </a:txBody>
                  <a:tcPr marL="12544" marR="12544" marT="12544" marB="0" anchor="ctr"/>
                </a:tc>
              </a:tr>
              <a:tr h="193181">
                <a:tc>
                  <a:txBody>
                    <a:bodyPr/>
                    <a:lstStyle/>
                    <a:p>
                      <a:pPr algn="l" fontAlgn="ctr"/>
                      <a:r>
                        <a:rPr lang="en-US" sz="1600" u="none" strike="noStrike">
                          <a:effectLst/>
                        </a:rPr>
                        <a:t>Shutdown</a:t>
                      </a:r>
                      <a:endParaRPr lang="en-US" sz="1600" b="0" i="0" u="none" strike="noStrike">
                        <a:solidFill>
                          <a:srgbClr val="000000"/>
                        </a:solidFill>
                        <a:effectLst/>
                        <a:latin typeface="Calibri"/>
                      </a:endParaRPr>
                    </a:p>
                  </a:txBody>
                  <a:tcPr marL="12544" marR="12544" marT="12544" marB="0" anchor="ctr"/>
                </a:tc>
                <a:tc>
                  <a:txBody>
                    <a:bodyPr/>
                    <a:lstStyle/>
                    <a:p>
                      <a:pPr algn="l" fontAlgn="ctr"/>
                      <a:r>
                        <a:rPr lang="en-US" sz="1600" u="none" strike="noStrike">
                          <a:effectLst/>
                        </a:rPr>
                        <a:t> </a:t>
                      </a:r>
                      <a:endParaRPr lang="en-US" sz="1600" b="0" i="0" u="none" strike="noStrike">
                        <a:solidFill>
                          <a:srgbClr val="000000"/>
                        </a:solidFill>
                        <a:effectLst/>
                        <a:latin typeface="Calibri"/>
                      </a:endParaRPr>
                    </a:p>
                  </a:txBody>
                  <a:tcPr marL="12544" marR="12544" marT="12544" marB="0" anchor="ctr"/>
                </a:tc>
              </a:tr>
              <a:tr h="376327">
                <a:tc>
                  <a:txBody>
                    <a:bodyPr/>
                    <a:lstStyle/>
                    <a:p>
                      <a:pPr algn="l" fontAlgn="b"/>
                      <a:r>
                        <a:rPr lang="en-US" sz="1600" u="none" strike="noStrike" dirty="0">
                          <a:effectLst/>
                        </a:rPr>
                        <a:t>Source</a:t>
                      </a:r>
                      <a:endParaRPr lang="en-US" sz="1600" b="0" i="0" u="none" strike="noStrike" dirty="0">
                        <a:solidFill>
                          <a:srgbClr val="000000"/>
                        </a:solidFill>
                        <a:effectLst/>
                        <a:latin typeface="Calibri"/>
                      </a:endParaRPr>
                    </a:p>
                  </a:txBody>
                  <a:tcPr marL="12544" marR="12544" marT="12544" marB="0" anchor="b"/>
                </a:tc>
                <a:tc>
                  <a:txBody>
                    <a:bodyPr/>
                    <a:lstStyle/>
                    <a:p>
                      <a:pPr algn="l" fontAlgn="ctr"/>
                      <a:r>
                        <a:rPr lang="en-US" sz="1600" u="none" strike="noStrike">
                          <a:effectLst/>
                        </a:rPr>
                        <a:t>Ion source operation, access to the rest of the Tunnel</a:t>
                      </a:r>
                      <a:endParaRPr lang="en-US" sz="1600" b="0" i="0" u="none" strike="noStrike">
                        <a:solidFill>
                          <a:srgbClr val="000000"/>
                        </a:solidFill>
                        <a:effectLst/>
                        <a:latin typeface="Calibri"/>
                      </a:endParaRPr>
                    </a:p>
                  </a:txBody>
                  <a:tcPr marL="12544" marR="12544" marT="12544" marB="0" anchor="ctr"/>
                </a:tc>
              </a:tr>
              <a:tr h="752655">
                <a:tc>
                  <a:txBody>
                    <a:bodyPr/>
                    <a:lstStyle/>
                    <a:p>
                      <a:pPr algn="l" fontAlgn="ctr"/>
                      <a:r>
                        <a:rPr lang="en-US" sz="1600" u="none" strike="noStrike">
                          <a:effectLst/>
                        </a:rPr>
                        <a:t>StudiesDump</a:t>
                      </a:r>
                      <a:endParaRPr lang="en-US" sz="1600" b="0" i="0" u="none" strike="noStrike">
                        <a:solidFill>
                          <a:srgbClr val="000000"/>
                        </a:solidFill>
                        <a:effectLst/>
                        <a:latin typeface="Calibri"/>
                      </a:endParaRPr>
                    </a:p>
                  </a:txBody>
                  <a:tcPr marL="12544" marR="12544" marT="12544" marB="0" anchor="ctr"/>
                </a:tc>
                <a:tc>
                  <a:txBody>
                    <a:bodyPr/>
                    <a:lstStyle/>
                    <a:p>
                      <a:pPr algn="l" fontAlgn="ctr"/>
                      <a:r>
                        <a:rPr lang="en-US" sz="1600" u="none" strike="noStrike">
                          <a:effectLst/>
                        </a:rPr>
                        <a:t>P-beam on, to the tuning dump; tunnel close; access to the Line-of-Sight instruments only if primary shutters are closed</a:t>
                      </a:r>
                      <a:endParaRPr lang="en-US" sz="1600" b="0" i="0" u="none" strike="noStrike">
                        <a:solidFill>
                          <a:srgbClr val="000000"/>
                        </a:solidFill>
                        <a:effectLst/>
                        <a:latin typeface="Calibri"/>
                      </a:endParaRPr>
                    </a:p>
                  </a:txBody>
                  <a:tcPr marL="12544" marR="12544" marT="12544" marB="0" anchor="ctr"/>
                </a:tc>
              </a:tr>
              <a:tr h="376327">
                <a:tc>
                  <a:txBody>
                    <a:bodyPr/>
                    <a:lstStyle/>
                    <a:p>
                      <a:pPr algn="l" fontAlgn="ctr"/>
                      <a:r>
                        <a:rPr lang="en-US" sz="1600" u="none" strike="noStrike">
                          <a:effectLst/>
                        </a:rPr>
                        <a:t>StudiesTarget</a:t>
                      </a:r>
                      <a:endParaRPr lang="en-US" sz="1600" b="0" i="0" u="none" strike="noStrike">
                        <a:solidFill>
                          <a:srgbClr val="000000"/>
                        </a:solidFill>
                        <a:effectLst/>
                        <a:latin typeface="Calibri"/>
                      </a:endParaRPr>
                    </a:p>
                  </a:txBody>
                  <a:tcPr marL="12544" marR="12544" marT="12544" marB="0" anchor="ctr"/>
                </a:tc>
                <a:tc>
                  <a:txBody>
                    <a:bodyPr/>
                    <a:lstStyle/>
                    <a:p>
                      <a:pPr algn="l" fontAlgn="ctr"/>
                      <a:r>
                        <a:rPr lang="en-US" sz="1600" u="none" strike="noStrike">
                          <a:effectLst/>
                        </a:rPr>
                        <a:t>P-beam on, to the target; tunnel close; no access to the LoS instruments</a:t>
                      </a:r>
                      <a:endParaRPr lang="en-US" sz="1600" b="0" i="0" u="none" strike="noStrike">
                        <a:solidFill>
                          <a:srgbClr val="000000"/>
                        </a:solidFill>
                        <a:effectLst/>
                        <a:latin typeface="Calibri"/>
                      </a:endParaRPr>
                    </a:p>
                  </a:txBody>
                  <a:tcPr marL="12544" marR="12544" marT="12544" marB="0" anchor="ctr"/>
                </a:tc>
              </a:tr>
              <a:tr h="752655">
                <a:tc>
                  <a:txBody>
                    <a:bodyPr/>
                    <a:lstStyle/>
                    <a:p>
                      <a:pPr algn="l" fontAlgn="ctr"/>
                      <a:r>
                        <a:rPr lang="en-US" sz="1600" u="none" strike="noStrike">
                          <a:effectLst/>
                        </a:rPr>
                        <a:t>StartUp Target Test</a:t>
                      </a:r>
                      <a:endParaRPr lang="en-US" sz="1600" b="0" i="0" u="none" strike="noStrike">
                        <a:solidFill>
                          <a:srgbClr val="000000"/>
                        </a:solidFill>
                        <a:effectLst/>
                        <a:latin typeface="Calibri"/>
                      </a:endParaRPr>
                    </a:p>
                  </a:txBody>
                  <a:tcPr marL="12544" marR="12544" marT="12544" marB="0" anchor="ctr"/>
                </a:tc>
                <a:tc>
                  <a:txBody>
                    <a:bodyPr/>
                    <a:lstStyle/>
                    <a:p>
                      <a:pPr algn="l" fontAlgn="ctr"/>
                      <a:r>
                        <a:rPr lang="en-US" sz="1600" u="none" strike="noStrike">
                          <a:effectLst/>
                        </a:rPr>
                        <a:t>P-beam on, to the target; Target areas “searched and Locked”tunnel “searched and locked”; no access to the LoS instruments. </a:t>
                      </a:r>
                      <a:endParaRPr lang="en-US" sz="1600" b="0" i="0" u="none" strike="noStrike">
                        <a:solidFill>
                          <a:srgbClr val="000000"/>
                        </a:solidFill>
                        <a:effectLst/>
                        <a:latin typeface="Calibri"/>
                      </a:endParaRPr>
                    </a:p>
                  </a:txBody>
                  <a:tcPr marL="12544" marR="12544" marT="12544" marB="0" anchor="ctr"/>
                </a:tc>
              </a:tr>
              <a:tr h="752655">
                <a:tc>
                  <a:txBody>
                    <a:bodyPr/>
                    <a:lstStyle/>
                    <a:p>
                      <a:pPr algn="l" fontAlgn="ctr"/>
                      <a:r>
                        <a:rPr lang="en-US" sz="1600" u="none" strike="noStrike">
                          <a:effectLst/>
                        </a:rPr>
                        <a:t>StartUp Low Power</a:t>
                      </a:r>
                      <a:endParaRPr lang="en-US" sz="1600" b="0" i="0" u="none" strike="noStrike">
                        <a:solidFill>
                          <a:srgbClr val="000000"/>
                        </a:solidFill>
                        <a:effectLst/>
                        <a:latin typeface="Calibri"/>
                      </a:endParaRPr>
                    </a:p>
                  </a:txBody>
                  <a:tcPr marL="12544" marR="12544" marT="12544" marB="0" anchor="ctr"/>
                </a:tc>
                <a:tc>
                  <a:txBody>
                    <a:bodyPr/>
                    <a:lstStyle/>
                    <a:p>
                      <a:pPr algn="l" fontAlgn="ctr"/>
                      <a:r>
                        <a:rPr lang="en-US" sz="1600" u="none" strike="noStrike">
                          <a:effectLst/>
                        </a:rPr>
                        <a:t>P-beam on, to the target; Target areas “searched and Locked”tunnel “searched and locked”; no access to the LoS instruments</a:t>
                      </a:r>
                      <a:endParaRPr lang="en-US" sz="1600" b="0" i="0" u="none" strike="noStrike">
                        <a:solidFill>
                          <a:srgbClr val="000000"/>
                        </a:solidFill>
                        <a:effectLst/>
                        <a:latin typeface="Calibri"/>
                      </a:endParaRPr>
                    </a:p>
                  </a:txBody>
                  <a:tcPr marL="12544" marR="12544" marT="12544" marB="0" anchor="ctr"/>
                </a:tc>
              </a:tr>
              <a:tr h="752655">
                <a:tc>
                  <a:txBody>
                    <a:bodyPr/>
                    <a:lstStyle/>
                    <a:p>
                      <a:pPr algn="l" fontAlgn="ctr"/>
                      <a:r>
                        <a:rPr lang="en-US" sz="1600" u="none" strike="noStrike">
                          <a:effectLst/>
                        </a:rPr>
                        <a:t>StartUp Ramping</a:t>
                      </a:r>
                      <a:endParaRPr lang="en-US" sz="1600" b="0" i="0" u="none" strike="noStrike">
                        <a:solidFill>
                          <a:srgbClr val="000000"/>
                        </a:solidFill>
                        <a:effectLst/>
                        <a:latin typeface="Calibri"/>
                      </a:endParaRPr>
                    </a:p>
                  </a:txBody>
                  <a:tcPr marL="12544" marR="12544" marT="12544" marB="0" anchor="ctr"/>
                </a:tc>
                <a:tc>
                  <a:txBody>
                    <a:bodyPr/>
                    <a:lstStyle/>
                    <a:p>
                      <a:pPr algn="l" fontAlgn="ctr"/>
                      <a:r>
                        <a:rPr lang="en-US" sz="1600" u="none" strike="noStrike">
                          <a:effectLst/>
                        </a:rPr>
                        <a:t>P-beam on, to the target; Target areas “searched and Locked”tunnel “searched and locked”; no access to the LoS instruments</a:t>
                      </a:r>
                      <a:endParaRPr lang="en-US" sz="1600" b="0" i="0" u="none" strike="noStrike">
                        <a:solidFill>
                          <a:srgbClr val="000000"/>
                        </a:solidFill>
                        <a:effectLst/>
                        <a:latin typeface="Calibri"/>
                      </a:endParaRPr>
                    </a:p>
                  </a:txBody>
                  <a:tcPr marL="12544" marR="12544" marT="12544" marB="0" anchor="ctr"/>
                </a:tc>
              </a:tr>
              <a:tr h="376327">
                <a:tc>
                  <a:txBody>
                    <a:bodyPr/>
                    <a:lstStyle/>
                    <a:p>
                      <a:pPr algn="l" fontAlgn="ctr"/>
                      <a:r>
                        <a:rPr lang="en-US" sz="1600" u="none" strike="noStrike">
                          <a:effectLst/>
                        </a:rPr>
                        <a:t>Production</a:t>
                      </a:r>
                      <a:endParaRPr lang="en-US" sz="1600" b="0" i="0" u="none" strike="noStrike">
                        <a:solidFill>
                          <a:srgbClr val="000000"/>
                        </a:solidFill>
                        <a:effectLst/>
                        <a:latin typeface="Calibri"/>
                      </a:endParaRPr>
                    </a:p>
                  </a:txBody>
                  <a:tcPr marL="12544" marR="12544" marT="12544" marB="0" anchor="ctr"/>
                </a:tc>
                <a:tc>
                  <a:txBody>
                    <a:bodyPr/>
                    <a:lstStyle/>
                    <a:p>
                      <a:pPr algn="l" fontAlgn="ctr"/>
                      <a:r>
                        <a:rPr lang="en-US" sz="1600" u="none" strike="noStrike" dirty="0">
                          <a:effectLst/>
                        </a:rPr>
                        <a:t>P-beam on, to the target; tunnel searched and locked; Ready for neutron production</a:t>
                      </a:r>
                      <a:endParaRPr lang="en-US" sz="1600" b="0" i="0" u="none" strike="noStrike" dirty="0">
                        <a:solidFill>
                          <a:srgbClr val="000000"/>
                        </a:solidFill>
                        <a:effectLst/>
                        <a:latin typeface="Calibri"/>
                      </a:endParaRPr>
                    </a:p>
                  </a:txBody>
                  <a:tcPr marL="12544" marR="12544" marT="12544" marB="0" anchor="ct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t>7</a:t>
            </a:fld>
            <a:endParaRPr lang="sv-SE" dirty="0"/>
          </a:p>
        </p:txBody>
      </p:sp>
    </p:spTree>
    <p:extLst>
      <p:ext uri="{BB962C8B-B14F-4D97-AF65-F5344CB8AC3E}">
        <p14:creationId xmlns:p14="http://schemas.microsoft.com/office/powerpoint/2010/main" val="3017295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Allowed transitions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dirty="0"/>
          </a:p>
        </p:txBody>
      </p:sp>
      <p:pic>
        <p:nvPicPr>
          <p:cNvPr id="9" name="Picture 8"/>
          <p:cNvPicPr>
            <a:picLocks noChangeAspect="1"/>
          </p:cNvPicPr>
          <p:nvPr/>
        </p:nvPicPr>
        <p:blipFill>
          <a:blip r:embed="rId2"/>
          <a:stretch>
            <a:fillRect/>
          </a:stretch>
        </p:blipFill>
        <p:spPr>
          <a:xfrm>
            <a:off x="323528" y="1628800"/>
            <a:ext cx="9131804" cy="3312368"/>
          </a:xfrm>
          <a:prstGeom prst="rect">
            <a:avLst/>
          </a:prstGeom>
        </p:spPr>
      </p:pic>
    </p:spTree>
    <p:extLst>
      <p:ext uri="{BB962C8B-B14F-4D97-AF65-F5344CB8AC3E}">
        <p14:creationId xmlns:p14="http://schemas.microsoft.com/office/powerpoint/2010/main" val="3741389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Combination matrices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dirty="0"/>
          </a:p>
        </p:txBody>
      </p:sp>
      <p:pic>
        <p:nvPicPr>
          <p:cNvPr id="7" name="Picture 6"/>
          <p:cNvPicPr>
            <a:picLocks noChangeAspect="1"/>
          </p:cNvPicPr>
          <p:nvPr/>
        </p:nvPicPr>
        <p:blipFill rotWithShape="1">
          <a:blip r:embed="rId2"/>
          <a:srcRect r="7908"/>
          <a:stretch/>
        </p:blipFill>
        <p:spPr>
          <a:xfrm>
            <a:off x="3213389" y="4318000"/>
            <a:ext cx="5964777" cy="2540000"/>
          </a:xfrm>
          <a:prstGeom prst="rect">
            <a:avLst/>
          </a:prstGeom>
        </p:spPr>
      </p:pic>
      <p:pic>
        <p:nvPicPr>
          <p:cNvPr id="6" name="Picture 5"/>
          <p:cNvPicPr>
            <a:picLocks noChangeAspect="1"/>
          </p:cNvPicPr>
          <p:nvPr/>
        </p:nvPicPr>
        <p:blipFill rotWithShape="1">
          <a:blip r:embed="rId3"/>
          <a:srcRect r="6067"/>
          <a:stretch/>
        </p:blipFill>
        <p:spPr>
          <a:xfrm>
            <a:off x="50847" y="1412776"/>
            <a:ext cx="6537377" cy="3238500"/>
          </a:xfrm>
          <a:prstGeom prst="rect">
            <a:avLst/>
          </a:prstGeom>
        </p:spPr>
      </p:pic>
    </p:spTree>
    <p:extLst>
      <p:ext uri="{BB962C8B-B14F-4D97-AF65-F5344CB8AC3E}">
        <p14:creationId xmlns:p14="http://schemas.microsoft.com/office/powerpoint/2010/main" val="3235489555"/>
      </p:ext>
    </p:extLst>
  </p:cSld>
  <p:clrMapOvr>
    <a:masterClrMapping/>
  </p:clrMapOvr>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ESS Core Powerpoint" id="{F02C5803-D437-4A4B-B279-84472F47EB33}" vid="{77746F4A-52A9-724A-84EC-D1436FAAE3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Powerpoint.potx</Template>
  <TotalTime>18634</TotalTime>
  <Words>2718</Words>
  <Application>Microsoft Macintosh PowerPoint</Application>
  <PresentationFormat>On-screen Show (4:3)</PresentationFormat>
  <Paragraphs>479</Paragraphs>
  <Slides>36</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ESS Core Powerpoint</vt:lpstr>
      <vt:lpstr>Worksheet</vt:lpstr>
      <vt:lpstr>Short Overview of ESS  Beam Commissioning and Linac Modes</vt:lpstr>
      <vt:lpstr>Accelerator overview</vt:lpstr>
      <vt:lpstr>Overview of the ESS LINAC</vt:lpstr>
      <vt:lpstr>Commissioning and licensing stages</vt:lpstr>
      <vt:lpstr>Linac Modes</vt:lpstr>
      <vt:lpstr>Linac modes</vt:lpstr>
      <vt:lpstr>Accelerator mode</vt:lpstr>
      <vt:lpstr>Allowed transitions</vt:lpstr>
      <vt:lpstr>Combination matrices</vt:lpstr>
      <vt:lpstr>Status submode</vt:lpstr>
      <vt:lpstr>Proton beam mode</vt:lpstr>
      <vt:lpstr>Destination mode</vt:lpstr>
      <vt:lpstr>Tunnel mode</vt:lpstr>
      <vt:lpstr>Beam Commissioning</vt:lpstr>
      <vt:lpstr>Logic and Milestones (P6)</vt:lpstr>
      <vt:lpstr>Considerations about the commissioning</vt:lpstr>
      <vt:lpstr>PowerPoint Presentation</vt:lpstr>
      <vt:lpstr>Installation and shielding</vt:lpstr>
      <vt:lpstr>PowerPoint Presentation</vt:lpstr>
      <vt:lpstr>PowerPoint Presentation</vt:lpstr>
      <vt:lpstr>Beam Modes (Operational Envelopes) used for early commissioning (NC)</vt:lpstr>
      <vt:lpstr>Beam Stops</vt:lpstr>
      <vt:lpstr>Local Control Room</vt:lpstr>
      <vt:lpstr>Staged Commissionig</vt:lpstr>
      <vt:lpstr>Sequence for commissioning to Target (no HBL cavities) </vt:lpstr>
      <vt:lpstr>Temporary diagnostic</vt:lpstr>
      <vt:lpstr>Warm Linac Commissioning steps and beam parameters:</vt:lpstr>
      <vt:lpstr>Operators, shifts, etc</vt:lpstr>
      <vt:lpstr>PowerPoint Presentation</vt:lpstr>
      <vt:lpstr>Commissioning: IS+LEBT</vt:lpstr>
      <vt:lpstr>LEBT Proposal</vt:lpstr>
      <vt:lpstr>Commissioning: RFQ+MEBT</vt:lpstr>
      <vt:lpstr>Commissioning: DTL1</vt:lpstr>
      <vt:lpstr>Commissioning: DTL2-DTL3-DTL4</vt:lpstr>
      <vt:lpstr>Commissioning: SC Linac to Dump</vt:lpstr>
      <vt:lpstr>Commissioning: SC Linac to Target</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Marc Munoz</cp:lastModifiedBy>
  <cp:revision>96</cp:revision>
  <cp:lastPrinted>2015-12-03T09:28:18Z</cp:lastPrinted>
  <dcterms:created xsi:type="dcterms:W3CDTF">2013-10-29T16:05:10Z</dcterms:created>
  <dcterms:modified xsi:type="dcterms:W3CDTF">2016-02-09T15:26:12Z</dcterms:modified>
</cp:coreProperties>
</file>