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68" r:id="rId3"/>
    <p:sldId id="371" r:id="rId4"/>
    <p:sldId id="372" r:id="rId5"/>
    <p:sldId id="347" r:id="rId6"/>
    <p:sldId id="349" r:id="rId7"/>
    <p:sldId id="359" r:id="rId8"/>
    <p:sldId id="345" r:id="rId9"/>
    <p:sldId id="363" r:id="rId10"/>
    <p:sldId id="360" r:id="rId11"/>
    <p:sldId id="361" r:id="rId12"/>
    <p:sldId id="367" r:id="rId13"/>
    <p:sldId id="366" r:id="rId14"/>
    <p:sldId id="364" r:id="rId15"/>
    <p:sldId id="373" r:id="rId16"/>
    <p:sldId id="374" r:id="rId17"/>
    <p:sldId id="375" r:id="rId18"/>
    <p:sldId id="376" r:id="rId19"/>
    <p:sldId id="377" r:id="rId20"/>
    <p:sldId id="365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olaos Gazis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625" autoAdjust="0"/>
  </p:normalViewPr>
  <p:slideViewPr>
    <p:cSldViewPr>
      <p:cViewPr>
        <p:scale>
          <a:sx n="150" d="100"/>
          <a:sy n="150" d="100"/>
        </p:scale>
        <p:origin x="-234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2016-02-10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Beam Diagnostics Forum - N.Gazis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Beam Diagnostics Forum - N.Gazis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Beam Diagnostics Forum - N.Gazis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Beam Diagnostics Forum - N.Gazis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11-Feb-2016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ESS Beam Diagnostics Forum - N.Gazis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eanspallationsource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.esss.lu.se/enovia/tvc-action/showObject/dmg_Information/ESS-0023754/valid" TargetMode="External"/><Relationship Id="rId2" Type="http://schemas.openxmlformats.org/officeDocument/2006/relationships/hyperlink" Target="https://ess-ics.atlassian.net/wiki/download/attachments/33161992/4667-49_final.pdf?version=2&amp;modificationDate=1453739145793&amp;api=v2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ss-ics.atlassian.net/wiki/display/DIG/Inventory+of+integration+models+and+drawings+for+the+ACCSYS+compon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Mechanical &amp; tunnel integration</a:t>
            </a:r>
            <a:endParaRPr lang="sv-SE" sz="4000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 February 2016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512168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Nick Gazis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Mechanical Integration Lead Engineer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Spoke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Beam Diagnostics Forum - N.Gazis</a:t>
            </a:r>
            <a:endParaRPr lang="sv-SE"/>
          </a:p>
        </p:txBody>
      </p:sp>
      <p:pic>
        <p:nvPicPr>
          <p:cNvPr id="12" name="Picture 5" descr="C:\Users\nikolaosgazis\Copy nikolaos.gazis@esss.se\Photos_bACK_uP\20160208_STATUS\20160208_SPK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8" y="1556792"/>
            <a:ext cx="501090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nikolaosgazis\Copy nikolaos.gazis@esss.se\Photos_bACK_uP\20160208_STATUS\20160208_SPK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92" y="4005064"/>
            <a:ext cx="5011070" cy="23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251520" y="4077072"/>
            <a:ext cx="3240360" cy="2232248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Access to the installations (north) tunnel wall is possible under the LWU (through the LWU support table)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Temporary ladders can be installed on top of the LWU for access around it </a:t>
            </a:r>
            <a:endParaRPr lang="en-US" sz="1800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508104" y="1556792"/>
            <a:ext cx="3240360" cy="2232248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SPK CM do not allow for access route to the installations (north) tunnel wall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08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033" y="1554265"/>
            <a:ext cx="3714428" cy="215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&amp; High Beta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(MBL &amp; HBL)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Beam Diagnostics Forum - N.Gazis</a:t>
            </a:r>
            <a:endParaRPr lang="sv-SE"/>
          </a:p>
        </p:txBody>
      </p:sp>
      <p:pic>
        <p:nvPicPr>
          <p:cNvPr id="8" name="Picture 2" descr="C:\Users\nikolaosgazis\Copy nikolaos.gazis@esss.se\Photos_bACK_uP\20160208_STATUS\20160208_MBL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1" y="1533737"/>
            <a:ext cx="5019172" cy="23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ikolaosgazis\Copy nikolaos.gazis@esss.se\Photos_bACK_uP\20160208_STATUS\20160208_MBL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90" y="4009046"/>
            <a:ext cx="5019171" cy="23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51520" y="4077072"/>
            <a:ext cx="3240360" cy="2232248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Access to the installations (north) tunnel wall is possible under the LWU (through the LWU support table)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Temporary ladders can be installed on top of the LWU for access around it </a:t>
            </a:r>
            <a:endParaRPr lang="en-US" sz="1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75033" y="3573016"/>
            <a:ext cx="4121503" cy="57606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i="1" dirty="0" smtClean="0">
                <a:solidFill>
                  <a:srgbClr val="FF0000"/>
                </a:solidFill>
              </a:rPr>
              <a:t>Elliptical CM support design in progress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Energy Beam Transport, Dog-Leg </a:t>
            </a:r>
            <a:br>
              <a:rPr lang="en-US" dirty="0" smtClean="0"/>
            </a:br>
            <a:r>
              <a:rPr lang="en-US" dirty="0" smtClean="0"/>
              <a:t>&amp; Accelerator to Target (HEBT, </a:t>
            </a:r>
            <a:r>
              <a:rPr lang="en-US" dirty="0" err="1" smtClean="0"/>
              <a:t>DgLg</a:t>
            </a:r>
            <a:r>
              <a:rPr lang="en-US" dirty="0" smtClean="0"/>
              <a:t> &amp; A2T)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Beam Diagnostics Forum - N.Gazis</a:t>
            </a:r>
            <a:endParaRPr lang="sv-SE"/>
          </a:p>
        </p:txBody>
      </p:sp>
      <p:pic>
        <p:nvPicPr>
          <p:cNvPr id="5126" name="Picture 6" descr="C:\Users\nikolaosgazis\Copy nikolaos.gazis@esss.se\Photos_bACK_uP\20160208_STATUS\20160208_HEBT_DgLg_A2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75" y="4027300"/>
            <a:ext cx="4126605" cy="219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nikolaosgazis\Copy nikolaos.gazis@esss.se\Photos_bACK_uP\20160208_STATUS\20160208_HEBT_DgLg_A2T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0" y="1529173"/>
            <a:ext cx="4464925" cy="23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nikolaosgazis\Copy nikolaos.gazis@esss.se\Photos_bACK_uP\20160208_STATUS\20160208_HEBT_DgLg_A2T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7300"/>
            <a:ext cx="4126605" cy="21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508104" y="1556792"/>
            <a:ext cx="3240360" cy="2232248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Access to the installations (north) tunnel wall is </a:t>
            </a:r>
            <a:r>
              <a:rPr lang="en-US" sz="1800" dirty="0" smtClean="0"/>
              <a:t>facilitated throughout HEBT, </a:t>
            </a:r>
            <a:r>
              <a:rPr lang="en-US" sz="1800" dirty="0" err="1" smtClean="0"/>
              <a:t>DgLg</a:t>
            </a:r>
            <a:r>
              <a:rPr lang="en-US" sz="1800" dirty="0" smtClean="0"/>
              <a:t> and A2T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78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Tunnel issues discussed in the </a:t>
            </a:r>
            <a:br>
              <a:rPr lang="sv-SE" dirty="0" smtClean="0"/>
            </a:br>
            <a:r>
              <a:rPr lang="sv-SE" dirty="0" smtClean="0"/>
              <a:t>ESS cryogenics safety workshop (10-Feb-2016)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Beam Diagnostics Forum - N.Gazis</a:t>
            </a:r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107504" y="1700808"/>
            <a:ext cx="89289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b="1" dirty="0" smtClean="0">
                <a:solidFill>
                  <a:schemeClr val="accent2"/>
                </a:solidFill>
              </a:rPr>
              <a:t>Red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is reserved for Personnel Safety Systems (PSS)</a:t>
            </a:r>
          </a:p>
          <a:p>
            <a:pPr marL="0" lvl="1"/>
            <a:r>
              <a:rPr lang="en-GB" b="1" dirty="0" smtClean="0">
                <a:solidFill>
                  <a:srgbClr val="FFC000"/>
                </a:solidFill>
              </a:rPr>
              <a:t>Yellow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is reserved for radiation safety </a:t>
            </a:r>
          </a:p>
          <a:p>
            <a:pPr lvl="0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Transportation in the tunnel can be influenced by the floor expansion joints</a:t>
            </a:r>
          </a:p>
          <a:p>
            <a:pPr lvl="0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Accelerator Tunnel has no overhead crane</a:t>
            </a:r>
          </a:p>
          <a:p>
            <a:pPr lvl="0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overhead crane is situated on top of both HEBT and FEB drop-hatches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(for lowering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components in the tunnel)</a:t>
            </a:r>
          </a:p>
          <a:p>
            <a:pPr lvl="0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Entrance is not possible through the emergency exits (only exits!)</a:t>
            </a:r>
          </a:p>
          <a:p>
            <a:pPr lvl="0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Entrance to the tunnel through the FEB is possible for equipment of W=2.3 m, H=2.2 m, L=3 m </a:t>
            </a:r>
          </a:p>
          <a:p>
            <a:pPr lvl="0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31" y="1585764"/>
            <a:ext cx="1688859" cy="108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5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Integration strategy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971600" y="1556792"/>
            <a:ext cx="8064896" cy="518457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is-IS" b="1" i="1" dirty="0" smtClean="0"/>
              <a:t>“Strategy for the engineering integration of the ESS accelerator“</a:t>
            </a:r>
          </a:p>
          <a:p>
            <a:pPr marL="0" indent="0">
              <a:buNone/>
            </a:pPr>
            <a:r>
              <a:rPr lang="is-IS" sz="1800" i="1" dirty="0">
                <a:hlinkClick r:id="rId2"/>
              </a:rPr>
              <a:t>https://</a:t>
            </a:r>
            <a:r>
              <a:rPr lang="is-IS" sz="1800" i="1" dirty="0" smtClean="0">
                <a:hlinkClick r:id="rId2"/>
              </a:rPr>
              <a:t>ess-ics.atlassian.net/wiki/download/attachments/33161992/4667-49_final.pdf?version=2&amp;modificationDate=1453739145793&amp;api=v2</a:t>
            </a:r>
            <a:r>
              <a:rPr lang="is-IS" sz="1800" i="1" dirty="0" smtClean="0"/>
              <a:t> </a:t>
            </a:r>
          </a:p>
          <a:p>
            <a:pPr marL="0" indent="0">
              <a:buNone/>
            </a:pPr>
            <a:endParaRPr lang="is-IS" b="1" i="1" dirty="0"/>
          </a:p>
          <a:p>
            <a:pPr marL="0" indent="0">
              <a:buNone/>
            </a:pPr>
            <a:r>
              <a:rPr lang="is-IS" b="1" i="1" dirty="0" smtClean="0"/>
              <a:t>“</a:t>
            </a:r>
            <a:r>
              <a:rPr lang="en-GB" b="1" i="1" dirty="0" smtClean="0"/>
              <a:t>IKC </a:t>
            </a:r>
            <a:r>
              <a:rPr lang="en-GB" b="1" i="1" dirty="0"/>
              <a:t>3D model </a:t>
            </a:r>
            <a:r>
              <a:rPr lang="en-GB" b="1" i="1" dirty="0" smtClean="0"/>
              <a:t>guidelines” - </a:t>
            </a:r>
            <a:r>
              <a:rPr lang="is-IS" b="1" i="1" dirty="0" smtClean="0"/>
              <a:t>ESS-0023754</a:t>
            </a:r>
            <a:endParaRPr lang="is-IS" b="1" i="1" dirty="0"/>
          </a:p>
          <a:p>
            <a:pPr marL="0" lvl="1" indent="0">
              <a:buNone/>
            </a:pPr>
            <a:r>
              <a:rPr lang="en-US" sz="1800" dirty="0">
                <a:hlinkClick r:id="rId3"/>
              </a:rPr>
              <a:t>https://chess.esss.lu.se/enovia/tvc-action/showObject/dmg_Information/ESS-0023754/</a:t>
            </a:r>
            <a:r>
              <a:rPr lang="en-US" sz="1800" dirty="0" smtClean="0">
                <a:hlinkClick r:id="rId3"/>
              </a:rPr>
              <a:t>valid</a:t>
            </a:r>
            <a:r>
              <a:rPr lang="en-US" sz="1800" dirty="0" smtClean="0"/>
              <a:t> </a:t>
            </a:r>
            <a:endParaRPr lang="en-US" sz="1800" dirty="0"/>
          </a:p>
          <a:p>
            <a:pPr marL="285750" lvl="1">
              <a:buFont typeface="Wingdings" panose="05000000000000000000" pitchFamily="2" charset="2"/>
              <a:buChar char="Ø"/>
            </a:pPr>
            <a:r>
              <a:rPr lang="en-US" sz="1400" dirty="0" smtClean="0"/>
              <a:t>References for warm </a:t>
            </a:r>
            <a:r>
              <a:rPr lang="en-US" sz="1400" dirty="0" err="1"/>
              <a:t>linac</a:t>
            </a:r>
            <a:r>
              <a:rPr lang="en-US" sz="1400" dirty="0"/>
              <a:t>  interface </a:t>
            </a:r>
            <a:r>
              <a:rPr lang="en-US" sz="1400" dirty="0" smtClean="0"/>
              <a:t>drawings included</a:t>
            </a:r>
            <a:endParaRPr lang="en-US" sz="1400" i="1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648072" cy="96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648856" cy="92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Beam Diagnostics Forum - N.Gazis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61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Strategy for the engineering integration of the ESS accelerator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pic>
        <p:nvPicPr>
          <p:cNvPr id="20" name="Picture 19" descr="Screen Shot 2015-06-13 at 18.08.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8" y="1745791"/>
            <a:ext cx="3477822" cy="2172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Screen Shot 2015-06-13 at 18.10.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2" y="2855429"/>
            <a:ext cx="3592632" cy="2240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5496" y="378814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dirty="0" smtClean="0">
                <a:solidFill>
                  <a:srgbClr val="FF0000"/>
                </a:solidFill>
              </a:rPr>
              <a:t>LinacLego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2379613"/>
            <a:ext cx="101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 </a:t>
            </a:r>
            <a:r>
              <a:rPr lang="en-US" dirty="0" smtClean="0">
                <a:solidFill>
                  <a:srgbClr val="FF0000"/>
                </a:solidFill>
              </a:rPr>
              <a:t>CHESS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8" name="Picture 27" descr="Screen Shot 2015-06-13 at 18.35.5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36" y="4111290"/>
            <a:ext cx="3592632" cy="22450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9512" y="5091178"/>
            <a:ext cx="110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dirty="0" smtClean="0">
                <a:solidFill>
                  <a:srgbClr val="FF0000"/>
                </a:solidFill>
              </a:rPr>
              <a:t>DOORS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dassault-3d-experien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316" y="2143565"/>
            <a:ext cx="3655808" cy="204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ATIA_Logotype_RGB_Blu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19" y="1410956"/>
            <a:ext cx="2793342" cy="1110695"/>
          </a:xfrm>
          <a:prstGeom prst="rect">
            <a:avLst/>
          </a:prstGeom>
        </p:spPr>
      </p:pic>
      <p:pic>
        <p:nvPicPr>
          <p:cNvPr id="36" name="Picture 35" descr="Screen Shot 2015-06-13 at 18.09.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56" y="2900817"/>
            <a:ext cx="3568244" cy="2229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341652" y="3035336"/>
            <a:ext cx="320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Atlassian</a:t>
            </a:r>
            <a:r>
              <a:rPr lang="en-US" dirty="0" smtClean="0"/>
              <a:t> tool suite 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29" y="4117240"/>
            <a:ext cx="3663936" cy="219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427984" y="2411596"/>
            <a:ext cx="101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 </a:t>
            </a:r>
            <a:r>
              <a:rPr lang="en-US" dirty="0" smtClean="0">
                <a:solidFill>
                  <a:srgbClr val="FF0000"/>
                </a:solidFill>
              </a:rPr>
              <a:t>CATIA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64299" y="3571105"/>
            <a:ext cx="97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</a:t>
            </a:r>
            <a:r>
              <a:rPr lang="en-US" dirty="0" smtClean="0">
                <a:solidFill>
                  <a:srgbClr val="FF0000"/>
                </a:solidFill>
              </a:rPr>
              <a:t> JIRA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99732" y="4938670"/>
            <a:ext cx="84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6.</a:t>
            </a:r>
            <a:r>
              <a:rPr lang="en-US" dirty="0" smtClean="0">
                <a:solidFill>
                  <a:srgbClr val="FF0000"/>
                </a:solidFill>
              </a:rPr>
              <a:t> Wiki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0542713">
            <a:off x="398740" y="4234886"/>
            <a:ext cx="331513" cy="81122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Down Arrow 24"/>
          <p:cNvSpPr/>
          <p:nvPr/>
        </p:nvSpPr>
        <p:spPr>
          <a:xfrm rot="10542713">
            <a:off x="250182" y="2843416"/>
            <a:ext cx="331513" cy="81122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Down Arrow 30"/>
          <p:cNvSpPr/>
          <p:nvPr/>
        </p:nvSpPr>
        <p:spPr>
          <a:xfrm rot="21330067">
            <a:off x="4692907" y="2750938"/>
            <a:ext cx="331513" cy="81122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Down Arrow 31"/>
          <p:cNvSpPr/>
          <p:nvPr/>
        </p:nvSpPr>
        <p:spPr>
          <a:xfrm rot="21330067">
            <a:off x="4857253" y="4088825"/>
            <a:ext cx="331513" cy="81122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Down Arrow 32"/>
          <p:cNvSpPr/>
          <p:nvPr/>
        </p:nvSpPr>
        <p:spPr>
          <a:xfrm rot="16489807">
            <a:off x="4327208" y="1760011"/>
            <a:ext cx="331513" cy="81122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7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Reporting in JIRA:  </a:t>
            </a:r>
            <a:br>
              <a:rPr lang="sv-SE" dirty="0"/>
            </a:br>
            <a:r>
              <a:rPr lang="en-US" dirty="0" smtClean="0"/>
              <a:t>CAD </a:t>
            </a:r>
            <a:r>
              <a:rPr lang="en-US" dirty="0" smtClean="0"/>
              <a:t>Inventory (status as of Jan-2016)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0" y="1384176"/>
            <a:ext cx="91440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The inventory of the CAD model for the accelerator is now summarized under a link: </a:t>
            </a:r>
          </a:p>
          <a:p>
            <a:pPr marL="0" indent="0">
              <a:buNone/>
            </a:pPr>
            <a:r>
              <a:rPr lang="en-US" sz="1200" i="1" dirty="0">
                <a:hlinkClick r:id="rId2"/>
              </a:rPr>
              <a:t>https://ess-ics.atlassian.net/wiki/display/DIG/Inventory+of+integration+models+and+drawings+for+the+ACCSYS+components</a:t>
            </a:r>
            <a:r>
              <a:rPr lang="en-US" sz="1200" i="1" dirty="0"/>
              <a:t> 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i="1" dirty="0" smtClean="0"/>
              <a:t> </a:t>
            </a:r>
            <a:endParaRPr lang="en-US" sz="1800" i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2" y="2204864"/>
            <a:ext cx="2668448" cy="453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228184" y="2518971"/>
            <a:ext cx="2952328" cy="2016224"/>
            <a:chOff x="6156176" y="2708920"/>
            <a:chExt cx="2952328" cy="2016224"/>
          </a:xfrm>
        </p:grpSpPr>
        <p:sp>
          <p:nvSpPr>
            <p:cNvPr id="7" name="Content Placeholder 6"/>
            <p:cNvSpPr txBox="1">
              <a:spLocks/>
            </p:cNvSpPr>
            <p:nvPr/>
          </p:nvSpPr>
          <p:spPr>
            <a:xfrm>
              <a:off x="6156176" y="2708920"/>
              <a:ext cx="2952328" cy="10081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 smtClean="0"/>
                <a:t>Inventory is reported per tunnel section with one of the following statuses: </a:t>
              </a:r>
              <a:br>
                <a:rPr lang="en-US" sz="1800" dirty="0" smtClean="0"/>
              </a:br>
              <a:endParaRPr lang="en-US" sz="1800" i="1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392996"/>
              <a:ext cx="2592288" cy="126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228184" y="2708920"/>
              <a:ext cx="2704318" cy="2016224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83968" y="4941168"/>
            <a:ext cx="2952328" cy="1016476"/>
            <a:chOff x="6156176" y="5229200"/>
            <a:chExt cx="2952328" cy="1016476"/>
          </a:xfrm>
        </p:grpSpPr>
        <p:sp>
          <p:nvSpPr>
            <p:cNvPr id="13" name="Content Placeholder 6"/>
            <p:cNvSpPr txBox="1">
              <a:spLocks/>
            </p:cNvSpPr>
            <p:nvPr/>
          </p:nvSpPr>
          <p:spPr>
            <a:xfrm>
              <a:off x="6156176" y="5229200"/>
              <a:ext cx="2952328" cy="10081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 smtClean="0"/>
                <a:t>Current goal is to reach for all tunnel sections the level of: </a:t>
              </a:r>
              <a:endParaRPr lang="en-US" sz="1800" i="1" dirty="0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177" y="5877272"/>
              <a:ext cx="2600325" cy="304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238820" y="5237564"/>
              <a:ext cx="2797676" cy="1008112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93653" y="2254580"/>
            <a:ext cx="3287711" cy="2542572"/>
            <a:chOff x="2868464" y="2542612"/>
            <a:chExt cx="3287711" cy="254257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223" y="3212976"/>
              <a:ext cx="3257550" cy="180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Content Placeholder 6"/>
            <p:cNvSpPr txBox="1">
              <a:spLocks/>
            </p:cNvSpPr>
            <p:nvPr/>
          </p:nvSpPr>
          <p:spPr>
            <a:xfrm>
              <a:off x="3026834" y="2542612"/>
              <a:ext cx="2952328" cy="6703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 smtClean="0"/>
                <a:t>Each tunnel section contains sub-systems:</a:t>
              </a:r>
              <a:endParaRPr lang="en-US" sz="1800" i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68464" y="2626608"/>
              <a:ext cx="3287711" cy="245857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881056" y="6237312"/>
            <a:ext cx="5723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>
                <a:solidFill>
                  <a:schemeClr val="bg1">
                    <a:lumMod val="50000"/>
                  </a:schemeClr>
                </a:solidFill>
              </a:rPr>
              <a:t>Your feedback on the inventory status </a:t>
            </a:r>
            <a:r>
              <a:rPr lang="en-US" i="1" u="sng" dirty="0" smtClean="0">
                <a:solidFill>
                  <a:schemeClr val="bg1">
                    <a:lumMod val="50000"/>
                  </a:schemeClr>
                </a:solidFill>
              </a:rPr>
              <a:t>is needed</a:t>
            </a:r>
            <a:endParaRPr lang="en-US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Strategy for the engineering integration of the ESS accelerator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grpSp>
        <p:nvGrpSpPr>
          <p:cNvPr id="51" name="Group 50"/>
          <p:cNvGrpSpPr/>
          <p:nvPr/>
        </p:nvGrpSpPr>
        <p:grpSpPr>
          <a:xfrm>
            <a:off x="1965678" y="1603852"/>
            <a:ext cx="1295028" cy="1295028"/>
            <a:chOff x="1821662" y="1603852"/>
            <a:chExt cx="1295028" cy="1295028"/>
          </a:xfrm>
        </p:grpSpPr>
        <p:pic>
          <p:nvPicPr>
            <p:cNvPr id="22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662" y="1603852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2252594" y="1844824"/>
              <a:ext cx="5790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LEBT</a:t>
              </a:r>
              <a:endParaRPr lang="sv-SE" sz="16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69534" y="1606550"/>
            <a:ext cx="1295028" cy="1295028"/>
            <a:chOff x="525518" y="1606550"/>
            <a:chExt cx="1295028" cy="1295028"/>
          </a:xfrm>
        </p:grpSpPr>
        <p:pic>
          <p:nvPicPr>
            <p:cNvPr id="4098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18" y="1606550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956450" y="1847522"/>
              <a:ext cx="5499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ISRC</a:t>
              </a:r>
              <a:endParaRPr lang="sv-SE" sz="16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261822" y="1629916"/>
            <a:ext cx="1295028" cy="1295028"/>
            <a:chOff x="3117806" y="1629916"/>
            <a:chExt cx="1295028" cy="1295028"/>
          </a:xfrm>
        </p:grpSpPr>
        <p:pic>
          <p:nvPicPr>
            <p:cNvPr id="34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806" y="1629916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3540427" y="1847522"/>
              <a:ext cx="5275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RFQ</a:t>
              </a:r>
              <a:endParaRPr lang="sv-SE" sz="16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557966" y="1629916"/>
            <a:ext cx="1295028" cy="1295028"/>
            <a:chOff x="4413950" y="1629916"/>
            <a:chExt cx="1295028" cy="1295028"/>
          </a:xfrm>
        </p:grpSpPr>
        <p:pic>
          <p:nvPicPr>
            <p:cNvPr id="35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950" y="1629916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4852008" y="1847522"/>
              <a:ext cx="4949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DTL</a:t>
              </a:r>
              <a:endParaRPr lang="sv-SE" sz="16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855226" y="1628800"/>
            <a:ext cx="1295028" cy="1295028"/>
            <a:chOff x="5711210" y="1628800"/>
            <a:chExt cx="1295028" cy="1295028"/>
          </a:xfrm>
        </p:grpSpPr>
        <p:pic>
          <p:nvPicPr>
            <p:cNvPr id="38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210" y="1628800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6149268" y="1846406"/>
              <a:ext cx="492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SPK</a:t>
              </a:r>
              <a:endParaRPr lang="sv-SE" sz="16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51370" y="1629916"/>
            <a:ext cx="1295028" cy="1295028"/>
            <a:chOff x="7007354" y="1629916"/>
            <a:chExt cx="1295028" cy="1295028"/>
          </a:xfrm>
        </p:grpSpPr>
        <p:pic>
          <p:nvPicPr>
            <p:cNvPr id="40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354" y="1629916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445412" y="1847522"/>
              <a:ext cx="5581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MBL</a:t>
              </a:r>
              <a:endParaRPr lang="sv-SE" sz="1600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8302382" y="2082334"/>
            <a:ext cx="590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etc…</a:t>
            </a:r>
            <a:endParaRPr lang="sv-SE" sz="1600" dirty="0"/>
          </a:p>
        </p:txBody>
      </p:sp>
      <p:sp>
        <p:nvSpPr>
          <p:cNvPr id="43" name="Hexagon 42"/>
          <p:cNvSpPr/>
          <p:nvPr/>
        </p:nvSpPr>
        <p:spPr>
          <a:xfrm>
            <a:off x="3261822" y="3284984"/>
            <a:ext cx="957046" cy="576064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SPK-01</a:t>
            </a:r>
            <a:endParaRPr lang="sv-SE" sz="1400" dirty="0"/>
          </a:p>
        </p:txBody>
      </p:sp>
      <p:sp>
        <p:nvSpPr>
          <p:cNvPr id="48" name="Rectangle 47"/>
          <p:cNvSpPr/>
          <p:nvPr/>
        </p:nvSpPr>
        <p:spPr>
          <a:xfrm>
            <a:off x="6228184" y="3212976"/>
            <a:ext cx="342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…</a:t>
            </a:r>
            <a:endParaRPr lang="sv-SE" sz="3000" b="1" dirty="0"/>
          </a:p>
        </p:txBody>
      </p:sp>
      <p:sp>
        <p:nvSpPr>
          <p:cNvPr id="44" name="Right Brace 43"/>
          <p:cNvSpPr/>
          <p:nvPr/>
        </p:nvSpPr>
        <p:spPr>
          <a:xfrm rot="16200000">
            <a:off x="5281634" y="970282"/>
            <a:ext cx="366898" cy="4406522"/>
          </a:xfrm>
          <a:prstGeom prst="rightBrace">
            <a:avLst>
              <a:gd name="adj1" fmla="val 8333"/>
              <a:gd name="adj2" fmla="val 7027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4" name="Hexagon 53"/>
          <p:cNvSpPr/>
          <p:nvPr/>
        </p:nvSpPr>
        <p:spPr>
          <a:xfrm>
            <a:off x="4283968" y="3284984"/>
            <a:ext cx="957046" cy="576064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SPK-02</a:t>
            </a:r>
            <a:endParaRPr lang="sv-SE" sz="1400" dirty="0"/>
          </a:p>
        </p:txBody>
      </p:sp>
      <p:sp>
        <p:nvSpPr>
          <p:cNvPr id="55" name="Hexagon 54"/>
          <p:cNvSpPr/>
          <p:nvPr/>
        </p:nvSpPr>
        <p:spPr>
          <a:xfrm>
            <a:off x="5333650" y="3284984"/>
            <a:ext cx="957046" cy="576064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SPK-03</a:t>
            </a:r>
            <a:endParaRPr lang="sv-SE" sz="1400" dirty="0"/>
          </a:p>
        </p:txBody>
      </p:sp>
      <p:sp>
        <p:nvSpPr>
          <p:cNvPr id="57" name="Hexagon 56"/>
          <p:cNvSpPr/>
          <p:nvPr/>
        </p:nvSpPr>
        <p:spPr>
          <a:xfrm>
            <a:off x="6653324" y="3284984"/>
            <a:ext cx="957046" cy="576064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SPK-13</a:t>
            </a:r>
            <a:endParaRPr lang="sv-SE" sz="1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4997063" y="4037921"/>
            <a:ext cx="1084849" cy="967097"/>
            <a:chOff x="3345499" y="5013175"/>
            <a:chExt cx="1084849" cy="96709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5013175"/>
              <a:ext cx="648072" cy="7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3345499" y="5672495"/>
              <a:ext cx="10848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SPK-02-LWU</a:t>
              </a:r>
              <a:endParaRPr lang="sv-SE" sz="14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997062" y="4929845"/>
            <a:ext cx="994183" cy="967097"/>
            <a:chOff x="3345499" y="5013175"/>
            <a:chExt cx="994183" cy="967097"/>
          </a:xfrm>
        </p:grpSpPr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5013175"/>
              <a:ext cx="648072" cy="7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ectangle 67"/>
            <p:cNvSpPr/>
            <p:nvPr/>
          </p:nvSpPr>
          <p:spPr>
            <a:xfrm>
              <a:off x="3345499" y="5672495"/>
              <a:ext cx="9941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SPK-02-CM</a:t>
              </a:r>
              <a:endParaRPr lang="sv-SE" sz="1400" dirty="0"/>
            </a:p>
          </p:txBody>
        </p:sp>
      </p:grpSp>
      <p:grpSp>
        <p:nvGrpSpPr>
          <p:cNvPr id="4104" name="Group 4103"/>
          <p:cNvGrpSpPr/>
          <p:nvPr/>
        </p:nvGrpSpPr>
        <p:grpSpPr>
          <a:xfrm>
            <a:off x="4762491" y="3851175"/>
            <a:ext cx="452961" cy="1454834"/>
            <a:chOff x="4618475" y="4121212"/>
            <a:chExt cx="452961" cy="1454834"/>
          </a:xfrm>
        </p:grpSpPr>
        <p:cxnSp>
          <p:nvCxnSpPr>
            <p:cNvPr id="4096" name="Straight Arrow Connector 4095"/>
            <p:cNvCxnSpPr/>
            <p:nvPr/>
          </p:nvCxnSpPr>
          <p:spPr>
            <a:xfrm>
              <a:off x="4618475" y="4707149"/>
              <a:ext cx="4529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4618475" y="5570450"/>
              <a:ext cx="452960" cy="7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3" name="Straight Connector 4102"/>
            <p:cNvCxnSpPr/>
            <p:nvPr/>
          </p:nvCxnSpPr>
          <p:spPr>
            <a:xfrm flipV="1">
              <a:off x="4618475" y="4121212"/>
              <a:ext cx="0" cy="1454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5" name="Rectangle 4104"/>
          <p:cNvSpPr/>
          <p:nvPr/>
        </p:nvSpPr>
        <p:spPr>
          <a:xfrm rot="16200000">
            <a:off x="-230053" y="1918119"/>
            <a:ext cx="133248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SECTION</a:t>
            </a:r>
            <a:endParaRPr lang="sv-SE" sz="2500" b="1" dirty="0"/>
          </a:p>
        </p:txBody>
      </p:sp>
      <p:sp>
        <p:nvSpPr>
          <p:cNvPr id="83" name="Rectangle 82"/>
          <p:cNvSpPr/>
          <p:nvPr/>
        </p:nvSpPr>
        <p:spPr>
          <a:xfrm rot="16200000">
            <a:off x="25945" y="3222528"/>
            <a:ext cx="78418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CELL</a:t>
            </a:r>
            <a:endParaRPr lang="sv-SE" sz="2500" b="1" dirty="0"/>
          </a:p>
        </p:txBody>
      </p:sp>
      <p:sp>
        <p:nvSpPr>
          <p:cNvPr id="84" name="Rectangle 83"/>
          <p:cNvSpPr/>
          <p:nvPr/>
        </p:nvSpPr>
        <p:spPr>
          <a:xfrm rot="16200000">
            <a:off x="233" y="4328360"/>
            <a:ext cx="8356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SLOT</a:t>
            </a:r>
            <a:endParaRPr lang="sv-SE" sz="2500" b="1" dirty="0"/>
          </a:p>
        </p:txBody>
      </p:sp>
      <p:grpSp>
        <p:nvGrpSpPr>
          <p:cNvPr id="4112" name="Group 4111"/>
          <p:cNvGrpSpPr/>
          <p:nvPr/>
        </p:nvGrpSpPr>
        <p:grpSpPr>
          <a:xfrm>
            <a:off x="5940152" y="4902259"/>
            <a:ext cx="2609424" cy="830997"/>
            <a:chOff x="6211048" y="4974267"/>
            <a:chExt cx="2609424" cy="830997"/>
          </a:xfrm>
        </p:grpSpPr>
        <p:sp>
          <p:nvSpPr>
            <p:cNvPr id="4110" name="Rectangle 4109"/>
            <p:cNvSpPr/>
            <p:nvPr/>
          </p:nvSpPr>
          <p:spPr>
            <a:xfrm>
              <a:off x="6211048" y="4974267"/>
              <a:ext cx="26094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BEAMLINE ELEMENTS</a:t>
              </a: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/>
              </a:r>
              <a:b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SPK-02-LWU-QH01, </a:t>
              </a:r>
              <a:b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SPK-02-LWU-QH02, …</a:t>
              </a:r>
              <a:endParaRPr lang="sv-SE" sz="1600" dirty="0"/>
            </a:p>
          </p:txBody>
        </p:sp>
        <p:sp>
          <p:nvSpPr>
            <p:cNvPr id="4111" name="Double Brace 4110"/>
            <p:cNvSpPr/>
            <p:nvPr/>
          </p:nvSpPr>
          <p:spPr>
            <a:xfrm>
              <a:off x="6509308" y="5085184"/>
              <a:ext cx="2023132" cy="596988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5" name="Oval 44"/>
          <p:cNvSpPr/>
          <p:nvPr/>
        </p:nvSpPr>
        <p:spPr>
          <a:xfrm>
            <a:off x="58399" y="4073456"/>
            <a:ext cx="755576" cy="98686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ctangle 45"/>
          <p:cNvSpPr/>
          <p:nvPr/>
        </p:nvSpPr>
        <p:spPr>
          <a:xfrm>
            <a:off x="197660" y="5157192"/>
            <a:ext cx="43023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2"/>
                </a:solidFill>
              </a:rPr>
              <a:t>Level of exchange for the CAD files between IKC-ESS</a:t>
            </a:r>
            <a:endParaRPr lang="sv-SE" sz="2500" b="1" dirty="0">
              <a:solidFill>
                <a:schemeClr val="accent2"/>
              </a:solidFill>
            </a:endParaRPr>
          </a:p>
        </p:txBody>
      </p:sp>
      <p:cxnSp>
        <p:nvCxnSpPr>
          <p:cNvPr id="47" name="Straight Arrow Connector 46"/>
          <p:cNvCxnSpPr>
            <a:stCxn id="46" idx="0"/>
            <a:endCxn id="45" idx="6"/>
          </p:cNvCxnSpPr>
          <p:nvPr/>
        </p:nvCxnSpPr>
        <p:spPr>
          <a:xfrm flipH="1" flipV="1">
            <a:off x="813975" y="4566887"/>
            <a:ext cx="1534851" cy="590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997064" y="3915396"/>
            <a:ext cx="1084848" cy="217789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3" name="Straight Arrow Connector 52"/>
          <p:cNvCxnSpPr>
            <a:stCxn id="46" idx="0"/>
            <a:endCxn id="52" idx="2"/>
          </p:cNvCxnSpPr>
          <p:nvPr/>
        </p:nvCxnSpPr>
        <p:spPr>
          <a:xfrm flipV="1">
            <a:off x="2348826" y="5004346"/>
            <a:ext cx="2648238" cy="152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7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150" y="1194520"/>
            <a:ext cx="9029700" cy="5638800"/>
            <a:chOff x="57150" y="609600"/>
            <a:chExt cx="9029700" cy="5638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" y="609600"/>
              <a:ext cx="9029700" cy="563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20236681">
              <a:off x="3772476" y="1237172"/>
              <a:ext cx="1229824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sv-SE" dirty="0" smtClean="0"/>
                <a:t>[</a:t>
              </a:r>
              <a:r>
                <a:rPr lang="sv-SE" b="1" dirty="0" smtClean="0"/>
                <a:t>cell</a:t>
              </a:r>
              <a:r>
                <a:rPr lang="sv-SE" dirty="0" smtClean="0"/>
                <a:t>] SPK-1</a:t>
              </a:r>
              <a:endParaRPr lang="sv-SE" dirty="0"/>
            </a:p>
          </p:txBody>
        </p:sp>
        <p:sp>
          <p:nvSpPr>
            <p:cNvPr id="15" name="Left Brace 14"/>
            <p:cNvSpPr/>
            <p:nvPr/>
          </p:nvSpPr>
          <p:spPr>
            <a:xfrm rot="3996359">
              <a:off x="3802341" y="913811"/>
              <a:ext cx="268130" cy="4090450"/>
            </a:xfrm>
            <a:prstGeom prst="leftBrace">
              <a:avLst>
                <a:gd name="adj1" fmla="val 8333"/>
                <a:gd name="adj2" fmla="val 49973"/>
              </a:avLst>
            </a:prstGeom>
            <a:ln>
              <a:solidFill>
                <a:schemeClr val="bg1"/>
              </a:solidFill>
              <a:prstDash val="lgDashDot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TextBox 16"/>
            <p:cNvSpPr txBox="1"/>
            <p:nvPr/>
          </p:nvSpPr>
          <p:spPr>
            <a:xfrm rot="20236681">
              <a:off x="2816539" y="2412312"/>
              <a:ext cx="1911891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[</a:t>
              </a:r>
              <a:r>
                <a:rPr lang="sv-SE" b="1" dirty="0" smtClean="0"/>
                <a:t>slot</a:t>
              </a:r>
              <a:r>
                <a:rPr lang="sv-SE" dirty="0" smtClean="0"/>
                <a:t>] </a:t>
              </a:r>
              <a:r>
                <a:rPr lang="sv-SE" dirty="0"/>
                <a:t>SPK-CM-1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209800" y="4724400"/>
              <a:ext cx="523790" cy="63074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2733592" y="3276600"/>
              <a:ext cx="1609808" cy="209054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19200" y="4724400"/>
              <a:ext cx="990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343400" y="3283699"/>
              <a:ext cx="8382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467225" y="2953434"/>
              <a:ext cx="1238416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sv-SE" dirty="0" smtClean="0"/>
                <a:t>[</a:t>
              </a:r>
              <a:r>
                <a:rPr lang="sv-SE" b="1" dirty="0" smtClean="0"/>
                <a:t>End Point</a:t>
              </a:r>
              <a:r>
                <a:rPr lang="sv-SE" dirty="0" smtClean="0"/>
                <a:t>]</a:t>
              </a:r>
              <a:r>
                <a:rPr lang="sv-SE" dirty="0"/>
                <a:t/>
              </a:r>
              <a:br>
                <a:rPr lang="sv-SE" dirty="0"/>
              </a:br>
              <a:r>
                <a:rPr lang="sv-SE" dirty="0" smtClean="0"/>
                <a:t>SPK-LWU-1</a:t>
              </a:r>
              <a:endParaRPr lang="sv-SE" dirty="0"/>
            </a:p>
          </p:txBody>
        </p:sp>
        <p:sp>
          <p:nvSpPr>
            <p:cNvPr id="33" name="Right Arrow 32"/>
            <p:cNvSpPr/>
            <p:nvPr/>
          </p:nvSpPr>
          <p:spPr>
            <a:xfrm rot="20186034">
              <a:off x="870614" y="5686318"/>
              <a:ext cx="1676400" cy="345516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Beam line</a:t>
              </a:r>
              <a:endParaRPr lang="sv-SE" dirty="0"/>
            </a:p>
          </p:txBody>
        </p:sp>
        <p:sp>
          <p:nvSpPr>
            <p:cNvPr id="35" name="Right Arrow 34"/>
            <p:cNvSpPr/>
            <p:nvPr/>
          </p:nvSpPr>
          <p:spPr>
            <a:xfrm rot="20186034">
              <a:off x="3918614" y="4390286"/>
              <a:ext cx="1676400" cy="345516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Beam line</a:t>
              </a:r>
              <a:endParaRPr lang="sv-SE" dirty="0"/>
            </a:p>
          </p:txBody>
        </p:sp>
        <p:sp>
          <p:nvSpPr>
            <p:cNvPr id="36" name="Right Arrow 35"/>
            <p:cNvSpPr/>
            <p:nvPr/>
          </p:nvSpPr>
          <p:spPr>
            <a:xfrm rot="20186034">
              <a:off x="6821734" y="3140110"/>
              <a:ext cx="1676400" cy="345516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Beam line</a:t>
              </a:r>
              <a:endParaRPr lang="sv-SE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 flipV="1">
              <a:off x="2133600" y="3962400"/>
              <a:ext cx="475247" cy="1097423"/>
            </a:xfrm>
            <a:prstGeom prst="line">
              <a:avLst/>
            </a:prstGeom>
            <a:ln w="25400">
              <a:solidFill>
                <a:schemeClr val="bg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5943600" y="2372956"/>
              <a:ext cx="475247" cy="1097423"/>
            </a:xfrm>
            <a:prstGeom prst="line">
              <a:avLst/>
            </a:prstGeom>
            <a:ln w="25400">
              <a:solidFill>
                <a:schemeClr val="bg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8022051" y="1521612"/>
              <a:ext cx="475247" cy="1097423"/>
            </a:xfrm>
            <a:prstGeom prst="line">
              <a:avLst/>
            </a:prstGeom>
            <a:ln w="25400">
              <a:solidFill>
                <a:schemeClr val="bg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eft Brace 43"/>
            <p:cNvSpPr/>
            <p:nvPr/>
          </p:nvSpPr>
          <p:spPr>
            <a:xfrm rot="3996359">
              <a:off x="6759496" y="608875"/>
              <a:ext cx="268130" cy="2179856"/>
            </a:xfrm>
            <a:prstGeom prst="leftBrace">
              <a:avLst>
                <a:gd name="adj1" fmla="val 8333"/>
                <a:gd name="adj2" fmla="val 49973"/>
              </a:avLst>
            </a:prstGeom>
            <a:ln>
              <a:solidFill>
                <a:schemeClr val="bg1"/>
              </a:solidFill>
              <a:prstDash val="lgDashDot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TextBox 44"/>
            <p:cNvSpPr txBox="1"/>
            <p:nvPr/>
          </p:nvSpPr>
          <p:spPr>
            <a:xfrm rot="20236681">
              <a:off x="5787170" y="1116912"/>
              <a:ext cx="1911891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[</a:t>
              </a:r>
              <a:r>
                <a:rPr lang="sv-SE" b="1" dirty="0" smtClean="0"/>
                <a:t>slot</a:t>
              </a:r>
              <a:r>
                <a:rPr lang="sv-SE" dirty="0" smtClean="0"/>
                <a:t>] SPK-LWU-2 </a:t>
              </a:r>
              <a:endParaRPr lang="sv-SE" dirty="0"/>
            </a:p>
          </p:txBody>
        </p:sp>
      </p:grpSp>
      <p:sp>
        <p:nvSpPr>
          <p:cNvPr id="46" name="Left Brace 45"/>
          <p:cNvSpPr/>
          <p:nvPr/>
        </p:nvSpPr>
        <p:spPr>
          <a:xfrm rot="3996359">
            <a:off x="4512887" y="-1287831"/>
            <a:ext cx="268130" cy="6257974"/>
          </a:xfrm>
          <a:prstGeom prst="leftBrace">
            <a:avLst>
              <a:gd name="adj1" fmla="val 8333"/>
              <a:gd name="adj2" fmla="val 49973"/>
            </a:avLst>
          </a:prstGeom>
          <a:ln>
            <a:solidFill>
              <a:schemeClr val="bg1"/>
            </a:solidFill>
            <a:prstDash val="lgDashDot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7" name="Group 26"/>
          <p:cNvGrpSpPr/>
          <p:nvPr/>
        </p:nvGrpSpPr>
        <p:grpSpPr>
          <a:xfrm>
            <a:off x="6337469" y="4511111"/>
            <a:ext cx="2577931" cy="2231932"/>
            <a:chOff x="6337469" y="4511111"/>
            <a:chExt cx="2577931" cy="2231932"/>
          </a:xfrm>
        </p:grpSpPr>
        <p:pic>
          <p:nvPicPr>
            <p:cNvPr id="28" name="Picture 3" descr="C:\Users\nikolaosgazis\Copy nikolaos.gazis@esss.se\Conferences_&amp;_Workshops\20150614-20_Crete_Conference\20150506_Pictures\INTL CONFERENCE ON APPLICATIONS OF NUCLE_skeleton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" t="22440" r="66762" b="43500"/>
            <a:stretch/>
          </p:blipFill>
          <p:spPr bwMode="auto">
            <a:xfrm>
              <a:off x="6337469" y="4511111"/>
              <a:ext cx="2387432" cy="20562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604818" y="6404489"/>
              <a:ext cx="1084226" cy="3385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1600" dirty="0" smtClean="0"/>
                <a:t>SPK-CM-1 </a:t>
              </a:r>
              <a:endParaRPr lang="sv-SE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72400" y="6400800"/>
              <a:ext cx="1143000" cy="3385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1600" dirty="0" smtClean="0"/>
                <a:t>SPK-LWU-2 </a:t>
              </a:r>
              <a:endParaRPr lang="sv-SE" sz="1600" dirty="0"/>
            </a:p>
          </p:txBody>
        </p:sp>
        <p:sp>
          <p:nvSpPr>
            <p:cNvPr id="34" name="Right Arrow 33"/>
            <p:cNvSpPr/>
            <p:nvPr/>
          </p:nvSpPr>
          <p:spPr>
            <a:xfrm rot="180361">
              <a:off x="6554699" y="5539212"/>
              <a:ext cx="1676400" cy="345516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Beam line</a:t>
              </a:r>
              <a:endParaRPr lang="sv-SE" sz="1400" dirty="0"/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78913" y="23"/>
            <a:ext cx="6067427" cy="1441531"/>
          </a:xfrm>
        </p:spPr>
        <p:txBody>
          <a:bodyPr/>
          <a:lstStyle/>
          <a:p>
            <a:r>
              <a:rPr lang="en-US" i="1" dirty="0"/>
              <a:t>Strategy for the engineering integration of the ESS accelerator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24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484784"/>
            <a:ext cx="8856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Export CAD model structure - 3D model export structure:</a:t>
            </a:r>
            <a:endParaRPr lang="sv-SE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Product (assembly) at the top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level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Skeleton part 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IKC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delivery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unit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A dedicated axis system is needed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on all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above mentioned insertion points</a:t>
            </a:r>
            <a:endParaRPr lang="sv-SE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9151"/>
              </p:ext>
            </p:extLst>
          </p:nvPr>
        </p:nvGraphicFramePr>
        <p:xfrm>
          <a:off x="35495" y="2636912"/>
          <a:ext cx="907300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/>
                <a:gridCol w="3024336"/>
                <a:gridCol w="3024336"/>
              </a:tblGrid>
              <a:tr h="216022">
                <a:tc gridSpan="3">
                  <a:txBody>
                    <a:bodyPr/>
                    <a:lstStyle/>
                    <a:p>
                      <a:pPr lvl="0" algn="ctr"/>
                      <a:r>
                        <a:rPr lang="en-GB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CAD Integration reference points</a:t>
                      </a:r>
                      <a:endParaRPr lang="sv-SE" sz="2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v-SE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1400" b="0" dirty="0"/>
                    </a:p>
                  </a:txBody>
                  <a:tcPr/>
                </a:tc>
              </a:tr>
              <a:tr h="11269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Geometrical points</a:t>
                      </a:r>
                      <a:endParaRPr lang="sv-SE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Mechanical points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u="sng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u="sng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OUT</a:t>
                      </a:r>
                      <a:r>
                        <a:rPr lang="en-US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u="sng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MID</a:t>
                      </a:r>
                      <a:r>
                        <a:rPr lang="en-US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the slot on the beam plane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Installation points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e.g. support interface points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Operation points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centerpoints</a:t>
                      </a:r>
                      <a:r>
                        <a:rPr lang="en-US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interfaces</a:t>
                      </a:r>
                      <a:r>
                        <a:rPr lang="en-US" sz="12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e.g. flanges</a:t>
                      </a:r>
                      <a:endParaRPr lang="sv-SE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8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Optical points</a:t>
                      </a:r>
                      <a:endParaRPr lang="sv-SE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START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sng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EXIT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sng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MID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the lattice/optics</a:t>
                      </a:r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reqs</a:t>
                      </a:r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based on LinacLego (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 the beam plane)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5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Reference points</a:t>
                      </a:r>
                    </a:p>
                    <a:p>
                      <a:endParaRPr lang="sv-SE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Fiducial and alignment points</a:t>
                      </a:r>
                    </a:p>
                    <a:p>
                      <a:endParaRPr lang="en-GB" sz="1400" kern="12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kern="12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140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11" y="4509120"/>
            <a:ext cx="872248" cy="87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10" y="5589240"/>
            <a:ext cx="87224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IKC 3D model </a:t>
            </a:r>
            <a:r>
              <a:rPr lang="en-GB" i="1" dirty="0" smtClean="0"/>
              <a:t>guidelines </a:t>
            </a:r>
            <a:r>
              <a:rPr lang="en-GB" i="1" dirty="0"/>
              <a:t>- </a:t>
            </a:r>
            <a:r>
              <a:rPr lang="is-IS" i="1" dirty="0"/>
              <a:t>ESS-0023754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11" y="3356992"/>
            <a:ext cx="872247" cy="83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Outline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Beam Diagnostics Forum - N.Gazis</a:t>
            </a:r>
            <a:endParaRPr lang="sv-SE"/>
          </a:p>
        </p:txBody>
      </p:sp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827584" y="2564904"/>
            <a:ext cx="7488832" cy="24482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Accelerator layout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Tunnel Integration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Integration Strategy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02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ESS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  <p:pic>
        <p:nvPicPr>
          <p:cNvPr id="1026" name="Picture 2" descr="C:\ESS_bACK_uP\Photos\20160119_ESS-site\2s5d7199_62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4" y="1484784"/>
            <a:ext cx="8742214" cy="489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Beam Diagnostics Forum - N.Gazis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ESS buildings under construction </a:t>
            </a:r>
            <a:br>
              <a:rPr lang="sv-SE" dirty="0" smtClean="0"/>
            </a:br>
            <a:r>
              <a:rPr lang="sv-SE" dirty="0" smtClean="0"/>
              <a:t>(Feb. 2016)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ESS Beam Diagnostics Forum - </a:t>
            </a:r>
            <a:r>
              <a:rPr lang="en-US" dirty="0" err="1" smtClean="0"/>
              <a:t>N.Gazis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88832" cy="492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412032" y="3429000"/>
            <a:ext cx="1471972" cy="792088"/>
            <a:chOff x="939788" y="3356992"/>
            <a:chExt cx="1471972" cy="792088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1691680" y="3356992"/>
              <a:ext cx="720080" cy="7920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39788" y="4149080"/>
              <a:ext cx="751892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523964" y="4289152"/>
            <a:ext cx="2048036" cy="1008112"/>
            <a:chOff x="579748" y="3140968"/>
            <a:chExt cx="2048036" cy="1008112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1691680" y="3140968"/>
              <a:ext cx="936104" cy="100811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79748" y="4149080"/>
              <a:ext cx="1111932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995936" y="5733256"/>
            <a:ext cx="1392256" cy="504056"/>
            <a:chOff x="767476" y="3645024"/>
            <a:chExt cx="1392256" cy="504056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691680" y="3645024"/>
              <a:ext cx="468052" cy="50405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67476" y="4149080"/>
              <a:ext cx="924204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635896" y="1772816"/>
            <a:ext cx="1872208" cy="648072"/>
            <a:chOff x="1839032" y="3356992"/>
            <a:chExt cx="1872208" cy="648072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1839032" y="3356992"/>
              <a:ext cx="572728" cy="64807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411760" y="3356992"/>
              <a:ext cx="129948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154166" y="3104964"/>
            <a:ext cx="2226146" cy="648072"/>
            <a:chOff x="1839032" y="3356992"/>
            <a:chExt cx="2226146" cy="648072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1839032" y="3356992"/>
              <a:ext cx="572728" cy="64807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411760" y="3356992"/>
              <a:ext cx="165341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726894" y="4138600"/>
            <a:ext cx="2076512" cy="648072"/>
            <a:chOff x="1839032" y="3356992"/>
            <a:chExt cx="2076512" cy="648072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1839032" y="3356992"/>
              <a:ext cx="572728" cy="64807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411760" y="3356992"/>
              <a:ext cx="1503784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115818" y="2564904"/>
            <a:ext cx="1544414" cy="648072"/>
            <a:chOff x="1839032" y="3356992"/>
            <a:chExt cx="1544414" cy="648072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839032" y="3356992"/>
              <a:ext cx="572728" cy="64807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411760" y="3356992"/>
              <a:ext cx="97168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ontent Placeholder 3"/>
          <p:cNvSpPr>
            <a:spLocks noGrp="1"/>
          </p:cNvSpPr>
          <p:nvPr>
            <p:ph sz="half" idx="2"/>
          </p:nvPr>
        </p:nvSpPr>
        <p:spPr>
          <a:xfrm>
            <a:off x="1403648" y="3897052"/>
            <a:ext cx="1080120" cy="54006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Target</a:t>
            </a:r>
            <a:endParaRPr lang="en-US" sz="1800" dirty="0"/>
          </a:p>
        </p:txBody>
      </p:sp>
      <p:sp>
        <p:nvSpPr>
          <p:cNvPr id="35" name="Content Placeholder 3"/>
          <p:cNvSpPr>
            <a:spLocks noGrp="1"/>
          </p:cNvSpPr>
          <p:nvPr>
            <p:ph sz="half" idx="2"/>
          </p:nvPr>
        </p:nvSpPr>
        <p:spPr>
          <a:xfrm>
            <a:off x="2447764" y="4977172"/>
            <a:ext cx="1260140" cy="54006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Accelerator</a:t>
            </a:r>
            <a:endParaRPr lang="en-US" sz="1800" dirty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2"/>
          </p:nvPr>
        </p:nvSpPr>
        <p:spPr>
          <a:xfrm>
            <a:off x="3995936" y="5913276"/>
            <a:ext cx="1026288" cy="54006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Logistics</a:t>
            </a:r>
            <a:endParaRPr lang="en-US" sz="1800" dirty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448780"/>
            <a:ext cx="1368152" cy="54006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Instruments</a:t>
            </a:r>
            <a:endParaRPr lang="en-US" sz="18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2"/>
          </p:nvPr>
        </p:nvSpPr>
        <p:spPr>
          <a:xfrm>
            <a:off x="5652120" y="2240868"/>
            <a:ext cx="1368152" cy="54006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Electrical</a:t>
            </a:r>
            <a:endParaRPr lang="en-US" sz="18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2"/>
          </p:nvPr>
        </p:nvSpPr>
        <p:spPr>
          <a:xfrm>
            <a:off x="5683362" y="2780928"/>
            <a:ext cx="1768958" cy="54006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 err="1" smtClean="0"/>
              <a:t>Cryo</a:t>
            </a:r>
            <a:r>
              <a:rPr lang="en-US" sz="1800" dirty="0" smtClean="0"/>
              <a:t> compressor</a:t>
            </a:r>
            <a:endParaRPr lang="en-US" sz="1800" dirty="0"/>
          </a:p>
        </p:txBody>
      </p:sp>
      <p:sp>
        <p:nvSpPr>
          <p:cNvPr id="46" name="Content Placeholder 3"/>
          <p:cNvSpPr>
            <a:spLocks noGrp="1"/>
          </p:cNvSpPr>
          <p:nvPr>
            <p:ph sz="half" idx="2"/>
          </p:nvPr>
        </p:nvSpPr>
        <p:spPr>
          <a:xfrm>
            <a:off x="6228184" y="3825044"/>
            <a:ext cx="1800200" cy="54006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Klystron Gallery</a:t>
            </a:r>
            <a:endParaRPr lang="en-US" sz="18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6435986" y="4677618"/>
            <a:ext cx="2384486" cy="648072"/>
            <a:chOff x="1839032" y="3356992"/>
            <a:chExt cx="2384486" cy="648072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839032" y="3356992"/>
              <a:ext cx="572728" cy="64807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411760" y="3356992"/>
              <a:ext cx="181175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Content Placeholder 3"/>
          <p:cNvSpPr>
            <a:spLocks noGrp="1"/>
          </p:cNvSpPr>
          <p:nvPr>
            <p:ph sz="half" idx="2"/>
          </p:nvPr>
        </p:nvSpPr>
        <p:spPr>
          <a:xfrm>
            <a:off x="6937276" y="4364062"/>
            <a:ext cx="1955204" cy="54006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Front-End Building</a:t>
            </a:r>
            <a:endParaRPr lang="en-US" sz="18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1787978" y="4138600"/>
            <a:ext cx="2207958" cy="504056"/>
            <a:chOff x="-42276" y="3645024"/>
            <a:chExt cx="2207958" cy="504056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1691680" y="3645024"/>
              <a:ext cx="474002" cy="50405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-42276" y="4149080"/>
              <a:ext cx="173395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Content Placeholder 3"/>
          <p:cNvSpPr>
            <a:spLocks noGrp="1"/>
          </p:cNvSpPr>
          <p:nvPr>
            <p:ph sz="half" idx="2"/>
          </p:nvPr>
        </p:nvSpPr>
        <p:spPr>
          <a:xfrm>
            <a:off x="1691680" y="4322564"/>
            <a:ext cx="1902262" cy="54006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HEBT Loading Bay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09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ESS accelerator layout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Beam Diagnostics Forum - N.Gazis</a:t>
            </a:r>
            <a:endParaRPr lang="sv-S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" y="1676772"/>
            <a:ext cx="9067753" cy="384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20"/>
          <p:cNvSpPr>
            <a:spLocks/>
          </p:cNvSpPr>
          <p:nvPr/>
        </p:nvSpPr>
        <p:spPr bwMode="auto">
          <a:xfrm>
            <a:off x="40751" y="1988840"/>
            <a:ext cx="744803" cy="67029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E7E78">
              <a:alpha val="79999"/>
            </a:srgbClr>
          </a:solidFill>
          <a:ln w="25400" cap="flat" cmpd="sng">
            <a:solidFill>
              <a:srgbClr val="7A7A7A">
                <a:alpha val="79999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Target</a:t>
            </a:r>
            <a:endParaRPr lang="en-US" dirty="0">
              <a:latin typeface="Gill Sans" charset="0"/>
              <a:ea typeface="ヒラギノ角ゴ ProN W3" charset="0"/>
              <a:cs typeface="Gill Sans Light" charset="0"/>
              <a:sym typeface="Gill Sans" charset="0"/>
            </a:endParaRPr>
          </a:p>
        </p:txBody>
      </p:sp>
      <p:sp>
        <p:nvSpPr>
          <p:cNvPr id="89" name="AutoShape 19"/>
          <p:cNvSpPr>
            <a:spLocks/>
          </p:cNvSpPr>
          <p:nvPr/>
        </p:nvSpPr>
        <p:spPr bwMode="auto">
          <a:xfrm rot="1136123">
            <a:off x="756485" y="2659240"/>
            <a:ext cx="2505144" cy="620173"/>
          </a:xfrm>
          <a:prstGeom prst="roundRect">
            <a:avLst>
              <a:gd name="adj" fmla="val 18917"/>
            </a:avLst>
          </a:prstGeom>
          <a:gradFill rotWithShape="0">
            <a:gsLst>
              <a:gs pos="0">
                <a:srgbClr val="C1B3D1">
                  <a:alpha val="20000"/>
                </a:srgbClr>
              </a:gs>
              <a:gs pos="50990">
                <a:srgbClr val="DEBFBA">
                  <a:alpha val="89999"/>
                </a:srgbClr>
              </a:gs>
              <a:gs pos="81346">
                <a:srgbClr val="FACBA3">
                  <a:alpha val="89999"/>
                </a:srgbClr>
              </a:gs>
              <a:gs pos="91818">
                <a:srgbClr val="FCA58F">
                  <a:alpha val="89999"/>
                </a:srgbClr>
              </a:gs>
              <a:gs pos="100000">
                <a:srgbClr val="FE7E7B">
                  <a:alpha val="89999"/>
                </a:srgbClr>
              </a:gs>
            </a:gsLst>
            <a:lin ang="0"/>
          </a:gradFill>
          <a:ln w="25400" cap="flat" cmpd="sng">
            <a:solidFill>
              <a:srgbClr val="606060">
                <a:alpha val="89999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Wingdings" panose="05000000000000000000" pitchFamily="2" charset="2"/>
              </a:rPr>
              <a:t>A2T  </a:t>
            </a:r>
            <a:r>
              <a:rPr lang="en-US" sz="11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Wingdings" panose="05000000000000000000" pitchFamily="2" charset="2"/>
              </a:rPr>
              <a:t>DgLg</a:t>
            </a: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Wingdings" panose="05000000000000000000" pitchFamily="2" charset="2"/>
              </a:rPr>
              <a:t>  </a:t>
            </a: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HEBT</a:t>
            </a:r>
            <a:endParaRPr lang="en-US" sz="1100" dirty="0">
              <a:latin typeface="Gill Sans" charset="0"/>
              <a:ea typeface="ヒラギノ角ゴ ProN W3" charset="0"/>
              <a:cs typeface="Gill Sans Light" charset="0"/>
              <a:sym typeface="Gill Sans" charset="0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2699792" y="3511400"/>
            <a:ext cx="5082142" cy="1742155"/>
            <a:chOff x="2699792" y="3511400"/>
            <a:chExt cx="5082142" cy="1742155"/>
          </a:xfrm>
        </p:grpSpPr>
        <p:sp>
          <p:nvSpPr>
            <p:cNvPr id="117" name="AutoShape 32"/>
            <p:cNvSpPr>
              <a:spLocks/>
            </p:cNvSpPr>
            <p:nvPr/>
          </p:nvSpPr>
          <p:spPr bwMode="auto">
            <a:xfrm rot="1283849">
              <a:off x="6765505" y="5057102"/>
              <a:ext cx="506440" cy="1964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 dirty="0" smtClean="0"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(56 m)</a:t>
              </a:r>
              <a:endParaRPr lang="en-US" sz="1700" dirty="0">
                <a:latin typeface="Gill Sans" charset="0"/>
                <a:ea typeface="ヒラギノ角ゴ ProN W3" charset="0"/>
                <a:cs typeface="Gill Sans Light" charset="0"/>
                <a:sym typeface="Gill Sans" charset="0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2699792" y="3511400"/>
              <a:ext cx="5082142" cy="1574581"/>
              <a:chOff x="2699792" y="3511400"/>
              <a:chExt cx="5082142" cy="1574581"/>
            </a:xfrm>
          </p:grpSpPr>
          <p:sp>
            <p:nvSpPr>
              <p:cNvPr id="53" name="AutoShape 55"/>
              <p:cNvSpPr>
                <a:spLocks/>
              </p:cNvSpPr>
              <p:nvPr/>
            </p:nvSpPr>
            <p:spPr bwMode="auto">
              <a:xfrm rot="16200000">
                <a:off x="5267293" y="4408408"/>
                <a:ext cx="203895" cy="117536"/>
              </a:xfrm>
              <a:prstGeom prst="rightArrow">
                <a:avLst>
                  <a:gd name="adj1" fmla="val 40000"/>
                  <a:gd name="adj2" fmla="val 107694"/>
                </a:avLst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sz="340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59" name="AutoShape 61"/>
              <p:cNvSpPr>
                <a:spLocks/>
              </p:cNvSpPr>
              <p:nvPr/>
            </p:nvSpPr>
            <p:spPr bwMode="auto">
              <a:xfrm>
                <a:off x="5024815" y="4564658"/>
                <a:ext cx="607022" cy="212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r>
                  <a:rPr lang="en-US" sz="1300" dirty="0"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571 MeV</a:t>
                </a:r>
                <a:endParaRPr lang="en-US" dirty="0">
                  <a:latin typeface="Gill Sans" charset="0"/>
                  <a:ea typeface="ヒラギノ角ゴ ProN W3" charset="0"/>
                  <a:cs typeface="Gill Sans Light" charset="0"/>
                  <a:sym typeface="Gill Sans" charset="0"/>
                </a:endParaRPr>
              </a:p>
            </p:txBody>
          </p:sp>
          <p:sp>
            <p:nvSpPr>
              <p:cNvPr id="88" name="AutoShape 11"/>
              <p:cNvSpPr>
                <a:spLocks/>
              </p:cNvSpPr>
              <p:nvPr/>
            </p:nvSpPr>
            <p:spPr bwMode="auto">
              <a:xfrm rot="1176896">
                <a:off x="3157852" y="3844408"/>
                <a:ext cx="4624082" cy="290214"/>
              </a:xfrm>
              <a:prstGeom prst="roundRect">
                <a:avLst>
                  <a:gd name="adj" fmla="val 29731"/>
                </a:avLst>
              </a:prstGeom>
              <a:solidFill>
                <a:srgbClr val="66A1DD">
                  <a:alpha val="50000"/>
                </a:srgbClr>
              </a:solidFill>
              <a:ln w="25400" cap="flat" cmpd="sng">
                <a:solidFill>
                  <a:srgbClr val="606060">
                    <a:alpha val="79999"/>
                  </a:srgbClr>
                </a:solidFill>
                <a:prstDash val="solid"/>
                <a:miter lim="0"/>
                <a:headEnd/>
                <a:tailEnd/>
              </a:ln>
              <a:effectLst/>
              <a:extLst/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5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Cryo</a:t>
                </a:r>
                <a:endParaRPr lang="en-US" dirty="0">
                  <a:latin typeface="Gill Sans" charset="0"/>
                  <a:ea typeface="ヒラギノ角ゴ ProN W3" charset="0"/>
                  <a:cs typeface="Gill Sans Light" charset="0"/>
                  <a:sym typeface="Gill Sans" charset="0"/>
                </a:endParaRPr>
              </a:p>
            </p:txBody>
          </p:sp>
          <p:sp>
            <p:nvSpPr>
              <p:cNvPr id="115" name="AutoShape 11"/>
              <p:cNvSpPr>
                <a:spLocks/>
              </p:cNvSpPr>
              <p:nvPr/>
            </p:nvSpPr>
            <p:spPr bwMode="auto">
              <a:xfrm rot="1212558">
                <a:off x="6761301" y="4795767"/>
                <a:ext cx="684387" cy="290214"/>
              </a:xfrm>
              <a:prstGeom prst="roundRect">
                <a:avLst>
                  <a:gd name="adj" fmla="val 29731"/>
                </a:avLst>
              </a:prstGeom>
              <a:solidFill>
                <a:srgbClr val="66A1DD">
                  <a:alpha val="79999"/>
                </a:srgbClr>
              </a:solidFill>
              <a:ln w="25400" cap="flat" cmpd="sng">
                <a:solidFill>
                  <a:srgbClr val="606060">
                    <a:alpha val="79999"/>
                  </a:srgbClr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5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Spoke</a:t>
                </a:r>
                <a:endParaRPr lang="en-US" dirty="0">
                  <a:latin typeface="Gill Sans" charset="0"/>
                  <a:ea typeface="ヒラギノ角ゴ ProN W3" charset="0"/>
                  <a:cs typeface="Gill Sans Light" charset="0"/>
                  <a:sym typeface="Gill Sans" charset="0"/>
                </a:endParaRPr>
              </a:p>
            </p:txBody>
          </p:sp>
          <p:sp>
            <p:nvSpPr>
              <p:cNvPr id="116" name="AutoShape 12"/>
              <p:cNvSpPr>
                <a:spLocks/>
              </p:cNvSpPr>
              <p:nvPr/>
            </p:nvSpPr>
            <p:spPr bwMode="auto">
              <a:xfrm rot="1191099">
                <a:off x="5494481" y="4425392"/>
                <a:ext cx="1123023" cy="290214"/>
              </a:xfrm>
              <a:prstGeom prst="roundRect">
                <a:avLst>
                  <a:gd name="adj" fmla="val 27028"/>
                </a:avLst>
              </a:prstGeom>
              <a:solidFill>
                <a:srgbClr val="4180FC">
                  <a:alpha val="79999"/>
                </a:srgbClr>
              </a:solidFill>
              <a:ln w="25400" cap="flat" cmpd="sng">
                <a:solidFill>
                  <a:srgbClr val="606060">
                    <a:alpha val="79999"/>
                  </a:srgbClr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1pPr>
                <a:lvl2pPr marL="742950" indent="-285750" eaLnBrk="0" hangingPunct="0"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2pPr>
                <a:lvl3pPr marL="1143000" indent="-228600" eaLnBrk="0" hangingPunct="0"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3pPr>
                <a:lvl4pPr marL="1600200" indent="-228600" eaLnBrk="0" hangingPunct="0"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4pPr>
                <a:lvl5pPr marL="2057400" indent="-228600" eaLnBrk="0" hangingPunct="0"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9pPr>
              </a:lstStyle>
              <a:p>
                <a:pPr algn="ctr" eaLnBrk="1" hangingPunct="1"/>
                <a:r>
                  <a:rPr lang="en-US" altLang="sv-SE" sz="1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Medium β</a:t>
                </a:r>
                <a:endParaRPr lang="en-US" altLang="sv-SE" sz="1400" dirty="0"/>
              </a:p>
            </p:txBody>
          </p:sp>
          <p:sp>
            <p:nvSpPr>
              <p:cNvPr id="119" name="AutoShape 32"/>
              <p:cNvSpPr>
                <a:spLocks/>
              </p:cNvSpPr>
              <p:nvPr/>
            </p:nvSpPr>
            <p:spPr bwMode="auto">
              <a:xfrm rot="1194063">
                <a:off x="5749163" y="4679257"/>
                <a:ext cx="506440" cy="196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r>
                  <a:rPr lang="en-US" sz="1200" dirty="0" smtClean="0"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(77 m)</a:t>
                </a:r>
                <a:endParaRPr lang="en-US" sz="1700" dirty="0">
                  <a:latin typeface="Gill Sans" charset="0"/>
                  <a:ea typeface="ヒラギノ角ゴ ProN W3" charset="0"/>
                  <a:cs typeface="Gill Sans Light" charset="0"/>
                  <a:sym typeface="Gill Sans" charset="0"/>
                </a:endParaRPr>
              </a:p>
            </p:txBody>
          </p:sp>
          <p:sp>
            <p:nvSpPr>
              <p:cNvPr id="120" name="AutoShape 32"/>
              <p:cNvSpPr>
                <a:spLocks/>
              </p:cNvSpPr>
              <p:nvPr/>
            </p:nvSpPr>
            <p:spPr bwMode="auto">
              <a:xfrm rot="1165699">
                <a:off x="3891101" y="4031811"/>
                <a:ext cx="670809" cy="196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r>
                  <a:rPr lang="en-US" sz="1200" dirty="0" smtClean="0"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(179 m)</a:t>
                </a:r>
                <a:endParaRPr lang="en-US" sz="1700" dirty="0">
                  <a:latin typeface="Gill Sans" charset="0"/>
                  <a:ea typeface="ヒラギノ角ゴ ProN W3" charset="0"/>
                  <a:cs typeface="Gill Sans Light" charset="0"/>
                  <a:sym typeface="Gill Sans" charset="0"/>
                </a:endParaRPr>
              </a:p>
            </p:txBody>
          </p:sp>
          <p:sp>
            <p:nvSpPr>
              <p:cNvPr id="121" name="AutoShape 13"/>
              <p:cNvSpPr>
                <a:spLocks/>
              </p:cNvSpPr>
              <p:nvPr/>
            </p:nvSpPr>
            <p:spPr bwMode="auto">
              <a:xfrm rot="1174228">
                <a:off x="3192038" y="3767384"/>
                <a:ext cx="2187256" cy="297656"/>
              </a:xfrm>
              <a:prstGeom prst="roundRect">
                <a:avLst>
                  <a:gd name="adj" fmla="val 26315"/>
                </a:avLst>
              </a:prstGeom>
              <a:solidFill>
                <a:srgbClr val="0196FC">
                  <a:alpha val="79999"/>
                </a:srgbClr>
              </a:solidFill>
              <a:ln w="25400" cap="flat" cmpd="sng">
                <a:solidFill>
                  <a:srgbClr val="606060">
                    <a:alpha val="79999"/>
                  </a:srgbClr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1pPr>
                <a:lvl2pPr marL="742950" indent="-285750" eaLnBrk="0" hangingPunct="0"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2pPr>
                <a:lvl3pPr marL="1143000" indent="-228600" eaLnBrk="0" hangingPunct="0"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3pPr>
                <a:lvl4pPr marL="1600200" indent="-228600" eaLnBrk="0" hangingPunct="0"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4pPr>
                <a:lvl5pPr marL="2057400" indent="-228600" eaLnBrk="0" hangingPunct="0"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pitchFamily="2" charset="0"/>
                    <a:ea typeface="ヒラギノ角ゴ ProN W3" pitchFamily="2" charset="-128"/>
                    <a:sym typeface="Gill Sans" pitchFamily="2" charset="0"/>
                  </a:defRPr>
                </a:lvl9pPr>
              </a:lstStyle>
              <a:p>
                <a:pPr algn="ctr" eaLnBrk="1" hangingPunct="1"/>
                <a:r>
                  <a:rPr lang="en-US" altLang="sv-SE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High β</a:t>
                </a:r>
                <a:endParaRPr lang="en-US" altLang="sv-SE" dirty="0"/>
              </a:p>
            </p:txBody>
          </p:sp>
          <p:sp>
            <p:nvSpPr>
              <p:cNvPr id="127" name="Line 21"/>
              <p:cNvSpPr>
                <a:spLocks noChangeShapeType="1"/>
              </p:cNvSpPr>
              <p:nvPr/>
            </p:nvSpPr>
            <p:spPr bwMode="auto">
              <a:xfrm>
                <a:off x="5328326" y="4289823"/>
                <a:ext cx="164920" cy="66358"/>
              </a:xfrm>
              <a:prstGeom prst="lin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364771">
                  <a:defRPr/>
                </a:pPr>
                <a:endParaRPr lang="en-US" sz="1000">
                  <a:latin typeface="Helvetica" charset="0"/>
                  <a:ea typeface="ヒラギノ角ゴ ProN W3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128" name="AutoShape 56"/>
              <p:cNvSpPr>
                <a:spLocks/>
              </p:cNvSpPr>
              <p:nvPr/>
            </p:nvSpPr>
            <p:spPr bwMode="auto">
              <a:xfrm rot="16200000">
                <a:off x="3002527" y="3644372"/>
                <a:ext cx="203895" cy="116048"/>
              </a:xfrm>
              <a:prstGeom prst="rightArrow">
                <a:avLst>
                  <a:gd name="adj1" fmla="val 40000"/>
                  <a:gd name="adj2" fmla="val 107694"/>
                </a:avLst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sz="340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29" name="AutoShape 62"/>
              <p:cNvSpPr>
                <a:spLocks/>
              </p:cNvSpPr>
              <p:nvPr/>
            </p:nvSpPr>
            <p:spPr bwMode="auto">
              <a:xfrm>
                <a:off x="2699792" y="3799878"/>
                <a:ext cx="675460" cy="212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r>
                  <a:rPr lang="en-US" sz="1300" dirty="0"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2000 MeV</a:t>
                </a:r>
                <a:endParaRPr lang="en-US" dirty="0">
                  <a:latin typeface="Gill Sans" charset="0"/>
                  <a:ea typeface="ヒラギノ角ゴ ProN W3" charset="0"/>
                  <a:cs typeface="Gill Sans Light" charset="0"/>
                  <a:sym typeface="Gill Sans" charset="0"/>
                </a:endParaRPr>
              </a:p>
            </p:txBody>
          </p:sp>
          <p:sp>
            <p:nvSpPr>
              <p:cNvPr id="130" name="Line 21"/>
              <p:cNvSpPr>
                <a:spLocks noChangeShapeType="1"/>
              </p:cNvSpPr>
              <p:nvPr/>
            </p:nvSpPr>
            <p:spPr bwMode="auto">
              <a:xfrm>
                <a:off x="3123786" y="3511400"/>
                <a:ext cx="164920" cy="66358"/>
              </a:xfrm>
              <a:prstGeom prst="lin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364771">
                  <a:defRPr/>
                </a:pPr>
                <a:endParaRPr lang="en-US" sz="1000">
                  <a:latin typeface="Helvetica" charset="0"/>
                  <a:ea typeface="ヒラギノ角ゴ ProN W3" charset="0"/>
                  <a:cs typeface="Helvetica" charset="0"/>
                  <a:sym typeface="Helvetica" charset="0"/>
                </a:endParaRPr>
              </a:p>
            </p:txBody>
          </p:sp>
        </p:grpSp>
      </p:grpSp>
      <p:sp>
        <p:nvSpPr>
          <p:cNvPr id="131" name="Line 21"/>
          <p:cNvSpPr>
            <a:spLocks noChangeShapeType="1"/>
          </p:cNvSpPr>
          <p:nvPr/>
        </p:nvSpPr>
        <p:spPr bwMode="auto">
          <a:xfrm>
            <a:off x="723644" y="2420888"/>
            <a:ext cx="164920" cy="66358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64771">
              <a:defRPr/>
            </a:pPr>
            <a:endParaRPr lang="en-US" sz="1000">
              <a:latin typeface="Helvetica" charset="0"/>
              <a:ea typeface="ヒラギノ角ゴ ProN W3" charset="0"/>
              <a:cs typeface="Helvetica" charset="0"/>
              <a:sym typeface="Helvetica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5160654" y="4795767"/>
            <a:ext cx="3798166" cy="1873593"/>
            <a:chOff x="5160654" y="4795767"/>
            <a:chExt cx="3798166" cy="1873593"/>
          </a:xfrm>
        </p:grpSpPr>
        <p:sp>
          <p:nvSpPr>
            <p:cNvPr id="164" name="AutoShape 51"/>
            <p:cNvSpPr>
              <a:spLocks/>
            </p:cNvSpPr>
            <p:nvPr/>
          </p:nvSpPr>
          <p:spPr bwMode="auto">
            <a:xfrm rot="16200000">
              <a:off x="7513850" y="4902555"/>
              <a:ext cx="203895" cy="117536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65" name="AutoShape 57"/>
            <p:cNvSpPr>
              <a:spLocks/>
            </p:cNvSpPr>
            <p:nvPr/>
          </p:nvSpPr>
          <p:spPr bwMode="auto">
            <a:xfrm>
              <a:off x="7453224" y="5158471"/>
              <a:ext cx="486509" cy="212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 dirty="0" smtClean="0"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216 MeV</a:t>
              </a:r>
              <a:endParaRPr lang="en-US" dirty="0">
                <a:latin typeface="Gill Sans" charset="0"/>
                <a:ea typeface="ヒラギノ角ゴ ProN W3" charset="0"/>
                <a:cs typeface="Gill Sans Light" charset="0"/>
                <a:sym typeface="Gill Sans" charset="0"/>
              </a:endParaRP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5160654" y="4795767"/>
              <a:ext cx="3798166" cy="1873593"/>
              <a:chOff x="5160654" y="4795767"/>
              <a:chExt cx="3798166" cy="1873593"/>
            </a:xfrm>
          </p:grpSpPr>
          <p:sp>
            <p:nvSpPr>
              <p:cNvPr id="167" name="AutoShape 57"/>
              <p:cNvSpPr>
                <a:spLocks/>
              </p:cNvSpPr>
              <p:nvPr/>
            </p:nvSpPr>
            <p:spPr bwMode="auto">
              <a:xfrm>
                <a:off x="7757899" y="6456535"/>
                <a:ext cx="486509" cy="212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r>
                  <a:rPr lang="en-US" sz="1300" dirty="0"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75 </a:t>
                </a:r>
                <a:r>
                  <a:rPr lang="en-US" sz="1300" dirty="0" err="1"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keV</a:t>
                </a:r>
                <a:endParaRPr lang="en-US" dirty="0">
                  <a:latin typeface="Gill Sans" charset="0"/>
                  <a:ea typeface="ヒラギノ角ゴ ProN W3" charset="0"/>
                  <a:cs typeface="Gill Sans Light" charset="0"/>
                  <a:sym typeface="Gill Sans" charset="0"/>
                </a:endParaRPr>
              </a:p>
            </p:txBody>
          </p:sp>
          <p:sp>
            <p:nvSpPr>
              <p:cNvPr id="168" name="Left Brace 167"/>
              <p:cNvSpPr/>
              <p:nvPr/>
            </p:nvSpPr>
            <p:spPr>
              <a:xfrm rot="17356963" flipH="1">
                <a:off x="6480944" y="3596820"/>
                <a:ext cx="1157586" cy="3798166"/>
              </a:xfrm>
              <a:prstGeom prst="leftBrace">
                <a:avLst>
                  <a:gd name="adj1" fmla="val 8333"/>
                  <a:gd name="adj2" fmla="val 73942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169" name="Group 168"/>
              <p:cNvGrpSpPr/>
              <p:nvPr/>
            </p:nvGrpSpPr>
            <p:grpSpPr>
              <a:xfrm>
                <a:off x="5240026" y="4795767"/>
                <a:ext cx="3491763" cy="1588340"/>
                <a:chOff x="5240026" y="4795767"/>
                <a:chExt cx="3491763" cy="1588340"/>
              </a:xfrm>
            </p:grpSpPr>
            <p:sp>
              <p:nvSpPr>
                <p:cNvPr id="170" name="AutoShape 18"/>
                <p:cNvSpPr>
                  <a:spLocks/>
                </p:cNvSpPr>
                <p:nvPr/>
              </p:nvSpPr>
              <p:spPr bwMode="auto">
                <a:xfrm rot="1195239">
                  <a:off x="7691212" y="4795767"/>
                  <a:ext cx="888196" cy="290214"/>
                </a:xfrm>
                <a:prstGeom prst="roundRect">
                  <a:avLst>
                    <a:gd name="adj" fmla="val 24324"/>
                  </a:avLst>
                </a:prstGeom>
                <a:solidFill>
                  <a:schemeClr val="accent6">
                    <a:alpha val="50000"/>
                  </a:schemeClr>
                </a:solidFill>
                <a:ln w="25400" cap="flat" cmpd="sng">
                  <a:solidFill>
                    <a:srgbClr val="606060">
                      <a:alpha val="89999"/>
                    </a:srgbClr>
                  </a:solidFill>
                  <a:prstDash val="solid"/>
                  <a:miter lim="0"/>
                  <a:headEnd/>
                  <a:tailEnd/>
                </a:ln>
                <a:effectLst/>
                <a:extLst/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150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ill Sans" charset="0"/>
                      <a:ea typeface="ヒラギノ角ゴ ProN W3" charset="0"/>
                      <a:cs typeface="Gill Sans" charset="0"/>
                      <a:sym typeface="Gill Sans" charset="0"/>
                    </a:rPr>
                    <a:t>Warm</a:t>
                  </a:r>
                  <a:endParaRPr lang="en-US" dirty="0">
                    <a:latin typeface="Gill Sans" charset="0"/>
                    <a:ea typeface="ヒラギノ角ゴ ProN W3" charset="0"/>
                    <a:cs typeface="Gill Sans Light" charset="0"/>
                    <a:sym typeface="Gill Sans" charset="0"/>
                  </a:endParaRPr>
                </a:p>
              </p:txBody>
            </p:sp>
            <p:sp>
              <p:nvSpPr>
                <p:cNvPr id="171" name="AutoShape 18"/>
                <p:cNvSpPr>
                  <a:spLocks/>
                </p:cNvSpPr>
                <p:nvPr/>
              </p:nvSpPr>
              <p:spPr bwMode="auto">
                <a:xfrm rot="1195239">
                  <a:off x="7983427" y="6093893"/>
                  <a:ext cx="748362" cy="290214"/>
                </a:xfrm>
                <a:prstGeom prst="roundRect">
                  <a:avLst>
                    <a:gd name="adj" fmla="val 24324"/>
                  </a:avLst>
                </a:prstGeom>
                <a:solidFill>
                  <a:srgbClr val="EB811A">
                    <a:alpha val="89999"/>
                  </a:srgbClr>
                </a:solidFill>
                <a:ln w="25400" cap="flat" cmpd="sng">
                  <a:solidFill>
                    <a:srgbClr val="606060">
                      <a:alpha val="89999"/>
                    </a:srgbClr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15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ill Sans" charset="0"/>
                      <a:ea typeface="ヒラギノ角ゴ ProN W3" charset="0"/>
                      <a:cs typeface="Gill Sans" charset="0"/>
                      <a:sym typeface="Gill Sans" charset="0"/>
                    </a:rPr>
                    <a:t>Source</a:t>
                  </a:r>
                  <a:endParaRPr lang="en-US" dirty="0">
                    <a:latin typeface="Gill Sans" charset="0"/>
                    <a:ea typeface="ヒラギノ角ゴ ProN W3" charset="0"/>
                    <a:cs typeface="Gill Sans Light" charset="0"/>
                    <a:sym typeface="Gill Sans" charset="0"/>
                  </a:endParaRPr>
                </a:p>
              </p:txBody>
            </p:sp>
            <p:sp>
              <p:nvSpPr>
                <p:cNvPr id="172" name="Line 21"/>
                <p:cNvSpPr>
                  <a:spLocks noChangeShapeType="1"/>
                </p:cNvSpPr>
                <p:nvPr/>
              </p:nvSpPr>
              <p:spPr bwMode="auto">
                <a:xfrm>
                  <a:off x="7899644" y="6093296"/>
                  <a:ext cx="113461" cy="38237"/>
                </a:xfrm>
                <a:prstGeom prst="line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defTabSz="364771">
                    <a:defRPr/>
                  </a:pPr>
                  <a:endParaRPr lang="en-US" sz="1000">
                    <a:latin typeface="Helvetica" charset="0"/>
                    <a:ea typeface="ヒラギノ角ゴ ProN W3" charset="0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173" name="AutoShape 14"/>
                <p:cNvSpPr>
                  <a:spLocks/>
                </p:cNvSpPr>
                <p:nvPr/>
              </p:nvSpPr>
              <p:spPr bwMode="auto">
                <a:xfrm rot="1164920">
                  <a:off x="5257223" y="5127672"/>
                  <a:ext cx="548998" cy="290214"/>
                </a:xfrm>
                <a:prstGeom prst="roundRect">
                  <a:avLst>
                    <a:gd name="adj" fmla="val 21620"/>
                  </a:avLst>
                </a:prstGeom>
                <a:solidFill>
                  <a:srgbClr val="FFD479">
                    <a:alpha val="89999"/>
                  </a:srgbClr>
                </a:solidFill>
                <a:ln w="25400" cap="flat" cmpd="sng">
                  <a:solidFill>
                    <a:srgbClr val="606060">
                      <a:alpha val="89999"/>
                    </a:srgbClr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15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ill Sans" charset="0"/>
                      <a:ea typeface="ヒラギノ角ゴ ProN W3" charset="0"/>
                      <a:cs typeface="Gill Sans" charset="0"/>
                      <a:sym typeface="Gill Sans" charset="0"/>
                    </a:rPr>
                    <a:t>DTL</a:t>
                  </a:r>
                  <a:endParaRPr lang="en-US" dirty="0">
                    <a:latin typeface="Gill Sans" charset="0"/>
                    <a:ea typeface="ヒラギノ角ゴ ProN W3" charset="0"/>
                    <a:cs typeface="Gill Sans Light" charset="0"/>
                    <a:sym typeface="Gill Sans" charset="0"/>
                  </a:endParaRPr>
                </a:p>
              </p:txBody>
            </p:sp>
            <p:sp>
              <p:nvSpPr>
                <p:cNvPr id="174" name="AutoShape 15"/>
                <p:cNvSpPr>
                  <a:spLocks/>
                </p:cNvSpPr>
                <p:nvPr/>
              </p:nvSpPr>
              <p:spPr bwMode="auto">
                <a:xfrm rot="1118251">
                  <a:off x="5904633" y="5355775"/>
                  <a:ext cx="611485" cy="290214"/>
                </a:xfrm>
                <a:prstGeom prst="roundRect">
                  <a:avLst>
                    <a:gd name="adj" fmla="val 29731"/>
                  </a:avLst>
                </a:prstGeom>
                <a:solidFill>
                  <a:srgbClr val="FE7C1A">
                    <a:alpha val="89999"/>
                  </a:srgbClr>
                </a:solidFill>
                <a:ln w="25400" cap="flat" cmpd="sng">
                  <a:solidFill>
                    <a:srgbClr val="606060">
                      <a:alpha val="89999"/>
                    </a:srgbClr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15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ill Sans" charset="0"/>
                      <a:ea typeface="ヒラギノ角ゴ ProN W3" charset="0"/>
                      <a:cs typeface="Gill Sans" charset="0"/>
                      <a:sym typeface="Gill Sans" charset="0"/>
                    </a:rPr>
                    <a:t>MEBT</a:t>
                  </a:r>
                  <a:endParaRPr lang="en-US" dirty="0">
                    <a:latin typeface="Gill Sans" charset="0"/>
                    <a:ea typeface="ヒラギノ角ゴ ProN W3" charset="0"/>
                    <a:cs typeface="Gill Sans Light" charset="0"/>
                    <a:sym typeface="Gill Sans" charset="0"/>
                  </a:endParaRPr>
                </a:p>
              </p:txBody>
            </p:sp>
            <p:sp>
              <p:nvSpPr>
                <p:cNvPr id="175" name="AutoShape 16"/>
                <p:cNvSpPr>
                  <a:spLocks/>
                </p:cNvSpPr>
                <p:nvPr/>
              </p:nvSpPr>
              <p:spPr bwMode="auto">
                <a:xfrm rot="1169581">
                  <a:off x="6612927" y="5599315"/>
                  <a:ext cx="617436" cy="290214"/>
                </a:xfrm>
                <a:prstGeom prst="roundRect">
                  <a:avLst>
                    <a:gd name="adj" fmla="val 29731"/>
                  </a:avLst>
                </a:prstGeom>
                <a:solidFill>
                  <a:srgbClr val="FD2612">
                    <a:alpha val="89999"/>
                  </a:srgbClr>
                </a:solidFill>
                <a:ln w="25400" cap="flat" cmpd="sng">
                  <a:solidFill>
                    <a:srgbClr val="606060">
                      <a:alpha val="89999"/>
                    </a:srgbClr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15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ill Sans" charset="0"/>
                      <a:ea typeface="ヒラギノ角ゴ ProN W3" charset="0"/>
                      <a:cs typeface="Gill Sans" charset="0"/>
                      <a:sym typeface="Gill Sans" charset="0"/>
                    </a:rPr>
                    <a:t>RFQ</a:t>
                  </a:r>
                  <a:endParaRPr lang="en-US" dirty="0">
                    <a:latin typeface="Gill Sans" charset="0"/>
                    <a:ea typeface="ヒラギノ角ゴ ProN W3" charset="0"/>
                    <a:cs typeface="Gill Sans Light" charset="0"/>
                    <a:sym typeface="Gill Sans" charset="0"/>
                  </a:endParaRPr>
                </a:p>
              </p:txBody>
            </p:sp>
            <p:sp>
              <p:nvSpPr>
                <p:cNvPr id="176" name="AutoShape 17"/>
                <p:cNvSpPr>
                  <a:spLocks/>
                </p:cNvSpPr>
                <p:nvPr/>
              </p:nvSpPr>
              <p:spPr bwMode="auto">
                <a:xfrm rot="1220584">
                  <a:off x="7307749" y="5839122"/>
                  <a:ext cx="617436" cy="290214"/>
                </a:xfrm>
                <a:prstGeom prst="roundRect">
                  <a:avLst>
                    <a:gd name="adj" fmla="val 27028"/>
                  </a:avLst>
                </a:prstGeom>
                <a:solidFill>
                  <a:srgbClr val="FE7E78">
                    <a:alpha val="89999"/>
                  </a:srgbClr>
                </a:solidFill>
                <a:ln w="25400" cap="flat" cmpd="sng">
                  <a:solidFill>
                    <a:srgbClr val="606060">
                      <a:alpha val="89999"/>
                    </a:srgbClr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15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ill Sans" charset="0"/>
                      <a:ea typeface="ヒラギノ角ゴ ProN W3" charset="0"/>
                      <a:cs typeface="Gill Sans" charset="0"/>
                      <a:sym typeface="Gill Sans" charset="0"/>
                    </a:rPr>
                    <a:t>LEBT</a:t>
                  </a:r>
                  <a:endParaRPr lang="en-US" dirty="0">
                    <a:latin typeface="Gill Sans" charset="0"/>
                    <a:ea typeface="ヒラギノ角ゴ ProN W3" charset="0"/>
                    <a:cs typeface="Gill Sans Light" charset="0"/>
                    <a:sym typeface="Gill Sans" charset="0"/>
                  </a:endParaRPr>
                </a:p>
              </p:txBody>
            </p:sp>
            <p:sp>
              <p:nvSpPr>
                <p:cNvPr id="177" name="AutoShape 32"/>
                <p:cNvSpPr>
                  <a:spLocks/>
                </p:cNvSpPr>
                <p:nvPr/>
              </p:nvSpPr>
              <p:spPr bwMode="auto">
                <a:xfrm rot="1202817">
                  <a:off x="7286116" y="6083930"/>
                  <a:ext cx="506440" cy="19645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r>
                    <a:rPr lang="en-US" sz="1200" dirty="0" smtClean="0">
                      <a:latin typeface="Gill Sans" charset="0"/>
                      <a:ea typeface="ヒラギノ角ゴ ProN W3" charset="0"/>
                      <a:cs typeface="Gill Sans" charset="0"/>
                      <a:sym typeface="Gill Sans" charset="0"/>
                    </a:rPr>
                    <a:t>(2.4 m)</a:t>
                  </a:r>
                  <a:endParaRPr lang="en-US" sz="1700" dirty="0">
                    <a:latin typeface="Gill Sans" charset="0"/>
                    <a:ea typeface="ヒラギノ角ゴ ProN W3" charset="0"/>
                    <a:cs typeface="Gill Sans Light" charset="0"/>
                    <a:sym typeface="Gill Sans" charset="0"/>
                  </a:endParaRPr>
                </a:p>
              </p:txBody>
            </p:sp>
            <p:sp>
              <p:nvSpPr>
                <p:cNvPr id="178" name="AutoShape 51"/>
                <p:cNvSpPr>
                  <a:spLocks/>
                </p:cNvSpPr>
                <p:nvPr/>
              </p:nvSpPr>
              <p:spPr bwMode="auto">
                <a:xfrm rot="16200000">
                  <a:off x="7818525" y="6200619"/>
                  <a:ext cx="203895" cy="117536"/>
                </a:xfrm>
                <a:prstGeom prst="rightArrow">
                  <a:avLst>
                    <a:gd name="adj1" fmla="val 40000"/>
                    <a:gd name="adj2" fmla="val 107694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sz="3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endParaRPr>
                </a:p>
              </p:txBody>
            </p:sp>
            <p:sp>
              <p:nvSpPr>
                <p:cNvPr id="179" name="Line 21"/>
                <p:cNvSpPr>
                  <a:spLocks noChangeShapeType="1"/>
                </p:cNvSpPr>
                <p:nvPr/>
              </p:nvSpPr>
              <p:spPr bwMode="auto">
                <a:xfrm>
                  <a:off x="7211056" y="5838854"/>
                  <a:ext cx="113461" cy="38237"/>
                </a:xfrm>
                <a:prstGeom prst="line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defTabSz="364771">
                    <a:defRPr/>
                  </a:pPr>
                  <a:endParaRPr lang="en-US" sz="1000">
                    <a:latin typeface="Helvetica" charset="0"/>
                    <a:ea typeface="ヒラギノ角ゴ ProN W3" charset="0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180" name="AutoShape 32"/>
                <p:cNvSpPr>
                  <a:spLocks/>
                </p:cNvSpPr>
                <p:nvPr/>
              </p:nvSpPr>
              <p:spPr bwMode="auto">
                <a:xfrm rot="1202817">
                  <a:off x="6633057" y="5854231"/>
                  <a:ext cx="506440" cy="19645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r>
                    <a:rPr lang="en-US" sz="1200" dirty="0" smtClean="0">
                      <a:latin typeface="Gill Sans" charset="0"/>
                      <a:ea typeface="ヒラギノ角ゴ ProN W3" charset="0"/>
                      <a:cs typeface="Gill Sans" charset="0"/>
                      <a:sym typeface="Gill Sans" charset="0"/>
                    </a:rPr>
                    <a:t>(4.6 m)</a:t>
                  </a:r>
                  <a:endParaRPr lang="en-US" sz="1700" dirty="0">
                    <a:latin typeface="Gill Sans" charset="0"/>
                    <a:ea typeface="ヒラギノ角ゴ ProN W3" charset="0"/>
                    <a:cs typeface="Gill Sans Light" charset="0"/>
                    <a:sym typeface="Gill Sans" charset="0"/>
                  </a:endParaRPr>
                </a:p>
              </p:txBody>
            </p:sp>
            <p:sp>
              <p:nvSpPr>
                <p:cNvPr id="181" name="Line 21"/>
                <p:cNvSpPr>
                  <a:spLocks noChangeShapeType="1"/>
                </p:cNvSpPr>
                <p:nvPr/>
              </p:nvSpPr>
              <p:spPr bwMode="auto">
                <a:xfrm>
                  <a:off x="6506196" y="5589240"/>
                  <a:ext cx="113461" cy="38237"/>
                </a:xfrm>
                <a:prstGeom prst="line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defTabSz="364771">
                    <a:defRPr/>
                  </a:pPr>
                  <a:endParaRPr lang="en-US" sz="1000">
                    <a:latin typeface="Helvetica" charset="0"/>
                    <a:ea typeface="ヒラギノ角ゴ ProN W3" charset="0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182" name="AutoShape 51"/>
                <p:cNvSpPr>
                  <a:spLocks/>
                </p:cNvSpPr>
                <p:nvPr/>
              </p:nvSpPr>
              <p:spPr bwMode="auto">
                <a:xfrm rot="16200000">
                  <a:off x="6437028" y="5696541"/>
                  <a:ext cx="203895" cy="117536"/>
                </a:xfrm>
                <a:prstGeom prst="rightArrow">
                  <a:avLst>
                    <a:gd name="adj1" fmla="val 40000"/>
                    <a:gd name="adj2" fmla="val 107694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sz="3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endParaRPr>
                </a:p>
              </p:txBody>
            </p:sp>
            <p:sp>
              <p:nvSpPr>
                <p:cNvPr id="183" name="AutoShape 57"/>
                <p:cNvSpPr>
                  <a:spLocks/>
                </p:cNvSpPr>
                <p:nvPr/>
              </p:nvSpPr>
              <p:spPr bwMode="auto">
                <a:xfrm>
                  <a:off x="6376402" y="5952457"/>
                  <a:ext cx="486509" cy="2128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r>
                    <a:rPr lang="en-US" sz="1300" dirty="0" smtClean="0">
                      <a:latin typeface="Gill Sans" charset="0"/>
                      <a:ea typeface="ヒラギノ角ゴ ProN W3" charset="0"/>
                      <a:cs typeface="Gill Sans" charset="0"/>
                      <a:sym typeface="Gill Sans" charset="0"/>
                    </a:rPr>
                    <a:t>3.6 MeV</a:t>
                  </a:r>
                  <a:endParaRPr lang="en-US" dirty="0">
                    <a:latin typeface="Gill Sans" charset="0"/>
                    <a:ea typeface="ヒラギノ角ゴ ProN W3" charset="0"/>
                    <a:cs typeface="Gill Sans Light" charset="0"/>
                    <a:sym typeface="Gill Sans" charset="0"/>
                  </a:endParaRPr>
                </a:p>
              </p:txBody>
            </p:sp>
            <p:sp>
              <p:nvSpPr>
                <p:cNvPr id="184" name="AutoShape 32"/>
                <p:cNvSpPr>
                  <a:spLocks/>
                </p:cNvSpPr>
                <p:nvPr/>
              </p:nvSpPr>
              <p:spPr bwMode="auto">
                <a:xfrm rot="1059021">
                  <a:off x="5916594" y="5610119"/>
                  <a:ext cx="506440" cy="19645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r>
                    <a:rPr lang="en-US" sz="1200" dirty="0" smtClean="0">
                      <a:latin typeface="Gill Sans" charset="0"/>
                      <a:ea typeface="ヒラギノ角ゴ ProN W3" charset="0"/>
                      <a:cs typeface="Gill Sans" charset="0"/>
                      <a:sym typeface="Gill Sans" charset="0"/>
                    </a:rPr>
                    <a:t>(3.8 m)</a:t>
                  </a:r>
                  <a:endParaRPr lang="en-US" sz="1700" dirty="0">
                    <a:latin typeface="Gill Sans" charset="0"/>
                    <a:ea typeface="ヒラギノ角ゴ ProN W3" charset="0"/>
                    <a:cs typeface="Gill Sans Light" charset="0"/>
                    <a:sym typeface="Gill Sans" charset="0"/>
                  </a:endParaRPr>
                </a:p>
              </p:txBody>
            </p:sp>
            <p:sp>
              <p:nvSpPr>
                <p:cNvPr id="185" name="Line 21"/>
                <p:cNvSpPr>
                  <a:spLocks noChangeShapeType="1"/>
                </p:cNvSpPr>
                <p:nvPr/>
              </p:nvSpPr>
              <p:spPr bwMode="auto">
                <a:xfrm>
                  <a:off x="5785270" y="5373216"/>
                  <a:ext cx="113461" cy="38237"/>
                </a:xfrm>
                <a:prstGeom prst="line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defTabSz="364771">
                    <a:defRPr/>
                  </a:pPr>
                  <a:endParaRPr lang="en-US" sz="1000">
                    <a:latin typeface="Helvetica" charset="0"/>
                    <a:ea typeface="ヒラギノ角ゴ ProN W3" charset="0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186" name="AutoShape 32"/>
                <p:cNvSpPr>
                  <a:spLocks/>
                </p:cNvSpPr>
                <p:nvPr/>
              </p:nvSpPr>
              <p:spPr bwMode="auto">
                <a:xfrm rot="1059021">
                  <a:off x="5240026" y="5384753"/>
                  <a:ext cx="506440" cy="19645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r>
                    <a:rPr lang="en-US" sz="1200" dirty="0" smtClean="0">
                      <a:latin typeface="Gill Sans" charset="0"/>
                      <a:ea typeface="ヒラギノ角ゴ ProN W3" charset="0"/>
                      <a:cs typeface="Gill Sans" charset="0"/>
                      <a:sym typeface="Gill Sans" charset="0"/>
                    </a:rPr>
                    <a:t>(39 m)</a:t>
                  </a:r>
                  <a:endParaRPr lang="en-US" sz="1700" dirty="0">
                    <a:latin typeface="Gill Sans" charset="0"/>
                    <a:ea typeface="ヒラギノ角ゴ ProN W3" charset="0"/>
                    <a:cs typeface="Gill Sans Light" charset="0"/>
                    <a:sym typeface="Gill Sans" charset="0"/>
                  </a:endParaRPr>
                </a:p>
              </p:txBody>
            </p:sp>
            <p:sp>
              <p:nvSpPr>
                <p:cNvPr id="187" name="AutoShape 51"/>
                <p:cNvSpPr>
                  <a:spLocks/>
                </p:cNvSpPr>
                <p:nvPr/>
              </p:nvSpPr>
              <p:spPr bwMode="auto">
                <a:xfrm rot="16200000">
                  <a:off x="5716102" y="5476525"/>
                  <a:ext cx="203895" cy="117536"/>
                </a:xfrm>
                <a:prstGeom prst="rightArrow">
                  <a:avLst>
                    <a:gd name="adj1" fmla="val 40000"/>
                    <a:gd name="adj2" fmla="val 107694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sz="3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endParaRPr>
                </a:p>
              </p:txBody>
            </p:sp>
            <p:sp>
              <p:nvSpPr>
                <p:cNvPr id="188" name="AutoShape 57"/>
                <p:cNvSpPr>
                  <a:spLocks/>
                </p:cNvSpPr>
                <p:nvPr/>
              </p:nvSpPr>
              <p:spPr bwMode="auto">
                <a:xfrm>
                  <a:off x="5655476" y="5732441"/>
                  <a:ext cx="486509" cy="2128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r>
                    <a:rPr lang="en-US" sz="1300" dirty="0" smtClean="0">
                      <a:latin typeface="Gill Sans" charset="0"/>
                      <a:ea typeface="ヒラギノ角ゴ ProN W3" charset="0"/>
                      <a:cs typeface="Gill Sans" charset="0"/>
                      <a:sym typeface="Gill Sans" charset="0"/>
                    </a:rPr>
                    <a:t>90 MeV</a:t>
                  </a:r>
                  <a:endParaRPr lang="en-US" dirty="0">
                    <a:latin typeface="Gill Sans" charset="0"/>
                    <a:ea typeface="ヒラギノ角ゴ ProN W3" charset="0"/>
                    <a:cs typeface="Gill Sans Light" charset="0"/>
                    <a:sym typeface="Gill Sans" charset="0"/>
                  </a:endParaRPr>
                </a:p>
              </p:txBody>
            </p:sp>
            <p:sp>
              <p:nvSpPr>
                <p:cNvPr id="189" name="Line 21"/>
                <p:cNvSpPr>
                  <a:spLocks noChangeShapeType="1"/>
                </p:cNvSpPr>
                <p:nvPr/>
              </p:nvSpPr>
              <p:spPr bwMode="auto">
                <a:xfrm>
                  <a:off x="6582201" y="4913047"/>
                  <a:ext cx="164920" cy="66358"/>
                </a:xfrm>
                <a:prstGeom prst="line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defTabSz="364771">
                    <a:defRPr/>
                  </a:pPr>
                  <a:endParaRPr lang="en-US" sz="1000">
                    <a:latin typeface="Helvetica" charset="0"/>
                    <a:ea typeface="ヒラギノ角ゴ ProN W3" charset="0"/>
                    <a:cs typeface="Helvetica" charset="0"/>
                    <a:sym typeface="Helvetica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619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8316416" cy="162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80664"/>
            <a:ext cx="2016224" cy="14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Accelerator Tunnel </a:t>
            </a:r>
            <a:br>
              <a:rPr lang="sv-SE" dirty="0" smtClean="0"/>
            </a:br>
            <a:r>
              <a:rPr lang="sv-SE" dirty="0" smtClean="0"/>
              <a:t>personnel entrances/exits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Beam Diagnostics Forum - N.Gazis</a:t>
            </a:r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84161" y="5661248"/>
            <a:ext cx="111968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436096" y="3601962"/>
            <a:ext cx="2299230" cy="705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093948" y="5874920"/>
            <a:ext cx="172652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3"/>
          <p:cNvSpPr>
            <a:spLocks noGrp="1"/>
          </p:cNvSpPr>
          <p:nvPr>
            <p:ph sz="half" idx="2"/>
          </p:nvPr>
        </p:nvSpPr>
        <p:spPr>
          <a:xfrm>
            <a:off x="7164288" y="5550884"/>
            <a:ext cx="1728192" cy="54006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Emergency exits</a:t>
            </a:r>
            <a:endParaRPr lang="en-US" sz="18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619672" y="4653136"/>
            <a:ext cx="5474276" cy="122178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347864" y="4653136"/>
            <a:ext cx="3746084" cy="122178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20072" y="4581128"/>
            <a:ext cx="1873876" cy="12937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948264" y="4653136"/>
            <a:ext cx="149042" cy="122178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735326" y="3609020"/>
            <a:ext cx="869122" cy="8280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3563888" y="1940703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Oval 81"/>
          <p:cNvSpPr/>
          <p:nvPr/>
        </p:nvSpPr>
        <p:spPr>
          <a:xfrm>
            <a:off x="3781923" y="2231925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Oval 82"/>
          <p:cNvSpPr/>
          <p:nvPr/>
        </p:nvSpPr>
        <p:spPr>
          <a:xfrm>
            <a:off x="4283968" y="2444759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Oval 83"/>
          <p:cNvSpPr/>
          <p:nvPr/>
        </p:nvSpPr>
        <p:spPr>
          <a:xfrm>
            <a:off x="4644008" y="2732791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Oval 84"/>
          <p:cNvSpPr/>
          <p:nvPr/>
        </p:nvSpPr>
        <p:spPr>
          <a:xfrm>
            <a:off x="732760" y="4342244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Oval 85"/>
          <p:cNvSpPr/>
          <p:nvPr/>
        </p:nvSpPr>
        <p:spPr>
          <a:xfrm>
            <a:off x="1573953" y="4630276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Oval 86"/>
          <p:cNvSpPr/>
          <p:nvPr/>
        </p:nvSpPr>
        <p:spPr>
          <a:xfrm>
            <a:off x="3347864" y="4658071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Oval 87"/>
          <p:cNvSpPr/>
          <p:nvPr/>
        </p:nvSpPr>
        <p:spPr>
          <a:xfrm>
            <a:off x="5174353" y="4581128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Oval 88"/>
          <p:cNvSpPr/>
          <p:nvPr/>
        </p:nvSpPr>
        <p:spPr>
          <a:xfrm>
            <a:off x="6925404" y="4620734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Oval 89"/>
          <p:cNvSpPr/>
          <p:nvPr/>
        </p:nvSpPr>
        <p:spPr>
          <a:xfrm>
            <a:off x="8581588" y="4437112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Oval 91"/>
          <p:cNvSpPr/>
          <p:nvPr/>
        </p:nvSpPr>
        <p:spPr>
          <a:xfrm>
            <a:off x="3541028" y="1724679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3" name="Oval 92"/>
          <p:cNvSpPr/>
          <p:nvPr/>
        </p:nvSpPr>
        <p:spPr>
          <a:xfrm>
            <a:off x="5076056" y="2876807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Oval 35"/>
          <p:cNvSpPr/>
          <p:nvPr/>
        </p:nvSpPr>
        <p:spPr>
          <a:xfrm>
            <a:off x="3336156" y="4797152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924944"/>
            <a:ext cx="2736304" cy="54006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HEBT entrance </a:t>
            </a:r>
            <a:br>
              <a:rPr lang="en-US" sz="1800" dirty="0" smtClean="0"/>
            </a:br>
            <a:r>
              <a:rPr lang="en-US" sz="1800" dirty="0" smtClean="0"/>
              <a:t>(chicane)</a:t>
            </a:r>
            <a:endParaRPr lang="en-US" sz="1800" dirty="0"/>
          </a:p>
        </p:txBody>
      </p:sp>
      <p:sp>
        <p:nvSpPr>
          <p:cNvPr id="47" name="Content Placeholder 3"/>
          <p:cNvSpPr>
            <a:spLocks noGrp="1"/>
          </p:cNvSpPr>
          <p:nvPr>
            <p:ph sz="half" idx="2"/>
          </p:nvPr>
        </p:nvSpPr>
        <p:spPr>
          <a:xfrm>
            <a:off x="5436096" y="3284984"/>
            <a:ext cx="2736304" cy="54006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FEB entrance (chicane)</a:t>
            </a:r>
            <a:endParaRPr 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90403" y="3540216"/>
            <a:ext cx="2857461" cy="1256936"/>
            <a:chOff x="850443" y="5422139"/>
            <a:chExt cx="2857461" cy="1256936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850443" y="5426083"/>
              <a:ext cx="1561317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411760" y="5422139"/>
              <a:ext cx="1296144" cy="125693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>
            <a:off x="788277" y="4385134"/>
            <a:ext cx="1296144" cy="127611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3"/>
          <p:cNvSpPr>
            <a:spLocks noGrp="1"/>
          </p:cNvSpPr>
          <p:nvPr>
            <p:ph sz="half" idx="2"/>
          </p:nvPr>
        </p:nvSpPr>
        <p:spPr>
          <a:xfrm>
            <a:off x="2051720" y="5373216"/>
            <a:ext cx="1368152" cy="54006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A2T egress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3419872" y="2636912"/>
            <a:ext cx="1073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Overview</a:t>
            </a:r>
            <a:endParaRPr lang="sv-SE" i="1" dirty="0"/>
          </a:p>
        </p:txBody>
      </p:sp>
      <p:sp>
        <p:nvSpPr>
          <p:cNvPr id="51" name="Oval 50"/>
          <p:cNvSpPr/>
          <p:nvPr/>
        </p:nvSpPr>
        <p:spPr>
          <a:xfrm>
            <a:off x="3851920" y="2133867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84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8316416" cy="162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17" y="1603190"/>
            <a:ext cx="2016224" cy="14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Accelerator Tunnel </a:t>
            </a:r>
            <a:br>
              <a:rPr lang="sv-SE" dirty="0" smtClean="0"/>
            </a:br>
            <a:r>
              <a:rPr lang="sv-SE" dirty="0" smtClean="0"/>
              <a:t>equipment access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Beam Diagnostics Forum - N.Gazis</a:t>
            </a:r>
            <a:endParaRPr lang="sv-SE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1189292" y="5373216"/>
            <a:ext cx="172652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3"/>
          <p:cNvSpPr>
            <a:spLocks noGrp="1"/>
          </p:cNvSpPr>
          <p:nvPr>
            <p:ph sz="half" idx="2"/>
          </p:nvPr>
        </p:nvSpPr>
        <p:spPr>
          <a:xfrm>
            <a:off x="1115616" y="5049180"/>
            <a:ext cx="2160240" cy="54006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HEBT Loading Bay</a:t>
            </a:r>
            <a:endParaRPr lang="en-US" sz="1800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915816" y="4869160"/>
            <a:ext cx="468052" cy="5040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228184" y="5373216"/>
            <a:ext cx="151216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3"/>
          <p:cNvSpPr>
            <a:spLocks noGrp="1"/>
          </p:cNvSpPr>
          <p:nvPr>
            <p:ph sz="half" idx="2"/>
          </p:nvPr>
        </p:nvSpPr>
        <p:spPr>
          <a:xfrm>
            <a:off x="6156176" y="5049180"/>
            <a:ext cx="2160240" cy="54006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FEB drop hatch</a:t>
            </a:r>
            <a:endParaRPr lang="en-US" sz="1800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740352" y="4509120"/>
            <a:ext cx="792088" cy="86409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881765" y="2179253"/>
            <a:ext cx="45719" cy="45719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Oval 38"/>
          <p:cNvSpPr/>
          <p:nvPr/>
        </p:nvSpPr>
        <p:spPr>
          <a:xfrm>
            <a:off x="4961885" y="2899333"/>
            <a:ext cx="45719" cy="45719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Oval 39"/>
          <p:cNvSpPr/>
          <p:nvPr/>
        </p:nvSpPr>
        <p:spPr>
          <a:xfrm>
            <a:off x="3383868" y="4797152"/>
            <a:ext cx="45719" cy="45719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40"/>
          <p:cNvSpPr/>
          <p:nvPr/>
        </p:nvSpPr>
        <p:spPr>
          <a:xfrm>
            <a:off x="8509580" y="4509481"/>
            <a:ext cx="45719" cy="45719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ctangle 17"/>
          <p:cNvSpPr/>
          <p:nvPr/>
        </p:nvSpPr>
        <p:spPr>
          <a:xfrm>
            <a:off x="3419872" y="2636912"/>
            <a:ext cx="1073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Overview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41448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Tunnel Integration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1026" name="Picture 2" descr="C:\Users\nikolaosgazis\Copy nikolaos.gazis@esss.se\Meetings\20160210_Cryo_Safety_Workshop\00 EPL IS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2" t="19500"/>
          <a:stretch/>
        </p:blipFill>
        <p:spPr bwMode="auto">
          <a:xfrm>
            <a:off x="35496" y="1484784"/>
            <a:ext cx="902090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Beam Diagnostics Forum - N.Gazis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5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Warm linac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Beam Diagnostics Forum - N.Gazis</a:t>
            </a:r>
            <a:endParaRPr lang="sv-SE"/>
          </a:p>
        </p:txBody>
      </p:sp>
      <p:pic>
        <p:nvPicPr>
          <p:cNvPr id="1029" name="Picture 5" descr="C:\Users\nikolaosgazis\Copy nikolaos.gazis@esss.se\Photos_bACK_uP\20160208_STATUS\20160208_warm_linac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5" y="1844824"/>
            <a:ext cx="854558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</a:t>
            </a:r>
            <a:r>
              <a:rPr lang="sv-SE" dirty="0" smtClean="0"/>
              <a:t>arm linac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11-Feb-2016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Beam Diagnostics Forum - N.Gazis</a:t>
            </a:r>
            <a:endParaRPr lang="sv-SE"/>
          </a:p>
        </p:txBody>
      </p:sp>
      <p:pic>
        <p:nvPicPr>
          <p:cNvPr id="12" name="Picture 3" descr="C:\Users\nikolaosgazis\Copy nikolaos.gazis@esss.se\Photos_bACK_uP\20160208_STATUS\20160208_DT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1" y="1533736"/>
            <a:ext cx="50191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nikolaosgazis\Copy nikolaos.gazis@esss.se\Photos_bACK_uP\20160208_STATUS\20160208_ISRC_LEBT_RFQ_MEB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90" y="4016888"/>
            <a:ext cx="50191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508104" y="1844824"/>
            <a:ext cx="2736304" cy="1800200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Access to the installations (north) tunnel wall is possible under the DTL</a:t>
            </a:r>
            <a:endParaRPr lang="en-US" sz="1800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51520" y="4221088"/>
            <a:ext cx="3240360" cy="2232248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ISRC is situated inside the HV cage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Access to the installations (north) tunnel wall could be possible under the LEBT/RFQ/MEBT (</a:t>
            </a:r>
            <a:r>
              <a:rPr lang="en-US" sz="1800" dirty="0" err="1" smtClean="0"/>
              <a:t>t.b.d</a:t>
            </a:r>
            <a:r>
              <a:rPr lang="en-US" sz="1800" dirty="0" smtClean="0"/>
              <a:t>.)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71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KC Integration in CH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IKC Integration in CHESS</Template>
  <TotalTime>3349</TotalTime>
  <Words>776</Words>
  <Application>Microsoft Office PowerPoint</Application>
  <PresentationFormat>On-screen Show (4:3)</PresentationFormat>
  <Paragraphs>227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IKC Integration in CHESS</vt:lpstr>
      <vt:lpstr>Mechanical &amp; tunnel integration</vt:lpstr>
      <vt:lpstr>Outline</vt:lpstr>
      <vt:lpstr>ESS buildings under construction  (Feb. 2016)</vt:lpstr>
      <vt:lpstr>ESS accelerator layout</vt:lpstr>
      <vt:lpstr>Accelerator Tunnel  personnel entrances/exits</vt:lpstr>
      <vt:lpstr>Accelerator Tunnel  equipment access</vt:lpstr>
      <vt:lpstr>Tunnel Integration</vt:lpstr>
      <vt:lpstr>Warm linac</vt:lpstr>
      <vt:lpstr>Warm linac</vt:lpstr>
      <vt:lpstr>Spoke</vt:lpstr>
      <vt:lpstr>Medium &amp; High Beta Linac  (MBL &amp; HBL)</vt:lpstr>
      <vt:lpstr>High Energy Beam Transport, Dog-Leg  &amp; Accelerator to Target (HEBT, DgLg &amp; A2T)</vt:lpstr>
      <vt:lpstr>Tunnel issues discussed in the  ESS cryogenics safety workshop (10-Feb-2016)</vt:lpstr>
      <vt:lpstr>Integration strategy</vt:lpstr>
      <vt:lpstr>Strategy for the engineering integration of the ESS accelerator</vt:lpstr>
      <vt:lpstr>Reporting in JIRA:   CAD Inventory (status as of Jan-2016)</vt:lpstr>
      <vt:lpstr>Strategy for the engineering integration of the ESS accelerator</vt:lpstr>
      <vt:lpstr>Strategy for the engineering integration of the ESS accelerator</vt:lpstr>
      <vt:lpstr>IKC 3D model guidelines - ESS-0023754</vt:lpstr>
      <vt:lpstr>ESS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IKC Integration in CHESS</dc:title>
  <dc:creator>Carl-Johan Hårdh</dc:creator>
  <cp:lastModifiedBy>Nick Gazis</cp:lastModifiedBy>
  <cp:revision>370</cp:revision>
  <dcterms:created xsi:type="dcterms:W3CDTF">2015-01-12T11:51:50Z</dcterms:created>
  <dcterms:modified xsi:type="dcterms:W3CDTF">2016-02-10T16:23:11Z</dcterms:modified>
</cp:coreProperties>
</file>