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4" r:id="rId3"/>
    <p:sldId id="269" r:id="rId4"/>
    <p:sldId id="270" r:id="rId5"/>
    <p:sldId id="258" r:id="rId6"/>
    <p:sldId id="259" r:id="rId7"/>
    <p:sldId id="260" r:id="rId8"/>
    <p:sldId id="262" r:id="rId9"/>
    <p:sldId id="275" r:id="rId10"/>
    <p:sldId id="267" r:id="rId11"/>
    <p:sldId id="266" r:id="rId12"/>
    <p:sldId id="265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backup%2027-02-2015\ess%20bpm\dati%20primo%20prototipo%20bpm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%2027-02-2015\ess%20bpm\excel%20data%20ESS_BP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5.9963045296061536E-2"/>
          <c:y val="2.8252425917113577E-2"/>
          <c:w val="0.69304855643044683"/>
          <c:h val="0.8326195683872849"/>
        </c:manualLayout>
      </c:layout>
      <c:scatterChart>
        <c:scatterStyle val="smoothMarker"/>
        <c:ser>
          <c:idx val="0"/>
          <c:order val="0"/>
          <c:tx>
            <c:strRef>
              <c:f>Foglio2!$C$1</c:f>
              <c:strCache>
                <c:ptCount val="1"/>
                <c:pt idx="0">
                  <c:v>out port 4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Foglio2!$B$2:$B$14</c:f>
              <c:numCache>
                <c:formatCode>General</c:formatCode>
                <c:ptCount val="13"/>
                <c:pt idx="0">
                  <c:v>-7.5</c:v>
                </c:pt>
                <c:pt idx="1">
                  <c:v>-6.25</c:v>
                </c:pt>
                <c:pt idx="2">
                  <c:v>-5</c:v>
                </c:pt>
                <c:pt idx="3">
                  <c:v>-3.75</c:v>
                </c:pt>
                <c:pt idx="4">
                  <c:v>-2.5</c:v>
                </c:pt>
                <c:pt idx="5">
                  <c:v>-1.25</c:v>
                </c:pt>
                <c:pt idx="6">
                  <c:v>0</c:v>
                </c:pt>
                <c:pt idx="7">
                  <c:v>1.25</c:v>
                </c:pt>
                <c:pt idx="8">
                  <c:v>2.5</c:v>
                </c:pt>
                <c:pt idx="9">
                  <c:v>3.75</c:v>
                </c:pt>
                <c:pt idx="10">
                  <c:v>5</c:v>
                </c:pt>
                <c:pt idx="11">
                  <c:v>6.25</c:v>
                </c:pt>
                <c:pt idx="12">
                  <c:v>7.5</c:v>
                </c:pt>
              </c:numCache>
            </c:numRef>
          </c:xVal>
          <c:yVal>
            <c:numRef>
              <c:f>Foglio2!$C$2:$C$14</c:f>
              <c:numCache>
                <c:formatCode>General</c:formatCode>
                <c:ptCount val="13"/>
                <c:pt idx="0">
                  <c:v>2.15</c:v>
                </c:pt>
                <c:pt idx="1">
                  <c:v>2.12</c:v>
                </c:pt>
                <c:pt idx="2">
                  <c:v>2.23</c:v>
                </c:pt>
                <c:pt idx="3">
                  <c:v>2.46</c:v>
                </c:pt>
                <c:pt idx="4">
                  <c:v>2.77</c:v>
                </c:pt>
                <c:pt idx="5">
                  <c:v>3.15</c:v>
                </c:pt>
                <c:pt idx="6">
                  <c:v>3.67</c:v>
                </c:pt>
                <c:pt idx="7">
                  <c:v>4.34</c:v>
                </c:pt>
                <c:pt idx="8">
                  <c:v>4.8599999999999985</c:v>
                </c:pt>
                <c:pt idx="9">
                  <c:v>5.81</c:v>
                </c:pt>
                <c:pt idx="10">
                  <c:v>6.92</c:v>
                </c:pt>
                <c:pt idx="11">
                  <c:v>8.2200000000000006</c:v>
                </c:pt>
                <c:pt idx="12">
                  <c:v>9.84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Foglio2!$D$1</c:f>
              <c:strCache>
                <c:ptCount val="1"/>
                <c:pt idx="0">
                  <c:v>out port 2</c:v>
                </c:pt>
              </c:strCache>
            </c:strRef>
          </c:tx>
          <c:spPr>
            <a:ln w="57150"/>
          </c:spPr>
          <c:marker>
            <c:symbol val="none"/>
          </c:marker>
          <c:xVal>
            <c:numRef>
              <c:f>Foglio2!$B$2:$B$14</c:f>
              <c:numCache>
                <c:formatCode>General</c:formatCode>
                <c:ptCount val="13"/>
                <c:pt idx="0">
                  <c:v>-7.5</c:v>
                </c:pt>
                <c:pt idx="1">
                  <c:v>-6.25</c:v>
                </c:pt>
                <c:pt idx="2">
                  <c:v>-5</c:v>
                </c:pt>
                <c:pt idx="3">
                  <c:v>-3.75</c:v>
                </c:pt>
                <c:pt idx="4">
                  <c:v>-2.5</c:v>
                </c:pt>
                <c:pt idx="5">
                  <c:v>-1.25</c:v>
                </c:pt>
                <c:pt idx="6">
                  <c:v>0</c:v>
                </c:pt>
                <c:pt idx="7">
                  <c:v>1.25</c:v>
                </c:pt>
                <c:pt idx="8">
                  <c:v>2.5</c:v>
                </c:pt>
                <c:pt idx="9">
                  <c:v>3.75</c:v>
                </c:pt>
                <c:pt idx="10">
                  <c:v>5</c:v>
                </c:pt>
                <c:pt idx="11">
                  <c:v>6.25</c:v>
                </c:pt>
                <c:pt idx="12">
                  <c:v>7.5</c:v>
                </c:pt>
              </c:numCache>
            </c:numRef>
          </c:xVal>
          <c:yVal>
            <c:numRef>
              <c:f>Foglio2!$D$2:$D$14</c:f>
              <c:numCache>
                <c:formatCode>General</c:formatCode>
                <c:ptCount val="13"/>
                <c:pt idx="0">
                  <c:v>11.69</c:v>
                </c:pt>
                <c:pt idx="1">
                  <c:v>9.3000000000000007</c:v>
                </c:pt>
                <c:pt idx="2">
                  <c:v>7.54</c:v>
                </c:pt>
                <c:pt idx="3">
                  <c:v>6.2</c:v>
                </c:pt>
                <c:pt idx="4">
                  <c:v>5.1099999999999985</c:v>
                </c:pt>
                <c:pt idx="5">
                  <c:v>4.2300000000000004</c:v>
                </c:pt>
                <c:pt idx="6">
                  <c:v>3.55</c:v>
                </c:pt>
                <c:pt idx="7">
                  <c:v>3.03</c:v>
                </c:pt>
                <c:pt idx="8">
                  <c:v>2.42</c:v>
                </c:pt>
                <c:pt idx="9">
                  <c:v>1.9800000000000004</c:v>
                </c:pt>
                <c:pt idx="10">
                  <c:v>1.6400000000000001</c:v>
                </c:pt>
                <c:pt idx="11">
                  <c:v>1.34</c:v>
                </c:pt>
                <c:pt idx="12">
                  <c:v>1.1399999999999992</c:v>
                </c:pt>
              </c:numCache>
            </c:numRef>
          </c:yVal>
          <c:smooth val="1"/>
        </c:ser>
        <c:axId val="71887872"/>
        <c:axId val="72082176"/>
      </c:scatterChart>
      <c:valAx>
        <c:axId val="71887872"/>
        <c:scaling>
          <c:orientation val="minMax"/>
        </c:scaling>
        <c:axPos val="b"/>
        <c:minorGridlines/>
        <c:numFmt formatCode="General" sourceLinked="1"/>
        <c:minorTickMark val="out"/>
        <c:tickLblPos val="low"/>
        <c:txPr>
          <a:bodyPr/>
          <a:lstStyle/>
          <a:p>
            <a:pPr>
              <a:defRPr sz="2400" b="1"/>
            </a:pPr>
            <a:endParaRPr lang="it-IT"/>
          </a:p>
        </c:txPr>
        <c:crossAx val="72082176"/>
        <c:crosses val="autoZero"/>
        <c:crossBetween val="midCat"/>
      </c:valAx>
      <c:valAx>
        <c:axId val="72082176"/>
        <c:scaling>
          <c:orientation val="minMax"/>
          <c:max val="12"/>
        </c:scaling>
        <c:axPos val="l"/>
        <c:majorGridlines/>
        <c:minorGridlines/>
        <c:numFmt formatCode="General" sourceLinked="1"/>
        <c:minorTickMark val="cross"/>
        <c:tickLblPos val="low"/>
        <c:txPr>
          <a:bodyPr/>
          <a:lstStyle/>
          <a:p>
            <a:pPr>
              <a:defRPr sz="2000" b="1"/>
            </a:pPr>
            <a:endParaRPr lang="it-IT"/>
          </a:p>
        </c:txPr>
        <c:crossAx val="7188787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2000" b="1"/>
          </a:pPr>
          <a:endParaRPr lang="it-IT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30353696412948417"/>
          <c:y val="6.2708151064450282E-2"/>
          <c:w val="0.43612270341207376"/>
          <c:h val="0.65689085739282682"/>
        </c:manualLayout>
      </c:layout>
      <c:scatterChart>
        <c:scatterStyle val="smoothMarker"/>
        <c:ser>
          <c:idx val="0"/>
          <c:order val="0"/>
          <c:tx>
            <c:strRef>
              <c:f>Foglio1!$C$37</c:f>
              <c:strCache>
                <c:ptCount val="1"/>
                <c:pt idx="0">
                  <c:v>704 MHz</c:v>
                </c:pt>
              </c:strCache>
            </c:strRef>
          </c:tx>
          <c:marker>
            <c:symbol val="none"/>
          </c:marker>
          <c:xVal>
            <c:numRef>
              <c:f>Foglio1!$B$38:$B$42</c:f>
              <c:numCache>
                <c:formatCode>General</c:formatCode>
                <c:ptCount val="5"/>
                <c:pt idx="0">
                  <c:v>4.7300000000000004</c:v>
                </c:pt>
                <c:pt idx="1">
                  <c:v>10.739999999999998</c:v>
                </c:pt>
                <c:pt idx="2">
                  <c:v>30.77</c:v>
                </c:pt>
                <c:pt idx="3">
                  <c:v>63.349999999999994</c:v>
                </c:pt>
                <c:pt idx="4">
                  <c:v>85.47</c:v>
                </c:pt>
              </c:numCache>
            </c:numRef>
          </c:xVal>
          <c:yVal>
            <c:numRef>
              <c:f>Foglio1!$C$38:$C$42</c:f>
              <c:numCache>
                <c:formatCode>General</c:formatCode>
                <c:ptCount val="5"/>
                <c:pt idx="0">
                  <c:v>3.25</c:v>
                </c:pt>
                <c:pt idx="1">
                  <c:v>2.9</c:v>
                </c:pt>
                <c:pt idx="2">
                  <c:v>2.71</c:v>
                </c:pt>
                <c:pt idx="3">
                  <c:v>2.66</c:v>
                </c:pt>
                <c:pt idx="4">
                  <c:v>2.65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Foglio1!$D$37</c:f>
              <c:strCache>
                <c:ptCount val="1"/>
                <c:pt idx="0">
                  <c:v>352MHz</c:v>
                </c:pt>
              </c:strCache>
            </c:strRef>
          </c:tx>
          <c:marker>
            <c:symbol val="none"/>
          </c:marker>
          <c:xVal>
            <c:numRef>
              <c:f>Foglio1!$B$38:$B$42</c:f>
              <c:numCache>
                <c:formatCode>General</c:formatCode>
                <c:ptCount val="5"/>
                <c:pt idx="0">
                  <c:v>4.7300000000000004</c:v>
                </c:pt>
                <c:pt idx="1">
                  <c:v>10.739999999999998</c:v>
                </c:pt>
                <c:pt idx="2">
                  <c:v>30.77</c:v>
                </c:pt>
                <c:pt idx="3">
                  <c:v>63.349999999999994</c:v>
                </c:pt>
                <c:pt idx="4">
                  <c:v>85.47</c:v>
                </c:pt>
              </c:numCache>
            </c:numRef>
          </c:xVal>
          <c:yVal>
            <c:numRef>
              <c:f>Foglio1!$D$38:$D$42</c:f>
              <c:numCache>
                <c:formatCode>General</c:formatCode>
                <c:ptCount val="5"/>
                <c:pt idx="0">
                  <c:v>2.7800000000000002</c:v>
                </c:pt>
                <c:pt idx="1">
                  <c:v>2.68</c:v>
                </c:pt>
                <c:pt idx="2">
                  <c:v>2.63</c:v>
                </c:pt>
                <c:pt idx="3">
                  <c:v>2.61</c:v>
                </c:pt>
                <c:pt idx="4">
                  <c:v>2.62</c:v>
                </c:pt>
              </c:numCache>
            </c:numRef>
          </c:yVal>
          <c:smooth val="1"/>
        </c:ser>
        <c:axId val="73210880"/>
        <c:axId val="73217152"/>
      </c:scatterChart>
      <c:valAx>
        <c:axId val="73210880"/>
        <c:scaling>
          <c:logBase val="10"/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Proton</a:t>
                </a:r>
                <a:r>
                  <a:rPr lang="en-US" sz="1400" baseline="0"/>
                  <a:t> Energy (MeV)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73217152"/>
        <c:crosses val="autoZero"/>
        <c:crossBetween val="midCat"/>
      </c:valAx>
      <c:valAx>
        <c:axId val="73217152"/>
        <c:scaling>
          <c:orientation val="minMax"/>
          <c:min val="2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dirty="0"/>
                  <a:t>sensitivity (dB/mm)*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73210880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 b="1"/>
          </a:pPr>
          <a:endParaRPr lang="it-IT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0.79583</cdr:x>
      <cdr:y>0.66667</cdr:y>
    </cdr:from>
    <cdr:to>
      <cdr:x>0.99583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638550" y="2543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0.06019</cdr:x>
      <cdr:y>0.02798</cdr:y>
    </cdr:from>
    <cdr:to>
      <cdr:x>0.16219</cdr:x>
      <cdr:y>0.16362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539552" y="1886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400" b="1" dirty="0" err="1" smtClean="0"/>
            <a:t>mV</a:t>
          </a:r>
          <a:endParaRPr lang="it-IT" sz="2400" b="1" dirty="0"/>
        </a:p>
      </cdr:txBody>
    </cdr:sp>
  </cdr:relSizeAnchor>
  <cdr:relSizeAnchor xmlns:cdr="http://schemas.openxmlformats.org/drawingml/2006/chartDrawing">
    <cdr:from>
      <cdr:x>0.14855</cdr:x>
      <cdr:y>0.86436</cdr:y>
    </cdr:from>
    <cdr:to>
      <cdr:x>0.45378</cdr:x>
      <cdr:y>0.98932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1331640" y="5826968"/>
          <a:ext cx="2736304" cy="842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0.12445</cdr:x>
      <cdr:y>0.86436</cdr:y>
    </cdr:from>
    <cdr:to>
      <cdr:x>0.22645</cdr:x>
      <cdr:y>1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1115616" y="65253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800" b="1" dirty="0"/>
        </a:p>
      </cdr:txBody>
    </cdr:sp>
  </cdr:relSizeAnchor>
  <cdr:relSizeAnchor xmlns:cdr="http://schemas.openxmlformats.org/drawingml/2006/chartDrawing">
    <cdr:from>
      <cdr:x>0.58231</cdr:x>
      <cdr:y>0.14954</cdr:y>
    </cdr:from>
    <cdr:to>
      <cdr:x>0.68431</cdr:x>
      <cdr:y>0.28518</cdr:y>
    </cdr:to>
    <cdr:sp macro="" textlink="">
      <cdr:nvSpPr>
        <cdr:cNvPr id="13" name="CasellaDiTesto 12"/>
        <cdr:cNvSpPr txBox="1"/>
      </cdr:nvSpPr>
      <cdr:spPr>
        <a:xfrm xmlns:a="http://schemas.openxmlformats.org/drawingml/2006/main">
          <a:off x="5220072" y="1008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0.49395</cdr:x>
      <cdr:y>0.86436</cdr:y>
    </cdr:from>
    <cdr:to>
      <cdr:x>0.59595</cdr:x>
      <cdr:y>1</cdr:y>
    </cdr:to>
    <cdr:sp macro="" textlink="">
      <cdr:nvSpPr>
        <cdr:cNvPr id="14" name="CasellaDiTesto 13"/>
        <cdr:cNvSpPr txBox="1"/>
      </cdr:nvSpPr>
      <cdr:spPr>
        <a:xfrm xmlns:a="http://schemas.openxmlformats.org/drawingml/2006/main">
          <a:off x="4427984" y="65527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600" b="1" dirty="0" smtClean="0"/>
        </a:p>
        <a:p xmlns:a="http://schemas.openxmlformats.org/drawingml/2006/main">
          <a:endParaRPr lang="it-IT" sz="1600" b="1" dirty="0"/>
        </a:p>
        <a:p xmlns:a="http://schemas.openxmlformats.org/drawingml/2006/main">
          <a:r>
            <a:rPr lang="it-IT" sz="2000" b="1" dirty="0" err="1" smtClean="0"/>
            <a:t>wire</a:t>
          </a:r>
          <a:r>
            <a:rPr lang="it-IT" sz="2000" b="1" dirty="0" smtClean="0"/>
            <a:t> </a:t>
          </a:r>
          <a:r>
            <a:rPr lang="it-IT" sz="2000" b="1" dirty="0" err="1" smtClean="0"/>
            <a:t>displacement</a:t>
          </a:r>
          <a:r>
            <a:rPr lang="it-IT" sz="2000" b="1" dirty="0" smtClean="0"/>
            <a:t> </a:t>
          </a:r>
          <a:r>
            <a:rPr lang="it-IT" sz="2000" b="1" dirty="0" err="1" smtClean="0"/>
            <a:t>to</a:t>
          </a:r>
          <a:r>
            <a:rPr lang="it-IT" sz="2000" b="1" dirty="0" smtClean="0"/>
            <a:t> </a:t>
          </a:r>
          <a:r>
            <a:rPr lang="it-IT" sz="2000" b="1" dirty="0" err="1" smtClean="0"/>
            <a:t>port</a:t>
          </a:r>
          <a:r>
            <a:rPr lang="it-IT" sz="2000" b="1" dirty="0" smtClean="0"/>
            <a:t> 4 </a:t>
          </a:r>
          <a:r>
            <a:rPr lang="it-IT" sz="2000" b="1" dirty="0" smtClean="0">
              <a:sym typeface="Wingdings" pitchFamily="2" charset="2"/>
            </a:rPr>
            <a:t></a:t>
          </a:r>
          <a:endParaRPr lang="it-IT" sz="2000" b="1" dirty="0" smtClean="0"/>
        </a:p>
        <a:p xmlns:a="http://schemas.openxmlformats.org/drawingml/2006/main">
          <a:r>
            <a:rPr lang="it-IT" sz="2000" b="1" dirty="0" smtClean="0"/>
            <a:t> =&gt;</a:t>
          </a:r>
        </a:p>
        <a:p xmlns:a="http://schemas.openxmlformats.org/drawingml/2006/main">
          <a:endParaRPr lang="it-IT" sz="1600" b="1" dirty="0"/>
        </a:p>
      </cdr:txBody>
    </cdr:sp>
  </cdr:relSizeAnchor>
  <cdr:relSizeAnchor xmlns:cdr="http://schemas.openxmlformats.org/drawingml/2006/chartDrawing">
    <cdr:from>
      <cdr:x>0.73492</cdr:x>
      <cdr:y>0.56206</cdr:y>
    </cdr:from>
    <cdr:to>
      <cdr:x>1</cdr:x>
      <cdr:y>0.8291</cdr:y>
    </cdr:to>
    <cdr:sp macro="" textlink="">
      <cdr:nvSpPr>
        <cdr:cNvPr id="15" name="CasellaDiTesto 14"/>
        <cdr:cNvSpPr txBox="1"/>
      </cdr:nvSpPr>
      <cdr:spPr>
        <a:xfrm xmlns:a="http://schemas.openxmlformats.org/drawingml/2006/main">
          <a:off x="6588224" y="3789040"/>
          <a:ext cx="23762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2400" b="1" dirty="0" err="1" smtClean="0">
              <a:solidFill>
                <a:srgbClr val="FF0000"/>
              </a:solidFill>
            </a:rPr>
            <a:t>Port</a:t>
          </a:r>
          <a:r>
            <a:rPr lang="it-IT" sz="2400" b="1" dirty="0" smtClean="0">
              <a:solidFill>
                <a:srgbClr val="FF0000"/>
              </a:solidFill>
            </a:rPr>
            <a:t> 4 and </a:t>
          </a:r>
          <a:r>
            <a:rPr lang="it-IT" sz="2400" b="1" dirty="0" err="1" smtClean="0">
              <a:solidFill>
                <a:srgbClr val="FF0000"/>
              </a:solidFill>
            </a:rPr>
            <a:t>port</a:t>
          </a:r>
          <a:r>
            <a:rPr lang="it-IT" sz="2400" b="1" dirty="0" smtClean="0">
              <a:solidFill>
                <a:srgbClr val="FF0000"/>
              </a:solidFill>
            </a:rPr>
            <a:t> 2 </a:t>
          </a:r>
        </a:p>
        <a:p xmlns:a="http://schemas.openxmlformats.org/drawingml/2006/main">
          <a:r>
            <a:rPr lang="it-IT" sz="2400" b="1" dirty="0" smtClean="0">
              <a:solidFill>
                <a:srgbClr val="FF0000"/>
              </a:solidFill>
            </a:rPr>
            <a:t>are </a:t>
          </a:r>
          <a:r>
            <a:rPr lang="it-IT" sz="2400" b="1" dirty="0" err="1" smtClean="0">
              <a:solidFill>
                <a:srgbClr val="FF0000"/>
              </a:solidFill>
            </a:rPr>
            <a:t>one</a:t>
          </a:r>
          <a:r>
            <a:rPr lang="it-IT" sz="2400" b="1" dirty="0" smtClean="0">
              <a:solidFill>
                <a:srgbClr val="FF0000"/>
              </a:solidFill>
            </a:rPr>
            <a:t> </a:t>
          </a:r>
          <a:r>
            <a:rPr lang="it-IT" sz="2400" b="1" dirty="0" err="1" smtClean="0">
              <a:solidFill>
                <a:srgbClr val="FF0000"/>
              </a:solidFill>
            </a:rPr>
            <a:t>opposite</a:t>
          </a:r>
          <a:r>
            <a:rPr lang="it-IT" sz="2400" b="1" dirty="0" smtClean="0">
              <a:solidFill>
                <a:srgbClr val="FF0000"/>
              </a:solidFill>
            </a:rPr>
            <a:t> </a:t>
          </a:r>
        </a:p>
        <a:p xmlns:a="http://schemas.openxmlformats.org/drawingml/2006/main">
          <a:r>
            <a:rPr lang="it-IT" sz="2400" b="1" dirty="0" err="1" smtClean="0">
              <a:solidFill>
                <a:srgbClr val="FF0000"/>
              </a:solidFill>
            </a:rPr>
            <a:t>to</a:t>
          </a:r>
          <a:r>
            <a:rPr lang="it-IT" sz="2400" b="1" dirty="0" smtClean="0">
              <a:solidFill>
                <a:srgbClr val="FF0000"/>
              </a:solidFill>
            </a:rPr>
            <a:t> the </a:t>
          </a:r>
          <a:r>
            <a:rPr lang="it-IT" sz="2400" b="1" dirty="0" err="1" smtClean="0">
              <a:solidFill>
                <a:srgbClr val="FF0000"/>
              </a:solidFill>
            </a:rPr>
            <a:t>other</a:t>
          </a:r>
          <a:endParaRPr lang="it-IT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0.02806</cdr:x>
      <cdr:y>0.93591</cdr:y>
    </cdr:from>
    <cdr:to>
      <cdr:x>0.38578</cdr:x>
      <cdr:y>0.99108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1520" y="6309320"/>
          <a:ext cx="3206774" cy="37188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A4D94-B3A6-4E52-9AA2-899B90CF241C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D2A8-4819-467B-8BA8-A284ECCF2B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D2A8-4819-467B-8BA8-A284ECCF2B0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D2A8-4819-467B-8BA8-A284ECCF2B0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D2A8-4819-467B-8BA8-A284ECCF2B0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D2A8-4819-467B-8BA8-A284ECCF2B0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D1AE-6FAB-4E4D-AA2B-53E1437263D0}" type="datetimeFigureOut">
              <a:rPr lang="it-IT" smtClean="0"/>
              <a:pPr/>
              <a:t>07/02/2016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B9D2-9588-4B18-9BC7-61B507B57C0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0"/>
            <a:ext cx="72549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3600" b="1" dirty="0" smtClean="0">
              <a:solidFill>
                <a:srgbClr val="FF0000"/>
              </a:solidFill>
            </a:endParaRPr>
          </a:p>
          <a:p>
            <a:r>
              <a:rPr lang="it-IT" sz="1400" b="1" dirty="0" smtClean="0"/>
              <a:t>                                                               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3600" b="1" dirty="0" smtClean="0">
                <a:solidFill>
                  <a:srgbClr val="FF0000"/>
                </a:solidFill>
              </a:rPr>
              <a:t>INFN- </a:t>
            </a:r>
            <a:r>
              <a:rPr lang="it-IT" sz="3600" b="1" dirty="0" err="1" smtClean="0">
                <a:solidFill>
                  <a:srgbClr val="FF0000"/>
                </a:solidFill>
              </a:rPr>
              <a:t>Legnaro</a:t>
            </a:r>
            <a:r>
              <a:rPr lang="it-IT" sz="3600" b="1" dirty="0" smtClean="0">
                <a:solidFill>
                  <a:srgbClr val="FF0000"/>
                </a:solidFill>
              </a:rPr>
              <a:t> National </a:t>
            </a:r>
            <a:r>
              <a:rPr lang="it-IT" sz="3600" b="1" dirty="0" err="1" smtClean="0">
                <a:solidFill>
                  <a:srgbClr val="FF0000"/>
                </a:solidFill>
              </a:rPr>
              <a:t>Lab</a:t>
            </a:r>
            <a:r>
              <a:rPr lang="it-IT" sz="3600" b="1" dirty="0" smtClean="0">
                <a:solidFill>
                  <a:srgbClr val="FF0000"/>
                </a:solidFill>
              </a:rPr>
              <a:t>. </a:t>
            </a:r>
            <a:r>
              <a:rPr lang="it-IT" sz="3600" b="1" dirty="0" err="1" smtClean="0">
                <a:solidFill>
                  <a:srgbClr val="FF0000"/>
                </a:solidFill>
              </a:rPr>
              <a:t>Activity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on ESS DTL </a:t>
            </a:r>
            <a:r>
              <a:rPr lang="it-IT" sz="3600" b="1" dirty="0" err="1" smtClean="0">
                <a:solidFill>
                  <a:srgbClr val="FF0000"/>
                </a:solidFill>
              </a:rPr>
              <a:t>Diagnostics</a:t>
            </a:r>
            <a:r>
              <a:rPr lang="it-IT" sz="3600" b="1" dirty="0" smtClean="0">
                <a:solidFill>
                  <a:srgbClr val="FF0000"/>
                </a:solidFill>
              </a:rPr>
              <a:t>: BPM &amp; BCM</a:t>
            </a:r>
          </a:p>
          <a:p>
            <a:r>
              <a:rPr lang="it-IT" sz="1400" dirty="0" smtClean="0"/>
              <a:t>                                                                  </a:t>
            </a:r>
          </a:p>
          <a:p>
            <a:endParaRPr lang="it-IT" sz="1400" dirty="0" smtClean="0"/>
          </a:p>
          <a:p>
            <a:endParaRPr lang="it-IT" sz="1400" dirty="0" smtClean="0"/>
          </a:p>
          <a:p>
            <a:pPr marL="457200" indent="-457200"/>
            <a:r>
              <a:rPr lang="it-IT" sz="2800" b="1" dirty="0" err="1" smtClean="0"/>
              <a:t>Beam</a:t>
            </a:r>
            <a:r>
              <a:rPr lang="it-IT" sz="2800" b="1" dirty="0" smtClean="0"/>
              <a:t> position monitor </a:t>
            </a:r>
            <a:r>
              <a:rPr lang="it-IT" sz="2800" b="1" dirty="0" err="1" smtClean="0"/>
              <a:t>prototype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development</a:t>
            </a:r>
            <a:endParaRPr lang="it-IT" sz="2800" b="1" dirty="0" smtClean="0"/>
          </a:p>
          <a:p>
            <a:pPr marL="457200" indent="-457200"/>
            <a:endParaRPr lang="it-IT" sz="2800" b="1" dirty="0" smtClean="0"/>
          </a:p>
          <a:p>
            <a:pPr marL="457200" indent="-457200"/>
            <a:r>
              <a:rPr lang="it-IT" sz="2800" b="1" dirty="0" smtClean="0"/>
              <a:t>Test </a:t>
            </a:r>
            <a:r>
              <a:rPr lang="it-IT" sz="2800" b="1" dirty="0" err="1" smtClean="0"/>
              <a:t>bench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Beam</a:t>
            </a:r>
            <a:r>
              <a:rPr lang="it-IT" sz="2800" b="1" dirty="0" smtClean="0"/>
              <a:t> position monitor </a:t>
            </a:r>
            <a:r>
              <a:rPr lang="it-IT" sz="2800" b="1" dirty="0" err="1" smtClean="0"/>
              <a:t>simulation</a:t>
            </a:r>
            <a:endParaRPr lang="it-IT" sz="2800" b="1" dirty="0" smtClean="0"/>
          </a:p>
          <a:p>
            <a:pPr marL="457200" indent="-457200"/>
            <a:endParaRPr lang="it-IT" sz="2800" b="1" dirty="0" smtClean="0"/>
          </a:p>
          <a:p>
            <a:pPr marL="457200" indent="-457200"/>
            <a:r>
              <a:rPr lang="it-IT" sz="2800" b="1" dirty="0" err="1" smtClean="0"/>
              <a:t>Beam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Current</a:t>
            </a:r>
            <a:r>
              <a:rPr lang="it-IT" sz="2800" b="1" dirty="0" smtClean="0"/>
              <a:t> monitor </a:t>
            </a:r>
            <a:r>
              <a:rPr lang="it-IT" sz="2800" b="1" dirty="0" err="1" smtClean="0"/>
              <a:t>description</a:t>
            </a:r>
            <a:endParaRPr lang="it-IT" sz="2800" b="1" dirty="0" smtClean="0"/>
          </a:p>
          <a:p>
            <a:pPr marL="457200" indent="-457200"/>
            <a:endParaRPr lang="it-IT" sz="2800" b="1" dirty="0" smtClean="0"/>
          </a:p>
          <a:p>
            <a:pPr marL="457200" indent="-457200"/>
            <a:r>
              <a:rPr lang="it-IT" sz="2800" b="1" dirty="0" err="1" smtClean="0"/>
              <a:t>Conclusions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300192" y="6381328"/>
            <a:ext cx="183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Marco Poggi INFN-LNL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0" y="0"/>
          <a:ext cx="8964488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>
          <a:xfrm>
            <a:off x="1619672" y="332656"/>
            <a:ext cx="496855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 descr="D:\backup 27-02-2015\ess bpm\foto bpm e test bench\DSC02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34" y="0"/>
            <a:ext cx="2400266" cy="18002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020272" y="5733256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mm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332656"/>
            <a:ext cx="5036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Input </a:t>
            </a:r>
            <a:r>
              <a:rPr lang="it-IT" sz="2800" b="1" dirty="0" err="1" smtClean="0">
                <a:solidFill>
                  <a:srgbClr val="002060"/>
                </a:solidFill>
              </a:rPr>
              <a:t>signal</a:t>
            </a:r>
            <a:r>
              <a:rPr lang="it-IT" sz="2800" b="1" dirty="0" smtClean="0">
                <a:solidFill>
                  <a:srgbClr val="002060"/>
                </a:solidFill>
              </a:rPr>
              <a:t>: 10 </a:t>
            </a:r>
            <a:r>
              <a:rPr lang="it-IT" sz="2800" b="1" dirty="0" err="1" smtClean="0">
                <a:solidFill>
                  <a:srgbClr val="002060"/>
                </a:solidFill>
              </a:rPr>
              <a:t>dBm</a:t>
            </a:r>
            <a:r>
              <a:rPr lang="it-IT" sz="2800" b="1" dirty="0" smtClean="0">
                <a:solidFill>
                  <a:srgbClr val="002060"/>
                </a:solidFill>
              </a:rPr>
              <a:t> @ 704 MHz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7504" y="11663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</a:rPr>
              <a:t>Problems</a:t>
            </a:r>
            <a:r>
              <a:rPr lang="it-IT" sz="4000" b="1" dirty="0" smtClean="0">
                <a:solidFill>
                  <a:srgbClr val="FF0000"/>
                </a:solidFill>
              </a:rPr>
              <a:t> in </a:t>
            </a:r>
            <a:r>
              <a:rPr lang="it-IT" sz="4000" b="1" dirty="0" err="1" smtClean="0">
                <a:solidFill>
                  <a:srgbClr val="FF0000"/>
                </a:solidFill>
              </a:rPr>
              <a:t>simulation</a:t>
            </a:r>
            <a:r>
              <a:rPr lang="it-IT" sz="4000" b="1" dirty="0" smtClean="0">
                <a:solidFill>
                  <a:srgbClr val="FF0000"/>
                </a:solidFill>
              </a:rPr>
              <a:t> (1)</a:t>
            </a:r>
            <a:endParaRPr lang="it-IT" dirty="0" smtClean="0"/>
          </a:p>
          <a:p>
            <a:pPr marL="342900" indent="-342900"/>
            <a:r>
              <a:rPr lang="it-IT" sz="2800" b="1" dirty="0" err="1" smtClean="0"/>
              <a:t>Reflection</a:t>
            </a:r>
            <a:r>
              <a:rPr lang="it-IT" sz="2800" b="1" dirty="0" smtClean="0"/>
              <a:t> due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a </a:t>
            </a:r>
            <a:r>
              <a:rPr lang="it-IT" sz="2800" b="1" dirty="0" err="1" smtClean="0"/>
              <a:t>mismatching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between</a:t>
            </a:r>
            <a:endParaRPr lang="it-IT" sz="2800" b="1" dirty="0" smtClean="0"/>
          </a:p>
          <a:p>
            <a:pPr marL="342900" indent="-342900"/>
            <a:r>
              <a:rPr lang="it-IT" sz="2800" b="1" dirty="0" err="1" smtClean="0"/>
              <a:t>signal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generator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wire</a:t>
            </a:r>
            <a:endParaRPr lang="it-IT" sz="2800" b="1" dirty="0" smtClean="0"/>
          </a:p>
          <a:p>
            <a:pPr marL="342900" indent="-342900"/>
            <a:r>
              <a:rPr lang="it-IT" sz="2800" b="1" dirty="0" err="1" smtClean="0">
                <a:solidFill>
                  <a:srgbClr val="0070C0"/>
                </a:solidFill>
              </a:rPr>
              <a:t>Solution</a:t>
            </a:r>
            <a:r>
              <a:rPr lang="it-IT" sz="2800" b="1" dirty="0" smtClean="0">
                <a:solidFill>
                  <a:srgbClr val="0070C0"/>
                </a:solidFill>
              </a:rPr>
              <a:t>:</a:t>
            </a:r>
          </a:p>
          <a:p>
            <a:pPr marL="342900" indent="-342900"/>
            <a:r>
              <a:rPr lang="it-IT" sz="2800" b="1" dirty="0" err="1" smtClean="0"/>
              <a:t>Resistance</a:t>
            </a:r>
            <a:r>
              <a:rPr lang="it-IT" sz="2800" b="1" dirty="0" smtClean="0"/>
              <a:t> network </a:t>
            </a:r>
            <a:r>
              <a:rPr lang="it-IT" sz="2800" b="1" dirty="0" err="1" smtClean="0"/>
              <a:t>to</a:t>
            </a:r>
            <a:r>
              <a:rPr lang="it-IT" sz="2800" b="1" dirty="0" smtClean="0"/>
              <a:t> match </a:t>
            </a:r>
            <a:r>
              <a:rPr lang="it-IT" sz="2800" b="1" dirty="0" err="1" smtClean="0"/>
              <a:t>characteristic</a:t>
            </a:r>
            <a:endParaRPr lang="it-IT" sz="2800" b="1" dirty="0" smtClean="0"/>
          </a:p>
          <a:p>
            <a:pPr marL="342900" indent="-342900"/>
            <a:r>
              <a:rPr lang="it-IT" sz="2800" b="1" dirty="0" err="1" smtClean="0"/>
              <a:t>impedances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between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signal</a:t>
            </a:r>
            <a:r>
              <a:rPr lang="it-IT" sz="2800" b="1" dirty="0" smtClean="0"/>
              <a:t> output and </a:t>
            </a:r>
            <a:r>
              <a:rPr lang="it-IT" sz="2800" b="1" dirty="0" err="1" smtClean="0"/>
              <a:t>wire</a:t>
            </a:r>
            <a:endParaRPr lang="it-IT" sz="2800" b="1" dirty="0" smtClean="0"/>
          </a:p>
          <a:p>
            <a:pPr marL="342900" indent="-342900"/>
            <a:r>
              <a:rPr lang="it-IT" sz="2800" b="1" dirty="0" smtClean="0"/>
              <a:t>Input (</a:t>
            </a:r>
            <a:r>
              <a:rPr lang="it-IT" sz="2800" b="1" dirty="0" err="1" smtClean="0"/>
              <a:t>not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tested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yet</a:t>
            </a:r>
            <a:r>
              <a:rPr lang="it-IT" sz="2800" b="1" dirty="0" smtClean="0"/>
              <a:t>)</a:t>
            </a:r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/>
            <a:endParaRPr lang="it-IT" dirty="0" smtClean="0"/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endParaRPr lang="it-IT" dirty="0"/>
          </a:p>
        </p:txBody>
      </p:sp>
      <p:grpSp>
        <p:nvGrpSpPr>
          <p:cNvPr id="97" name="Gruppo 96"/>
          <p:cNvGrpSpPr/>
          <p:nvPr/>
        </p:nvGrpSpPr>
        <p:grpSpPr>
          <a:xfrm>
            <a:off x="683568" y="4005064"/>
            <a:ext cx="8078938" cy="2592288"/>
            <a:chOff x="683568" y="3717032"/>
            <a:chExt cx="8078938" cy="2592288"/>
          </a:xfrm>
        </p:grpSpPr>
        <p:grpSp>
          <p:nvGrpSpPr>
            <p:cNvPr id="92" name="Gruppo 91"/>
            <p:cNvGrpSpPr/>
            <p:nvPr/>
          </p:nvGrpSpPr>
          <p:grpSpPr>
            <a:xfrm>
              <a:off x="683568" y="3717032"/>
              <a:ext cx="8078938" cy="2592288"/>
              <a:chOff x="683568" y="2636912"/>
              <a:chExt cx="8078938" cy="2592288"/>
            </a:xfrm>
          </p:grpSpPr>
          <p:sp>
            <p:nvSpPr>
              <p:cNvPr id="40" name="Rettangolo 39"/>
              <p:cNvSpPr/>
              <p:nvPr/>
            </p:nvSpPr>
            <p:spPr>
              <a:xfrm>
                <a:off x="4427984" y="2636912"/>
                <a:ext cx="4248472" cy="25922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1" name="Rettangolo 40"/>
              <p:cNvSpPr/>
              <p:nvPr/>
            </p:nvSpPr>
            <p:spPr>
              <a:xfrm>
                <a:off x="2339752" y="2636912"/>
                <a:ext cx="2016224" cy="25922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683568" y="2636912"/>
                <a:ext cx="1512168" cy="259228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 smtClean="0"/>
                  <a:t>signa</a:t>
                </a:r>
                <a:endParaRPr lang="it-IT" dirty="0"/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899592" y="2996952"/>
                <a:ext cx="792088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/>
              <p:cNvSpPr/>
              <p:nvPr/>
            </p:nvSpPr>
            <p:spPr>
              <a:xfrm>
                <a:off x="2627784" y="2996952"/>
                <a:ext cx="792088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 rot="5400000">
                <a:off x="3563888" y="4149080"/>
                <a:ext cx="792088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 rot="5400000">
                <a:off x="4860032" y="4149080"/>
                <a:ext cx="792088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 rot="5400000">
                <a:off x="7236296" y="4221088"/>
                <a:ext cx="792088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0" name="Connettore 1 19"/>
              <p:cNvCxnSpPr>
                <a:stCxn id="8" idx="3"/>
                <a:endCxn id="9" idx="1"/>
              </p:cNvCxnSpPr>
              <p:nvPr/>
            </p:nvCxnSpPr>
            <p:spPr>
              <a:xfrm>
                <a:off x="1691680" y="3104964"/>
                <a:ext cx="93610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 flipV="1">
                <a:off x="3419872" y="3068960"/>
                <a:ext cx="4176464" cy="3600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1 32"/>
              <p:cNvCxnSpPr>
                <a:endCxn id="12" idx="1"/>
              </p:cNvCxnSpPr>
              <p:nvPr/>
            </p:nvCxnSpPr>
            <p:spPr>
              <a:xfrm>
                <a:off x="7596336" y="3068960"/>
                <a:ext cx="36004" cy="86409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>
                <a:endCxn id="11" idx="1"/>
              </p:cNvCxnSpPr>
              <p:nvPr/>
            </p:nvCxnSpPr>
            <p:spPr>
              <a:xfrm>
                <a:off x="5220072" y="3068960"/>
                <a:ext cx="36004" cy="7920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>
                <a:endCxn id="10" idx="1"/>
              </p:cNvCxnSpPr>
              <p:nvPr/>
            </p:nvCxnSpPr>
            <p:spPr>
              <a:xfrm>
                <a:off x="3923928" y="3068960"/>
                <a:ext cx="36004" cy="79208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3995936" y="501317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uppo 61"/>
              <p:cNvGrpSpPr/>
              <p:nvPr/>
            </p:nvGrpSpPr>
            <p:grpSpPr>
              <a:xfrm>
                <a:off x="3779912" y="4653136"/>
                <a:ext cx="360040" cy="360040"/>
                <a:chOff x="3923928" y="5805264"/>
                <a:chExt cx="360040" cy="360040"/>
              </a:xfrm>
            </p:grpSpPr>
            <p:cxnSp>
              <p:nvCxnSpPr>
                <p:cNvPr id="46" name="Connettore 1 45"/>
                <p:cNvCxnSpPr/>
                <p:nvPr/>
              </p:nvCxnSpPr>
              <p:spPr>
                <a:xfrm>
                  <a:off x="3923928" y="6021288"/>
                  <a:ext cx="3600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ttore 1 47"/>
                <p:cNvCxnSpPr/>
                <p:nvPr/>
              </p:nvCxnSpPr>
              <p:spPr>
                <a:xfrm>
                  <a:off x="3995936" y="6093296"/>
                  <a:ext cx="2160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ttore 1 54"/>
                <p:cNvCxnSpPr/>
                <p:nvPr/>
              </p:nvCxnSpPr>
              <p:spPr>
                <a:xfrm>
                  <a:off x="4067944" y="6165304"/>
                  <a:ext cx="7200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1 56"/>
                <p:cNvCxnSpPr/>
                <p:nvPr/>
              </p:nvCxnSpPr>
              <p:spPr>
                <a:xfrm flipV="1">
                  <a:off x="4139952" y="5805264"/>
                  <a:ext cx="0" cy="21602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po 62"/>
              <p:cNvGrpSpPr/>
              <p:nvPr/>
            </p:nvGrpSpPr>
            <p:grpSpPr>
              <a:xfrm>
                <a:off x="5076056" y="4653136"/>
                <a:ext cx="432048" cy="360040"/>
                <a:chOff x="3923928" y="5805264"/>
                <a:chExt cx="360040" cy="360040"/>
              </a:xfrm>
            </p:grpSpPr>
            <p:cxnSp>
              <p:nvCxnSpPr>
                <p:cNvPr id="64" name="Connettore 1 63"/>
                <p:cNvCxnSpPr/>
                <p:nvPr/>
              </p:nvCxnSpPr>
              <p:spPr>
                <a:xfrm>
                  <a:off x="3923928" y="6021288"/>
                  <a:ext cx="3600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ttore 1 64"/>
                <p:cNvCxnSpPr/>
                <p:nvPr/>
              </p:nvCxnSpPr>
              <p:spPr>
                <a:xfrm>
                  <a:off x="3995936" y="6093296"/>
                  <a:ext cx="2160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1 65"/>
                <p:cNvCxnSpPr/>
                <p:nvPr/>
              </p:nvCxnSpPr>
              <p:spPr>
                <a:xfrm>
                  <a:off x="4067944" y="6165304"/>
                  <a:ext cx="7200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ttore 1 66"/>
                <p:cNvCxnSpPr/>
                <p:nvPr/>
              </p:nvCxnSpPr>
              <p:spPr>
                <a:xfrm flipV="1">
                  <a:off x="4139952" y="5805264"/>
                  <a:ext cx="0" cy="21602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uppo 67"/>
              <p:cNvGrpSpPr/>
              <p:nvPr/>
            </p:nvGrpSpPr>
            <p:grpSpPr>
              <a:xfrm>
                <a:off x="7380312" y="4725144"/>
                <a:ext cx="432048" cy="360040"/>
                <a:chOff x="3923928" y="5805264"/>
                <a:chExt cx="360040" cy="360040"/>
              </a:xfrm>
            </p:grpSpPr>
            <p:cxnSp>
              <p:nvCxnSpPr>
                <p:cNvPr id="69" name="Connettore 1 68"/>
                <p:cNvCxnSpPr/>
                <p:nvPr/>
              </p:nvCxnSpPr>
              <p:spPr>
                <a:xfrm>
                  <a:off x="3923928" y="6021288"/>
                  <a:ext cx="3600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ttore 1 69"/>
                <p:cNvCxnSpPr/>
                <p:nvPr/>
              </p:nvCxnSpPr>
              <p:spPr>
                <a:xfrm>
                  <a:off x="3995936" y="6093296"/>
                  <a:ext cx="216024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ttore 1 70"/>
                <p:cNvCxnSpPr/>
                <p:nvPr/>
              </p:nvCxnSpPr>
              <p:spPr>
                <a:xfrm>
                  <a:off x="4067944" y="6165304"/>
                  <a:ext cx="72008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ttore 1 71"/>
                <p:cNvCxnSpPr/>
                <p:nvPr/>
              </p:nvCxnSpPr>
              <p:spPr>
                <a:xfrm flipV="1">
                  <a:off x="4139952" y="5805264"/>
                  <a:ext cx="0" cy="21602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CasellaDiTesto 72"/>
              <p:cNvSpPr txBox="1"/>
              <p:nvPr/>
            </p:nvSpPr>
            <p:spPr>
              <a:xfrm>
                <a:off x="683569" y="3573016"/>
                <a:ext cx="1512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signal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generator</a:t>
                </a:r>
                <a:endParaRPr lang="it-IT" dirty="0" smtClean="0"/>
              </a:p>
              <a:p>
                <a:r>
                  <a:rPr lang="it-IT" dirty="0" smtClean="0"/>
                  <a:t>output </a:t>
                </a:r>
                <a:r>
                  <a:rPr lang="it-IT" dirty="0" err="1" smtClean="0"/>
                  <a:t>impedance</a:t>
                </a:r>
                <a:endParaRPr lang="it-IT" dirty="0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971600" y="270892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50 </a:t>
                </a:r>
                <a:r>
                  <a:rPr lang="it-IT" dirty="0" smtClean="0">
                    <a:latin typeface="Symbol" pitchFamily="18" charset="2"/>
                  </a:rPr>
                  <a:t>W</a:t>
                </a:r>
                <a:endParaRPr lang="it-IT" dirty="0"/>
              </a:p>
            </p:txBody>
          </p:sp>
          <p:sp>
            <p:nvSpPr>
              <p:cNvPr id="77" name="CasellaDiTesto 76"/>
              <p:cNvSpPr txBox="1"/>
              <p:nvPr/>
            </p:nvSpPr>
            <p:spPr>
              <a:xfrm>
                <a:off x="2411760" y="3717032"/>
                <a:ext cx="13681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 smtClean="0"/>
                  <a:t>impedance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matching</a:t>
                </a:r>
                <a:r>
                  <a:rPr lang="it-IT" dirty="0" smtClean="0"/>
                  <a:t> network</a:t>
                </a:r>
                <a:endParaRPr lang="it-IT" dirty="0"/>
              </a:p>
            </p:txBody>
          </p:sp>
          <p:sp>
            <p:nvSpPr>
              <p:cNvPr id="78" name="CasellaDiTesto 77"/>
              <p:cNvSpPr txBox="1"/>
              <p:nvPr/>
            </p:nvSpPr>
            <p:spPr>
              <a:xfrm>
                <a:off x="2699792" y="270892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39 </a:t>
                </a:r>
                <a:r>
                  <a:rPr lang="it-IT" dirty="0" smtClean="0">
                    <a:latin typeface="Symbol" pitchFamily="18" charset="2"/>
                  </a:rPr>
                  <a:t>W</a:t>
                </a:r>
                <a:endParaRPr lang="it-IT" dirty="0"/>
              </a:p>
            </p:txBody>
          </p:sp>
          <p:sp>
            <p:nvSpPr>
              <p:cNvPr id="79" name="CasellaDiTesto 78"/>
              <p:cNvSpPr txBox="1"/>
              <p:nvPr/>
            </p:nvSpPr>
            <p:spPr>
              <a:xfrm rot="16200000">
                <a:off x="3423786" y="4073158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27 </a:t>
                </a:r>
                <a:r>
                  <a:rPr lang="it-IT" dirty="0" smtClean="0">
                    <a:latin typeface="Symbol" pitchFamily="18" charset="2"/>
                  </a:rPr>
                  <a:t>W</a:t>
                </a:r>
                <a:endParaRPr lang="it-IT" dirty="0"/>
              </a:p>
            </p:txBody>
          </p:sp>
          <p:sp>
            <p:nvSpPr>
              <p:cNvPr id="80" name="CasellaDiTesto 79"/>
              <p:cNvSpPr txBox="1"/>
              <p:nvPr/>
            </p:nvSpPr>
            <p:spPr>
              <a:xfrm>
                <a:off x="4572000" y="2636912"/>
                <a:ext cx="419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0.1 mm </a:t>
                </a:r>
                <a:r>
                  <a:rPr lang="it-IT" dirty="0" err="1" smtClean="0"/>
                  <a:t>wire</a:t>
                </a:r>
                <a:r>
                  <a:rPr lang="it-IT" dirty="0" smtClean="0"/>
                  <a:t> + BPM under test (</a:t>
                </a:r>
                <a:r>
                  <a:rPr lang="it-IT" dirty="0" smtClean="0">
                    <a:latin typeface="Symbol" pitchFamily="18" charset="2"/>
                  </a:rPr>
                  <a:t>F </a:t>
                </a:r>
                <a:r>
                  <a:rPr lang="it-IT" dirty="0" smtClean="0"/>
                  <a:t>=20mm)</a:t>
                </a:r>
                <a:endParaRPr lang="it-IT" dirty="0"/>
              </a:p>
            </p:txBody>
          </p:sp>
          <p:sp>
            <p:nvSpPr>
              <p:cNvPr id="84" name="CasellaDiTesto 83"/>
              <p:cNvSpPr txBox="1"/>
              <p:nvPr/>
            </p:nvSpPr>
            <p:spPr>
              <a:xfrm rot="16200000">
                <a:off x="7528242" y="4145167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20 </a:t>
                </a:r>
                <a:r>
                  <a:rPr lang="it-IT" dirty="0" smtClean="0">
                    <a:latin typeface="Symbol" pitchFamily="18" charset="2"/>
                  </a:rPr>
                  <a:t>W</a:t>
                </a:r>
                <a:endParaRPr lang="it-IT" dirty="0"/>
              </a:p>
            </p:txBody>
          </p:sp>
          <p:sp>
            <p:nvSpPr>
              <p:cNvPr id="85" name="CasellaDiTesto 84"/>
              <p:cNvSpPr txBox="1"/>
              <p:nvPr/>
            </p:nvSpPr>
            <p:spPr>
              <a:xfrm rot="16200000">
                <a:off x="4687870" y="4073158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318</a:t>
                </a:r>
                <a:r>
                  <a:rPr lang="it-IT" dirty="0" smtClean="0">
                    <a:latin typeface="Symbol" pitchFamily="18" charset="2"/>
                  </a:rPr>
                  <a:t>W</a:t>
                </a:r>
                <a:endParaRPr lang="it-IT" dirty="0"/>
              </a:p>
            </p:txBody>
          </p:sp>
          <p:sp>
            <p:nvSpPr>
              <p:cNvPr id="86" name="CasellaDiTesto 85"/>
              <p:cNvSpPr txBox="1"/>
              <p:nvPr/>
            </p:nvSpPr>
            <p:spPr>
              <a:xfrm>
                <a:off x="5292080" y="3140968"/>
                <a:ext cx="2344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Impedance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wire</a:t>
                </a:r>
                <a:r>
                  <a:rPr lang="it-IT" dirty="0" smtClean="0"/>
                  <a:t> + </a:t>
                </a:r>
                <a:r>
                  <a:rPr lang="it-IT" dirty="0" err="1" smtClean="0"/>
                  <a:t>bpm</a:t>
                </a:r>
                <a:endParaRPr lang="it-IT" dirty="0"/>
              </a:p>
            </p:txBody>
          </p:sp>
          <p:cxnSp>
            <p:nvCxnSpPr>
              <p:cNvPr id="88" name="Connettore 2 87"/>
              <p:cNvCxnSpPr/>
              <p:nvPr/>
            </p:nvCxnSpPr>
            <p:spPr>
              <a:xfrm flipH="1">
                <a:off x="5220072" y="3501008"/>
                <a:ext cx="576064" cy="5760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asellaDiTesto 88"/>
              <p:cNvSpPr txBox="1"/>
              <p:nvPr/>
            </p:nvSpPr>
            <p:spPr>
              <a:xfrm>
                <a:off x="5724128" y="4653136"/>
                <a:ext cx="1687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Resistance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wire</a:t>
                </a:r>
                <a:r>
                  <a:rPr lang="it-IT" dirty="0" smtClean="0"/>
                  <a:t> </a:t>
                </a:r>
                <a:endParaRPr lang="it-IT" dirty="0"/>
              </a:p>
            </p:txBody>
          </p:sp>
          <p:cxnSp>
            <p:nvCxnSpPr>
              <p:cNvPr id="90" name="Connettore 2 89"/>
              <p:cNvCxnSpPr/>
              <p:nvPr/>
            </p:nvCxnSpPr>
            <p:spPr>
              <a:xfrm flipV="1">
                <a:off x="6876256" y="4077072"/>
                <a:ext cx="800472" cy="7116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Connettore 1 92"/>
            <p:cNvCxnSpPr/>
            <p:nvPr/>
          </p:nvCxnSpPr>
          <p:spPr>
            <a:xfrm>
              <a:off x="683568" y="4509120"/>
              <a:ext cx="3600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/>
          </p:nvCxnSpPr>
          <p:spPr>
            <a:xfrm>
              <a:off x="755576" y="4581128"/>
              <a:ext cx="21602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/>
          </p:nvCxnSpPr>
          <p:spPr>
            <a:xfrm>
              <a:off x="827584" y="4653136"/>
              <a:ext cx="720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/>
          </p:nvCxnSpPr>
          <p:spPr>
            <a:xfrm flipV="1">
              <a:off x="899592" y="4293096"/>
              <a:ext cx="0" cy="2160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sellaDiTesto 97"/>
          <p:cNvSpPr txBox="1"/>
          <p:nvPr/>
        </p:nvSpPr>
        <p:spPr>
          <a:xfrm>
            <a:off x="1907704" y="357301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out </a:t>
            </a:r>
            <a:r>
              <a:rPr lang="it-IT" dirty="0" err="1" smtClean="0"/>
              <a:t>signal</a:t>
            </a:r>
            <a:endParaRPr lang="it-IT" dirty="0"/>
          </a:p>
        </p:txBody>
      </p:sp>
      <p:cxnSp>
        <p:nvCxnSpPr>
          <p:cNvPr id="100" name="Connettore 2 99"/>
          <p:cNvCxnSpPr/>
          <p:nvPr/>
        </p:nvCxnSpPr>
        <p:spPr>
          <a:xfrm flipH="1">
            <a:off x="2267744" y="3861048"/>
            <a:ext cx="7200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sellaDiTesto 100"/>
          <p:cNvSpPr txBox="1"/>
          <p:nvPr/>
        </p:nvSpPr>
        <p:spPr>
          <a:xfrm>
            <a:off x="4067944" y="3573016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input </a:t>
            </a:r>
            <a:r>
              <a:rPr lang="it-IT" dirty="0" err="1" smtClean="0"/>
              <a:t>wire</a:t>
            </a:r>
            <a:endParaRPr lang="it-IT" dirty="0"/>
          </a:p>
        </p:txBody>
      </p:sp>
      <p:cxnSp>
        <p:nvCxnSpPr>
          <p:cNvPr id="102" name="Connettore 2 101"/>
          <p:cNvCxnSpPr/>
          <p:nvPr/>
        </p:nvCxnSpPr>
        <p:spPr>
          <a:xfrm flipH="1">
            <a:off x="4427984" y="3861048"/>
            <a:ext cx="7200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Immagine 102" descr="DSC02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764704"/>
            <a:ext cx="2195736" cy="2927648"/>
          </a:xfrm>
          <a:prstGeom prst="rect">
            <a:avLst/>
          </a:prstGeom>
        </p:spPr>
      </p:pic>
      <p:sp>
        <p:nvSpPr>
          <p:cNvPr id="104" name="CasellaDiTesto 103"/>
          <p:cNvSpPr txBox="1"/>
          <p:nvPr/>
        </p:nvSpPr>
        <p:spPr>
          <a:xfrm>
            <a:off x="7668344" y="260648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input </a:t>
            </a:r>
            <a:r>
              <a:rPr lang="it-IT" dirty="0" err="1" smtClean="0"/>
              <a:t>wire</a:t>
            </a:r>
            <a:endParaRPr lang="it-IT" dirty="0"/>
          </a:p>
        </p:txBody>
      </p:sp>
      <p:cxnSp>
        <p:nvCxnSpPr>
          <p:cNvPr id="105" name="Connettore 2 104"/>
          <p:cNvCxnSpPr/>
          <p:nvPr/>
        </p:nvCxnSpPr>
        <p:spPr>
          <a:xfrm flipH="1">
            <a:off x="8388424" y="548680"/>
            <a:ext cx="7200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65230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251520" y="188640"/>
            <a:ext cx="8740598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</a:rPr>
              <a:t>Problems</a:t>
            </a:r>
            <a:r>
              <a:rPr lang="it-IT" sz="4000" b="1" dirty="0" smtClean="0">
                <a:solidFill>
                  <a:srgbClr val="FF0000"/>
                </a:solidFill>
              </a:rPr>
              <a:t> in </a:t>
            </a:r>
            <a:r>
              <a:rPr lang="it-IT" sz="4000" b="1" dirty="0" err="1" smtClean="0">
                <a:solidFill>
                  <a:srgbClr val="FF0000"/>
                </a:solidFill>
              </a:rPr>
              <a:t>simulation</a:t>
            </a:r>
            <a:r>
              <a:rPr lang="it-IT" sz="4000" b="1" dirty="0" smtClean="0">
                <a:solidFill>
                  <a:srgbClr val="FF0000"/>
                </a:solidFill>
              </a:rPr>
              <a:t> (2)</a:t>
            </a:r>
          </a:p>
          <a:p>
            <a:r>
              <a:rPr lang="it-IT" sz="2800" b="1" dirty="0" err="1" smtClean="0"/>
              <a:t>Wire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signal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has</a:t>
            </a:r>
            <a:r>
              <a:rPr lang="it-IT" sz="2800" b="1" dirty="0" smtClean="0"/>
              <a:t> </a:t>
            </a:r>
            <a:r>
              <a:rPr lang="it-IT" sz="2800" b="1" dirty="0" smtClean="0">
                <a:latin typeface="Symbol" pitchFamily="18" charset="2"/>
              </a:rPr>
              <a:t>b </a:t>
            </a:r>
            <a:r>
              <a:rPr lang="it-IT" sz="2800" b="1" dirty="0" smtClean="0"/>
              <a:t>= 1 </a:t>
            </a:r>
            <a:r>
              <a:rPr lang="it-IT" sz="2800" b="1" dirty="0" smtClean="0">
                <a:latin typeface="Symbol" pitchFamily="18" charset="2"/>
              </a:rPr>
              <a:t>(</a:t>
            </a:r>
            <a:r>
              <a:rPr lang="it-IT" sz="2800" b="1" dirty="0" err="1" smtClean="0">
                <a:latin typeface="Symbol" pitchFamily="18" charset="2"/>
              </a:rPr>
              <a:t>e</a:t>
            </a:r>
            <a:r>
              <a:rPr lang="it-IT" b="1" dirty="0" err="1" smtClean="0"/>
              <a:t>r</a:t>
            </a:r>
            <a:r>
              <a:rPr lang="it-IT" b="1" dirty="0" smtClean="0"/>
              <a:t> </a:t>
            </a:r>
            <a:r>
              <a:rPr lang="it-IT" sz="2800" b="1" dirty="0" smtClean="0"/>
              <a:t>= 1)</a:t>
            </a:r>
            <a:r>
              <a:rPr lang="it-IT" sz="2800" b="1" dirty="0" smtClean="0">
                <a:latin typeface="Symbol" pitchFamily="18" charset="2"/>
              </a:rPr>
              <a:t>,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but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beam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has</a:t>
            </a:r>
            <a:r>
              <a:rPr lang="it-IT" sz="2800" b="1" dirty="0" smtClean="0"/>
              <a:t> 0.08 &lt; </a:t>
            </a:r>
            <a:r>
              <a:rPr lang="it-IT" sz="2800" b="1" dirty="0" smtClean="0">
                <a:latin typeface="Symbol" pitchFamily="18" charset="2"/>
              </a:rPr>
              <a:t>b </a:t>
            </a:r>
            <a:r>
              <a:rPr lang="it-IT" sz="2800" b="1" dirty="0" smtClean="0"/>
              <a:t>&lt; 0.4</a:t>
            </a:r>
          </a:p>
          <a:p>
            <a:r>
              <a:rPr lang="it-IT" sz="2800" b="1" dirty="0" err="1" smtClean="0">
                <a:solidFill>
                  <a:srgbClr val="0070C0"/>
                </a:solidFill>
              </a:rPr>
              <a:t>Solution</a:t>
            </a:r>
            <a:r>
              <a:rPr lang="it-IT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it-IT" sz="2800" b="1" dirty="0" err="1" smtClean="0"/>
              <a:t>Not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really</a:t>
            </a:r>
            <a:r>
              <a:rPr lang="it-IT" sz="2800" b="1" dirty="0" smtClean="0"/>
              <a:t> a </a:t>
            </a:r>
            <a:r>
              <a:rPr lang="it-IT" sz="2800" b="1" dirty="0" err="1" smtClean="0"/>
              <a:t>solution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but</a:t>
            </a:r>
            <a:r>
              <a:rPr lang="it-IT" sz="2800" b="1" dirty="0" smtClean="0"/>
              <a:t> some </a:t>
            </a:r>
            <a:r>
              <a:rPr lang="it-IT" sz="2800" b="1" dirty="0" err="1" smtClean="0"/>
              <a:t>hints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from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Shafer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make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us</a:t>
            </a:r>
            <a:r>
              <a:rPr lang="it-IT" sz="2800" b="1" dirty="0" smtClean="0"/>
              <a:t> </a:t>
            </a:r>
          </a:p>
          <a:p>
            <a:r>
              <a:rPr lang="it-IT" sz="2800" b="1" dirty="0" err="1" smtClean="0"/>
              <a:t>thinking</a:t>
            </a:r>
            <a:r>
              <a:rPr lang="it-IT" sz="2800" b="1" dirty="0" smtClean="0"/>
              <a:t> positive!!!</a:t>
            </a:r>
          </a:p>
          <a:p>
            <a:endParaRPr lang="it-IT" sz="2800" b="1" dirty="0" smtClean="0"/>
          </a:p>
          <a:p>
            <a:endParaRPr lang="it-IT" sz="2800" dirty="0" smtClean="0"/>
          </a:p>
        </p:txBody>
      </p:sp>
      <p:graphicFrame>
        <p:nvGraphicFramePr>
          <p:cNvPr id="6" name="Grafico 5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843808" y="6093296"/>
          <a:ext cx="2520280" cy="504056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*dB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/mm =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20log|V/V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opp.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|/D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(mm)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D=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wire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diplacement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from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center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355976" y="2636912"/>
            <a:ext cx="4644008" cy="1872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2636912"/>
            <a:ext cx="4283968" cy="1872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115616" y="1268760"/>
            <a:ext cx="6192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</a:rPr>
              <a:t>BPM </a:t>
            </a:r>
            <a:r>
              <a:rPr lang="it-IT" sz="2800" b="1" dirty="0" err="1" smtClean="0">
                <a:solidFill>
                  <a:srgbClr val="002060"/>
                </a:solidFill>
              </a:rPr>
              <a:t>resolution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request</a:t>
            </a:r>
            <a:r>
              <a:rPr lang="it-IT" sz="2800" b="1" dirty="0" smtClean="0">
                <a:solidFill>
                  <a:srgbClr val="002060"/>
                </a:solidFill>
              </a:rPr>
              <a:t>: at </a:t>
            </a:r>
            <a:r>
              <a:rPr lang="it-IT" sz="2800" b="1" dirty="0" err="1" smtClean="0">
                <a:solidFill>
                  <a:srgbClr val="002060"/>
                </a:solidFill>
              </a:rPr>
              <a:t>least</a:t>
            </a:r>
            <a:r>
              <a:rPr lang="it-IT" sz="2800" b="1" dirty="0" smtClean="0">
                <a:solidFill>
                  <a:srgbClr val="002060"/>
                </a:solidFill>
              </a:rPr>
              <a:t> 100 </a:t>
            </a:r>
            <a:r>
              <a:rPr lang="it-IT" sz="2800" b="1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it-IT" sz="2800" b="1" dirty="0" smtClean="0">
                <a:solidFill>
                  <a:srgbClr val="002060"/>
                </a:solidFill>
              </a:rPr>
              <a:t>m</a:t>
            </a:r>
          </a:p>
          <a:p>
            <a:endParaRPr 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2852936"/>
            <a:ext cx="894103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10 </a:t>
            </a:r>
            <a:r>
              <a:rPr lang="it-IT" dirty="0" err="1" smtClean="0"/>
              <a:t>dBm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 7 </a:t>
            </a:r>
            <a:r>
              <a:rPr lang="it-IT" dirty="0" err="1" smtClean="0">
                <a:sym typeface="Wingdings" pitchFamily="2" charset="2"/>
              </a:rPr>
              <a:t>mA</a:t>
            </a:r>
            <a:r>
              <a:rPr lang="it-IT" dirty="0" smtClean="0">
                <a:sym typeface="Wingdings" pitchFamily="2" charset="2"/>
              </a:rPr>
              <a:t> @ 704 MHz</a:t>
            </a: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err="1" smtClean="0">
                <a:sym typeface="Wingdings" pitchFamily="2" charset="2"/>
              </a:rPr>
              <a:t>Pos</a:t>
            </a:r>
            <a:r>
              <a:rPr lang="it-IT" dirty="0" smtClean="0">
                <a:sym typeface="Wingdings" pitchFamily="2" charset="2"/>
              </a:rPr>
              <a:t>. 0             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4 = 3.6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---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2 = 3.6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</a:p>
          <a:p>
            <a:r>
              <a:rPr lang="it-IT" dirty="0" err="1" smtClean="0">
                <a:sym typeface="Wingdings" pitchFamily="2" charset="2"/>
              </a:rPr>
              <a:t>Pos</a:t>
            </a:r>
            <a:r>
              <a:rPr lang="it-IT" dirty="0" smtClean="0">
                <a:sym typeface="Wingdings" pitchFamily="2" charset="2"/>
              </a:rPr>
              <a:t>. 50 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ym typeface="Wingdings" pitchFamily="2" charset="2"/>
              </a:rPr>
              <a:t>m    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4 = 3.6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---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2 = 3.6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</a:p>
          <a:p>
            <a:r>
              <a:rPr lang="it-IT" dirty="0" err="1" smtClean="0">
                <a:sym typeface="Wingdings" pitchFamily="2" charset="2"/>
              </a:rPr>
              <a:t>Pos</a:t>
            </a:r>
            <a:r>
              <a:rPr lang="it-IT" dirty="0" smtClean="0">
                <a:sym typeface="Wingdings" pitchFamily="2" charset="2"/>
              </a:rPr>
              <a:t>. 100 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ym typeface="Wingdings" pitchFamily="2" charset="2"/>
              </a:rPr>
              <a:t>m  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4 = 3.6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---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2 = 3.5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sz="2000" b="1" dirty="0" err="1" smtClean="0">
                <a:sym typeface="Wingdings" pitchFamily="2" charset="2"/>
              </a:rPr>
              <a:t>Results</a:t>
            </a:r>
            <a:r>
              <a:rPr lang="it-IT" sz="2000" b="1" dirty="0" smtClean="0">
                <a:sym typeface="Wingdings" pitchFamily="2" charset="2"/>
              </a:rPr>
              <a:t> in </a:t>
            </a:r>
            <a:r>
              <a:rPr lang="it-IT" sz="2000" b="1" dirty="0" err="1" smtClean="0">
                <a:sym typeface="Wingdings" pitchFamily="2" charset="2"/>
              </a:rPr>
              <a:t>mV</a:t>
            </a:r>
            <a:r>
              <a:rPr lang="it-IT" sz="2000" b="1" dirty="0" smtClean="0">
                <a:sym typeface="Wingdings" pitchFamily="2" charset="2"/>
              </a:rPr>
              <a:t>, </a:t>
            </a:r>
            <a:r>
              <a:rPr lang="it-IT" sz="2000" b="1" dirty="0" err="1" smtClean="0">
                <a:sym typeface="Wingdings" pitchFamily="2" charset="2"/>
              </a:rPr>
              <a:t>variation</a:t>
            </a:r>
            <a:r>
              <a:rPr lang="it-IT" sz="2000" b="1" dirty="0" smtClean="0">
                <a:sym typeface="Wingdings" pitchFamily="2" charset="2"/>
              </a:rPr>
              <a:t> in </a:t>
            </a:r>
            <a:r>
              <a:rPr lang="it-IT" sz="2000" b="1" dirty="0" err="1" smtClean="0">
                <a:sym typeface="Wingdings" pitchFamily="2" charset="2"/>
              </a:rPr>
              <a:t>tens</a:t>
            </a:r>
            <a:r>
              <a:rPr lang="it-IT" sz="2000" b="1" dirty="0" smtClean="0">
                <a:sym typeface="Wingdings" pitchFamily="2" charset="2"/>
              </a:rPr>
              <a:t> on microvolt </a:t>
            </a:r>
            <a:r>
              <a:rPr lang="it-IT" sz="2000" b="1" dirty="0" smtClean="0">
                <a:sym typeface="Wingdings" pitchFamily="2" charset="2"/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red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ym typeface="Wingdings" pitchFamily="2" charset="2"/>
              </a:rPr>
              <a:t>digits</a:t>
            </a:r>
            <a:r>
              <a:rPr lang="it-IT" sz="2000" b="1" dirty="0" smtClean="0">
                <a:sym typeface="Wingdings" pitchFamily="2" charset="2"/>
              </a:rPr>
              <a:t>) </a:t>
            </a:r>
            <a:r>
              <a:rPr lang="it-IT" sz="2000" b="1" dirty="0" smtClean="0">
                <a:sym typeface="Wingdings" pitchFamily="2" charset="2"/>
              </a:rPr>
              <a:t>at </a:t>
            </a:r>
            <a:r>
              <a:rPr lang="it-IT" sz="2000" b="1" dirty="0" smtClean="0">
                <a:sym typeface="Wingdings" pitchFamily="2" charset="2"/>
              </a:rPr>
              <a:t>10 </a:t>
            </a:r>
            <a:r>
              <a:rPr lang="it-IT" sz="2000" b="1" dirty="0" err="1" smtClean="0">
                <a:sym typeface="Wingdings" pitchFamily="2" charset="2"/>
              </a:rPr>
              <a:t>dBm</a:t>
            </a:r>
            <a:r>
              <a:rPr lang="it-IT" sz="2000" b="1" dirty="0" smtClean="0">
                <a:sym typeface="Wingdings" pitchFamily="2" charset="2"/>
              </a:rPr>
              <a:t>, </a:t>
            </a:r>
            <a:r>
              <a:rPr lang="it-IT" sz="2000" b="1" dirty="0" err="1" smtClean="0">
                <a:sym typeface="Wingdings" pitchFamily="2" charset="2"/>
              </a:rPr>
              <a:t>but</a:t>
            </a:r>
            <a:r>
              <a:rPr lang="it-IT" sz="2000" b="1" dirty="0" smtClean="0">
                <a:sym typeface="Wingdings" pitchFamily="2" charset="2"/>
              </a:rPr>
              <a:t> </a:t>
            </a:r>
            <a:r>
              <a:rPr lang="it-IT" sz="2000" b="1" dirty="0" err="1" smtClean="0">
                <a:sym typeface="Wingdings" pitchFamily="2" charset="2"/>
              </a:rPr>
              <a:t>increase</a:t>
            </a:r>
            <a:r>
              <a:rPr lang="it-IT" sz="2000" b="1" dirty="0" smtClean="0">
                <a:sym typeface="Wingdings" pitchFamily="2" charset="2"/>
              </a:rPr>
              <a:t> in </a:t>
            </a:r>
            <a:endParaRPr lang="it-IT" sz="2000" b="1" dirty="0" smtClean="0">
              <a:sym typeface="Wingdings" pitchFamily="2" charset="2"/>
            </a:endParaRPr>
          </a:p>
          <a:p>
            <a:r>
              <a:rPr lang="it-IT" sz="2000" b="1" dirty="0" err="1" smtClean="0">
                <a:sym typeface="Wingdings" pitchFamily="2" charset="2"/>
              </a:rPr>
              <a:t>resolution</a:t>
            </a:r>
            <a:r>
              <a:rPr lang="it-IT" sz="2000" b="1" dirty="0" smtClean="0">
                <a:sym typeface="Wingdings" pitchFamily="2" charset="2"/>
              </a:rPr>
              <a:t> </a:t>
            </a:r>
            <a:r>
              <a:rPr lang="it-IT" sz="2000" b="1" dirty="0" err="1" smtClean="0">
                <a:sym typeface="Wingdings" pitchFamily="2" charset="2"/>
              </a:rPr>
              <a:t>if</a:t>
            </a:r>
            <a:r>
              <a:rPr lang="it-IT" sz="2000" b="1" dirty="0" smtClean="0">
                <a:sym typeface="Wingdings" pitchFamily="2" charset="2"/>
              </a:rPr>
              <a:t> </a:t>
            </a:r>
            <a:r>
              <a:rPr lang="it-IT" sz="2000" b="1" dirty="0" err="1" smtClean="0">
                <a:sym typeface="Wingdings" pitchFamily="2" charset="2"/>
              </a:rPr>
              <a:t>signal</a:t>
            </a:r>
            <a:r>
              <a:rPr lang="it-IT" sz="2000" b="1" dirty="0" smtClean="0">
                <a:sym typeface="Wingdings" pitchFamily="2" charset="2"/>
              </a:rPr>
              <a:t> </a:t>
            </a:r>
            <a:r>
              <a:rPr lang="it-IT" sz="2000" b="1" dirty="0" err="1" smtClean="0">
                <a:sym typeface="Wingdings" pitchFamily="2" charset="2"/>
              </a:rPr>
              <a:t>increase</a:t>
            </a:r>
            <a:r>
              <a:rPr lang="it-IT" sz="2000" b="1" dirty="0" smtClean="0">
                <a:sym typeface="Wingdings" pitchFamily="2" charset="2"/>
              </a:rPr>
              <a:t>.</a:t>
            </a:r>
            <a:endParaRPr lang="it-IT" dirty="0" smtClean="0">
              <a:sym typeface="Wingdings" pitchFamily="2" charset="2"/>
            </a:endParaRPr>
          </a:p>
          <a:p>
            <a:r>
              <a:rPr lang="it-IT" sz="2000" b="1" dirty="0" err="1" smtClean="0">
                <a:sym typeface="Wingdings" pitchFamily="2" charset="2"/>
              </a:rPr>
              <a:t>Remember</a:t>
            </a:r>
            <a:r>
              <a:rPr lang="it-IT" sz="2000" b="1" dirty="0" smtClean="0">
                <a:sym typeface="Wingdings" pitchFamily="2" charset="2"/>
              </a:rPr>
              <a:t>: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nominal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bunch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charge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140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pC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if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current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about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70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mA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@704 MHz</a:t>
            </a:r>
          </a:p>
          <a:p>
            <a:endParaRPr lang="it-IT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it-IT" sz="2800" b="1" dirty="0" smtClean="0">
                <a:solidFill>
                  <a:srgbClr val="0070C0"/>
                </a:solidFill>
                <a:sym typeface="Wingdings" pitchFamily="2" charset="2"/>
              </a:rPr>
              <a:t>…..and don’t </a:t>
            </a:r>
            <a:r>
              <a:rPr lang="it-IT" sz="2800" b="1" dirty="0" err="1" smtClean="0">
                <a:solidFill>
                  <a:srgbClr val="0070C0"/>
                </a:solidFill>
                <a:sym typeface="Wingdings" pitchFamily="2" charset="2"/>
              </a:rPr>
              <a:t>forget</a:t>
            </a:r>
            <a:r>
              <a:rPr lang="it-IT" sz="2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sym typeface="Wingdings" pitchFamily="2" charset="2"/>
              </a:rPr>
              <a:t>Shafer</a:t>
            </a:r>
            <a:r>
              <a:rPr lang="it-IT" sz="2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  <a:sym typeface="Wingdings" pitchFamily="2" charset="2"/>
              </a:rPr>
              <a:t>gift</a:t>
            </a:r>
            <a:r>
              <a:rPr lang="it-IT" sz="2800" b="1" dirty="0" smtClean="0">
                <a:solidFill>
                  <a:srgbClr val="0070C0"/>
                </a:solidFill>
                <a:sym typeface="Wingdings" pitchFamily="2" charset="2"/>
              </a:rPr>
              <a:t>!! </a:t>
            </a:r>
            <a:endParaRPr lang="it-IT" sz="2800" b="1" dirty="0" smtClean="0">
              <a:solidFill>
                <a:srgbClr val="0070C0"/>
              </a:solidFill>
            </a:endParaRPr>
          </a:p>
          <a:p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99992" y="2708920"/>
            <a:ext cx="445365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20 </a:t>
            </a:r>
            <a:r>
              <a:rPr lang="it-IT" dirty="0" err="1" smtClean="0"/>
              <a:t>dBm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 20 </a:t>
            </a:r>
            <a:r>
              <a:rPr lang="it-IT" dirty="0" err="1" smtClean="0">
                <a:sym typeface="Wingdings" pitchFamily="2" charset="2"/>
              </a:rPr>
              <a:t>mA</a:t>
            </a:r>
            <a:r>
              <a:rPr lang="it-IT" dirty="0" smtClean="0">
                <a:sym typeface="Wingdings" pitchFamily="2" charset="2"/>
              </a:rPr>
              <a:t> @ 704 MHz</a:t>
            </a: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err="1" smtClean="0">
                <a:sym typeface="Wingdings" pitchFamily="2" charset="2"/>
              </a:rPr>
              <a:t>Pos</a:t>
            </a:r>
            <a:r>
              <a:rPr lang="it-IT" dirty="0" smtClean="0">
                <a:sym typeface="Wingdings" pitchFamily="2" charset="2"/>
              </a:rPr>
              <a:t>. 0             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4 = 10.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it-IT" dirty="0" smtClean="0">
                <a:sym typeface="Wingdings" pitchFamily="2" charset="2"/>
              </a:rPr>
              <a:t>4 </a:t>
            </a:r>
            <a:r>
              <a:rPr lang="it-IT" dirty="0" err="1" smtClean="0">
                <a:sym typeface="Wingdings" pitchFamily="2" charset="2"/>
              </a:rPr>
              <a:t>---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2 = 11.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8</a:t>
            </a:r>
            <a:r>
              <a:rPr lang="it-IT" dirty="0" smtClean="0">
                <a:sym typeface="Wingdings" pitchFamily="2" charset="2"/>
              </a:rPr>
              <a:t>8</a:t>
            </a:r>
          </a:p>
          <a:p>
            <a:r>
              <a:rPr lang="it-IT" dirty="0" err="1" smtClean="0">
                <a:sym typeface="Wingdings" pitchFamily="2" charset="2"/>
              </a:rPr>
              <a:t>Pos</a:t>
            </a:r>
            <a:r>
              <a:rPr lang="it-IT" dirty="0" smtClean="0">
                <a:sym typeface="Wingdings" pitchFamily="2" charset="2"/>
              </a:rPr>
              <a:t>. 50 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ym typeface="Wingdings" pitchFamily="2" charset="2"/>
              </a:rPr>
              <a:t>m    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4 = 10.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it-IT" dirty="0" smtClean="0">
                <a:sym typeface="Wingdings" pitchFamily="2" charset="2"/>
              </a:rPr>
              <a:t>3 </a:t>
            </a:r>
            <a:r>
              <a:rPr lang="it-IT" dirty="0" err="1" smtClean="0">
                <a:sym typeface="Wingdings" pitchFamily="2" charset="2"/>
              </a:rPr>
              <a:t>---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2 = 11.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7</a:t>
            </a:r>
            <a:r>
              <a:rPr lang="it-IT" dirty="0" smtClean="0">
                <a:sym typeface="Wingdings" pitchFamily="2" charset="2"/>
              </a:rPr>
              <a:t>9</a:t>
            </a:r>
          </a:p>
          <a:p>
            <a:r>
              <a:rPr lang="it-IT" dirty="0" err="1" smtClean="0">
                <a:sym typeface="Wingdings" pitchFamily="2" charset="2"/>
              </a:rPr>
              <a:t>Pos</a:t>
            </a:r>
            <a:r>
              <a:rPr lang="it-IT" dirty="0" smtClean="0">
                <a:sym typeface="Wingdings" pitchFamily="2" charset="2"/>
              </a:rPr>
              <a:t>. 100 </a:t>
            </a:r>
            <a:r>
              <a:rPr lang="it-IT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it-IT" dirty="0" smtClean="0">
                <a:sym typeface="Wingdings" pitchFamily="2" charset="2"/>
              </a:rPr>
              <a:t>m  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4 = 10.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5</a:t>
            </a:r>
            <a:r>
              <a:rPr lang="it-IT" dirty="0" smtClean="0">
                <a:sym typeface="Wingdings" pitchFamily="2" charset="2"/>
              </a:rPr>
              <a:t>3 </a:t>
            </a:r>
            <a:r>
              <a:rPr lang="it-IT" dirty="0" err="1" smtClean="0">
                <a:sym typeface="Wingdings" pitchFamily="2" charset="2"/>
              </a:rPr>
              <a:t>---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port</a:t>
            </a:r>
            <a:r>
              <a:rPr lang="it-IT" dirty="0" smtClean="0">
                <a:sym typeface="Wingdings" pitchFamily="2" charset="2"/>
              </a:rPr>
              <a:t> 2 = 11.</a:t>
            </a:r>
            <a:r>
              <a:rPr lang="it-IT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it-IT" dirty="0" smtClean="0">
                <a:sym typeface="Wingdings" pitchFamily="2" charset="2"/>
              </a:rPr>
              <a:t>4</a:t>
            </a:r>
          </a:p>
          <a:p>
            <a:endParaRPr lang="it-IT" dirty="0" smtClean="0">
              <a:sym typeface="Wingdings" pitchFamily="2" charset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476672"/>
            <a:ext cx="5337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BPM position </a:t>
            </a:r>
            <a:r>
              <a:rPr lang="it-IT" sz="4000" b="1" dirty="0" err="1" smtClean="0">
                <a:solidFill>
                  <a:srgbClr val="FF0000"/>
                </a:solidFill>
              </a:rPr>
              <a:t>resolution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7168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 smtClean="0">
                <a:solidFill>
                  <a:srgbClr val="FF0000"/>
                </a:solidFill>
              </a:rPr>
              <a:t>Beam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</a:rPr>
              <a:t>current</a:t>
            </a:r>
            <a:r>
              <a:rPr lang="it-IT" sz="4000" b="1" dirty="0" smtClean="0">
                <a:solidFill>
                  <a:srgbClr val="FF0000"/>
                </a:solidFill>
              </a:rPr>
              <a:t> monitor </a:t>
            </a:r>
            <a:r>
              <a:rPr lang="it-IT" sz="4000" b="1" dirty="0" err="1" smtClean="0">
                <a:solidFill>
                  <a:srgbClr val="FF0000"/>
                </a:solidFill>
              </a:rPr>
              <a:t>purchases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DSC02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1736"/>
            <a:ext cx="3168352" cy="2376264"/>
          </a:xfrm>
          <a:prstGeom prst="rect">
            <a:avLst/>
          </a:prstGeom>
        </p:spPr>
      </p:pic>
      <p:pic>
        <p:nvPicPr>
          <p:cNvPr id="5" name="Immagine 4" descr="DSC02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052736"/>
            <a:ext cx="3707904" cy="2780928"/>
          </a:xfrm>
          <a:prstGeom prst="rect">
            <a:avLst/>
          </a:prstGeom>
        </p:spPr>
      </p:pic>
      <p:pic>
        <p:nvPicPr>
          <p:cNvPr id="6" name="Immagine 5" descr="DSC02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836712"/>
            <a:ext cx="2592288" cy="1944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2780928"/>
            <a:ext cx="42119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In </a:t>
            </a:r>
            <a:r>
              <a:rPr lang="it-IT" sz="2800" b="1" dirty="0" err="1" smtClean="0"/>
              <a:t>vacuum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sensor</a:t>
            </a:r>
            <a:r>
              <a:rPr lang="it-IT" sz="2800" b="1" dirty="0" smtClean="0"/>
              <a:t>: </a:t>
            </a:r>
          </a:p>
          <a:p>
            <a:r>
              <a:rPr lang="it-IT" sz="2800" b="1" dirty="0" smtClean="0"/>
              <a:t>22 mm </a:t>
            </a:r>
            <a:r>
              <a:rPr lang="it-IT" sz="2800" b="1" dirty="0" err="1" smtClean="0"/>
              <a:t>height</a:t>
            </a:r>
            <a:r>
              <a:rPr lang="it-IT" sz="2800" b="1" dirty="0" smtClean="0"/>
              <a:t>, ID=30 mm, OD=102 mm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20072" y="3789040"/>
            <a:ext cx="33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Front-end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electronics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4221088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Cable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4355976" y="48691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latin typeface="Arial" charset="0"/>
              </a:rPr>
              <a:t>Low </a:t>
            </a:r>
            <a:r>
              <a:rPr lang="it-IT" sz="2000" b="1" dirty="0" err="1" smtClean="0">
                <a:latin typeface="Arial" charset="0"/>
              </a:rPr>
              <a:t>cutoff</a:t>
            </a:r>
            <a:r>
              <a:rPr lang="it-IT" sz="2000" b="1" dirty="0" smtClean="0">
                <a:latin typeface="Arial" charset="0"/>
              </a:rPr>
              <a:t> </a:t>
            </a:r>
            <a:r>
              <a:rPr lang="it-IT" sz="2000" b="1" dirty="0" err="1" smtClean="0">
                <a:latin typeface="Arial" charset="0"/>
              </a:rPr>
              <a:t>frequency</a:t>
            </a:r>
            <a:r>
              <a:rPr lang="it-IT" sz="2000" b="1" dirty="0" smtClean="0">
                <a:latin typeface="Arial" charset="0"/>
              </a:rPr>
              <a:t>: 3Hz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smtClean="0">
                <a:latin typeface="Arial" charset="0"/>
              </a:rPr>
              <a:t>High </a:t>
            </a:r>
            <a:r>
              <a:rPr lang="it-IT" sz="2000" b="1" dirty="0" err="1" smtClean="0">
                <a:latin typeface="Arial" charset="0"/>
              </a:rPr>
              <a:t>cutoff</a:t>
            </a:r>
            <a:r>
              <a:rPr lang="it-IT" sz="2000" b="1" dirty="0" smtClean="0">
                <a:latin typeface="Arial" charset="0"/>
              </a:rPr>
              <a:t> </a:t>
            </a:r>
            <a:r>
              <a:rPr lang="it-IT" sz="2000" b="1" dirty="0" err="1" smtClean="0">
                <a:latin typeface="Arial" charset="0"/>
              </a:rPr>
              <a:t>frequency</a:t>
            </a:r>
            <a:r>
              <a:rPr lang="it-IT" sz="2000" b="1" dirty="0" smtClean="0">
                <a:latin typeface="Arial" charset="0"/>
              </a:rPr>
              <a:t>: 1MHz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err="1" smtClean="0">
                <a:latin typeface="Arial" charset="0"/>
              </a:rPr>
              <a:t>Droop</a:t>
            </a:r>
            <a:r>
              <a:rPr lang="it-IT" sz="2000" b="1" dirty="0" smtClean="0">
                <a:latin typeface="Arial" charset="0"/>
              </a:rPr>
              <a:t>: &lt;2%/ms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smtClean="0">
                <a:latin typeface="Arial" charset="0"/>
              </a:rPr>
              <a:t>Full scale output </a:t>
            </a:r>
            <a:r>
              <a:rPr lang="it-IT" sz="2000" b="1" dirty="0" err="1" smtClean="0">
                <a:latin typeface="Arial" charset="0"/>
              </a:rPr>
              <a:t>voltage</a:t>
            </a:r>
            <a:r>
              <a:rPr lang="it-IT" sz="2000" b="1" dirty="0" smtClean="0">
                <a:latin typeface="Arial" charset="0"/>
              </a:rPr>
              <a:t>: +/-10V </a:t>
            </a:r>
            <a:br>
              <a:rPr lang="it-IT" sz="2000" b="1" dirty="0" smtClean="0">
                <a:latin typeface="Arial" charset="0"/>
              </a:rPr>
            </a:br>
            <a:r>
              <a:rPr lang="it-IT" sz="2000" b="1" dirty="0" smtClean="0">
                <a:latin typeface="Arial" charset="0"/>
              </a:rPr>
              <a:t>Full scale </a:t>
            </a:r>
            <a:r>
              <a:rPr lang="it-IT" sz="2000" b="1" dirty="0" err="1" smtClean="0">
                <a:latin typeface="Arial" charset="0"/>
              </a:rPr>
              <a:t>range</a:t>
            </a:r>
            <a:r>
              <a:rPr lang="it-IT" sz="2000" b="1" dirty="0" smtClean="0">
                <a:latin typeface="Arial" charset="0"/>
              </a:rPr>
              <a:t>: 80 </a:t>
            </a:r>
            <a:r>
              <a:rPr lang="it-IT" sz="2000" b="1" dirty="0" err="1" smtClean="0">
                <a:latin typeface="Arial" charset="0"/>
              </a:rPr>
              <a:t>mA</a:t>
            </a:r>
            <a:endParaRPr lang="it-IT" sz="2000" b="1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036496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>                    </a:t>
            </a:r>
            <a:r>
              <a:rPr lang="it-IT" sz="4800" b="1" dirty="0" err="1" smtClean="0">
                <a:solidFill>
                  <a:srgbClr val="FF0000"/>
                </a:solidFill>
              </a:rPr>
              <a:t>Conclusions</a:t>
            </a:r>
            <a:endParaRPr lang="it-IT" sz="4800" b="1" dirty="0" smtClean="0">
              <a:solidFill>
                <a:srgbClr val="FF0000"/>
              </a:solidFill>
            </a:endParaRPr>
          </a:p>
          <a:p>
            <a:r>
              <a:rPr lang="it-IT" sz="2800" b="1" dirty="0" smtClean="0">
                <a:solidFill>
                  <a:srgbClr val="0070C0"/>
                </a:solidFill>
              </a:rPr>
              <a:t>Some </a:t>
            </a:r>
            <a:r>
              <a:rPr lang="it-IT" sz="2800" b="1" dirty="0" err="1" smtClean="0">
                <a:solidFill>
                  <a:srgbClr val="0070C0"/>
                </a:solidFill>
              </a:rPr>
              <a:t>problem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with</a:t>
            </a:r>
            <a:r>
              <a:rPr lang="it-IT" sz="2800" b="1" dirty="0" smtClean="0">
                <a:solidFill>
                  <a:srgbClr val="0070C0"/>
                </a:solidFill>
              </a:rPr>
              <a:t> first BPM </a:t>
            </a:r>
            <a:r>
              <a:rPr lang="it-IT" sz="2800" b="1" dirty="0" err="1" smtClean="0">
                <a:solidFill>
                  <a:srgbClr val="0070C0"/>
                </a:solidFill>
              </a:rPr>
              <a:t>prototype</a:t>
            </a:r>
            <a:r>
              <a:rPr lang="it-IT" sz="2800" b="1" dirty="0" smtClean="0">
                <a:solidFill>
                  <a:srgbClr val="0070C0"/>
                </a:solidFill>
              </a:rPr>
              <a:t>: </a:t>
            </a:r>
            <a:r>
              <a:rPr lang="it-IT" sz="2800" b="1" dirty="0" err="1" smtClean="0">
                <a:solidFill>
                  <a:srgbClr val="0070C0"/>
                </a:solidFill>
              </a:rPr>
              <a:t>feedthrough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welding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not</a:t>
            </a:r>
            <a:r>
              <a:rPr lang="it-IT" sz="2800" b="1" dirty="0" smtClean="0">
                <a:solidFill>
                  <a:srgbClr val="0070C0"/>
                </a:solidFill>
              </a:rPr>
              <a:t> so easy</a:t>
            </a:r>
            <a:endParaRPr lang="it-IT" sz="1100" b="1" dirty="0" smtClean="0">
              <a:solidFill>
                <a:srgbClr val="0070C0"/>
              </a:solidFill>
            </a:endParaRPr>
          </a:p>
          <a:p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b="1" dirty="0" smtClean="0">
                <a:solidFill>
                  <a:srgbClr val="0070C0"/>
                </a:solidFill>
              </a:rPr>
              <a:t>New </a:t>
            </a:r>
            <a:r>
              <a:rPr lang="it-IT" sz="2800" b="1" dirty="0" err="1" smtClean="0">
                <a:solidFill>
                  <a:srgbClr val="0070C0"/>
                </a:solidFill>
              </a:rPr>
              <a:t>prototype</a:t>
            </a:r>
            <a:r>
              <a:rPr lang="it-IT" sz="2800" b="1" dirty="0" smtClean="0">
                <a:solidFill>
                  <a:srgbClr val="0070C0"/>
                </a:solidFill>
              </a:rPr>
              <a:t> design, </a:t>
            </a:r>
            <a:r>
              <a:rPr lang="it-IT" sz="2800" b="1" dirty="0" err="1" smtClean="0">
                <a:solidFill>
                  <a:srgbClr val="0070C0"/>
                </a:solidFill>
              </a:rPr>
              <a:t>with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different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feedthrough</a:t>
            </a:r>
            <a:r>
              <a:rPr lang="it-IT" sz="2800" b="1" dirty="0" smtClean="0">
                <a:solidFill>
                  <a:srgbClr val="0070C0"/>
                </a:solidFill>
              </a:rPr>
              <a:t> and </a:t>
            </a:r>
            <a:r>
              <a:rPr lang="it-IT" sz="2800" b="1" dirty="0" err="1" smtClean="0">
                <a:solidFill>
                  <a:srgbClr val="0070C0"/>
                </a:solidFill>
              </a:rPr>
              <a:t>different</a:t>
            </a:r>
            <a:r>
              <a:rPr lang="it-IT" sz="2800" b="1" dirty="0" smtClean="0">
                <a:solidFill>
                  <a:srgbClr val="0070C0"/>
                </a:solidFill>
              </a:rPr>
              <a:t> connection (no pin </a:t>
            </a:r>
            <a:r>
              <a:rPr lang="it-IT" sz="2800" b="1" dirty="0" err="1" smtClean="0">
                <a:solidFill>
                  <a:srgbClr val="0070C0"/>
                </a:solidFill>
              </a:rPr>
              <a:t>soldering</a:t>
            </a:r>
            <a:r>
              <a:rPr lang="it-IT" sz="2800" b="1" dirty="0" smtClean="0">
                <a:solidFill>
                  <a:srgbClr val="0070C0"/>
                </a:solidFill>
              </a:rPr>
              <a:t>)</a:t>
            </a:r>
          </a:p>
          <a:p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b="1" dirty="0" smtClean="0">
                <a:solidFill>
                  <a:srgbClr val="0070C0"/>
                </a:solidFill>
              </a:rPr>
              <a:t>First BPM </a:t>
            </a:r>
            <a:r>
              <a:rPr lang="it-IT" sz="2800" b="1" dirty="0" err="1" smtClean="0">
                <a:solidFill>
                  <a:srgbClr val="0070C0"/>
                </a:solidFill>
              </a:rPr>
              <a:t>simulations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using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wire</a:t>
            </a:r>
            <a:r>
              <a:rPr lang="it-IT" sz="2800" b="1" dirty="0" smtClean="0">
                <a:solidFill>
                  <a:srgbClr val="0070C0"/>
                </a:solidFill>
              </a:rPr>
              <a:t> test </a:t>
            </a:r>
            <a:r>
              <a:rPr lang="it-IT" sz="2800" b="1" dirty="0" err="1" smtClean="0">
                <a:solidFill>
                  <a:srgbClr val="0070C0"/>
                </a:solidFill>
              </a:rPr>
              <a:t>bench</a:t>
            </a:r>
            <a:endParaRPr lang="it-IT" sz="2800" b="1" dirty="0" smtClean="0">
              <a:solidFill>
                <a:srgbClr val="0070C0"/>
              </a:solidFill>
            </a:endParaRPr>
          </a:p>
          <a:p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b="1" dirty="0" err="1" smtClean="0">
                <a:solidFill>
                  <a:srgbClr val="0070C0"/>
                </a:solidFill>
              </a:rPr>
              <a:t>List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of</a:t>
            </a:r>
            <a:r>
              <a:rPr lang="it-IT" sz="2800" b="1" dirty="0" smtClean="0">
                <a:solidFill>
                  <a:srgbClr val="0070C0"/>
                </a:solidFill>
              </a:rPr>
              <a:t>  </a:t>
            </a:r>
            <a:r>
              <a:rPr lang="it-IT" sz="2800" b="1" dirty="0" err="1" smtClean="0">
                <a:solidFill>
                  <a:srgbClr val="0070C0"/>
                </a:solidFill>
              </a:rPr>
              <a:t>purchases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about</a:t>
            </a:r>
            <a:r>
              <a:rPr lang="it-IT" sz="2800" b="1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beam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current</a:t>
            </a:r>
            <a:r>
              <a:rPr lang="it-IT" sz="2800" b="1" dirty="0" smtClean="0">
                <a:solidFill>
                  <a:srgbClr val="0070C0"/>
                </a:solidFill>
              </a:rPr>
              <a:t> monitor</a:t>
            </a:r>
          </a:p>
          <a:p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b="1" dirty="0" err="1" smtClean="0">
                <a:solidFill>
                  <a:srgbClr val="0070C0"/>
                </a:solidFill>
              </a:rPr>
              <a:t>Method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to</a:t>
            </a:r>
            <a:r>
              <a:rPr lang="it-IT" sz="2800" b="1" dirty="0" smtClean="0">
                <a:solidFill>
                  <a:srgbClr val="0070C0"/>
                </a:solidFill>
              </a:rPr>
              <a:t> simulate </a:t>
            </a:r>
            <a:r>
              <a:rPr lang="it-IT" sz="2800" b="1" dirty="0" err="1" smtClean="0">
                <a:solidFill>
                  <a:srgbClr val="0070C0"/>
                </a:solidFill>
              </a:rPr>
              <a:t>better</a:t>
            </a:r>
            <a:r>
              <a:rPr lang="it-IT" sz="2800" b="1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beam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characteristics</a:t>
            </a:r>
            <a:r>
              <a:rPr lang="it-IT" sz="2800" b="1" dirty="0" smtClean="0">
                <a:solidFill>
                  <a:srgbClr val="0070C0"/>
                </a:solidFill>
              </a:rPr>
              <a:t>: </a:t>
            </a:r>
            <a:r>
              <a:rPr lang="it-IT" sz="2800" b="1" dirty="0" err="1" smtClean="0">
                <a:solidFill>
                  <a:srgbClr val="0070C0"/>
                </a:solidFill>
              </a:rPr>
              <a:t>not</a:t>
            </a:r>
            <a:r>
              <a:rPr lang="it-IT" sz="2800" b="1" dirty="0" smtClean="0">
                <a:solidFill>
                  <a:srgbClr val="0070C0"/>
                </a:solidFill>
              </a:rPr>
              <a:t> a tutorial </a:t>
            </a:r>
            <a:r>
              <a:rPr lang="it-IT" sz="2800" b="1" dirty="0" err="1" smtClean="0">
                <a:solidFill>
                  <a:srgbClr val="0070C0"/>
                </a:solidFill>
              </a:rPr>
              <a:t>but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only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my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ideas</a:t>
            </a:r>
            <a:r>
              <a:rPr lang="it-IT" sz="2800" b="1" dirty="0" smtClean="0">
                <a:solidFill>
                  <a:srgbClr val="0070C0"/>
                </a:solidFill>
              </a:rPr>
              <a:t> . </a:t>
            </a:r>
            <a:r>
              <a:rPr lang="en-US" sz="2800" b="1" dirty="0" smtClean="0">
                <a:solidFill>
                  <a:srgbClr val="FF0000"/>
                </a:solidFill>
              </a:rPr>
              <a:t>IT WOULD BE NICE TO HAVE OTHER SUGGESTIONS ON THIS SPECIFIC TOPIC.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en-US" sz="2800" b="1" dirty="0" smtClean="0"/>
              <a:t>Thank you</a:t>
            </a:r>
            <a:endParaRPr lang="it-IT" sz="2800" b="1" dirty="0" smtClean="0"/>
          </a:p>
          <a:p>
            <a:endParaRPr lang="it-IT" sz="4800" b="1" dirty="0" smtClean="0">
              <a:solidFill>
                <a:srgbClr val="0070C0"/>
              </a:solidFill>
            </a:endParaRP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47118" y="-486879"/>
            <a:ext cx="2520280" cy="473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4283968" y="404664"/>
            <a:ext cx="720080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12843" y="-348146"/>
            <a:ext cx="2448273" cy="452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499992" y="548680"/>
            <a:ext cx="464400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596336" y="836712"/>
            <a:ext cx="115212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7504" y="1556792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887055" y="2593665"/>
            <a:ext cx="3151015" cy="39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4283968" y="2852936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25006" y="6165304"/>
            <a:ext cx="451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002060"/>
                </a:solidFill>
              </a:rPr>
              <a:t>Pictures</a:t>
            </a:r>
            <a:r>
              <a:rPr lang="it-IT" sz="3200" b="1" dirty="0" smtClean="0">
                <a:solidFill>
                  <a:srgbClr val="002060"/>
                </a:solidFill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</a:rPr>
              <a:t>from</a:t>
            </a:r>
            <a:r>
              <a:rPr lang="it-IT" sz="3200" b="1" dirty="0" smtClean="0">
                <a:solidFill>
                  <a:srgbClr val="002060"/>
                </a:solidFill>
              </a:rPr>
              <a:t> SNS project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6176" y="31409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 mm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306896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 mm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4624551" y="467259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64 mm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6084168" y="2132856"/>
            <a:ext cx="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7164288" y="2132856"/>
            <a:ext cx="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084168" y="3429000"/>
            <a:ext cx="1080120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195736" y="2348880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203848" y="2420888"/>
            <a:ext cx="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195736" y="3356992"/>
            <a:ext cx="1008112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076056" y="0"/>
            <a:ext cx="3135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DTL - BPM</a:t>
            </a:r>
            <a:endParaRPr lang="it-IT" sz="5400" b="1" dirty="0">
              <a:solidFill>
                <a:srgbClr val="FF0000"/>
              </a:solidFill>
            </a:endParaRPr>
          </a:p>
        </p:txBody>
      </p:sp>
      <p:cxnSp>
        <p:nvCxnSpPr>
          <p:cNvPr id="34" name="Connettore 1 33"/>
          <p:cNvCxnSpPr/>
          <p:nvPr/>
        </p:nvCxnSpPr>
        <p:spPr>
          <a:xfrm>
            <a:off x="4427984" y="4005064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427984" y="5661248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148064" y="4005064"/>
            <a:ext cx="0" cy="165618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1115616" y="4797152"/>
            <a:ext cx="3816424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1043608" y="4437112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Beam</a:t>
            </a:r>
            <a:r>
              <a:rPr lang="it-IT" dirty="0" smtClean="0"/>
              <a:t> direction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02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07704" y="5805264"/>
            <a:ext cx="6063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FIRST BPM PROTOTYPE</a:t>
            </a:r>
            <a:endParaRPr lang="it-IT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02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12160" y="404664"/>
            <a:ext cx="3024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SMA </a:t>
            </a:r>
            <a:r>
              <a:rPr lang="it-IT" sz="4400" b="1" dirty="0" err="1" smtClean="0"/>
              <a:t>female</a:t>
            </a:r>
            <a:endParaRPr lang="it-IT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1898" y="4395149"/>
            <a:ext cx="1710953" cy="32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new bp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87" y="0"/>
            <a:ext cx="8416225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31640" y="908720"/>
            <a:ext cx="1772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SMP male</a:t>
            </a:r>
          </a:p>
          <a:p>
            <a:r>
              <a:rPr lang="it-IT" sz="2400" b="1" dirty="0" err="1" smtClean="0"/>
              <a:t>feedthrough</a:t>
            </a:r>
            <a:endParaRPr lang="it-IT" sz="2400" b="1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2699792" y="1700808"/>
            <a:ext cx="1512168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059832" y="5661248"/>
            <a:ext cx="595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0070C0"/>
                </a:solidFill>
              </a:rPr>
              <a:t>NEW BPM PROTOTYPE</a:t>
            </a:r>
            <a:endParaRPr lang="it-IT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ew bp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04775"/>
            <a:ext cx="8991600" cy="6648450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3203848" y="2780928"/>
            <a:ext cx="0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732240" y="2780928"/>
            <a:ext cx="0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203848" y="3212976"/>
            <a:ext cx="3528392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283968" y="3140968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30 mm</a:t>
            </a:r>
            <a:endParaRPr lang="it-IT" sz="3200" b="1" dirty="0"/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1259632" y="260648"/>
            <a:ext cx="1944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1043608" y="6525344"/>
            <a:ext cx="20882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475656" y="260648"/>
            <a:ext cx="0" cy="626469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 rot="16200000">
            <a:off x="611560" y="3284984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54 mm</a:t>
            </a:r>
            <a:endParaRPr lang="it-IT" sz="3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779912" y="1268760"/>
            <a:ext cx="306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SMP </a:t>
            </a:r>
            <a:r>
              <a:rPr lang="it-IT" sz="2400" b="1" dirty="0" err="1" smtClean="0">
                <a:solidFill>
                  <a:srgbClr val="002060"/>
                </a:solidFill>
              </a:rPr>
              <a:t>female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connector</a:t>
            </a:r>
            <a:endParaRPr lang="it-IT" sz="2400" b="1" dirty="0">
              <a:solidFill>
                <a:srgbClr val="002060"/>
              </a:solidFill>
            </a:endParaRPr>
          </a:p>
        </p:txBody>
      </p:sp>
      <p:cxnSp>
        <p:nvCxnSpPr>
          <p:cNvPr id="23" name="Connettore 2 22"/>
          <p:cNvCxnSpPr/>
          <p:nvPr/>
        </p:nvCxnSpPr>
        <p:spPr>
          <a:xfrm flipH="1" flipV="1">
            <a:off x="3275856" y="764705"/>
            <a:ext cx="576064" cy="5760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508104" y="0"/>
            <a:ext cx="268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SiO2 cable-</a:t>
            </a:r>
            <a:r>
              <a:rPr lang="it-IT" sz="2400" b="1" dirty="0" smtClean="0">
                <a:solidFill>
                  <a:srgbClr val="002060"/>
                </a:solidFill>
                <a:latin typeface="Symbol" pitchFamily="18" charset="2"/>
              </a:rPr>
              <a:t>F</a:t>
            </a:r>
            <a:r>
              <a:rPr lang="it-IT" sz="2400" b="1" dirty="0" smtClean="0">
                <a:solidFill>
                  <a:srgbClr val="002060"/>
                </a:solidFill>
              </a:rPr>
              <a:t>=0.09”</a:t>
            </a:r>
            <a:endParaRPr lang="it-IT" sz="2400" b="1" dirty="0">
              <a:solidFill>
                <a:srgbClr val="002060"/>
              </a:solidFill>
            </a:endParaRPr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5364088" y="404664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ew bp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90" y="0"/>
            <a:ext cx="90808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302359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0070C0"/>
                </a:solidFill>
              </a:rPr>
              <a:t>How</a:t>
            </a:r>
            <a:r>
              <a:rPr lang="it-IT" sz="3200" b="1" dirty="0" smtClean="0">
                <a:solidFill>
                  <a:srgbClr val="0070C0"/>
                </a:solidFill>
              </a:rPr>
              <a:t> do </a:t>
            </a:r>
            <a:r>
              <a:rPr lang="it-IT" sz="3200" b="1" dirty="0" err="1" smtClean="0">
                <a:solidFill>
                  <a:srgbClr val="0070C0"/>
                </a:solidFill>
              </a:rPr>
              <a:t>make</a:t>
            </a:r>
            <a:r>
              <a:rPr lang="it-IT" sz="3200" b="1" dirty="0" smtClean="0">
                <a:solidFill>
                  <a:srgbClr val="0070C0"/>
                </a:solidFill>
              </a:rPr>
              <a:t> BPM </a:t>
            </a:r>
            <a:r>
              <a:rPr lang="it-IT" sz="3200" b="1" dirty="0" err="1" smtClean="0">
                <a:solidFill>
                  <a:srgbClr val="0070C0"/>
                </a:solidFill>
              </a:rPr>
              <a:t>simulation</a:t>
            </a:r>
            <a:r>
              <a:rPr lang="it-IT" sz="3200" b="1" dirty="0" smtClean="0">
                <a:solidFill>
                  <a:srgbClr val="0070C0"/>
                </a:solidFill>
              </a:rPr>
              <a:t> at best </a:t>
            </a:r>
            <a:r>
              <a:rPr lang="it-IT" sz="3200" b="1" dirty="0" err="1" smtClean="0">
                <a:solidFill>
                  <a:srgbClr val="0070C0"/>
                </a:solidFill>
              </a:rPr>
              <a:t>with</a:t>
            </a:r>
            <a:r>
              <a:rPr lang="it-IT" sz="3200" b="1" dirty="0" smtClean="0">
                <a:solidFill>
                  <a:srgbClr val="0070C0"/>
                </a:solidFill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</a:rPr>
              <a:t>wire</a:t>
            </a:r>
            <a:r>
              <a:rPr lang="it-IT" sz="3200" b="1" dirty="0" smtClean="0">
                <a:solidFill>
                  <a:srgbClr val="0070C0"/>
                </a:solidFill>
              </a:rPr>
              <a:t> test </a:t>
            </a:r>
            <a:r>
              <a:rPr lang="it-IT" sz="3200" b="1" dirty="0" err="1" smtClean="0">
                <a:solidFill>
                  <a:srgbClr val="0070C0"/>
                </a:solidFill>
              </a:rPr>
              <a:t>bench</a:t>
            </a:r>
            <a:r>
              <a:rPr lang="it-IT" sz="32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AutoNum type="arabicParenR"/>
            </a:pPr>
            <a:r>
              <a:rPr lang="it-IT" sz="3200" b="1" dirty="0" err="1" smtClean="0"/>
              <a:t>Identify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working</a:t>
            </a:r>
            <a:r>
              <a:rPr lang="it-IT" sz="3200" b="1" dirty="0" smtClean="0"/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frequency</a:t>
            </a:r>
            <a:r>
              <a:rPr lang="it-IT" sz="3200" b="1" dirty="0" smtClean="0"/>
              <a:t>: 704 MHz</a:t>
            </a:r>
          </a:p>
          <a:p>
            <a:pPr marL="342900" indent="-342900">
              <a:buAutoNum type="arabicParenR"/>
            </a:pPr>
            <a:r>
              <a:rPr lang="it-IT" sz="3200" b="1" dirty="0" smtClean="0"/>
              <a:t>Simulate </a:t>
            </a:r>
            <a:r>
              <a:rPr lang="it-IT" sz="3200" b="1" dirty="0" err="1" smtClean="0">
                <a:solidFill>
                  <a:srgbClr val="FF0000"/>
                </a:solidFill>
              </a:rPr>
              <a:t>gaussian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bunch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signal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with</a:t>
            </a:r>
            <a:r>
              <a:rPr lang="it-IT" sz="3200" b="1" dirty="0" smtClean="0"/>
              <a:t> wanted </a:t>
            </a:r>
            <a:r>
              <a:rPr lang="it-IT" sz="3200" b="1" dirty="0" err="1" smtClean="0">
                <a:solidFill>
                  <a:srgbClr val="FF0000"/>
                </a:solidFill>
              </a:rPr>
              <a:t>charge</a:t>
            </a:r>
            <a:r>
              <a:rPr lang="it-IT" sz="3200" b="1" dirty="0" smtClean="0"/>
              <a:t> inside: 140 </a:t>
            </a:r>
            <a:r>
              <a:rPr lang="it-IT" sz="3200" b="1" dirty="0" err="1" smtClean="0"/>
              <a:t>pC</a:t>
            </a:r>
            <a:endParaRPr lang="it-IT" sz="3200" b="1" dirty="0" smtClean="0"/>
          </a:p>
          <a:p>
            <a:pPr marL="342900" indent="-342900">
              <a:buAutoNum type="arabicParenR"/>
            </a:pPr>
            <a:r>
              <a:rPr lang="it-IT" sz="3200" b="1" dirty="0" smtClean="0"/>
              <a:t>Simulate </a:t>
            </a:r>
            <a:r>
              <a:rPr lang="it-IT" sz="3200" b="1" dirty="0" err="1" smtClean="0">
                <a:solidFill>
                  <a:srgbClr val="FF0000"/>
                </a:solidFill>
              </a:rPr>
              <a:t>periodic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signal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with</a:t>
            </a:r>
            <a:r>
              <a:rPr lang="it-IT" sz="3200" b="1" dirty="0" smtClean="0"/>
              <a:t> 1/</a:t>
            </a:r>
            <a:r>
              <a:rPr lang="it-IT" sz="3200" b="1" dirty="0" err="1" smtClean="0"/>
              <a:t>RF</a:t>
            </a:r>
            <a:r>
              <a:rPr lang="it-IT" b="1" dirty="0" err="1" smtClean="0"/>
              <a:t>freq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using</a:t>
            </a:r>
            <a:r>
              <a:rPr lang="it-IT" sz="3200" b="1" dirty="0" smtClean="0"/>
              <a:t> PSPICE: 2.84 </a:t>
            </a:r>
            <a:r>
              <a:rPr lang="it-IT" sz="3200" b="1" dirty="0" err="1" smtClean="0"/>
              <a:t>ns</a:t>
            </a:r>
            <a:endParaRPr lang="it-IT" sz="3200" b="1" dirty="0" smtClean="0"/>
          </a:p>
          <a:p>
            <a:pPr marL="342900" indent="-342900">
              <a:buAutoNum type="arabicParenR"/>
            </a:pP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FFT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of</a:t>
            </a:r>
            <a:r>
              <a:rPr lang="it-IT" sz="3200" b="1" dirty="0" smtClean="0"/>
              <a:t> the </a:t>
            </a:r>
            <a:r>
              <a:rPr lang="it-IT" sz="3200" b="1" dirty="0" err="1" smtClean="0"/>
              <a:t>periodic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signal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with</a:t>
            </a:r>
            <a:r>
              <a:rPr lang="it-IT" sz="3200" b="1" dirty="0" smtClean="0"/>
              <a:t> PSPICE: 75 </a:t>
            </a:r>
            <a:r>
              <a:rPr lang="it-IT" sz="3200" b="1" dirty="0" err="1" smtClean="0"/>
              <a:t>mA</a:t>
            </a:r>
            <a:r>
              <a:rPr lang="it-IT" sz="3200" b="1" dirty="0" smtClean="0"/>
              <a:t> </a:t>
            </a:r>
          </a:p>
          <a:p>
            <a:pPr marL="342900" indent="-342900"/>
            <a:r>
              <a:rPr lang="it-IT" sz="3200" b="1" dirty="0" smtClean="0"/>
              <a:t>    @ 704 MHz</a:t>
            </a:r>
          </a:p>
          <a:p>
            <a:pPr marL="342900" indent="-342900"/>
            <a:r>
              <a:rPr lang="it-IT" sz="3200" b="1" dirty="0" smtClean="0"/>
              <a:t> 5) </a:t>
            </a:r>
            <a:r>
              <a:rPr lang="it-IT" sz="3200" b="1" dirty="0" err="1" smtClean="0"/>
              <a:t>Measure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of</a:t>
            </a:r>
            <a:r>
              <a:rPr lang="it-IT" sz="3200" b="1" dirty="0" smtClean="0"/>
              <a:t> the </a:t>
            </a:r>
            <a:r>
              <a:rPr lang="it-IT" sz="3200" b="1" dirty="0" err="1" smtClean="0"/>
              <a:t>wire</a:t>
            </a:r>
            <a:r>
              <a:rPr lang="it-IT" sz="3200" b="1" dirty="0" smtClean="0"/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resistance</a:t>
            </a:r>
            <a:r>
              <a:rPr lang="it-IT" sz="3200" b="1" dirty="0" smtClean="0"/>
              <a:t>: 20 </a:t>
            </a:r>
            <a:r>
              <a:rPr lang="it-IT" sz="3200" b="1" dirty="0" smtClean="0">
                <a:latin typeface="Symbol" pitchFamily="18" charset="2"/>
              </a:rPr>
              <a:t>W</a:t>
            </a:r>
          </a:p>
          <a:p>
            <a:pPr marL="342900" indent="-342900"/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smtClean="0"/>
              <a:t>6)</a:t>
            </a:r>
            <a:r>
              <a:rPr lang="it-IT" sz="3200" b="1" dirty="0" smtClean="0">
                <a:solidFill>
                  <a:srgbClr val="FF0000"/>
                </a:solidFill>
              </a:rPr>
              <a:t> RF </a:t>
            </a:r>
            <a:r>
              <a:rPr lang="it-IT" sz="3200" b="1" dirty="0" err="1" smtClean="0">
                <a:solidFill>
                  <a:srgbClr val="FF0000"/>
                </a:solidFill>
              </a:rPr>
              <a:t>Signal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generator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/>
              <a:t>to</a:t>
            </a:r>
            <a:r>
              <a:rPr lang="it-IT" sz="3200" b="1" dirty="0" smtClean="0"/>
              <a:t> produce 75 </a:t>
            </a:r>
            <a:r>
              <a:rPr lang="it-IT" sz="3200" b="1" dirty="0" err="1" smtClean="0"/>
              <a:t>mA</a:t>
            </a:r>
            <a:r>
              <a:rPr lang="it-IT" sz="3200" b="1" dirty="0" smtClean="0"/>
              <a:t> on 20</a:t>
            </a:r>
            <a:r>
              <a:rPr lang="it-IT" sz="3200" b="1" dirty="0" smtClean="0">
                <a:latin typeface="Symbol" pitchFamily="18" charset="2"/>
              </a:rPr>
              <a:t>W </a:t>
            </a:r>
            <a:r>
              <a:rPr lang="it-IT" sz="3200" b="1" dirty="0" smtClean="0"/>
              <a:t>@ 704 MHz: 1.5 </a:t>
            </a:r>
            <a:r>
              <a:rPr lang="it-IT" sz="3200" b="1" dirty="0" err="1" smtClean="0"/>
              <a:t>V</a:t>
            </a:r>
            <a:r>
              <a:rPr lang="it-IT" b="1" dirty="0" err="1" smtClean="0"/>
              <a:t>rms</a:t>
            </a:r>
            <a:endParaRPr lang="it-IT" b="1" dirty="0" smtClean="0"/>
          </a:p>
          <a:p>
            <a:pPr marL="342900" indent="-342900">
              <a:buAutoNum type="arabicParenR"/>
            </a:pPr>
            <a:endParaRPr lang="it-IT" dirty="0" smtClean="0"/>
          </a:p>
          <a:p>
            <a:pPr marL="342900" indent="-342900">
              <a:buAutoNum type="arabicParenR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02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60032" y="5085184"/>
            <a:ext cx="2668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Test </a:t>
            </a:r>
            <a:r>
              <a:rPr lang="it-IT" sz="4400" b="1" dirty="0" err="1" smtClean="0">
                <a:solidFill>
                  <a:schemeClr val="bg1"/>
                </a:solidFill>
              </a:rPr>
              <a:t>bench</a:t>
            </a:r>
            <a:endParaRPr lang="it-IT" sz="4400" b="1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5004048" y="4221088"/>
            <a:ext cx="648072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907704" y="6165304"/>
            <a:ext cx="4108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bg1">
                    <a:lumMod val="95000"/>
                  </a:schemeClr>
                </a:solidFill>
              </a:rPr>
              <a:t>HP </a:t>
            </a:r>
            <a:r>
              <a:rPr lang="it-IT" sz="4400" b="1" dirty="0" err="1" smtClean="0">
                <a:solidFill>
                  <a:schemeClr val="bg1">
                    <a:lumMod val="95000"/>
                  </a:schemeClr>
                </a:solidFill>
              </a:rPr>
              <a:t>sampling</a:t>
            </a:r>
            <a:r>
              <a:rPr lang="it-IT" sz="4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4400" b="1" dirty="0" err="1" smtClean="0">
                <a:solidFill>
                  <a:schemeClr val="bg1">
                    <a:lumMod val="95000"/>
                  </a:schemeClr>
                </a:solidFill>
              </a:rPr>
              <a:t>osc</a:t>
            </a:r>
            <a:r>
              <a:rPr lang="it-IT" sz="44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it-IT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2267744" y="5229200"/>
            <a:ext cx="648072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020272" y="3933056"/>
            <a:ext cx="3177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bg1">
                    <a:lumMod val="95000"/>
                  </a:schemeClr>
                </a:solidFill>
              </a:rPr>
              <a:t>RF </a:t>
            </a:r>
            <a:r>
              <a:rPr lang="it-IT" sz="4400" b="1" dirty="0" err="1" smtClean="0">
                <a:solidFill>
                  <a:schemeClr val="bg1">
                    <a:lumMod val="95000"/>
                  </a:schemeClr>
                </a:solidFill>
              </a:rPr>
              <a:t>generator</a:t>
            </a:r>
            <a:endParaRPr lang="it-IT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8100392" y="3140968"/>
            <a:ext cx="648072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587</Words>
  <Application>Microsoft Office PowerPoint</Application>
  <PresentationFormat>Presentazione su schermo (4:3)</PresentationFormat>
  <Paragraphs>123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piave</dc:creator>
  <cp:lastModifiedBy>XPsp3_2010</cp:lastModifiedBy>
  <cp:revision>165</cp:revision>
  <dcterms:created xsi:type="dcterms:W3CDTF">2015-07-16T07:54:42Z</dcterms:created>
  <dcterms:modified xsi:type="dcterms:W3CDTF">2016-02-08T09:21:30Z</dcterms:modified>
</cp:coreProperties>
</file>