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8" r:id="rId2"/>
    <p:sldId id="299" r:id="rId3"/>
    <p:sldId id="300" r:id="rId4"/>
    <p:sldId id="259" r:id="rId5"/>
    <p:sldId id="303" r:id="rId6"/>
    <p:sldId id="304" r:id="rId7"/>
    <p:sldId id="260" r:id="rId8"/>
    <p:sldId id="262" r:id="rId9"/>
    <p:sldId id="308" r:id="rId10"/>
    <p:sldId id="309" r:id="rId11"/>
    <p:sldId id="307" r:id="rId12"/>
    <p:sldId id="310" r:id="rId13"/>
    <p:sldId id="319" r:id="rId14"/>
    <p:sldId id="330" r:id="rId15"/>
    <p:sldId id="316" r:id="rId16"/>
    <p:sldId id="315" r:id="rId17"/>
    <p:sldId id="318" r:id="rId18"/>
    <p:sldId id="332" r:id="rId19"/>
    <p:sldId id="314" r:id="rId20"/>
    <p:sldId id="320" r:id="rId21"/>
    <p:sldId id="321" r:id="rId22"/>
    <p:sldId id="325" r:id="rId23"/>
    <p:sldId id="323" r:id="rId24"/>
    <p:sldId id="329" r:id="rId25"/>
    <p:sldId id="326" r:id="rId26"/>
    <p:sldId id="327" r:id="rId27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D04"/>
    <a:srgbClr val="FF2919"/>
    <a:srgbClr val="6600FF"/>
    <a:srgbClr val="7F7F7F"/>
    <a:srgbClr val="808080"/>
    <a:srgbClr val="B2B2B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5" autoAdjust="0"/>
    <p:restoredTop sz="96754" autoAdjust="0"/>
  </p:normalViewPr>
  <p:slideViewPr>
    <p:cSldViewPr>
      <p:cViewPr varScale="1">
        <p:scale>
          <a:sx n="79" d="100"/>
          <a:sy n="79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8976-4D77-4D8F-BF37-99B5CAFA7965}" type="datetimeFigureOut">
              <a:rPr lang="fr-FR" smtClean="0"/>
              <a:t>10/02/2016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DF85-71D4-401E-8F76-E0C71F880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50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0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1D86AC34-FA75-4709-BA9C-9B309AEF81D9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E20E-43CF-4E1A-8F17-0B4D6E0810D6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AD6F-4CDB-4FD3-B5C9-6AF8ECC5C4B0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20E9-9CF5-4FB4-A862-E4BF744E3BE1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1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1" cap="all" baseline="0">
                <a:solidFill>
                  <a:srgbClr val="66666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9" y="32420"/>
            <a:ext cx="1009994" cy="1092324"/>
          </a:xfrm>
          <a:prstGeom prst="rect">
            <a:avLst/>
          </a:prstGeom>
          <a:noFill/>
        </p:spPr>
      </p:pic>
      <p:pic>
        <p:nvPicPr>
          <p:cNvPr id="29" name="Bild 9" descr="Macintosh HD:Users:mathiasbrandin:Documents:Bilder:ESS-Logos:Logo2.jpe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04183" y="32420"/>
            <a:ext cx="2004322" cy="9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e 29"/>
          <p:cNvGrpSpPr/>
          <p:nvPr userDrawn="1"/>
        </p:nvGrpSpPr>
        <p:grpSpPr>
          <a:xfrm>
            <a:off x="0" y="3429000"/>
            <a:ext cx="9055546" cy="1651426"/>
            <a:chOff x="105658" y="3573016"/>
            <a:chExt cx="8930838" cy="1482139"/>
          </a:xfrm>
        </p:grpSpPr>
        <p:pic>
          <p:nvPicPr>
            <p:cNvPr id="31" name="Picture 2" descr="\\Dapdc5\abruniqu\My Documents\My Pictures\op_linac_c_0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" y="3573016"/>
              <a:ext cx="8930838" cy="148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4236245" y="3573016"/>
              <a:ext cx="127186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98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3DB4CD39-A3E9-4C96-857B-EC936CE935A5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2015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3A2FC5A6-3BEB-4F74-9678-DEB2F581120A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49DD-0B04-402C-B337-E9C5556D2FC2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CEA Saclay 2015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89240"/>
            <a:ext cx="1009994" cy="1092324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4"/>
          <a:srcRect r="44000"/>
          <a:stretch/>
        </p:blipFill>
        <p:spPr bwMode="auto">
          <a:xfrm>
            <a:off x="8010388" y="5594573"/>
            <a:ext cx="1057672" cy="108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108B-DBFA-4B16-BA43-53B7D1E9D563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8" name="Image 7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91C4-83D3-4307-8F83-30DEE83B3B83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8" name="Image 7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C94D21-A6E5-4BA2-A38D-1FB643D0FE31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9" name="Image 8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7DAF8CB-7749-4AF9-8B45-E33AB9216F73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DA37-E6D5-4FAB-B1B3-74BC3DFD40BD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80" y="116632"/>
            <a:ext cx="852049" cy="775943"/>
          </a:xfrm>
          <a:prstGeom prst="rect">
            <a:avLst/>
          </a:prstGeom>
          <a:noFill/>
        </p:spPr>
      </p:pic>
      <p:pic>
        <p:nvPicPr>
          <p:cNvPr id="13" name="Image 12"/>
          <p:cNvPicPr/>
          <p:nvPr userDrawn="1"/>
        </p:nvPicPr>
        <p:blipFill rotWithShape="1">
          <a:blip r:embed="rId3"/>
          <a:srcRect r="44000"/>
          <a:stretch/>
        </p:blipFill>
        <p:spPr bwMode="auto">
          <a:xfrm>
            <a:off x="8309110" y="121965"/>
            <a:ext cx="718621" cy="772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23EE4113-DABF-405C-B166-4C9BE6D3C13A}" type="datetime4">
              <a:rPr lang="fr-FR" smtClean="0"/>
              <a:t>10 février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6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ries.ucsd.edu/LIB/PROPS/PANOS/cu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DIAGNOSTICs</a:t>
            </a:r>
            <a:r>
              <a:rPr lang="fr-FR" dirty="0" smtClean="0"/>
              <a:t> LEBT</a:t>
            </a:r>
            <a:br>
              <a:rPr lang="fr-FR" dirty="0" smtClean="0"/>
            </a:br>
            <a:r>
              <a:rPr lang="fr-FR" dirty="0" smtClean="0"/>
              <a:t>STATUS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288665" y="5666704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Franck </a:t>
            </a:r>
            <a:r>
              <a:rPr lang="fr-FR" dirty="0" smtClean="0"/>
              <a:t>Senée BI FORUM</a:t>
            </a:r>
          </a:p>
          <a:p>
            <a:r>
              <a:rPr lang="fr-FR" dirty="0" smtClean="0"/>
              <a:t>Lund 2019-02-10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0" y="1340768"/>
            <a:ext cx="3721710" cy="519830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Saclay 2015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Tm calculations: BEAM STOPPER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9" y="1028731"/>
            <a:ext cx="3876211" cy="28521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29" y="3933667"/>
            <a:ext cx="2965119" cy="24321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02240" y="1012666"/>
            <a:ext cx="102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6 bars</a:t>
            </a:r>
            <a:endParaRPr 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516216" y="998016"/>
            <a:ext cx="252971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Thickness</a:t>
            </a:r>
          </a:p>
          <a:p>
            <a:pPr marL="360363" indent="-185738">
              <a:buFont typeface="Arial" panose="020B0604020202020204" pitchFamily="34" charset="0"/>
              <a:buChar char="•"/>
            </a:pPr>
            <a:r>
              <a:rPr lang="en-US" sz="1600" dirty="0" smtClean="0"/>
              <a:t>W= 5 mm</a:t>
            </a:r>
          </a:p>
          <a:p>
            <a:pPr marL="360363" indent="-185738">
              <a:buFont typeface="Arial" panose="020B0604020202020204" pitchFamily="34" charset="0"/>
              <a:buChar char="•"/>
            </a:pPr>
            <a:r>
              <a:rPr lang="en-US" sz="1600" dirty="0" smtClean="0"/>
              <a:t>Cu= 20 mm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0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33487"/>
            <a:ext cx="7810500" cy="439102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Tm </a:t>
            </a:r>
            <a:r>
              <a:rPr lang="fr-FR" dirty="0" err="1" smtClean="0"/>
              <a:t>calculations</a:t>
            </a:r>
            <a:r>
              <a:rPr lang="fr-FR" dirty="0" smtClean="0"/>
              <a:t>: BEAM STOPPER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9592" y="5590504"/>
            <a:ext cx="469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MR12"/>
              </a:rPr>
              <a:t>ANSYS simulation: Von Mises [</a:t>
            </a:r>
            <a:r>
              <a:rPr lang="fr-FR" dirty="0" err="1" smtClean="0">
                <a:latin typeface="CMR12"/>
              </a:rPr>
              <a:t>Mpa</a:t>
            </a:r>
            <a:r>
              <a:rPr lang="fr-FR" dirty="0" smtClean="0">
                <a:latin typeface="CMR12"/>
              </a:rPr>
              <a:t>] stress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7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277840" y="6520259"/>
            <a:ext cx="866160" cy="337741"/>
          </a:xfrm>
        </p:spPr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948003" y="5013176"/>
            <a:ext cx="5939824" cy="365125"/>
          </a:xfrm>
        </p:spPr>
        <p:txBody>
          <a:bodyPr/>
          <a:lstStyle/>
          <a:p>
            <a:r>
              <a:rPr lang="fr-FR" smtClean="0"/>
              <a:t>CEA Saclay 2015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Tm </a:t>
            </a:r>
            <a:r>
              <a:rPr lang="fr-FR" dirty="0" err="1" smtClean="0"/>
              <a:t>calculations</a:t>
            </a:r>
            <a:r>
              <a:rPr lang="fr-FR" dirty="0" smtClean="0"/>
              <a:t>: BEAM STOPPER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2" y="1248346"/>
            <a:ext cx="1515971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63" y="1248346"/>
            <a:ext cx="1516707" cy="14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99" y="2996952"/>
            <a:ext cx="1500890" cy="144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70" y="2996952"/>
            <a:ext cx="1568571" cy="144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99" y="4723826"/>
            <a:ext cx="1701176" cy="14400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158236" y="1068563"/>
            <a:ext cx="5806252" cy="4769722"/>
            <a:chOff x="3027200" y="1068563"/>
            <a:chExt cx="5806252" cy="476972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7200" y="1068563"/>
              <a:ext cx="5806252" cy="4769722"/>
            </a:xfrm>
            <a:prstGeom prst="rect">
              <a:avLst/>
            </a:prstGeom>
          </p:spPr>
        </p:pic>
        <p:sp>
          <p:nvSpPr>
            <p:cNvPr id="13" name="Plus 12"/>
            <p:cNvSpPr/>
            <p:nvPr/>
          </p:nvSpPr>
          <p:spPr>
            <a:xfrm>
              <a:off x="6444208" y="2132856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391973" y="5627454"/>
            <a:ext cx="3097535" cy="460117"/>
            <a:chOff x="4502510" y="5844235"/>
            <a:chExt cx="3097535" cy="460117"/>
          </a:xfrm>
        </p:grpSpPr>
        <p:sp>
          <p:nvSpPr>
            <p:cNvPr id="15" name="Plus 14"/>
            <p:cNvSpPr/>
            <p:nvPr/>
          </p:nvSpPr>
          <p:spPr>
            <a:xfrm>
              <a:off x="6224516" y="5872304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Plus 15"/>
            <p:cNvSpPr/>
            <p:nvPr/>
          </p:nvSpPr>
          <p:spPr>
            <a:xfrm>
              <a:off x="4502510" y="5844235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914208" y="5901001"/>
              <a:ext cx="102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W+Cu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574101" y="5872304"/>
              <a:ext cx="1025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Cu</a:t>
              </a:r>
              <a:endParaRPr lang="fr-FR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597319" y="2636912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152861" y="2636912"/>
            <a:ext cx="40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40449" y="4426805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61257" y="4392609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916466" y="5221106"/>
            <a:ext cx="51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5900" y="5148886"/>
            <a:ext cx="1823309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325" y="6298269"/>
            <a:ext cx="7805979" cy="45528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872984" y="21645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 rot="1247607">
            <a:off x="4424897" y="2139555"/>
            <a:ext cx="934374" cy="2383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288806" y="3685949"/>
            <a:ext cx="137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C00000"/>
                </a:solidFill>
              </a:rPr>
              <a:t>W+Cu</a:t>
            </a:r>
            <a:endParaRPr lang="fr-FR" sz="2400" dirty="0" smtClean="0">
              <a:solidFill>
                <a:srgbClr val="C00000"/>
              </a:solidFill>
            </a:endParaRPr>
          </a:p>
          <a:p>
            <a:r>
              <a:rPr lang="fr-FR" sz="2400" dirty="0" err="1" smtClean="0">
                <a:solidFill>
                  <a:srgbClr val="C00000"/>
                </a:solidFill>
              </a:rPr>
              <a:t>selected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mm234573\Documents\Ancien D\Mathieu\CHU\Poivrier\Dossier de travail\Images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" y="4324489"/>
            <a:ext cx="3600400" cy="21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HIP </a:t>
            </a:r>
            <a:r>
              <a:rPr lang="en-US" dirty="0" err="1" smtClean="0"/>
              <a:t>TECHNIQue</a:t>
            </a:r>
            <a:r>
              <a:rPr lang="en-US" dirty="0" smtClean="0"/>
              <a:t>: EMIT-4d example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270012" y="1088339"/>
            <a:ext cx="5814156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fr-F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Assembly by HIP of W-Cu</a:t>
            </a:r>
          </a:p>
          <a:p>
            <a:r>
              <a:rPr lang="en-US" sz="1600" dirty="0" smtClean="0"/>
              <a:t>Works before assembly:</a:t>
            </a:r>
          </a:p>
          <a:p>
            <a:pPr defTabSz="536575"/>
            <a:r>
              <a:rPr lang="en-US" sz="1600" dirty="0" smtClean="0"/>
              <a:t>	- New design for assembly whole parts</a:t>
            </a:r>
          </a:p>
          <a:p>
            <a:pPr defTabSz="536575"/>
            <a:r>
              <a:rPr lang="en-US" sz="1600" dirty="0" smtClean="0"/>
              <a:t>	- Machining W plates and Copper</a:t>
            </a:r>
          </a:p>
          <a:p>
            <a:pPr defTabSz="536575"/>
            <a:r>
              <a:rPr lang="en-US" sz="1600" dirty="0" smtClean="0"/>
              <a:t>	- Nickel-W face being in contact with the Copper</a:t>
            </a:r>
          </a:p>
          <a:p>
            <a:pPr defTabSz="536575"/>
            <a:r>
              <a:rPr lang="en-US" sz="1600" dirty="0" smtClean="0"/>
              <a:t>	- Manufacturing of the water box</a:t>
            </a:r>
          </a:p>
          <a:p>
            <a:pPr marL="628650" indent="-88900" defTabSz="536575"/>
            <a:r>
              <a:rPr lang="en-US" sz="1600" dirty="0" smtClean="0"/>
              <a:t>- Machining of the Carbon inserts and stainless steel container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HIP cycle: 950°C/1400bars/2h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Goal</a:t>
            </a:r>
            <a:r>
              <a:rPr 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IN" dirty="0" smtClean="0">
                <a:solidFill>
                  <a:srgbClr val="C00000"/>
                </a:solidFill>
                <a:sym typeface="Wingdings" panose="05000000000000000000" pitchFamily="2" charset="2"/>
              </a:rPr>
              <a:t>improving</a:t>
            </a:r>
            <a:r>
              <a:rPr 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mechanic</a:t>
            </a:r>
            <a:r>
              <a:rPr lang="fr-FR" dirty="0" smtClean="0">
                <a:solidFill>
                  <a:srgbClr val="C00000"/>
                </a:solidFill>
                <a:sym typeface="Wingdings" panose="05000000000000000000" pitchFamily="2" charset="2"/>
              </a:rPr>
              <a:t> contact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sz="1600" dirty="0" smtClean="0"/>
              <a:t>Machining after HIP:</a:t>
            </a:r>
          </a:p>
          <a:p>
            <a:r>
              <a:rPr lang="en-US" sz="1600" dirty="0" smtClean="0"/>
              <a:t>	- Remove the container</a:t>
            </a:r>
          </a:p>
          <a:p>
            <a:r>
              <a:rPr lang="en-US" sz="1600" dirty="0" smtClean="0"/>
              <a:t>	- Final machining</a:t>
            </a:r>
            <a:endParaRPr lang="en-US" sz="1600" dirty="0"/>
          </a:p>
        </p:txBody>
      </p:sp>
      <p:pic>
        <p:nvPicPr>
          <p:cNvPr id="11" name="Picture 11" descr="C:\Users\mm234573\Documents\Ancien D\Mathieu\CHU\Poivrier\Dossier de travail\Images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33034"/>
            <a:ext cx="3103847" cy="34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55189" y="6273225"/>
            <a:ext cx="444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Positioning the assembly inside the container and closing it with TIG soldering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8345" y="4929046"/>
            <a:ext cx="417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Exploded</a:t>
            </a:r>
            <a:r>
              <a:rPr lang="fr-FR" sz="1600" dirty="0" smtClean="0"/>
              <a:t> </a:t>
            </a:r>
            <a:r>
              <a:rPr lang="fr-FR" sz="1600" dirty="0" err="1" smtClean="0"/>
              <a:t>view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necessary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err="1" smtClean="0"/>
              <a:t>whole</a:t>
            </a:r>
            <a:r>
              <a:rPr lang="fr-FR" sz="1600" dirty="0" smtClean="0"/>
              <a:t> parts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411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I/V Converter + splitter </a:t>
            </a:r>
            <a:br>
              <a:rPr lang="en-US" dirty="0" smtClean="0"/>
            </a:br>
            <a:r>
              <a:rPr lang="en-US" dirty="0" smtClean="0"/>
              <a:t>for Read-Out Faraday Cup EMU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79" name="Picture 2" descr="J:\dossiers\ESS-Emittance\Photos\2016-01-05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54" y="2967259"/>
            <a:ext cx="2508504" cy="18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Rectangle 542"/>
          <p:cNvSpPr>
            <a:spLocks noChangeArrowheads="1"/>
          </p:cNvSpPr>
          <p:nvPr/>
        </p:nvSpPr>
        <p:spPr bwMode="auto">
          <a:xfrm>
            <a:off x="3047227" y="1443068"/>
            <a:ext cx="2410818" cy="1474894"/>
          </a:xfrm>
          <a:prstGeom prst="rect">
            <a:avLst/>
          </a:prstGeom>
          <a:solidFill>
            <a:srgbClr val="FFFFCC"/>
          </a:solidFill>
          <a:ln w="508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5788446" y="5685923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Boite blindée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FAR </a:t>
            </a:r>
            <a:r>
              <a:rPr lang="fr-FR" sz="1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fr-FR" sz="1000" dirty="0">
                <a:solidFill>
                  <a:srgbClr val="000000"/>
                </a:solidFill>
                <a:latin typeface="Times New Roman" pitchFamily="18" charset="0"/>
              </a:rPr>
              <a:t> 278956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5753223" y="4995492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Commutateur rotatif BCD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RS </a:t>
            </a:r>
            <a:r>
              <a:rPr lang="fr-FR" sz="1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fr-FR" sz="10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1000" dirty="0" smtClean="0">
                <a:solidFill>
                  <a:srgbClr val="000000"/>
                </a:solidFill>
                <a:latin typeface="Times New Roman" pitchFamily="18" charset="0"/>
              </a:rPr>
              <a:t>639-4783</a:t>
            </a:r>
            <a:endParaRPr lang="fr-FR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5773283" y="5345797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Alimentation +/- 15V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FAR </a:t>
            </a:r>
            <a:r>
              <a:rPr lang="fr-FR" sz="1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fr-FR" sz="10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1000" dirty="0" smtClean="0">
                <a:solidFill>
                  <a:srgbClr val="000000"/>
                </a:solidFill>
                <a:latin typeface="Times New Roman" pitchFamily="18" charset="0"/>
              </a:rPr>
              <a:t>1550964</a:t>
            </a:r>
            <a:endParaRPr lang="fr-FR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5736104" y="4299252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Kit développement SO8 OPA129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FAR </a:t>
            </a:r>
            <a:r>
              <a:rPr lang="fr-FR" sz="1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fr-FR" sz="10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1000" dirty="0" smtClean="0">
                <a:solidFill>
                  <a:srgbClr val="000000"/>
                </a:solidFill>
                <a:latin typeface="Times New Roman" pitchFamily="18" charset="0"/>
              </a:rPr>
              <a:t>2334129</a:t>
            </a:r>
            <a:endParaRPr lang="fr-FR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5736104" y="4645187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Kit PGA AD8250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RS </a:t>
            </a:r>
            <a:r>
              <a:rPr lang="fr-FR" sz="1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fr-FR" sz="10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1000" dirty="0" smtClean="0">
                <a:solidFill>
                  <a:srgbClr val="000000"/>
                </a:solidFill>
                <a:latin typeface="Times New Roman" pitchFamily="18" charset="0"/>
              </a:rPr>
              <a:t>794-6717</a:t>
            </a:r>
            <a:endParaRPr lang="fr-FR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2749077" y="4056791"/>
            <a:ext cx="327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IN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5511770" y="3998752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OUT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358187" y="6547205"/>
            <a:ext cx="1330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Gain2: 1,10,100,1000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289" name="Picture 2" descr="http://fr.farnell.com/productimages/standard/fr_FR/1550938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20" y="5506027"/>
            <a:ext cx="719208" cy="5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" name="Text Box 508"/>
          <p:cNvSpPr txBox="1">
            <a:spLocks noChangeArrowheads="1"/>
          </p:cNvSpPr>
          <p:nvPr/>
        </p:nvSpPr>
        <p:spPr bwMode="auto">
          <a:xfrm>
            <a:off x="3043549" y="1113438"/>
            <a:ext cx="1299812" cy="307777"/>
          </a:xfrm>
          <a:prstGeom prst="rect">
            <a:avLst/>
          </a:prstGeom>
          <a:solidFill>
            <a:srgbClr val="FFFFCC"/>
          </a:solidFill>
          <a:ln w="508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I/V converter</a:t>
            </a:r>
          </a:p>
        </p:txBody>
      </p:sp>
      <p:sp>
        <p:nvSpPr>
          <p:cNvPr id="291" name="Line 548"/>
          <p:cNvSpPr>
            <a:spLocks noChangeShapeType="1"/>
          </p:cNvSpPr>
          <p:nvPr/>
        </p:nvSpPr>
        <p:spPr bwMode="auto">
          <a:xfrm flipV="1">
            <a:off x="3637871" y="2115520"/>
            <a:ext cx="532576" cy="1931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92" name="Group 532"/>
          <p:cNvGrpSpPr>
            <a:grpSpLocks/>
          </p:cNvGrpSpPr>
          <p:nvPr/>
        </p:nvGrpSpPr>
        <p:grpSpPr bwMode="auto">
          <a:xfrm>
            <a:off x="4135519" y="1896446"/>
            <a:ext cx="441838" cy="433387"/>
            <a:chOff x="1711" y="2205"/>
            <a:chExt cx="312" cy="273"/>
          </a:xfrm>
        </p:grpSpPr>
        <p:sp>
          <p:nvSpPr>
            <p:cNvPr id="293" name="AutoShape 533"/>
            <p:cNvSpPr>
              <a:spLocks noChangeArrowheads="1"/>
            </p:cNvSpPr>
            <p:nvPr/>
          </p:nvSpPr>
          <p:spPr bwMode="auto">
            <a:xfrm rot="5400000">
              <a:off x="1723" y="2228"/>
              <a:ext cx="273" cy="227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4" name="Text Box 534"/>
            <p:cNvSpPr txBox="1">
              <a:spLocks noChangeArrowheads="1"/>
            </p:cNvSpPr>
            <p:nvPr/>
          </p:nvSpPr>
          <p:spPr bwMode="auto">
            <a:xfrm>
              <a:off x="1711" y="2258"/>
              <a:ext cx="3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PGA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95" name="Text Box 540"/>
          <p:cNvSpPr txBox="1">
            <a:spLocks noChangeArrowheads="1"/>
          </p:cNvSpPr>
          <p:nvPr/>
        </p:nvSpPr>
        <p:spPr bwMode="auto">
          <a:xfrm>
            <a:off x="3954547" y="2329833"/>
            <a:ext cx="627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</a:rPr>
              <a:t>AD8253</a:t>
            </a:r>
            <a:endParaRPr lang="en-US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96" name="Group 532"/>
          <p:cNvGrpSpPr>
            <a:grpSpLocks/>
          </p:cNvGrpSpPr>
          <p:nvPr/>
        </p:nvGrpSpPr>
        <p:grpSpPr bwMode="auto">
          <a:xfrm>
            <a:off x="3237096" y="1893484"/>
            <a:ext cx="478658" cy="433387"/>
            <a:chOff x="1690" y="2205"/>
            <a:chExt cx="338" cy="273"/>
          </a:xfrm>
        </p:grpSpPr>
        <p:sp>
          <p:nvSpPr>
            <p:cNvPr id="297" name="AutoShape 533"/>
            <p:cNvSpPr>
              <a:spLocks noChangeArrowheads="1"/>
            </p:cNvSpPr>
            <p:nvPr/>
          </p:nvSpPr>
          <p:spPr bwMode="auto">
            <a:xfrm rot="5400000">
              <a:off x="1723" y="2228"/>
              <a:ext cx="273" cy="227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8" name="Text Box 534"/>
            <p:cNvSpPr txBox="1">
              <a:spLocks noChangeArrowheads="1"/>
            </p:cNvSpPr>
            <p:nvPr/>
          </p:nvSpPr>
          <p:spPr bwMode="auto">
            <a:xfrm>
              <a:off x="1690" y="2264"/>
              <a:ext cx="3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Trans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99" name="Text Box 540"/>
          <p:cNvSpPr txBox="1">
            <a:spLocks noChangeArrowheads="1"/>
          </p:cNvSpPr>
          <p:nvPr/>
        </p:nvSpPr>
        <p:spPr bwMode="auto">
          <a:xfrm>
            <a:off x="3085864" y="2326871"/>
            <a:ext cx="64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</a:rPr>
              <a:t>OPA129</a:t>
            </a:r>
            <a:endParaRPr lang="en-US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4548709" y="1439138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+/-15V 50mA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01" name="Text Box 508"/>
          <p:cNvSpPr txBox="1">
            <a:spLocks noChangeArrowheads="1"/>
          </p:cNvSpPr>
          <p:nvPr/>
        </p:nvSpPr>
        <p:spPr bwMode="auto">
          <a:xfrm>
            <a:off x="525669" y="1941495"/>
            <a:ext cx="976331" cy="307777"/>
          </a:xfrm>
          <a:prstGeom prst="rect">
            <a:avLst/>
          </a:prstGeom>
          <a:solidFill>
            <a:srgbClr val="FFFFCC"/>
          </a:solidFill>
          <a:ln w="50800">
            <a:solidFill>
              <a:srgbClr val="33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Keithley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2" name="Text Box 540"/>
          <p:cNvSpPr txBox="1">
            <a:spLocks noChangeArrowheads="1"/>
          </p:cNvSpPr>
          <p:nvPr/>
        </p:nvSpPr>
        <p:spPr bwMode="auto">
          <a:xfrm>
            <a:off x="1943141" y="2165227"/>
            <a:ext cx="8402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</a:rPr>
              <a:t>I max=5mA</a:t>
            </a:r>
            <a:endParaRPr lang="en-US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3" name="Line 548"/>
          <p:cNvSpPr>
            <a:spLocks noChangeShapeType="1"/>
          </p:cNvSpPr>
          <p:nvPr/>
        </p:nvSpPr>
        <p:spPr bwMode="auto">
          <a:xfrm flipV="1">
            <a:off x="1502000" y="2091909"/>
            <a:ext cx="1530209" cy="28219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05" name="Group 532"/>
          <p:cNvGrpSpPr>
            <a:grpSpLocks/>
          </p:cNvGrpSpPr>
          <p:nvPr/>
        </p:nvGrpSpPr>
        <p:grpSpPr bwMode="auto">
          <a:xfrm>
            <a:off x="4921882" y="1893485"/>
            <a:ext cx="521145" cy="433387"/>
            <a:chOff x="1711" y="2205"/>
            <a:chExt cx="368" cy="273"/>
          </a:xfrm>
        </p:grpSpPr>
        <p:sp>
          <p:nvSpPr>
            <p:cNvPr id="306" name="AutoShape 533"/>
            <p:cNvSpPr>
              <a:spLocks noChangeArrowheads="1"/>
            </p:cNvSpPr>
            <p:nvPr/>
          </p:nvSpPr>
          <p:spPr bwMode="auto">
            <a:xfrm rot="5400000">
              <a:off x="1723" y="2228"/>
              <a:ext cx="273" cy="227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7" name="Text Box 534"/>
            <p:cNvSpPr txBox="1">
              <a:spLocks noChangeArrowheads="1"/>
            </p:cNvSpPr>
            <p:nvPr/>
          </p:nvSpPr>
          <p:spPr bwMode="auto">
            <a:xfrm>
              <a:off x="1711" y="2258"/>
              <a:ext cx="36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Buffer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08" name="Line 548"/>
          <p:cNvSpPr>
            <a:spLocks noChangeShapeType="1"/>
          </p:cNvSpPr>
          <p:nvPr/>
        </p:nvSpPr>
        <p:spPr bwMode="auto">
          <a:xfrm>
            <a:off x="5370666" y="2115520"/>
            <a:ext cx="651714" cy="5202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" name="Text Box 540"/>
          <p:cNvSpPr txBox="1">
            <a:spLocks noChangeArrowheads="1"/>
          </p:cNvSpPr>
          <p:nvPr/>
        </p:nvSpPr>
        <p:spPr bwMode="auto">
          <a:xfrm>
            <a:off x="4755867" y="2341757"/>
            <a:ext cx="64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Times New Roman" pitchFamily="18" charset="0"/>
              </a:rPr>
              <a:t>OPA547</a:t>
            </a:r>
            <a:endParaRPr lang="en-US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0" name="Line 548"/>
          <p:cNvSpPr>
            <a:spLocks noChangeShapeType="1"/>
          </p:cNvSpPr>
          <p:nvPr/>
        </p:nvSpPr>
        <p:spPr bwMode="auto">
          <a:xfrm>
            <a:off x="4506552" y="2127957"/>
            <a:ext cx="464895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" name="Text Box 512"/>
          <p:cNvSpPr txBox="1">
            <a:spLocks noChangeArrowheads="1"/>
          </p:cNvSpPr>
          <p:nvPr/>
        </p:nvSpPr>
        <p:spPr bwMode="auto">
          <a:xfrm>
            <a:off x="2505351" y="1768339"/>
            <a:ext cx="5899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4,7nF</a:t>
            </a:r>
            <a:endParaRPr kumimoji="0" lang="fr-FR" sz="8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grpSp>
        <p:nvGrpSpPr>
          <p:cNvPr id="312" name="Group 82"/>
          <p:cNvGrpSpPr>
            <a:grpSpLocks/>
          </p:cNvGrpSpPr>
          <p:nvPr/>
        </p:nvGrpSpPr>
        <p:grpSpPr bwMode="auto">
          <a:xfrm>
            <a:off x="3252199" y="1775850"/>
            <a:ext cx="247650" cy="71437"/>
            <a:chOff x="1953" y="709"/>
            <a:chExt cx="428" cy="90"/>
          </a:xfrm>
        </p:grpSpPr>
        <p:sp>
          <p:nvSpPr>
            <p:cNvPr id="313" name="Line 528"/>
            <p:cNvSpPr>
              <a:spLocks noChangeShapeType="1"/>
            </p:cNvSpPr>
            <p:nvPr/>
          </p:nvSpPr>
          <p:spPr bwMode="auto">
            <a:xfrm flipH="1" flipV="1">
              <a:off x="1953" y="751"/>
              <a:ext cx="15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Line 528"/>
            <p:cNvSpPr>
              <a:spLocks noChangeShapeType="1"/>
            </p:cNvSpPr>
            <p:nvPr/>
          </p:nvSpPr>
          <p:spPr bwMode="auto">
            <a:xfrm flipH="1">
              <a:off x="2104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Line 528"/>
            <p:cNvSpPr>
              <a:spLocks noChangeShapeType="1"/>
            </p:cNvSpPr>
            <p:nvPr/>
          </p:nvSpPr>
          <p:spPr bwMode="auto">
            <a:xfrm flipH="1">
              <a:off x="2245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Line 528"/>
            <p:cNvSpPr>
              <a:spLocks noChangeShapeType="1"/>
            </p:cNvSpPr>
            <p:nvPr/>
          </p:nvSpPr>
          <p:spPr bwMode="auto">
            <a:xfrm flipH="1" flipV="1">
              <a:off x="2245" y="751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Line 528"/>
            <p:cNvSpPr>
              <a:spLocks noChangeShapeType="1"/>
            </p:cNvSpPr>
            <p:nvPr/>
          </p:nvSpPr>
          <p:spPr bwMode="auto">
            <a:xfrm>
              <a:off x="2109" y="79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Line 528"/>
            <p:cNvSpPr>
              <a:spLocks noChangeShapeType="1"/>
            </p:cNvSpPr>
            <p:nvPr/>
          </p:nvSpPr>
          <p:spPr bwMode="auto">
            <a:xfrm flipV="1">
              <a:off x="2109" y="70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9" name="Line 548"/>
          <p:cNvSpPr>
            <a:spLocks noChangeShapeType="1"/>
          </p:cNvSpPr>
          <p:nvPr/>
        </p:nvSpPr>
        <p:spPr bwMode="auto">
          <a:xfrm flipV="1">
            <a:off x="3477133" y="1809187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0" name="Line 548"/>
          <p:cNvSpPr>
            <a:spLocks noChangeShapeType="1"/>
          </p:cNvSpPr>
          <p:nvPr/>
        </p:nvSpPr>
        <p:spPr bwMode="auto">
          <a:xfrm flipV="1">
            <a:off x="3831955" y="1671968"/>
            <a:ext cx="0" cy="450113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1" name="Line 548"/>
          <p:cNvSpPr>
            <a:spLocks noChangeShapeType="1"/>
          </p:cNvSpPr>
          <p:nvPr/>
        </p:nvSpPr>
        <p:spPr bwMode="auto">
          <a:xfrm flipH="1" flipV="1">
            <a:off x="3177354" y="1489285"/>
            <a:ext cx="0" cy="650739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2" name="Line 548"/>
          <p:cNvSpPr>
            <a:spLocks noChangeShapeType="1"/>
          </p:cNvSpPr>
          <p:nvPr/>
        </p:nvSpPr>
        <p:spPr bwMode="auto">
          <a:xfrm flipV="1">
            <a:off x="3171830" y="1817254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788446" y="6011023"/>
            <a:ext cx="14109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Commutateur rotatif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Coudé BCD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Times New Roman" pitchFamily="18" charset="0"/>
              </a:rPr>
              <a:t>FAR </a:t>
            </a:r>
            <a:r>
              <a:rPr lang="fr-FR" sz="10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r>
              <a:rPr lang="fr-FR" sz="10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fr-FR" sz="1000" dirty="0" smtClean="0">
                <a:solidFill>
                  <a:srgbClr val="000000"/>
                </a:solidFill>
                <a:latin typeface="Times New Roman" pitchFamily="18" charset="0"/>
              </a:rPr>
              <a:t>2374799</a:t>
            </a:r>
            <a:endParaRPr lang="fr-FR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3965651" y="1707977"/>
            <a:ext cx="12234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Gain 1,10,100,1000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2721685" y="2141981"/>
            <a:ext cx="327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IN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5441111" y="2150010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OUT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327" name="Group 82"/>
          <p:cNvGrpSpPr>
            <a:grpSpLocks/>
          </p:cNvGrpSpPr>
          <p:nvPr/>
        </p:nvGrpSpPr>
        <p:grpSpPr bwMode="auto">
          <a:xfrm>
            <a:off x="3248833" y="1671973"/>
            <a:ext cx="247650" cy="71437"/>
            <a:chOff x="1953" y="709"/>
            <a:chExt cx="428" cy="90"/>
          </a:xfrm>
        </p:grpSpPr>
        <p:sp>
          <p:nvSpPr>
            <p:cNvPr id="328" name="Line 528"/>
            <p:cNvSpPr>
              <a:spLocks noChangeShapeType="1"/>
            </p:cNvSpPr>
            <p:nvPr/>
          </p:nvSpPr>
          <p:spPr bwMode="auto">
            <a:xfrm flipH="1" flipV="1">
              <a:off x="1953" y="751"/>
              <a:ext cx="15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Line 528"/>
            <p:cNvSpPr>
              <a:spLocks noChangeShapeType="1"/>
            </p:cNvSpPr>
            <p:nvPr/>
          </p:nvSpPr>
          <p:spPr bwMode="auto">
            <a:xfrm flipH="1">
              <a:off x="2104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Line 528"/>
            <p:cNvSpPr>
              <a:spLocks noChangeShapeType="1"/>
            </p:cNvSpPr>
            <p:nvPr/>
          </p:nvSpPr>
          <p:spPr bwMode="auto">
            <a:xfrm flipH="1">
              <a:off x="2245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Line 528"/>
            <p:cNvSpPr>
              <a:spLocks noChangeShapeType="1"/>
            </p:cNvSpPr>
            <p:nvPr/>
          </p:nvSpPr>
          <p:spPr bwMode="auto">
            <a:xfrm flipH="1" flipV="1">
              <a:off x="2245" y="751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Line 528"/>
            <p:cNvSpPr>
              <a:spLocks noChangeShapeType="1"/>
            </p:cNvSpPr>
            <p:nvPr/>
          </p:nvSpPr>
          <p:spPr bwMode="auto">
            <a:xfrm>
              <a:off x="2109" y="79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Line 528"/>
            <p:cNvSpPr>
              <a:spLocks noChangeShapeType="1"/>
            </p:cNvSpPr>
            <p:nvPr/>
          </p:nvSpPr>
          <p:spPr bwMode="auto">
            <a:xfrm flipV="1">
              <a:off x="2109" y="70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34" name="Line 548"/>
          <p:cNvSpPr>
            <a:spLocks noChangeShapeType="1"/>
          </p:cNvSpPr>
          <p:nvPr/>
        </p:nvSpPr>
        <p:spPr bwMode="auto">
          <a:xfrm flipV="1">
            <a:off x="3473767" y="1705310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5" name="Line 548"/>
          <p:cNvSpPr>
            <a:spLocks noChangeShapeType="1"/>
          </p:cNvSpPr>
          <p:nvPr/>
        </p:nvSpPr>
        <p:spPr bwMode="auto">
          <a:xfrm flipV="1">
            <a:off x="3168464" y="1713377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36" name="Group 82"/>
          <p:cNvGrpSpPr>
            <a:grpSpLocks/>
          </p:cNvGrpSpPr>
          <p:nvPr/>
        </p:nvGrpSpPr>
        <p:grpSpPr bwMode="auto">
          <a:xfrm>
            <a:off x="3248833" y="1564532"/>
            <a:ext cx="247650" cy="71437"/>
            <a:chOff x="1953" y="709"/>
            <a:chExt cx="428" cy="90"/>
          </a:xfrm>
        </p:grpSpPr>
        <p:sp>
          <p:nvSpPr>
            <p:cNvPr id="337" name="Line 528"/>
            <p:cNvSpPr>
              <a:spLocks noChangeShapeType="1"/>
            </p:cNvSpPr>
            <p:nvPr/>
          </p:nvSpPr>
          <p:spPr bwMode="auto">
            <a:xfrm flipH="1" flipV="1">
              <a:off x="1953" y="751"/>
              <a:ext cx="15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Line 528"/>
            <p:cNvSpPr>
              <a:spLocks noChangeShapeType="1"/>
            </p:cNvSpPr>
            <p:nvPr/>
          </p:nvSpPr>
          <p:spPr bwMode="auto">
            <a:xfrm flipH="1">
              <a:off x="2104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Line 528"/>
            <p:cNvSpPr>
              <a:spLocks noChangeShapeType="1"/>
            </p:cNvSpPr>
            <p:nvPr/>
          </p:nvSpPr>
          <p:spPr bwMode="auto">
            <a:xfrm flipH="1">
              <a:off x="2245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Line 528"/>
            <p:cNvSpPr>
              <a:spLocks noChangeShapeType="1"/>
            </p:cNvSpPr>
            <p:nvPr/>
          </p:nvSpPr>
          <p:spPr bwMode="auto">
            <a:xfrm flipH="1" flipV="1">
              <a:off x="2245" y="751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Line 528"/>
            <p:cNvSpPr>
              <a:spLocks noChangeShapeType="1"/>
            </p:cNvSpPr>
            <p:nvPr/>
          </p:nvSpPr>
          <p:spPr bwMode="auto">
            <a:xfrm>
              <a:off x="2109" y="79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Line 528"/>
            <p:cNvSpPr>
              <a:spLocks noChangeShapeType="1"/>
            </p:cNvSpPr>
            <p:nvPr/>
          </p:nvSpPr>
          <p:spPr bwMode="auto">
            <a:xfrm flipV="1">
              <a:off x="2109" y="70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43" name="Line 548"/>
          <p:cNvSpPr>
            <a:spLocks noChangeShapeType="1"/>
          </p:cNvSpPr>
          <p:nvPr/>
        </p:nvSpPr>
        <p:spPr bwMode="auto">
          <a:xfrm flipV="1">
            <a:off x="3473767" y="1597869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4" name="Line 548"/>
          <p:cNvSpPr>
            <a:spLocks noChangeShapeType="1"/>
          </p:cNvSpPr>
          <p:nvPr/>
        </p:nvSpPr>
        <p:spPr bwMode="auto">
          <a:xfrm flipV="1">
            <a:off x="3168464" y="1605936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45" name="Group 82"/>
          <p:cNvGrpSpPr>
            <a:grpSpLocks/>
          </p:cNvGrpSpPr>
          <p:nvPr/>
        </p:nvGrpSpPr>
        <p:grpSpPr bwMode="auto">
          <a:xfrm>
            <a:off x="3248833" y="1455949"/>
            <a:ext cx="247650" cy="71437"/>
            <a:chOff x="1953" y="709"/>
            <a:chExt cx="428" cy="90"/>
          </a:xfrm>
        </p:grpSpPr>
        <p:sp>
          <p:nvSpPr>
            <p:cNvPr id="346" name="Line 528"/>
            <p:cNvSpPr>
              <a:spLocks noChangeShapeType="1"/>
            </p:cNvSpPr>
            <p:nvPr/>
          </p:nvSpPr>
          <p:spPr bwMode="auto">
            <a:xfrm flipH="1" flipV="1">
              <a:off x="1953" y="751"/>
              <a:ext cx="15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Line 528"/>
            <p:cNvSpPr>
              <a:spLocks noChangeShapeType="1"/>
            </p:cNvSpPr>
            <p:nvPr/>
          </p:nvSpPr>
          <p:spPr bwMode="auto">
            <a:xfrm flipH="1">
              <a:off x="2104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Line 528"/>
            <p:cNvSpPr>
              <a:spLocks noChangeShapeType="1"/>
            </p:cNvSpPr>
            <p:nvPr/>
          </p:nvSpPr>
          <p:spPr bwMode="auto">
            <a:xfrm flipH="1">
              <a:off x="2245" y="709"/>
              <a:ext cx="0" cy="9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Line 528"/>
            <p:cNvSpPr>
              <a:spLocks noChangeShapeType="1"/>
            </p:cNvSpPr>
            <p:nvPr/>
          </p:nvSpPr>
          <p:spPr bwMode="auto">
            <a:xfrm flipH="1" flipV="1">
              <a:off x="2245" y="751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Line 528"/>
            <p:cNvSpPr>
              <a:spLocks noChangeShapeType="1"/>
            </p:cNvSpPr>
            <p:nvPr/>
          </p:nvSpPr>
          <p:spPr bwMode="auto">
            <a:xfrm>
              <a:off x="2109" y="79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Line 528"/>
            <p:cNvSpPr>
              <a:spLocks noChangeShapeType="1"/>
            </p:cNvSpPr>
            <p:nvPr/>
          </p:nvSpPr>
          <p:spPr bwMode="auto">
            <a:xfrm flipV="1">
              <a:off x="2109" y="709"/>
              <a:ext cx="1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52" name="Line 548"/>
          <p:cNvSpPr>
            <a:spLocks noChangeShapeType="1"/>
          </p:cNvSpPr>
          <p:nvPr/>
        </p:nvSpPr>
        <p:spPr bwMode="auto">
          <a:xfrm flipV="1">
            <a:off x="3473767" y="1489286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3" name="Line 548"/>
          <p:cNvSpPr>
            <a:spLocks noChangeShapeType="1"/>
          </p:cNvSpPr>
          <p:nvPr/>
        </p:nvSpPr>
        <p:spPr bwMode="auto">
          <a:xfrm flipV="1">
            <a:off x="3168464" y="1497353"/>
            <a:ext cx="1607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4" name="Line 548"/>
          <p:cNvSpPr>
            <a:spLocks noChangeShapeType="1"/>
          </p:cNvSpPr>
          <p:nvPr/>
        </p:nvSpPr>
        <p:spPr bwMode="auto">
          <a:xfrm flipH="1" flipV="1">
            <a:off x="3642583" y="1497353"/>
            <a:ext cx="189372" cy="196608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" name="Text Box 512"/>
          <p:cNvSpPr txBox="1">
            <a:spLocks noChangeArrowheads="1"/>
          </p:cNvSpPr>
          <p:nvPr/>
        </p:nvSpPr>
        <p:spPr bwMode="auto">
          <a:xfrm>
            <a:off x="2516153" y="1651874"/>
            <a:ext cx="5087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100pF</a:t>
            </a:r>
            <a:endParaRPr kumimoji="0" lang="fr-FR" sz="8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sp>
        <p:nvSpPr>
          <p:cNvPr id="356" name="Text Box 512"/>
          <p:cNvSpPr txBox="1">
            <a:spLocks noChangeArrowheads="1"/>
          </p:cNvSpPr>
          <p:nvPr/>
        </p:nvSpPr>
        <p:spPr bwMode="auto">
          <a:xfrm>
            <a:off x="2537689" y="1510098"/>
            <a:ext cx="5392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4,7pF</a:t>
            </a:r>
            <a:endParaRPr kumimoji="0" lang="fr-FR" sz="8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sp>
        <p:nvSpPr>
          <p:cNvPr id="357" name="Text Box 512"/>
          <p:cNvSpPr txBox="1">
            <a:spLocks noChangeArrowheads="1"/>
          </p:cNvSpPr>
          <p:nvPr/>
        </p:nvSpPr>
        <p:spPr bwMode="auto">
          <a:xfrm>
            <a:off x="2554972" y="1387054"/>
            <a:ext cx="431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1pF</a:t>
            </a:r>
            <a:endParaRPr kumimoji="0" lang="fr-FR" sz="8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pic>
        <p:nvPicPr>
          <p:cNvPr id="358" name="Picture 2" descr="Diode faible fuite, 200mA, 75V, SOD-323, 2 broch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06" y="2485429"/>
            <a:ext cx="280961" cy="28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" name="Rectangle 358"/>
          <p:cNvSpPr/>
          <p:nvPr/>
        </p:nvSpPr>
        <p:spPr>
          <a:xfrm>
            <a:off x="1668920" y="2395867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Diode protection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BAS416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60" name="Text Box 512"/>
          <p:cNvSpPr txBox="1">
            <a:spLocks noChangeArrowheads="1"/>
          </p:cNvSpPr>
          <p:nvPr/>
        </p:nvSpPr>
        <p:spPr bwMode="auto">
          <a:xfrm>
            <a:off x="2176425" y="1758160"/>
            <a:ext cx="5068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kern="0" dirty="0" smtClean="0">
                <a:solidFill>
                  <a:srgbClr val="3333CC"/>
                </a:solidFill>
              </a:rPr>
              <a:t>1K</a:t>
            </a: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 //</a:t>
            </a:r>
          </a:p>
        </p:txBody>
      </p:sp>
      <p:sp>
        <p:nvSpPr>
          <p:cNvPr id="361" name="Text Box 512"/>
          <p:cNvSpPr txBox="1">
            <a:spLocks noChangeArrowheads="1"/>
          </p:cNvSpPr>
          <p:nvPr/>
        </p:nvSpPr>
        <p:spPr bwMode="auto">
          <a:xfrm>
            <a:off x="2164291" y="1640794"/>
            <a:ext cx="5671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10k / /</a:t>
            </a:r>
          </a:p>
        </p:txBody>
      </p:sp>
      <p:sp>
        <p:nvSpPr>
          <p:cNvPr id="362" name="Text Box 512"/>
          <p:cNvSpPr txBox="1">
            <a:spLocks noChangeArrowheads="1"/>
          </p:cNvSpPr>
          <p:nvPr/>
        </p:nvSpPr>
        <p:spPr bwMode="auto">
          <a:xfrm>
            <a:off x="2150545" y="1504724"/>
            <a:ext cx="6535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200k  //</a:t>
            </a:r>
          </a:p>
        </p:txBody>
      </p:sp>
      <p:sp>
        <p:nvSpPr>
          <p:cNvPr id="363" name="Text Box 512"/>
          <p:cNvSpPr txBox="1">
            <a:spLocks noChangeArrowheads="1"/>
          </p:cNvSpPr>
          <p:nvPr/>
        </p:nvSpPr>
        <p:spPr bwMode="auto">
          <a:xfrm>
            <a:off x="2199377" y="1377278"/>
            <a:ext cx="5068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2M  //</a:t>
            </a:r>
          </a:p>
        </p:txBody>
      </p:sp>
      <p:pic>
        <p:nvPicPr>
          <p:cNvPr id="36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72" y="4780347"/>
            <a:ext cx="2507203" cy="16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" name="Rectangle 364"/>
          <p:cNvSpPr/>
          <p:nvPr/>
        </p:nvSpPr>
        <p:spPr>
          <a:xfrm>
            <a:off x="2599404" y="6545612"/>
            <a:ext cx="1053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Gain1: A,B,C,D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66" name="Text Box 512"/>
          <p:cNvSpPr txBox="1">
            <a:spLocks noChangeArrowheads="1"/>
          </p:cNvSpPr>
          <p:nvPr/>
        </p:nvSpPr>
        <p:spPr bwMode="auto">
          <a:xfrm>
            <a:off x="2213649" y="1198721"/>
            <a:ext cx="5068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RF</a:t>
            </a:r>
          </a:p>
        </p:txBody>
      </p:sp>
      <p:sp>
        <p:nvSpPr>
          <p:cNvPr id="367" name="Rectangle 366"/>
          <p:cNvSpPr/>
          <p:nvPr/>
        </p:nvSpPr>
        <p:spPr>
          <a:xfrm>
            <a:off x="6059190" y="2649499"/>
            <a:ext cx="2977306" cy="1323439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-"/>
            </a:pPr>
            <a:r>
              <a:rPr lang="en-US" sz="1600" dirty="0" smtClean="0"/>
              <a:t>Proto checked on the IFMIF injector at Rokkasho in December 2015</a:t>
            </a:r>
          </a:p>
          <a:p>
            <a:pPr marL="176213" indent="-176213">
              <a:buFont typeface="Arial" panose="020B0604020202020204" pitchFamily="34" charset="0"/>
              <a:buChar char="-"/>
            </a:pPr>
            <a:r>
              <a:rPr lang="en-US" sz="1600" dirty="0" smtClean="0"/>
              <a:t>PCB is in manufacturing progress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93" name="Line 548"/>
          <p:cNvSpPr>
            <a:spLocks noChangeShapeType="1"/>
          </p:cNvSpPr>
          <p:nvPr/>
        </p:nvSpPr>
        <p:spPr bwMode="auto">
          <a:xfrm>
            <a:off x="7506597" y="1909988"/>
            <a:ext cx="11230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" name="Line 548"/>
          <p:cNvSpPr>
            <a:spLocks noChangeShapeType="1"/>
          </p:cNvSpPr>
          <p:nvPr/>
        </p:nvSpPr>
        <p:spPr bwMode="auto">
          <a:xfrm>
            <a:off x="7506597" y="2142202"/>
            <a:ext cx="11230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" name="Line 548"/>
          <p:cNvSpPr>
            <a:spLocks noChangeShapeType="1"/>
          </p:cNvSpPr>
          <p:nvPr/>
        </p:nvSpPr>
        <p:spPr bwMode="auto">
          <a:xfrm>
            <a:off x="7479404" y="2397187"/>
            <a:ext cx="1123038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560302" y="1655508"/>
            <a:ext cx="6110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SCOPE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584348" y="1928206"/>
            <a:ext cx="562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3333CC">
                    <a:lumMod val="75000"/>
                  </a:srgbClr>
                </a:solidFill>
                <a:latin typeface="Times New Roman" pitchFamily="18" charset="0"/>
              </a:rPr>
              <a:t>DACQ</a:t>
            </a:r>
            <a:endParaRPr lang="fr-FR" sz="1000" b="1" dirty="0">
              <a:solidFill>
                <a:srgbClr val="3333CC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304" name="Text Box 508"/>
          <p:cNvSpPr txBox="1">
            <a:spLocks noChangeArrowheads="1"/>
          </p:cNvSpPr>
          <p:nvPr/>
        </p:nvSpPr>
        <p:spPr bwMode="auto">
          <a:xfrm>
            <a:off x="5945932" y="1748566"/>
            <a:ext cx="1560665" cy="714109"/>
          </a:xfrm>
          <a:prstGeom prst="rect">
            <a:avLst/>
          </a:prstGeom>
          <a:solidFill>
            <a:srgbClr val="FFFFCC"/>
          </a:solidFill>
          <a:ln w="50800">
            <a:solidFill>
              <a:srgbClr val="339966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Splitter 3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voies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8" name="Text Box 512"/>
          <p:cNvSpPr txBox="1">
            <a:spLocks noChangeArrowheads="1"/>
          </p:cNvSpPr>
          <p:nvPr/>
        </p:nvSpPr>
        <p:spPr bwMode="auto">
          <a:xfrm>
            <a:off x="1953332" y="1771629"/>
            <a:ext cx="6990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  <a:latin typeface="Arial" charset="0"/>
              </a:rPr>
              <a:t>A</a:t>
            </a:r>
            <a:r>
              <a:rPr lang="fr-FR" sz="800" b="1" dirty="0" smtClean="0">
                <a:solidFill>
                  <a:schemeClr val="accent2"/>
                </a:solidFill>
                <a:latin typeface="Arial" charset="0"/>
              </a:rPr>
              <a:t>   </a:t>
            </a:r>
            <a:endParaRPr lang="fr-FR" sz="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9" name="Text Box 512"/>
          <p:cNvSpPr txBox="1">
            <a:spLocks noChangeArrowheads="1"/>
          </p:cNvSpPr>
          <p:nvPr/>
        </p:nvSpPr>
        <p:spPr bwMode="auto">
          <a:xfrm>
            <a:off x="1951419" y="1639120"/>
            <a:ext cx="8028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  <a:latin typeface="Arial" charset="0"/>
              </a:rPr>
              <a:t>B</a:t>
            </a:r>
            <a:endParaRPr lang="fr-FR" sz="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0" name="Text Box 512"/>
          <p:cNvSpPr txBox="1">
            <a:spLocks noChangeArrowheads="1"/>
          </p:cNvSpPr>
          <p:nvPr/>
        </p:nvSpPr>
        <p:spPr bwMode="auto">
          <a:xfrm>
            <a:off x="1947912" y="1502345"/>
            <a:ext cx="769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  <a:latin typeface="Arial" charset="0"/>
              </a:rPr>
              <a:t>C</a:t>
            </a:r>
            <a:endParaRPr lang="fr-FR" sz="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1" name="Text Box 512"/>
          <p:cNvSpPr txBox="1">
            <a:spLocks noChangeArrowheads="1"/>
          </p:cNvSpPr>
          <p:nvPr/>
        </p:nvSpPr>
        <p:spPr bwMode="auto">
          <a:xfrm>
            <a:off x="1936705" y="1375246"/>
            <a:ext cx="6724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  <a:latin typeface="Arial" charset="0"/>
              </a:rPr>
              <a:t>D</a:t>
            </a:r>
            <a:endParaRPr lang="fr-FR" sz="800" b="1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02" name="Tableau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71642"/>
              </p:ext>
            </p:extLst>
          </p:nvPr>
        </p:nvGraphicFramePr>
        <p:xfrm>
          <a:off x="414110" y="2794362"/>
          <a:ext cx="200445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"/>
                <a:gridCol w="612068"/>
                <a:gridCol w="852323"/>
              </a:tblGrid>
              <a:tr h="28485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Gain1RF(</a:t>
                      </a:r>
                      <a:r>
                        <a:rPr lang="el-GR" sz="1000" baseline="0" dirty="0" smtClean="0"/>
                        <a:t>Ω</a:t>
                      </a:r>
                      <a:r>
                        <a:rPr lang="fr-FR" sz="1000" baseline="0" dirty="0" smtClean="0"/>
                        <a:t>)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Gain2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Vout</a:t>
                      </a:r>
                      <a:r>
                        <a:rPr lang="fr-FR" sz="1000" dirty="0" smtClean="0"/>
                        <a:t> (V)</a:t>
                      </a:r>
                      <a:endParaRPr lang="fr-FR" sz="1000" dirty="0"/>
                    </a:p>
                  </a:txBody>
                  <a:tcPr/>
                </a:tc>
              </a:tr>
              <a:tr h="153381"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pPr algn="ctr"/>
                      <a:endParaRPr lang="fr-FR" sz="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/>
                        <a:t>1 10</a:t>
                      </a:r>
                      <a:r>
                        <a:rPr lang="fr-FR" sz="800" baseline="30000" dirty="0" smtClean="0"/>
                        <a:t>3</a:t>
                      </a:r>
                      <a:endParaRPr lang="fr-FR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10V/10mA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10V/1mA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10V/0,1mA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10V/0,01mA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  <a:p>
                      <a:pPr algn="ctr"/>
                      <a:endParaRPr lang="fr-FR" sz="800" dirty="0" smtClean="0"/>
                    </a:p>
                    <a:p>
                      <a:pPr algn="ctr"/>
                      <a:r>
                        <a:rPr lang="fr-FR" sz="800" dirty="0" smtClean="0"/>
                        <a:t>10</a:t>
                      </a:r>
                      <a:r>
                        <a:rPr lang="fr-FR" sz="800" baseline="30000" dirty="0" smtClean="0"/>
                        <a:t>4</a:t>
                      </a:r>
                      <a:endParaRPr lang="fr-FR" sz="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10V/1mA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10V/100uA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10V/10uA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10V/1uA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pPr algn="ctr"/>
                      <a:endParaRPr lang="fr-FR" sz="800" dirty="0" smtClean="0"/>
                    </a:p>
                    <a:p>
                      <a:pPr algn="ctr"/>
                      <a:r>
                        <a:rPr lang="fr-FR" sz="800" dirty="0" smtClean="0"/>
                        <a:t>2</a:t>
                      </a:r>
                      <a:r>
                        <a:rPr lang="fr-FR" sz="800" baseline="0" dirty="0" smtClean="0"/>
                        <a:t> 1</a:t>
                      </a:r>
                      <a:r>
                        <a:rPr lang="fr-FR" sz="800" dirty="0" smtClean="0"/>
                        <a:t>0</a:t>
                      </a:r>
                      <a:r>
                        <a:rPr lang="fr-FR" sz="800" baseline="30000" dirty="0" smtClean="0"/>
                        <a:t>5</a:t>
                      </a:r>
                      <a:endParaRPr lang="fr-FR" sz="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10V/50uA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10V/5uA</a:t>
                      </a:r>
                      <a:endParaRPr lang="fr-FR" sz="800" dirty="0"/>
                    </a:p>
                  </a:txBody>
                  <a:tcPr/>
                </a:tc>
              </a:tr>
              <a:tr h="153381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10V/0,5uA</a:t>
                      </a:r>
                      <a:endParaRPr lang="fr-FR" sz="800" dirty="0"/>
                    </a:p>
                  </a:txBody>
                  <a:tcPr/>
                </a:tc>
              </a:tr>
              <a:tr h="177286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10V/50nA</a:t>
                      </a:r>
                      <a:endParaRPr lang="fr-FR" sz="800" dirty="0"/>
                    </a:p>
                  </a:txBody>
                  <a:tcPr/>
                </a:tc>
              </a:tr>
              <a:tr h="177286">
                <a:tc rowSpan="4">
                  <a:txBody>
                    <a:bodyPr/>
                    <a:lstStyle/>
                    <a:p>
                      <a:pPr algn="ctr"/>
                      <a:r>
                        <a:rPr lang="fr-FR" sz="8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pPr algn="ctr"/>
                      <a:endParaRPr lang="fr-FR" sz="800" dirty="0" smtClean="0"/>
                    </a:p>
                    <a:p>
                      <a:pPr algn="ctr"/>
                      <a:r>
                        <a:rPr lang="fr-FR" sz="800" dirty="0" smtClean="0"/>
                        <a:t>2 10</a:t>
                      </a:r>
                      <a:r>
                        <a:rPr lang="fr-FR" sz="800" baseline="30000" dirty="0" smtClean="0"/>
                        <a:t>6</a:t>
                      </a:r>
                      <a:endParaRPr lang="fr-FR" sz="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10V/5uA</a:t>
                      </a:r>
                      <a:endParaRPr lang="fr-FR" sz="800" dirty="0"/>
                    </a:p>
                  </a:txBody>
                  <a:tcPr/>
                </a:tc>
              </a:tr>
              <a:tr h="177286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10V/500nA</a:t>
                      </a:r>
                      <a:endParaRPr lang="fr-FR" sz="800" dirty="0"/>
                    </a:p>
                  </a:txBody>
                  <a:tcPr/>
                </a:tc>
              </a:tr>
              <a:tr h="177286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10V/50nA</a:t>
                      </a:r>
                      <a:endParaRPr lang="fr-FR" sz="800" dirty="0"/>
                    </a:p>
                  </a:txBody>
                  <a:tcPr/>
                </a:tc>
              </a:tr>
              <a:tr h="177286"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1000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10V/5nA</a:t>
                      </a:r>
                      <a:endParaRPr lang="fr-FR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" name="Line 548"/>
          <p:cNvSpPr>
            <a:spLocks noChangeShapeType="1"/>
          </p:cNvSpPr>
          <p:nvPr/>
        </p:nvSpPr>
        <p:spPr bwMode="auto">
          <a:xfrm>
            <a:off x="3359235" y="2599441"/>
            <a:ext cx="154019" cy="1327764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4" name="Line 548"/>
          <p:cNvSpPr>
            <a:spLocks noChangeShapeType="1"/>
          </p:cNvSpPr>
          <p:nvPr/>
        </p:nvSpPr>
        <p:spPr bwMode="auto">
          <a:xfrm>
            <a:off x="4229442" y="2575168"/>
            <a:ext cx="97153" cy="742331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5" name="Line 548"/>
          <p:cNvSpPr>
            <a:spLocks noChangeShapeType="1"/>
          </p:cNvSpPr>
          <p:nvPr/>
        </p:nvSpPr>
        <p:spPr bwMode="auto">
          <a:xfrm flipH="1">
            <a:off x="4874832" y="2575167"/>
            <a:ext cx="196826" cy="1484664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5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55576" y="1268760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smtClean="0"/>
              <a:t>Delivery of the Actuators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May 2016</a:t>
            </a:r>
          </a:p>
          <a:p>
            <a:pPr marL="265113" indent="-265113"/>
            <a:endParaRPr lang="en-US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smtClean="0"/>
              <a:t>Delivery of the mechanic (TZM slits, deviation plates…)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June 2016</a:t>
            </a:r>
          </a:p>
          <a:p>
            <a:pPr marL="265113" indent="-265113"/>
            <a:endParaRPr lang="en-US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smtClean="0"/>
              <a:t>Delivery of the Beam-stoppers (</a:t>
            </a:r>
            <a:r>
              <a:rPr lang="en-US" dirty="0" err="1" smtClean="0"/>
              <a:t>W+Cu</a:t>
            </a:r>
            <a:r>
              <a:rPr lang="en-US" dirty="0" smtClean="0"/>
              <a:t> &amp; HIP technics)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June 2016</a:t>
            </a:r>
          </a:p>
          <a:p>
            <a:pPr marL="265113" indent="-265113"/>
            <a:endParaRPr lang="en-US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smtClean="0"/>
              <a:t>Electrotechnics: Study and cabling specifications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 progress (CEA is waiting for the EMU cabinet layout at Catania)</a:t>
            </a:r>
          </a:p>
          <a:p>
            <a:pPr marL="265113" indent="-265113"/>
            <a:endParaRPr lang="en-US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smtClean="0"/>
              <a:t>Epics Command </a:t>
            </a:r>
            <a:r>
              <a:rPr lang="en-US" dirty="0" smtClean="0"/>
              <a:t>System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 progress</a:t>
            </a:r>
          </a:p>
          <a:p>
            <a:pPr marL="265113" indent="-265113"/>
            <a:endParaRPr lang="en-US" dirty="0" smtClean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smtClean="0"/>
              <a:t>I/V converter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 progress</a:t>
            </a:r>
          </a:p>
          <a:p>
            <a:pPr marL="265113" indent="-265113"/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Acceptance test at CEA Saclay: Oct-Nov 2016,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then send to Catania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THE DOPPLER </a:t>
            </a:r>
            <a:r>
              <a:rPr lang="fr-FR" sz="2800" dirty="0" smtClean="0"/>
              <a:t>UNIT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DOppler</a:t>
            </a:r>
            <a:r>
              <a:rPr lang="fr-FR" dirty="0" smtClean="0"/>
              <a:t> </a:t>
            </a:r>
            <a:r>
              <a:rPr lang="fr-FR" dirty="0"/>
              <a:t>@ </a:t>
            </a:r>
            <a:r>
              <a:rPr lang="fr-FR" dirty="0" smtClean="0"/>
              <a:t>IRFU:</a:t>
            </a:r>
            <a:br>
              <a:rPr lang="fr-FR" dirty="0" smtClean="0"/>
            </a:br>
            <a:r>
              <a:rPr lang="fr-FR" sz="1600" dirty="0" err="1" smtClean="0"/>
              <a:t>françoise</a:t>
            </a:r>
            <a:r>
              <a:rPr lang="fr-FR" sz="1600" dirty="0" smtClean="0"/>
              <a:t> </a:t>
            </a:r>
            <a:r>
              <a:rPr lang="fr-FR" sz="1600" dirty="0" err="1" smtClean="0"/>
              <a:t>gougnaud</a:t>
            </a:r>
            <a:r>
              <a:rPr lang="fr-FR" sz="1600" dirty="0" smtClean="0"/>
              <a:t> - pierre </a:t>
            </a:r>
            <a:r>
              <a:rPr lang="fr-FR" sz="1600" dirty="0" err="1" smtClean="0"/>
              <a:t>mattei</a:t>
            </a:r>
            <a:r>
              <a:rPr lang="fr-FR" sz="1600" dirty="0" smtClean="0"/>
              <a:t> -</a:t>
            </a:r>
            <a:br>
              <a:rPr lang="fr-FR" sz="1600" dirty="0" smtClean="0"/>
            </a:br>
            <a:r>
              <a:rPr lang="fr-FR" sz="1600" dirty="0" err="1" smtClean="0"/>
              <a:t>yves</a:t>
            </a:r>
            <a:r>
              <a:rPr lang="fr-FR" sz="1600" dirty="0" smtClean="0"/>
              <a:t> </a:t>
            </a:r>
            <a:r>
              <a:rPr lang="fr-FR" sz="1600" dirty="0" err="1" smtClean="0"/>
              <a:t>lussignol</a:t>
            </a:r>
            <a:r>
              <a:rPr lang="fr-FR" sz="1600" dirty="0" smtClean="0"/>
              <a:t> </a:t>
            </a:r>
            <a:r>
              <a:rPr lang="fr-FR" sz="1600" dirty="0"/>
              <a:t>-</a:t>
            </a:r>
            <a:r>
              <a:rPr lang="fr-FR" sz="1600" dirty="0" smtClean="0"/>
              <a:t> FRANCK SENÉE- Olivier </a:t>
            </a:r>
            <a:r>
              <a:rPr lang="fr-FR" sz="1600" dirty="0" err="1"/>
              <a:t>tuske</a:t>
            </a:r>
            <a:r>
              <a:rPr lang="fr-FR" sz="1600" dirty="0"/>
              <a:t> 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284605" y="1285964"/>
            <a:ext cx="5088384" cy="2611939"/>
            <a:chOff x="3689800" y="1148897"/>
            <a:chExt cx="6362717" cy="3057054"/>
          </a:xfrm>
        </p:grpSpPr>
        <p:grpSp>
          <p:nvGrpSpPr>
            <p:cNvPr id="8" name="Groupe 7"/>
            <p:cNvGrpSpPr/>
            <p:nvPr/>
          </p:nvGrpSpPr>
          <p:grpSpPr>
            <a:xfrm>
              <a:off x="3689800" y="1148897"/>
              <a:ext cx="6362717" cy="3057054"/>
              <a:chOff x="3689800" y="1148897"/>
              <a:chExt cx="6362717" cy="3057054"/>
            </a:xfrm>
          </p:grpSpPr>
          <p:pic>
            <p:nvPicPr>
              <p:cNvPr id="10" name="Picture 4" descr="decalage doppl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800" y="1330398"/>
                <a:ext cx="4817855" cy="2875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6532805" y="3087760"/>
                <a:ext cx="1110319" cy="39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200" b="1" dirty="0">
                    <a:latin typeface="Symbol" pitchFamily="18" charset="2"/>
                  </a:rPr>
                  <a:t>Dl</a:t>
                </a:r>
                <a:r>
                  <a:rPr kumimoji="1" lang="fr-FR" sz="1200" b="1" dirty="0">
                    <a:latin typeface="Times New Roman" pitchFamily="18" charset="0"/>
                  </a:rPr>
                  <a:t>H</a:t>
                </a:r>
                <a:r>
                  <a:rPr kumimoji="1" lang="fr-FR" sz="1200" b="1" baseline="-25000" dirty="0">
                    <a:latin typeface="Times New Roman" pitchFamily="18" charset="0"/>
                  </a:rPr>
                  <a:t>3</a:t>
                </a:r>
                <a:r>
                  <a:rPr kumimoji="1" lang="fr-FR" sz="1200" b="1" baseline="30000" dirty="0">
                    <a:latin typeface="Times New Roman" pitchFamily="18" charset="0"/>
                  </a:rPr>
                  <a:t>+</a:t>
                </a:r>
                <a:endParaRPr kumimoji="1" lang="fr-FR" sz="1200" b="1" dirty="0">
                  <a:latin typeface="Times New Roman" pitchFamily="18" charset="0"/>
                </a:endParaRPr>
              </a:p>
            </p:txBody>
          </p:sp>
          <p:sp>
            <p:nvSpPr>
              <p:cNvPr id="12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6532805" y="2706152"/>
                <a:ext cx="1027731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200" b="1" dirty="0">
                    <a:latin typeface="Symbol" pitchFamily="18" charset="2"/>
                  </a:rPr>
                  <a:t>Dl</a:t>
                </a:r>
                <a:r>
                  <a:rPr kumimoji="1" lang="fr-FR" sz="1200" b="1" dirty="0">
                    <a:latin typeface="Times New Roman" pitchFamily="18" charset="0"/>
                  </a:rPr>
                  <a:t>H</a:t>
                </a:r>
                <a:r>
                  <a:rPr kumimoji="1" lang="fr-FR" sz="1200" b="1" baseline="-25000" dirty="0">
                    <a:latin typeface="Times New Roman" pitchFamily="18" charset="0"/>
                  </a:rPr>
                  <a:t>2</a:t>
                </a:r>
                <a:r>
                  <a:rPr kumimoji="1" lang="fr-FR" sz="1200" b="1" baseline="30000" dirty="0">
                    <a:latin typeface="Times New Roman" pitchFamily="18" charset="0"/>
                  </a:rPr>
                  <a:t>+</a:t>
                </a:r>
                <a:endParaRPr kumimoji="1" lang="fr-FR" sz="1200" dirty="0">
                  <a:latin typeface="Times New Roman" pitchFamily="18" charset="0"/>
                </a:endParaRPr>
              </a:p>
            </p:txBody>
          </p:sp>
          <p:sp>
            <p:nvSpPr>
              <p:cNvPr id="1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6542624" y="2411882"/>
                <a:ext cx="793029" cy="297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200" b="1" dirty="0" err="1">
                    <a:latin typeface="Symbol" pitchFamily="18" charset="2"/>
                  </a:rPr>
                  <a:t>Dl</a:t>
                </a:r>
                <a:r>
                  <a:rPr kumimoji="1" lang="fr-FR" sz="1200" b="1" dirty="0" err="1">
                    <a:latin typeface="Times New Roman" pitchFamily="18" charset="0"/>
                  </a:rPr>
                  <a:t>H</a:t>
                </a:r>
                <a:r>
                  <a:rPr kumimoji="1" lang="fr-FR" sz="1200" b="1" baseline="30000" dirty="0">
                    <a:latin typeface="Times New Roman" pitchFamily="18" charset="0"/>
                  </a:rPr>
                  <a:t>+</a:t>
                </a:r>
                <a:endParaRPr kumimoji="1" lang="fr-FR" sz="1200" dirty="0">
                  <a:latin typeface="Times New Roman" pitchFamily="18" charset="0"/>
                </a:endParaRPr>
              </a:p>
            </p:txBody>
          </p:sp>
          <p:sp>
            <p:nvSpPr>
              <p:cNvPr id="14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4098637" y="1236737"/>
                <a:ext cx="4476298" cy="57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kumimoji="1" lang="fr-FR" sz="1200" b="1" dirty="0" err="1" smtClean="0"/>
                  <a:t>Hydrogen</a:t>
                </a:r>
                <a:r>
                  <a:rPr kumimoji="1" lang="fr-FR" sz="1200" b="1" dirty="0" smtClean="0"/>
                  <a:t> </a:t>
                </a:r>
                <a:r>
                  <a:rPr kumimoji="1" lang="fr-FR" sz="1200" b="1" dirty="0" err="1" smtClean="0"/>
                  <a:t>beam</a:t>
                </a:r>
                <a:endParaRPr kumimoji="1" lang="fr-FR" sz="1200" b="1" dirty="0" smtClean="0"/>
              </a:p>
              <a:p>
                <a:pPr algn="ctr"/>
                <a:endParaRPr kumimoji="1" lang="fr-FR" sz="400" b="1" dirty="0"/>
              </a:p>
              <a:p>
                <a:r>
                  <a:rPr kumimoji="1" lang="fr-FR" sz="1200" b="1" dirty="0"/>
                  <a:t>H</a:t>
                </a:r>
                <a:r>
                  <a:rPr kumimoji="1" lang="fr-FR" sz="1200" b="1" baseline="30000" dirty="0"/>
                  <a:t>0</a:t>
                </a:r>
                <a:r>
                  <a:rPr kumimoji="1" lang="fr-FR" sz="1200" b="1" dirty="0"/>
                  <a:t>(H</a:t>
                </a:r>
                <a:r>
                  <a:rPr kumimoji="1" lang="fr-FR" sz="1200" b="1" baseline="30000" dirty="0"/>
                  <a:t>+</a:t>
                </a:r>
                <a:r>
                  <a:rPr kumimoji="1" lang="fr-FR" sz="1200" b="1" dirty="0"/>
                  <a:t>)  	</a:t>
                </a:r>
                <a:r>
                  <a:rPr kumimoji="1" lang="fr-FR" sz="1200" b="1" dirty="0" smtClean="0"/>
                  <a:t>H</a:t>
                </a:r>
                <a:r>
                  <a:rPr kumimoji="1" lang="fr-FR" sz="1200" b="1" baseline="30000" dirty="0" smtClean="0"/>
                  <a:t>0</a:t>
                </a:r>
                <a:r>
                  <a:rPr kumimoji="1" lang="fr-FR" sz="1200" b="1" dirty="0" smtClean="0"/>
                  <a:t>(H</a:t>
                </a:r>
                <a:r>
                  <a:rPr kumimoji="1" lang="fr-FR" sz="1200" b="1" baseline="-25000" dirty="0" smtClean="0"/>
                  <a:t>2</a:t>
                </a:r>
                <a:r>
                  <a:rPr kumimoji="1" lang="fr-FR" sz="1200" b="1" baseline="30000" dirty="0"/>
                  <a:t>+</a:t>
                </a:r>
                <a:r>
                  <a:rPr kumimoji="1" lang="fr-FR" sz="1200" b="1" dirty="0"/>
                  <a:t>)      </a:t>
                </a:r>
                <a:r>
                  <a:rPr kumimoji="1" lang="fr-FR" sz="1200" b="1" dirty="0" smtClean="0"/>
                  <a:t> </a:t>
                </a:r>
                <a:r>
                  <a:rPr kumimoji="1" lang="fr-FR" sz="1200" b="1" dirty="0"/>
                  <a:t>H</a:t>
                </a:r>
                <a:r>
                  <a:rPr kumimoji="1" lang="fr-FR" sz="1200" b="1" baseline="30000" dirty="0"/>
                  <a:t>0</a:t>
                </a:r>
                <a:r>
                  <a:rPr kumimoji="1" lang="fr-FR" sz="1200" b="1" dirty="0"/>
                  <a:t>(H</a:t>
                </a:r>
                <a:r>
                  <a:rPr kumimoji="1" lang="fr-FR" sz="1200" b="1" baseline="-25000" dirty="0"/>
                  <a:t>3</a:t>
                </a:r>
                <a:r>
                  <a:rPr kumimoji="1" lang="fr-FR" sz="1200" b="1" baseline="30000" dirty="0"/>
                  <a:t>+</a:t>
                </a:r>
                <a:r>
                  <a:rPr kumimoji="1" lang="fr-FR" sz="1200" b="1" dirty="0"/>
                  <a:t>)</a:t>
                </a:r>
              </a:p>
            </p:txBody>
          </p:sp>
          <p:sp>
            <p:nvSpPr>
              <p:cNvPr id="15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7820837" y="1148897"/>
                <a:ext cx="2231680" cy="686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kumimoji="1" lang="fr-FR" sz="1000" b="1" dirty="0"/>
                  <a:t>Plasma</a:t>
                </a:r>
                <a:r>
                  <a:rPr kumimoji="1" lang="fr-FR" sz="1000" b="1" dirty="0" smtClean="0"/>
                  <a:t> H</a:t>
                </a:r>
                <a:r>
                  <a:rPr kumimoji="1" lang="fr-FR" sz="1000" b="1" baseline="30000" dirty="0" smtClean="0"/>
                  <a:t>0 </a:t>
                </a:r>
                <a:r>
                  <a:rPr lang="fr-FR" sz="1000" b="1" dirty="0" smtClean="0"/>
                  <a:t>(light </a:t>
                </a:r>
                <a:r>
                  <a:rPr lang="fr-FR" sz="1000" b="1" dirty="0" err="1" smtClean="0"/>
                  <a:t>emission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excited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residual</a:t>
                </a:r>
                <a:r>
                  <a:rPr lang="fr-FR" sz="1000" b="1" dirty="0" smtClean="0"/>
                  <a:t> </a:t>
                </a:r>
                <a:r>
                  <a:rPr lang="fr-FR" sz="1000" b="1" dirty="0" err="1" smtClean="0"/>
                  <a:t>gas</a:t>
                </a:r>
                <a:r>
                  <a:rPr lang="fr-FR" sz="1000" b="1" dirty="0" smtClean="0"/>
                  <a:t>)</a:t>
                </a:r>
              </a:p>
              <a:p>
                <a:r>
                  <a:rPr kumimoji="1" lang="fr-FR" sz="1200" b="1" dirty="0" smtClean="0"/>
                  <a:t>656.3 nm</a:t>
                </a:r>
                <a:endParaRPr kumimoji="1" lang="fr-FR" sz="1400" b="1" dirty="0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>
                <a:off x="5674759" y="1816174"/>
                <a:ext cx="50006" cy="992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>
                <a:off x="6129580" y="1816173"/>
                <a:ext cx="604838" cy="132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4615105" y="1816173"/>
                <a:ext cx="201613" cy="7445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7759113" y="2024739"/>
              <a:ext cx="0" cy="517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Rectangle 10"/>
          <p:cNvSpPr>
            <a:spLocks noChangeAspect="1" noChangeArrowheads="1"/>
          </p:cNvSpPr>
          <p:nvPr/>
        </p:nvSpPr>
        <p:spPr bwMode="auto">
          <a:xfrm>
            <a:off x="3607043" y="1330398"/>
            <a:ext cx="49434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20" y="1778331"/>
            <a:ext cx="2789861" cy="209239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2" name="Connecteur droit 21"/>
          <p:cNvCxnSpPr/>
          <p:nvPr/>
        </p:nvCxnSpPr>
        <p:spPr>
          <a:xfrm flipV="1">
            <a:off x="5509079" y="5912250"/>
            <a:ext cx="1882056" cy="30439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558083" y="5760055"/>
            <a:ext cx="289171" cy="1826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47254" y="5647621"/>
            <a:ext cx="249988" cy="29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θ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450107" y="2555098"/>
            <a:ext cx="1818394" cy="194675"/>
          </a:xfrm>
          <a:prstGeom prst="line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419316" y="2571800"/>
            <a:ext cx="719821" cy="380259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425793" y="2602239"/>
            <a:ext cx="249988" cy="295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θ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2601" y="950801"/>
            <a:ext cx="303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ts val="2000"/>
              </a:spcBef>
              <a:spcAft>
                <a:spcPts val="1500"/>
              </a:spcAft>
              <a:buClr>
                <a:srgbClr val="000000"/>
              </a:buClr>
              <a:buSzPct val="171000"/>
            </a:pPr>
            <a:r>
              <a:rPr lang="fr-FR" sz="1800" b="1" kern="0" dirty="0" smtClean="0">
                <a:solidFill>
                  <a:srgbClr val="C00000"/>
                </a:solidFill>
                <a:latin typeface="Gill Sans"/>
                <a:sym typeface="Lucida Grande" charset="0"/>
              </a:rPr>
              <a:t>Doppler shift of the H</a:t>
            </a:r>
            <a:r>
              <a:rPr lang="el-GR" sz="1800" b="1" kern="0" baseline="-25000" dirty="0" smtClean="0">
                <a:solidFill>
                  <a:srgbClr val="C00000"/>
                </a:solidFill>
                <a:sym typeface="Lucida Grande" charset="0"/>
              </a:rPr>
              <a:t>α</a:t>
            </a:r>
            <a:r>
              <a:rPr lang="fr-FR" b="1" kern="0" dirty="0">
                <a:solidFill>
                  <a:srgbClr val="C00000"/>
                </a:solidFill>
                <a:latin typeface="Gill Sans"/>
                <a:sym typeface="Lucida Grande" charset="0"/>
              </a:rPr>
              <a:t> </a:t>
            </a:r>
            <a:r>
              <a:rPr lang="fr-FR" b="1" kern="0" dirty="0" smtClean="0">
                <a:solidFill>
                  <a:srgbClr val="C00000"/>
                </a:solidFill>
                <a:latin typeface="Gill Sans"/>
                <a:sym typeface="Lucida Grande" charset="0"/>
              </a:rPr>
              <a:t>ray</a:t>
            </a:r>
            <a:endParaRPr lang="fr-FR" sz="1800" b="1" kern="0" dirty="0">
              <a:solidFill>
                <a:srgbClr val="C00000"/>
              </a:solidFill>
              <a:latin typeface="Gill Sans"/>
              <a:sym typeface="Lucida Grande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84605" y="6289575"/>
            <a:ext cx="372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ill Sans"/>
                <a:sym typeface="Symbol"/>
              </a:rPr>
              <a:t>expected </a:t>
            </a:r>
            <a:r>
              <a:rPr lang="en-US" sz="1400" dirty="0" smtClean="0">
                <a:latin typeface="Symbol" panose="05050102010706020507" pitchFamily="18" charset="2"/>
                <a:sym typeface="Symbol"/>
              </a:rPr>
              <a:t> </a:t>
            </a:r>
            <a:r>
              <a:rPr lang="en-US" sz="1400" dirty="0" smtClean="0">
                <a:latin typeface="Gill Sans"/>
                <a:sym typeface="Symbol"/>
              </a:rPr>
              <a:t>versus angle, for 75 keV beam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061675" y="3553852"/>
                <a:ext cx="320682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fr-FR" sz="1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fr-FR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 smtClean="0"/>
                  <a:t>measured by a spectrometer which is able to separate the species</a:t>
                </a:r>
                <a:endParaRPr lang="en-US" sz="14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675" y="3553852"/>
                <a:ext cx="3206826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2326" r="-152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4717819" y="4739680"/>
            <a:ext cx="41746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intensity</a:t>
            </a:r>
            <a:r>
              <a:rPr lang="fr-FR" sz="1400" dirty="0" smtClean="0">
                <a:solidFill>
                  <a:schemeClr val="tx1"/>
                </a:solidFill>
              </a:rPr>
              <a:t> of the spectroscopics rays </a:t>
            </a:r>
            <a:r>
              <a:rPr lang="en-US" sz="1400" dirty="0" smtClean="0">
                <a:solidFill>
                  <a:schemeClr val="tx1"/>
                </a:solidFill>
              </a:rPr>
              <a:t>is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proportional</a:t>
            </a:r>
            <a:r>
              <a:rPr lang="fr-FR" sz="1400" dirty="0" smtClean="0">
                <a:solidFill>
                  <a:schemeClr val="tx1"/>
                </a:solidFill>
              </a:rPr>
              <a:t> to the species </a:t>
            </a:r>
            <a:r>
              <a:rPr lang="fr-FR" sz="1400" dirty="0" smtClean="0"/>
              <a:t>quantity</a:t>
            </a:r>
            <a:r>
              <a:rPr lang="fr-FR" sz="1400" dirty="0"/>
              <a:t> </a:t>
            </a:r>
            <a:r>
              <a:rPr lang="en-US" sz="1400" noProof="1" smtClean="0"/>
              <a:t>produced</a:t>
            </a:r>
            <a:r>
              <a:rPr lang="fr-FR" sz="1400" dirty="0" smtClean="0"/>
              <a:t>, but the p</a:t>
            </a:r>
            <a:r>
              <a:rPr lang="fr-FR" sz="1400" dirty="0" smtClean="0">
                <a:solidFill>
                  <a:schemeClr val="tx1"/>
                </a:solidFill>
              </a:rPr>
              <a:t>roduction rate of the H</a:t>
            </a:r>
            <a:r>
              <a:rPr lang="el-GR" sz="1400" baseline="-25000" dirty="0" smtClean="0">
                <a:solidFill>
                  <a:schemeClr val="tx1"/>
                </a:solidFill>
              </a:rPr>
              <a:t>α</a:t>
            </a:r>
            <a:r>
              <a:rPr lang="fr-FR" sz="1400" dirty="0" smtClean="0">
                <a:solidFill>
                  <a:schemeClr val="tx1"/>
                </a:solidFill>
              </a:rPr>
              <a:t> ray by </a:t>
            </a:r>
            <a:r>
              <a:rPr lang="fr-FR" sz="1400" dirty="0"/>
              <a:t>the </a:t>
            </a:r>
            <a:r>
              <a:rPr lang="en-US" sz="1400" noProof="1" smtClean="0"/>
              <a:t>residuel</a:t>
            </a:r>
            <a:r>
              <a:rPr lang="fr-FR" sz="1400" dirty="0" smtClean="0"/>
              <a:t> gas interaction is different for each species </a:t>
            </a:r>
          </a:p>
          <a:p>
            <a:pPr algn="ctr"/>
            <a:r>
              <a:rPr lang="fr-FR" sz="1400" dirty="0" smtClean="0">
                <a:sym typeface="Wingdings" panose="05000000000000000000" pitchFamily="2" charset="2"/>
              </a:rPr>
              <a:t>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err="1" smtClean="0"/>
              <a:t>implying</a:t>
            </a:r>
            <a:r>
              <a:rPr lang="fr-FR" sz="1400" dirty="0" smtClean="0"/>
              <a:t> </a:t>
            </a:r>
            <a:r>
              <a:rPr lang="fr-FR" sz="1400" dirty="0" err="1" smtClean="0"/>
              <a:t>that</a:t>
            </a:r>
            <a:r>
              <a:rPr lang="fr-FR" sz="1400" dirty="0" smtClean="0"/>
              <a:t> corrections u</a:t>
            </a:r>
            <a:r>
              <a:rPr lang="fr-FR" sz="1400" dirty="0" smtClean="0">
                <a:solidFill>
                  <a:schemeClr val="tx1"/>
                </a:solidFill>
              </a:rPr>
              <a:t>sing recombined cross sections must </a:t>
            </a:r>
            <a:r>
              <a:rPr lang="fr-FR" sz="1400" dirty="0" err="1" smtClean="0">
                <a:solidFill>
                  <a:schemeClr val="tx1"/>
                </a:solidFill>
              </a:rPr>
              <a:t>be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applied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655543" y="4141722"/>
            <a:ext cx="235652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Spectrometer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principLe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6"/>
              <p:cNvSpPr txBox="1"/>
              <p:nvPr/>
            </p:nvSpPr>
            <p:spPr>
              <a:xfrm>
                <a:off x="5731248" y="1125801"/>
                <a:ext cx="1924050" cy="567207"/>
              </a:xfrm>
              <a:prstGeom prst="rect">
                <a:avLst/>
              </a:prstGeom>
              <a:noFill/>
              <a:ln w="28575">
                <a:solidFill>
                  <a:srgbClr val="DC0528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fr-FR" sz="1800" b="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fr-FR" sz="18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800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800" b="0" i="1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800" b="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FR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fr-FR" sz="1800" b="0" i="1">
                              <a:latin typeface="Cambria Math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fr-FR" sz="18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 b="0" i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fr-FR" sz="1800" b="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48" y="1125801"/>
                <a:ext cx="1924050" cy="567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DC052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06" y="3807631"/>
            <a:ext cx="3723256" cy="25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</a:t>
            </a:r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44" y="978760"/>
            <a:ext cx="6082431" cy="31051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44" y="3933056"/>
            <a:ext cx="6082432" cy="28983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16216" y="1556792"/>
            <a:ext cx="255577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IFMIF species fraction </a:t>
            </a:r>
            <a:r>
              <a:rPr lang="fr-FR" dirty="0" err="1" smtClean="0"/>
              <a:t>measurements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303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optimisation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3396" y="1046167"/>
            <a:ext cx="835292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Optimisation of the light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which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comes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from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the beam in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order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to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make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species fraction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measurement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inside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pulse </a:t>
            </a:r>
            <a:r>
              <a:rPr lang="fr-FR" sz="20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length</a:t>
            </a:r>
            <a:r>
              <a:rPr lang="fr-FR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of 5 ms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r>
              <a:rPr lang="fr-FR" dirty="0" smtClean="0"/>
              <a:t>INPUTS: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C00000"/>
                </a:solidFill>
              </a:rPr>
              <a:t>EPICS compatible Hardware : ANDOR </a:t>
            </a:r>
            <a:r>
              <a:rPr lang="fr-FR" sz="1600" dirty="0" err="1" smtClean="0">
                <a:solidFill>
                  <a:srgbClr val="C00000"/>
                </a:solidFill>
              </a:rPr>
              <a:t>company</a:t>
            </a:r>
            <a:endParaRPr lang="fr-FR" sz="1600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2" y="2521651"/>
            <a:ext cx="6339136" cy="39964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37" y="2324905"/>
            <a:ext cx="4090572" cy="398441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2267744" y="6030427"/>
            <a:ext cx="1008112" cy="273171"/>
          </a:xfrm>
          <a:prstGeom prst="ellipse">
            <a:avLst/>
          </a:prstGeom>
          <a:solidFill>
            <a:srgbClr val="C0000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759846" y="6099627"/>
            <a:ext cx="412452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Magnification=2,86</a:t>
            </a:r>
          </a:p>
          <a:p>
            <a:r>
              <a:rPr lang="fr-FR" dirty="0" smtClean="0"/>
              <a:t>Optical </a:t>
            </a:r>
            <a:r>
              <a:rPr lang="fr-FR" dirty="0" err="1" smtClean="0"/>
              <a:t>fiber</a:t>
            </a:r>
            <a:r>
              <a:rPr lang="fr-FR" dirty="0" smtClean="0"/>
              <a:t> NA=0,22 and L=25 m 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75856" y="6167012"/>
            <a:ext cx="468660" cy="136586"/>
          </a:xfrm>
          <a:prstGeom prst="straightConnector1">
            <a:avLst/>
          </a:prstGeom>
          <a:ln w="349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6977321" y="2855204"/>
            <a:ext cx="0" cy="28060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539508" y="2855204"/>
            <a:ext cx="14378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Étoile à 5 branches 18"/>
          <p:cNvSpPr/>
          <p:nvPr/>
        </p:nvSpPr>
        <p:spPr>
          <a:xfrm>
            <a:off x="6861253" y="2747191"/>
            <a:ext cx="216024" cy="216024"/>
          </a:xfrm>
          <a:prstGeom prst="star5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436096" y="2299450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Monochromator characteristics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80" y="2499241"/>
            <a:ext cx="3143428" cy="40575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23" y="980083"/>
            <a:ext cx="6751165" cy="187285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1701" y="3363823"/>
            <a:ext cx="3102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ESS ion source </a:t>
            </a:r>
            <a:r>
              <a:rPr lang="fr-FR" sz="1400" b="1" dirty="0" err="1" smtClean="0"/>
              <a:t>parameters</a:t>
            </a:r>
            <a:r>
              <a:rPr lang="fr-FR" sz="1400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Protons </a:t>
            </a:r>
            <a:r>
              <a:rPr lang="fr-FR" sz="1400" b="1" dirty="0" err="1" smtClean="0"/>
              <a:t>beam</a:t>
            </a: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75 </a:t>
            </a:r>
            <a:r>
              <a:rPr lang="fr-FR" sz="1400" b="1" dirty="0" err="1" smtClean="0"/>
              <a:t>keV</a:t>
            </a: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/>
              <a:t>Current max = 100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Pulse length = 6 </a:t>
            </a:r>
            <a:r>
              <a:rPr lang="en-US" sz="1400" b="1" dirty="0" err="1" smtClean="0"/>
              <a:t>ms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Repetition rate = 14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Duty cycle 8%</a:t>
            </a:r>
          </a:p>
          <a:p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68800" y="6133637"/>
            <a:ext cx="885516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r"/>
            <a:r>
              <a:rPr lang="fr-FR" sz="1200" dirty="0" smtClean="0"/>
              <a:t>Nov. 3</a:t>
            </a:r>
            <a:r>
              <a:rPr lang="fr-FR" sz="1200" baseline="30000" dirty="0" smtClean="0"/>
              <a:t>rd</a:t>
            </a:r>
            <a:r>
              <a:rPr lang="fr-FR" sz="1200" dirty="0" smtClean="0"/>
              <a:t> 2015</a:t>
            </a: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3566502" y="4685356"/>
            <a:ext cx="1296093" cy="27688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111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6130375" y="5287935"/>
            <a:ext cx="1682682" cy="37585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11125" cap="flat" cmpd="sng" algn="ctr">
            <a:solidFill>
              <a:srgbClr val="3333CC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7831484" y="5475863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cap="small" dirty="0" smtClean="0">
                <a:solidFill>
                  <a:srgbClr val="3333CC"/>
                </a:solidFill>
              </a:rPr>
              <a:t>BEAM</a:t>
            </a:r>
            <a:endParaRPr lang="fr-FR" cap="small" dirty="0">
              <a:solidFill>
                <a:srgbClr val="33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0588" y="1135692"/>
            <a:ext cx="12577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LEBT tank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2748" y="3469682"/>
            <a:ext cx="114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FC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171036" y="3704330"/>
            <a:ext cx="114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rgbClr val="C00000"/>
                </a:solidFill>
              </a:rPr>
              <a:t>EMU V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08589" y="4161110"/>
            <a:ext cx="114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rgbClr val="C00000"/>
                </a:solidFill>
              </a:rPr>
              <a:t>EMU H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8608" y="4962243"/>
            <a:ext cx="171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NPM H</a:t>
            </a:r>
            <a:endParaRPr lang="fr-FR" dirty="0"/>
          </a:p>
        </p:txBody>
      </p:sp>
      <p:sp>
        <p:nvSpPr>
          <p:cNvPr id="34" name="Titre 16"/>
          <p:cNvSpPr>
            <a:spLocks noGrp="1"/>
          </p:cNvSpPr>
          <p:nvPr>
            <p:ph type="title"/>
          </p:nvPr>
        </p:nvSpPr>
        <p:spPr>
          <a:xfrm>
            <a:off x="1433711" y="26434"/>
            <a:ext cx="7236464" cy="908720"/>
          </a:xfrm>
        </p:spPr>
        <p:txBody>
          <a:bodyPr/>
          <a:lstStyle/>
          <a:p>
            <a:r>
              <a:rPr lang="fr-FR" dirty="0" smtClean="0"/>
              <a:t>ESS LEBT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053904" y="1439865"/>
            <a:ext cx="1865533" cy="902139"/>
          </a:xfrm>
          <a:prstGeom prst="rect">
            <a:avLst/>
          </a:prstGeom>
          <a:solidFill>
            <a:schemeClr val="tx2">
              <a:alpha val="2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402883" y="4962243"/>
            <a:ext cx="1718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srgbClr val="C00000"/>
                </a:solidFill>
              </a:rPr>
              <a:t>DOPPLER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09" y="2625159"/>
            <a:ext cx="5937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cap="all" dirty="0" smtClean="0">
                <a:solidFill>
                  <a:srgbClr val="C00000"/>
                </a:solidFill>
              </a:rPr>
              <a:t>CEA: 2 </a:t>
            </a:r>
            <a:r>
              <a:rPr lang="sv-SE" b="1" cap="all" dirty="0">
                <a:solidFill>
                  <a:srgbClr val="C00000"/>
                </a:solidFill>
              </a:rPr>
              <a:t>emu </a:t>
            </a:r>
            <a:r>
              <a:rPr lang="sv-SE" b="1" cap="all" dirty="0" smtClean="0">
                <a:solidFill>
                  <a:srgbClr val="C00000"/>
                </a:solidFill>
              </a:rPr>
              <a:t>(H </a:t>
            </a:r>
            <a:r>
              <a:rPr lang="sv-SE" b="1" cap="all" dirty="0" smtClean="0">
                <a:solidFill>
                  <a:srgbClr val="C00000"/>
                </a:solidFill>
              </a:rPr>
              <a:t>&amp; V</a:t>
            </a:r>
            <a:r>
              <a:rPr lang="sv-SE" b="1" cap="all" dirty="0" smtClean="0">
                <a:solidFill>
                  <a:srgbClr val="C00000"/>
                </a:solidFill>
              </a:rPr>
              <a:t>) &amp; 1 </a:t>
            </a:r>
            <a:r>
              <a:rPr lang="sv-SE" b="1" cap="all" dirty="0">
                <a:solidFill>
                  <a:srgbClr val="C00000"/>
                </a:solidFill>
              </a:rPr>
              <a:t>doppler unit</a:t>
            </a:r>
            <a:endParaRPr lang="fr-FR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 : optimisation </a:t>
            </a:r>
            <a:br>
              <a:rPr lang="fr-FR" dirty="0" smtClean="0"/>
            </a:br>
            <a:r>
              <a:rPr lang="fr-FR" dirty="0" smtClean="0"/>
              <a:t>by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973" y="1362342"/>
            <a:ext cx="3777977" cy="42707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3" y="1219623"/>
            <a:ext cx="1257300" cy="3905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62" y="2744391"/>
            <a:ext cx="1790700" cy="4381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40" y="3201251"/>
            <a:ext cx="4223302" cy="2639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1762" y="16346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/>
              <a:t>F: </a:t>
            </a:r>
            <a:r>
              <a:rPr lang="en-US" sz="1600" dirty="0"/>
              <a:t>I</a:t>
            </a:r>
            <a:r>
              <a:rPr lang="en-US" sz="1600" dirty="0" smtClean="0"/>
              <a:t>ncident </a:t>
            </a:r>
            <a:r>
              <a:rPr lang="en-US" sz="1600" dirty="0"/>
              <a:t>light </a:t>
            </a:r>
            <a:r>
              <a:rPr lang="en-US" sz="1600" dirty="0" smtClean="0"/>
              <a:t>flux</a:t>
            </a:r>
            <a:endParaRPr lang="fr-FR" sz="1600" dirty="0" smtClean="0"/>
          </a:p>
          <a:p>
            <a:r>
              <a:rPr lang="fr-FR" sz="1600" dirty="0" smtClean="0"/>
              <a:t>R</a:t>
            </a:r>
            <a:r>
              <a:rPr lang="fr-FR" sz="1600" dirty="0"/>
              <a:t>: </a:t>
            </a:r>
            <a:r>
              <a:rPr lang="fr-FR" sz="1600" dirty="0" smtClean="0"/>
              <a:t>apparent r</a:t>
            </a:r>
            <a:r>
              <a:rPr lang="en-US" sz="1600" dirty="0" err="1" smtClean="0"/>
              <a:t>adiance</a:t>
            </a:r>
            <a:r>
              <a:rPr lang="en-US" sz="1600" dirty="0" smtClean="0"/>
              <a:t> of the light</a:t>
            </a:r>
            <a:endParaRPr lang="fr-FR" sz="1600" dirty="0" smtClean="0"/>
          </a:p>
          <a:p>
            <a:r>
              <a:rPr lang="fr-FR" sz="1600" dirty="0" smtClean="0"/>
              <a:t>G</a:t>
            </a:r>
            <a:r>
              <a:rPr lang="fr-FR" sz="1600" dirty="0"/>
              <a:t>: </a:t>
            </a:r>
            <a:r>
              <a:rPr lang="fr-FR" sz="1600" dirty="0" err="1" smtClean="0"/>
              <a:t>etendue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86453" y="3798135"/>
            <a:ext cx="4501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optimize the light collection we have to move closer to the source detector to increase </a:t>
            </a:r>
            <a:r>
              <a:rPr lang="en-US" dirty="0" smtClean="0">
                <a:sym typeface="Symbol" panose="05050102010706020507" pitchFamily="18" charset="2"/>
              </a:rPr>
              <a:t>.</a:t>
            </a:r>
          </a:p>
          <a:p>
            <a:r>
              <a:rPr lang="en-US" dirty="0" smtClean="0"/>
              <a:t>but the NA of the optical fiber necessitates a minimal distance L.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588224" y="483385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 mini for Flux maxi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935959" y="4221088"/>
            <a:ext cx="363127" cy="679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86453" y="5781361"/>
            <a:ext cx="4501572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problem, L is inside the vacuum chamber! 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7884368" y="2481625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OF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74018" y="1711841"/>
            <a:ext cx="2436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Inside vacuum </a:t>
            </a:r>
            <a:r>
              <a:rPr lang="fr-FR" sz="1200" i="1" dirty="0" err="1" smtClean="0"/>
              <a:t>chamber</a:t>
            </a:r>
            <a:r>
              <a:rPr lang="fr-FR" sz="1200" i="1" dirty="0" smtClean="0"/>
              <a:t>   </a:t>
            </a:r>
            <a:r>
              <a:rPr lang="fr-FR" sz="1200" i="1" dirty="0" err="1" smtClean="0"/>
              <a:t>outside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680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50" y="1699171"/>
            <a:ext cx="4597269" cy="22338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0783" y="1156885"/>
            <a:ext cx="834768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Needs an optical system for shifting the image of the optimal point downstream to the viewport (outside the source)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Afocal</a:t>
            </a:r>
            <a:r>
              <a:rPr lang="en-US" dirty="0" smtClean="0">
                <a:solidFill>
                  <a:srgbClr val="C00000"/>
                </a:solidFill>
              </a:rPr>
              <a:t> system: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Single lens: </a:t>
            </a:r>
          </a:p>
          <a:p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55" y="3930895"/>
            <a:ext cx="4997949" cy="282613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37" y="4609726"/>
            <a:ext cx="1381125" cy="828675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 : optimisation </a:t>
            </a:r>
            <a:br>
              <a:rPr lang="fr-FR" dirty="0" smtClean="0"/>
            </a:br>
            <a:r>
              <a:rPr lang="fr-FR" dirty="0" smtClean="0"/>
              <a:t>by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8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APILUX SIMULATION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26" y="1000644"/>
            <a:ext cx="7274078" cy="52394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40" y="4274046"/>
            <a:ext cx="2880320" cy="32363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835696" y="614843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</a:t>
            </a:r>
            <a:r>
              <a:rPr lang="en-US" sz="1600" dirty="0" smtClean="0">
                <a:solidFill>
                  <a:srgbClr val="002060"/>
                </a:solidFill>
              </a:rPr>
              <a:t>istance (mm) between the beam and the optical fiber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73646 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51" y="1625954"/>
            <a:ext cx="4824536" cy="3993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0105" y="1924384"/>
            <a:ext cx="14157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injector side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038" y="1922312"/>
            <a:ext cx="2127320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spectrometer side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73334"/>
            <a:ext cx="6438900" cy="285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6" y="5966502"/>
            <a:ext cx="6048672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12% of the collected light will then be cut off by the height size of the active CCD sensor (6.7 mm)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80" y="2407607"/>
            <a:ext cx="4499333" cy="2610372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 : optimisation </a:t>
            </a:r>
            <a:br>
              <a:rPr lang="fr-FR" dirty="0" smtClean="0"/>
            </a:br>
            <a:r>
              <a:rPr lang="fr-FR" dirty="0" smtClean="0"/>
              <a:t>of the </a:t>
            </a:r>
            <a:r>
              <a:rPr lang="fr-FR" dirty="0" err="1" smtClean="0"/>
              <a:t>optical</a:t>
            </a:r>
            <a:r>
              <a:rPr lang="fr-FR" dirty="0" smtClean="0"/>
              <a:t> </a:t>
            </a:r>
            <a:r>
              <a:rPr lang="fr-FR" dirty="0" err="1" smtClean="0"/>
              <a:t>fiber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826011" y="5150352"/>
            <a:ext cx="4111069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Magnification F/# = 2,86</a:t>
            </a:r>
          </a:p>
          <a:p>
            <a:r>
              <a:rPr lang="en-US" sz="1600" dirty="0" smtClean="0"/>
              <a:t>(2,66 mm before and 7,6 mm after the F/# )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2948696" y="3138867"/>
            <a:ext cx="239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1,9 mm « theoretical »</a:t>
            </a:r>
          </a:p>
          <a:p>
            <a:r>
              <a:rPr lang="en-US" sz="1400" dirty="0" smtClean="0"/>
              <a:t>2,66 mm in reality</a:t>
            </a:r>
            <a:endParaRPr lang="en-US" sz="1400" dirty="0"/>
          </a:p>
        </p:txBody>
      </p:sp>
      <p:sp>
        <p:nvSpPr>
          <p:cNvPr id="21" name="Ellipse 20"/>
          <p:cNvSpPr/>
          <p:nvPr/>
        </p:nvSpPr>
        <p:spPr>
          <a:xfrm>
            <a:off x="6156176" y="1093458"/>
            <a:ext cx="936104" cy="5324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337" y="1833104"/>
            <a:ext cx="3931952" cy="496887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22" y="1848041"/>
            <a:ext cx="1796484" cy="46864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06" y="1556792"/>
            <a:ext cx="3360711" cy="3901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4349" y="2643585"/>
            <a:ext cx="504056" cy="172819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669684" y="3371152"/>
            <a:ext cx="1800200" cy="288032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20709" y="1026021"/>
            <a:ext cx="310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Spectrometer</a:t>
            </a:r>
            <a:r>
              <a:rPr lang="fr-FR" dirty="0" smtClean="0">
                <a:solidFill>
                  <a:srgbClr val="C00000"/>
                </a:solidFill>
              </a:rPr>
              <a:t> calibration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49706" y="1026021"/>
            <a:ext cx="5594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Bundle image (16/19 → 16% </a:t>
            </a:r>
            <a:r>
              <a:rPr lang="fr-FR" dirty="0" err="1" smtClean="0">
                <a:solidFill>
                  <a:srgbClr val="C00000"/>
                </a:solidFill>
              </a:rPr>
              <a:t>lost</a:t>
            </a:r>
            <a:r>
              <a:rPr lang="fr-FR" dirty="0" smtClean="0">
                <a:solidFill>
                  <a:srgbClr val="C00000"/>
                </a:solidFill>
              </a:rPr>
              <a:t>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first </a:t>
            </a:r>
            <a:br>
              <a:rPr lang="fr-FR" dirty="0" smtClean="0"/>
            </a:br>
            <a:r>
              <a:rPr lang="fr-FR" dirty="0" err="1" smtClean="0"/>
              <a:t>measurements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924728" y="3064304"/>
            <a:ext cx="527592" cy="5087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449243" y="3573016"/>
            <a:ext cx="457921" cy="1658444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31" y="5299469"/>
            <a:ext cx="1871313" cy="13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9872" y="1033197"/>
            <a:ext cx="81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Photometry measurements and transmission measurements are in progress in the LIDO laboratory at CEA Saclay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3" y="1751253"/>
            <a:ext cx="8148921" cy="4583768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THE DOPPLER UNIT: future</a:t>
            </a:r>
            <a:br>
              <a:rPr lang="fr-FR" dirty="0" smtClean="0"/>
            </a:br>
            <a:r>
              <a:rPr lang="fr-FR" dirty="0" err="1" smtClean="0"/>
              <a:t>measurements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0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268760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Spectrograph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checked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Fiber bundle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checked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interface between the viewport and the optical system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 progress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EPICS Control System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 progress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Photometry measurements and transmission measurements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in progress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916832"/>
            <a:ext cx="2998822" cy="2405948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and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494116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Acceptance test: June - July 2016 at CEA Saclay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6136904" y="1916832"/>
            <a:ext cx="2827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Interface </a:t>
            </a:r>
            <a:r>
              <a:rPr lang="en-US" sz="1200" b="1" dirty="0" smtClean="0">
                <a:solidFill>
                  <a:schemeClr val="bg1"/>
                </a:solidFill>
              </a:rPr>
              <a:t>Viewport </a:t>
            </a:r>
            <a:r>
              <a:rPr lang="en-US" sz="1200" b="1" dirty="0">
                <a:solidFill>
                  <a:schemeClr val="bg1"/>
                </a:solidFill>
              </a:rPr>
              <a:t>/ Optical </a:t>
            </a:r>
            <a:r>
              <a:rPr lang="en-US" sz="1200" b="1" dirty="0" smtClean="0">
                <a:solidFill>
                  <a:schemeClr val="bg1"/>
                </a:solidFill>
              </a:rPr>
              <a:t>system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Beam profil and Commissioning </a:t>
            </a:r>
            <a:br>
              <a:rPr lang="fr-FR" dirty="0" smtClean="0"/>
            </a:br>
            <a:r>
              <a:rPr lang="fr-FR" dirty="0" smtClean="0"/>
              <a:t>phases at </a:t>
            </a:r>
            <a:r>
              <a:rPr lang="fr-FR" dirty="0" err="1" smtClean="0"/>
              <a:t>catania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53005"/>
            <a:ext cx="4896544" cy="28153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28675" y="4299031"/>
            <a:ext cx="293718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Phase 3: EMU design</a:t>
            </a:r>
          </a:p>
          <a:p>
            <a:r>
              <a:rPr lang="fr-FR" dirty="0" smtClean="0"/>
              <a:t>(Ø min = 6 mm)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932040" y="1335752"/>
            <a:ext cx="4090915" cy="2448272"/>
            <a:chOff x="179512" y="1460248"/>
            <a:chExt cx="4090915" cy="24482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460248"/>
              <a:ext cx="4090915" cy="2448272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244024" y="162880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DBOX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932871" y="245883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DBOX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954178" y="3326939"/>
              <a:ext cx="965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DBOX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671844" y="332693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TANK</a:t>
              </a:r>
              <a:endParaRPr lang="fr-FR" dirty="0"/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 flipV="1">
            <a:off x="3828812" y="2608309"/>
            <a:ext cx="537454" cy="16907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5" idx="0"/>
          </p:cNvCxnSpPr>
          <p:nvPr/>
        </p:nvCxnSpPr>
        <p:spPr>
          <a:xfrm flipV="1">
            <a:off x="1680056" y="3127861"/>
            <a:ext cx="661301" cy="11711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1437" y="4299031"/>
            <a:ext cx="289723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Phase 2: Doppler design (Ø max = 80 mm)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2288" y="5644005"/>
            <a:ext cx="864096" cy="369332"/>
          </a:xfrm>
          <a:prstGeom prst="rect">
            <a:avLst/>
          </a:prstGeom>
          <a:solidFill>
            <a:srgbClr val="FFFD04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DBOX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2306" y="5518973"/>
            <a:ext cx="7184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delivery at CEA Saclay for EMU and Doppler acceptance tests </a:t>
            </a:r>
          </a:p>
          <a:p>
            <a:pPr marL="271463" indent="-271463"/>
            <a:r>
              <a:rPr lang="en-US" dirty="0" smtClean="0"/>
              <a:t>2- send to Catania for the 3 phases using the « commissioning Diagnostic BOX » entirely equipped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EMU: Allison scanners type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EMU @ IRFU: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err="1"/>
              <a:t>philippe</a:t>
            </a:r>
            <a:r>
              <a:rPr lang="fr-FR" sz="1400" dirty="0"/>
              <a:t> </a:t>
            </a:r>
            <a:r>
              <a:rPr lang="fr-FR" sz="1400" dirty="0" err="1" smtClean="0"/>
              <a:t>abbon</a:t>
            </a:r>
            <a:r>
              <a:rPr lang="fr-FR" sz="1400" dirty="0" smtClean="0"/>
              <a:t> - </a:t>
            </a:r>
            <a:r>
              <a:rPr lang="fr-FR" sz="1400" dirty="0" err="1" smtClean="0"/>
              <a:t>philippe</a:t>
            </a:r>
            <a:r>
              <a:rPr lang="fr-FR" sz="1400" dirty="0" smtClean="0"/>
              <a:t> </a:t>
            </a:r>
            <a:r>
              <a:rPr lang="fr-FR" sz="1400" dirty="0" err="1" smtClean="0"/>
              <a:t>daniel-thomas</a:t>
            </a:r>
            <a:r>
              <a:rPr lang="fr-FR" sz="1400" dirty="0" smtClean="0"/>
              <a:t> - </a:t>
            </a:r>
            <a:br>
              <a:rPr lang="fr-FR" sz="1400" dirty="0" smtClean="0"/>
            </a:br>
            <a:r>
              <a:rPr lang="fr-FR" sz="1400" dirty="0" err="1" smtClean="0"/>
              <a:t>jean-françois</a:t>
            </a:r>
            <a:r>
              <a:rPr lang="fr-FR" sz="1400" dirty="0" smtClean="0"/>
              <a:t> </a:t>
            </a:r>
            <a:r>
              <a:rPr lang="fr-FR" sz="1400" dirty="0" err="1" smtClean="0"/>
              <a:t>denis</a:t>
            </a:r>
            <a:r>
              <a:rPr lang="fr-FR" sz="1400" dirty="0"/>
              <a:t> </a:t>
            </a:r>
            <a:r>
              <a:rPr lang="fr-FR" sz="1400" dirty="0" smtClean="0"/>
              <a:t>- </a:t>
            </a:r>
            <a:r>
              <a:rPr lang="fr-FR" sz="1400" dirty="0" err="1" smtClean="0"/>
              <a:t>patrick</a:t>
            </a:r>
            <a:r>
              <a:rPr lang="fr-FR" sz="1400" dirty="0" smtClean="0"/>
              <a:t> </a:t>
            </a:r>
            <a:r>
              <a:rPr lang="fr-FR" sz="1400" dirty="0" err="1" smtClean="0"/>
              <a:t>girardot</a:t>
            </a:r>
            <a:r>
              <a:rPr lang="fr-FR" sz="1400" dirty="0"/>
              <a:t> </a:t>
            </a:r>
            <a:r>
              <a:rPr lang="fr-FR" sz="1400" dirty="0" smtClean="0"/>
              <a:t>-</a:t>
            </a:r>
            <a:br>
              <a:rPr lang="fr-FR" sz="1400" dirty="0" smtClean="0"/>
            </a:br>
            <a:r>
              <a:rPr lang="fr-FR" sz="1400" dirty="0" err="1" smtClean="0"/>
              <a:t>françoise</a:t>
            </a:r>
            <a:r>
              <a:rPr lang="fr-FR" sz="1400" dirty="0" smtClean="0"/>
              <a:t> </a:t>
            </a:r>
            <a:r>
              <a:rPr lang="fr-FR" sz="1400" dirty="0" err="1" smtClean="0"/>
              <a:t>gougnaud</a:t>
            </a:r>
            <a:r>
              <a:rPr lang="fr-FR" sz="1400" dirty="0" smtClean="0"/>
              <a:t> - tom </a:t>
            </a:r>
            <a:r>
              <a:rPr lang="fr-FR" sz="1400" dirty="0" err="1" smtClean="0"/>
              <a:t>joannem</a:t>
            </a:r>
            <a:r>
              <a:rPr lang="fr-FR" sz="1400" dirty="0" smtClean="0"/>
              <a:t> - </a:t>
            </a:r>
            <a:br>
              <a:rPr lang="fr-FR" sz="1400" dirty="0" smtClean="0"/>
            </a:br>
            <a:r>
              <a:rPr lang="fr-FR" sz="1400" dirty="0" err="1" smtClean="0"/>
              <a:t>nicolas</a:t>
            </a:r>
            <a:r>
              <a:rPr lang="fr-FR" sz="1400" dirty="0" smtClean="0"/>
              <a:t> </a:t>
            </a:r>
            <a:r>
              <a:rPr lang="fr-FR" sz="1400" dirty="0" err="1" smtClean="0"/>
              <a:t>misiara</a:t>
            </a:r>
            <a:r>
              <a:rPr lang="fr-FR" sz="1400" dirty="0" smtClean="0"/>
              <a:t> - </a:t>
            </a:r>
            <a:r>
              <a:rPr lang="fr-FR" sz="1400" dirty="0" err="1" smtClean="0"/>
              <a:t>jerome</a:t>
            </a:r>
            <a:r>
              <a:rPr lang="fr-FR" sz="1400" dirty="0" smtClean="0"/>
              <a:t> </a:t>
            </a:r>
            <a:r>
              <a:rPr lang="fr-FR" sz="1400" dirty="0" err="1" smtClean="0"/>
              <a:t>neyret</a:t>
            </a:r>
            <a:r>
              <a:rPr lang="fr-FR" sz="1400" dirty="0" smtClean="0"/>
              <a:t> </a:t>
            </a:r>
            <a:r>
              <a:rPr lang="fr-FR" sz="1400" dirty="0"/>
              <a:t>- FRANCK </a:t>
            </a:r>
            <a:r>
              <a:rPr lang="fr-FR" sz="1400" dirty="0" smtClean="0"/>
              <a:t>SENÉE - Olivier </a:t>
            </a:r>
            <a:r>
              <a:rPr lang="fr-FR" sz="1400" dirty="0" err="1" smtClean="0"/>
              <a:t>tuske</a:t>
            </a:r>
            <a:r>
              <a:rPr lang="fr-FR" sz="1400" dirty="0" smtClean="0"/>
              <a:t> </a:t>
            </a:r>
            <a:br>
              <a:rPr lang="fr-FR" sz="1400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dirty="0" smtClean="0"/>
              <a:t>CEA Saclay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71" name="Group 52"/>
          <p:cNvGrpSpPr>
            <a:grpSpLocks/>
          </p:cNvGrpSpPr>
          <p:nvPr/>
        </p:nvGrpSpPr>
        <p:grpSpPr bwMode="auto">
          <a:xfrm>
            <a:off x="5441952" y="3330577"/>
            <a:ext cx="3397251" cy="3068638"/>
            <a:chOff x="3668" y="2242"/>
            <a:chExt cx="2140" cy="1933"/>
          </a:xfrm>
        </p:grpSpPr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5184" y="393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y3</a:t>
              </a:r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4387" y="394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y1</a:t>
              </a:r>
            </a:p>
          </p:txBody>
        </p:sp>
        <p:sp>
          <p:nvSpPr>
            <p:cNvPr id="74" name="Text Box 55"/>
            <p:cNvSpPr txBox="1">
              <a:spLocks noChangeArrowheads="1"/>
            </p:cNvSpPr>
            <p:nvPr/>
          </p:nvSpPr>
          <p:spPr bwMode="auto">
            <a:xfrm>
              <a:off x="4772" y="3944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y2</a:t>
              </a:r>
            </a:p>
          </p:txBody>
        </p:sp>
        <p:sp>
          <p:nvSpPr>
            <p:cNvPr id="75" name="Text Box 56"/>
            <p:cNvSpPr txBox="1">
              <a:spLocks noChangeArrowheads="1"/>
            </p:cNvSpPr>
            <p:nvPr/>
          </p:nvSpPr>
          <p:spPr bwMode="auto">
            <a:xfrm>
              <a:off x="3668" y="2622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y’3</a:t>
              </a:r>
            </a:p>
          </p:txBody>
        </p:sp>
        <p:sp>
          <p:nvSpPr>
            <p:cNvPr id="76" name="Text Box 57"/>
            <p:cNvSpPr txBox="1">
              <a:spLocks noChangeArrowheads="1"/>
            </p:cNvSpPr>
            <p:nvPr/>
          </p:nvSpPr>
          <p:spPr bwMode="auto">
            <a:xfrm>
              <a:off x="3687" y="3437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y’1</a:t>
              </a:r>
            </a:p>
          </p:txBody>
        </p:sp>
        <p:sp>
          <p:nvSpPr>
            <p:cNvPr id="77" name="Text Box 58"/>
            <p:cNvSpPr txBox="1">
              <a:spLocks noChangeArrowheads="1"/>
            </p:cNvSpPr>
            <p:nvPr/>
          </p:nvSpPr>
          <p:spPr bwMode="auto">
            <a:xfrm>
              <a:off x="3679" y="304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y’2</a:t>
              </a:r>
            </a:p>
          </p:txBody>
        </p:sp>
        <p:sp>
          <p:nvSpPr>
            <p:cNvPr id="78" name="Line 59"/>
            <p:cNvSpPr>
              <a:spLocks noChangeShapeType="1"/>
            </p:cNvSpPr>
            <p:nvPr/>
          </p:nvSpPr>
          <p:spPr bwMode="auto">
            <a:xfrm flipV="1">
              <a:off x="3987" y="2242"/>
              <a:ext cx="0" cy="1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V="1">
              <a:off x="3891" y="3932"/>
              <a:ext cx="191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885" y="3564135"/>
            <a:ext cx="2013168" cy="23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Oval 4"/>
          <p:cNvSpPr>
            <a:spLocks noChangeArrowheads="1"/>
          </p:cNvSpPr>
          <p:nvPr/>
        </p:nvSpPr>
        <p:spPr bwMode="auto">
          <a:xfrm>
            <a:off x="809625" y="4495800"/>
            <a:ext cx="228600" cy="1219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3857625" y="4267200"/>
            <a:ext cx="228600" cy="1600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 flipV="1">
            <a:off x="885825" y="4267200"/>
            <a:ext cx="3124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962025" y="5715000"/>
            <a:ext cx="29718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85" name="Group 8"/>
          <p:cNvGrpSpPr>
            <a:grpSpLocks/>
          </p:cNvGrpSpPr>
          <p:nvPr/>
        </p:nvGrpSpPr>
        <p:grpSpPr bwMode="auto">
          <a:xfrm>
            <a:off x="123825" y="5638800"/>
            <a:ext cx="569913" cy="1030288"/>
            <a:chOff x="432" y="2304"/>
            <a:chExt cx="359" cy="649"/>
          </a:xfrm>
        </p:grpSpPr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525" y="2487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>
              <a:off x="525" y="2775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611" y="2722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sym typeface="Gill Sans" charset="0"/>
                </a:rPr>
                <a:t>z</a:t>
              </a:r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432" y="2304"/>
              <a:ext cx="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sym typeface="Gill Sans" charset="0"/>
                </a:rPr>
                <a:t>y</a:t>
              </a:r>
            </a:p>
          </p:txBody>
        </p:sp>
        <p:sp>
          <p:nvSpPr>
            <p:cNvPr id="90" name="Line 13"/>
            <p:cNvSpPr>
              <a:spLocks noChangeShapeType="1"/>
            </p:cNvSpPr>
            <p:nvPr/>
          </p:nvSpPr>
          <p:spPr bwMode="auto">
            <a:xfrm flipV="1">
              <a:off x="525" y="2631"/>
              <a:ext cx="4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1" name="Text Box 14"/>
            <p:cNvSpPr txBox="1">
              <a:spLocks noChangeArrowheads="1"/>
            </p:cNvSpPr>
            <p:nvPr/>
          </p:nvSpPr>
          <p:spPr bwMode="auto">
            <a:xfrm>
              <a:off x="563" y="251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sym typeface="Gill Sans" charset="0"/>
                </a:rPr>
                <a:t>x</a:t>
              </a:r>
            </a:p>
          </p:txBody>
        </p:sp>
      </p:grpSp>
      <p:sp>
        <p:nvSpPr>
          <p:cNvPr id="92" name="Line 18"/>
          <p:cNvSpPr>
            <a:spLocks noChangeShapeType="1"/>
          </p:cNvSpPr>
          <p:nvPr/>
        </p:nvSpPr>
        <p:spPr bwMode="auto">
          <a:xfrm>
            <a:off x="915353" y="4491357"/>
            <a:ext cx="2438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3" name="Line 19"/>
          <p:cNvSpPr>
            <a:spLocks noChangeShapeType="1"/>
          </p:cNvSpPr>
          <p:nvPr/>
        </p:nvSpPr>
        <p:spPr bwMode="auto">
          <a:xfrm>
            <a:off x="962025" y="5067300"/>
            <a:ext cx="2438400" cy="0"/>
          </a:xfrm>
          <a:prstGeom prst="line">
            <a:avLst/>
          </a:prstGeom>
          <a:noFill/>
          <a:ln w="254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4" name="Line 20"/>
          <p:cNvSpPr>
            <a:spLocks noChangeShapeType="1"/>
          </p:cNvSpPr>
          <p:nvPr/>
        </p:nvSpPr>
        <p:spPr bwMode="auto">
          <a:xfrm>
            <a:off x="923925" y="5718775"/>
            <a:ext cx="24384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95" name="Text Box 21"/>
          <p:cNvSpPr txBox="1">
            <a:spLocks noChangeArrowheads="1"/>
          </p:cNvSpPr>
          <p:nvPr/>
        </p:nvSpPr>
        <p:spPr bwMode="auto">
          <a:xfrm>
            <a:off x="500063" y="4319749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y1</a:t>
            </a:r>
          </a:p>
        </p:txBody>
      </p:sp>
      <p:sp>
        <p:nvSpPr>
          <p:cNvPr id="96" name="Text Box 22"/>
          <p:cNvSpPr txBox="1">
            <a:spLocks noChangeArrowheads="1"/>
          </p:cNvSpPr>
          <p:nvPr/>
        </p:nvSpPr>
        <p:spPr bwMode="auto">
          <a:xfrm>
            <a:off x="476250" y="4976813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99FF"/>
                </a:solidFill>
                <a:latin typeface="Gill Sans" charset="0"/>
                <a:sym typeface="Gill Sans" charset="0"/>
              </a:rPr>
              <a:t>y2</a:t>
            </a: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484505" y="558256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FF00"/>
                </a:solidFill>
                <a:latin typeface="Gill Sans" charset="0"/>
                <a:sym typeface="Gill Sans" charset="0"/>
              </a:rPr>
              <a:t>y3</a:t>
            </a:r>
          </a:p>
        </p:txBody>
      </p:sp>
      <p:sp>
        <p:nvSpPr>
          <p:cNvPr id="98" name="Line 27"/>
          <p:cNvSpPr>
            <a:spLocks noChangeShapeType="1"/>
          </p:cNvSpPr>
          <p:nvPr/>
        </p:nvSpPr>
        <p:spPr bwMode="auto">
          <a:xfrm>
            <a:off x="3933825" y="5029200"/>
            <a:ext cx="1371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9" name="Text Box 28"/>
          <p:cNvSpPr txBox="1">
            <a:spLocks noChangeArrowheads="1"/>
          </p:cNvSpPr>
          <p:nvPr/>
        </p:nvSpPr>
        <p:spPr bwMode="auto">
          <a:xfrm>
            <a:off x="4086225" y="4534376"/>
            <a:ext cx="1274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Beam</a:t>
            </a:r>
            <a:r>
              <a:rPr lang="fr-FR" altLang="fr-FR" sz="1200" dirty="0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 Axis</a:t>
            </a:r>
            <a:endParaRPr lang="fr-FR" altLang="fr-FR" sz="1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>
            <a:off x="1205547" y="4170365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FF0000"/>
                </a:solidFill>
                <a:latin typeface="Gill Sans" charset="0"/>
                <a:sym typeface="Gill Sans" charset="0"/>
              </a:rPr>
              <a:t>y’1</a:t>
            </a: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208880" y="542693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FF00"/>
                </a:solidFill>
                <a:latin typeface="Gill Sans" charset="0"/>
                <a:sym typeface="Gill Sans" charset="0"/>
              </a:rPr>
              <a:t>y’3</a:t>
            </a:r>
          </a:p>
        </p:txBody>
      </p:sp>
      <p:sp>
        <p:nvSpPr>
          <p:cNvPr id="102" name="Text Box 32"/>
          <p:cNvSpPr txBox="1">
            <a:spLocks noChangeArrowheads="1"/>
          </p:cNvSpPr>
          <p:nvPr/>
        </p:nvSpPr>
        <p:spPr bwMode="auto">
          <a:xfrm rot="16200000">
            <a:off x="1995067" y="160505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intensity</a:t>
            </a:r>
            <a:endParaRPr lang="fr-FR" altLang="fr-FR" sz="14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3" name="Text Box 33"/>
          <p:cNvSpPr txBox="1">
            <a:spLocks noChangeArrowheads="1"/>
          </p:cNvSpPr>
          <p:nvPr/>
        </p:nvSpPr>
        <p:spPr bwMode="auto">
          <a:xfrm>
            <a:off x="3668018" y="2797646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Angle y’</a:t>
            </a:r>
          </a:p>
        </p:txBody>
      </p:sp>
      <p:sp>
        <p:nvSpPr>
          <p:cNvPr id="104" name="Line 34"/>
          <p:cNvSpPr>
            <a:spLocks noChangeShapeType="1"/>
          </p:cNvSpPr>
          <p:nvPr/>
        </p:nvSpPr>
        <p:spPr bwMode="auto">
          <a:xfrm flipV="1">
            <a:off x="2731914" y="1263427"/>
            <a:ext cx="0" cy="155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5" name="Line 35"/>
          <p:cNvSpPr>
            <a:spLocks noChangeShapeType="1"/>
          </p:cNvSpPr>
          <p:nvPr/>
        </p:nvSpPr>
        <p:spPr bwMode="auto">
          <a:xfrm>
            <a:off x="2480106" y="2746152"/>
            <a:ext cx="1980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6" name="Freeform 36"/>
          <p:cNvSpPr>
            <a:spLocks/>
          </p:cNvSpPr>
          <p:nvPr/>
        </p:nvSpPr>
        <p:spPr bwMode="auto">
          <a:xfrm>
            <a:off x="2803922" y="2518767"/>
            <a:ext cx="1423988" cy="222250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07" name="Line 37"/>
          <p:cNvSpPr>
            <a:spLocks noChangeShapeType="1"/>
          </p:cNvSpPr>
          <p:nvPr/>
        </p:nvSpPr>
        <p:spPr bwMode="auto">
          <a:xfrm flipV="1">
            <a:off x="4749135" y="1220787"/>
            <a:ext cx="1588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8" name="Line 38"/>
          <p:cNvSpPr>
            <a:spLocks noChangeShapeType="1"/>
          </p:cNvSpPr>
          <p:nvPr/>
        </p:nvSpPr>
        <p:spPr bwMode="auto">
          <a:xfrm>
            <a:off x="4561339" y="2744788"/>
            <a:ext cx="2133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09" name="Freeform 39"/>
          <p:cNvSpPr>
            <a:spLocks/>
          </p:cNvSpPr>
          <p:nvPr/>
        </p:nvSpPr>
        <p:spPr bwMode="auto">
          <a:xfrm>
            <a:off x="5039395" y="1857375"/>
            <a:ext cx="1349375" cy="887413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 flipV="1">
            <a:off x="6876256" y="1143000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6840480" y="2736216"/>
            <a:ext cx="2052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12" name="Freeform 42"/>
          <p:cNvSpPr>
            <a:spLocks/>
          </p:cNvSpPr>
          <p:nvPr/>
        </p:nvSpPr>
        <p:spPr bwMode="auto">
          <a:xfrm>
            <a:off x="7189788" y="2348880"/>
            <a:ext cx="1649412" cy="357188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3365897" y="2268314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5577557" y="1628775"/>
            <a:ext cx="0" cy="1143000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5" name="Line 45"/>
          <p:cNvSpPr>
            <a:spLocks noChangeShapeType="1"/>
          </p:cNvSpPr>
          <p:nvPr/>
        </p:nvSpPr>
        <p:spPr bwMode="auto">
          <a:xfrm>
            <a:off x="7848600" y="2209800"/>
            <a:ext cx="0" cy="60960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16" name="Text Box 46"/>
          <p:cNvSpPr txBox="1">
            <a:spLocks noChangeArrowheads="1"/>
          </p:cNvSpPr>
          <p:nvPr/>
        </p:nvSpPr>
        <p:spPr bwMode="auto">
          <a:xfrm>
            <a:off x="3137297" y="270011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FF0000"/>
                </a:solidFill>
                <a:latin typeface="Gill Sans" charset="0"/>
                <a:sym typeface="Gill Sans" charset="0"/>
              </a:rPr>
              <a:t>y’1</a:t>
            </a:r>
          </a:p>
        </p:txBody>
      </p:sp>
      <p:sp>
        <p:nvSpPr>
          <p:cNvPr id="117" name="Text Box 47"/>
          <p:cNvSpPr txBox="1">
            <a:spLocks noChangeArrowheads="1"/>
          </p:cNvSpPr>
          <p:nvPr/>
        </p:nvSpPr>
        <p:spPr bwMode="auto">
          <a:xfrm>
            <a:off x="5310857" y="2695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0099FF"/>
                </a:solidFill>
                <a:latin typeface="Gill Sans" charset="0"/>
                <a:sym typeface="Gill Sans" charset="0"/>
              </a:rPr>
              <a:t>y’2</a:t>
            </a:r>
          </a:p>
        </p:txBody>
      </p:sp>
      <p:sp>
        <p:nvSpPr>
          <p:cNvPr id="118" name="Text Box 48"/>
          <p:cNvSpPr txBox="1">
            <a:spLocks noChangeArrowheads="1"/>
          </p:cNvSpPr>
          <p:nvPr/>
        </p:nvSpPr>
        <p:spPr bwMode="auto">
          <a:xfrm>
            <a:off x="7620000" y="27574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>
                <a:solidFill>
                  <a:srgbClr val="00FF00"/>
                </a:solidFill>
                <a:latin typeface="Gill Sans" charset="0"/>
                <a:sym typeface="Gill Sans" charset="0"/>
              </a:rPr>
              <a:t>y’3</a:t>
            </a:r>
          </a:p>
        </p:txBody>
      </p:sp>
      <p:sp>
        <p:nvSpPr>
          <p:cNvPr id="119" name="Freeform 49"/>
          <p:cNvSpPr>
            <a:spLocks/>
          </p:cNvSpPr>
          <p:nvPr/>
        </p:nvSpPr>
        <p:spPr bwMode="auto">
          <a:xfrm>
            <a:off x="7188199" y="2348880"/>
            <a:ext cx="1649413" cy="357188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0" name="Freeform 50"/>
          <p:cNvSpPr>
            <a:spLocks/>
          </p:cNvSpPr>
          <p:nvPr/>
        </p:nvSpPr>
        <p:spPr bwMode="auto">
          <a:xfrm>
            <a:off x="5038755" y="1872276"/>
            <a:ext cx="1349375" cy="887413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1" name="Freeform 51"/>
          <p:cNvSpPr>
            <a:spLocks/>
          </p:cNvSpPr>
          <p:nvPr/>
        </p:nvSpPr>
        <p:spPr bwMode="auto">
          <a:xfrm>
            <a:off x="2803922" y="2515964"/>
            <a:ext cx="1423988" cy="222250"/>
          </a:xfrm>
          <a:custGeom>
            <a:avLst/>
            <a:gdLst>
              <a:gd name="T0" fmla="*/ 0 w 2112"/>
              <a:gd name="T1" fmla="*/ 792 h 792"/>
              <a:gd name="T2" fmla="*/ 336 w 2112"/>
              <a:gd name="T3" fmla="*/ 744 h 792"/>
              <a:gd name="T4" fmla="*/ 528 w 2112"/>
              <a:gd name="T5" fmla="*/ 600 h 792"/>
              <a:gd name="T6" fmla="*/ 624 w 2112"/>
              <a:gd name="T7" fmla="*/ 360 h 792"/>
              <a:gd name="T8" fmla="*/ 672 w 2112"/>
              <a:gd name="T9" fmla="*/ 168 h 792"/>
              <a:gd name="T10" fmla="*/ 768 w 2112"/>
              <a:gd name="T11" fmla="*/ 24 h 792"/>
              <a:gd name="T12" fmla="*/ 912 w 2112"/>
              <a:gd name="T13" fmla="*/ 24 h 792"/>
              <a:gd name="T14" fmla="*/ 1056 w 2112"/>
              <a:gd name="T15" fmla="*/ 168 h 792"/>
              <a:gd name="T16" fmla="*/ 1104 w 2112"/>
              <a:gd name="T17" fmla="*/ 408 h 792"/>
              <a:gd name="T18" fmla="*/ 1200 w 2112"/>
              <a:gd name="T19" fmla="*/ 552 h 792"/>
              <a:gd name="T20" fmla="*/ 1392 w 2112"/>
              <a:gd name="T21" fmla="*/ 696 h 792"/>
              <a:gd name="T22" fmla="*/ 1680 w 2112"/>
              <a:gd name="T23" fmla="*/ 744 h 792"/>
              <a:gd name="T24" fmla="*/ 2112 w 2112"/>
              <a:gd name="T25" fmla="*/ 74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2" h="792">
                <a:moveTo>
                  <a:pt x="0" y="792"/>
                </a:moveTo>
                <a:cubicBezTo>
                  <a:pt x="124" y="784"/>
                  <a:pt x="248" y="776"/>
                  <a:pt x="336" y="744"/>
                </a:cubicBezTo>
                <a:cubicBezTo>
                  <a:pt x="424" y="712"/>
                  <a:pt x="480" y="664"/>
                  <a:pt x="528" y="600"/>
                </a:cubicBezTo>
                <a:cubicBezTo>
                  <a:pt x="576" y="536"/>
                  <a:pt x="600" y="432"/>
                  <a:pt x="624" y="360"/>
                </a:cubicBezTo>
                <a:cubicBezTo>
                  <a:pt x="648" y="288"/>
                  <a:pt x="648" y="224"/>
                  <a:pt x="672" y="168"/>
                </a:cubicBezTo>
                <a:cubicBezTo>
                  <a:pt x="696" y="112"/>
                  <a:pt x="728" y="48"/>
                  <a:pt x="768" y="24"/>
                </a:cubicBezTo>
                <a:cubicBezTo>
                  <a:pt x="808" y="0"/>
                  <a:pt x="864" y="0"/>
                  <a:pt x="912" y="24"/>
                </a:cubicBezTo>
                <a:cubicBezTo>
                  <a:pt x="960" y="48"/>
                  <a:pt x="1024" y="104"/>
                  <a:pt x="1056" y="168"/>
                </a:cubicBezTo>
                <a:cubicBezTo>
                  <a:pt x="1088" y="232"/>
                  <a:pt x="1080" y="344"/>
                  <a:pt x="1104" y="408"/>
                </a:cubicBezTo>
                <a:cubicBezTo>
                  <a:pt x="1128" y="472"/>
                  <a:pt x="1152" y="504"/>
                  <a:pt x="1200" y="552"/>
                </a:cubicBezTo>
                <a:cubicBezTo>
                  <a:pt x="1248" y="600"/>
                  <a:pt x="1312" y="664"/>
                  <a:pt x="1392" y="696"/>
                </a:cubicBezTo>
                <a:cubicBezTo>
                  <a:pt x="1472" y="728"/>
                  <a:pt x="1560" y="736"/>
                  <a:pt x="1680" y="744"/>
                </a:cubicBezTo>
                <a:cubicBezTo>
                  <a:pt x="1800" y="752"/>
                  <a:pt x="2024" y="760"/>
                  <a:pt x="2112" y="744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2" name="Text Box 61"/>
          <p:cNvSpPr txBox="1">
            <a:spLocks noChangeArrowheads="1"/>
          </p:cNvSpPr>
          <p:nvPr/>
        </p:nvSpPr>
        <p:spPr bwMode="auto">
          <a:xfrm rot="16200000">
            <a:off x="4053612" y="1530127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intensity</a:t>
            </a:r>
            <a:endParaRPr lang="fr-FR" altLang="fr-FR" sz="14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3" name="Text Box 62"/>
          <p:cNvSpPr txBox="1">
            <a:spLocks noChangeArrowheads="1"/>
          </p:cNvSpPr>
          <p:nvPr/>
        </p:nvSpPr>
        <p:spPr bwMode="auto">
          <a:xfrm>
            <a:off x="5920457" y="2771775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  <a:latin typeface="Gill Sans" charset="0"/>
                <a:sym typeface="Gill Sans" charset="0"/>
              </a:rPr>
              <a:t>Angle y’</a:t>
            </a:r>
          </a:p>
        </p:txBody>
      </p:sp>
      <p:sp>
        <p:nvSpPr>
          <p:cNvPr id="124" name="Text Box 63"/>
          <p:cNvSpPr txBox="1">
            <a:spLocks noChangeArrowheads="1"/>
          </p:cNvSpPr>
          <p:nvPr/>
        </p:nvSpPr>
        <p:spPr bwMode="auto">
          <a:xfrm rot="16200000">
            <a:off x="6194648" y="149701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intensity</a:t>
            </a:r>
            <a:endParaRPr lang="fr-FR" altLang="fr-FR" sz="14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5" name="Text Box 64"/>
          <p:cNvSpPr txBox="1">
            <a:spLocks noChangeArrowheads="1"/>
          </p:cNvSpPr>
          <p:nvPr/>
        </p:nvSpPr>
        <p:spPr bwMode="auto">
          <a:xfrm>
            <a:off x="8153400" y="2819400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000000"/>
                </a:solidFill>
                <a:latin typeface="Gill Sans" charset="0"/>
                <a:sym typeface="Gill Sans" charset="0"/>
              </a:rPr>
              <a:t>Angle y’</a:t>
            </a:r>
          </a:p>
        </p:txBody>
      </p:sp>
      <p:sp>
        <p:nvSpPr>
          <p:cNvPr id="126" name="Organigramme : Données 125"/>
          <p:cNvSpPr/>
          <p:nvPr/>
        </p:nvSpPr>
        <p:spPr>
          <a:xfrm rot="3942774">
            <a:off x="888651" y="4932009"/>
            <a:ext cx="89204" cy="270582"/>
          </a:xfrm>
          <a:prstGeom prst="flowChartInputOutput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>
            <a:off x="936625" y="5067300"/>
            <a:ext cx="1676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28" name="Organigramme : Données 127"/>
          <p:cNvSpPr/>
          <p:nvPr/>
        </p:nvSpPr>
        <p:spPr>
          <a:xfrm rot="3942774">
            <a:off x="892024" y="5615015"/>
            <a:ext cx="89204" cy="270582"/>
          </a:xfrm>
          <a:prstGeom prst="flowChartInputOutput">
            <a:avLst/>
          </a:prstGeom>
          <a:solidFill>
            <a:srgbClr val="00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29" name="Organigramme : Données 128"/>
          <p:cNvSpPr/>
          <p:nvPr/>
        </p:nvSpPr>
        <p:spPr>
          <a:xfrm rot="3942774">
            <a:off x="877977" y="4367398"/>
            <a:ext cx="89204" cy="270582"/>
          </a:xfrm>
          <a:prstGeom prst="flowChartInputOutput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30" name="Line 26"/>
          <p:cNvSpPr>
            <a:spLocks noChangeShapeType="1"/>
          </p:cNvSpPr>
          <p:nvPr/>
        </p:nvSpPr>
        <p:spPr bwMode="auto">
          <a:xfrm>
            <a:off x="911225" y="5727824"/>
            <a:ext cx="1685926" cy="9433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31" name="Line 24"/>
          <p:cNvSpPr>
            <a:spLocks noChangeShapeType="1"/>
          </p:cNvSpPr>
          <p:nvPr/>
        </p:nvSpPr>
        <p:spPr bwMode="auto">
          <a:xfrm flipV="1">
            <a:off x="962024" y="4381499"/>
            <a:ext cx="1651001" cy="1216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33" name="Text Box 58"/>
          <p:cNvSpPr txBox="1">
            <a:spLocks noChangeArrowheads="1"/>
          </p:cNvSpPr>
          <p:nvPr/>
        </p:nvSpPr>
        <p:spPr bwMode="auto">
          <a:xfrm>
            <a:off x="1216026" y="476364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3399FF"/>
                </a:solidFill>
                <a:latin typeface="Gill Sans" charset="0"/>
                <a:sym typeface="Gill Sans" charset="0"/>
              </a:rPr>
              <a:t>y’2</a:t>
            </a:r>
          </a:p>
        </p:txBody>
      </p:sp>
      <p:sp>
        <p:nvSpPr>
          <p:cNvPr id="13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137" name="Image 1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37437"/>
            <a:ext cx="2273088" cy="40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00018 0.0877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8773 L -0.00018 0.171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02176 L -0.02257 0.22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55112E-17 L 0.16649 0.3513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756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4393 0.4108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2053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/>
      <p:bldP spid="123" grpId="0"/>
      <p:bldP spid="124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SACM\Ifmif-Eveda\EMU\figures\alisonsc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9" y="1772816"/>
            <a:ext cx="5548883" cy="38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115700" y="1090425"/>
            <a:ext cx="505385" cy="4930863"/>
            <a:chOff x="115700" y="1090425"/>
            <a:chExt cx="505385" cy="4930863"/>
          </a:xfrm>
          <a:solidFill>
            <a:srgbClr val="666666"/>
          </a:solidFill>
        </p:grpSpPr>
        <p:grpSp>
          <p:nvGrpSpPr>
            <p:cNvPr id="33" name="Groupe 32"/>
            <p:cNvGrpSpPr/>
            <p:nvPr/>
          </p:nvGrpSpPr>
          <p:grpSpPr>
            <a:xfrm>
              <a:off x="115701" y="1090425"/>
              <a:ext cx="504056" cy="2842631"/>
              <a:chOff x="115701" y="1700808"/>
              <a:chExt cx="504056" cy="2338575"/>
            </a:xfrm>
            <a:grpFill/>
          </p:grpSpPr>
          <p:sp>
            <p:nvSpPr>
              <p:cNvPr id="36" name="Triangle rectangle 35"/>
              <p:cNvSpPr/>
              <p:nvPr/>
            </p:nvSpPr>
            <p:spPr>
              <a:xfrm rot="10800000">
                <a:off x="115701" y="3679343"/>
                <a:ext cx="504056" cy="360040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sym typeface="Gill Sans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5701" y="1700808"/>
                <a:ext cx="504056" cy="1978535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sym typeface="Gill Sans" charset="0"/>
                </a:endParaRPr>
              </a:p>
            </p:txBody>
          </p:sp>
        </p:grpSp>
        <p:sp>
          <p:nvSpPr>
            <p:cNvPr id="34" name="Triangle rectangle 33"/>
            <p:cNvSpPr/>
            <p:nvPr/>
          </p:nvSpPr>
          <p:spPr>
            <a:xfrm flipH="1">
              <a:off x="115700" y="4095711"/>
              <a:ext cx="505385" cy="437643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sym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7029" y="4533354"/>
              <a:ext cx="504056" cy="148793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sym typeface="Gill Sans" charset="0"/>
              </a:endParaRPr>
            </a:p>
          </p:txBody>
        </p:sp>
      </p:grpSp>
      <p:cxnSp>
        <p:nvCxnSpPr>
          <p:cNvPr id="38" name="Connecteur droit avec flèche 37"/>
          <p:cNvCxnSpPr/>
          <p:nvPr/>
        </p:nvCxnSpPr>
        <p:spPr>
          <a:xfrm flipH="1">
            <a:off x="621086" y="1664804"/>
            <a:ext cx="319273" cy="324036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9" name="ZoneTexte 38"/>
          <p:cNvSpPr txBox="1"/>
          <p:nvPr/>
        </p:nvSpPr>
        <p:spPr>
          <a:xfrm rot="18897675">
            <a:off x="738961" y="989252"/>
            <a:ext cx="124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thermal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err="1" smtClean="0">
                <a:solidFill>
                  <a:srgbClr val="000000"/>
                </a:solidFill>
                <a:latin typeface="Gill Sans" charset="0"/>
                <a:sym typeface="Gill Sans" charset="0"/>
              </a:rPr>
              <a:t>screen</a:t>
            </a:r>
            <a:endParaRPr lang="fr-FR" sz="1000" b="1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48664" y="6327156"/>
            <a:ext cx="416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 charset="0"/>
              </a:rPr>
              <a:t>U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: </a:t>
            </a:r>
            <a:r>
              <a:rPr lang="fr-FR" sz="1400" i="1" dirty="0" err="1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kinetic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 </a:t>
            </a:r>
            <a:r>
              <a:rPr lang="fr-FR" sz="1400" i="1" dirty="0" err="1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energy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 (eV) of the beam </a:t>
            </a:r>
            <a:r>
              <a:rPr lang="fr-FR" sz="1400" i="1" dirty="0" err="1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particles</a:t>
            </a:r>
            <a:r>
              <a:rPr lang="fr-FR" sz="1400" i="1" dirty="0" smtClean="0">
                <a:solidFill>
                  <a:srgbClr val="000000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 (H+)</a:t>
            </a:r>
            <a:endParaRPr lang="fr-FR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 flipV="1">
            <a:off x="5004048" y="4095711"/>
            <a:ext cx="432048" cy="437643"/>
          </a:xfrm>
          <a:prstGeom prst="straightConnector1">
            <a:avLst/>
          </a:prstGeom>
          <a:noFill/>
          <a:ln w="25400" cap="flat" cmpd="sng" algn="ctr">
            <a:solidFill>
              <a:srgbClr val="781168"/>
            </a:solidFill>
            <a:prstDash val="solid"/>
            <a:tailEnd type="arrow"/>
          </a:ln>
          <a:effectLst/>
        </p:spPr>
      </p:cxnSp>
      <p:sp>
        <p:nvSpPr>
          <p:cNvPr id="42" name="ZoneTexte 41"/>
          <p:cNvSpPr txBox="1"/>
          <p:nvPr/>
        </p:nvSpPr>
        <p:spPr>
          <a:xfrm>
            <a:off x="5212457" y="453335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solidFill>
                  <a:srgbClr val="781168"/>
                </a:solidFill>
                <a:latin typeface="Lucida Grande"/>
                <a:cs typeface="Times New Roman" panose="02020603050405020304" pitchFamily="18" charset="0"/>
                <a:sym typeface="Gill Sans" charset="0"/>
              </a:rPr>
              <a:t>I (µA)</a:t>
            </a:r>
            <a:endParaRPr lang="fr-FR" sz="1200" dirty="0">
              <a:solidFill>
                <a:srgbClr val="781168"/>
              </a:solidFill>
              <a:latin typeface="Lucida Grande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4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Allison scanner</a:t>
            </a:r>
            <a:endParaRPr lang="fr-FR" dirty="0"/>
          </a:p>
        </p:txBody>
      </p:sp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5729139" y="2292919"/>
            <a:ext cx="3182761" cy="2880000"/>
            <a:chOff x="5934774" y="1918967"/>
            <a:chExt cx="1561720" cy="1413161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774" y="1918967"/>
              <a:ext cx="1561720" cy="141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ZoneTexte 44"/>
            <p:cNvSpPr txBox="1"/>
            <p:nvPr/>
          </p:nvSpPr>
          <p:spPr>
            <a:xfrm>
              <a:off x="6482917" y="3003231"/>
              <a:ext cx="868211" cy="15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0.39 </a:t>
              </a:r>
              <a:r>
                <a:rPr kumimoji="0" lang="el-G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Gill Sans" charset="0"/>
                </a:rPr>
                <a:t>π</a:t>
              </a: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.</a:t>
              </a:r>
              <a:r>
                <a:rPr kumimoji="0" 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charset="0"/>
                  <a:sym typeface="Gill Sans" charset="0"/>
                </a:rPr>
                <a:t>mm.mrad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612" y="1772816"/>
            <a:ext cx="2942817" cy="650157"/>
          </a:xfrm>
          <a:prstGeom prst="rect">
            <a:avLst/>
          </a:prstGeom>
        </p:spPr>
      </p:pic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658077"/>
              </p:ext>
            </p:extLst>
          </p:nvPr>
        </p:nvGraphicFramePr>
        <p:xfrm>
          <a:off x="1363824" y="5685498"/>
          <a:ext cx="20129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Equation" r:id="rId6" imgW="787320" imgH="419040" progId="Equation.3">
                  <p:embed/>
                </p:oleObj>
              </mc:Choice>
              <mc:Fallback>
                <p:oleObj name="Equation" r:id="rId6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824" y="5685498"/>
                        <a:ext cx="2012950" cy="9842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7212" y="5878861"/>
                <a:ext cx="1314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12" y="5878861"/>
                <a:ext cx="1314142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418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6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68" y="1559707"/>
            <a:ext cx="7334250" cy="4219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638" y="52752"/>
            <a:ext cx="7236464" cy="908720"/>
          </a:xfrm>
        </p:spPr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68E80-2591-4480-A307-036504E3C98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2757654" y="50605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Beam-Stopper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908553" y="4149080"/>
            <a:ext cx="864096" cy="915606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804248" y="4685490"/>
            <a:ext cx="678160" cy="12849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111644" y="4820187"/>
            <a:ext cx="350857" cy="120220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6106869" y="4691970"/>
            <a:ext cx="139998" cy="128493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361488" y="5949457"/>
            <a:ext cx="58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CF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4705" y="59659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Deviation</a:t>
            </a:r>
            <a:r>
              <a:rPr lang="fr-FR" dirty="0" smtClean="0">
                <a:solidFill>
                  <a:srgbClr val="C00000"/>
                </a:solidFill>
              </a:rPr>
              <a:t> plates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51072" y="6022392"/>
            <a:ext cx="380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100 </a:t>
            </a:r>
            <a:r>
              <a:rPr lang="fr-FR" dirty="0" smtClean="0">
                <a:solidFill>
                  <a:srgbClr val="C00000"/>
                </a:solidFill>
              </a:rPr>
              <a:t>µm </a:t>
            </a:r>
            <a:r>
              <a:rPr lang="fr-FR" dirty="0" err="1" smtClean="0">
                <a:solidFill>
                  <a:srgbClr val="C00000"/>
                </a:solidFill>
              </a:rPr>
              <a:t>Slit</a:t>
            </a:r>
            <a:r>
              <a:rPr lang="fr-FR" dirty="0" smtClean="0">
                <a:solidFill>
                  <a:srgbClr val="C00000"/>
                </a:solidFill>
              </a:rPr>
              <a:t> for </a:t>
            </a:r>
            <a:r>
              <a:rPr lang="fr-FR" dirty="0" err="1" smtClean="0">
                <a:solidFill>
                  <a:srgbClr val="C00000"/>
                </a:solidFill>
              </a:rPr>
              <a:t>beamlet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selection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868144" y="961472"/>
            <a:ext cx="0" cy="1872208"/>
          </a:xfrm>
          <a:prstGeom prst="straightConnector1">
            <a:avLst/>
          </a:prstGeom>
          <a:ln w="1333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148016" y="1128898"/>
            <a:ext cx="131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A</a:t>
            </a:r>
            <a:r>
              <a:rPr lang="fr-FR" dirty="0" err="1" smtClean="0">
                <a:solidFill>
                  <a:srgbClr val="C00000"/>
                </a:solidFill>
              </a:rPr>
              <a:t>ctuator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6647975" y="3096112"/>
            <a:ext cx="300289" cy="134323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651654" y="2741271"/>
            <a:ext cx="132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repeler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Thermo-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calculations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368802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Hypothesis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1900" dirty="0" err="1" smtClean="0">
                <a:solidFill>
                  <a:schemeClr val="tx1"/>
                </a:solidFill>
              </a:rPr>
              <a:t>gaussian</a:t>
            </a:r>
            <a:r>
              <a:rPr lang="en-US" sz="1900" dirty="0" smtClean="0">
                <a:solidFill>
                  <a:schemeClr val="tx1"/>
                </a:solidFill>
              </a:rPr>
              <a:t> power deposition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Beam characteristics </a:t>
            </a:r>
          </a:p>
          <a:p>
            <a:pPr marL="0" lvl="1" indent="0">
              <a:buNone/>
            </a:pPr>
            <a:r>
              <a:rPr lang="en-US" sz="1900" i="1" dirty="0" smtClean="0">
                <a:solidFill>
                  <a:schemeClr val="tx1"/>
                </a:solidFill>
              </a:rPr>
              <a:t>(</a:t>
            </a:r>
            <a:r>
              <a:rPr lang="en-US" sz="1900" i="1" dirty="0" err="1" smtClean="0">
                <a:solidFill>
                  <a:schemeClr val="tx1"/>
                </a:solidFill>
              </a:rPr>
              <a:t>Réf</a:t>
            </a:r>
            <a:r>
              <a:rPr lang="en-US" sz="1900" i="1" dirty="0" smtClean="0">
                <a:solidFill>
                  <a:schemeClr val="tx1"/>
                </a:solidFill>
              </a:rPr>
              <a:t> : « L5_LEBT_EMU » 2015/30/01)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Nodal power deposition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Material physical </a:t>
            </a:r>
            <a:r>
              <a:rPr lang="en-US" sz="1900" dirty="0" err="1" smtClean="0">
                <a:solidFill>
                  <a:schemeClr val="tx1"/>
                </a:solidFill>
              </a:rPr>
              <a:t>datas</a:t>
            </a:r>
            <a:r>
              <a:rPr lang="en-US" sz="1900" dirty="0" smtClean="0">
                <a:solidFill>
                  <a:schemeClr val="tx1"/>
                </a:solidFill>
              </a:rPr>
              <a:t> : </a:t>
            </a:r>
          </a:p>
          <a:p>
            <a:pPr marL="1587" lvl="2" indent="-563562"/>
            <a:r>
              <a:rPr lang="en-US" sz="1900" dirty="0" smtClean="0">
                <a:solidFill>
                  <a:schemeClr val="tx1"/>
                </a:solidFill>
              </a:rPr>
              <a:t>Advanced Energy Technology Group</a:t>
            </a:r>
          </a:p>
          <a:p>
            <a:pPr marL="0"/>
            <a:r>
              <a:rPr lang="en-US" sz="1900" dirty="0" smtClean="0">
                <a:hlinkClick r:id="rId2"/>
              </a:rPr>
              <a:t>http://aries.ucsd.edu/LIB/PROPS/PANOS/cu.html</a:t>
            </a:r>
            <a:endParaRPr lang="en-US" sz="1900" dirty="0" smtClean="0"/>
          </a:p>
          <a:p>
            <a:pPr marL="0" lvl="1" indent="0">
              <a:spcBef>
                <a:spcPts val="1800"/>
              </a:spcBef>
              <a:buNone/>
            </a:pPr>
            <a:r>
              <a:rPr lang="en-US" sz="1900" dirty="0" smtClean="0">
                <a:solidFill>
                  <a:schemeClr val="tx1"/>
                </a:solidFill>
              </a:rPr>
              <a:t>Steady-state based + transient </a:t>
            </a:r>
            <a:r>
              <a:rPr lang="en-US" sz="1800" dirty="0" smtClean="0">
                <a:solidFill>
                  <a:schemeClr val="tx1"/>
                </a:solidFill>
              </a:rPr>
              <a:t>thermal analysis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0140"/>
            <a:ext cx="2675534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21320"/>
              </p:ext>
            </p:extLst>
          </p:nvPr>
        </p:nvGraphicFramePr>
        <p:xfrm>
          <a:off x="5724128" y="3429000"/>
          <a:ext cx="3240360" cy="2803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9795"/>
                <a:gridCol w="712368"/>
                <a:gridCol w="778197"/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Beam energy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kV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Beam intensity at </a:t>
                      </a:r>
                      <a:r>
                        <a:rPr lang="en-US" sz="1400" dirty="0" smtClean="0">
                          <a:effectLst/>
                        </a:rPr>
                        <a:t>peak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Repetition rate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Hz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Duty cycle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MINIMAL </a:t>
                      </a:r>
                      <a:r>
                        <a:rPr lang="en-US" sz="1400" dirty="0" smtClean="0">
                          <a:effectLst/>
                        </a:rPr>
                        <a:t>radius beam </a:t>
                      </a:r>
                      <a:r>
                        <a:rPr lang="en-US" sz="1400" dirty="0">
                          <a:effectLst/>
                        </a:rPr>
                        <a:t>size </a:t>
                      </a: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rms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mm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MAXIMAL beam size diameter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GB" sz="140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mm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Average power absorbed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625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W</a:t>
                      </a:r>
                      <a:endParaRPr lang="en-GB" sz="1400" dirty="0"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8274" y="5637562"/>
            <a:ext cx="444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DOC réf: ESS-0036400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N. MISIARA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64" y="4721972"/>
            <a:ext cx="6188850" cy="136884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33" y="1055439"/>
            <a:ext cx="3821062" cy="343174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err="1" smtClean="0"/>
              <a:t>Tmc</a:t>
            </a:r>
            <a:r>
              <a:rPr lang="en-US" dirty="0" smtClean="0"/>
              <a:t>: TZM entrance slit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341613" y="571483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03542" y="573433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77904" y="573583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grpSp>
        <p:nvGrpSpPr>
          <p:cNvPr id="35" name="Groupe 34"/>
          <p:cNvGrpSpPr>
            <a:grpSpLocks noChangeAspect="1"/>
          </p:cNvGrpSpPr>
          <p:nvPr/>
        </p:nvGrpSpPr>
        <p:grpSpPr>
          <a:xfrm>
            <a:off x="539552" y="1001189"/>
            <a:ext cx="3883776" cy="3485996"/>
            <a:chOff x="3059832" y="1015360"/>
            <a:chExt cx="5114925" cy="459105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1015360"/>
              <a:ext cx="5114925" cy="4591050"/>
            </a:xfrm>
            <a:prstGeom prst="rect">
              <a:avLst/>
            </a:prstGeom>
          </p:spPr>
        </p:pic>
        <p:sp>
          <p:nvSpPr>
            <p:cNvPr id="37" name="Plus 36"/>
            <p:cNvSpPr/>
            <p:nvPr/>
          </p:nvSpPr>
          <p:spPr>
            <a:xfrm>
              <a:off x="4722717" y="3760511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Plus 37"/>
            <p:cNvSpPr/>
            <p:nvPr/>
          </p:nvSpPr>
          <p:spPr>
            <a:xfrm>
              <a:off x="5253123" y="2877981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Plus 38"/>
            <p:cNvSpPr/>
            <p:nvPr/>
          </p:nvSpPr>
          <p:spPr>
            <a:xfrm>
              <a:off x="5486070" y="2836013"/>
              <a:ext cx="360040" cy="432048"/>
            </a:xfrm>
            <a:prstGeom prst="mathPlus">
              <a:avLst>
                <a:gd name="adj1" fmla="val 1128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022220" y="3760511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1</a:t>
              </a:r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397139" y="3179251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649167" y="3094005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3</a:t>
              </a:r>
              <a:endParaRPr lang="fr-FR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04400" y="4114757"/>
            <a:ext cx="873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Elasticity limit [MPa] for Copper (left) and for TZM (right) versus temperature [k]</a:t>
            </a:r>
            <a:endParaRPr lang="en-US" dirty="0"/>
          </a:p>
        </p:txBody>
      </p:sp>
      <p:sp>
        <p:nvSpPr>
          <p:cNvPr id="43" name="Ellipse 42"/>
          <p:cNvSpPr/>
          <p:nvPr/>
        </p:nvSpPr>
        <p:spPr>
          <a:xfrm rot="1247607">
            <a:off x="5730865" y="1641749"/>
            <a:ext cx="934374" cy="2383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6931533" y="129030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TZM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selected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1870" y="6458475"/>
            <a:ext cx="485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TZM alloy: Titanium – Molybdenum – Zirconia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174841" y="6030161"/>
            <a:ext cx="262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MR12"/>
              </a:rPr>
              <a:t>Von Mises (</a:t>
            </a:r>
            <a:r>
              <a:rPr lang="fr-FR" dirty="0" err="1" smtClean="0">
                <a:latin typeface="CMR12"/>
              </a:rPr>
              <a:t>MPa</a:t>
            </a:r>
            <a:r>
              <a:rPr lang="fr-FR" dirty="0" smtClean="0">
                <a:latin typeface="CMR12"/>
              </a:rPr>
              <a:t>) stress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236854" y="1311151"/>
            <a:ext cx="81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</a:rPr>
              <a:t>Cu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12119</TotalTime>
  <Words>1127</Words>
  <Application>Microsoft Office PowerPoint</Application>
  <PresentationFormat>Affichage à l'écran (4:3)</PresentationFormat>
  <Paragraphs>378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40" baseType="lpstr">
      <vt:lpstr>MS Mincho</vt:lpstr>
      <vt:lpstr>Arial</vt:lpstr>
      <vt:lpstr>Calibri</vt:lpstr>
      <vt:lpstr>Cambria</vt:lpstr>
      <vt:lpstr>Cambria Math</vt:lpstr>
      <vt:lpstr>CMR12</vt:lpstr>
      <vt:lpstr>Gill Sans</vt:lpstr>
      <vt:lpstr>Lucida Grande</vt:lpstr>
      <vt:lpstr>Symbol</vt:lpstr>
      <vt:lpstr>Tahoma</vt:lpstr>
      <vt:lpstr>Times New Roman</vt:lpstr>
      <vt:lpstr>Wingdings</vt:lpstr>
      <vt:lpstr>cea</vt:lpstr>
      <vt:lpstr>Equation</vt:lpstr>
      <vt:lpstr>DIAGNOSTICs LEBT STATUS </vt:lpstr>
      <vt:lpstr>ESS LEBT</vt:lpstr>
      <vt:lpstr>Beam profil and Commissioning  phases at catania</vt:lpstr>
      <vt:lpstr>EMU: Allison scanners type   EMU @ IRFU: philippe abbon - philippe daniel-thomas -  jean-françois denis - patrick girardot - françoise gougnaud - tom joannem -  nicolas misiara - jerome neyret - FRANCK SENÉE - Olivier tuske   </vt:lpstr>
      <vt:lpstr>Principle</vt:lpstr>
      <vt:lpstr>Allison scanner</vt:lpstr>
      <vt:lpstr>Design overview</vt:lpstr>
      <vt:lpstr>Thermo-mechanical calculations</vt:lpstr>
      <vt:lpstr>Tmc: TZM entrance slit</vt:lpstr>
      <vt:lpstr>Tm calculations: BEAM STOPPER</vt:lpstr>
      <vt:lpstr>Tm calculations: BEAM STOPPER</vt:lpstr>
      <vt:lpstr>Tm calculations: BEAM STOPPER</vt:lpstr>
      <vt:lpstr>HIP TECHNIQue: EMIT-4d example </vt:lpstr>
      <vt:lpstr>I/V Converter + splitter  for Read-Out Faraday Cup EMU</vt:lpstr>
      <vt:lpstr>Status and schedule</vt:lpstr>
      <vt:lpstr>THE DOPPLER UNIT     DOppler @ IRFU: françoise gougnaud - pierre mattei - yves lussignol - FRANCK SENÉE- Olivier tuske  </vt:lpstr>
      <vt:lpstr>THE DOPPLER UNIT: principLe</vt:lpstr>
      <vt:lpstr>THE DOPPLER UNIT: principLe</vt:lpstr>
      <vt:lpstr>THE DOPPLER UNIT: optimisation</vt:lpstr>
      <vt:lpstr>THE DOPPLER UNIT : optimisation  by optical coupling</vt:lpstr>
      <vt:lpstr>THE DOPPLER UNIT : optimisation  by optical coupling</vt:lpstr>
      <vt:lpstr>The doppler unit: APILUX SIMULATION</vt:lpstr>
      <vt:lpstr>THE DOPPLER UNIT : optimisation  of the optical fiber</vt:lpstr>
      <vt:lpstr>THE DOPPLER UNIT: first  measurements</vt:lpstr>
      <vt:lpstr>THE DOPPLER UNIT: future measurements</vt:lpstr>
      <vt:lpstr>Status and schedule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LEBT etat de l’art</dc:title>
  <dc:creator>MISIARA Nicolas</dc:creator>
  <cp:lastModifiedBy>MARRONCLE Jacques</cp:lastModifiedBy>
  <cp:revision>392</cp:revision>
  <cp:lastPrinted>2016-01-28T16:14:32Z</cp:lastPrinted>
  <dcterms:created xsi:type="dcterms:W3CDTF">2015-02-19T14:59:31Z</dcterms:created>
  <dcterms:modified xsi:type="dcterms:W3CDTF">2016-02-10T23:09:49Z</dcterms:modified>
</cp:coreProperties>
</file>