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93" r:id="rId3"/>
    <p:sldId id="295" r:id="rId4"/>
    <p:sldId id="294" r:id="rId5"/>
    <p:sldId id="261" r:id="rId6"/>
    <p:sldId id="262" r:id="rId7"/>
    <p:sldId id="264" r:id="rId8"/>
    <p:sldId id="265" r:id="rId9"/>
    <p:sldId id="296" r:id="rId10"/>
    <p:sldId id="300" r:id="rId11"/>
    <p:sldId id="319" r:id="rId12"/>
    <p:sldId id="298" r:id="rId13"/>
    <p:sldId id="299" r:id="rId14"/>
    <p:sldId id="306" r:id="rId15"/>
    <p:sldId id="302" r:id="rId16"/>
    <p:sldId id="318" r:id="rId17"/>
    <p:sldId id="304" r:id="rId18"/>
    <p:sldId id="303" r:id="rId19"/>
    <p:sldId id="307" r:id="rId20"/>
    <p:sldId id="308" r:id="rId21"/>
    <p:sldId id="271" r:id="rId22"/>
    <p:sldId id="310" r:id="rId23"/>
    <p:sldId id="311" r:id="rId24"/>
    <p:sldId id="314" r:id="rId25"/>
    <p:sldId id="312" r:id="rId26"/>
    <p:sldId id="313" r:id="rId27"/>
    <p:sldId id="316" r:id="rId28"/>
    <p:sldId id="315" r:id="rId29"/>
    <p:sldId id="31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2" autoAdjust="0"/>
    <p:restoredTop sz="86418" autoAdjust="0"/>
  </p:normalViewPr>
  <p:slideViewPr>
    <p:cSldViewPr snapToGrid="0" snapToObjects="1">
      <p:cViewPr>
        <p:scale>
          <a:sx n="75" d="100"/>
          <a:sy n="75" d="100"/>
        </p:scale>
        <p:origin x="-1512"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14C34D-610D-9F4D-BD57-774D39D88842}" type="datetimeFigureOut">
              <a:rPr lang="en-US" smtClean="0"/>
              <a:t>10.02.16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F6EF3C-24CC-B84B-9788-4A033699DF75}" type="slidenum">
              <a:rPr lang="en-US" smtClean="0"/>
              <a:t>‹#›</a:t>
            </a:fld>
            <a:endParaRPr lang="en-US"/>
          </a:p>
        </p:txBody>
      </p:sp>
    </p:spTree>
    <p:extLst>
      <p:ext uri="{BB962C8B-B14F-4D97-AF65-F5344CB8AC3E}">
        <p14:creationId xmlns:p14="http://schemas.microsoft.com/office/powerpoint/2010/main" val="33393644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7FE9F50-21F5-8B41-B1FC-AF6422195452}" type="slidenum">
              <a:rPr lang="en-GB" smtClean="0"/>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6B216-4122-7F43-876C-7CA22D4F1ACD}" type="slidenum">
              <a:rPr lang="en-US" smtClean="0"/>
              <a:t>3</a:t>
            </a:fld>
            <a:endParaRPr lang="en-US"/>
          </a:p>
        </p:txBody>
      </p:sp>
    </p:spTree>
    <p:extLst>
      <p:ext uri="{BB962C8B-B14F-4D97-AF65-F5344CB8AC3E}">
        <p14:creationId xmlns:p14="http://schemas.microsoft.com/office/powerpoint/2010/main" val="242333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6C1394-8DD7-6247-AB05-503F148BCC91}" type="datetimeFigureOut">
              <a:rPr lang="en-US" smtClean="0"/>
              <a:t>10.02.16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165220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C1394-8DD7-6247-AB05-503F148BCC91}" type="datetimeFigureOut">
              <a:rPr lang="en-US" smtClean="0"/>
              <a:t>10.02.16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161713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C1394-8DD7-6247-AB05-503F148BCC91}" type="datetimeFigureOut">
              <a:rPr lang="en-US" smtClean="0"/>
              <a:t>10.02.16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424368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C1394-8DD7-6247-AB05-503F148BCC91}" type="datetimeFigureOut">
              <a:rPr lang="en-US" smtClean="0"/>
              <a:t>10.02.16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18892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6C1394-8DD7-6247-AB05-503F148BCC91}" type="datetimeFigureOut">
              <a:rPr lang="en-US" smtClean="0"/>
              <a:t>10.02.16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253053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6C1394-8DD7-6247-AB05-503F148BCC91}" type="datetimeFigureOut">
              <a:rPr lang="en-US" smtClean="0"/>
              <a:t>10.02.16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254700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C1394-8DD7-6247-AB05-503F148BCC91}" type="datetimeFigureOut">
              <a:rPr lang="en-US" smtClean="0"/>
              <a:t>10.02.16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50278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C1394-8DD7-6247-AB05-503F148BCC91}" type="datetimeFigureOut">
              <a:rPr lang="en-US" smtClean="0"/>
              <a:t>10.02.16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170247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C1394-8DD7-6247-AB05-503F148BCC91}" type="datetimeFigureOut">
              <a:rPr lang="en-US" smtClean="0"/>
              <a:t>10.02.16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51522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6C1394-8DD7-6247-AB05-503F148BCC91}" type="datetimeFigureOut">
              <a:rPr lang="en-US" smtClean="0"/>
              <a:t>10.02.16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323527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6C1394-8DD7-6247-AB05-503F148BCC91}" type="datetimeFigureOut">
              <a:rPr lang="en-US" smtClean="0"/>
              <a:t>10.02.16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91EEF-0135-4B4A-AE3E-E6C1D67174AB}" type="slidenum">
              <a:rPr lang="en-US" smtClean="0"/>
              <a:t>‹#›</a:t>
            </a:fld>
            <a:endParaRPr lang="en-US"/>
          </a:p>
        </p:txBody>
      </p:sp>
    </p:spTree>
    <p:extLst>
      <p:ext uri="{BB962C8B-B14F-4D97-AF65-F5344CB8AC3E}">
        <p14:creationId xmlns:p14="http://schemas.microsoft.com/office/powerpoint/2010/main" val="7310402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C1394-8DD7-6247-AB05-503F148BCC91}" type="datetimeFigureOut">
              <a:rPr lang="en-US" smtClean="0"/>
              <a:t>10.02.16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91EEF-0135-4B4A-AE3E-E6C1D67174AB}" type="slidenum">
              <a:rPr lang="en-US" smtClean="0"/>
              <a:t>‹#›</a:t>
            </a:fld>
            <a:endParaRPr lang="en-US"/>
          </a:p>
        </p:txBody>
      </p:sp>
    </p:spTree>
    <p:extLst>
      <p:ext uri="{BB962C8B-B14F-4D97-AF65-F5344CB8AC3E}">
        <p14:creationId xmlns:p14="http://schemas.microsoft.com/office/powerpoint/2010/main" val="557413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oleObject" Target="../embeddings/oleObject1.bin"/><Relationship Id="rId8" Type="http://schemas.openxmlformats.org/officeDocument/2006/relationships/image" Target="../media/image3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3697" y="1669503"/>
            <a:ext cx="7772400" cy="1470025"/>
          </a:xfrm>
        </p:spPr>
        <p:txBody>
          <a:bodyPr>
            <a:noAutofit/>
          </a:bodyPr>
          <a:lstStyle/>
          <a:p>
            <a:pPr algn="l"/>
            <a:r>
              <a:rPr lang="en-US" sz="3200" b="1" dirty="0" smtClean="0">
                <a:solidFill>
                  <a:prstClr val="black"/>
                </a:solidFill>
                <a:latin typeface="Helvetica"/>
              </a:rPr>
              <a:t>Oslo ESS in-kind contribution</a:t>
            </a:r>
            <a:r>
              <a:rPr lang="en-US" sz="3200" b="1" dirty="0" smtClean="0">
                <a:solidFill>
                  <a:prstClr val="black"/>
                </a:solidFill>
                <a:latin typeface="Helvetica"/>
              </a:rPr>
              <a:t/>
            </a:r>
            <a:br>
              <a:rPr lang="en-US" sz="3200" b="1" dirty="0" smtClean="0">
                <a:solidFill>
                  <a:prstClr val="black"/>
                </a:solidFill>
                <a:latin typeface="Helvetica"/>
              </a:rPr>
            </a:br>
            <a:r>
              <a:rPr lang="en-US" sz="3200" b="1" dirty="0" smtClean="0">
                <a:solidFill>
                  <a:prstClr val="black"/>
                </a:solidFill>
                <a:latin typeface="Helvetica"/>
              </a:rPr>
              <a:t>Target </a:t>
            </a:r>
            <a:r>
              <a:rPr lang="en-US" sz="3200" b="1" dirty="0" smtClean="0">
                <a:solidFill>
                  <a:prstClr val="black"/>
                </a:solidFill>
                <a:latin typeface="Helvetica"/>
              </a:rPr>
              <a:t>Proton Beam Imaging System</a:t>
            </a:r>
            <a:br>
              <a:rPr lang="en-US" sz="3200" b="1" dirty="0" smtClean="0">
                <a:solidFill>
                  <a:prstClr val="black"/>
                </a:solidFill>
                <a:latin typeface="Helvetica"/>
              </a:rPr>
            </a:br>
            <a:r>
              <a:rPr lang="en-US" sz="3200" b="1" dirty="0">
                <a:solidFill>
                  <a:prstClr val="black"/>
                </a:solidFill>
                <a:latin typeface="Helvetica"/>
              </a:rPr>
              <a:t/>
            </a:r>
            <a:br>
              <a:rPr lang="en-US" sz="3200" b="1" dirty="0">
                <a:solidFill>
                  <a:prstClr val="black"/>
                </a:solidFill>
                <a:latin typeface="Helvetica"/>
              </a:rPr>
            </a:br>
            <a:endParaRPr lang="en-US" sz="3200" b="1" dirty="0"/>
          </a:p>
        </p:txBody>
      </p:sp>
      <p:sp>
        <p:nvSpPr>
          <p:cNvPr id="3" name="Subtitle 2"/>
          <p:cNvSpPr>
            <a:spLocks noGrp="1"/>
          </p:cNvSpPr>
          <p:nvPr>
            <p:ph type="subTitle" idx="1"/>
          </p:nvPr>
        </p:nvSpPr>
        <p:spPr>
          <a:xfrm>
            <a:off x="539552" y="2905682"/>
            <a:ext cx="8074239" cy="467691"/>
          </a:xfrm>
        </p:spPr>
        <p:txBody>
          <a:bodyPr>
            <a:noAutofit/>
          </a:bodyPr>
          <a:lstStyle/>
          <a:p>
            <a:r>
              <a:rPr lang="en-US" sz="1800" dirty="0" smtClean="0">
                <a:solidFill>
                  <a:schemeClr val="tx1"/>
                </a:solidFill>
              </a:rPr>
              <a:t>Assoc. Prof. Erik </a:t>
            </a:r>
            <a:r>
              <a:rPr lang="en-US" sz="1800" dirty="0" smtClean="0">
                <a:solidFill>
                  <a:schemeClr val="tx1"/>
                </a:solidFill>
              </a:rPr>
              <a:t>Adli, </a:t>
            </a:r>
            <a:r>
              <a:rPr lang="en-US" sz="1800" dirty="0" smtClean="0">
                <a:solidFill>
                  <a:schemeClr val="tx1"/>
                </a:solidFill>
              </a:rPr>
              <a:t>Ole </a:t>
            </a:r>
            <a:r>
              <a:rPr lang="en-US" sz="1800" dirty="0" err="1" smtClean="0">
                <a:solidFill>
                  <a:schemeClr val="tx1"/>
                </a:solidFill>
              </a:rPr>
              <a:t>Røhne</a:t>
            </a:r>
            <a:r>
              <a:rPr lang="en-US" sz="1800" dirty="0" smtClean="0">
                <a:solidFill>
                  <a:schemeClr val="tx1"/>
                </a:solidFill>
              </a:rPr>
              <a:t>, </a:t>
            </a:r>
            <a:r>
              <a:rPr lang="en-US" sz="1800" dirty="0" err="1" smtClean="0">
                <a:solidFill>
                  <a:schemeClr val="tx1"/>
                </a:solidFill>
              </a:rPr>
              <a:t>Håvard</a:t>
            </a:r>
            <a:r>
              <a:rPr lang="en-US" sz="1800" dirty="0" smtClean="0">
                <a:solidFill>
                  <a:schemeClr val="tx1"/>
                </a:solidFill>
              </a:rPr>
              <a:t> </a:t>
            </a:r>
            <a:r>
              <a:rPr lang="en-US" sz="1800" dirty="0" err="1" smtClean="0">
                <a:solidFill>
                  <a:schemeClr val="tx1"/>
                </a:solidFill>
              </a:rPr>
              <a:t>Gjersdal</a:t>
            </a:r>
            <a:r>
              <a:rPr lang="en-US" sz="1800" dirty="0" smtClean="0">
                <a:solidFill>
                  <a:schemeClr val="tx1"/>
                </a:solidFill>
              </a:rPr>
              <a:t>, Martin </a:t>
            </a:r>
            <a:r>
              <a:rPr lang="en-US" sz="1800" dirty="0" err="1" smtClean="0">
                <a:solidFill>
                  <a:schemeClr val="tx1"/>
                </a:solidFill>
              </a:rPr>
              <a:t>Jaekel</a:t>
            </a:r>
            <a:endParaRPr lang="en-US" sz="1800" dirty="0">
              <a:solidFill>
                <a:schemeClr val="tx1"/>
              </a:solidFill>
            </a:endParaRPr>
          </a:p>
          <a:p>
            <a:r>
              <a:rPr lang="en-US" sz="1800" b="1" dirty="0" smtClean="0">
                <a:solidFill>
                  <a:schemeClr val="tx1"/>
                </a:solidFill>
              </a:rPr>
              <a:t>Dep</a:t>
            </a:r>
            <a:r>
              <a:rPr lang="en-US" sz="1800" b="1" dirty="0" smtClean="0">
                <a:solidFill>
                  <a:schemeClr val="tx1"/>
                </a:solidFill>
              </a:rPr>
              <a:t>. of Physics, University of Oslo, </a:t>
            </a:r>
            <a:r>
              <a:rPr lang="en-US" sz="1800" b="1" dirty="0" smtClean="0">
                <a:solidFill>
                  <a:schemeClr val="tx1"/>
                </a:solidFill>
              </a:rPr>
              <a:t>Norway</a:t>
            </a:r>
          </a:p>
          <a:p>
            <a:r>
              <a:rPr lang="en-US" sz="1800" dirty="0" err="1" smtClean="0">
                <a:solidFill>
                  <a:schemeClr val="tx1"/>
                </a:solidFill>
              </a:rPr>
              <a:t>Maja</a:t>
            </a:r>
            <a:r>
              <a:rPr lang="en-US" sz="1800" dirty="0" smtClean="0">
                <a:solidFill>
                  <a:schemeClr val="tx1"/>
                </a:solidFill>
              </a:rPr>
              <a:t> </a:t>
            </a:r>
            <a:r>
              <a:rPr lang="en-US" sz="1800" dirty="0" err="1" smtClean="0">
                <a:solidFill>
                  <a:schemeClr val="tx1"/>
                </a:solidFill>
              </a:rPr>
              <a:t>Olvegård</a:t>
            </a:r>
            <a:r>
              <a:rPr lang="en-US" sz="1800" dirty="0" smtClean="0">
                <a:solidFill>
                  <a:schemeClr val="tx1"/>
                </a:solidFill>
              </a:rPr>
              <a:t>, </a:t>
            </a:r>
            <a:r>
              <a:rPr lang="en-US" sz="1800" b="1" dirty="0" smtClean="0">
                <a:solidFill>
                  <a:schemeClr val="tx1"/>
                </a:solidFill>
              </a:rPr>
              <a:t>Uppsala University</a:t>
            </a:r>
          </a:p>
          <a:p>
            <a:r>
              <a:rPr lang="en-US" sz="1800" dirty="0" smtClean="0">
                <a:solidFill>
                  <a:schemeClr val="tx1"/>
                </a:solidFill>
              </a:rPr>
              <a:t>Thomas Shea, </a:t>
            </a:r>
            <a:r>
              <a:rPr lang="en-US" sz="1800" dirty="0" err="1" smtClean="0">
                <a:solidFill>
                  <a:schemeClr val="tx1"/>
                </a:solidFill>
              </a:rPr>
              <a:t>Cyrille</a:t>
            </a:r>
            <a:r>
              <a:rPr lang="en-US" sz="1800" dirty="0" smtClean="0">
                <a:solidFill>
                  <a:schemeClr val="tx1"/>
                </a:solidFill>
              </a:rPr>
              <a:t> Thomas, </a:t>
            </a:r>
            <a:r>
              <a:rPr lang="en-US" sz="1800" b="1" dirty="0" smtClean="0">
                <a:solidFill>
                  <a:schemeClr val="tx1"/>
                </a:solidFill>
              </a:rPr>
              <a:t>ESS</a:t>
            </a:r>
          </a:p>
          <a:p>
            <a:r>
              <a:rPr lang="en-US" sz="1800" dirty="0" smtClean="0">
                <a:solidFill>
                  <a:schemeClr val="tx1"/>
                </a:solidFill>
              </a:rPr>
              <a:t>Mark </a:t>
            </a:r>
            <a:r>
              <a:rPr lang="en-US" sz="1800" dirty="0" err="1" smtClean="0">
                <a:solidFill>
                  <a:schemeClr val="tx1"/>
                </a:solidFill>
              </a:rPr>
              <a:t>Ibison</a:t>
            </a:r>
            <a:r>
              <a:rPr lang="en-US" sz="1800" dirty="0" smtClean="0">
                <a:solidFill>
                  <a:schemeClr val="tx1"/>
                </a:solidFill>
              </a:rPr>
              <a:t>, </a:t>
            </a:r>
            <a:r>
              <a:rPr lang="en-US" sz="1800" b="1" dirty="0" smtClean="0">
                <a:solidFill>
                  <a:schemeClr val="tx1"/>
                </a:solidFill>
              </a:rPr>
              <a:t>University of Liverpool / </a:t>
            </a:r>
            <a:r>
              <a:rPr lang="en-US" sz="1800" b="1" dirty="0" err="1" smtClean="0">
                <a:solidFill>
                  <a:schemeClr val="tx1"/>
                </a:solidFill>
              </a:rPr>
              <a:t>Cockroft</a:t>
            </a:r>
            <a:r>
              <a:rPr lang="en-US" sz="1800" b="1" dirty="0" smtClean="0">
                <a:solidFill>
                  <a:schemeClr val="tx1"/>
                </a:solidFill>
              </a:rPr>
              <a:t> </a:t>
            </a:r>
            <a:r>
              <a:rPr lang="en-US" sz="1800" b="1" dirty="0" err="1" smtClean="0">
                <a:solidFill>
                  <a:schemeClr val="tx1"/>
                </a:solidFill>
              </a:rPr>
              <a:t>Insititute</a:t>
            </a:r>
            <a:endParaRPr lang="en-US" sz="1800" b="1" dirty="0">
              <a:solidFill>
                <a:schemeClr val="tx1"/>
              </a:solidFill>
            </a:endParaRPr>
          </a:p>
          <a:p>
            <a:endParaRPr lang="en-US" sz="2400" b="1" dirty="0" smtClean="0">
              <a:solidFill>
                <a:schemeClr val="tx1"/>
              </a:solidFill>
            </a:endParaRPr>
          </a:p>
          <a:p>
            <a:r>
              <a:rPr lang="en-US" sz="2400" dirty="0" smtClean="0"/>
              <a:t>ESS, February </a:t>
            </a:r>
            <a:r>
              <a:rPr lang="en-US" sz="2400" dirty="0" smtClean="0"/>
              <a:t>10, </a:t>
            </a:r>
            <a:r>
              <a:rPr lang="en-US" sz="2400" dirty="0" smtClean="0"/>
              <a:t>2016</a:t>
            </a:r>
            <a:endParaRPr lang="en-US" sz="2400" b="1" dirty="0" smtClean="0">
              <a:solidFill>
                <a:schemeClr val="tx1"/>
              </a:solidFill>
            </a:endParaRPr>
          </a:p>
          <a:p>
            <a:endParaRPr lang="en-US" sz="2400" dirty="0" smtClean="0">
              <a:solidFill>
                <a:schemeClr val="tx1"/>
              </a:solidFill>
            </a:endParaRPr>
          </a:p>
          <a:p>
            <a:endParaRPr lang="en-US" sz="2400" dirty="0">
              <a:solidFill>
                <a:schemeClr val="tx1"/>
              </a:solidFill>
            </a:endParaRPr>
          </a:p>
        </p:txBody>
      </p:sp>
      <p:sp>
        <p:nvSpPr>
          <p:cNvPr id="7" name="TextBox 6"/>
          <p:cNvSpPr txBox="1"/>
          <p:nvPr/>
        </p:nvSpPr>
        <p:spPr>
          <a:xfrm>
            <a:off x="2662552" y="6655053"/>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stretch>
            <a:fillRect/>
          </a:stretch>
        </p:blipFill>
        <p:spPr>
          <a:xfrm>
            <a:off x="887696" y="5706533"/>
            <a:ext cx="1151467" cy="1151467"/>
          </a:xfrm>
          <a:prstGeom prst="rect">
            <a:avLst/>
          </a:prstGeom>
        </p:spPr>
      </p:pic>
      <p:pic>
        <p:nvPicPr>
          <p:cNvPr id="8" name="Picture 7"/>
          <p:cNvPicPr>
            <a:picLocks noChangeAspect="1"/>
          </p:cNvPicPr>
          <p:nvPr/>
        </p:nvPicPr>
        <p:blipFill>
          <a:blip r:embed="rId4"/>
          <a:stretch>
            <a:fillRect/>
          </a:stretch>
        </p:blipFill>
        <p:spPr>
          <a:xfrm>
            <a:off x="3405502" y="5856929"/>
            <a:ext cx="3427449" cy="907062"/>
          </a:xfrm>
          <a:prstGeom prst="rect">
            <a:avLst/>
          </a:prstGeom>
        </p:spPr>
      </p:pic>
      <p:pic>
        <p:nvPicPr>
          <p:cNvPr id="11" name="Picture 10"/>
          <p:cNvPicPr>
            <a:picLocks noChangeAspect="1"/>
          </p:cNvPicPr>
          <p:nvPr/>
        </p:nvPicPr>
        <p:blipFill>
          <a:blip r:embed="rId5"/>
          <a:stretch>
            <a:fillRect/>
          </a:stretch>
        </p:blipFill>
        <p:spPr>
          <a:xfrm>
            <a:off x="6832951" y="5751629"/>
            <a:ext cx="1219201" cy="1066801"/>
          </a:xfrm>
          <a:prstGeom prst="rect">
            <a:avLst/>
          </a:prstGeom>
        </p:spPr>
      </p:pic>
      <p:pic>
        <p:nvPicPr>
          <p:cNvPr id="12" name="Picture 11"/>
          <p:cNvPicPr>
            <a:picLocks noChangeAspect="1"/>
          </p:cNvPicPr>
          <p:nvPr/>
        </p:nvPicPr>
        <p:blipFill>
          <a:blip r:embed="rId6"/>
          <a:stretch>
            <a:fillRect/>
          </a:stretch>
        </p:blipFill>
        <p:spPr>
          <a:xfrm>
            <a:off x="2249204" y="5751629"/>
            <a:ext cx="1057116" cy="1038890"/>
          </a:xfrm>
          <a:prstGeom prst="rect">
            <a:avLst/>
          </a:prstGeom>
        </p:spPr>
      </p:pic>
    </p:spTree>
    <p:extLst>
      <p:ext uri="{BB962C8B-B14F-4D97-AF65-F5344CB8AC3E}">
        <p14:creationId xmlns:p14="http://schemas.microsoft.com/office/powerpoint/2010/main" val="38147754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(Draft) High level requirements</a:t>
            </a:r>
            <a:endParaRPr lang="en-GB" sz="4000" dirty="0"/>
          </a:p>
        </p:txBody>
      </p:sp>
      <p:sp>
        <p:nvSpPr>
          <p:cNvPr id="3" name="Content Placeholder 2"/>
          <p:cNvSpPr>
            <a:spLocks noGrp="1"/>
          </p:cNvSpPr>
          <p:nvPr>
            <p:ph idx="1"/>
          </p:nvPr>
        </p:nvSpPr>
        <p:spPr>
          <a:xfrm>
            <a:off x="457200" y="1600200"/>
            <a:ext cx="8435280" cy="4525963"/>
          </a:xfrm>
        </p:spPr>
        <p:txBody>
          <a:bodyPr>
            <a:normAutofit fontScale="92500"/>
          </a:bodyPr>
          <a:lstStyle/>
          <a:p>
            <a:r>
              <a:rPr lang="en-GB" dirty="0" smtClean="0"/>
              <a:t>Source Dimensions:	~200 x 100mm (beam raster)</a:t>
            </a:r>
          </a:p>
          <a:p>
            <a:r>
              <a:rPr lang="en-GB" dirty="0" smtClean="0"/>
              <a:t>Optical Path Length: ~12.5m to shield wall</a:t>
            </a:r>
          </a:p>
          <a:p>
            <a:r>
              <a:rPr lang="en-GB" dirty="0" smtClean="0"/>
              <a:t>Resolution: </a:t>
            </a:r>
            <a:r>
              <a:rPr lang="en-GB" u="sng" dirty="0" smtClean="0"/>
              <a:t>&lt;</a:t>
            </a:r>
            <a:r>
              <a:rPr lang="en-GB" dirty="0" smtClean="0"/>
              <a:t>1mm</a:t>
            </a:r>
          </a:p>
          <a:p>
            <a:r>
              <a:rPr lang="en-GB" dirty="0" smtClean="0"/>
              <a:t>Physical Aperture: </a:t>
            </a:r>
            <a:r>
              <a:rPr lang="en-GB" u="sng" dirty="0" smtClean="0"/>
              <a:t>&lt;</a:t>
            </a:r>
            <a:r>
              <a:rPr lang="en-GB" dirty="0" smtClean="0"/>
              <a:t>100mm (mirrors) </a:t>
            </a:r>
            <a:r>
              <a:rPr lang="en-GB" dirty="0" smtClean="0"/>
              <a:t>– shielding</a:t>
            </a:r>
          </a:p>
          <a:p>
            <a:r>
              <a:rPr lang="en-GB" dirty="0" smtClean="0"/>
              <a:t>Depth </a:t>
            </a:r>
            <a:r>
              <a:rPr lang="en-GB" dirty="0" smtClean="0"/>
              <a:t>of Field:	&gt;4mm (angle of source plane)</a:t>
            </a:r>
          </a:p>
          <a:p>
            <a:r>
              <a:rPr lang="en-GB" dirty="0" smtClean="0"/>
              <a:t>Magnification: &lt;</a:t>
            </a:r>
            <a:r>
              <a:rPr lang="en-GB" dirty="0" smtClean="0"/>
              <a:t>0.1 </a:t>
            </a:r>
            <a:r>
              <a:rPr lang="en-GB" dirty="0" smtClean="0"/>
              <a:t>overall (camera sensor)</a:t>
            </a:r>
            <a:endParaRPr lang="en-GB" dirty="0"/>
          </a:p>
          <a:p>
            <a:r>
              <a:rPr lang="en-GB" dirty="0" smtClean="0"/>
              <a:t>Alignment, Access &amp; Maintenance:</a:t>
            </a:r>
          </a:p>
          <a:p>
            <a:pPr lvl="1"/>
            <a:r>
              <a:rPr lang="en-GB" dirty="0" smtClean="0"/>
              <a:t>PBIP slices to be individually removable</a:t>
            </a:r>
            <a:endParaRPr lang="en-GB" dirty="0"/>
          </a:p>
        </p:txBody>
      </p:sp>
    </p:spTree>
    <p:extLst>
      <p:ext uri="{BB962C8B-B14F-4D97-AF65-F5344CB8AC3E}">
        <p14:creationId xmlns:p14="http://schemas.microsoft.com/office/powerpoint/2010/main" val="25790426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82234"/>
            <a:ext cx="9144000" cy="4935003"/>
          </a:xfrm>
          <a:prstGeom prst="rect">
            <a:avLst/>
          </a:prstGeom>
        </p:spPr>
      </p:pic>
      <p:sp>
        <p:nvSpPr>
          <p:cNvPr id="5" name="TextBox 4"/>
          <p:cNvSpPr txBox="1"/>
          <p:nvPr/>
        </p:nvSpPr>
        <p:spPr>
          <a:xfrm>
            <a:off x="999067" y="270933"/>
            <a:ext cx="7620000" cy="553998"/>
          </a:xfrm>
          <a:prstGeom prst="rect">
            <a:avLst/>
          </a:prstGeom>
          <a:noFill/>
        </p:spPr>
        <p:txBody>
          <a:bodyPr wrap="square" rtlCol="0">
            <a:spAutoFit/>
          </a:bodyPr>
          <a:lstStyle/>
          <a:p>
            <a:pPr algn="ctr"/>
            <a:r>
              <a:rPr lang="en-US" sz="3000" b="1" dirty="0" smtClean="0"/>
              <a:t>Target radiation environment</a:t>
            </a:r>
            <a:endParaRPr lang="en-US" sz="3000" b="1" dirty="0"/>
          </a:p>
        </p:txBody>
      </p:sp>
      <p:sp>
        <p:nvSpPr>
          <p:cNvPr id="6" name="TextBox 5"/>
          <p:cNvSpPr txBox="1"/>
          <p:nvPr/>
        </p:nvSpPr>
        <p:spPr>
          <a:xfrm>
            <a:off x="169333" y="1083733"/>
            <a:ext cx="8703734" cy="369332"/>
          </a:xfrm>
          <a:prstGeom prst="rect">
            <a:avLst/>
          </a:prstGeom>
          <a:noFill/>
        </p:spPr>
        <p:txBody>
          <a:bodyPr wrap="square" rtlCol="0">
            <a:spAutoFit/>
          </a:bodyPr>
          <a:lstStyle/>
          <a:p>
            <a:r>
              <a:rPr lang="en-US" dirty="0" smtClean="0"/>
              <a:t>Greatly limits choice of materials and amount of automation possible.</a:t>
            </a:r>
            <a:endParaRPr lang="en-US" dirty="0"/>
          </a:p>
        </p:txBody>
      </p:sp>
    </p:spTree>
    <p:extLst>
      <p:ext uri="{BB962C8B-B14F-4D97-AF65-F5344CB8AC3E}">
        <p14:creationId xmlns:p14="http://schemas.microsoft.com/office/powerpoint/2010/main" val="1128517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7693" y="3822700"/>
            <a:ext cx="88900" cy="283788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376593" y="3822700"/>
            <a:ext cx="88900" cy="712325"/>
          </a:xfrm>
          <a:prstGeom prst="rect">
            <a:avLst/>
          </a:prstGeom>
          <a:solidFill>
            <a:srgbClr val="FF0000"/>
          </a:solidFill>
          <a:scene3d>
            <a:camera prst="orthographicFront">
              <a:rot lat="0" lon="0" rev="6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H="1">
            <a:off x="5484939" y="2133600"/>
            <a:ext cx="88900" cy="240142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310471" y="-650903"/>
            <a:ext cx="88900" cy="1739900"/>
          </a:xfrm>
          <a:prstGeom prst="rect">
            <a:avLst/>
          </a:prstGeom>
          <a:solidFill>
            <a:srgbClr val="FF6600"/>
          </a:solidFill>
          <a:scene3d>
            <a:camera prst="orthographicFront">
              <a:rot lat="0" lon="0" rev="7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21888" y="6137764"/>
            <a:ext cx="88900" cy="1739900"/>
          </a:xfrm>
          <a:prstGeom prst="rect">
            <a:avLst/>
          </a:prstGeom>
          <a:solidFill>
            <a:srgbClr val="FF6600"/>
          </a:solidFill>
          <a:scene3d>
            <a:camera prst="orthographicFront">
              <a:rot lat="0" lon="0" rev="7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21888" y="6146230"/>
            <a:ext cx="715911" cy="553998"/>
          </a:xfrm>
          <a:prstGeom prst="rect">
            <a:avLst/>
          </a:prstGeom>
          <a:noFill/>
        </p:spPr>
        <p:txBody>
          <a:bodyPr wrap="none" rtlCol="0">
            <a:spAutoFit/>
          </a:bodyPr>
          <a:lstStyle/>
          <a:p>
            <a:r>
              <a:rPr lang="en-US" sz="3000" b="1" dirty="0" smtClean="0"/>
              <a:t>M1</a:t>
            </a:r>
            <a:endParaRPr lang="en-US" sz="3000" b="1" dirty="0"/>
          </a:p>
        </p:txBody>
      </p:sp>
      <p:sp>
        <p:nvSpPr>
          <p:cNvPr id="10" name="TextBox 9"/>
          <p:cNvSpPr txBox="1"/>
          <p:nvPr/>
        </p:nvSpPr>
        <p:spPr>
          <a:xfrm>
            <a:off x="4749582" y="-570"/>
            <a:ext cx="715911" cy="553998"/>
          </a:xfrm>
          <a:prstGeom prst="rect">
            <a:avLst/>
          </a:prstGeom>
          <a:noFill/>
        </p:spPr>
        <p:txBody>
          <a:bodyPr wrap="none" rtlCol="0">
            <a:spAutoFit/>
          </a:bodyPr>
          <a:lstStyle/>
          <a:p>
            <a:r>
              <a:rPr lang="en-US" sz="3000" b="1" dirty="0" smtClean="0"/>
              <a:t>M4</a:t>
            </a:r>
            <a:endParaRPr lang="en-US" sz="3000" b="1" dirty="0"/>
          </a:p>
        </p:txBody>
      </p:sp>
      <p:sp>
        <p:nvSpPr>
          <p:cNvPr id="12" name="Arc 11"/>
          <p:cNvSpPr/>
          <p:nvPr/>
        </p:nvSpPr>
        <p:spPr>
          <a:xfrm flipV="1">
            <a:off x="4074170" y="5528023"/>
            <a:ext cx="1491148" cy="1305911"/>
          </a:xfrm>
          <a:prstGeom prst="arc">
            <a:avLst>
              <a:gd name="adj1" fmla="val 16581357"/>
              <a:gd name="adj2" fmla="val 0"/>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H="1">
            <a:off x="5286575" y="4203708"/>
            <a:ext cx="662634" cy="662634"/>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3" name="Arc 12"/>
          <p:cNvSpPr/>
          <p:nvPr/>
        </p:nvSpPr>
        <p:spPr>
          <a:xfrm flipV="1">
            <a:off x="4012100" y="2733625"/>
            <a:ext cx="1491148" cy="1305911"/>
          </a:xfrm>
          <a:prstGeom prst="arc">
            <a:avLst>
              <a:gd name="adj1" fmla="val 16581357"/>
              <a:gd name="adj2" fmla="val 0"/>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flipV="1">
            <a:off x="4130872" y="1150436"/>
            <a:ext cx="1491148" cy="1305911"/>
          </a:xfrm>
          <a:prstGeom prst="arc">
            <a:avLst>
              <a:gd name="adj1" fmla="val 16581357"/>
              <a:gd name="adj2" fmla="val 0"/>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4074170" y="2867515"/>
            <a:ext cx="0" cy="379306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60557" y="4318377"/>
            <a:ext cx="1073619" cy="369332"/>
          </a:xfrm>
          <a:prstGeom prst="rect">
            <a:avLst/>
          </a:prstGeom>
          <a:noFill/>
        </p:spPr>
        <p:txBody>
          <a:bodyPr wrap="none" rtlCol="0">
            <a:spAutoFit/>
          </a:bodyPr>
          <a:lstStyle/>
          <a:p>
            <a:r>
              <a:rPr lang="en-US" dirty="0" smtClean="0"/>
              <a:t>2000 mm</a:t>
            </a:r>
            <a:endParaRPr lang="en-US" dirty="0"/>
          </a:p>
        </p:txBody>
      </p:sp>
      <p:cxnSp>
        <p:nvCxnSpPr>
          <p:cNvPr id="21" name="Straight Arrow Connector 20"/>
          <p:cNvCxnSpPr/>
          <p:nvPr/>
        </p:nvCxnSpPr>
        <p:spPr>
          <a:xfrm>
            <a:off x="5949209" y="2174210"/>
            <a:ext cx="0" cy="2194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949209" y="3140042"/>
            <a:ext cx="1539567" cy="369332"/>
          </a:xfrm>
          <a:prstGeom prst="rect">
            <a:avLst/>
          </a:prstGeom>
          <a:noFill/>
        </p:spPr>
        <p:txBody>
          <a:bodyPr wrap="none" rtlCol="0">
            <a:spAutoFit/>
          </a:bodyPr>
          <a:lstStyle/>
          <a:p>
            <a:r>
              <a:rPr lang="en-US" dirty="0" smtClean="0"/>
              <a:t>500+1500 mm</a:t>
            </a:r>
            <a:endParaRPr lang="en-US" dirty="0"/>
          </a:p>
        </p:txBody>
      </p:sp>
      <p:sp>
        <p:nvSpPr>
          <p:cNvPr id="24" name="TextBox 23"/>
          <p:cNvSpPr txBox="1"/>
          <p:nvPr/>
        </p:nvSpPr>
        <p:spPr>
          <a:xfrm>
            <a:off x="4418265" y="3324708"/>
            <a:ext cx="715911" cy="553998"/>
          </a:xfrm>
          <a:prstGeom prst="rect">
            <a:avLst/>
          </a:prstGeom>
          <a:noFill/>
        </p:spPr>
        <p:txBody>
          <a:bodyPr wrap="none" rtlCol="0">
            <a:spAutoFit/>
          </a:bodyPr>
          <a:lstStyle/>
          <a:p>
            <a:r>
              <a:rPr lang="en-US" sz="3000" b="1" dirty="0" smtClean="0"/>
              <a:t>M2</a:t>
            </a:r>
            <a:endParaRPr lang="en-US" sz="3000" b="1" dirty="0"/>
          </a:p>
        </p:txBody>
      </p:sp>
      <p:sp>
        <p:nvSpPr>
          <p:cNvPr id="25" name="TextBox 24"/>
          <p:cNvSpPr txBox="1"/>
          <p:nvPr/>
        </p:nvSpPr>
        <p:spPr>
          <a:xfrm>
            <a:off x="4497176" y="1856601"/>
            <a:ext cx="715911" cy="553998"/>
          </a:xfrm>
          <a:prstGeom prst="rect">
            <a:avLst/>
          </a:prstGeom>
          <a:noFill/>
        </p:spPr>
        <p:txBody>
          <a:bodyPr wrap="none" rtlCol="0">
            <a:spAutoFit/>
          </a:bodyPr>
          <a:lstStyle/>
          <a:p>
            <a:r>
              <a:rPr lang="en-US" sz="3000" b="1" dirty="0" smtClean="0"/>
              <a:t>M3</a:t>
            </a:r>
            <a:endParaRPr lang="en-US" sz="3000" b="1" dirty="0"/>
          </a:p>
        </p:txBody>
      </p:sp>
      <p:cxnSp>
        <p:nvCxnSpPr>
          <p:cNvPr id="26" name="Straight Arrow Connector 25"/>
          <p:cNvCxnSpPr/>
          <p:nvPr/>
        </p:nvCxnSpPr>
        <p:spPr>
          <a:xfrm flipH="1">
            <a:off x="4288260" y="6591982"/>
            <a:ext cx="1508550" cy="8460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799567" y="-570"/>
            <a:ext cx="1073619" cy="369332"/>
          </a:xfrm>
          <a:prstGeom prst="rect">
            <a:avLst/>
          </a:prstGeom>
          <a:noFill/>
        </p:spPr>
        <p:txBody>
          <a:bodyPr wrap="none" rtlCol="0">
            <a:spAutoFit/>
          </a:bodyPr>
          <a:lstStyle/>
          <a:p>
            <a:r>
              <a:rPr lang="en-US" dirty="0" smtClean="0"/>
              <a:t>6000 mm</a:t>
            </a:r>
            <a:endParaRPr lang="en-US" dirty="0"/>
          </a:p>
        </p:txBody>
      </p:sp>
      <p:cxnSp>
        <p:nvCxnSpPr>
          <p:cNvPr id="32" name="Straight Arrow Connector 31"/>
          <p:cNvCxnSpPr/>
          <p:nvPr/>
        </p:nvCxnSpPr>
        <p:spPr>
          <a:xfrm flipH="1">
            <a:off x="5573839" y="-558069"/>
            <a:ext cx="2122720" cy="119938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725948" y="6515562"/>
            <a:ext cx="1073619" cy="369332"/>
          </a:xfrm>
          <a:prstGeom prst="rect">
            <a:avLst/>
          </a:prstGeom>
          <a:noFill/>
        </p:spPr>
        <p:txBody>
          <a:bodyPr wrap="none" rtlCol="0">
            <a:spAutoFit/>
          </a:bodyPr>
          <a:lstStyle/>
          <a:p>
            <a:r>
              <a:rPr lang="en-US" dirty="0" smtClean="0"/>
              <a:t>2000 mm</a:t>
            </a:r>
            <a:endParaRPr lang="en-US" dirty="0"/>
          </a:p>
        </p:txBody>
      </p:sp>
      <p:sp>
        <p:nvSpPr>
          <p:cNvPr id="35" name="TextBox 34"/>
          <p:cNvSpPr txBox="1"/>
          <p:nvPr/>
        </p:nvSpPr>
        <p:spPr>
          <a:xfrm>
            <a:off x="6174" y="148023"/>
            <a:ext cx="4743408" cy="1569660"/>
          </a:xfrm>
          <a:prstGeom prst="rect">
            <a:avLst/>
          </a:prstGeom>
          <a:noFill/>
        </p:spPr>
        <p:txBody>
          <a:bodyPr wrap="square" rtlCol="0">
            <a:spAutoFit/>
          </a:bodyPr>
          <a:lstStyle/>
          <a:p>
            <a:r>
              <a:rPr lang="en-US" sz="2400" dirty="0" smtClean="0"/>
              <a:t>Light cannot go straight up through plug.  Shielding requirement seems to impose a narrow path (100 mm) and at least two turns.</a:t>
            </a:r>
            <a:endParaRPr lang="en-US" sz="2400" dirty="0" smtClean="0"/>
          </a:p>
        </p:txBody>
      </p:sp>
      <p:sp>
        <p:nvSpPr>
          <p:cNvPr id="27" name="Rectangle 26"/>
          <p:cNvSpPr/>
          <p:nvPr/>
        </p:nvSpPr>
        <p:spPr>
          <a:xfrm>
            <a:off x="5546165" y="2174210"/>
            <a:ext cx="88900" cy="712325"/>
          </a:xfrm>
          <a:prstGeom prst="rect">
            <a:avLst/>
          </a:prstGeom>
          <a:solidFill>
            <a:srgbClr val="FF0000"/>
          </a:solidFill>
          <a:scene3d>
            <a:camera prst="orthographicFront">
              <a:rot lat="0" lon="0" rev="6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flipH="1">
            <a:off x="5654511" y="485110"/>
            <a:ext cx="88900" cy="240142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6333619" y="576411"/>
            <a:ext cx="0" cy="2194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333619" y="1542243"/>
            <a:ext cx="1539567" cy="369332"/>
          </a:xfrm>
          <a:prstGeom prst="rect">
            <a:avLst/>
          </a:prstGeom>
          <a:noFill/>
        </p:spPr>
        <p:txBody>
          <a:bodyPr wrap="none" rtlCol="0">
            <a:spAutoFit/>
          </a:bodyPr>
          <a:lstStyle/>
          <a:p>
            <a:r>
              <a:rPr lang="en-US" dirty="0" smtClean="0"/>
              <a:t>500+1500 mm</a:t>
            </a:r>
            <a:endParaRPr lang="en-US" dirty="0"/>
          </a:p>
        </p:txBody>
      </p:sp>
      <p:cxnSp>
        <p:nvCxnSpPr>
          <p:cNvPr id="36" name="Straight Connector 35"/>
          <p:cNvCxnSpPr/>
          <p:nvPr/>
        </p:nvCxnSpPr>
        <p:spPr>
          <a:xfrm flipH="1">
            <a:off x="5412094" y="2536198"/>
            <a:ext cx="662634" cy="662634"/>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37" name="Arc 36"/>
          <p:cNvSpPr/>
          <p:nvPr/>
        </p:nvSpPr>
        <p:spPr>
          <a:xfrm flipV="1">
            <a:off x="4388602" y="-558069"/>
            <a:ext cx="1491148" cy="1305911"/>
          </a:xfrm>
          <a:prstGeom prst="arc">
            <a:avLst>
              <a:gd name="adj1" fmla="val 16581357"/>
              <a:gd name="adj2" fmla="val 0"/>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8" name="Picture 37"/>
          <p:cNvPicPr>
            <a:picLocks noChangeAspect="1"/>
          </p:cNvPicPr>
          <p:nvPr/>
        </p:nvPicPr>
        <p:blipFill>
          <a:blip r:embed="rId2"/>
          <a:stretch>
            <a:fillRect/>
          </a:stretch>
        </p:blipFill>
        <p:spPr>
          <a:xfrm>
            <a:off x="546376" y="1681338"/>
            <a:ext cx="2603224" cy="4282723"/>
          </a:xfrm>
          <a:prstGeom prst="rect">
            <a:avLst/>
          </a:prstGeom>
        </p:spPr>
      </p:pic>
      <p:sp>
        <p:nvSpPr>
          <p:cNvPr id="11" name="TextBox 10"/>
          <p:cNvSpPr txBox="1"/>
          <p:nvPr/>
        </p:nvSpPr>
        <p:spPr>
          <a:xfrm>
            <a:off x="6174" y="5910604"/>
            <a:ext cx="3657600" cy="923330"/>
          </a:xfrm>
          <a:prstGeom prst="rect">
            <a:avLst/>
          </a:prstGeom>
          <a:noFill/>
        </p:spPr>
        <p:txBody>
          <a:bodyPr wrap="square" rtlCol="0">
            <a:spAutoFit/>
          </a:bodyPr>
          <a:lstStyle/>
          <a:p>
            <a:r>
              <a:rPr lang="en-US" b="1" dirty="0" smtClean="0"/>
              <a:t>Significant challenge to find a robust light transport option, that fulfills requirements.  Backup: </a:t>
            </a:r>
            <a:r>
              <a:rPr lang="en-US" b="1" dirty="0" err="1" smtClean="0"/>
              <a:t>fibres</a:t>
            </a:r>
            <a:r>
              <a:rPr lang="en-US" b="1" dirty="0" smtClean="0"/>
              <a:t>?</a:t>
            </a:r>
            <a:endParaRPr lang="en-US" b="1" dirty="0"/>
          </a:p>
        </p:txBody>
      </p:sp>
      <p:sp>
        <p:nvSpPr>
          <p:cNvPr id="18" name="TextBox 17"/>
          <p:cNvSpPr txBox="1"/>
          <p:nvPr/>
        </p:nvSpPr>
        <p:spPr>
          <a:xfrm>
            <a:off x="5573839" y="5060281"/>
            <a:ext cx="3489489" cy="923330"/>
          </a:xfrm>
          <a:prstGeom prst="rect">
            <a:avLst/>
          </a:prstGeom>
          <a:noFill/>
          <a:ln>
            <a:solidFill>
              <a:schemeClr val="tx1"/>
            </a:solidFill>
          </a:ln>
        </p:spPr>
        <p:txBody>
          <a:bodyPr wrap="square" rtlCol="0">
            <a:spAutoFit/>
          </a:bodyPr>
          <a:lstStyle/>
          <a:p>
            <a:r>
              <a:rPr lang="en-US" dirty="0" smtClean="0"/>
              <a:t>See next talk: Dr. Mark </a:t>
            </a:r>
            <a:r>
              <a:rPr lang="en-US" dirty="0" err="1" smtClean="0"/>
              <a:t>Ibison</a:t>
            </a:r>
            <a:r>
              <a:rPr lang="en-US" dirty="0" smtClean="0"/>
              <a:t>, U. Liverpool, for the current state of the optical system design.</a:t>
            </a:r>
            <a:endParaRPr lang="en-US" dirty="0"/>
          </a:p>
        </p:txBody>
      </p:sp>
      <p:sp>
        <p:nvSpPr>
          <p:cNvPr id="19" name="TextBox 18"/>
          <p:cNvSpPr txBox="1"/>
          <p:nvPr/>
        </p:nvSpPr>
        <p:spPr>
          <a:xfrm>
            <a:off x="6399371" y="3742043"/>
            <a:ext cx="1638189" cy="923330"/>
          </a:xfrm>
          <a:prstGeom prst="rect">
            <a:avLst/>
          </a:prstGeom>
          <a:noFill/>
        </p:spPr>
        <p:txBody>
          <a:bodyPr wrap="none" rtlCol="0">
            <a:spAutoFit/>
          </a:bodyPr>
          <a:lstStyle/>
          <a:p>
            <a:r>
              <a:rPr lang="en-US" dirty="0" smtClean="0"/>
              <a:t>Minimum</a:t>
            </a:r>
          </a:p>
          <a:p>
            <a:r>
              <a:rPr lang="en-US" dirty="0" smtClean="0"/>
              <a:t>complexity</a:t>
            </a:r>
          </a:p>
          <a:p>
            <a:r>
              <a:rPr lang="en-US" dirty="0" smtClean="0"/>
              <a:t>optical system?</a:t>
            </a:r>
            <a:endParaRPr lang="en-US" dirty="0"/>
          </a:p>
        </p:txBody>
      </p:sp>
    </p:spTree>
    <p:extLst>
      <p:ext uri="{BB962C8B-B14F-4D97-AF65-F5344CB8AC3E}">
        <p14:creationId xmlns:p14="http://schemas.microsoft.com/office/powerpoint/2010/main" val="39057593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6163" t="17308" r="9149" b="11981"/>
          <a:stretch/>
        </p:blipFill>
        <p:spPr>
          <a:xfrm>
            <a:off x="84056" y="627320"/>
            <a:ext cx="3718235" cy="6800008"/>
          </a:xfrm>
          <a:prstGeom prst="rect">
            <a:avLst/>
          </a:prstGeom>
        </p:spPr>
      </p:pic>
      <p:cxnSp>
        <p:nvCxnSpPr>
          <p:cNvPr id="6" name="Straight Connector 5"/>
          <p:cNvCxnSpPr/>
          <p:nvPr/>
        </p:nvCxnSpPr>
        <p:spPr>
          <a:xfrm flipV="1">
            <a:off x="-146844" y="5865519"/>
            <a:ext cx="1702888" cy="14430"/>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708444" y="4739955"/>
            <a:ext cx="0" cy="1132779"/>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29646" y="4739955"/>
            <a:ext cx="211015" cy="1"/>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84056" y="1319974"/>
            <a:ext cx="1471989" cy="0"/>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80067" y="1357408"/>
            <a:ext cx="5081737" cy="5837496"/>
          </a:xfrm>
          <a:prstGeom prst="rect">
            <a:avLst/>
          </a:prstGeom>
          <a:noFill/>
        </p:spPr>
        <p:txBody>
          <a:bodyPr wrap="square" rtlCol="0">
            <a:spAutoFit/>
          </a:bodyPr>
          <a:lstStyle/>
          <a:p>
            <a:r>
              <a:rPr lang="en-US" sz="1600" dirty="0" smtClean="0"/>
              <a:t>N mirror system: (5N) dimensional alignment space, in each plane.</a:t>
            </a:r>
          </a:p>
          <a:p>
            <a:endParaRPr lang="en-US" sz="1600" baseline="30000" dirty="0"/>
          </a:p>
          <a:p>
            <a:r>
              <a:rPr lang="en-US" sz="1600" dirty="0" smtClean="0"/>
              <a:t>2 mirrors give a unique solution to angle/position of a ray of light.</a:t>
            </a:r>
          </a:p>
          <a:p>
            <a:endParaRPr lang="en-US" sz="1600" baseline="30000" dirty="0" smtClean="0"/>
          </a:p>
          <a:p>
            <a:r>
              <a:rPr lang="en-US" sz="1600" dirty="0" smtClean="0"/>
              <a:t>For alignment, we need access to the light path for every second mirror, as minimum</a:t>
            </a:r>
            <a:r>
              <a:rPr lang="en-US" sz="1600" i="1" dirty="0" smtClean="0"/>
              <a:t>!</a:t>
            </a:r>
            <a:r>
              <a:rPr lang="en-US" sz="1600" dirty="0" smtClean="0"/>
              <a:t>  (Each mirror will be much more comfortable).</a:t>
            </a:r>
          </a:p>
          <a:p>
            <a:endParaRPr lang="en-US" sz="1600" dirty="0" smtClean="0"/>
          </a:p>
          <a:p>
            <a:r>
              <a:rPr lang="en-US" sz="1600" dirty="0" smtClean="0"/>
              <a:t>We require, and have been promised (?), easy access and plenty of time to perform final alignment in plug, and plug-slices at first installation.</a:t>
            </a:r>
          </a:p>
          <a:p>
            <a:endParaRPr lang="en-US" sz="1600" dirty="0"/>
          </a:p>
          <a:p>
            <a:r>
              <a:rPr lang="en-US" sz="1600" dirty="0"/>
              <a:t>Will be very challenging to re-align plug after final installation</a:t>
            </a:r>
            <a:r>
              <a:rPr lang="en-US" sz="1600" dirty="0" smtClean="0"/>
              <a:t>. “All-nighter”</a:t>
            </a:r>
            <a:endParaRPr lang="en-US" sz="1600" dirty="0"/>
          </a:p>
          <a:p>
            <a:endParaRPr lang="en-US" sz="1600" dirty="0"/>
          </a:p>
          <a:p>
            <a:r>
              <a:rPr lang="en-US" sz="1600" b="1" dirty="0" smtClean="0"/>
              <a:t>Must ensure that components are not misalignment during plug transport and final installation.  Combination of rigid mounting, and cooling of all plug components, shock tolerances?   “The PBIB is an optics table”</a:t>
            </a:r>
            <a:endParaRPr lang="en-US" sz="1600" b="1" dirty="0" smtClean="0"/>
          </a:p>
          <a:p>
            <a:endParaRPr lang="en-US" sz="1600" dirty="0"/>
          </a:p>
          <a:p>
            <a:r>
              <a:rPr lang="en-US" sz="1600" dirty="0" smtClean="0"/>
              <a:t>For me : one the main risks of the overall imaging system.</a:t>
            </a:r>
            <a:endParaRPr lang="en-US" sz="1600" b="1" dirty="0"/>
          </a:p>
          <a:p>
            <a:endParaRPr lang="en-US" sz="1600" b="1" dirty="0" smtClean="0"/>
          </a:p>
        </p:txBody>
      </p:sp>
      <p:sp>
        <p:nvSpPr>
          <p:cNvPr id="21" name="Parallelogram 20"/>
          <p:cNvSpPr/>
          <p:nvPr/>
        </p:nvSpPr>
        <p:spPr>
          <a:xfrm>
            <a:off x="1505961" y="5158435"/>
            <a:ext cx="447369" cy="202024"/>
          </a:xfrm>
          <a:prstGeom prst="parallelogram">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arallelogram 21"/>
          <p:cNvSpPr/>
          <p:nvPr/>
        </p:nvSpPr>
        <p:spPr>
          <a:xfrm>
            <a:off x="1708444" y="3939956"/>
            <a:ext cx="447369" cy="202024"/>
          </a:xfrm>
          <a:prstGeom prst="parallelogram">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a:off x="1556044" y="2562744"/>
            <a:ext cx="447369" cy="202024"/>
          </a:xfrm>
          <a:prstGeom prst="parallelogram">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arallelogram 23"/>
          <p:cNvSpPr/>
          <p:nvPr/>
        </p:nvSpPr>
        <p:spPr>
          <a:xfrm>
            <a:off x="1916825" y="1849326"/>
            <a:ext cx="447369" cy="202024"/>
          </a:xfrm>
          <a:prstGeom prst="parallelogram">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arallelogram 25"/>
          <p:cNvSpPr/>
          <p:nvPr/>
        </p:nvSpPr>
        <p:spPr>
          <a:xfrm flipV="1">
            <a:off x="1332360" y="1461134"/>
            <a:ext cx="447369" cy="69110"/>
          </a:xfrm>
          <a:prstGeom prst="parallelogram">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94479" y="950642"/>
            <a:ext cx="291629" cy="369332"/>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
        <p:nvSpPr>
          <p:cNvPr id="28" name="TextBox 27"/>
          <p:cNvSpPr txBox="1"/>
          <p:nvPr/>
        </p:nvSpPr>
        <p:spPr>
          <a:xfrm>
            <a:off x="952462" y="0"/>
            <a:ext cx="8009343" cy="553998"/>
          </a:xfrm>
          <a:prstGeom prst="rect">
            <a:avLst/>
          </a:prstGeom>
          <a:noFill/>
        </p:spPr>
        <p:txBody>
          <a:bodyPr wrap="square" rtlCol="0">
            <a:spAutoFit/>
          </a:bodyPr>
          <a:lstStyle/>
          <a:p>
            <a:pPr algn="ctr"/>
            <a:r>
              <a:rPr lang="en-US" sz="3000" b="1" dirty="0" smtClean="0"/>
              <a:t>The alignment problem</a:t>
            </a:r>
            <a:endParaRPr lang="en-US" sz="3000" b="1" dirty="0"/>
          </a:p>
        </p:txBody>
      </p:sp>
      <p:sp>
        <p:nvSpPr>
          <p:cNvPr id="2" name="TextBox 1"/>
          <p:cNvSpPr txBox="1"/>
          <p:nvPr/>
        </p:nvSpPr>
        <p:spPr>
          <a:xfrm>
            <a:off x="1055446" y="673643"/>
            <a:ext cx="1078916" cy="276999"/>
          </a:xfrm>
          <a:prstGeom prst="rect">
            <a:avLst/>
          </a:prstGeom>
          <a:noFill/>
        </p:spPr>
        <p:txBody>
          <a:bodyPr wrap="none" rtlCol="0">
            <a:spAutoFit/>
          </a:bodyPr>
          <a:lstStyle/>
          <a:p>
            <a:r>
              <a:rPr lang="en-US" sz="1200" dirty="0" smtClean="0"/>
              <a:t>(early version)</a:t>
            </a:r>
            <a:endParaRPr lang="en-US" sz="1200" dirty="0"/>
          </a:p>
        </p:txBody>
      </p:sp>
    </p:spTree>
    <p:extLst>
      <p:ext uri="{BB962C8B-B14F-4D97-AF65-F5344CB8AC3E}">
        <p14:creationId xmlns:p14="http://schemas.microsoft.com/office/powerpoint/2010/main" val="2207545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999" y="1326514"/>
            <a:ext cx="8246533" cy="5531486"/>
          </a:xfrm>
          <a:prstGeom prst="rect">
            <a:avLst/>
          </a:prstGeom>
        </p:spPr>
      </p:pic>
      <p:sp>
        <p:nvSpPr>
          <p:cNvPr id="5" name="TextBox 4"/>
          <p:cNvSpPr txBox="1"/>
          <p:nvPr/>
        </p:nvSpPr>
        <p:spPr>
          <a:xfrm>
            <a:off x="474133" y="0"/>
            <a:ext cx="7569200" cy="707886"/>
          </a:xfrm>
          <a:prstGeom prst="rect">
            <a:avLst/>
          </a:prstGeom>
          <a:noFill/>
        </p:spPr>
        <p:txBody>
          <a:bodyPr wrap="square" rtlCol="0">
            <a:spAutoFit/>
          </a:bodyPr>
          <a:lstStyle/>
          <a:p>
            <a:pPr algn="ctr"/>
            <a:r>
              <a:rPr lang="en-US" sz="4000" dirty="0" smtClean="0"/>
              <a:t>Thermo-mechanical analysis</a:t>
            </a:r>
            <a:endParaRPr lang="en-US" sz="4000" dirty="0"/>
          </a:p>
        </p:txBody>
      </p:sp>
      <p:sp>
        <p:nvSpPr>
          <p:cNvPr id="6" name="TextBox 5"/>
          <p:cNvSpPr txBox="1"/>
          <p:nvPr/>
        </p:nvSpPr>
        <p:spPr>
          <a:xfrm>
            <a:off x="474133" y="914400"/>
            <a:ext cx="8026399" cy="369332"/>
          </a:xfrm>
          <a:prstGeom prst="rect">
            <a:avLst/>
          </a:prstGeom>
          <a:noFill/>
        </p:spPr>
        <p:txBody>
          <a:bodyPr wrap="square" rtlCol="0">
            <a:spAutoFit/>
          </a:bodyPr>
          <a:lstStyle/>
          <a:p>
            <a:r>
              <a:rPr lang="en-US" dirty="0" smtClean="0"/>
              <a:t>Optics reaction to temperature increase must be investigated and mitigated.</a:t>
            </a:r>
            <a:endParaRPr lang="en-US" dirty="0"/>
          </a:p>
        </p:txBody>
      </p:sp>
    </p:spTree>
    <p:extLst>
      <p:ext uri="{BB962C8B-B14F-4D97-AF65-F5344CB8AC3E}">
        <p14:creationId xmlns:p14="http://schemas.microsoft.com/office/powerpoint/2010/main" val="25420035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Electronics</a:t>
            </a:r>
            <a:endParaRPr lang="en-US" dirty="0"/>
          </a:p>
        </p:txBody>
      </p:sp>
    </p:spTree>
    <p:extLst>
      <p:ext uri="{BB962C8B-B14F-4D97-AF65-F5344CB8AC3E}">
        <p14:creationId xmlns:p14="http://schemas.microsoft.com/office/powerpoint/2010/main" val="19867463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flipV="1">
            <a:off x="5214686" y="3018776"/>
            <a:ext cx="288543" cy="2041521"/>
          </a:xfrm>
          <a:prstGeom prst="trapezoid">
            <a:avLst/>
          </a:prstGeom>
          <a:scene3d>
            <a:camera prst="orthographicFront">
              <a:rot lat="0" lon="0" rev="16200000"/>
            </a:camera>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TextBox 21"/>
          <p:cNvSpPr txBox="1"/>
          <p:nvPr/>
        </p:nvSpPr>
        <p:spPr>
          <a:xfrm>
            <a:off x="4809312" y="1959998"/>
            <a:ext cx="2742384" cy="646331"/>
          </a:xfrm>
          <a:prstGeom prst="rect">
            <a:avLst/>
          </a:prstGeom>
          <a:noFill/>
        </p:spPr>
        <p:txBody>
          <a:bodyPr wrap="square" rtlCol="0">
            <a:spAutoFit/>
          </a:bodyPr>
          <a:lstStyle/>
          <a:p>
            <a:r>
              <a:rPr lang="en-US" b="1" dirty="0" smtClean="0"/>
              <a:t>Main camera, connected to the ICS</a:t>
            </a:r>
            <a:endParaRPr lang="en-US" b="1" dirty="0"/>
          </a:p>
        </p:txBody>
      </p:sp>
      <p:sp>
        <p:nvSpPr>
          <p:cNvPr id="45" name="Trapezoid 44"/>
          <p:cNvSpPr/>
          <p:nvPr/>
        </p:nvSpPr>
        <p:spPr>
          <a:xfrm>
            <a:off x="4145619" y="2033176"/>
            <a:ext cx="230909" cy="5282702"/>
          </a:xfrm>
          <a:prstGeom prst="trapezoid">
            <a:avLst/>
          </a:prstGeom>
          <a:scene3d>
            <a:camera prst="orthographicFront">
              <a:rot lat="0" lon="0" rev="10800000"/>
            </a:camera>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2"/>
          <a:stretch>
            <a:fillRect/>
          </a:stretch>
        </p:blipFill>
        <p:spPr>
          <a:xfrm>
            <a:off x="3903056" y="1468032"/>
            <a:ext cx="794312" cy="1519783"/>
          </a:xfrm>
          <a:prstGeom prst="rect">
            <a:avLst/>
          </a:prstGeom>
        </p:spPr>
      </p:pic>
      <p:pic>
        <p:nvPicPr>
          <p:cNvPr id="2" name="Picture 1"/>
          <p:cNvPicPr>
            <a:picLocks noChangeAspect="1"/>
          </p:cNvPicPr>
          <p:nvPr/>
        </p:nvPicPr>
        <p:blipFill>
          <a:blip r:embed="rId3"/>
          <a:stretch>
            <a:fillRect/>
          </a:stretch>
        </p:blipFill>
        <p:spPr>
          <a:xfrm>
            <a:off x="3857076" y="1104874"/>
            <a:ext cx="876300" cy="537968"/>
          </a:xfrm>
          <a:prstGeom prst="rect">
            <a:avLst/>
          </a:prstGeom>
        </p:spPr>
      </p:pic>
      <p:pic>
        <p:nvPicPr>
          <p:cNvPr id="44" name="Picture 43"/>
          <p:cNvPicPr>
            <a:picLocks noChangeAspect="1"/>
          </p:cNvPicPr>
          <p:nvPr/>
        </p:nvPicPr>
        <p:blipFill>
          <a:blip r:embed="rId4"/>
          <a:stretch>
            <a:fillRect/>
          </a:stretch>
        </p:blipFill>
        <p:spPr>
          <a:xfrm>
            <a:off x="6278028" y="3683555"/>
            <a:ext cx="800519" cy="527008"/>
          </a:xfrm>
          <a:prstGeom prst="rect">
            <a:avLst/>
          </a:prstGeom>
        </p:spPr>
      </p:pic>
      <p:sp>
        <p:nvSpPr>
          <p:cNvPr id="51" name="TextBox 50"/>
          <p:cNvSpPr txBox="1"/>
          <p:nvPr/>
        </p:nvSpPr>
        <p:spPr>
          <a:xfrm>
            <a:off x="5707355" y="4237775"/>
            <a:ext cx="2742384" cy="646331"/>
          </a:xfrm>
          <a:prstGeom prst="rect">
            <a:avLst/>
          </a:prstGeom>
          <a:noFill/>
        </p:spPr>
        <p:txBody>
          <a:bodyPr wrap="square" rtlCol="0">
            <a:spAutoFit/>
          </a:bodyPr>
          <a:lstStyle/>
          <a:p>
            <a:r>
              <a:rPr lang="en-US" b="1" dirty="0" smtClean="0"/>
              <a:t>Spectrometer, </a:t>
            </a:r>
          </a:p>
          <a:p>
            <a:r>
              <a:rPr lang="en-US" b="1" dirty="0" smtClean="0"/>
              <a:t>analyzer camera</a:t>
            </a:r>
            <a:endParaRPr lang="en-US" b="1" dirty="0"/>
          </a:p>
        </p:txBody>
      </p:sp>
      <p:sp>
        <p:nvSpPr>
          <p:cNvPr id="6" name="TextBox 5"/>
          <p:cNvSpPr txBox="1"/>
          <p:nvPr/>
        </p:nvSpPr>
        <p:spPr>
          <a:xfrm>
            <a:off x="4498287" y="3373043"/>
            <a:ext cx="2776909" cy="369332"/>
          </a:xfrm>
          <a:prstGeom prst="rect">
            <a:avLst/>
          </a:prstGeom>
          <a:noFill/>
        </p:spPr>
        <p:txBody>
          <a:bodyPr wrap="none" rtlCol="0">
            <a:spAutoFit/>
          </a:bodyPr>
          <a:lstStyle/>
          <a:p>
            <a:r>
              <a:rPr lang="en-US" dirty="0" smtClean="0"/>
              <a:t>Beam splitter (permanent?)</a:t>
            </a:r>
            <a:endParaRPr lang="en-US" dirty="0"/>
          </a:p>
        </p:txBody>
      </p:sp>
      <p:cxnSp>
        <p:nvCxnSpPr>
          <p:cNvPr id="54" name="Straight Connector 53"/>
          <p:cNvCxnSpPr/>
          <p:nvPr/>
        </p:nvCxnSpPr>
        <p:spPr>
          <a:xfrm>
            <a:off x="3805357" y="3084278"/>
            <a:ext cx="928019" cy="6575"/>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769349" y="3243253"/>
            <a:ext cx="928019" cy="6575"/>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725990" y="3252088"/>
            <a:ext cx="1253618" cy="646331"/>
          </a:xfrm>
          <a:prstGeom prst="rect">
            <a:avLst/>
          </a:prstGeom>
          <a:noFill/>
        </p:spPr>
        <p:txBody>
          <a:bodyPr wrap="none" rtlCol="0">
            <a:spAutoFit/>
          </a:bodyPr>
          <a:lstStyle/>
          <a:p>
            <a:r>
              <a:rPr lang="en-US" dirty="0" smtClean="0"/>
              <a:t>OD, </a:t>
            </a:r>
          </a:p>
          <a:p>
            <a:r>
              <a:rPr lang="en-US" dirty="0" smtClean="0"/>
              <a:t>Band filters</a:t>
            </a:r>
            <a:endParaRPr lang="en-US" dirty="0"/>
          </a:p>
        </p:txBody>
      </p:sp>
      <p:cxnSp>
        <p:nvCxnSpPr>
          <p:cNvPr id="56" name="Straight Connector 55"/>
          <p:cNvCxnSpPr/>
          <p:nvPr/>
        </p:nvCxnSpPr>
        <p:spPr>
          <a:xfrm flipV="1">
            <a:off x="3858329" y="3742375"/>
            <a:ext cx="840292" cy="61141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3867510" y="5367975"/>
            <a:ext cx="840292" cy="61141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4449514" y="4987422"/>
            <a:ext cx="3114479" cy="369332"/>
          </a:xfrm>
          <a:prstGeom prst="rect">
            <a:avLst/>
          </a:prstGeom>
          <a:noFill/>
        </p:spPr>
        <p:txBody>
          <a:bodyPr wrap="none" rtlCol="0">
            <a:spAutoFit/>
          </a:bodyPr>
          <a:lstStyle/>
          <a:p>
            <a:r>
              <a:rPr lang="en-US" dirty="0" smtClean="0"/>
              <a:t>Beam splitter (for illumination)</a:t>
            </a:r>
            <a:endParaRPr lang="en-US" dirty="0"/>
          </a:p>
        </p:txBody>
      </p:sp>
      <p:sp>
        <p:nvSpPr>
          <p:cNvPr id="59" name="Trapezoid 58"/>
          <p:cNvSpPr/>
          <p:nvPr/>
        </p:nvSpPr>
        <p:spPr>
          <a:xfrm>
            <a:off x="5201846" y="4611117"/>
            <a:ext cx="161719" cy="2155800"/>
          </a:xfrm>
          <a:prstGeom prst="trapezoid">
            <a:avLst/>
          </a:prstGeom>
          <a:solidFill>
            <a:srgbClr val="FF0000"/>
          </a:solidFill>
          <a:scene3d>
            <a:camera prst="orthographicFront">
              <a:rot lat="0" lon="0" rev="16200000"/>
            </a:camera>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1" name="TextBox 60"/>
          <p:cNvSpPr txBox="1"/>
          <p:nvPr/>
        </p:nvSpPr>
        <p:spPr>
          <a:xfrm>
            <a:off x="4697368" y="5794719"/>
            <a:ext cx="2742384" cy="369332"/>
          </a:xfrm>
          <a:prstGeom prst="rect">
            <a:avLst/>
          </a:prstGeom>
          <a:noFill/>
        </p:spPr>
        <p:txBody>
          <a:bodyPr wrap="square" rtlCol="0">
            <a:spAutoFit/>
          </a:bodyPr>
          <a:lstStyle/>
          <a:p>
            <a:r>
              <a:rPr lang="en-US" b="1" dirty="0" smtClean="0"/>
              <a:t>Illumination laser</a:t>
            </a:r>
            <a:endParaRPr lang="en-US" b="1" dirty="0"/>
          </a:p>
        </p:txBody>
      </p:sp>
      <p:pic>
        <p:nvPicPr>
          <p:cNvPr id="41" name="Picture 40"/>
          <p:cNvPicPr>
            <a:picLocks noChangeAspect="1"/>
          </p:cNvPicPr>
          <p:nvPr/>
        </p:nvPicPr>
        <p:blipFill>
          <a:blip r:embed="rId5"/>
          <a:stretch>
            <a:fillRect/>
          </a:stretch>
        </p:blipFill>
        <p:spPr>
          <a:xfrm>
            <a:off x="6481647" y="5356754"/>
            <a:ext cx="1465036" cy="1168912"/>
          </a:xfrm>
          <a:prstGeom prst="rect">
            <a:avLst/>
          </a:prstGeom>
        </p:spPr>
      </p:pic>
      <p:cxnSp>
        <p:nvCxnSpPr>
          <p:cNvPr id="62" name="Straight Connector 61"/>
          <p:cNvCxnSpPr/>
          <p:nvPr/>
        </p:nvCxnSpPr>
        <p:spPr>
          <a:xfrm>
            <a:off x="3841365" y="4695000"/>
            <a:ext cx="928019" cy="6575"/>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805357" y="4853975"/>
            <a:ext cx="928019" cy="6575"/>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433928" y="4434671"/>
            <a:ext cx="1253618" cy="646331"/>
          </a:xfrm>
          <a:prstGeom prst="rect">
            <a:avLst/>
          </a:prstGeom>
          <a:noFill/>
        </p:spPr>
        <p:txBody>
          <a:bodyPr wrap="none" rtlCol="0">
            <a:spAutoFit/>
          </a:bodyPr>
          <a:lstStyle/>
          <a:p>
            <a:r>
              <a:rPr lang="en-US" dirty="0" smtClean="0"/>
              <a:t>OD, </a:t>
            </a:r>
          </a:p>
          <a:p>
            <a:r>
              <a:rPr lang="en-US" dirty="0" smtClean="0"/>
              <a:t>Band filters</a:t>
            </a:r>
            <a:endParaRPr lang="en-US" dirty="0"/>
          </a:p>
        </p:txBody>
      </p:sp>
      <p:sp>
        <p:nvSpPr>
          <p:cNvPr id="65" name="TextBox 64"/>
          <p:cNvSpPr txBox="1"/>
          <p:nvPr/>
        </p:nvSpPr>
        <p:spPr>
          <a:xfrm>
            <a:off x="169333" y="152400"/>
            <a:ext cx="8415867" cy="707886"/>
          </a:xfrm>
          <a:prstGeom prst="rect">
            <a:avLst/>
          </a:prstGeom>
          <a:noFill/>
        </p:spPr>
        <p:txBody>
          <a:bodyPr wrap="square" rtlCol="0">
            <a:spAutoFit/>
          </a:bodyPr>
          <a:lstStyle/>
          <a:p>
            <a:pPr algn="ctr"/>
            <a:r>
              <a:rPr lang="en-US" sz="4000" b="1" dirty="0" smtClean="0"/>
              <a:t>Auxiliary system</a:t>
            </a:r>
            <a:endParaRPr lang="en-US" sz="4000" b="1" dirty="0"/>
          </a:p>
        </p:txBody>
      </p:sp>
      <p:sp>
        <p:nvSpPr>
          <p:cNvPr id="66" name="TextBox 65"/>
          <p:cNvSpPr txBox="1"/>
          <p:nvPr/>
        </p:nvSpPr>
        <p:spPr>
          <a:xfrm>
            <a:off x="169332" y="943764"/>
            <a:ext cx="3183467" cy="2308324"/>
          </a:xfrm>
          <a:prstGeom prst="rect">
            <a:avLst/>
          </a:prstGeom>
          <a:noFill/>
          <a:ln>
            <a:solidFill>
              <a:schemeClr val="tx1"/>
            </a:solidFill>
          </a:ln>
        </p:spPr>
        <p:txBody>
          <a:bodyPr wrap="square" rtlCol="0">
            <a:spAutoFit/>
          </a:bodyPr>
          <a:lstStyle/>
          <a:p>
            <a:r>
              <a:rPr lang="en-US" dirty="0" smtClean="0"/>
              <a:t>Auxiliary systems includes :</a:t>
            </a:r>
          </a:p>
          <a:p>
            <a:pPr marL="285750" indent="-285750">
              <a:buFontTx/>
              <a:buChar char="-"/>
            </a:pPr>
            <a:r>
              <a:rPr lang="en-US" dirty="0" smtClean="0"/>
              <a:t>Spectrum analyzer, filters, illumination system</a:t>
            </a:r>
            <a:endParaRPr lang="en-US" dirty="0"/>
          </a:p>
          <a:p>
            <a:endParaRPr lang="en-US" dirty="0" smtClean="0"/>
          </a:p>
          <a:p>
            <a:r>
              <a:rPr lang="en-US" dirty="0" smtClean="0"/>
              <a:t>All the equipment must be easily accessible, under operation conditions : </a:t>
            </a:r>
          </a:p>
          <a:p>
            <a:r>
              <a:rPr lang="en-US" dirty="0" smtClean="0"/>
              <a:t>“Tom’s room|” ?</a:t>
            </a:r>
            <a:endParaRPr lang="en-US" dirty="0"/>
          </a:p>
        </p:txBody>
      </p:sp>
    </p:spTree>
    <p:extLst>
      <p:ext uri="{BB962C8B-B14F-4D97-AF65-F5344CB8AC3E}">
        <p14:creationId xmlns:p14="http://schemas.microsoft.com/office/powerpoint/2010/main" val="30414220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 y="609600"/>
            <a:ext cx="6477000" cy="5638800"/>
          </a:xfrm>
          <a:prstGeom prst="rect">
            <a:avLst/>
          </a:prstGeom>
        </p:spPr>
      </p:pic>
      <p:sp>
        <p:nvSpPr>
          <p:cNvPr id="5" name="TextBox 4"/>
          <p:cNvSpPr txBox="1"/>
          <p:nvPr/>
        </p:nvSpPr>
        <p:spPr>
          <a:xfrm>
            <a:off x="6366933" y="2032000"/>
            <a:ext cx="2777067" cy="2862323"/>
          </a:xfrm>
          <a:prstGeom prst="rect">
            <a:avLst/>
          </a:prstGeom>
          <a:noFill/>
        </p:spPr>
        <p:txBody>
          <a:bodyPr wrap="square" rtlCol="0">
            <a:spAutoFit/>
          </a:bodyPr>
          <a:lstStyle/>
          <a:p>
            <a:r>
              <a:rPr lang="en-US" dirty="0" smtClean="0"/>
              <a:t>Need integration to ICS (“slow readout”), and “fast readout” for a “pulse OK” signal (to be considered for the BIS).</a:t>
            </a:r>
          </a:p>
          <a:p>
            <a:endParaRPr lang="en-US" dirty="0"/>
          </a:p>
          <a:p>
            <a:r>
              <a:rPr lang="en-US" dirty="0" smtClean="0"/>
              <a:t>Started discussion with ESS on which standards to use, and what framework ESS will provide.</a:t>
            </a:r>
            <a:endParaRPr lang="en-US" dirty="0"/>
          </a:p>
        </p:txBody>
      </p:sp>
    </p:spTree>
    <p:extLst>
      <p:ext uri="{BB962C8B-B14F-4D97-AF65-F5344CB8AC3E}">
        <p14:creationId xmlns:p14="http://schemas.microsoft.com/office/powerpoint/2010/main" val="1587704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4900" y="812800"/>
            <a:ext cx="6934200" cy="5219700"/>
          </a:xfrm>
          <a:prstGeom prst="rect">
            <a:avLst/>
          </a:prstGeom>
        </p:spPr>
      </p:pic>
    </p:spTree>
    <p:extLst>
      <p:ext uri="{BB962C8B-B14F-4D97-AF65-F5344CB8AC3E}">
        <p14:creationId xmlns:p14="http://schemas.microsoft.com/office/powerpoint/2010/main" val="377054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5556" y="2539998"/>
            <a:ext cx="6638444" cy="3779849"/>
          </a:xfrm>
          <a:prstGeom prst="rect">
            <a:avLst/>
          </a:prstGeom>
        </p:spPr>
      </p:pic>
      <p:pic>
        <p:nvPicPr>
          <p:cNvPr id="5" name="Picture 4"/>
          <p:cNvPicPr>
            <a:picLocks noChangeAspect="1"/>
          </p:cNvPicPr>
          <p:nvPr/>
        </p:nvPicPr>
        <p:blipFill>
          <a:blip r:embed="rId3"/>
          <a:stretch>
            <a:fillRect/>
          </a:stretch>
        </p:blipFill>
        <p:spPr>
          <a:xfrm>
            <a:off x="300567" y="1274233"/>
            <a:ext cx="1905000" cy="5359400"/>
          </a:xfrm>
          <a:prstGeom prst="rect">
            <a:avLst/>
          </a:prstGeom>
        </p:spPr>
      </p:pic>
      <p:sp>
        <p:nvSpPr>
          <p:cNvPr id="6" name="TextBox 5"/>
          <p:cNvSpPr txBox="1"/>
          <p:nvPr/>
        </p:nvSpPr>
        <p:spPr>
          <a:xfrm>
            <a:off x="2505556" y="1274233"/>
            <a:ext cx="6638444" cy="923330"/>
          </a:xfrm>
          <a:prstGeom prst="rect">
            <a:avLst/>
          </a:prstGeom>
          <a:noFill/>
        </p:spPr>
        <p:txBody>
          <a:bodyPr wrap="square" rtlCol="0">
            <a:spAutoFit/>
          </a:bodyPr>
          <a:lstStyle/>
          <a:p>
            <a:r>
              <a:rPr lang="en-US" b="1" dirty="0" smtClean="0"/>
              <a:t>Scintillator light is current baseline for photon source </a:t>
            </a:r>
            <a:r>
              <a:rPr lang="en-US" dirty="0" smtClean="0"/>
              <a:t>(see next slides).  Other generators of photons must be understood and taken into account either as alternative signal source, or as background.</a:t>
            </a:r>
            <a:endParaRPr lang="en-US" dirty="0"/>
          </a:p>
        </p:txBody>
      </p:sp>
      <p:sp>
        <p:nvSpPr>
          <p:cNvPr id="7" name="TextBox 6"/>
          <p:cNvSpPr txBox="1"/>
          <p:nvPr/>
        </p:nvSpPr>
        <p:spPr>
          <a:xfrm>
            <a:off x="457200" y="152400"/>
            <a:ext cx="8466667" cy="707886"/>
          </a:xfrm>
          <a:prstGeom prst="rect">
            <a:avLst/>
          </a:prstGeom>
          <a:noFill/>
        </p:spPr>
        <p:txBody>
          <a:bodyPr wrap="square" rtlCol="0">
            <a:spAutoFit/>
          </a:bodyPr>
          <a:lstStyle/>
          <a:p>
            <a:pPr algn="ctr"/>
            <a:r>
              <a:rPr lang="en-US" sz="4000" dirty="0" smtClean="0"/>
              <a:t>Possible photon sources</a:t>
            </a:r>
            <a:endParaRPr lang="en-US" sz="4000" dirty="0"/>
          </a:p>
        </p:txBody>
      </p:sp>
    </p:spTree>
    <p:extLst>
      <p:ext uri="{BB962C8B-B14F-4D97-AF65-F5344CB8AC3E}">
        <p14:creationId xmlns:p14="http://schemas.microsoft.com/office/powerpoint/2010/main" val="421401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0933" y="1848729"/>
            <a:ext cx="4859741" cy="5009271"/>
          </a:xfrm>
          <a:prstGeom prst="rect">
            <a:avLst/>
          </a:prstGeom>
        </p:spPr>
      </p:pic>
      <p:sp>
        <p:nvSpPr>
          <p:cNvPr id="5" name="TextBox 4"/>
          <p:cNvSpPr txBox="1"/>
          <p:nvPr/>
        </p:nvSpPr>
        <p:spPr>
          <a:xfrm>
            <a:off x="251520" y="0"/>
            <a:ext cx="8432800" cy="707886"/>
          </a:xfrm>
          <a:prstGeom prst="rect">
            <a:avLst/>
          </a:prstGeom>
          <a:noFill/>
        </p:spPr>
        <p:txBody>
          <a:bodyPr wrap="square" rtlCol="0">
            <a:spAutoFit/>
          </a:bodyPr>
          <a:lstStyle/>
          <a:p>
            <a:pPr algn="ctr"/>
            <a:r>
              <a:rPr lang="en-US" sz="4000" dirty="0" smtClean="0"/>
              <a:t>Oslo High Energy Physics Group</a:t>
            </a:r>
            <a:endParaRPr lang="en-US" sz="4000" dirty="0"/>
          </a:p>
        </p:txBody>
      </p:sp>
      <p:sp>
        <p:nvSpPr>
          <p:cNvPr id="6" name="TextBox 5"/>
          <p:cNvSpPr txBox="1"/>
          <p:nvPr/>
        </p:nvSpPr>
        <p:spPr>
          <a:xfrm>
            <a:off x="251520" y="863600"/>
            <a:ext cx="9027947" cy="830997"/>
          </a:xfrm>
          <a:prstGeom prst="rect">
            <a:avLst/>
          </a:prstGeom>
          <a:noFill/>
        </p:spPr>
        <p:txBody>
          <a:bodyPr wrap="square" rtlCol="0">
            <a:spAutoFit/>
          </a:bodyPr>
          <a:lstStyle/>
          <a:p>
            <a:r>
              <a:rPr lang="en-US" sz="2400" dirty="0" smtClean="0"/>
              <a:t>The Oslo ESS in-kind team are part of the </a:t>
            </a:r>
            <a:r>
              <a:rPr lang="en-US" sz="2400" b="1" dirty="0" smtClean="0"/>
              <a:t>High Energy Physics Group</a:t>
            </a:r>
            <a:r>
              <a:rPr lang="en-US" sz="2400" dirty="0" smtClean="0"/>
              <a:t>, Department of Physics, University of Oslo.</a:t>
            </a:r>
            <a:endParaRPr lang="en-US" sz="2400" dirty="0"/>
          </a:p>
        </p:txBody>
      </p:sp>
      <p:pic>
        <p:nvPicPr>
          <p:cNvPr id="7" name="Picture 6"/>
          <p:cNvPicPr>
            <a:picLocks noChangeAspect="1"/>
          </p:cNvPicPr>
          <p:nvPr/>
        </p:nvPicPr>
        <p:blipFill>
          <a:blip r:embed="rId3"/>
          <a:stretch>
            <a:fillRect/>
          </a:stretch>
        </p:blipFill>
        <p:spPr>
          <a:xfrm>
            <a:off x="5334000" y="1848729"/>
            <a:ext cx="3810000" cy="4749800"/>
          </a:xfrm>
          <a:prstGeom prst="rect">
            <a:avLst/>
          </a:prstGeom>
        </p:spPr>
      </p:pic>
    </p:spTree>
    <p:extLst>
      <p:ext uri="{BB962C8B-B14F-4D97-AF65-F5344CB8AC3E}">
        <p14:creationId xmlns:p14="http://schemas.microsoft.com/office/powerpoint/2010/main" val="3865021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499" y="4061661"/>
            <a:ext cx="7399867" cy="2576445"/>
          </a:xfrm>
          <a:prstGeom prst="rect">
            <a:avLst/>
          </a:prstGeom>
        </p:spPr>
      </p:pic>
      <p:pic>
        <p:nvPicPr>
          <p:cNvPr id="5" name="Picture 4"/>
          <p:cNvPicPr>
            <a:picLocks noChangeAspect="1"/>
          </p:cNvPicPr>
          <p:nvPr/>
        </p:nvPicPr>
        <p:blipFill>
          <a:blip r:embed="rId3"/>
          <a:stretch>
            <a:fillRect/>
          </a:stretch>
        </p:blipFill>
        <p:spPr>
          <a:xfrm>
            <a:off x="5092698" y="1270241"/>
            <a:ext cx="3616063" cy="2655954"/>
          </a:xfrm>
          <a:prstGeom prst="rect">
            <a:avLst/>
          </a:prstGeom>
        </p:spPr>
      </p:pic>
      <p:sp>
        <p:nvSpPr>
          <p:cNvPr id="6" name="TextBox 5"/>
          <p:cNvSpPr txBox="1"/>
          <p:nvPr/>
        </p:nvSpPr>
        <p:spPr>
          <a:xfrm>
            <a:off x="423333" y="1490133"/>
            <a:ext cx="4334934" cy="1938992"/>
          </a:xfrm>
          <a:prstGeom prst="rect">
            <a:avLst/>
          </a:prstGeom>
          <a:noFill/>
        </p:spPr>
        <p:txBody>
          <a:bodyPr wrap="square" rtlCol="0">
            <a:spAutoFit/>
          </a:bodyPr>
          <a:lstStyle/>
          <a:p>
            <a:r>
              <a:rPr lang="en-US" sz="2400" dirty="0" smtClean="0"/>
              <a:t>OTR: very robust photon source, but can it be used to produce a good image, and for which intensities? </a:t>
            </a:r>
            <a:r>
              <a:rPr lang="en-US" sz="2400" dirty="0" smtClean="0">
                <a:latin typeface="Symbol" charset="2"/>
                <a:cs typeface="Symbol" charset="2"/>
              </a:rPr>
              <a:t>g</a:t>
            </a:r>
            <a:r>
              <a:rPr lang="en-US" sz="2400" dirty="0" smtClean="0"/>
              <a:t> = 3 produce very wide light cones. Under study.</a:t>
            </a:r>
            <a:endParaRPr lang="en-US" sz="2400" dirty="0"/>
          </a:p>
        </p:txBody>
      </p:sp>
      <p:sp>
        <p:nvSpPr>
          <p:cNvPr id="7" name="TextBox 6"/>
          <p:cNvSpPr txBox="1"/>
          <p:nvPr/>
        </p:nvSpPr>
        <p:spPr>
          <a:xfrm>
            <a:off x="457200" y="152400"/>
            <a:ext cx="8466667" cy="707886"/>
          </a:xfrm>
          <a:prstGeom prst="rect">
            <a:avLst/>
          </a:prstGeom>
          <a:noFill/>
        </p:spPr>
        <p:txBody>
          <a:bodyPr wrap="square" rtlCol="0">
            <a:spAutoFit/>
          </a:bodyPr>
          <a:lstStyle/>
          <a:p>
            <a:pPr algn="ctr"/>
            <a:r>
              <a:rPr lang="en-US" sz="4000" dirty="0" smtClean="0"/>
              <a:t>OTR light?</a:t>
            </a:r>
            <a:endParaRPr lang="en-US" sz="4000" dirty="0"/>
          </a:p>
        </p:txBody>
      </p:sp>
    </p:spTree>
    <p:extLst>
      <p:ext uri="{BB962C8B-B14F-4D97-AF65-F5344CB8AC3E}">
        <p14:creationId xmlns:p14="http://schemas.microsoft.com/office/powerpoint/2010/main" val="2478048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Coating development</a:t>
            </a:r>
            <a:endParaRPr lang="en-US" dirty="0"/>
          </a:p>
        </p:txBody>
      </p:sp>
    </p:spTree>
    <p:extLst>
      <p:ext uri="{BB962C8B-B14F-4D97-AF65-F5344CB8AC3E}">
        <p14:creationId xmlns:p14="http://schemas.microsoft.com/office/powerpoint/2010/main" val="28880578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Scintillator should be coated</a:t>
            </a:r>
            <a:endParaRPr lang="en-US" dirty="0"/>
          </a:p>
        </p:txBody>
      </p:sp>
      <p:sp>
        <p:nvSpPr>
          <p:cNvPr id="3" name="Content Placeholder 2"/>
          <p:cNvSpPr>
            <a:spLocks noGrp="1"/>
          </p:cNvSpPr>
          <p:nvPr>
            <p:ph idx="1"/>
          </p:nvPr>
        </p:nvSpPr>
        <p:spPr/>
        <p:txBody>
          <a:bodyPr>
            <a:normAutofit/>
          </a:bodyPr>
          <a:lstStyle/>
          <a:p>
            <a:pPr marL="0" indent="0">
              <a:buNone/>
            </a:pPr>
            <a:r>
              <a:rPr lang="en-US" sz="3000" dirty="0" smtClean="0"/>
              <a:t>Target philosophy: minimize the amount of material to introduce in the target chamber</a:t>
            </a:r>
          </a:p>
          <a:p>
            <a:pPr marL="0" indent="0">
              <a:buNone/>
            </a:pPr>
            <a:endParaRPr lang="en-US" sz="3000" dirty="0"/>
          </a:p>
          <a:p>
            <a:pPr marL="0" indent="0">
              <a:buNone/>
            </a:pPr>
            <a:r>
              <a:rPr lang="en-US" sz="3000" dirty="0" smtClean="0"/>
              <a:t>“We </a:t>
            </a:r>
            <a:r>
              <a:rPr lang="en-US" sz="3000" dirty="0"/>
              <a:t>have agreed with Target division that a 100 microns thick coating with the density of alumina would be appropriate for the aluminum proton beam </a:t>
            </a:r>
            <a:r>
              <a:rPr lang="en-US" sz="3000" dirty="0" smtClean="0"/>
              <a:t>window</a:t>
            </a:r>
            <a:r>
              <a:rPr lang="en-US" sz="3000" dirty="0"/>
              <a:t> </a:t>
            </a:r>
            <a:r>
              <a:rPr lang="en-US" sz="3000" dirty="0" smtClean="0"/>
              <a:t>(</a:t>
            </a:r>
            <a:r>
              <a:rPr lang="en-US" sz="3000" dirty="0"/>
              <a:t>Thermal load due to energy deposition in the </a:t>
            </a:r>
            <a:r>
              <a:rPr lang="en-US" sz="3000" dirty="0" smtClean="0"/>
              <a:t>coating).”</a:t>
            </a:r>
          </a:p>
        </p:txBody>
      </p:sp>
    </p:spTree>
    <p:extLst>
      <p:ext uri="{BB962C8B-B14F-4D97-AF65-F5344CB8AC3E}">
        <p14:creationId xmlns:p14="http://schemas.microsoft.com/office/powerpoint/2010/main" val="1806503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 y="0"/>
            <a:ext cx="8229600" cy="1143000"/>
          </a:xfrm>
        </p:spPr>
        <p:txBody>
          <a:bodyPr/>
          <a:lstStyle/>
          <a:p>
            <a:r>
              <a:rPr lang="en-US" dirty="0" smtClean="0"/>
              <a:t>Predecessor</a:t>
            </a:r>
            <a:r>
              <a:rPr lang="en-US" dirty="0" smtClean="0"/>
              <a:t>: SNS </a:t>
            </a:r>
            <a:r>
              <a:rPr lang="en-US" dirty="0" smtClean="0"/>
              <a:t>system</a:t>
            </a:r>
            <a:endParaRPr lang="en-US" dirty="0"/>
          </a:p>
        </p:txBody>
      </p:sp>
      <p:sp>
        <p:nvSpPr>
          <p:cNvPr id="3" name="Content Placeholder 2"/>
          <p:cNvSpPr>
            <a:spLocks noGrp="1"/>
          </p:cNvSpPr>
          <p:nvPr>
            <p:ph idx="1"/>
          </p:nvPr>
        </p:nvSpPr>
        <p:spPr>
          <a:xfrm>
            <a:off x="457200" y="1600200"/>
            <a:ext cx="6663432" cy="4525963"/>
          </a:xfrm>
        </p:spPr>
        <p:txBody>
          <a:bodyPr>
            <a:normAutofit/>
          </a:bodyPr>
          <a:lstStyle/>
          <a:p>
            <a:pPr marL="0" indent="0">
              <a:buNone/>
            </a:pPr>
            <a:r>
              <a:rPr lang="en-US" sz="1400" dirty="0" smtClean="0"/>
              <a:t>Has a (poorly) working imaging system. 1 </a:t>
            </a:r>
            <a:r>
              <a:rPr lang="en-US" sz="1400" dirty="0"/>
              <a:t>mirror, 3 lenses (fused silica) with fiber </a:t>
            </a:r>
            <a:r>
              <a:rPr lang="en-US" sz="1400" dirty="0" smtClean="0"/>
              <a:t>optics as main light optics source</a:t>
            </a:r>
          </a:p>
          <a:p>
            <a:pPr>
              <a:buFontTx/>
              <a:buChar char="-"/>
            </a:pPr>
            <a:r>
              <a:rPr lang="en-US" sz="1400" dirty="0" smtClean="0"/>
              <a:t>could </a:t>
            </a:r>
            <a:r>
              <a:rPr lang="en-US" sz="1400" dirty="0"/>
              <a:t>not focus because of fiber </a:t>
            </a:r>
            <a:r>
              <a:rPr lang="en-US" sz="1400" dirty="0" smtClean="0"/>
              <a:t>optics</a:t>
            </a:r>
          </a:p>
          <a:p>
            <a:pPr>
              <a:buFontTx/>
              <a:buChar char="-"/>
            </a:pPr>
            <a:r>
              <a:rPr lang="en-US" sz="1400" dirty="0" smtClean="0"/>
              <a:t>trashy </a:t>
            </a:r>
            <a:r>
              <a:rPr lang="en-US" sz="1400" dirty="0"/>
              <a:t>photo, because of fiber </a:t>
            </a:r>
            <a:r>
              <a:rPr lang="en-US" sz="1400" dirty="0" smtClean="0"/>
              <a:t>optics</a:t>
            </a:r>
          </a:p>
          <a:p>
            <a:pPr marL="0" indent="0">
              <a:buNone/>
            </a:pPr>
            <a:r>
              <a:rPr lang="en-US" sz="1400" dirty="0" smtClean="0"/>
              <a:t>Metal </a:t>
            </a:r>
            <a:r>
              <a:rPr lang="en-US" sz="1400" dirty="0"/>
              <a:t>coating, </a:t>
            </a:r>
            <a:r>
              <a:rPr lang="en-US" sz="1400" dirty="0" smtClean="0"/>
              <a:t>Alumina doped with Chrome, Ruby lines</a:t>
            </a:r>
          </a:p>
          <a:p>
            <a:pPr>
              <a:buFontTx/>
              <a:buChar char="-"/>
            </a:pPr>
            <a:r>
              <a:rPr lang="en-US" sz="1400" dirty="0" smtClean="0"/>
              <a:t>ruby </a:t>
            </a:r>
            <a:r>
              <a:rPr lang="en-US" sz="1400" dirty="0"/>
              <a:t>lines </a:t>
            </a:r>
            <a:r>
              <a:rPr lang="en-US" sz="1400" dirty="0" smtClean="0"/>
              <a:t>disappears </a:t>
            </a:r>
            <a:r>
              <a:rPr lang="en-US" sz="1400" dirty="0"/>
              <a:t>with flux </a:t>
            </a:r>
            <a:endParaRPr lang="en-US" sz="1400" dirty="0" smtClean="0"/>
          </a:p>
          <a:p>
            <a:pPr>
              <a:buFontTx/>
              <a:buChar char="-"/>
            </a:pPr>
            <a:r>
              <a:rPr lang="en-US" sz="1400" dirty="0"/>
              <a:t>ruby lines </a:t>
            </a:r>
            <a:r>
              <a:rPr lang="en-US" sz="1400" dirty="0" smtClean="0"/>
              <a:t>decrease with temperature (cease to work at about 100 K)</a:t>
            </a:r>
          </a:p>
          <a:p>
            <a:pPr lvl="1">
              <a:buFontTx/>
              <a:buChar char="-"/>
            </a:pPr>
            <a:r>
              <a:rPr lang="en-US" sz="1400" dirty="0" smtClean="0"/>
              <a:t>Uniformity</a:t>
            </a:r>
          </a:p>
          <a:p>
            <a:pPr>
              <a:buFontTx/>
              <a:buChar char="-"/>
            </a:pPr>
            <a:r>
              <a:rPr lang="en-US" sz="1400" dirty="0" smtClean="0"/>
              <a:t>ESS: 5 MW </a:t>
            </a:r>
            <a:r>
              <a:rPr lang="en-US" sz="1400" dirty="0" err="1" smtClean="0"/>
              <a:t>avg</a:t>
            </a:r>
            <a:r>
              <a:rPr lang="en-US" sz="1400" dirty="0" smtClean="0"/>
              <a:t> beam power, SNS 1.4 MW </a:t>
            </a:r>
            <a:r>
              <a:rPr lang="en-US" sz="1400" dirty="0" err="1" smtClean="0"/>
              <a:t>avg</a:t>
            </a:r>
            <a:r>
              <a:rPr lang="en-US" sz="1400" dirty="0" smtClean="0"/>
              <a:t> beam power (but higher peak surface current)</a:t>
            </a:r>
          </a:p>
          <a:p>
            <a:pPr>
              <a:buFontTx/>
              <a:buChar char="-"/>
            </a:pPr>
            <a:r>
              <a:rPr lang="en-US" sz="1400" dirty="0" smtClean="0"/>
              <a:t>ESS </a:t>
            </a:r>
            <a:r>
              <a:rPr lang="en-US" sz="1400" dirty="0"/>
              <a:t>coating must be thinner (why?) </a:t>
            </a:r>
            <a:r>
              <a:rPr lang="en-US" sz="1400" dirty="0" smtClean="0"/>
              <a:t>	</a:t>
            </a:r>
          </a:p>
          <a:p>
            <a:pPr>
              <a:buFontTx/>
              <a:buChar char="-"/>
            </a:pPr>
            <a:endParaRPr lang="en-US" sz="1400" dirty="0"/>
          </a:p>
        </p:txBody>
      </p:sp>
      <p:pic>
        <p:nvPicPr>
          <p:cNvPr id="4" name="Picture 3"/>
          <p:cNvPicPr>
            <a:picLocks noChangeAspect="1"/>
          </p:cNvPicPr>
          <p:nvPr/>
        </p:nvPicPr>
        <p:blipFill>
          <a:blip r:embed="rId2"/>
          <a:stretch>
            <a:fillRect/>
          </a:stretch>
        </p:blipFill>
        <p:spPr>
          <a:xfrm>
            <a:off x="7120632" y="619160"/>
            <a:ext cx="1878118" cy="6133435"/>
          </a:xfrm>
          <a:prstGeom prst="rect">
            <a:avLst/>
          </a:prstGeom>
        </p:spPr>
      </p:pic>
      <p:pic>
        <p:nvPicPr>
          <p:cNvPr id="5" name="Picture 4"/>
          <p:cNvPicPr>
            <a:picLocks noChangeAspect="1"/>
          </p:cNvPicPr>
          <p:nvPr/>
        </p:nvPicPr>
        <p:blipFill>
          <a:blip r:embed="rId3"/>
          <a:stretch>
            <a:fillRect/>
          </a:stretch>
        </p:blipFill>
        <p:spPr>
          <a:xfrm>
            <a:off x="4122863" y="4033872"/>
            <a:ext cx="2997769" cy="2664683"/>
          </a:xfrm>
          <a:prstGeom prst="rect">
            <a:avLst/>
          </a:prstGeom>
        </p:spPr>
      </p:pic>
      <p:sp>
        <p:nvSpPr>
          <p:cNvPr id="6" name="TextBox 5"/>
          <p:cNvSpPr txBox="1"/>
          <p:nvPr/>
        </p:nvSpPr>
        <p:spPr>
          <a:xfrm>
            <a:off x="135116" y="5079750"/>
            <a:ext cx="3418444" cy="923330"/>
          </a:xfrm>
          <a:prstGeom prst="rect">
            <a:avLst/>
          </a:prstGeom>
          <a:noFill/>
        </p:spPr>
        <p:txBody>
          <a:bodyPr wrap="square" rtlCol="0">
            <a:spAutoFit/>
          </a:bodyPr>
          <a:lstStyle/>
          <a:p>
            <a:r>
              <a:rPr lang="en-US" dirty="0"/>
              <a:t>http://</a:t>
            </a:r>
            <a:r>
              <a:rPr lang="en-US" dirty="0" err="1"/>
              <a:t>www.lanl.gov</a:t>
            </a:r>
            <a:r>
              <a:rPr lang="en-US" dirty="0"/>
              <a:t>/conferences/biw10/preprints/TUPSM003_preprint.pdf</a:t>
            </a:r>
          </a:p>
        </p:txBody>
      </p:sp>
      <p:cxnSp>
        <p:nvCxnSpPr>
          <p:cNvPr id="8" name="Straight Arrow Connector 7"/>
          <p:cNvCxnSpPr/>
          <p:nvPr/>
        </p:nvCxnSpPr>
        <p:spPr>
          <a:xfrm flipV="1">
            <a:off x="3229281" y="5079750"/>
            <a:ext cx="1607885" cy="12564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07954" y="6363089"/>
            <a:ext cx="2639289" cy="369332"/>
          </a:xfrm>
          <a:prstGeom prst="rect">
            <a:avLst/>
          </a:prstGeom>
          <a:noFill/>
        </p:spPr>
        <p:txBody>
          <a:bodyPr wrap="none" rtlCol="0">
            <a:spAutoFit/>
          </a:bodyPr>
          <a:lstStyle/>
          <a:p>
            <a:r>
              <a:rPr lang="en-US" dirty="0" smtClean="0"/>
              <a:t>Start of lifetime, looks ok?</a:t>
            </a:r>
            <a:endParaRPr lang="en-US" dirty="0"/>
          </a:p>
        </p:txBody>
      </p:sp>
      <p:sp>
        <p:nvSpPr>
          <p:cNvPr id="10" name="TextBox 9"/>
          <p:cNvSpPr txBox="1"/>
          <p:nvPr/>
        </p:nvSpPr>
        <p:spPr>
          <a:xfrm>
            <a:off x="770163" y="4836570"/>
            <a:ext cx="2364537" cy="369332"/>
          </a:xfrm>
          <a:prstGeom prst="rect">
            <a:avLst/>
          </a:prstGeom>
          <a:noFill/>
        </p:spPr>
        <p:txBody>
          <a:bodyPr wrap="square" rtlCol="0">
            <a:spAutoFit/>
          </a:bodyPr>
          <a:lstStyle/>
          <a:p>
            <a:r>
              <a:rPr lang="en-US" b="1" dirty="0" smtClean="0"/>
              <a:t>GOTO :</a:t>
            </a:r>
            <a:endParaRPr lang="en-US" b="1" dirty="0"/>
          </a:p>
        </p:txBody>
      </p:sp>
      <p:sp>
        <p:nvSpPr>
          <p:cNvPr id="11" name="TextBox 10"/>
          <p:cNvSpPr txBox="1"/>
          <p:nvPr/>
        </p:nvSpPr>
        <p:spPr>
          <a:xfrm>
            <a:off x="135116" y="1175368"/>
            <a:ext cx="6985516" cy="369332"/>
          </a:xfrm>
          <a:prstGeom prst="rect">
            <a:avLst/>
          </a:prstGeom>
          <a:noFill/>
        </p:spPr>
        <p:txBody>
          <a:bodyPr wrap="square" rtlCol="0">
            <a:spAutoFit/>
          </a:bodyPr>
          <a:lstStyle/>
          <a:p>
            <a:r>
              <a:rPr lang="en-US" dirty="0" smtClean="0"/>
              <a:t>SNS: Spallation Neutron Source, Oak Ridge, USA.  Start-up 2006</a:t>
            </a:r>
            <a:endParaRPr lang="en-US" dirty="0"/>
          </a:p>
        </p:txBody>
      </p:sp>
    </p:spTree>
    <p:extLst>
      <p:ext uri="{BB962C8B-B14F-4D97-AF65-F5344CB8AC3E}">
        <p14:creationId xmlns:p14="http://schemas.microsoft.com/office/powerpoint/2010/main" val="41108379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grated setup April 2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66" y="3879011"/>
            <a:ext cx="4775122" cy="30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52700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0" y="1001056"/>
            <a:ext cx="3589867" cy="269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2_Al2O3_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6690" y="1606294"/>
            <a:ext cx="2166009" cy="121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051909-007"/>
          <p:cNvPicPr>
            <a:picLocks noChangeAspect="1" noChangeArrowheads="1"/>
          </p:cNvPicPr>
          <p:nvPr/>
        </p:nvPicPr>
        <p:blipFill>
          <a:blip r:embed="rId6">
            <a:lum bright="12000" contrast="36000"/>
            <a:extLst>
              <a:ext uri="{28A0092B-C50C-407E-A947-70E740481C1C}">
                <a14:useLocalDpi xmlns:a14="http://schemas.microsoft.com/office/drawing/2010/main" val="0"/>
              </a:ext>
            </a:extLst>
          </a:blip>
          <a:srcRect/>
          <a:stretch>
            <a:fillRect/>
          </a:stretch>
        </p:blipFill>
        <p:spPr bwMode="auto">
          <a:xfrm>
            <a:off x="3233210" y="1143000"/>
            <a:ext cx="3233210" cy="24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a:off x="4775122" y="2006987"/>
            <a:ext cx="1961567" cy="8428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9" name="Object 4"/>
          <p:cNvGraphicFramePr>
            <a:graphicFrameLocks noChangeAspect="1"/>
          </p:cNvGraphicFramePr>
          <p:nvPr>
            <p:extLst>
              <p:ext uri="{D42A27DB-BD31-4B8C-83A1-F6EECF244321}">
                <p14:modId xmlns:p14="http://schemas.microsoft.com/office/powerpoint/2010/main" val="3401359298"/>
              </p:ext>
            </p:extLst>
          </p:nvPr>
        </p:nvGraphicFramePr>
        <p:xfrm>
          <a:off x="5544121" y="3879012"/>
          <a:ext cx="3358578" cy="2868697"/>
        </p:xfrm>
        <a:graphic>
          <a:graphicData uri="http://schemas.openxmlformats.org/presentationml/2006/ole">
            <mc:AlternateContent xmlns:mc="http://schemas.openxmlformats.org/markup-compatibility/2006">
              <mc:Choice xmlns:v="urn:schemas-microsoft-com:vml" Requires="v">
                <p:oleObj spid="_x0000_s1122" name="Acrobat Document" r:id="rId7" imgW="7542857" imgH="5830114" progId="AcroExch.Document.7">
                  <p:embed/>
                </p:oleObj>
              </mc:Choice>
              <mc:Fallback>
                <p:oleObj name="Acrobat Document" r:id="rId7" imgW="7542857" imgH="5830114"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13365" t="15982" r="19533" b="9883"/>
                      <a:stretch>
                        <a:fillRect/>
                      </a:stretch>
                    </p:blipFill>
                    <p:spPr bwMode="auto">
                      <a:xfrm>
                        <a:off x="5544121" y="3879012"/>
                        <a:ext cx="3358578" cy="2868697"/>
                      </a:xfrm>
                      <a:prstGeom prst="rect">
                        <a:avLst/>
                      </a:prstGeom>
                      <a:noFill/>
                      <a:ln>
                        <a:noFill/>
                      </a:ln>
                      <a:effectLst/>
                    </p:spPr>
                  </p:pic>
                </p:oleObj>
              </mc:Fallback>
            </mc:AlternateContent>
          </a:graphicData>
        </a:graphic>
      </p:graphicFrame>
      <p:sp>
        <p:nvSpPr>
          <p:cNvPr id="10" name="Title 1"/>
          <p:cNvSpPr>
            <a:spLocks noGrp="1"/>
          </p:cNvSpPr>
          <p:nvPr>
            <p:ph type="title"/>
          </p:nvPr>
        </p:nvSpPr>
        <p:spPr>
          <a:xfrm>
            <a:off x="457200" y="0"/>
            <a:ext cx="8229600" cy="1143000"/>
          </a:xfrm>
        </p:spPr>
        <p:txBody>
          <a:bodyPr/>
          <a:lstStyle/>
          <a:p>
            <a:r>
              <a:rPr lang="en-US" dirty="0" smtClean="0"/>
              <a:t>Scintillating </a:t>
            </a:r>
            <a:r>
              <a:rPr lang="en-US" dirty="0" smtClean="0"/>
              <a:t>coating</a:t>
            </a:r>
            <a:endParaRPr lang="en-US" dirty="0"/>
          </a:p>
        </p:txBody>
      </p:sp>
      <p:sp>
        <p:nvSpPr>
          <p:cNvPr id="11" name="TextBox 10"/>
          <p:cNvSpPr txBox="1"/>
          <p:nvPr/>
        </p:nvSpPr>
        <p:spPr>
          <a:xfrm>
            <a:off x="6736689" y="2820987"/>
            <a:ext cx="2407311" cy="923330"/>
          </a:xfrm>
          <a:prstGeom prst="rect">
            <a:avLst/>
          </a:prstGeom>
          <a:noFill/>
        </p:spPr>
        <p:txBody>
          <a:bodyPr wrap="square" rtlCol="0">
            <a:spAutoFit/>
          </a:bodyPr>
          <a:lstStyle/>
          <a:p>
            <a:r>
              <a:rPr lang="en-US" b="1" dirty="0" smtClean="0"/>
              <a:t>Coating must be flame/plasma sprayed onto surfaces.</a:t>
            </a:r>
            <a:endParaRPr lang="en-US" b="1" dirty="0"/>
          </a:p>
        </p:txBody>
      </p:sp>
    </p:spTree>
    <p:extLst>
      <p:ext uri="{BB962C8B-B14F-4D97-AF65-F5344CB8AC3E}">
        <p14:creationId xmlns:p14="http://schemas.microsoft.com/office/powerpoint/2010/main" val="3579662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399" y="1016000"/>
            <a:ext cx="7772400" cy="5579052"/>
          </a:xfrm>
          <a:prstGeom prst="rect">
            <a:avLst/>
          </a:prstGeom>
        </p:spPr>
      </p:pic>
      <p:sp>
        <p:nvSpPr>
          <p:cNvPr id="5" name="TextBox 4"/>
          <p:cNvSpPr txBox="1"/>
          <p:nvPr/>
        </p:nvSpPr>
        <p:spPr>
          <a:xfrm>
            <a:off x="237067" y="103257"/>
            <a:ext cx="7990289" cy="707886"/>
          </a:xfrm>
          <a:prstGeom prst="rect">
            <a:avLst/>
          </a:prstGeom>
          <a:noFill/>
        </p:spPr>
        <p:txBody>
          <a:bodyPr wrap="none" rtlCol="0">
            <a:spAutoFit/>
          </a:bodyPr>
          <a:lstStyle/>
          <a:p>
            <a:r>
              <a:rPr lang="en-US" sz="4000" dirty="0" smtClean="0"/>
              <a:t>SNS coating: challenge “</a:t>
            </a:r>
            <a:r>
              <a:rPr lang="en-US" sz="4000" dirty="0" err="1" smtClean="0"/>
              <a:t>numero</a:t>
            </a:r>
            <a:r>
              <a:rPr lang="en-US" sz="4000" dirty="0" smtClean="0"/>
              <a:t> </a:t>
            </a:r>
            <a:r>
              <a:rPr lang="en-US" sz="4000" dirty="0" err="1" smtClean="0"/>
              <a:t>uno</a:t>
            </a:r>
            <a:r>
              <a:rPr lang="en-US" sz="4000" dirty="0" smtClean="0"/>
              <a:t>”</a:t>
            </a:r>
            <a:endParaRPr lang="en-US" sz="4000" dirty="0"/>
          </a:p>
        </p:txBody>
      </p:sp>
    </p:spTree>
    <p:extLst>
      <p:ext uri="{BB962C8B-B14F-4D97-AF65-F5344CB8AC3E}">
        <p14:creationId xmlns:p14="http://schemas.microsoft.com/office/powerpoint/2010/main" val="2901689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067" y="103257"/>
            <a:ext cx="7921409" cy="707886"/>
          </a:xfrm>
          <a:prstGeom prst="rect">
            <a:avLst/>
          </a:prstGeom>
          <a:noFill/>
        </p:spPr>
        <p:txBody>
          <a:bodyPr wrap="none" rtlCol="0">
            <a:spAutoFit/>
          </a:bodyPr>
          <a:lstStyle/>
          <a:p>
            <a:r>
              <a:rPr lang="en-US" sz="4000" dirty="0" smtClean="0"/>
              <a:t>SNS coating: challenge “</a:t>
            </a:r>
            <a:r>
              <a:rPr lang="en-US" sz="4000" dirty="0" err="1" smtClean="0"/>
              <a:t>numero</a:t>
            </a:r>
            <a:r>
              <a:rPr lang="en-US" sz="4000" dirty="0" smtClean="0"/>
              <a:t> dos”</a:t>
            </a:r>
            <a:endParaRPr lang="en-US" sz="4000" dirty="0"/>
          </a:p>
        </p:txBody>
      </p:sp>
      <p:pic>
        <p:nvPicPr>
          <p:cNvPr id="5" name="Picture 4"/>
          <p:cNvPicPr>
            <a:picLocks noChangeAspect="1"/>
          </p:cNvPicPr>
          <p:nvPr/>
        </p:nvPicPr>
        <p:blipFill>
          <a:blip r:embed="rId2"/>
          <a:stretch>
            <a:fillRect/>
          </a:stretch>
        </p:blipFill>
        <p:spPr>
          <a:xfrm>
            <a:off x="795866" y="1015999"/>
            <a:ext cx="7362609" cy="5536565"/>
          </a:xfrm>
          <a:prstGeom prst="rect">
            <a:avLst/>
          </a:prstGeom>
        </p:spPr>
      </p:pic>
    </p:spTree>
    <p:extLst>
      <p:ext uri="{BB962C8B-B14F-4D97-AF65-F5344CB8AC3E}">
        <p14:creationId xmlns:p14="http://schemas.microsoft.com/office/powerpoint/2010/main" val="2783326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5732" y="555599"/>
            <a:ext cx="7789333" cy="5650674"/>
          </a:xfrm>
          <a:prstGeom prst="rect">
            <a:avLst/>
          </a:prstGeom>
        </p:spPr>
      </p:pic>
      <p:sp>
        <p:nvSpPr>
          <p:cNvPr id="5" name="TextBox 4"/>
          <p:cNvSpPr txBox="1"/>
          <p:nvPr/>
        </p:nvSpPr>
        <p:spPr>
          <a:xfrm>
            <a:off x="0" y="13732"/>
            <a:ext cx="9144000" cy="384721"/>
          </a:xfrm>
          <a:prstGeom prst="rect">
            <a:avLst/>
          </a:prstGeom>
          <a:noFill/>
        </p:spPr>
        <p:txBody>
          <a:bodyPr wrap="square" rtlCol="0">
            <a:spAutoFit/>
          </a:bodyPr>
          <a:lstStyle/>
          <a:p>
            <a:r>
              <a:rPr lang="en-US" sz="1900" b="1" dirty="0" smtClean="0"/>
              <a:t>Same base type of Scintillator also the one used for high power proton beam at CERN</a:t>
            </a:r>
            <a:endParaRPr lang="en-US" sz="1900" b="1" dirty="0"/>
          </a:p>
        </p:txBody>
      </p:sp>
      <p:sp>
        <p:nvSpPr>
          <p:cNvPr id="6" name="TextBox 5"/>
          <p:cNvSpPr txBox="1"/>
          <p:nvPr/>
        </p:nvSpPr>
        <p:spPr>
          <a:xfrm>
            <a:off x="0" y="6206273"/>
            <a:ext cx="8602133" cy="646331"/>
          </a:xfrm>
          <a:prstGeom prst="rect">
            <a:avLst/>
          </a:prstGeom>
          <a:noFill/>
        </p:spPr>
        <p:txBody>
          <a:bodyPr wrap="square" rtlCol="0">
            <a:spAutoFit/>
          </a:bodyPr>
          <a:lstStyle/>
          <a:p>
            <a:r>
              <a:rPr lang="en-US" b="1" dirty="0" smtClean="0"/>
              <a:t>The accelerator community,  worldwide, seems to have not pushed scintillator development the last few decades.  Opportunity to make progress?</a:t>
            </a:r>
            <a:endParaRPr lang="en-US" b="1" dirty="0"/>
          </a:p>
        </p:txBody>
      </p:sp>
      <p:sp>
        <p:nvSpPr>
          <p:cNvPr id="7" name="Rectangle 6"/>
          <p:cNvSpPr/>
          <p:nvPr/>
        </p:nvSpPr>
        <p:spPr>
          <a:xfrm>
            <a:off x="3572934" y="1041920"/>
            <a:ext cx="1405466" cy="61754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Al</a:t>
            </a:r>
            <a:r>
              <a:rPr lang="en-US" baseline="-25000" dirty="0" smtClean="0">
                <a:solidFill>
                  <a:schemeClr val="tx1"/>
                </a:solidFill>
              </a:rPr>
              <a:t>2</a:t>
            </a:r>
            <a:r>
              <a:rPr lang="en-US" dirty="0" smtClean="0">
                <a:solidFill>
                  <a:schemeClr val="tx1"/>
                </a:solidFill>
              </a:rPr>
              <a:t>O</a:t>
            </a:r>
            <a:r>
              <a:rPr lang="en-US" baseline="-25000" dirty="0" smtClean="0">
                <a:solidFill>
                  <a:schemeClr val="tx1"/>
                </a:solidFill>
              </a:rPr>
              <a:t>3</a:t>
            </a:r>
            <a:r>
              <a:rPr lang="en-US" dirty="0" smtClean="0">
                <a:solidFill>
                  <a:schemeClr val="tx1"/>
                </a:solidFill>
              </a:rPr>
              <a:t>Cr0</a:t>
            </a:r>
            <a:r>
              <a:rPr lang="en-US" baseline="-25000" dirty="0" smtClean="0">
                <a:solidFill>
                  <a:schemeClr val="tx1"/>
                </a:solidFill>
              </a:rPr>
              <a:t>3</a:t>
            </a:r>
            <a:endParaRPr lang="en-US" baseline="-25000" dirty="0">
              <a:solidFill>
                <a:schemeClr val="tx1"/>
              </a:solidFill>
            </a:endParaRPr>
          </a:p>
        </p:txBody>
      </p:sp>
    </p:spTree>
    <p:extLst>
      <p:ext uri="{BB962C8B-B14F-4D97-AF65-F5344CB8AC3E}">
        <p14:creationId xmlns:p14="http://schemas.microsoft.com/office/powerpoint/2010/main" val="2618630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1" y="1024467"/>
            <a:ext cx="3962400" cy="2702774"/>
          </a:xfrm>
          <a:prstGeom prst="rect">
            <a:avLst/>
          </a:prstGeom>
        </p:spPr>
      </p:pic>
      <p:pic>
        <p:nvPicPr>
          <p:cNvPr id="5" name="Picture 4"/>
          <p:cNvPicPr>
            <a:picLocks noChangeAspect="1"/>
          </p:cNvPicPr>
          <p:nvPr/>
        </p:nvPicPr>
        <p:blipFill>
          <a:blip r:embed="rId3"/>
          <a:stretch>
            <a:fillRect/>
          </a:stretch>
        </p:blipFill>
        <p:spPr>
          <a:xfrm>
            <a:off x="0" y="3842743"/>
            <a:ext cx="9170464" cy="3015257"/>
          </a:xfrm>
          <a:prstGeom prst="rect">
            <a:avLst/>
          </a:prstGeom>
        </p:spPr>
      </p:pic>
      <p:sp>
        <p:nvSpPr>
          <p:cNvPr id="6" name="Title 1"/>
          <p:cNvSpPr>
            <a:spLocks noGrp="1"/>
          </p:cNvSpPr>
          <p:nvPr>
            <p:ph type="title"/>
          </p:nvPr>
        </p:nvSpPr>
        <p:spPr>
          <a:xfrm>
            <a:off x="457200" y="0"/>
            <a:ext cx="8229600" cy="1143000"/>
          </a:xfrm>
        </p:spPr>
        <p:txBody>
          <a:bodyPr>
            <a:normAutofit fontScale="90000"/>
          </a:bodyPr>
          <a:lstStyle/>
          <a:p>
            <a:r>
              <a:rPr lang="en-US" dirty="0" smtClean="0"/>
              <a:t>ESS + Oslo in</a:t>
            </a:r>
            <a:r>
              <a:rPr lang="en-US" dirty="0" smtClean="0"/>
              <a:t>-kind: scintillator research</a:t>
            </a:r>
            <a:endParaRPr lang="en-US" dirty="0"/>
          </a:p>
        </p:txBody>
      </p:sp>
      <p:sp>
        <p:nvSpPr>
          <p:cNvPr id="7" name="TextBox 6"/>
          <p:cNvSpPr txBox="1"/>
          <p:nvPr/>
        </p:nvSpPr>
        <p:spPr>
          <a:xfrm>
            <a:off x="4267199" y="1024467"/>
            <a:ext cx="4876801" cy="3139321"/>
          </a:xfrm>
          <a:prstGeom prst="rect">
            <a:avLst/>
          </a:prstGeom>
          <a:noFill/>
        </p:spPr>
        <p:txBody>
          <a:bodyPr wrap="square" rtlCol="0">
            <a:spAutoFit/>
          </a:bodyPr>
          <a:lstStyle/>
          <a:p>
            <a:r>
              <a:rPr lang="en-US" b="1" dirty="0" smtClean="0"/>
              <a:t>In short: existing </a:t>
            </a:r>
            <a:r>
              <a:rPr lang="en-US" b="1" dirty="0" smtClean="0"/>
              <a:t>coatings are not expected to work satisfactory for the 5 MW ESS proton beam.</a:t>
            </a:r>
          </a:p>
          <a:p>
            <a:endParaRPr lang="en-US" dirty="0"/>
          </a:p>
          <a:p>
            <a:r>
              <a:rPr lang="en-US" dirty="0" smtClean="0"/>
              <a:t>Coating R&amp;D initiated by ESS.  Oslo will participate.  Attempt to synergy with CERN developments and </a:t>
            </a:r>
            <a:r>
              <a:rPr lang="en-US" dirty="0" smtClean="0"/>
              <a:t>interest, plus a number of other institutes.</a:t>
            </a:r>
            <a:endParaRPr lang="en-US" dirty="0" smtClean="0"/>
          </a:p>
          <a:p>
            <a:endParaRPr lang="en-US" dirty="0"/>
          </a:p>
          <a:p>
            <a:r>
              <a:rPr lang="en-US" b="1" dirty="0" smtClean="0"/>
              <a:t>Very interesting</a:t>
            </a:r>
            <a:r>
              <a:rPr lang="en-US" b="1" dirty="0" smtClean="0">
                <a:solidFill>
                  <a:srgbClr val="FF0000"/>
                </a:solidFill>
              </a:rPr>
              <a:t> </a:t>
            </a:r>
            <a:r>
              <a:rPr lang="en-US" b="1" dirty="0" smtClean="0">
                <a:solidFill>
                  <a:srgbClr val="FF0000"/>
                </a:solidFill>
              </a:rPr>
              <a:t>R&amp;D collaboration </a:t>
            </a:r>
            <a:r>
              <a:rPr lang="en-US" b="1" dirty="0" smtClean="0"/>
              <a:t>taking form!  </a:t>
            </a:r>
            <a:r>
              <a:rPr lang="en-US" dirty="0" smtClean="0"/>
              <a:t>(ESS, Oslo, Stony Brook, University West </a:t>
            </a:r>
            <a:r>
              <a:rPr lang="en-US" dirty="0" err="1" smtClean="0"/>
              <a:t>Trollhattan</a:t>
            </a:r>
            <a:r>
              <a:rPr lang="en-US" dirty="0" smtClean="0"/>
              <a:t>, GKN aerospace, </a:t>
            </a:r>
            <a:r>
              <a:rPr lang="en-US" dirty="0" err="1" smtClean="0"/>
              <a:t>Julich</a:t>
            </a:r>
            <a:r>
              <a:rPr lang="en-US" dirty="0" smtClean="0"/>
              <a:t> </a:t>
            </a:r>
            <a:r>
              <a:rPr lang="is-IS" dirty="0" smtClean="0"/>
              <a:t>… ?</a:t>
            </a:r>
            <a:r>
              <a:rPr lang="en-US" dirty="0" smtClean="0"/>
              <a:t>) </a:t>
            </a:r>
            <a:endParaRPr lang="en-US" dirty="0"/>
          </a:p>
        </p:txBody>
      </p:sp>
    </p:spTree>
    <p:extLst>
      <p:ext uri="{BB962C8B-B14F-4D97-AF65-F5344CB8AC3E}">
        <p14:creationId xmlns:p14="http://schemas.microsoft.com/office/powerpoint/2010/main" val="3270652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18533" y="1600200"/>
            <a:ext cx="8889999" cy="4525963"/>
          </a:xfrm>
        </p:spPr>
        <p:txBody>
          <a:bodyPr>
            <a:normAutofit lnSpcReduction="10000"/>
          </a:bodyPr>
          <a:lstStyle/>
          <a:p>
            <a:r>
              <a:rPr lang="en-US" dirty="0" smtClean="0"/>
              <a:t>Oslo in-kind partner for very challenging target proton beam imaging systems.</a:t>
            </a:r>
            <a:endParaRPr lang="en-US" dirty="0"/>
          </a:p>
          <a:p>
            <a:r>
              <a:rPr lang="en-US" dirty="0" smtClean="0"/>
              <a:t>R&amp;D will be done in cooperation with ESS.</a:t>
            </a:r>
            <a:endParaRPr lang="en-US" dirty="0"/>
          </a:p>
          <a:p>
            <a:r>
              <a:rPr lang="en-US" dirty="0" smtClean="0"/>
              <a:t>The goal is robust and precise imaging monitors for the target (and dump), much improved over the SNS variant</a:t>
            </a:r>
          </a:p>
          <a:p>
            <a:r>
              <a:rPr lang="en-US" dirty="0" smtClean="0"/>
              <a:t>Potential upside of the collaboration: improved scintillator technology for accelerator community  ?</a:t>
            </a:r>
          </a:p>
          <a:p>
            <a:endParaRPr lang="en-US" dirty="0"/>
          </a:p>
          <a:p>
            <a:endParaRPr lang="en-US" dirty="0"/>
          </a:p>
        </p:txBody>
      </p:sp>
    </p:spTree>
    <p:extLst>
      <p:ext uri="{BB962C8B-B14F-4D97-AF65-F5344CB8AC3E}">
        <p14:creationId xmlns:p14="http://schemas.microsoft.com/office/powerpoint/2010/main" val="56547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40000"/>
          </a:blip>
          <a:stretch>
            <a:fillRect/>
          </a:stretch>
        </p:blipFill>
        <p:spPr>
          <a:xfrm>
            <a:off x="-38272" y="5134922"/>
            <a:ext cx="4233849" cy="1723078"/>
          </a:xfrm>
          <a:prstGeom prst="rect">
            <a:avLst/>
          </a:prstGeom>
        </p:spPr>
      </p:pic>
      <p:pic>
        <p:nvPicPr>
          <p:cNvPr id="4" name="Picture 3"/>
          <p:cNvPicPr>
            <a:picLocks noChangeAspect="1"/>
          </p:cNvPicPr>
          <p:nvPr/>
        </p:nvPicPr>
        <p:blipFill>
          <a:blip r:embed="rId4"/>
          <a:stretch>
            <a:fillRect/>
          </a:stretch>
        </p:blipFill>
        <p:spPr>
          <a:xfrm>
            <a:off x="4261787" y="1413178"/>
            <a:ext cx="4987477" cy="5986914"/>
          </a:xfrm>
          <a:prstGeom prst="rect">
            <a:avLst/>
          </a:prstGeom>
        </p:spPr>
      </p:pic>
      <p:pic>
        <p:nvPicPr>
          <p:cNvPr id="14" name="Picture 13"/>
          <p:cNvPicPr>
            <a:picLocks noChangeAspect="1"/>
          </p:cNvPicPr>
          <p:nvPr/>
        </p:nvPicPr>
        <p:blipFill rotWithShape="1">
          <a:blip r:embed="rId5"/>
          <a:srcRect t="13153" b="3666"/>
          <a:stretch/>
        </p:blipFill>
        <p:spPr>
          <a:xfrm>
            <a:off x="-38272" y="2158971"/>
            <a:ext cx="4466256" cy="2722338"/>
          </a:xfrm>
          <a:prstGeom prst="rect">
            <a:avLst/>
          </a:prstGeom>
        </p:spPr>
      </p:pic>
      <p:pic>
        <p:nvPicPr>
          <p:cNvPr id="11" name="Picture 10"/>
          <p:cNvPicPr>
            <a:picLocks noChangeAspect="1"/>
          </p:cNvPicPr>
          <p:nvPr/>
        </p:nvPicPr>
        <p:blipFill>
          <a:blip r:embed="rId6"/>
          <a:stretch>
            <a:fillRect/>
          </a:stretch>
        </p:blipFill>
        <p:spPr>
          <a:xfrm>
            <a:off x="2" y="988486"/>
            <a:ext cx="9249263" cy="1990473"/>
          </a:xfrm>
          <a:prstGeom prst="rect">
            <a:avLst/>
          </a:prstGeom>
        </p:spPr>
      </p:pic>
      <p:sp>
        <p:nvSpPr>
          <p:cNvPr id="15" name="TextBox 14"/>
          <p:cNvSpPr txBox="1"/>
          <p:nvPr/>
        </p:nvSpPr>
        <p:spPr>
          <a:xfrm>
            <a:off x="2525521" y="1298022"/>
            <a:ext cx="4194878" cy="707886"/>
          </a:xfrm>
          <a:prstGeom prst="rect">
            <a:avLst/>
          </a:prstGeom>
          <a:noFill/>
        </p:spPr>
        <p:txBody>
          <a:bodyPr wrap="none" rtlCol="0">
            <a:spAutoFit/>
          </a:bodyPr>
          <a:lstStyle/>
          <a:p>
            <a:pPr algn="ctr"/>
            <a:r>
              <a:rPr lang="en-US" sz="2400" dirty="0" smtClean="0">
                <a:solidFill>
                  <a:schemeClr val="bg1"/>
                </a:solidFill>
              </a:rPr>
              <a:t>Compact Linear Collider</a:t>
            </a:r>
          </a:p>
          <a:p>
            <a:pPr algn="ctr"/>
            <a:r>
              <a:rPr lang="en-US" sz="1600" dirty="0" smtClean="0">
                <a:solidFill>
                  <a:schemeClr val="bg1"/>
                </a:solidFill>
              </a:rPr>
              <a:t>(Option for Multi-TeV electron positron collider)</a:t>
            </a:r>
            <a:endParaRPr lang="en-US" sz="1600" dirty="0">
              <a:solidFill>
                <a:schemeClr val="bg1"/>
              </a:solidFill>
            </a:endParaRPr>
          </a:p>
        </p:txBody>
      </p:sp>
      <p:sp>
        <p:nvSpPr>
          <p:cNvPr id="16" name="TextBox 15"/>
          <p:cNvSpPr txBox="1"/>
          <p:nvPr/>
        </p:nvSpPr>
        <p:spPr>
          <a:xfrm>
            <a:off x="76806" y="3498615"/>
            <a:ext cx="3703558" cy="707886"/>
          </a:xfrm>
          <a:prstGeom prst="rect">
            <a:avLst/>
          </a:prstGeom>
          <a:noFill/>
        </p:spPr>
        <p:txBody>
          <a:bodyPr wrap="none" rtlCol="0">
            <a:spAutoFit/>
          </a:bodyPr>
          <a:lstStyle/>
          <a:p>
            <a:pPr algn="ctr"/>
            <a:r>
              <a:rPr lang="en-US" sz="2400" dirty="0" smtClean="0">
                <a:solidFill>
                  <a:schemeClr val="bg1"/>
                </a:solidFill>
              </a:rPr>
              <a:t>European Spallation Source</a:t>
            </a:r>
          </a:p>
          <a:p>
            <a:pPr algn="ctr"/>
            <a:r>
              <a:rPr lang="en-US" sz="1600" dirty="0" smtClean="0">
                <a:solidFill>
                  <a:schemeClr val="bg1"/>
                </a:solidFill>
              </a:rPr>
              <a:t>(The world’s most powerful proton driver)</a:t>
            </a:r>
            <a:endParaRPr lang="en-US" sz="1600" dirty="0">
              <a:solidFill>
                <a:schemeClr val="bg1"/>
              </a:solidFill>
            </a:endParaRPr>
          </a:p>
        </p:txBody>
      </p:sp>
      <p:sp>
        <p:nvSpPr>
          <p:cNvPr id="17" name="TextBox 16"/>
          <p:cNvSpPr txBox="1"/>
          <p:nvPr/>
        </p:nvSpPr>
        <p:spPr>
          <a:xfrm>
            <a:off x="318332" y="5134922"/>
            <a:ext cx="3254601" cy="707886"/>
          </a:xfrm>
          <a:prstGeom prst="rect">
            <a:avLst/>
          </a:prstGeom>
          <a:noFill/>
        </p:spPr>
        <p:txBody>
          <a:bodyPr wrap="square" rtlCol="0">
            <a:spAutoFit/>
          </a:bodyPr>
          <a:lstStyle/>
          <a:p>
            <a:r>
              <a:rPr lang="en-US" sz="2400" dirty="0" smtClean="0"/>
              <a:t>Compact light sources</a:t>
            </a:r>
          </a:p>
          <a:p>
            <a:pPr algn="ctr"/>
            <a:r>
              <a:rPr lang="en-US" sz="1600" dirty="0" smtClean="0"/>
              <a:t>(X-band technology)</a:t>
            </a:r>
            <a:endParaRPr lang="en-US" sz="1600" dirty="0"/>
          </a:p>
        </p:txBody>
      </p:sp>
      <p:sp>
        <p:nvSpPr>
          <p:cNvPr id="18" name="TextBox 17"/>
          <p:cNvSpPr txBox="1"/>
          <p:nvPr/>
        </p:nvSpPr>
        <p:spPr>
          <a:xfrm>
            <a:off x="4540943" y="3971094"/>
            <a:ext cx="3958235" cy="954107"/>
          </a:xfrm>
          <a:prstGeom prst="rect">
            <a:avLst/>
          </a:prstGeom>
          <a:noFill/>
        </p:spPr>
        <p:txBody>
          <a:bodyPr wrap="none" rtlCol="0">
            <a:spAutoFit/>
          </a:bodyPr>
          <a:lstStyle/>
          <a:p>
            <a:pPr algn="ctr"/>
            <a:r>
              <a:rPr lang="en-US" sz="2400" dirty="0" smtClean="0">
                <a:solidFill>
                  <a:schemeClr val="bg1"/>
                </a:solidFill>
              </a:rPr>
              <a:t>Plasma wakefield acceleration</a:t>
            </a:r>
          </a:p>
          <a:p>
            <a:pPr algn="ctr"/>
            <a:r>
              <a:rPr lang="en-US" sz="1600" dirty="0" smtClean="0">
                <a:solidFill>
                  <a:schemeClr val="bg1"/>
                </a:solidFill>
              </a:rPr>
              <a:t>(Novel acceleration techniques)</a:t>
            </a:r>
          </a:p>
          <a:p>
            <a:pPr algn="ctr"/>
            <a:endParaRPr lang="en-US" sz="1600" dirty="0">
              <a:solidFill>
                <a:schemeClr val="bg1"/>
              </a:solidFill>
            </a:endParaRPr>
          </a:p>
        </p:txBody>
      </p:sp>
      <p:sp>
        <p:nvSpPr>
          <p:cNvPr id="13" name="TextBox 12"/>
          <p:cNvSpPr txBox="1"/>
          <p:nvPr/>
        </p:nvSpPr>
        <p:spPr>
          <a:xfrm>
            <a:off x="251520" y="0"/>
            <a:ext cx="8432800" cy="646331"/>
          </a:xfrm>
          <a:prstGeom prst="rect">
            <a:avLst/>
          </a:prstGeom>
          <a:noFill/>
        </p:spPr>
        <p:txBody>
          <a:bodyPr wrap="square" rtlCol="0">
            <a:spAutoFit/>
          </a:bodyPr>
          <a:lstStyle/>
          <a:p>
            <a:pPr algn="ctr"/>
            <a:r>
              <a:rPr lang="en-US" sz="3600" dirty="0" smtClean="0"/>
              <a:t>Oslo particle accelerator activities</a:t>
            </a:r>
            <a:endParaRPr lang="en-US" sz="3600" dirty="0"/>
          </a:p>
        </p:txBody>
      </p:sp>
    </p:spTree>
    <p:extLst>
      <p:ext uri="{BB962C8B-B14F-4D97-AF65-F5344CB8AC3E}">
        <p14:creationId xmlns:p14="http://schemas.microsoft.com/office/powerpoint/2010/main" val="5284895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963919" y="1270777"/>
            <a:ext cx="4148667" cy="2801163"/>
          </a:xfrm>
          <a:prstGeom prst="rect">
            <a:avLst/>
          </a:prstGeom>
          <a:solidFill>
            <a:schemeClr val="tx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139700" y="1124596"/>
            <a:ext cx="4622800" cy="2692400"/>
          </a:xfrm>
          <a:prstGeom prst="rect">
            <a:avLst/>
          </a:prstGeom>
        </p:spPr>
      </p:pic>
      <p:pic>
        <p:nvPicPr>
          <p:cNvPr id="6" name="Picture 5"/>
          <p:cNvPicPr>
            <a:picLocks noChangeAspect="1"/>
          </p:cNvPicPr>
          <p:nvPr/>
        </p:nvPicPr>
        <p:blipFill>
          <a:blip r:embed="rId3"/>
          <a:stretch>
            <a:fillRect/>
          </a:stretch>
        </p:blipFill>
        <p:spPr>
          <a:xfrm>
            <a:off x="-152400" y="1549402"/>
            <a:ext cx="2986511" cy="1583785"/>
          </a:xfrm>
          <a:prstGeom prst="rect">
            <a:avLst/>
          </a:prstGeom>
        </p:spPr>
      </p:pic>
      <p:sp>
        <p:nvSpPr>
          <p:cNvPr id="7" name="Title 1"/>
          <p:cNvSpPr txBox="1">
            <a:spLocks/>
          </p:cNvSpPr>
          <p:nvPr/>
        </p:nvSpPr>
        <p:spPr>
          <a:xfrm>
            <a:off x="355600" y="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400" dirty="0" smtClean="0">
                <a:latin typeface="Arial" charset="0"/>
                <a:cs typeface="Arial" charset="0"/>
              </a:rPr>
              <a:t>ESS: Norwegian accelerator involvement</a:t>
            </a:r>
            <a:endParaRPr lang="en-GB" sz="3400" dirty="0">
              <a:latin typeface="Arial" charset="0"/>
              <a:cs typeface="Arial" charset="0"/>
            </a:endParaRPr>
          </a:p>
        </p:txBody>
      </p:sp>
      <p:sp>
        <p:nvSpPr>
          <p:cNvPr id="19" name="Content Placeholder 2"/>
          <p:cNvSpPr>
            <a:spLocks noGrp="1"/>
          </p:cNvSpPr>
          <p:nvPr>
            <p:ph idx="1"/>
          </p:nvPr>
        </p:nvSpPr>
        <p:spPr>
          <a:xfrm>
            <a:off x="-12700" y="4071940"/>
            <a:ext cx="3958167" cy="4525963"/>
          </a:xfrm>
        </p:spPr>
        <p:txBody>
          <a:bodyPr>
            <a:normAutofit/>
          </a:bodyPr>
          <a:lstStyle/>
          <a:p>
            <a:pPr marL="0" indent="0">
              <a:buNone/>
            </a:pPr>
            <a:r>
              <a:rPr lang="en-US" sz="1600" dirty="0" smtClean="0"/>
              <a:t>The accelerator will be the world’s most powerful </a:t>
            </a:r>
            <a:r>
              <a:rPr lang="en-US" sz="1600" b="1" dirty="0" smtClean="0"/>
              <a:t>proton </a:t>
            </a:r>
            <a:r>
              <a:rPr lang="en-US" sz="1600" b="1" dirty="0" smtClean="0"/>
              <a:t>driver (5 MW)</a:t>
            </a:r>
            <a:r>
              <a:rPr lang="en-US" sz="1600" dirty="0" smtClean="0"/>
              <a:t>.  </a:t>
            </a:r>
            <a:r>
              <a:rPr lang="en-US" sz="1600" dirty="0" smtClean="0"/>
              <a:t>Superconducting part: 310 m of Niobium Cavities in 2.1 K (liquid) He bath.</a:t>
            </a:r>
            <a:endParaRPr lang="en-US" sz="1600" dirty="0"/>
          </a:p>
        </p:txBody>
      </p:sp>
      <p:pic>
        <p:nvPicPr>
          <p:cNvPr id="21" name="Picture 20"/>
          <p:cNvPicPr>
            <a:picLocks noChangeAspect="1"/>
          </p:cNvPicPr>
          <p:nvPr/>
        </p:nvPicPr>
        <p:blipFill>
          <a:blip r:embed="rId4"/>
          <a:stretch>
            <a:fillRect/>
          </a:stretch>
        </p:blipFill>
        <p:spPr>
          <a:xfrm>
            <a:off x="0" y="5320979"/>
            <a:ext cx="4161367" cy="1537021"/>
          </a:xfrm>
          <a:prstGeom prst="rect">
            <a:avLst/>
          </a:prstGeom>
        </p:spPr>
      </p:pic>
      <p:pic>
        <p:nvPicPr>
          <p:cNvPr id="25" name="Picture 24"/>
          <p:cNvPicPr>
            <a:picLocks noChangeAspect="1"/>
          </p:cNvPicPr>
          <p:nvPr/>
        </p:nvPicPr>
        <p:blipFill>
          <a:blip r:embed="rId5"/>
          <a:stretch>
            <a:fillRect/>
          </a:stretch>
        </p:blipFill>
        <p:spPr>
          <a:xfrm>
            <a:off x="5164666" y="2007168"/>
            <a:ext cx="3541520" cy="1976908"/>
          </a:xfrm>
          <a:prstGeom prst="rect">
            <a:avLst/>
          </a:prstGeom>
        </p:spPr>
      </p:pic>
      <p:sp>
        <p:nvSpPr>
          <p:cNvPr id="26" name="TextBox 25"/>
          <p:cNvSpPr txBox="1"/>
          <p:nvPr/>
        </p:nvSpPr>
        <p:spPr>
          <a:xfrm>
            <a:off x="4963920" y="1176171"/>
            <a:ext cx="4148667" cy="830997"/>
          </a:xfrm>
          <a:prstGeom prst="rect">
            <a:avLst/>
          </a:prstGeom>
          <a:noFill/>
        </p:spPr>
        <p:txBody>
          <a:bodyPr wrap="square" rtlCol="0">
            <a:spAutoFit/>
          </a:bodyPr>
          <a:lstStyle/>
          <a:p>
            <a:r>
              <a:rPr lang="en-US" sz="1600" b="1" dirty="0" smtClean="0"/>
              <a:t>Oslo:</a:t>
            </a:r>
            <a:r>
              <a:rPr lang="en-US" sz="1600" dirty="0" smtClean="0"/>
              <a:t> currently involved in the development of a novel and robust Machine Protection System with </a:t>
            </a:r>
            <a:r>
              <a:rPr lang="en-US" sz="1600" b="1" dirty="0" smtClean="0"/>
              <a:t>one PhD </a:t>
            </a:r>
            <a:r>
              <a:rPr lang="en-US" sz="1600" b="1" dirty="0" smtClean="0"/>
              <a:t>student </a:t>
            </a:r>
            <a:r>
              <a:rPr lang="en-US" sz="1600" dirty="0" smtClean="0"/>
              <a:t>(located at ESS).</a:t>
            </a:r>
            <a:endParaRPr lang="en-US" sz="1600" dirty="0"/>
          </a:p>
        </p:txBody>
      </p:sp>
      <p:sp>
        <p:nvSpPr>
          <p:cNvPr id="2" name="TextBox 1"/>
          <p:cNvSpPr txBox="1"/>
          <p:nvPr/>
        </p:nvSpPr>
        <p:spPr>
          <a:xfrm>
            <a:off x="3725334" y="4120403"/>
            <a:ext cx="5387254" cy="2862323"/>
          </a:xfrm>
          <a:prstGeom prst="rect">
            <a:avLst/>
          </a:prstGeom>
          <a:noFill/>
        </p:spPr>
        <p:txBody>
          <a:bodyPr wrap="square" rtlCol="0">
            <a:spAutoFit/>
          </a:bodyPr>
          <a:lstStyle/>
          <a:p>
            <a:r>
              <a:rPr lang="en-US" dirty="0" smtClean="0"/>
              <a:t>Norway: 2.5% of construction cost, of which “</a:t>
            </a:r>
            <a:r>
              <a:rPr lang="en-US" dirty="0"/>
              <a:t>In-</a:t>
            </a:r>
            <a:r>
              <a:rPr lang="en-US" dirty="0" smtClean="0"/>
              <a:t>Kind” </a:t>
            </a:r>
            <a:r>
              <a:rPr lang="en-US" dirty="0" smtClean="0"/>
              <a:t>will be </a:t>
            </a:r>
            <a:r>
              <a:rPr lang="en-US" dirty="0" smtClean="0"/>
              <a:t>150 </a:t>
            </a:r>
            <a:r>
              <a:rPr lang="en-US" dirty="0" smtClean="0"/>
              <a:t>MNOK (18 MEUR</a:t>
            </a:r>
            <a:r>
              <a:rPr lang="en-US" dirty="0" smtClean="0"/>
              <a:t>).   </a:t>
            </a:r>
            <a:endParaRPr lang="en-US" dirty="0" smtClean="0"/>
          </a:p>
          <a:p>
            <a:r>
              <a:rPr lang="en-US" b="1" dirty="0" smtClean="0"/>
              <a:t>Accelerator initiatives :</a:t>
            </a:r>
            <a:endParaRPr lang="en-US" b="1" dirty="0" smtClean="0"/>
          </a:p>
          <a:p>
            <a:pPr marL="285750" indent="-285750">
              <a:buFont typeface="Arial"/>
              <a:buChar char="•"/>
            </a:pPr>
            <a:r>
              <a:rPr lang="en-US" b="1" dirty="0"/>
              <a:t>Oslo  </a:t>
            </a:r>
            <a:r>
              <a:rPr lang="en-US" b="1" dirty="0" err="1" smtClean="0"/>
              <a:t>HoA</a:t>
            </a:r>
            <a:r>
              <a:rPr lang="en-US" b="1" dirty="0" smtClean="0"/>
              <a:t> signed: </a:t>
            </a:r>
            <a:r>
              <a:rPr lang="en-US" b="1" dirty="0" smtClean="0"/>
              <a:t>from </a:t>
            </a:r>
            <a:r>
              <a:rPr lang="en-US" b="1" dirty="0" err="1" smtClean="0"/>
              <a:t>january</a:t>
            </a:r>
            <a:r>
              <a:rPr lang="en-US" b="1" dirty="0" smtClean="0"/>
              <a:t> </a:t>
            </a:r>
            <a:r>
              <a:rPr lang="en-US" b="1" dirty="0" smtClean="0"/>
              <a:t>2016 : for ~</a:t>
            </a:r>
            <a:r>
              <a:rPr lang="en-US" dirty="0" smtClean="0"/>
              <a:t>2 </a:t>
            </a:r>
            <a:r>
              <a:rPr lang="en-US" dirty="0" smtClean="0"/>
              <a:t>MEUR accelerator in-kind project on </a:t>
            </a:r>
            <a:r>
              <a:rPr lang="en-US" b="1" dirty="0" smtClean="0"/>
              <a:t>target beam imaging </a:t>
            </a:r>
            <a:r>
              <a:rPr lang="en-US" b="1" dirty="0" smtClean="0"/>
              <a:t>systems.</a:t>
            </a:r>
          </a:p>
          <a:p>
            <a:pPr marL="285750" indent="-285750">
              <a:buFont typeface="Arial"/>
              <a:buChar char="•"/>
            </a:pPr>
            <a:r>
              <a:rPr lang="en-US" b="1" dirty="0"/>
              <a:t>Univ. of </a:t>
            </a:r>
            <a:r>
              <a:rPr lang="en-US" b="1" dirty="0" err="1"/>
              <a:t>Agder</a:t>
            </a:r>
            <a:r>
              <a:rPr lang="en-US" b="1" dirty="0"/>
              <a:t>: </a:t>
            </a:r>
            <a:r>
              <a:rPr lang="en-US" dirty="0" smtClean="0"/>
              <a:t>under discussions,</a:t>
            </a:r>
            <a:r>
              <a:rPr lang="en-US" b="1" dirty="0" smtClean="0"/>
              <a:t> </a:t>
            </a:r>
            <a:r>
              <a:rPr lang="en-US" dirty="0"/>
              <a:t>2 man-years at the Univ. of </a:t>
            </a:r>
            <a:r>
              <a:rPr lang="en-US" dirty="0" err="1"/>
              <a:t>Agder</a:t>
            </a:r>
            <a:r>
              <a:rPr lang="en-US" dirty="0"/>
              <a:t>: </a:t>
            </a:r>
            <a:r>
              <a:rPr lang="en-US" b="1" dirty="0"/>
              <a:t>expert on ion </a:t>
            </a:r>
            <a:r>
              <a:rPr lang="en-US" b="1" dirty="0" smtClean="0"/>
              <a:t>sources </a:t>
            </a:r>
            <a:r>
              <a:rPr lang="en-US" b="1" dirty="0"/>
              <a:t>(200 </a:t>
            </a:r>
            <a:r>
              <a:rPr lang="en-US" b="1" dirty="0" err="1"/>
              <a:t>kEUR</a:t>
            </a:r>
            <a:r>
              <a:rPr lang="en-US" b="1" dirty="0"/>
              <a:t>) </a:t>
            </a:r>
          </a:p>
          <a:p>
            <a:endParaRPr lang="en-US" b="1" dirty="0"/>
          </a:p>
        </p:txBody>
      </p:sp>
    </p:spTree>
    <p:extLst>
      <p:ext uri="{BB962C8B-B14F-4D97-AF65-F5344CB8AC3E}">
        <p14:creationId xmlns:p14="http://schemas.microsoft.com/office/powerpoint/2010/main" val="32023551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34631"/>
            <a:ext cx="3736653" cy="4705165"/>
            <a:chOff x="-3543210" y="-261605"/>
            <a:chExt cx="6849989" cy="8625452"/>
          </a:xfrm>
        </p:grpSpPr>
        <p:pic>
          <p:nvPicPr>
            <p:cNvPr id="6" name="Picture 5" descr="target components and glowing beam med res.png"/>
            <p:cNvPicPr>
              <a:picLocks noChangeAspect="1"/>
            </p:cNvPicPr>
            <p:nvPr/>
          </p:nvPicPr>
          <p:blipFill rotWithShape="1">
            <a:blip r:embed="rId2">
              <a:extLst>
                <a:ext uri="{28A0092B-C50C-407E-A947-70E740481C1C}">
                  <a14:useLocalDpi xmlns:a14="http://schemas.microsoft.com/office/drawing/2010/main" val="0"/>
                </a:ext>
              </a:extLst>
            </a:blip>
            <a:srcRect l="30348" r="3211"/>
            <a:stretch/>
          </p:blipFill>
          <p:spPr>
            <a:xfrm>
              <a:off x="-3451411" y="-261605"/>
              <a:ext cx="6618748" cy="5364824"/>
            </a:xfrm>
            <a:prstGeom prst="rect">
              <a:avLst/>
            </a:prstGeom>
          </p:spPr>
        </p:pic>
        <p:sp>
          <p:nvSpPr>
            <p:cNvPr id="7" name="Rectangle 6"/>
            <p:cNvSpPr/>
            <p:nvPr/>
          </p:nvSpPr>
          <p:spPr>
            <a:xfrm>
              <a:off x="67691" y="1898289"/>
              <a:ext cx="1535118" cy="1193358"/>
            </a:xfrm>
            <a:prstGeom prst="rect">
              <a:avLst/>
            </a:prstGeom>
            <a:noFill/>
            <a:ln w="57150" cmpd="sng"/>
            <a:effectLst>
              <a:outerShdw blurRad="508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8" name="Rectangle 7"/>
            <p:cNvSpPr/>
            <p:nvPr/>
          </p:nvSpPr>
          <p:spPr>
            <a:xfrm>
              <a:off x="944578" y="6208194"/>
              <a:ext cx="2362201" cy="2155653"/>
            </a:xfrm>
            <a:prstGeom prst="rect">
              <a:avLst/>
            </a:prstGeom>
          </p:spPr>
          <p:txBody>
            <a:bodyPr wrap="square">
              <a:spAutoFit/>
            </a:bodyPr>
            <a:lstStyle/>
            <a:p>
              <a:pPr algn="r">
                <a:spcBef>
                  <a:spcPts val="600"/>
                </a:spcBef>
              </a:pPr>
              <a:r>
                <a:rPr lang="en-US" kern="1200" dirty="0" smtClean="0">
                  <a:latin typeface="Tahoma"/>
                  <a:cs typeface="Tahoma"/>
                </a:rPr>
                <a:t>Rotating 33 sector tungsten target</a:t>
              </a:r>
              <a:br>
                <a:rPr lang="en-US" kern="1200" dirty="0" smtClean="0">
                  <a:latin typeface="Tahoma"/>
                  <a:cs typeface="Tahoma"/>
                </a:rPr>
              </a:br>
              <a:r>
                <a:rPr lang="en-US" kern="1200" dirty="0" smtClean="0">
                  <a:latin typeface="Tahoma"/>
                  <a:cs typeface="Tahoma"/>
                </a:rPr>
                <a:t>       </a:t>
              </a:r>
            </a:p>
          </p:txBody>
        </p:sp>
        <p:sp>
          <p:nvSpPr>
            <p:cNvPr id="9" name="Rectangle 8"/>
            <p:cNvSpPr/>
            <p:nvPr/>
          </p:nvSpPr>
          <p:spPr>
            <a:xfrm>
              <a:off x="2521040" y="1961804"/>
              <a:ext cx="646296" cy="429878"/>
            </a:xfrm>
            <a:prstGeom prst="rect">
              <a:avLst/>
            </a:prstGeom>
            <a:noFill/>
            <a:ln w="57150" cmpd="sng"/>
            <a:effectLst>
              <a:outerShdw blurRad="508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0" name="TextBox 9"/>
            <p:cNvSpPr txBox="1"/>
            <p:nvPr/>
          </p:nvSpPr>
          <p:spPr>
            <a:xfrm>
              <a:off x="-2481953" y="6557008"/>
              <a:ext cx="3251130" cy="1751468"/>
            </a:xfrm>
            <a:prstGeom prst="rect">
              <a:avLst/>
            </a:prstGeom>
            <a:noFill/>
          </p:spPr>
          <p:txBody>
            <a:bodyPr wrap="square" rtlCol="0">
              <a:spAutoFit/>
            </a:bodyPr>
            <a:lstStyle/>
            <a:p>
              <a:r>
                <a:rPr lang="en-US" kern="1200" dirty="0" smtClean="0">
                  <a:latin typeface="Helvetica"/>
                  <a:cs typeface="Helvetica"/>
                </a:rPr>
                <a:t>Proton Beam Instrumentation Plug</a:t>
              </a:r>
              <a:endParaRPr lang="en-US" kern="1200" dirty="0">
                <a:latin typeface="Helvetica"/>
                <a:cs typeface="Helvetica"/>
              </a:endParaRPr>
            </a:p>
          </p:txBody>
        </p:sp>
        <p:sp>
          <p:nvSpPr>
            <p:cNvPr id="11" name="TextBox 10"/>
            <p:cNvSpPr txBox="1"/>
            <p:nvPr/>
          </p:nvSpPr>
          <p:spPr>
            <a:xfrm>
              <a:off x="-3543210" y="4489839"/>
              <a:ext cx="1866604" cy="1692637"/>
            </a:xfrm>
            <a:prstGeom prst="rect">
              <a:avLst/>
            </a:prstGeom>
            <a:noFill/>
          </p:spPr>
          <p:txBody>
            <a:bodyPr wrap="square" rtlCol="0">
              <a:spAutoFit/>
            </a:bodyPr>
            <a:lstStyle/>
            <a:p>
              <a:r>
                <a:rPr lang="en-US" kern="1200" dirty="0" smtClean="0">
                  <a:solidFill>
                    <a:srgbClr val="FF0000"/>
                  </a:solidFill>
                  <a:latin typeface="Helvetica"/>
                  <a:cs typeface="Helvetica"/>
                </a:rPr>
                <a:t>Proton Beam </a:t>
              </a:r>
              <a:r>
                <a:rPr lang="en-US" kern="1200" dirty="0" err="1" smtClean="0">
                  <a:solidFill>
                    <a:srgbClr val="FF0000"/>
                  </a:solidFill>
                  <a:latin typeface="Helvetica"/>
                  <a:cs typeface="Helvetica"/>
                </a:rPr>
                <a:t>WIndow</a:t>
              </a:r>
              <a:endParaRPr lang="en-US" kern="1200" dirty="0">
                <a:solidFill>
                  <a:srgbClr val="FF0000"/>
                </a:solidFill>
                <a:latin typeface="Helvetica"/>
                <a:cs typeface="Helvetica"/>
              </a:endParaRPr>
            </a:p>
          </p:txBody>
        </p:sp>
        <p:cxnSp>
          <p:nvCxnSpPr>
            <p:cNvPr id="12" name="Straight Arrow Connector 11"/>
            <p:cNvCxnSpPr/>
            <p:nvPr/>
          </p:nvCxnSpPr>
          <p:spPr>
            <a:xfrm flipV="1">
              <a:off x="-3156025" y="3411530"/>
              <a:ext cx="133227" cy="10641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0"/>
            </p:cNvCxnSpPr>
            <p:nvPr/>
          </p:nvCxnSpPr>
          <p:spPr>
            <a:xfrm flipV="1">
              <a:off x="-856388" y="3091648"/>
              <a:ext cx="1039112" cy="34653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0"/>
            </p:cNvCxnSpPr>
            <p:nvPr/>
          </p:nvCxnSpPr>
          <p:spPr>
            <a:xfrm flipV="1">
              <a:off x="2125680" y="2375951"/>
              <a:ext cx="1041656" cy="38322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163343" y="1763568"/>
            <a:ext cx="5023536" cy="4506510"/>
            <a:chOff x="4950108" y="-932697"/>
            <a:chExt cx="7542369" cy="6766101"/>
          </a:xfrm>
        </p:grpSpPr>
        <p:pic>
          <p:nvPicPr>
            <p:cNvPr id="16" name="Picture 15" descr="PBIP head cross section.png"/>
            <p:cNvPicPr>
              <a:picLocks noChangeAspect="1"/>
            </p:cNvPicPr>
            <p:nvPr/>
          </p:nvPicPr>
          <p:blipFill rotWithShape="1">
            <a:blip r:embed="rId3">
              <a:extLst>
                <a:ext uri="{28A0092B-C50C-407E-A947-70E740481C1C}">
                  <a14:useLocalDpi xmlns:a14="http://schemas.microsoft.com/office/drawing/2010/main" val="0"/>
                </a:ext>
              </a:extLst>
            </a:blip>
            <a:srcRect l="21285" r="33794" b="19819"/>
            <a:stretch/>
          </p:blipFill>
          <p:spPr>
            <a:xfrm>
              <a:off x="6707480" y="-82349"/>
              <a:ext cx="3973589" cy="3961276"/>
            </a:xfrm>
            <a:prstGeom prst="rect">
              <a:avLst/>
            </a:prstGeom>
          </p:spPr>
        </p:pic>
        <p:sp>
          <p:nvSpPr>
            <p:cNvPr id="17" name="TextBox 16"/>
            <p:cNvSpPr txBox="1"/>
            <p:nvPr/>
          </p:nvSpPr>
          <p:spPr>
            <a:xfrm>
              <a:off x="5890583" y="-751491"/>
              <a:ext cx="5575022" cy="554517"/>
            </a:xfrm>
            <a:prstGeom prst="rect">
              <a:avLst/>
            </a:prstGeom>
            <a:noFill/>
          </p:spPr>
          <p:txBody>
            <a:bodyPr wrap="none" rtlCol="0">
              <a:spAutoFit/>
            </a:bodyPr>
            <a:lstStyle/>
            <a:p>
              <a:r>
                <a:rPr lang="en-US" kern="1200" dirty="0" smtClean="0">
                  <a:solidFill>
                    <a:srgbClr val="FF0000"/>
                  </a:solidFill>
                  <a:latin typeface="Helvetica"/>
                  <a:cs typeface="Helvetica"/>
                </a:rPr>
                <a:t>Proton Beam Instrumentation Plug</a:t>
              </a:r>
              <a:endParaRPr lang="en-US" kern="1200" dirty="0">
                <a:solidFill>
                  <a:srgbClr val="FF0000"/>
                </a:solidFill>
                <a:latin typeface="Helvetica"/>
                <a:cs typeface="Helvetica"/>
              </a:endParaRPr>
            </a:p>
          </p:txBody>
        </p:sp>
        <p:sp>
          <p:nvSpPr>
            <p:cNvPr id="18" name="Rectangle 17"/>
            <p:cNvSpPr/>
            <p:nvPr/>
          </p:nvSpPr>
          <p:spPr>
            <a:xfrm>
              <a:off x="5605220" y="3929063"/>
              <a:ext cx="1852195" cy="1802181"/>
            </a:xfrm>
            <a:prstGeom prst="rect">
              <a:avLst/>
            </a:prstGeom>
          </p:spPr>
          <p:txBody>
            <a:bodyPr wrap="square">
              <a:spAutoFit/>
            </a:bodyPr>
            <a:lstStyle/>
            <a:p>
              <a:pPr>
                <a:spcBef>
                  <a:spcPts val="600"/>
                </a:spcBef>
              </a:pPr>
              <a:r>
                <a:rPr lang="en-US" kern="1200" dirty="0" smtClean="0">
                  <a:latin typeface="Tahoma"/>
                  <a:cs typeface="Tahoma"/>
                </a:rPr>
                <a:t>Beam position monitor (BPM)</a:t>
              </a:r>
            </a:p>
          </p:txBody>
        </p:sp>
        <p:sp>
          <p:nvSpPr>
            <p:cNvPr id="19" name="Rectangle 18"/>
            <p:cNvSpPr/>
            <p:nvPr/>
          </p:nvSpPr>
          <p:spPr>
            <a:xfrm>
              <a:off x="10871928" y="-4438"/>
              <a:ext cx="1620549" cy="1802181"/>
            </a:xfrm>
            <a:prstGeom prst="rect">
              <a:avLst/>
            </a:prstGeom>
          </p:spPr>
          <p:txBody>
            <a:bodyPr wrap="square">
              <a:spAutoFit/>
            </a:bodyPr>
            <a:lstStyle/>
            <a:p>
              <a:pPr>
                <a:spcBef>
                  <a:spcPts val="600"/>
                </a:spcBef>
              </a:pPr>
              <a:r>
                <a:rPr lang="en-US" kern="1200" dirty="0" smtClean="0">
                  <a:solidFill>
                    <a:srgbClr val="FF0000"/>
                  </a:solidFill>
                  <a:latin typeface="Tahoma"/>
                  <a:cs typeface="Tahoma"/>
                </a:rPr>
                <a:t>Optics for Target imaging</a:t>
              </a:r>
            </a:p>
          </p:txBody>
        </p:sp>
        <p:sp>
          <p:nvSpPr>
            <p:cNvPr id="20" name="Rectangle 19"/>
            <p:cNvSpPr/>
            <p:nvPr/>
          </p:nvSpPr>
          <p:spPr>
            <a:xfrm>
              <a:off x="5380894" y="555848"/>
              <a:ext cx="1512573" cy="2633957"/>
            </a:xfrm>
            <a:prstGeom prst="rect">
              <a:avLst/>
            </a:prstGeom>
          </p:spPr>
          <p:txBody>
            <a:bodyPr wrap="square">
              <a:spAutoFit/>
            </a:bodyPr>
            <a:lstStyle/>
            <a:p>
              <a:pPr>
                <a:spcBef>
                  <a:spcPts val="600"/>
                </a:spcBef>
              </a:pPr>
              <a:r>
                <a:rPr lang="en-US" kern="1200" dirty="0" smtClean="0">
                  <a:solidFill>
                    <a:srgbClr val="FF0000"/>
                  </a:solidFill>
                  <a:latin typeface="Tahoma"/>
                  <a:cs typeface="Tahoma"/>
                </a:rPr>
                <a:t>Optics for Proton Beam Window imaging</a:t>
              </a:r>
            </a:p>
          </p:txBody>
        </p:sp>
        <p:sp>
          <p:nvSpPr>
            <p:cNvPr id="21" name="Rectangle 20"/>
            <p:cNvSpPr/>
            <p:nvPr/>
          </p:nvSpPr>
          <p:spPr>
            <a:xfrm>
              <a:off x="10212539" y="3934779"/>
              <a:ext cx="1789699" cy="970405"/>
            </a:xfrm>
            <a:prstGeom prst="rect">
              <a:avLst/>
            </a:prstGeom>
          </p:spPr>
          <p:txBody>
            <a:bodyPr wrap="square">
              <a:spAutoFit/>
            </a:bodyPr>
            <a:lstStyle/>
            <a:p>
              <a:pPr>
                <a:spcBef>
                  <a:spcPts val="600"/>
                </a:spcBef>
              </a:pPr>
              <a:r>
                <a:rPr lang="en-US" kern="1200" dirty="0" err="1" smtClean="0">
                  <a:latin typeface="Tahoma"/>
                  <a:cs typeface="Tahoma"/>
                </a:rPr>
                <a:t>Aperturemonitor</a:t>
              </a:r>
              <a:endParaRPr lang="en-US" kern="1200" dirty="0" smtClean="0">
                <a:latin typeface="Tahoma"/>
                <a:cs typeface="Tahoma"/>
              </a:endParaRPr>
            </a:p>
          </p:txBody>
        </p:sp>
        <p:sp>
          <p:nvSpPr>
            <p:cNvPr id="22" name="Rectangle 21"/>
            <p:cNvSpPr/>
            <p:nvPr/>
          </p:nvSpPr>
          <p:spPr>
            <a:xfrm>
              <a:off x="8297849" y="4675471"/>
              <a:ext cx="1852195" cy="970405"/>
            </a:xfrm>
            <a:prstGeom prst="rect">
              <a:avLst/>
            </a:prstGeom>
          </p:spPr>
          <p:txBody>
            <a:bodyPr wrap="square">
              <a:spAutoFit/>
            </a:bodyPr>
            <a:lstStyle/>
            <a:p>
              <a:pPr>
                <a:spcBef>
                  <a:spcPts val="600"/>
                </a:spcBef>
              </a:pPr>
              <a:r>
                <a:rPr lang="en-US" kern="1200" dirty="0" smtClean="0">
                  <a:latin typeface="Tahoma"/>
                  <a:cs typeface="Tahoma"/>
                </a:rPr>
                <a:t>Multi-wire grid</a:t>
              </a:r>
            </a:p>
          </p:txBody>
        </p:sp>
        <p:cxnSp>
          <p:nvCxnSpPr>
            <p:cNvPr id="23" name="Straight Arrow Connector 22"/>
            <p:cNvCxnSpPr/>
            <p:nvPr/>
          </p:nvCxnSpPr>
          <p:spPr>
            <a:xfrm flipV="1">
              <a:off x="6707480" y="1024359"/>
              <a:ext cx="1798312" cy="620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707480" y="2375949"/>
              <a:ext cx="1135100" cy="16564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9223947" y="2375949"/>
              <a:ext cx="184941" cy="22995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10150043" y="2620558"/>
              <a:ext cx="905499" cy="12648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10523647" y="782698"/>
              <a:ext cx="425528" cy="241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4950108" y="-932697"/>
              <a:ext cx="7351510" cy="6766101"/>
            </a:xfrm>
            <a:prstGeom prst="rect">
              <a:avLst/>
            </a:prstGeom>
            <a:noFill/>
            <a:ln w="76200" cmpd="sng"/>
            <a:effectLst>
              <a:outerShdw blurRad="508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
        <p:nvSpPr>
          <p:cNvPr id="29" name="Freeform 28"/>
          <p:cNvSpPr/>
          <p:nvPr/>
        </p:nvSpPr>
        <p:spPr>
          <a:xfrm>
            <a:off x="2786955" y="1785500"/>
            <a:ext cx="1374467" cy="4514460"/>
          </a:xfrm>
          <a:custGeom>
            <a:avLst/>
            <a:gdLst>
              <a:gd name="connsiteX0" fmla="*/ 10845101 w 10845101"/>
              <a:gd name="connsiteY0" fmla="*/ 2172398 h 2172398"/>
              <a:gd name="connsiteX1" fmla="*/ 8856554 w 10845101"/>
              <a:gd name="connsiteY1" fmla="*/ 0 h 2172398"/>
              <a:gd name="connsiteX2" fmla="*/ 8037741 w 10845101"/>
              <a:gd name="connsiteY2" fmla="*/ 16711 h 2172398"/>
              <a:gd name="connsiteX3" fmla="*/ 0 w 10845101"/>
              <a:gd name="connsiteY3" fmla="*/ 2155687 h 2172398"/>
              <a:gd name="connsiteX4" fmla="*/ 10845101 w 10845101"/>
              <a:gd name="connsiteY4" fmla="*/ 2172398 h 2172398"/>
              <a:gd name="connsiteX0" fmla="*/ 6470618 w 6470618"/>
              <a:gd name="connsiteY0" fmla="*/ 2172398 h 4995572"/>
              <a:gd name="connsiteX1" fmla="*/ 4482071 w 6470618"/>
              <a:gd name="connsiteY1" fmla="*/ 0 h 4995572"/>
              <a:gd name="connsiteX2" fmla="*/ 3663258 w 6470618"/>
              <a:gd name="connsiteY2" fmla="*/ 16711 h 4995572"/>
              <a:gd name="connsiteX3" fmla="*/ 0 w 6470618"/>
              <a:gd name="connsiteY3" fmla="*/ 4995572 h 4995572"/>
              <a:gd name="connsiteX4" fmla="*/ 6470618 w 6470618"/>
              <a:gd name="connsiteY4" fmla="*/ 2172398 h 4995572"/>
              <a:gd name="connsiteX0" fmla="*/ 7852127 w 7852127"/>
              <a:gd name="connsiteY0" fmla="*/ 2172398 h 4995572"/>
              <a:gd name="connsiteX1" fmla="*/ 5863580 w 7852127"/>
              <a:gd name="connsiteY1" fmla="*/ 0 h 4995572"/>
              <a:gd name="connsiteX2" fmla="*/ 0 w 7852127"/>
              <a:gd name="connsiteY2" fmla="*/ 3544518 h 4995572"/>
              <a:gd name="connsiteX3" fmla="*/ 1381509 w 7852127"/>
              <a:gd name="connsiteY3" fmla="*/ 4995572 h 4995572"/>
              <a:gd name="connsiteX4" fmla="*/ 7852127 w 7852127"/>
              <a:gd name="connsiteY4" fmla="*/ 2172398 h 4995572"/>
              <a:gd name="connsiteX0" fmla="*/ 7852127 w 7852127"/>
              <a:gd name="connsiteY0" fmla="*/ 461412 h 3284586"/>
              <a:gd name="connsiteX1" fmla="*/ 1594931 w 7852127"/>
              <a:gd name="connsiteY1" fmla="*/ 0 h 3284586"/>
              <a:gd name="connsiteX2" fmla="*/ 0 w 7852127"/>
              <a:gd name="connsiteY2" fmla="*/ 1833532 h 3284586"/>
              <a:gd name="connsiteX3" fmla="*/ 1381509 w 7852127"/>
              <a:gd name="connsiteY3" fmla="*/ 3284586 h 3284586"/>
              <a:gd name="connsiteX4" fmla="*/ 7852127 w 7852127"/>
              <a:gd name="connsiteY4" fmla="*/ 461412 h 3284586"/>
              <a:gd name="connsiteX0" fmla="*/ 2736805 w 2736805"/>
              <a:gd name="connsiteY0" fmla="*/ 708359 h 3284586"/>
              <a:gd name="connsiteX1" fmla="*/ 1594931 w 2736805"/>
              <a:gd name="connsiteY1" fmla="*/ 0 h 3284586"/>
              <a:gd name="connsiteX2" fmla="*/ 0 w 2736805"/>
              <a:gd name="connsiteY2" fmla="*/ 1833532 h 3284586"/>
              <a:gd name="connsiteX3" fmla="*/ 1381509 w 2736805"/>
              <a:gd name="connsiteY3" fmla="*/ 3284586 h 3284586"/>
              <a:gd name="connsiteX4" fmla="*/ 2736805 w 2736805"/>
              <a:gd name="connsiteY4" fmla="*/ 708359 h 3284586"/>
              <a:gd name="connsiteX0" fmla="*/ 2736805 w 2792633"/>
              <a:gd name="connsiteY0" fmla="*/ 708359 h 7165173"/>
              <a:gd name="connsiteX1" fmla="*/ 1594931 w 2792633"/>
              <a:gd name="connsiteY1" fmla="*/ 0 h 7165173"/>
              <a:gd name="connsiteX2" fmla="*/ 0 w 2792633"/>
              <a:gd name="connsiteY2" fmla="*/ 1833532 h 7165173"/>
              <a:gd name="connsiteX3" fmla="*/ 2792633 w 2792633"/>
              <a:gd name="connsiteY3" fmla="*/ 7165173 h 7165173"/>
              <a:gd name="connsiteX4" fmla="*/ 2736805 w 2792633"/>
              <a:gd name="connsiteY4" fmla="*/ 708359 h 7165173"/>
              <a:gd name="connsiteX0" fmla="*/ 2842639 w 2898467"/>
              <a:gd name="connsiteY0" fmla="*/ 708359 h 7165173"/>
              <a:gd name="connsiteX1" fmla="*/ 1700765 w 2898467"/>
              <a:gd name="connsiteY1" fmla="*/ 0 h 7165173"/>
              <a:gd name="connsiteX2" fmla="*/ 0 w 2898467"/>
              <a:gd name="connsiteY2" fmla="*/ 1780615 h 7165173"/>
              <a:gd name="connsiteX3" fmla="*/ 2898467 w 2898467"/>
              <a:gd name="connsiteY3" fmla="*/ 7165173 h 7165173"/>
              <a:gd name="connsiteX4" fmla="*/ 2842639 w 2898467"/>
              <a:gd name="connsiteY4" fmla="*/ 708359 h 7165173"/>
              <a:gd name="connsiteX0" fmla="*/ 2888139 w 2943967"/>
              <a:gd name="connsiteY0" fmla="*/ 55714 h 6512528"/>
              <a:gd name="connsiteX1" fmla="*/ 0 w 2943967"/>
              <a:gd name="connsiteY1" fmla="*/ 0 h 6512528"/>
              <a:gd name="connsiteX2" fmla="*/ 45500 w 2943967"/>
              <a:gd name="connsiteY2" fmla="*/ 1127970 h 6512528"/>
              <a:gd name="connsiteX3" fmla="*/ 2943967 w 2943967"/>
              <a:gd name="connsiteY3" fmla="*/ 6512528 h 6512528"/>
              <a:gd name="connsiteX4" fmla="*/ 2888139 w 2943967"/>
              <a:gd name="connsiteY4" fmla="*/ 55714 h 6512528"/>
              <a:gd name="connsiteX0" fmla="*/ 2888139 w 2943967"/>
              <a:gd name="connsiteY0" fmla="*/ 55714 h 6512528"/>
              <a:gd name="connsiteX1" fmla="*/ 0 w 2943967"/>
              <a:gd name="connsiteY1" fmla="*/ 0 h 6512528"/>
              <a:gd name="connsiteX2" fmla="*/ 45500 w 2943967"/>
              <a:gd name="connsiteY2" fmla="*/ 1233804 h 6512528"/>
              <a:gd name="connsiteX3" fmla="*/ 2943967 w 2943967"/>
              <a:gd name="connsiteY3" fmla="*/ 6512528 h 6512528"/>
              <a:gd name="connsiteX4" fmla="*/ 2888139 w 2943967"/>
              <a:gd name="connsiteY4" fmla="*/ 55714 h 6512528"/>
              <a:gd name="connsiteX0" fmla="*/ 2888139 w 2943967"/>
              <a:gd name="connsiteY0" fmla="*/ 55714 h 6512528"/>
              <a:gd name="connsiteX1" fmla="*/ 0 w 2943967"/>
              <a:gd name="connsiteY1" fmla="*/ 0 h 6512528"/>
              <a:gd name="connsiteX2" fmla="*/ 284559 w 2943967"/>
              <a:gd name="connsiteY2" fmla="*/ 4490982 h 6512528"/>
              <a:gd name="connsiteX3" fmla="*/ 2943967 w 2943967"/>
              <a:gd name="connsiteY3" fmla="*/ 6512528 h 6512528"/>
              <a:gd name="connsiteX4" fmla="*/ 2888139 w 2943967"/>
              <a:gd name="connsiteY4" fmla="*/ 55714 h 6512528"/>
              <a:gd name="connsiteX0" fmla="*/ 2603580 w 2659408"/>
              <a:gd name="connsiteY0" fmla="*/ 0 h 6456814"/>
              <a:gd name="connsiteX1" fmla="*/ 29206 w 2659408"/>
              <a:gd name="connsiteY1" fmla="*/ 3769228 h 6456814"/>
              <a:gd name="connsiteX2" fmla="*/ 0 w 2659408"/>
              <a:gd name="connsiteY2" fmla="*/ 4435268 h 6456814"/>
              <a:gd name="connsiteX3" fmla="*/ 2659408 w 2659408"/>
              <a:gd name="connsiteY3" fmla="*/ 6456814 h 6456814"/>
              <a:gd name="connsiteX4" fmla="*/ 2603580 w 2659408"/>
              <a:gd name="connsiteY4" fmla="*/ 0 h 6456814"/>
              <a:gd name="connsiteX0" fmla="*/ 1363462 w 2659408"/>
              <a:gd name="connsiteY0" fmla="*/ 0 h 3603049"/>
              <a:gd name="connsiteX1" fmla="*/ 29206 w 2659408"/>
              <a:gd name="connsiteY1" fmla="*/ 915463 h 3603049"/>
              <a:gd name="connsiteX2" fmla="*/ 0 w 2659408"/>
              <a:gd name="connsiteY2" fmla="*/ 1581503 h 3603049"/>
              <a:gd name="connsiteX3" fmla="*/ 2659408 w 2659408"/>
              <a:gd name="connsiteY3" fmla="*/ 3603049 h 3603049"/>
              <a:gd name="connsiteX4" fmla="*/ 1363462 w 2659408"/>
              <a:gd name="connsiteY4" fmla="*/ 0 h 3603049"/>
              <a:gd name="connsiteX0" fmla="*/ 1363462 w 1374467"/>
              <a:gd name="connsiteY0" fmla="*/ 0 h 4514461"/>
              <a:gd name="connsiteX1" fmla="*/ 29206 w 1374467"/>
              <a:gd name="connsiteY1" fmla="*/ 915463 h 4514461"/>
              <a:gd name="connsiteX2" fmla="*/ 0 w 1374467"/>
              <a:gd name="connsiteY2" fmla="*/ 1581503 h 4514461"/>
              <a:gd name="connsiteX3" fmla="*/ 1374467 w 1374467"/>
              <a:gd name="connsiteY3" fmla="*/ 4514461 h 4514461"/>
              <a:gd name="connsiteX4" fmla="*/ 1363462 w 1374467"/>
              <a:gd name="connsiteY4" fmla="*/ 0 h 451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467" h="4514461">
                <a:moveTo>
                  <a:pt x="1363462" y="0"/>
                </a:moveTo>
                <a:lnTo>
                  <a:pt x="29206" y="915463"/>
                </a:lnTo>
                <a:lnTo>
                  <a:pt x="0" y="1581503"/>
                </a:lnTo>
                <a:lnTo>
                  <a:pt x="1374467" y="4514461"/>
                </a:lnTo>
                <a:cubicBezTo>
                  <a:pt x="1370799" y="3009641"/>
                  <a:pt x="1367130" y="1504820"/>
                  <a:pt x="1363462" y="0"/>
                </a:cubicBezTo>
                <a:close/>
              </a:path>
            </a:pathLst>
          </a:custGeom>
          <a:solidFill>
            <a:schemeClr val="tx2">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30" name="Rectangle 29"/>
          <p:cNvSpPr/>
          <p:nvPr/>
        </p:nvSpPr>
        <p:spPr>
          <a:xfrm>
            <a:off x="395536" y="6466509"/>
            <a:ext cx="626469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Upstream: position, current, aperture, and loss monitors</a:t>
            </a:r>
            <a:endParaRPr lang="en-US" sz="2000" dirty="0"/>
          </a:p>
        </p:txBody>
      </p:sp>
      <p:cxnSp>
        <p:nvCxnSpPr>
          <p:cNvPr id="31" name="Straight Arrow Connector 30"/>
          <p:cNvCxnSpPr/>
          <p:nvPr/>
        </p:nvCxnSpPr>
        <p:spPr>
          <a:xfrm flipH="1">
            <a:off x="35496" y="6682533"/>
            <a:ext cx="3600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itle 1"/>
          <p:cNvSpPr>
            <a:spLocks noGrp="1"/>
          </p:cNvSpPr>
          <p:nvPr>
            <p:ph type="title"/>
          </p:nvPr>
        </p:nvSpPr>
        <p:spPr>
          <a:xfrm>
            <a:off x="457200" y="-10437"/>
            <a:ext cx="8229600" cy="1143000"/>
          </a:xfrm>
        </p:spPr>
        <p:txBody>
          <a:bodyPr/>
          <a:lstStyle/>
          <a:p>
            <a:r>
              <a:rPr lang="en-US" dirty="0" smtClean="0"/>
              <a:t>The Imaging Systems</a:t>
            </a:r>
            <a:endParaRPr lang="en-US" dirty="0"/>
          </a:p>
        </p:txBody>
      </p:sp>
      <p:sp>
        <p:nvSpPr>
          <p:cNvPr id="2" name="TextBox 1"/>
          <p:cNvSpPr txBox="1"/>
          <p:nvPr/>
        </p:nvSpPr>
        <p:spPr>
          <a:xfrm>
            <a:off x="4896562" y="970634"/>
            <a:ext cx="3527340" cy="646331"/>
          </a:xfrm>
          <a:prstGeom prst="rect">
            <a:avLst/>
          </a:prstGeom>
          <a:noFill/>
        </p:spPr>
        <p:txBody>
          <a:bodyPr wrap="none" rtlCol="0">
            <a:spAutoFit/>
          </a:bodyPr>
          <a:lstStyle/>
          <a:p>
            <a:r>
              <a:rPr lang="en-US" dirty="0" smtClean="0"/>
              <a:t>2 systems at the target</a:t>
            </a:r>
          </a:p>
          <a:p>
            <a:r>
              <a:rPr lang="en-US" dirty="0" smtClean="0"/>
              <a:t>1 at the Tune-up dump (not shown)</a:t>
            </a:r>
            <a:endParaRPr lang="en-US" dirty="0"/>
          </a:p>
        </p:txBody>
      </p:sp>
      <p:sp>
        <p:nvSpPr>
          <p:cNvPr id="3" name="TextBox 2"/>
          <p:cNvSpPr txBox="1"/>
          <p:nvPr/>
        </p:nvSpPr>
        <p:spPr>
          <a:xfrm>
            <a:off x="50076" y="888300"/>
            <a:ext cx="4315791" cy="646331"/>
          </a:xfrm>
          <a:prstGeom prst="rect">
            <a:avLst/>
          </a:prstGeom>
          <a:noFill/>
        </p:spPr>
        <p:txBody>
          <a:bodyPr wrap="square" rtlCol="0">
            <a:spAutoFit/>
          </a:bodyPr>
          <a:lstStyle/>
          <a:p>
            <a:r>
              <a:rPr lang="en-US" b="1" dirty="0" smtClean="0"/>
              <a:t>Beam Profile Monitors inside a 5 MW target area</a:t>
            </a:r>
            <a:endParaRPr lang="en-US" b="1" dirty="0"/>
          </a:p>
        </p:txBody>
      </p:sp>
    </p:spTree>
    <p:extLst>
      <p:ext uri="{BB962C8B-B14F-4D97-AF65-F5344CB8AC3E}">
        <p14:creationId xmlns:p14="http://schemas.microsoft.com/office/powerpoint/2010/main" val="22506992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10498" y="1823948"/>
            <a:ext cx="6107260" cy="3207508"/>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The sub-systems</a:t>
            </a:r>
            <a:endParaRPr lang="en-US" dirty="0"/>
          </a:p>
        </p:txBody>
      </p:sp>
      <p:sp>
        <p:nvSpPr>
          <p:cNvPr id="7" name="TextBox 6"/>
          <p:cNvSpPr txBox="1"/>
          <p:nvPr/>
        </p:nvSpPr>
        <p:spPr>
          <a:xfrm>
            <a:off x="103670" y="2790674"/>
            <a:ext cx="1784826" cy="369332"/>
          </a:xfrm>
          <a:prstGeom prst="rect">
            <a:avLst/>
          </a:prstGeom>
          <a:noFill/>
        </p:spPr>
        <p:txBody>
          <a:bodyPr wrap="none" rtlCol="0">
            <a:spAutoFit/>
          </a:bodyPr>
          <a:lstStyle/>
          <a:p>
            <a:r>
              <a:rPr lang="en-US" dirty="0" smtClean="0"/>
              <a:t>1) Photon source</a:t>
            </a:r>
            <a:endParaRPr lang="en-US" dirty="0"/>
          </a:p>
        </p:txBody>
      </p:sp>
      <p:sp>
        <p:nvSpPr>
          <p:cNvPr id="8" name="TextBox 7"/>
          <p:cNvSpPr txBox="1"/>
          <p:nvPr/>
        </p:nvSpPr>
        <p:spPr>
          <a:xfrm>
            <a:off x="2110765" y="3734396"/>
            <a:ext cx="1801507" cy="369332"/>
          </a:xfrm>
          <a:prstGeom prst="rect">
            <a:avLst/>
          </a:prstGeom>
          <a:noFill/>
        </p:spPr>
        <p:txBody>
          <a:bodyPr wrap="none" rtlCol="0">
            <a:spAutoFit/>
          </a:bodyPr>
          <a:lstStyle/>
          <a:p>
            <a:r>
              <a:rPr lang="en-US" dirty="0" smtClean="0"/>
              <a:t>2) Optical system</a:t>
            </a:r>
            <a:endParaRPr lang="en-US" dirty="0"/>
          </a:p>
        </p:txBody>
      </p:sp>
      <p:sp>
        <p:nvSpPr>
          <p:cNvPr id="9" name="TextBox 8"/>
          <p:cNvSpPr txBox="1"/>
          <p:nvPr/>
        </p:nvSpPr>
        <p:spPr>
          <a:xfrm>
            <a:off x="4190218" y="1906070"/>
            <a:ext cx="1443649" cy="369332"/>
          </a:xfrm>
          <a:prstGeom prst="rect">
            <a:avLst/>
          </a:prstGeom>
          <a:noFill/>
        </p:spPr>
        <p:txBody>
          <a:bodyPr wrap="none" rtlCol="0">
            <a:spAutoFit/>
          </a:bodyPr>
          <a:lstStyle/>
          <a:p>
            <a:r>
              <a:rPr lang="en-US" dirty="0" smtClean="0"/>
              <a:t>3) Electronics </a:t>
            </a:r>
            <a:endParaRPr lang="en-US" dirty="0"/>
          </a:p>
        </p:txBody>
      </p:sp>
      <p:sp>
        <p:nvSpPr>
          <p:cNvPr id="10" name="TextBox 9"/>
          <p:cNvSpPr txBox="1"/>
          <p:nvPr/>
        </p:nvSpPr>
        <p:spPr>
          <a:xfrm>
            <a:off x="5169314" y="4447927"/>
            <a:ext cx="2344212" cy="369332"/>
          </a:xfrm>
          <a:prstGeom prst="rect">
            <a:avLst/>
          </a:prstGeom>
          <a:noFill/>
        </p:spPr>
        <p:txBody>
          <a:bodyPr wrap="none" rtlCol="0">
            <a:spAutoFit/>
          </a:bodyPr>
          <a:lstStyle/>
          <a:p>
            <a:r>
              <a:rPr lang="en-US" dirty="0" smtClean="0"/>
              <a:t>5) Commissioning GUIs</a:t>
            </a:r>
            <a:endParaRPr lang="en-US" dirty="0"/>
          </a:p>
        </p:txBody>
      </p:sp>
      <p:sp>
        <p:nvSpPr>
          <p:cNvPr id="12" name="TextBox 11"/>
          <p:cNvSpPr txBox="1"/>
          <p:nvPr/>
        </p:nvSpPr>
        <p:spPr>
          <a:xfrm>
            <a:off x="1888496" y="4846790"/>
            <a:ext cx="2584399" cy="369332"/>
          </a:xfrm>
          <a:prstGeom prst="rect">
            <a:avLst/>
          </a:prstGeom>
          <a:noFill/>
        </p:spPr>
        <p:txBody>
          <a:bodyPr wrap="none" rtlCol="0">
            <a:spAutoFit/>
          </a:bodyPr>
          <a:lstStyle/>
          <a:p>
            <a:r>
              <a:rPr lang="en-US" dirty="0" smtClean="0"/>
              <a:t>4) “Auxiliary equipment”</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7758" y="2631084"/>
            <a:ext cx="2497969" cy="1472644"/>
          </a:xfrm>
          <a:prstGeom prst="rect">
            <a:avLst/>
          </a:prstGeom>
          <a:solidFill>
            <a:schemeClr val="tx2">
              <a:lumMod val="75000"/>
            </a:schemeClr>
          </a:solidFill>
          <a:ln>
            <a:solidFill>
              <a:schemeClr val="tx2"/>
            </a:solidFill>
          </a:ln>
          <a:effectLst>
            <a:outerShdw blurRad="50800" dist="38100" dir="2700000" algn="tl" rotWithShape="0">
              <a:prstClr val="black">
                <a:alpha val="40000"/>
              </a:prstClr>
            </a:outerShdw>
          </a:effectLst>
        </p:spPr>
      </p:pic>
      <p:cxnSp>
        <p:nvCxnSpPr>
          <p:cNvPr id="15" name="Straight Arrow Connector 14"/>
          <p:cNvCxnSpPr/>
          <p:nvPr/>
        </p:nvCxnSpPr>
        <p:spPr>
          <a:xfrm flipV="1">
            <a:off x="6735550" y="4103728"/>
            <a:ext cx="479174" cy="433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857204" y="2019008"/>
            <a:ext cx="2304875" cy="646331"/>
          </a:xfrm>
          <a:prstGeom prst="rect">
            <a:avLst/>
          </a:prstGeom>
          <a:noFill/>
        </p:spPr>
        <p:txBody>
          <a:bodyPr wrap="none" rtlCol="0">
            <a:spAutoFit/>
          </a:bodyPr>
          <a:lstStyle/>
          <a:p>
            <a:r>
              <a:rPr lang="en-US" b="1" i="1" dirty="0" smtClean="0"/>
              <a:t>The end product</a:t>
            </a:r>
          </a:p>
          <a:p>
            <a:r>
              <a:rPr lang="en-US" dirty="0" smtClean="0"/>
              <a:t>(what we care about) :</a:t>
            </a:r>
            <a:endParaRPr lang="en-US" dirty="0"/>
          </a:p>
        </p:txBody>
      </p:sp>
      <p:sp>
        <p:nvSpPr>
          <p:cNvPr id="4" name="TextBox 3"/>
          <p:cNvSpPr txBox="1"/>
          <p:nvPr/>
        </p:nvSpPr>
        <p:spPr>
          <a:xfrm>
            <a:off x="1016000" y="6023465"/>
            <a:ext cx="7315200" cy="369332"/>
          </a:xfrm>
          <a:prstGeom prst="rect">
            <a:avLst/>
          </a:prstGeom>
          <a:noFill/>
        </p:spPr>
        <p:txBody>
          <a:bodyPr wrap="square" rtlCol="0">
            <a:spAutoFit/>
          </a:bodyPr>
          <a:lstStyle/>
          <a:p>
            <a:r>
              <a:rPr lang="en-US" dirty="0" smtClean="0"/>
              <a:t>Development of the imaging system will be a collaboration Oslo and ESS</a:t>
            </a:r>
            <a:endParaRPr lang="en-US" dirty="0"/>
          </a:p>
        </p:txBody>
      </p:sp>
    </p:spTree>
    <p:extLst>
      <p:ext uri="{BB962C8B-B14F-4D97-AF65-F5344CB8AC3E}">
        <p14:creationId xmlns:p14="http://schemas.microsoft.com/office/powerpoint/2010/main" val="37531500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29"/>
            <a:ext cx="8229600" cy="1143000"/>
          </a:xfrm>
        </p:spPr>
        <p:txBody>
          <a:bodyPr/>
          <a:lstStyle/>
          <a:p>
            <a:r>
              <a:rPr lang="en-US" dirty="0" smtClean="0"/>
              <a:t>Oslo </a:t>
            </a:r>
            <a:r>
              <a:rPr lang="en-US" dirty="0" smtClean="0"/>
              <a:t>in-kind team</a:t>
            </a:r>
            <a:endParaRPr lang="en-US" dirty="0"/>
          </a:p>
        </p:txBody>
      </p:sp>
      <p:sp>
        <p:nvSpPr>
          <p:cNvPr id="3" name="Content Placeholder 2"/>
          <p:cNvSpPr>
            <a:spLocks noGrp="1"/>
          </p:cNvSpPr>
          <p:nvPr>
            <p:ph idx="1"/>
          </p:nvPr>
        </p:nvSpPr>
        <p:spPr>
          <a:xfrm>
            <a:off x="0" y="842433"/>
            <a:ext cx="8686800" cy="5257800"/>
          </a:xfrm>
        </p:spPr>
        <p:txBody>
          <a:bodyPr>
            <a:normAutofit fontScale="70000" lnSpcReduction="20000"/>
          </a:bodyPr>
          <a:lstStyle/>
          <a:p>
            <a:r>
              <a:rPr lang="en-US" b="1" dirty="0" smtClean="0"/>
              <a:t>Erik Adli</a:t>
            </a:r>
            <a:r>
              <a:rPr lang="en-US" dirty="0" smtClean="0"/>
              <a:t>, project leader, ~ 20% (in practice, as needed)</a:t>
            </a:r>
          </a:p>
          <a:p>
            <a:r>
              <a:rPr lang="en-US" b="1" dirty="0" err="1"/>
              <a:t>Håvard</a:t>
            </a:r>
            <a:r>
              <a:rPr lang="en-US" b="1" dirty="0"/>
              <a:t> </a:t>
            </a:r>
            <a:r>
              <a:rPr lang="en-US" b="1" dirty="0" err="1"/>
              <a:t>Gjersdal</a:t>
            </a:r>
            <a:r>
              <a:rPr lang="en-US" dirty="0"/>
              <a:t>, researcher, 100% for 4 years</a:t>
            </a:r>
          </a:p>
          <a:p>
            <a:r>
              <a:rPr lang="en-US" b="1" dirty="0" smtClean="0"/>
              <a:t>Ole </a:t>
            </a:r>
            <a:r>
              <a:rPr lang="en-US" b="1" dirty="0" err="1" smtClean="0"/>
              <a:t>Røhne</a:t>
            </a:r>
            <a:r>
              <a:rPr lang="en-US" dirty="0" smtClean="0"/>
              <a:t>, senior researcher, 25% for 4 years</a:t>
            </a:r>
          </a:p>
          <a:p>
            <a:r>
              <a:rPr lang="en-US" b="1" dirty="0" smtClean="0"/>
              <a:t>Martin </a:t>
            </a:r>
            <a:r>
              <a:rPr lang="en-US" b="1" dirty="0" err="1" smtClean="0"/>
              <a:t>Jaekel</a:t>
            </a:r>
            <a:r>
              <a:rPr lang="en-US" dirty="0" smtClean="0"/>
              <a:t>, senior researcher, 100% for 6 months (until completion of the PDR)</a:t>
            </a:r>
          </a:p>
          <a:p>
            <a:r>
              <a:rPr lang="en-US" b="1" dirty="0" err="1" smtClean="0"/>
              <a:t>Maja</a:t>
            </a:r>
            <a:r>
              <a:rPr lang="en-US" b="1" dirty="0" smtClean="0"/>
              <a:t> </a:t>
            </a:r>
            <a:r>
              <a:rPr lang="en-US" b="1" dirty="0" err="1" smtClean="0"/>
              <a:t>Olvegård</a:t>
            </a:r>
            <a:r>
              <a:rPr lang="en-US" dirty="0" smtClean="0"/>
              <a:t>, </a:t>
            </a:r>
            <a:r>
              <a:rPr lang="en-US" dirty="0" err="1" smtClean="0"/>
              <a:t>representant</a:t>
            </a:r>
            <a:r>
              <a:rPr lang="en-US" dirty="0" smtClean="0"/>
              <a:t> for the Uppsala Univ. cooperation, researcher, 15% (for 4 years?)</a:t>
            </a:r>
          </a:p>
          <a:p>
            <a:r>
              <a:rPr lang="en-US" b="1" dirty="0" smtClean="0"/>
              <a:t>Oslo Electronics workshop</a:t>
            </a:r>
            <a:r>
              <a:rPr lang="en-US" dirty="0" smtClean="0"/>
              <a:t>: estimated 1500 hours</a:t>
            </a:r>
          </a:p>
          <a:p>
            <a:r>
              <a:rPr lang="en-US" b="1" dirty="0" smtClean="0"/>
              <a:t>Oslo Mechanical workshop</a:t>
            </a:r>
            <a:r>
              <a:rPr lang="en-US" dirty="0" smtClean="0"/>
              <a:t>: estimated 500 hours</a:t>
            </a:r>
          </a:p>
          <a:p>
            <a:r>
              <a:rPr lang="en-US" dirty="0" smtClean="0"/>
              <a:t>Other expertise consulting cost: 50 </a:t>
            </a:r>
            <a:r>
              <a:rPr lang="en-US" dirty="0" err="1" smtClean="0"/>
              <a:t>kEUR</a:t>
            </a:r>
            <a:endParaRPr lang="en-US" dirty="0" smtClean="0"/>
          </a:p>
          <a:p>
            <a:r>
              <a:rPr lang="en-US" dirty="0" smtClean="0"/>
              <a:t>The Oslo group is well-connected with CERN detector and accelerator groups, and we profit from easy access to CERN </a:t>
            </a:r>
            <a:r>
              <a:rPr lang="en-US" dirty="0" smtClean="0"/>
              <a:t>expertise</a:t>
            </a:r>
            <a:endParaRPr lang="en-US" dirty="0" smtClean="0"/>
          </a:p>
          <a:p>
            <a:pPr marL="0" indent="0">
              <a:buNone/>
            </a:pPr>
            <a:endParaRPr lang="en-US" dirty="0" smtClean="0"/>
          </a:p>
          <a:p>
            <a:endParaRPr lang="en-US" dirty="0"/>
          </a:p>
          <a:p>
            <a:pPr marL="0" indent="0">
              <a:buNone/>
            </a:pPr>
            <a:r>
              <a:rPr lang="en-US" b="1" dirty="0" smtClean="0"/>
              <a:t>2.6 FTEs + workshop up to PDR</a:t>
            </a:r>
          </a:p>
          <a:p>
            <a:pPr marL="0" indent="0">
              <a:buNone/>
            </a:pPr>
            <a:r>
              <a:rPr lang="en-US" b="1" dirty="0" smtClean="0"/>
              <a:t>1.6 FTEs + workshop after PDR</a:t>
            </a:r>
          </a:p>
          <a:p>
            <a:pPr marL="0" indent="0">
              <a:buNone/>
            </a:pPr>
            <a:endParaRPr lang="en-US" dirty="0"/>
          </a:p>
        </p:txBody>
      </p:sp>
      <p:pic>
        <p:nvPicPr>
          <p:cNvPr id="4" name="Picture 3"/>
          <p:cNvPicPr>
            <a:picLocks noChangeAspect="1"/>
          </p:cNvPicPr>
          <p:nvPr/>
        </p:nvPicPr>
        <p:blipFill>
          <a:blip r:embed="rId2"/>
          <a:stretch>
            <a:fillRect/>
          </a:stretch>
        </p:blipFill>
        <p:spPr>
          <a:xfrm>
            <a:off x="4251543" y="4727724"/>
            <a:ext cx="3792148" cy="2130276"/>
          </a:xfrm>
          <a:prstGeom prst="rect">
            <a:avLst/>
          </a:prstGeom>
        </p:spPr>
      </p:pic>
    </p:spTree>
    <p:extLst>
      <p:ext uri="{BB962C8B-B14F-4D97-AF65-F5344CB8AC3E}">
        <p14:creationId xmlns:p14="http://schemas.microsoft.com/office/powerpoint/2010/main" val="30239163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8933" y="338666"/>
            <a:ext cx="6932433" cy="6385957"/>
          </a:xfrm>
          <a:prstGeom prst="rect">
            <a:avLst/>
          </a:prstGeom>
        </p:spPr>
      </p:pic>
      <p:sp>
        <p:nvSpPr>
          <p:cNvPr id="8" name="TextBox 7"/>
          <p:cNvSpPr txBox="1"/>
          <p:nvPr/>
        </p:nvSpPr>
        <p:spPr>
          <a:xfrm>
            <a:off x="0" y="-30665"/>
            <a:ext cx="1148797" cy="369332"/>
          </a:xfrm>
          <a:prstGeom prst="rect">
            <a:avLst/>
          </a:prstGeom>
          <a:noFill/>
        </p:spPr>
        <p:txBody>
          <a:bodyPr wrap="none" rtlCol="0">
            <a:spAutoFit/>
          </a:bodyPr>
          <a:lstStyle/>
          <a:p>
            <a:r>
              <a:rPr lang="en-US" dirty="0" smtClean="0"/>
              <a:t>Schedule :</a:t>
            </a:r>
            <a:endParaRPr lang="en-US" dirty="0"/>
          </a:p>
        </p:txBody>
      </p:sp>
      <p:pic>
        <p:nvPicPr>
          <p:cNvPr id="2" name="Picture 1"/>
          <p:cNvPicPr>
            <a:picLocks noChangeAspect="1"/>
          </p:cNvPicPr>
          <p:nvPr/>
        </p:nvPicPr>
        <p:blipFill>
          <a:blip r:embed="rId3"/>
          <a:stretch>
            <a:fillRect/>
          </a:stretch>
        </p:blipFill>
        <p:spPr>
          <a:xfrm>
            <a:off x="7846833" y="1049867"/>
            <a:ext cx="826229" cy="766245"/>
          </a:xfrm>
          <a:prstGeom prst="rect">
            <a:avLst/>
          </a:prstGeom>
        </p:spPr>
      </p:pic>
    </p:spTree>
    <p:extLst>
      <p:ext uri="{BB962C8B-B14F-4D97-AF65-F5344CB8AC3E}">
        <p14:creationId xmlns:p14="http://schemas.microsoft.com/office/powerpoint/2010/main" val="1415047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5971"/>
            <a:ext cx="8229600" cy="1143000"/>
          </a:xfrm>
        </p:spPr>
        <p:txBody>
          <a:bodyPr/>
          <a:lstStyle/>
          <a:p>
            <a:r>
              <a:rPr lang="en-US" dirty="0" smtClean="0"/>
              <a:t>Optical system</a:t>
            </a:r>
            <a:endParaRPr lang="en-US" dirty="0"/>
          </a:p>
        </p:txBody>
      </p:sp>
    </p:spTree>
    <p:extLst>
      <p:ext uri="{BB962C8B-B14F-4D97-AF65-F5344CB8AC3E}">
        <p14:creationId xmlns:p14="http://schemas.microsoft.com/office/powerpoint/2010/main" val="26866725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3245</TotalTime>
  <Words>1437</Words>
  <Application>Microsoft Macintosh PowerPoint</Application>
  <PresentationFormat>On-screen Show (4:3)</PresentationFormat>
  <Paragraphs>172</Paragraphs>
  <Slides>29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Acrobat Document</vt:lpstr>
      <vt:lpstr>Oslo ESS in-kind contribution Target Proton Beam Imaging System  </vt:lpstr>
      <vt:lpstr>PowerPoint Presentation</vt:lpstr>
      <vt:lpstr>PowerPoint Presentation</vt:lpstr>
      <vt:lpstr>PowerPoint Presentation</vt:lpstr>
      <vt:lpstr>The Imaging Systems</vt:lpstr>
      <vt:lpstr>The sub-systems</vt:lpstr>
      <vt:lpstr>Oslo in-kind team</vt:lpstr>
      <vt:lpstr>PowerPoint Presentation</vt:lpstr>
      <vt:lpstr>Optical system</vt:lpstr>
      <vt:lpstr>(Draft) High level requirements</vt:lpstr>
      <vt:lpstr>PowerPoint Presentation</vt:lpstr>
      <vt:lpstr>PowerPoint Presentation</vt:lpstr>
      <vt:lpstr>PowerPoint Presentation</vt:lpstr>
      <vt:lpstr>PowerPoint Presentation</vt:lpstr>
      <vt:lpstr>Electronics</vt:lpstr>
      <vt:lpstr>PowerPoint Presentation</vt:lpstr>
      <vt:lpstr>PowerPoint Presentation</vt:lpstr>
      <vt:lpstr>PowerPoint Presentation</vt:lpstr>
      <vt:lpstr>PowerPoint Presentation</vt:lpstr>
      <vt:lpstr>PowerPoint Presentation</vt:lpstr>
      <vt:lpstr>Coating development</vt:lpstr>
      <vt:lpstr>Scintillator should be coated</vt:lpstr>
      <vt:lpstr>Predecessor: SNS system</vt:lpstr>
      <vt:lpstr>Scintillating coating</vt:lpstr>
      <vt:lpstr>PowerPoint Presentation</vt:lpstr>
      <vt:lpstr>PowerPoint Presentation</vt:lpstr>
      <vt:lpstr>PowerPoint Presentation</vt:lpstr>
      <vt:lpstr>ESS + Oslo in-kind: scintillator research</vt:lpstr>
      <vt:lpstr>Summary</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  Target Proton Beam Imaging System  Oslo internal kick-off meeting</dc:title>
  <dc:creator>E A</dc:creator>
  <cp:lastModifiedBy>E A</cp:lastModifiedBy>
  <cp:revision>552</cp:revision>
  <cp:lastPrinted>2016-01-25T00:04:44Z</cp:lastPrinted>
  <dcterms:created xsi:type="dcterms:W3CDTF">2016-01-16T09:38:07Z</dcterms:created>
  <dcterms:modified xsi:type="dcterms:W3CDTF">2016-02-10T15:01:52Z</dcterms:modified>
</cp:coreProperties>
</file>