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15" r:id="rId2"/>
    <p:sldId id="335" r:id="rId3"/>
    <p:sldId id="336" r:id="rId4"/>
    <p:sldId id="337" r:id="rId5"/>
    <p:sldId id="338" r:id="rId6"/>
    <p:sldId id="339" r:id="rId7"/>
    <p:sldId id="340" r:id="rId8"/>
    <p:sldId id="341" r:id="rId9"/>
    <p:sldId id="345" r:id="rId10"/>
    <p:sldId id="342" r:id="rId11"/>
    <p:sldId id="321" r:id="rId12"/>
    <p:sldId id="309" r:id="rId13"/>
    <p:sldId id="323" r:id="rId14"/>
    <p:sldId id="325" r:id="rId15"/>
    <p:sldId id="326" r:id="rId16"/>
    <p:sldId id="343" r:id="rId17"/>
    <p:sldId id="344" r:id="rId18"/>
    <p:sldId id="329" r:id="rId19"/>
    <p:sldId id="308" r:id="rId20"/>
    <p:sldId id="313" r:id="rId21"/>
    <p:sldId id="314" r:id="rId22"/>
    <p:sldId id="331" r:id="rId23"/>
    <p:sldId id="310" r:id="rId24"/>
    <p:sldId id="311" r:id="rId25"/>
    <p:sldId id="328" r:id="rId2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4" autoAdjust="0"/>
    <p:restoredTop sz="91079" autoAdjust="0"/>
  </p:normalViewPr>
  <p:slideViewPr>
    <p:cSldViewPr snapToGrid="0" snapToObjects="1">
      <p:cViewPr>
        <p:scale>
          <a:sx n="150" d="100"/>
          <a:sy n="150" d="100"/>
        </p:scale>
        <p:origin x="-2152" y="-5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15E06E4-7B62-C840-9335-DF50DA0777D3}" type="datetime1">
              <a:rPr lang="sv-SE" smtClean="0"/>
              <a:t>09/02/16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2C4DD8D-A1E5-5F4B-870C-BE7D70FADDFE}" type="slidenum">
              <a:rPr lang="en-US" smtClean="0"/>
              <a:t>‹#›</a:t>
            </a:fld>
            <a:endParaRPr lang="en-US"/>
          </a:p>
        </p:txBody>
      </p:sp>
    </p:spTree>
    <p:extLst>
      <p:ext uri="{BB962C8B-B14F-4D97-AF65-F5344CB8AC3E}">
        <p14:creationId xmlns:p14="http://schemas.microsoft.com/office/powerpoint/2010/main" val="2773456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8206D02-61F8-234B-8CED-59738C2DDBDE}" type="datetime1">
              <a:rPr lang="sv-SE" smtClean="0"/>
              <a:t>09/02/16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DCFCDCA-8670-DE49-AA35-6194AB3D1020}" type="slidenum">
              <a:rPr lang="en-US" smtClean="0"/>
              <a:t>‹#›</a:t>
            </a:fld>
            <a:endParaRPr lang="en-US"/>
          </a:p>
        </p:txBody>
      </p:sp>
    </p:spTree>
    <p:extLst>
      <p:ext uri="{BB962C8B-B14F-4D97-AF65-F5344CB8AC3E}">
        <p14:creationId xmlns:p14="http://schemas.microsoft.com/office/powerpoint/2010/main" val="279035340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7018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63445" y="5005749"/>
            <a:ext cx="2730683" cy="906998"/>
          </a:xfrm>
        </p:spPr>
        <p:txBody>
          <a:bodyPr>
            <a:no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3D5575E-0A19-4A4D-9993-050BE3E522E4}" type="datetime1">
              <a:rPr lang="sv-SE" smtClean="0"/>
              <a:t>09/02/16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A0EE2-EEEB-DA48-9E6B-30E2CD798BC3}" type="slidenum">
              <a:rPr lang="en-US" smtClean="0"/>
              <a:t>‹#›</a:t>
            </a:fld>
            <a:endParaRPr lang="en-US"/>
          </a:p>
        </p:txBody>
      </p:sp>
      <p:grpSp>
        <p:nvGrpSpPr>
          <p:cNvPr id="8" name="Group 7"/>
          <p:cNvGrpSpPr/>
          <p:nvPr userDrawn="1"/>
        </p:nvGrpSpPr>
        <p:grpSpPr>
          <a:xfrm>
            <a:off x="-110519" y="-6686"/>
            <a:ext cx="7078651" cy="6858000"/>
            <a:chOff x="-1409700" y="-15875"/>
            <a:chExt cx="10083800" cy="9769475"/>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15875"/>
              <a:ext cx="9944100" cy="976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2700"/>
              <a:ext cx="99441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12700"/>
              <a:ext cx="99441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12700"/>
              <a:ext cx="99441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Title 1"/>
          <p:cNvSpPr>
            <a:spLocks noGrp="1"/>
          </p:cNvSpPr>
          <p:nvPr>
            <p:ph type="ctrTitle"/>
          </p:nvPr>
        </p:nvSpPr>
        <p:spPr>
          <a:xfrm>
            <a:off x="685800" y="1556514"/>
            <a:ext cx="3709546" cy="4082285"/>
          </a:xfrm>
        </p:spPr>
        <p:txBody>
          <a:bodyPr/>
          <a:lstStyle>
            <a:lvl1pPr>
              <a:defRPr>
                <a:solidFill>
                  <a:schemeClr val="bg1"/>
                </a:solidFill>
              </a:defRPr>
            </a:lvl1pPr>
          </a:lstStyle>
          <a:p>
            <a:r>
              <a:rPr lang="en-US" smtClean="0"/>
              <a:t>Click to edit Master title style</a:t>
            </a:r>
            <a:endParaRPr lang="en-US"/>
          </a:p>
        </p:txBody>
      </p:sp>
      <p:sp>
        <p:nvSpPr>
          <p:cNvPr id="13" name="TextBox 12"/>
          <p:cNvSpPr txBox="1"/>
          <p:nvPr userDrawn="1"/>
        </p:nvSpPr>
        <p:spPr>
          <a:xfrm>
            <a:off x="685800" y="5902410"/>
            <a:ext cx="2875302" cy="369332"/>
          </a:xfrm>
          <a:prstGeom prst="rect">
            <a:avLst/>
          </a:prstGeom>
          <a:noFill/>
        </p:spPr>
        <p:txBody>
          <a:bodyPr wrap="square" rtlCol="0">
            <a:spAutoFit/>
          </a:bodyPr>
          <a:lstStyle/>
          <a:p>
            <a:endParaRPr lang="en-US" dirty="0"/>
          </a:p>
        </p:txBody>
      </p:sp>
      <p:pic>
        <p:nvPicPr>
          <p:cNvPr id="14" name="Picture 10" descr="ESS_Logo_Expl_Larg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88600" y="2383858"/>
            <a:ext cx="2751068" cy="148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5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5F1E0-7BAC-0444-A2E7-58773411A530}" type="datetime1">
              <a:rPr lang="sv-SE" smtClean="0"/>
              <a:t>09/02/16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419237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1ED01-B091-434B-9D64-0B060C7CBEE7}" type="datetime1">
              <a:rPr lang="sv-SE" smtClean="0"/>
              <a:t>09/02/16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161645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6D306-0F3E-DE49-8350-7A6828585CB7}" type="datetime1">
              <a:rPr lang="sv-SE" smtClean="0"/>
              <a:t>09/02/16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128230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04D154-A965-3843-9E5A-B2F376E0611E}" type="datetime1">
              <a:rPr lang="sv-SE" smtClean="0"/>
              <a:t>09/02/16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39639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D1347-3EF8-F74E-BF2D-743FEBFEAE86}" type="datetime1">
              <a:rPr lang="sv-SE" smtClean="0"/>
              <a:t>09/02/16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366623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DB139-32F1-7044-BEE2-83F43AF702AE}" type="datetime1">
              <a:rPr lang="sv-SE" smtClean="0"/>
              <a:t>09/02/16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341797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E14C8D-C9DA-0241-8091-399B71260B3D}" type="datetime1">
              <a:rPr lang="sv-SE" smtClean="0"/>
              <a:t>09/02/16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116600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A7F27-152F-F848-905B-0C14F86170C4}" type="datetime1">
              <a:rPr lang="sv-SE" smtClean="0"/>
              <a:t>09/02/16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398217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4D6D6-2FFA-EB47-876B-139953591BAD}" type="datetime1">
              <a:rPr lang="sv-SE" smtClean="0"/>
              <a:t>09/02/16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117885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EBC8-879C-314F-986B-EEC05B4D4F57}" type="datetime1">
              <a:rPr lang="sv-SE" smtClean="0"/>
              <a:t>09/02/16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A0EE2-EEEB-DA48-9E6B-30E2CD798BC3}" type="slidenum">
              <a:rPr lang="en-US" smtClean="0"/>
              <a:t>‹#›</a:t>
            </a:fld>
            <a:endParaRPr lang="en-US"/>
          </a:p>
        </p:txBody>
      </p:sp>
    </p:spTree>
    <p:extLst>
      <p:ext uri="{BB962C8B-B14F-4D97-AF65-F5344CB8AC3E}">
        <p14:creationId xmlns:p14="http://schemas.microsoft.com/office/powerpoint/2010/main" val="30460856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2095" t="67936"/>
          <a:stretch/>
        </p:blipFill>
        <p:spPr bwMode="auto">
          <a:xfrm>
            <a:off x="6163826" y="5620444"/>
            <a:ext cx="2980174" cy="12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Placeholder 1"/>
          <p:cNvSpPr>
            <a:spLocks noGrp="1"/>
          </p:cNvSpPr>
          <p:nvPr>
            <p:ph type="title"/>
          </p:nvPr>
        </p:nvSpPr>
        <p:spPr>
          <a:xfrm>
            <a:off x="1942420" y="105223"/>
            <a:ext cx="6744380"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82952"/>
            <a:ext cx="8229600" cy="4943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566A5-E65B-C341-AD51-8814BEDDFE64}" type="datetime1">
              <a:rPr lang="sv-SE" smtClean="0"/>
              <a:t>09/02/16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A0EE2-EEEB-DA48-9E6B-30E2CD798BC3}" type="slidenum">
              <a:rPr lang="en-US" smtClean="0"/>
              <a:t>‹#›</a:t>
            </a:fld>
            <a:endParaRPr lang="en-US"/>
          </a:p>
        </p:txBody>
      </p:sp>
      <p:pic>
        <p:nvPicPr>
          <p:cNvPr id="8"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61395" y="105223"/>
            <a:ext cx="169386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45506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016" y="2201333"/>
            <a:ext cx="6470650" cy="2719749"/>
          </a:xfrm>
        </p:spPr>
        <p:txBody>
          <a:bodyPr>
            <a:normAutofit fontScale="90000"/>
          </a:bodyPr>
          <a:lstStyle/>
          <a:p>
            <a:pPr algn="l">
              <a:spcBef>
                <a:spcPts val="1800"/>
              </a:spcBef>
            </a:pPr>
            <a:r>
              <a:rPr lang="en-US" dirty="0" smtClean="0"/>
              <a:t>BCM electronics:</a:t>
            </a:r>
            <a:br>
              <a:rPr lang="en-US" dirty="0" smtClean="0"/>
            </a:br>
            <a:r>
              <a:rPr lang="en-US" dirty="0" smtClean="0"/>
              <a:t>status </a:t>
            </a:r>
            <a:r>
              <a:rPr lang="en-US" dirty="0" smtClean="0"/>
              <a:t>and </a:t>
            </a:r>
            <a:r>
              <a:rPr lang="en-US" dirty="0" smtClean="0"/>
              <a:t>plans</a:t>
            </a:r>
            <a:r>
              <a:rPr lang="en-US" dirty="0" smtClean="0"/>
              <a:t/>
            </a:r>
            <a:br>
              <a:rPr lang="en-US" dirty="0" smtClean="0"/>
            </a:br>
            <a:r>
              <a:rPr lang="en-US" dirty="0"/>
              <a:t/>
            </a:r>
            <a:br>
              <a:rPr lang="en-US" dirty="0"/>
            </a:br>
            <a:r>
              <a:rPr lang="en-US" sz="1800" dirty="0" smtClean="0"/>
              <a:t>BI </a:t>
            </a:r>
            <a:r>
              <a:rPr lang="en-US" sz="1800" dirty="0" smtClean="0"/>
              <a:t>forum </a:t>
            </a:r>
            <a:br>
              <a:rPr lang="en-US" sz="1800" dirty="0" smtClean="0"/>
            </a:br>
            <a:r>
              <a:rPr lang="en-US" sz="1800" dirty="0" smtClean="0"/>
              <a:t>(Feb. 10</a:t>
            </a:r>
            <a:r>
              <a:rPr lang="en-US" sz="1800" baseline="30000" dirty="0" smtClean="0"/>
              <a:t>th</a:t>
            </a:r>
            <a:r>
              <a:rPr lang="en-US" sz="1800" dirty="0" smtClean="0"/>
              <a:t> and 11</a:t>
            </a:r>
            <a:r>
              <a:rPr lang="en-US" sz="1800" baseline="30000" dirty="0" smtClean="0"/>
              <a:t>th</a:t>
            </a:r>
            <a:r>
              <a:rPr lang="en-US" sz="1800" dirty="0" smtClean="0"/>
              <a:t> 2016)</a:t>
            </a:r>
            <a:r>
              <a:rPr lang="en-US" sz="1800" dirty="0"/>
              <a:t/>
            </a:r>
            <a:br>
              <a:rPr lang="en-US" sz="1800" dirty="0"/>
            </a:br>
            <a:r>
              <a:rPr lang="en-US" sz="2000" dirty="0"/>
              <a:t/>
            </a:r>
            <a:br>
              <a:rPr lang="en-US" sz="2000" dirty="0"/>
            </a:br>
            <a:endParaRPr lang="en-US" sz="2000" dirty="0"/>
          </a:p>
        </p:txBody>
      </p:sp>
      <p:sp>
        <p:nvSpPr>
          <p:cNvPr id="3" name="Subtitle 2"/>
          <p:cNvSpPr>
            <a:spLocks noGrp="1"/>
          </p:cNvSpPr>
          <p:nvPr>
            <p:ph type="subTitle" idx="1"/>
          </p:nvPr>
        </p:nvSpPr>
        <p:spPr>
          <a:xfrm>
            <a:off x="4535714" y="4929549"/>
            <a:ext cx="4358415" cy="906998"/>
          </a:xfrm>
        </p:spPr>
        <p:txBody>
          <a:bodyPr/>
          <a:lstStyle/>
          <a:p>
            <a:r>
              <a:rPr lang="en-US" dirty="0" smtClean="0"/>
              <a:t>Hooman Hassanzadegan</a:t>
            </a:r>
          </a:p>
          <a:p>
            <a:r>
              <a:rPr lang="en-US" dirty="0" smtClean="0"/>
              <a:t>ESS, BI section</a:t>
            </a:r>
          </a:p>
        </p:txBody>
      </p:sp>
      <p:sp>
        <p:nvSpPr>
          <p:cNvPr id="5" name="Slide Number Placeholder 4"/>
          <p:cNvSpPr>
            <a:spLocks noGrp="1"/>
          </p:cNvSpPr>
          <p:nvPr>
            <p:ph type="sldNum" sz="quarter" idx="12"/>
          </p:nvPr>
        </p:nvSpPr>
        <p:spPr/>
        <p:txBody>
          <a:bodyPr/>
          <a:lstStyle/>
          <a:p>
            <a:fld id="{448A0EE2-EEEB-DA48-9E6B-30E2CD798BC3}" type="slidenum">
              <a:rPr lang="en-US" smtClean="0">
                <a:solidFill>
                  <a:srgbClr val="000000"/>
                </a:solidFill>
              </a:rPr>
              <a:t>1</a:t>
            </a:fld>
            <a:endParaRPr lang="en-US" dirty="0">
              <a:solidFill>
                <a:srgbClr val="000000"/>
              </a:solidFill>
            </a:endParaRPr>
          </a:p>
        </p:txBody>
      </p:sp>
    </p:spTree>
    <p:extLst>
      <p:ext uri="{BB962C8B-B14F-4D97-AF65-F5344CB8AC3E}">
        <p14:creationId xmlns:p14="http://schemas.microsoft.com/office/powerpoint/2010/main" val="4441859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10</a:t>
            </a:fld>
            <a:endParaRPr lang="en-US" dirty="0">
              <a:solidFill>
                <a:srgbClr val="000000"/>
              </a:solidFill>
            </a:endParaRPr>
          </a:p>
        </p:txBody>
      </p:sp>
      <p:sp>
        <p:nvSpPr>
          <p:cNvPr id="6"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Mechanical </a:t>
            </a:r>
            <a:r>
              <a:rPr lang="en-US" b="1" dirty="0" smtClean="0">
                <a:latin typeface="Times New Roman" charset="0"/>
                <a:cs typeface="Times New Roman" charset="0"/>
              </a:rPr>
              <a:t>integration</a:t>
            </a:r>
            <a:endParaRPr lang="en-US" b="1" dirty="0">
              <a:latin typeface="Times New Roman" charset="0"/>
              <a:cs typeface="Times New Roman" charset="0"/>
            </a:endParaRPr>
          </a:p>
        </p:txBody>
      </p:sp>
      <p:pic>
        <p:nvPicPr>
          <p:cNvPr id="3" name="Picture 2" descr="ELLIPTICAL LWU 5 OVERVI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81" y="3625242"/>
            <a:ext cx="2718748" cy="3232758"/>
          </a:xfrm>
          <a:prstGeom prst="rect">
            <a:avLst/>
          </a:prstGeom>
        </p:spPr>
      </p:pic>
      <p:sp>
        <p:nvSpPr>
          <p:cNvPr id="8" name="TextBox 7"/>
          <p:cNvSpPr txBox="1"/>
          <p:nvPr/>
        </p:nvSpPr>
        <p:spPr>
          <a:xfrm>
            <a:off x="2916829" y="3456805"/>
            <a:ext cx="1938867" cy="523220"/>
          </a:xfrm>
          <a:prstGeom prst="rect">
            <a:avLst/>
          </a:prstGeom>
          <a:noFill/>
        </p:spPr>
        <p:txBody>
          <a:bodyPr wrap="square" rtlCol="0">
            <a:spAutoFit/>
          </a:bodyPr>
          <a:lstStyle/>
          <a:p>
            <a:r>
              <a:rPr lang="en-US" sz="1400" dirty="0" smtClean="0"/>
              <a:t>ACCT integration into the DTL inter-tanks</a:t>
            </a:r>
            <a:endParaRPr lang="en-US" sz="1400" dirty="0"/>
          </a:p>
        </p:txBody>
      </p:sp>
      <p:sp>
        <p:nvSpPr>
          <p:cNvPr id="19" name="TextBox 18"/>
          <p:cNvSpPr txBox="1"/>
          <p:nvPr/>
        </p:nvSpPr>
        <p:spPr>
          <a:xfrm>
            <a:off x="3069229" y="5020733"/>
            <a:ext cx="1938867" cy="523220"/>
          </a:xfrm>
          <a:prstGeom prst="rect">
            <a:avLst/>
          </a:prstGeom>
          <a:noFill/>
        </p:spPr>
        <p:txBody>
          <a:bodyPr wrap="square" rtlCol="0">
            <a:spAutoFit/>
          </a:bodyPr>
          <a:lstStyle/>
          <a:p>
            <a:r>
              <a:rPr lang="en-US" sz="1400" dirty="0" smtClean="0"/>
              <a:t>ACCT integration into the LWU</a:t>
            </a:r>
            <a:endParaRPr lang="en-US" sz="1400" dirty="0"/>
          </a:p>
        </p:txBody>
      </p:sp>
      <p:cxnSp>
        <p:nvCxnSpPr>
          <p:cNvPr id="20" name="Straight Arrow Connector 19"/>
          <p:cNvCxnSpPr>
            <a:stCxn id="19" idx="1"/>
          </p:cNvCxnSpPr>
          <p:nvPr/>
        </p:nvCxnSpPr>
        <p:spPr>
          <a:xfrm flipH="1" flipV="1">
            <a:off x="1689163" y="4394200"/>
            <a:ext cx="1380066" cy="888143"/>
          </a:xfrm>
          <a:prstGeom prst="straightConnector1">
            <a:avLst/>
          </a:prstGeom>
          <a:ln>
            <a:solidFill>
              <a:srgbClr val="FFFF00"/>
            </a:solidFill>
            <a:tailEnd type="triangle" w="lg" len="med"/>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stretch>
            <a:fillRect/>
          </a:stretch>
        </p:blipFill>
        <p:spPr>
          <a:xfrm>
            <a:off x="1058332" y="1201440"/>
            <a:ext cx="3056467" cy="2190951"/>
          </a:xfrm>
          <a:prstGeom prst="rect">
            <a:avLst/>
          </a:prstGeom>
        </p:spPr>
      </p:pic>
      <p:cxnSp>
        <p:nvCxnSpPr>
          <p:cNvPr id="13" name="Straight Arrow Connector 12"/>
          <p:cNvCxnSpPr/>
          <p:nvPr/>
        </p:nvCxnSpPr>
        <p:spPr>
          <a:xfrm flipH="1" flipV="1">
            <a:off x="2548467" y="2489200"/>
            <a:ext cx="999066" cy="967606"/>
          </a:xfrm>
          <a:prstGeom prst="straightConnector1">
            <a:avLst/>
          </a:prstGeom>
          <a:ln>
            <a:solidFill>
              <a:srgbClr val="FFFF00"/>
            </a:solidFill>
            <a:tailEnd type="triangle" w="lg" len="med"/>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508562" y="6155402"/>
            <a:ext cx="2671171" cy="523220"/>
          </a:xfrm>
          <a:prstGeom prst="rect">
            <a:avLst/>
          </a:prstGeom>
          <a:noFill/>
        </p:spPr>
        <p:txBody>
          <a:bodyPr wrap="square" rtlCol="0">
            <a:spAutoFit/>
          </a:bodyPr>
          <a:lstStyle/>
          <a:p>
            <a:pPr algn="r"/>
            <a:r>
              <a:rPr lang="en-US" sz="1400" dirty="0" smtClean="0"/>
              <a:t>Example of ACCT integration into the RFQ-MEBT interface (IFMIF)</a:t>
            </a:r>
            <a:endParaRPr lang="en-US" sz="1400" dirty="0"/>
          </a:p>
        </p:txBody>
      </p:sp>
      <p:pic>
        <p:nvPicPr>
          <p:cNvPr id="30" name="Picture 29"/>
          <p:cNvPicPr>
            <a:picLocks noChangeAspect="1"/>
          </p:cNvPicPr>
          <p:nvPr/>
        </p:nvPicPr>
        <p:blipFill>
          <a:blip r:embed="rId4"/>
          <a:stretch>
            <a:fillRect/>
          </a:stretch>
        </p:blipFill>
        <p:spPr>
          <a:xfrm>
            <a:off x="4940363" y="1401035"/>
            <a:ext cx="3850376" cy="4448414"/>
          </a:xfrm>
          <a:prstGeom prst="rect">
            <a:avLst/>
          </a:prstGeom>
        </p:spPr>
      </p:pic>
      <p:cxnSp>
        <p:nvCxnSpPr>
          <p:cNvPr id="28" name="Straight Arrow Connector 27"/>
          <p:cNvCxnSpPr/>
          <p:nvPr/>
        </p:nvCxnSpPr>
        <p:spPr>
          <a:xfrm flipV="1">
            <a:off x="5863167" y="5130800"/>
            <a:ext cx="1316566" cy="1032122"/>
          </a:xfrm>
          <a:prstGeom prst="straightConnector1">
            <a:avLst/>
          </a:prstGeom>
          <a:ln>
            <a:solidFill>
              <a:srgbClr val="FFFF00"/>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4178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11</a:t>
            </a:fld>
            <a:endParaRPr lang="en-US" dirty="0">
              <a:solidFill>
                <a:srgbClr val="000000"/>
              </a:solidFill>
            </a:endParaRPr>
          </a:p>
        </p:txBody>
      </p:sp>
      <p:sp>
        <p:nvSpPr>
          <p:cNvPr id="5" name="Text Box 4"/>
          <p:cNvSpPr txBox="1">
            <a:spLocks noChangeArrowheads="1"/>
          </p:cNvSpPr>
          <p:nvPr/>
        </p:nvSpPr>
        <p:spPr bwMode="auto">
          <a:xfrm>
            <a:off x="539379" y="1360988"/>
            <a:ext cx="27541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2000" b="1" dirty="0" smtClean="0">
                <a:latin typeface="+mj-lt"/>
                <a:cs typeface="Times New Roman" charset="0"/>
              </a:rPr>
              <a:t>BCM system layout </a:t>
            </a:r>
          </a:p>
        </p:txBody>
      </p:sp>
      <p:sp>
        <p:nvSpPr>
          <p:cNvPr id="7" name="TextBox 6"/>
          <p:cNvSpPr txBox="1"/>
          <p:nvPr/>
        </p:nvSpPr>
        <p:spPr>
          <a:xfrm>
            <a:off x="84667" y="2265111"/>
            <a:ext cx="3208866" cy="4185761"/>
          </a:xfrm>
          <a:prstGeom prst="rect">
            <a:avLst/>
          </a:prstGeom>
          <a:noFill/>
        </p:spPr>
        <p:txBody>
          <a:bodyPr wrap="square" rtlCol="0">
            <a:spAutoFit/>
          </a:bodyPr>
          <a:lstStyle/>
          <a:p>
            <a:r>
              <a:rPr lang="en-US" sz="1400" dirty="0" err="1" smtClean="0"/>
              <a:t>Wrt</a:t>
            </a:r>
            <a:r>
              <a:rPr lang="en-US" sz="1400" dirty="0" smtClean="0"/>
              <a:t> the ACCT differential receiver, options include:</a:t>
            </a:r>
          </a:p>
          <a:p>
            <a:endParaRPr lang="en-US" sz="1400" dirty="0"/>
          </a:p>
          <a:p>
            <a:pPr marL="285750" indent="-285750">
              <a:buFontTx/>
              <a:buChar char="-"/>
            </a:pPr>
            <a:r>
              <a:rPr lang="en-US" sz="1400" dirty="0" smtClean="0"/>
              <a:t>A custom RTM paired with a commercial AMC </a:t>
            </a:r>
          </a:p>
          <a:p>
            <a:pPr marL="285750" indent="-285750">
              <a:buFontTx/>
              <a:buChar char="-"/>
            </a:pPr>
            <a:r>
              <a:rPr lang="en-US" sz="1400" dirty="0" smtClean="0"/>
              <a:t>A differential receiver FMC plugged onto a carrier AMC</a:t>
            </a:r>
          </a:p>
          <a:p>
            <a:pPr marL="285750" indent="-285750">
              <a:buFontTx/>
              <a:buChar char="-"/>
            </a:pPr>
            <a:r>
              <a:rPr lang="en-US" sz="1400" dirty="0" smtClean="0"/>
              <a:t>A custom interface module matching the </a:t>
            </a:r>
            <a:r>
              <a:rPr lang="en-US" sz="1400" dirty="0" smtClean="0"/>
              <a:t>differential signal </a:t>
            </a:r>
            <a:r>
              <a:rPr lang="en-US" sz="1400" dirty="0" smtClean="0"/>
              <a:t>to a commercial RTM</a:t>
            </a:r>
          </a:p>
          <a:p>
            <a:endParaRPr lang="en-US" sz="1400" dirty="0" smtClean="0"/>
          </a:p>
          <a:p>
            <a:endParaRPr lang="en-US" sz="1400" dirty="0"/>
          </a:p>
          <a:p>
            <a:endParaRPr lang="en-US" sz="1400" dirty="0" smtClean="0"/>
          </a:p>
          <a:p>
            <a:r>
              <a:rPr lang="en-US" sz="1400" dirty="0" smtClean="0"/>
              <a:t>Current thinking is to provide two identical outputs for the “</a:t>
            </a:r>
            <a:r>
              <a:rPr lang="en-US" sz="1400" dirty="0" err="1" smtClean="0"/>
              <a:t>Drv</a:t>
            </a:r>
            <a:r>
              <a:rPr lang="en-US" sz="1400" dirty="0" smtClean="0"/>
              <a:t>” so that they can be fed in parallel into two AMCs for redundancy. </a:t>
            </a:r>
          </a:p>
          <a:p>
            <a:endParaRPr lang="en-US" sz="1400" dirty="0"/>
          </a:p>
          <a:p>
            <a:endParaRPr lang="en-US" sz="1400" dirty="0"/>
          </a:p>
        </p:txBody>
      </p:sp>
      <p:pic>
        <p:nvPicPr>
          <p:cNvPr id="8" name="Picture 7"/>
          <p:cNvPicPr>
            <a:picLocks noChangeAspect="1"/>
          </p:cNvPicPr>
          <p:nvPr/>
        </p:nvPicPr>
        <p:blipFill>
          <a:blip r:embed="rId2"/>
          <a:stretch>
            <a:fillRect/>
          </a:stretch>
        </p:blipFill>
        <p:spPr>
          <a:xfrm>
            <a:off x="3465653" y="0"/>
            <a:ext cx="5430246" cy="6858000"/>
          </a:xfrm>
          <a:prstGeom prst="rect">
            <a:avLst/>
          </a:prstGeom>
        </p:spPr>
      </p:pic>
    </p:spTree>
    <p:extLst>
      <p:ext uri="{BB962C8B-B14F-4D97-AF65-F5344CB8AC3E}">
        <p14:creationId xmlns:p14="http://schemas.microsoft.com/office/powerpoint/2010/main" val="39086856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12</a:t>
            </a:fld>
            <a:endParaRPr lang="en-US" dirty="0">
              <a:solidFill>
                <a:srgbClr val="000000"/>
              </a:solidFill>
            </a:endParaRPr>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err="1" smtClean="0">
                <a:latin typeface="Times New Roman" charset="0"/>
                <a:cs typeface="Times New Roman" charset="0"/>
              </a:rPr>
              <a:t>Bergoz</a:t>
            </a:r>
            <a:r>
              <a:rPr lang="en-US" b="1" dirty="0" smtClean="0">
                <a:latin typeface="Times New Roman" charset="0"/>
                <a:cs typeface="Times New Roman" charset="0"/>
              </a:rPr>
              <a:t> front-end electronics</a:t>
            </a:r>
            <a:endParaRPr lang="en-US" b="1" dirty="0">
              <a:latin typeface="Times New Roman" charset="0"/>
              <a:cs typeface="Times New Roman" charset="0"/>
            </a:endParaRPr>
          </a:p>
        </p:txBody>
      </p:sp>
      <p:pic>
        <p:nvPicPr>
          <p:cNvPr id="7" name="Picture 6" descr="photo[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4041245"/>
            <a:ext cx="3086806" cy="2315105"/>
          </a:xfrm>
          <a:prstGeom prst="rect">
            <a:avLst/>
          </a:prstGeom>
        </p:spPr>
      </p:pic>
      <p:sp>
        <p:nvSpPr>
          <p:cNvPr id="14" name="Content Placeholder 2"/>
          <p:cNvSpPr>
            <a:spLocks noGrp="1"/>
          </p:cNvSpPr>
          <p:nvPr>
            <p:ph idx="1"/>
          </p:nvPr>
        </p:nvSpPr>
        <p:spPr>
          <a:xfrm>
            <a:off x="427010" y="1303337"/>
            <a:ext cx="8032750" cy="2561432"/>
          </a:xfrm>
        </p:spPr>
        <p:txBody>
          <a:bodyPr>
            <a:noAutofit/>
          </a:bodyPr>
          <a:lstStyle/>
          <a:p>
            <a:r>
              <a:rPr lang="en-US" sz="2000" dirty="0"/>
              <a:t>The </a:t>
            </a:r>
            <a:r>
              <a:rPr lang="en-US" sz="2000" dirty="0" err="1"/>
              <a:t>Bergoz</a:t>
            </a:r>
            <a:r>
              <a:rPr lang="en-US" sz="2000" dirty="0"/>
              <a:t> front-end unit (i.e. ACCT-E-RM) converts the ACCT output current into a proportional voltage with a full-scale range of +/-10 V</a:t>
            </a:r>
            <a:r>
              <a:rPr lang="en-US" sz="2000" dirty="0" smtClean="0"/>
              <a:t>.</a:t>
            </a:r>
          </a:p>
          <a:p>
            <a:r>
              <a:rPr lang="en-US" sz="2000" dirty="0" smtClean="0"/>
              <a:t>It is important to connect the ACCT-E-RM output to high impedance.</a:t>
            </a:r>
          </a:p>
          <a:p>
            <a:r>
              <a:rPr lang="en-US" sz="2000" dirty="0"/>
              <a:t>The ACCT-E-RM is supplied by a </a:t>
            </a:r>
            <a:r>
              <a:rPr lang="en-US" sz="2000" dirty="0" err="1"/>
              <a:t>Bergoz</a:t>
            </a:r>
            <a:r>
              <a:rPr lang="en-US" sz="2000" dirty="0"/>
              <a:t> +/-15 V power supply. </a:t>
            </a:r>
          </a:p>
          <a:p>
            <a:r>
              <a:rPr lang="en-US" sz="2000" dirty="0"/>
              <a:t>Both the ACCT-E-RM and power supply are rail mount </a:t>
            </a:r>
            <a:endParaRPr lang="en-US" sz="2000" dirty="0" smtClean="0"/>
          </a:p>
          <a:p>
            <a:r>
              <a:rPr lang="en-US" sz="2000" dirty="0" smtClean="0"/>
              <a:t>The front-end electronics should be installed in a small wall-mount box in the klystron gallery at the head of the RF stub.</a:t>
            </a:r>
            <a:endParaRPr lang="en-US" sz="2000" dirty="0"/>
          </a:p>
        </p:txBody>
      </p:sp>
    </p:spTree>
    <p:extLst>
      <p:ext uri="{BB962C8B-B14F-4D97-AF65-F5344CB8AC3E}">
        <p14:creationId xmlns:p14="http://schemas.microsoft.com/office/powerpoint/2010/main" val="38866268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13</a:t>
            </a:fld>
            <a:endParaRPr lang="en-US" dirty="0">
              <a:solidFill>
                <a:srgbClr val="000000"/>
              </a:solidFill>
            </a:endParaRPr>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err="1" smtClean="0">
                <a:latin typeface="Times New Roman" charset="0"/>
                <a:cs typeface="Times New Roman" charset="0"/>
              </a:rPr>
              <a:t>Drv</a:t>
            </a:r>
            <a:r>
              <a:rPr lang="en-US" b="1" dirty="0" smtClean="0">
                <a:latin typeface="Times New Roman" charset="0"/>
                <a:cs typeface="Times New Roman" charset="0"/>
              </a:rPr>
              <a:t>/Cal module</a:t>
            </a:r>
            <a:endParaRPr lang="en-US" b="1" dirty="0">
              <a:latin typeface="Times New Roman" charset="0"/>
              <a:cs typeface="Times New Roman" charset="0"/>
            </a:endParaRPr>
          </a:p>
        </p:txBody>
      </p:sp>
      <p:sp>
        <p:nvSpPr>
          <p:cNvPr id="14" name="Content Placeholder 2"/>
          <p:cNvSpPr>
            <a:spLocks noGrp="1"/>
          </p:cNvSpPr>
          <p:nvPr>
            <p:ph idx="1"/>
          </p:nvPr>
        </p:nvSpPr>
        <p:spPr>
          <a:xfrm>
            <a:off x="427010" y="1445676"/>
            <a:ext cx="8032750" cy="5053013"/>
          </a:xfrm>
        </p:spPr>
        <p:txBody>
          <a:bodyPr>
            <a:noAutofit/>
          </a:bodyPr>
          <a:lstStyle/>
          <a:p>
            <a:pPr>
              <a:spcAft>
                <a:spcPts val="600"/>
              </a:spcAft>
            </a:pPr>
            <a:r>
              <a:rPr lang="en-US" sz="2000" dirty="0"/>
              <a:t>The ACCT-E-RM output is fed into the </a:t>
            </a:r>
            <a:r>
              <a:rPr lang="en-US" sz="2000" dirty="0" err="1"/>
              <a:t>Drv</a:t>
            </a:r>
            <a:r>
              <a:rPr lang="en-US" sz="2000" dirty="0"/>
              <a:t>/Cal module that should sit next to the ACCT-E-RM and supplied by the same power supply. </a:t>
            </a:r>
            <a:endParaRPr lang="en-US" sz="2000" dirty="0" smtClean="0"/>
          </a:p>
          <a:p>
            <a:pPr>
              <a:spcAft>
                <a:spcPts val="600"/>
              </a:spcAft>
            </a:pPr>
            <a:r>
              <a:rPr lang="en-US" sz="2000" dirty="0" smtClean="0"/>
              <a:t>The </a:t>
            </a:r>
            <a:r>
              <a:rPr lang="en-US" sz="2000" dirty="0" err="1" smtClean="0"/>
              <a:t>Drv</a:t>
            </a:r>
            <a:r>
              <a:rPr lang="en-US" sz="2000" dirty="0" smtClean="0"/>
              <a:t>/Cal </a:t>
            </a:r>
            <a:r>
              <a:rPr lang="en-US" sz="2000" dirty="0"/>
              <a:t>module will then convert the single-ended output of the ACCT-E-RM to differential and feed this signal into a CAT-8A cable that is terminated in 100 </a:t>
            </a:r>
            <a:r>
              <a:rPr lang="en-US" sz="2000" dirty="0" smtClean="0"/>
              <a:t>Ohm at both ends. </a:t>
            </a:r>
          </a:p>
          <a:p>
            <a:pPr>
              <a:spcAft>
                <a:spcPts val="600"/>
              </a:spcAft>
            </a:pPr>
            <a:r>
              <a:rPr lang="en-US" sz="2000" dirty="0" smtClean="0"/>
              <a:t>The </a:t>
            </a:r>
            <a:r>
              <a:rPr lang="en-US" sz="2000" dirty="0" err="1" smtClean="0"/>
              <a:t>Drv</a:t>
            </a:r>
            <a:r>
              <a:rPr lang="en-US" sz="2000" dirty="0" smtClean="0"/>
              <a:t>/Cal module will also generate </a:t>
            </a:r>
            <a:r>
              <a:rPr lang="en-US" sz="2000" dirty="0"/>
              <a:t>a calibration current pulse out of the digital calibration pulse from the </a:t>
            </a:r>
            <a:r>
              <a:rPr lang="en-US" sz="2000" dirty="0" smtClean="0"/>
              <a:t>RTM</a:t>
            </a:r>
            <a:r>
              <a:rPr lang="en-US" sz="2000" dirty="0"/>
              <a:t>. The </a:t>
            </a:r>
            <a:r>
              <a:rPr lang="en-US" sz="2000" dirty="0" err="1"/>
              <a:t>Drv</a:t>
            </a:r>
            <a:r>
              <a:rPr lang="en-US" sz="2000" dirty="0"/>
              <a:t>/Cal module will then </a:t>
            </a:r>
            <a:r>
              <a:rPr lang="en-US" sz="2000" dirty="0" smtClean="0"/>
              <a:t>convert</a:t>
            </a:r>
            <a:r>
              <a:rPr lang="en-US" sz="2000" dirty="0"/>
              <a:t> </a:t>
            </a:r>
            <a:r>
              <a:rPr lang="en-US" sz="2000" dirty="0" smtClean="0"/>
              <a:t>this </a:t>
            </a:r>
            <a:r>
              <a:rPr lang="en-US" sz="2000" dirty="0"/>
              <a:t>pulse to have a fixed </a:t>
            </a:r>
            <a:r>
              <a:rPr lang="en-US" sz="2000" dirty="0" smtClean="0"/>
              <a:t>current and </a:t>
            </a:r>
            <a:r>
              <a:rPr lang="en-US" sz="2000" dirty="0"/>
              <a:t>feeds it into the ACCT calibration winding. </a:t>
            </a:r>
            <a:endParaRPr lang="en-US" sz="2000" dirty="0" smtClean="0"/>
          </a:p>
          <a:p>
            <a:pPr>
              <a:spcAft>
                <a:spcPts val="600"/>
              </a:spcAft>
            </a:pPr>
            <a:r>
              <a:rPr lang="en-US" sz="2000" dirty="0"/>
              <a:t>The </a:t>
            </a:r>
            <a:r>
              <a:rPr lang="en-US" sz="2000" dirty="0" err="1"/>
              <a:t>Drv</a:t>
            </a:r>
            <a:r>
              <a:rPr lang="en-US" sz="2000" dirty="0"/>
              <a:t>/Cal module will be a new development</a:t>
            </a:r>
            <a:r>
              <a:rPr lang="en-US" sz="2000" dirty="0" smtClean="0"/>
              <a:t>. Circuit schematics has been received form M. Werner (DESY) based on an ESS-DESY </a:t>
            </a:r>
            <a:r>
              <a:rPr lang="en-US" sz="2000" dirty="0" err="1" smtClean="0"/>
              <a:t>MoU</a:t>
            </a:r>
            <a:r>
              <a:rPr lang="en-US" sz="2000" dirty="0" smtClean="0"/>
              <a:t> and technical annex.</a:t>
            </a:r>
          </a:p>
          <a:p>
            <a:endParaRPr lang="en-US" sz="2000" dirty="0" smtClean="0"/>
          </a:p>
        </p:txBody>
      </p:sp>
    </p:spTree>
    <p:extLst>
      <p:ext uri="{BB962C8B-B14F-4D97-AF65-F5344CB8AC3E}">
        <p14:creationId xmlns:p14="http://schemas.microsoft.com/office/powerpoint/2010/main" val="29775121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14</a:t>
            </a:fld>
            <a:endParaRPr lang="en-US" dirty="0">
              <a:solidFill>
                <a:srgbClr val="000000"/>
              </a:solidFill>
            </a:endParaRPr>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AMC/RTM</a:t>
            </a:r>
            <a:endParaRPr lang="en-US" b="1" dirty="0">
              <a:latin typeface="Times New Roman" charset="0"/>
              <a:cs typeface="Times New Roman" charset="0"/>
            </a:endParaRPr>
          </a:p>
        </p:txBody>
      </p:sp>
      <p:pic>
        <p:nvPicPr>
          <p:cNvPr id="14" name="Picture 13"/>
          <p:cNvPicPr preferRelativeResize="0">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4401" y="1793232"/>
            <a:ext cx="2621291" cy="1965968"/>
          </a:xfrm>
          <a:prstGeom prst="rect">
            <a:avLst/>
          </a:prstGeom>
        </p:spPr>
      </p:pic>
      <p:pic>
        <p:nvPicPr>
          <p:cNvPr id="3" name="Picture 2"/>
          <p:cNvPicPr>
            <a:picLocks noChangeAspect="1"/>
          </p:cNvPicPr>
          <p:nvPr/>
        </p:nvPicPr>
        <p:blipFill>
          <a:blip r:embed="rId3"/>
          <a:stretch>
            <a:fillRect/>
          </a:stretch>
        </p:blipFill>
        <p:spPr>
          <a:xfrm>
            <a:off x="855134" y="4605923"/>
            <a:ext cx="4148886" cy="2115552"/>
          </a:xfrm>
          <a:prstGeom prst="rect">
            <a:avLst/>
          </a:prstGeom>
        </p:spPr>
      </p:pic>
      <p:pic>
        <p:nvPicPr>
          <p:cNvPr id="15" name="Picture 14"/>
          <p:cNvPicPr>
            <a:picLocks noChangeAspect="1"/>
          </p:cNvPicPr>
          <p:nvPr/>
        </p:nvPicPr>
        <p:blipFill>
          <a:blip r:embed="rId4"/>
          <a:stretch>
            <a:fillRect/>
          </a:stretch>
        </p:blipFill>
        <p:spPr>
          <a:xfrm>
            <a:off x="5646625" y="5020732"/>
            <a:ext cx="1813149" cy="1182969"/>
          </a:xfrm>
          <a:prstGeom prst="rect">
            <a:avLst/>
          </a:prstGeom>
        </p:spPr>
      </p:pic>
      <p:sp>
        <p:nvSpPr>
          <p:cNvPr id="16" name="TextBox 15"/>
          <p:cNvSpPr txBox="1"/>
          <p:nvPr/>
        </p:nvSpPr>
        <p:spPr>
          <a:xfrm>
            <a:off x="461704" y="1426188"/>
            <a:ext cx="7459774" cy="307777"/>
          </a:xfrm>
          <a:prstGeom prst="rect">
            <a:avLst/>
          </a:prstGeom>
          <a:noFill/>
        </p:spPr>
        <p:txBody>
          <a:bodyPr wrap="square" rtlCol="0">
            <a:spAutoFit/>
          </a:bodyPr>
          <a:lstStyle/>
          <a:p>
            <a:r>
              <a:rPr lang="en-US" sz="1400" dirty="0" smtClean="0"/>
              <a:t>Solution A – Struck (or similar) </a:t>
            </a:r>
            <a:r>
              <a:rPr lang="en-US" sz="1400" dirty="0" smtClean="0"/>
              <a:t>ADC/</a:t>
            </a:r>
            <a:r>
              <a:rPr lang="en-US" sz="1400" dirty="0" smtClean="0"/>
              <a:t>FPGA AMC to be paired with a custom </a:t>
            </a:r>
            <a:r>
              <a:rPr lang="en-US" sz="1400" dirty="0" smtClean="0"/>
              <a:t>RTM:</a:t>
            </a:r>
            <a:endParaRPr lang="en-US" sz="1400" dirty="0"/>
          </a:p>
        </p:txBody>
      </p:sp>
      <p:sp>
        <p:nvSpPr>
          <p:cNvPr id="17" name="TextBox 16"/>
          <p:cNvSpPr txBox="1"/>
          <p:nvPr/>
        </p:nvSpPr>
        <p:spPr>
          <a:xfrm>
            <a:off x="461704" y="4221946"/>
            <a:ext cx="6829041" cy="307777"/>
          </a:xfrm>
          <a:prstGeom prst="rect">
            <a:avLst/>
          </a:prstGeom>
          <a:noFill/>
        </p:spPr>
        <p:txBody>
          <a:bodyPr wrap="square" rtlCol="0">
            <a:spAutoFit/>
          </a:bodyPr>
          <a:lstStyle/>
          <a:p>
            <a:r>
              <a:rPr lang="en-US" sz="1400" dirty="0" smtClean="0"/>
              <a:t>Solution B – </a:t>
            </a:r>
            <a:r>
              <a:rPr lang="en-US" sz="1400" dirty="0" err="1" smtClean="0"/>
              <a:t>IOxOS</a:t>
            </a:r>
            <a:r>
              <a:rPr lang="en-US" sz="1400" dirty="0" smtClean="0"/>
              <a:t> (or similar) </a:t>
            </a:r>
            <a:r>
              <a:rPr lang="en-US" sz="1400" dirty="0" smtClean="0"/>
              <a:t>carrier </a:t>
            </a:r>
            <a:r>
              <a:rPr lang="en-US" sz="1400" dirty="0" smtClean="0"/>
              <a:t>AMC with a COTS differential receiver FMC: </a:t>
            </a:r>
            <a:endParaRPr lang="en-US" sz="1400" dirty="0"/>
          </a:p>
        </p:txBody>
      </p:sp>
      <p:sp>
        <p:nvSpPr>
          <p:cNvPr id="18" name="TextBox 17"/>
          <p:cNvSpPr txBox="1"/>
          <p:nvPr/>
        </p:nvSpPr>
        <p:spPr>
          <a:xfrm>
            <a:off x="4426886" y="2427360"/>
            <a:ext cx="4717114" cy="646331"/>
          </a:xfrm>
          <a:prstGeom prst="rect">
            <a:avLst/>
          </a:prstGeom>
          <a:noFill/>
        </p:spPr>
        <p:txBody>
          <a:bodyPr wrap="square" rtlCol="0">
            <a:spAutoFit/>
          </a:bodyPr>
          <a:lstStyle/>
          <a:p>
            <a:r>
              <a:rPr lang="en-US" dirty="0" smtClean="0">
                <a:solidFill>
                  <a:srgbClr val="0000FF"/>
                </a:solidFill>
              </a:rPr>
              <a:t>- Custom </a:t>
            </a:r>
            <a:r>
              <a:rPr lang="en-US" dirty="0" smtClean="0">
                <a:solidFill>
                  <a:srgbClr val="0000FF"/>
                </a:solidFill>
              </a:rPr>
              <a:t>ACCT </a:t>
            </a:r>
            <a:r>
              <a:rPr lang="en-US" dirty="0" smtClean="0">
                <a:solidFill>
                  <a:srgbClr val="0000FF"/>
                </a:solidFill>
              </a:rPr>
              <a:t>RTM		or</a:t>
            </a:r>
          </a:p>
          <a:p>
            <a:r>
              <a:rPr lang="en-US" dirty="0" smtClean="0">
                <a:solidFill>
                  <a:srgbClr val="0000FF"/>
                </a:solidFill>
              </a:rPr>
              <a:t>- Commercial RTM + custom interface module</a:t>
            </a:r>
            <a:endParaRPr lang="en-US" dirty="0">
              <a:solidFill>
                <a:srgbClr val="0000FF"/>
              </a:solidFill>
            </a:endParaRPr>
          </a:p>
        </p:txBody>
      </p:sp>
      <p:sp>
        <p:nvSpPr>
          <p:cNvPr id="19" name="TextBox 18"/>
          <p:cNvSpPr txBox="1"/>
          <p:nvPr/>
        </p:nvSpPr>
        <p:spPr>
          <a:xfrm>
            <a:off x="5164078" y="5390693"/>
            <a:ext cx="509180" cy="369332"/>
          </a:xfrm>
          <a:prstGeom prst="rect">
            <a:avLst/>
          </a:prstGeom>
          <a:noFill/>
        </p:spPr>
        <p:txBody>
          <a:bodyPr wrap="square" rtlCol="0">
            <a:spAutoFit/>
          </a:bodyPr>
          <a:lstStyle/>
          <a:p>
            <a:r>
              <a:rPr lang="en-US" dirty="0" smtClean="0">
                <a:solidFill>
                  <a:srgbClr val="0000FF"/>
                </a:solidFill>
              </a:rPr>
              <a:t>+</a:t>
            </a:r>
            <a:endParaRPr lang="en-US" dirty="0">
              <a:solidFill>
                <a:srgbClr val="0000FF"/>
              </a:solidFill>
            </a:endParaRPr>
          </a:p>
        </p:txBody>
      </p:sp>
      <p:sp>
        <p:nvSpPr>
          <p:cNvPr id="20" name="TextBox 19"/>
          <p:cNvSpPr txBox="1"/>
          <p:nvPr/>
        </p:nvSpPr>
        <p:spPr>
          <a:xfrm>
            <a:off x="3682411" y="2571293"/>
            <a:ext cx="509180" cy="369332"/>
          </a:xfrm>
          <a:prstGeom prst="rect">
            <a:avLst/>
          </a:prstGeom>
          <a:noFill/>
        </p:spPr>
        <p:txBody>
          <a:bodyPr wrap="square" rtlCol="0">
            <a:spAutoFit/>
          </a:bodyPr>
          <a:lstStyle/>
          <a:p>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18476137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15</a:t>
            </a:fld>
            <a:endParaRPr lang="en-US" dirty="0">
              <a:solidFill>
                <a:srgbClr val="000000"/>
              </a:solidFill>
            </a:endParaRPr>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Struck SIS8300-L specifications</a:t>
            </a:r>
            <a:endParaRPr lang="en-US" b="1" dirty="0">
              <a:latin typeface="Times New Roman" charset="0"/>
              <a:cs typeface="Times New Roman" charset="0"/>
            </a:endParaRPr>
          </a:p>
        </p:txBody>
      </p:sp>
      <p:sp>
        <p:nvSpPr>
          <p:cNvPr id="14" name="Content Placeholder 2"/>
          <p:cNvSpPr>
            <a:spLocks noGrp="1"/>
          </p:cNvSpPr>
          <p:nvPr>
            <p:ph idx="1"/>
          </p:nvPr>
        </p:nvSpPr>
        <p:spPr>
          <a:xfrm>
            <a:off x="427010" y="1421338"/>
            <a:ext cx="7260723" cy="2380195"/>
          </a:xfrm>
        </p:spPr>
        <p:txBody>
          <a:bodyPr>
            <a:noAutofit/>
          </a:bodyPr>
          <a:lstStyle/>
          <a:p>
            <a:r>
              <a:rPr lang="en-US" sz="2000" dirty="0" smtClean="0"/>
              <a:t>Ten </a:t>
            </a:r>
            <a:r>
              <a:rPr lang="en-US" sz="2000" dirty="0"/>
              <a:t>16-bit/125 MSPS ADC input </a:t>
            </a:r>
            <a:r>
              <a:rPr lang="en-US" sz="2000" dirty="0" smtClean="0"/>
              <a:t>channels</a:t>
            </a:r>
          </a:p>
          <a:p>
            <a:r>
              <a:rPr lang="en-US" sz="2000" dirty="0" smtClean="0"/>
              <a:t>4x4 </a:t>
            </a:r>
            <a:r>
              <a:rPr lang="en-US" sz="2000" dirty="0" err="1"/>
              <a:t>Gbit</a:t>
            </a:r>
            <a:r>
              <a:rPr lang="en-US" sz="2000" dirty="0"/>
              <a:t> (default) DDR3 </a:t>
            </a:r>
            <a:r>
              <a:rPr lang="en-US" sz="2000" dirty="0" smtClean="0"/>
              <a:t>memory</a:t>
            </a:r>
          </a:p>
          <a:p>
            <a:r>
              <a:rPr lang="en-US" sz="2000" dirty="0" smtClean="0"/>
              <a:t>Two </a:t>
            </a:r>
            <a:r>
              <a:rPr lang="en-US" sz="2000" dirty="0"/>
              <a:t>Gigabit transmitter/receiver SFP </a:t>
            </a:r>
            <a:r>
              <a:rPr lang="en-US" sz="2000" dirty="0" smtClean="0"/>
              <a:t>slots</a:t>
            </a:r>
          </a:p>
          <a:p>
            <a:r>
              <a:rPr lang="en-US" sz="2000" dirty="0" smtClean="0"/>
              <a:t>Two </a:t>
            </a:r>
            <a:r>
              <a:rPr lang="en-US" sz="2000" dirty="0"/>
              <a:t>dedicated user clock inputs (TCLKA and TCLKB</a:t>
            </a:r>
            <a:r>
              <a:rPr lang="en-US" sz="2000" dirty="0" smtClean="0"/>
              <a:t>)</a:t>
            </a:r>
          </a:p>
          <a:p>
            <a:r>
              <a:rPr lang="en-US" sz="2000" dirty="0" smtClean="0"/>
              <a:t>8 </a:t>
            </a:r>
            <a:r>
              <a:rPr lang="en-US" sz="2000" dirty="0"/>
              <a:t>bidirectional differential </a:t>
            </a:r>
            <a:r>
              <a:rPr lang="en-US" sz="2000" dirty="0" smtClean="0"/>
              <a:t>interfaces to </a:t>
            </a:r>
            <a:r>
              <a:rPr lang="en-US" sz="2000" dirty="0"/>
              <a:t>the backplane </a:t>
            </a:r>
            <a:r>
              <a:rPr lang="en-US" sz="2000" dirty="0" smtClean="0"/>
              <a:t>bus</a:t>
            </a:r>
          </a:p>
          <a:p>
            <a:r>
              <a:rPr lang="en-US" sz="2000" dirty="0" err="1" smtClean="0"/>
              <a:t>Virtex</a:t>
            </a:r>
            <a:r>
              <a:rPr lang="en-US" sz="2000" dirty="0" smtClean="0"/>
              <a:t> </a:t>
            </a:r>
            <a:r>
              <a:rPr lang="en-US" sz="2000" dirty="0"/>
              <a:t>6 </a:t>
            </a:r>
            <a:r>
              <a:rPr lang="en-US" sz="2000" dirty="0" smtClean="0"/>
              <a:t>FPGA</a:t>
            </a:r>
            <a:endParaRPr lang="en-US" sz="2000" dirty="0"/>
          </a:p>
          <a:p>
            <a:endParaRPr lang="en-US" sz="2000" dirty="0" smtClean="0"/>
          </a:p>
        </p:txBody>
      </p:sp>
      <p:pic>
        <p:nvPicPr>
          <p:cNvPr id="6" name="Picture 5"/>
          <p:cNvPicPr preferRelativeResize="0">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19575" y="3801533"/>
            <a:ext cx="3705025" cy="2778768"/>
          </a:xfrm>
          <a:prstGeom prst="rect">
            <a:avLst/>
          </a:prstGeom>
        </p:spPr>
      </p:pic>
    </p:spTree>
    <p:extLst>
      <p:ext uri="{BB962C8B-B14F-4D97-AF65-F5344CB8AC3E}">
        <p14:creationId xmlns:p14="http://schemas.microsoft.com/office/powerpoint/2010/main" val="42090392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srgbClr val="000000"/>
                </a:solidFill>
              </a:rPr>
              <a:t>16</a:t>
            </a:fld>
            <a:endParaRPr lang="sv-SE" dirty="0">
              <a:solidFill>
                <a:srgbClr val="000000"/>
              </a:solidFill>
            </a:endParaRPr>
          </a:p>
        </p:txBody>
      </p:sp>
      <p:sp>
        <p:nvSpPr>
          <p:cNvPr id="5" name="Rechteck 166"/>
          <p:cNvSpPr/>
          <p:nvPr/>
        </p:nvSpPr>
        <p:spPr>
          <a:xfrm>
            <a:off x="106945" y="3452256"/>
            <a:ext cx="1290461" cy="13681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2"/>
          <p:cNvSpPr>
            <a:spLocks noGrp="1"/>
          </p:cNvSpPr>
          <p:nvPr>
            <p:ph idx="1"/>
          </p:nvPr>
        </p:nvSpPr>
        <p:spPr>
          <a:xfrm>
            <a:off x="451791" y="5036432"/>
            <a:ext cx="8229600" cy="1303167"/>
          </a:xfrm>
        </p:spPr>
        <p:txBody>
          <a:bodyPr>
            <a:normAutofit fontScale="47500" lnSpcReduction="20000"/>
          </a:bodyPr>
          <a:lstStyle/>
          <a:p>
            <a:r>
              <a:rPr lang="de-DE" dirty="0" err="1" smtClean="0"/>
              <a:t>Redundancy</a:t>
            </a:r>
            <a:r>
              <a:rPr lang="de-DE" dirty="0" smtClean="0"/>
              <a:t> </a:t>
            </a:r>
            <a:r>
              <a:rPr lang="de-DE" dirty="0" err="1" smtClean="0"/>
              <a:t>by</a:t>
            </a:r>
            <a:r>
              <a:rPr lang="de-DE" dirty="0" smtClean="0"/>
              <a:t> </a:t>
            </a:r>
            <a:r>
              <a:rPr lang="de-DE" dirty="0" err="1" smtClean="0"/>
              <a:t>two</a:t>
            </a:r>
            <a:r>
              <a:rPr lang="de-DE" dirty="0" smtClean="0"/>
              <a:t> ADC/FPGA </a:t>
            </a:r>
            <a:r>
              <a:rPr lang="de-DE" dirty="0" err="1" smtClean="0"/>
              <a:t>modules</a:t>
            </a:r>
            <a:r>
              <a:rPr lang="de-DE" dirty="0" smtClean="0"/>
              <a:t> in parallel.</a:t>
            </a:r>
          </a:p>
          <a:p>
            <a:r>
              <a:rPr lang="de-DE" dirty="0" smtClean="0"/>
              <a:t>Beam </a:t>
            </a:r>
            <a:r>
              <a:rPr lang="de-DE" dirty="0" err="1" smtClean="0"/>
              <a:t>destination</a:t>
            </a:r>
            <a:r>
              <a:rPr lang="de-DE" dirty="0" smtClean="0"/>
              <a:t> </a:t>
            </a:r>
            <a:r>
              <a:rPr lang="de-DE" dirty="0" err="1" smtClean="0"/>
              <a:t>has</a:t>
            </a:r>
            <a:r>
              <a:rPr lang="de-DE" dirty="0" smtClean="0"/>
              <a:t> </a:t>
            </a:r>
            <a:r>
              <a:rPr lang="de-DE" dirty="0" err="1" smtClean="0"/>
              <a:t>to</a:t>
            </a:r>
            <a:r>
              <a:rPr lang="de-DE" dirty="0" smtClean="0"/>
              <a:t> </a:t>
            </a:r>
            <a:r>
              <a:rPr lang="de-DE" dirty="0" err="1" smtClean="0"/>
              <a:t>be</a:t>
            </a:r>
            <a:r>
              <a:rPr lang="de-DE" dirty="0" smtClean="0"/>
              <a:t> </a:t>
            </a:r>
            <a:r>
              <a:rPr lang="de-DE" dirty="0" err="1" smtClean="0"/>
              <a:t>communicated</a:t>
            </a:r>
            <a:r>
              <a:rPr lang="de-DE" dirty="0" smtClean="0"/>
              <a:t> </a:t>
            </a:r>
            <a:r>
              <a:rPr lang="de-DE" dirty="0" err="1" smtClean="0"/>
              <a:t>to</a:t>
            </a:r>
            <a:r>
              <a:rPr lang="de-DE" dirty="0" smtClean="0"/>
              <a:t> </a:t>
            </a:r>
            <a:r>
              <a:rPr lang="de-DE" dirty="0" err="1" smtClean="0"/>
              <a:t>the</a:t>
            </a:r>
            <a:r>
              <a:rPr lang="de-DE" dirty="0" smtClean="0"/>
              <a:t> ADC/FPGA </a:t>
            </a:r>
            <a:r>
              <a:rPr lang="de-DE" dirty="0" err="1" smtClean="0"/>
              <a:t>modules</a:t>
            </a:r>
            <a:r>
              <a:rPr lang="de-DE" dirty="0" smtClean="0"/>
              <a:t> (</a:t>
            </a:r>
            <a:r>
              <a:rPr lang="de-DE" dirty="0" err="1" smtClean="0"/>
              <a:t>over</a:t>
            </a:r>
            <a:r>
              <a:rPr lang="de-DE" dirty="0" smtClean="0"/>
              <a:t> backplane).</a:t>
            </a:r>
          </a:p>
          <a:p>
            <a:r>
              <a:rPr lang="de-DE" dirty="0" smtClean="0"/>
              <a:t>This </a:t>
            </a:r>
            <a:r>
              <a:rPr lang="de-DE" dirty="0" err="1" smtClean="0"/>
              <a:t>scheme</a:t>
            </a:r>
            <a:r>
              <a:rPr lang="de-DE" dirty="0" smtClean="0"/>
              <a:t> </a:t>
            </a:r>
            <a:r>
              <a:rPr lang="de-DE" dirty="0" err="1" smtClean="0"/>
              <a:t>assumes</a:t>
            </a:r>
            <a:r>
              <a:rPr lang="de-DE" dirty="0" smtClean="0"/>
              <a:t> </a:t>
            </a:r>
            <a:r>
              <a:rPr lang="de-DE" dirty="0" err="1" smtClean="0"/>
              <a:t>that</a:t>
            </a:r>
            <a:r>
              <a:rPr lang="de-DE" dirty="0" smtClean="0"/>
              <a:t> </a:t>
            </a:r>
            <a:r>
              <a:rPr lang="de-DE" dirty="0" err="1" smtClean="0"/>
              <a:t>valves</a:t>
            </a:r>
            <a:r>
              <a:rPr lang="de-DE" dirty="0" smtClean="0"/>
              <a:t> </a:t>
            </a:r>
            <a:r>
              <a:rPr lang="de-DE" dirty="0" err="1" smtClean="0"/>
              <a:t>are</a:t>
            </a:r>
            <a:r>
              <a:rPr lang="de-DE" dirty="0" smtClean="0"/>
              <a:t> </a:t>
            </a:r>
            <a:r>
              <a:rPr lang="de-DE" dirty="0" err="1" smtClean="0"/>
              <a:t>always</a:t>
            </a:r>
            <a:r>
              <a:rPr lang="de-DE" dirty="0" smtClean="0"/>
              <a:t> open </a:t>
            </a:r>
            <a:r>
              <a:rPr lang="de-DE" dirty="0" err="1" smtClean="0"/>
              <a:t>during</a:t>
            </a:r>
            <a:r>
              <a:rPr lang="de-DE" dirty="0" smtClean="0"/>
              <a:t> beam </a:t>
            </a:r>
            <a:r>
              <a:rPr lang="de-DE" dirty="0" err="1" smtClean="0"/>
              <a:t>operation</a:t>
            </a:r>
            <a:r>
              <a:rPr lang="de-DE" dirty="0" smtClean="0"/>
              <a:t>.</a:t>
            </a:r>
          </a:p>
          <a:p>
            <a:r>
              <a:rPr lang="de-DE" dirty="0" smtClean="0"/>
              <a:t>Signal </a:t>
            </a:r>
            <a:r>
              <a:rPr lang="de-DE" dirty="0" err="1" smtClean="0"/>
              <a:t>splitter</a:t>
            </a:r>
            <a:r>
              <a:rPr lang="de-DE" dirty="0" smtClean="0"/>
              <a:t>: </a:t>
            </a:r>
            <a:r>
              <a:rPr lang="de-DE" dirty="0" err="1" smtClean="0"/>
              <a:t>the</a:t>
            </a:r>
            <a:r>
              <a:rPr lang="de-DE" dirty="0" smtClean="0"/>
              <a:t> </a:t>
            </a:r>
            <a:r>
              <a:rPr lang="de-DE" dirty="0" err="1" smtClean="0"/>
              <a:t>output</a:t>
            </a:r>
            <a:r>
              <a:rPr lang="de-DE" dirty="0" smtClean="0"/>
              <a:t> </a:t>
            </a:r>
            <a:r>
              <a:rPr lang="de-DE" dirty="0" err="1" smtClean="0"/>
              <a:t>of</a:t>
            </a:r>
            <a:r>
              <a:rPr lang="de-DE" dirty="0" smtClean="0"/>
              <a:t> </a:t>
            </a:r>
            <a:r>
              <a:rPr lang="de-DE" dirty="0" err="1" smtClean="0"/>
              <a:t>the</a:t>
            </a:r>
            <a:r>
              <a:rPr lang="de-DE" dirty="0" smtClean="0"/>
              <a:t> ACCT-E box </a:t>
            </a:r>
            <a:r>
              <a:rPr lang="de-DE" dirty="0" err="1" smtClean="0"/>
              <a:t>is</a:t>
            </a:r>
            <a:r>
              <a:rPr lang="de-DE" dirty="0" smtClean="0"/>
              <a:t> </a:t>
            </a:r>
            <a:r>
              <a:rPr lang="de-DE" dirty="0" err="1" smtClean="0"/>
              <a:t>connected</a:t>
            </a:r>
            <a:r>
              <a:rPr lang="de-DE" dirty="0" smtClean="0"/>
              <a:t> </a:t>
            </a:r>
            <a:r>
              <a:rPr lang="de-DE" dirty="0" err="1" smtClean="0"/>
              <a:t>to</a:t>
            </a:r>
            <a:r>
              <a:rPr lang="de-DE" dirty="0" smtClean="0"/>
              <a:t> a dual </a:t>
            </a:r>
            <a:r>
              <a:rPr lang="de-DE" dirty="0" err="1" smtClean="0"/>
              <a:t>output</a:t>
            </a:r>
            <a:r>
              <a:rPr lang="de-DE" dirty="0" smtClean="0"/>
              <a:t> differential </a:t>
            </a:r>
            <a:r>
              <a:rPr lang="de-DE" dirty="0" err="1" smtClean="0"/>
              <a:t>signal</a:t>
            </a:r>
            <a:r>
              <a:rPr lang="de-DE" dirty="0" smtClean="0"/>
              <a:t> </a:t>
            </a:r>
            <a:r>
              <a:rPr lang="de-DE" dirty="0" err="1" smtClean="0"/>
              <a:t>transmitter</a:t>
            </a:r>
            <a:r>
              <a:rPr lang="de-DE" dirty="0" smtClean="0"/>
              <a:t>. Attention: a power </a:t>
            </a:r>
            <a:r>
              <a:rPr lang="de-DE" dirty="0" err="1" smtClean="0"/>
              <a:t>supply</a:t>
            </a:r>
            <a:r>
              <a:rPr lang="de-DE" dirty="0" smtClean="0"/>
              <a:t> </a:t>
            </a:r>
            <a:r>
              <a:rPr lang="de-DE" dirty="0" err="1" smtClean="0"/>
              <a:t>with</a:t>
            </a:r>
            <a:r>
              <a:rPr lang="de-DE" dirty="0" smtClean="0"/>
              <a:t> </a:t>
            </a:r>
            <a:r>
              <a:rPr lang="de-DE" dirty="0" err="1" smtClean="0"/>
              <a:t>higher</a:t>
            </a:r>
            <a:r>
              <a:rPr lang="de-DE" dirty="0" smtClean="0"/>
              <a:t> </a:t>
            </a:r>
            <a:r>
              <a:rPr lang="de-DE" dirty="0" err="1" smtClean="0"/>
              <a:t>current</a:t>
            </a:r>
            <a:r>
              <a:rPr lang="de-DE" dirty="0" smtClean="0"/>
              <a:t> </a:t>
            </a:r>
            <a:r>
              <a:rPr lang="de-DE" dirty="0" err="1" smtClean="0"/>
              <a:t>may</a:t>
            </a:r>
            <a:r>
              <a:rPr lang="de-DE" dirty="0" smtClean="0"/>
              <a:t> </a:t>
            </a:r>
            <a:r>
              <a:rPr lang="de-DE" dirty="0" err="1" smtClean="0"/>
              <a:t>be</a:t>
            </a:r>
            <a:r>
              <a:rPr lang="de-DE" dirty="0" smtClean="0"/>
              <a:t> </a:t>
            </a:r>
            <a:r>
              <a:rPr lang="de-DE" dirty="0" err="1" smtClean="0"/>
              <a:t>necessary</a:t>
            </a:r>
            <a:r>
              <a:rPr lang="de-DE" dirty="0" smtClean="0"/>
              <a:t>!</a:t>
            </a:r>
          </a:p>
        </p:txBody>
      </p:sp>
      <p:sp>
        <p:nvSpPr>
          <p:cNvPr id="7" name="Abgerundetes Rechteck 4"/>
          <p:cNvSpPr/>
          <p:nvPr/>
        </p:nvSpPr>
        <p:spPr>
          <a:xfrm>
            <a:off x="1616625" y="3507871"/>
            <a:ext cx="5668425"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5"/>
          <p:cNvSpPr/>
          <p:nvPr/>
        </p:nvSpPr>
        <p:spPr>
          <a:xfrm>
            <a:off x="1996865" y="1997985"/>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6"/>
          <p:cNvCxnSpPr>
            <a:stCxn id="28" idx="3"/>
          </p:cNvCxnSpPr>
          <p:nvPr/>
        </p:nvCxnSpPr>
        <p:spPr>
          <a:xfrm flipV="1">
            <a:off x="876338" y="2247732"/>
            <a:ext cx="7056784" cy="17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hteck 7"/>
          <p:cNvSpPr/>
          <p:nvPr/>
        </p:nvSpPr>
        <p:spPr>
          <a:xfrm>
            <a:off x="2212889" y="2127366"/>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RFQ</a:t>
            </a:r>
            <a:endParaRPr lang="de-DE" sz="800" dirty="0"/>
          </a:p>
        </p:txBody>
      </p:sp>
      <p:sp>
        <p:nvSpPr>
          <p:cNvPr id="11" name="Ellipse 8"/>
          <p:cNvSpPr/>
          <p:nvPr/>
        </p:nvSpPr>
        <p:spPr>
          <a:xfrm>
            <a:off x="2764843" y="1996100"/>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9"/>
          <p:cNvSpPr/>
          <p:nvPr/>
        </p:nvSpPr>
        <p:spPr>
          <a:xfrm>
            <a:off x="3873250" y="2075293"/>
            <a:ext cx="144016" cy="344297"/>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0"/>
          <p:cNvSpPr/>
          <p:nvPr/>
        </p:nvSpPr>
        <p:spPr>
          <a:xfrm>
            <a:off x="4410063" y="2003682"/>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1"/>
          <p:cNvSpPr/>
          <p:nvPr/>
        </p:nvSpPr>
        <p:spPr>
          <a:xfrm>
            <a:off x="5274159" y="2005046"/>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2"/>
          <p:cNvSpPr/>
          <p:nvPr/>
        </p:nvSpPr>
        <p:spPr>
          <a:xfrm>
            <a:off x="5791114" y="1994724"/>
            <a:ext cx="144016" cy="518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3"/>
          <p:cNvSpPr/>
          <p:nvPr/>
        </p:nvSpPr>
        <p:spPr>
          <a:xfrm>
            <a:off x="6117757" y="2001781"/>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4"/>
          <p:cNvSpPr/>
          <p:nvPr/>
        </p:nvSpPr>
        <p:spPr>
          <a:xfrm>
            <a:off x="6930343" y="1996100"/>
            <a:ext cx="14401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Geschweifte Klammer rechts 15"/>
          <p:cNvSpPr/>
          <p:nvPr/>
        </p:nvSpPr>
        <p:spPr>
          <a:xfrm rot="16200000">
            <a:off x="1476692" y="1251334"/>
            <a:ext cx="279867" cy="119254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Textfeld 16"/>
          <p:cNvSpPr txBox="1"/>
          <p:nvPr/>
        </p:nvSpPr>
        <p:spPr>
          <a:xfrm>
            <a:off x="1308386" y="1314333"/>
            <a:ext cx="626518" cy="369332"/>
          </a:xfrm>
          <a:prstGeom prst="rect">
            <a:avLst/>
          </a:prstGeom>
          <a:noFill/>
        </p:spPr>
        <p:txBody>
          <a:bodyPr wrap="none" rtlCol="0">
            <a:spAutoFit/>
          </a:bodyPr>
          <a:lstStyle/>
          <a:p>
            <a:r>
              <a:rPr lang="de-DE" dirty="0" smtClean="0"/>
              <a:t>LEBT</a:t>
            </a:r>
            <a:endParaRPr lang="de-DE" dirty="0"/>
          </a:p>
        </p:txBody>
      </p:sp>
      <p:sp>
        <p:nvSpPr>
          <p:cNvPr id="20" name="Geschweifte Klammer rechts 17"/>
          <p:cNvSpPr/>
          <p:nvPr/>
        </p:nvSpPr>
        <p:spPr>
          <a:xfrm rot="16200000">
            <a:off x="3231753" y="1113039"/>
            <a:ext cx="290315" cy="14795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Textfeld 18"/>
          <p:cNvSpPr txBox="1"/>
          <p:nvPr/>
        </p:nvSpPr>
        <p:spPr>
          <a:xfrm>
            <a:off x="3013958" y="1314333"/>
            <a:ext cx="725904" cy="369332"/>
          </a:xfrm>
          <a:prstGeom prst="rect">
            <a:avLst/>
          </a:prstGeom>
          <a:noFill/>
        </p:spPr>
        <p:txBody>
          <a:bodyPr wrap="none" rtlCol="0">
            <a:spAutoFit/>
          </a:bodyPr>
          <a:lstStyle/>
          <a:p>
            <a:r>
              <a:rPr lang="de-DE" dirty="0"/>
              <a:t>M</a:t>
            </a:r>
            <a:r>
              <a:rPr lang="de-DE" dirty="0" smtClean="0"/>
              <a:t>EBT</a:t>
            </a:r>
            <a:endParaRPr lang="de-DE" dirty="0"/>
          </a:p>
        </p:txBody>
      </p:sp>
      <p:sp>
        <p:nvSpPr>
          <p:cNvPr id="22" name="Geschweifte Klammer rechts 19"/>
          <p:cNvSpPr/>
          <p:nvPr/>
        </p:nvSpPr>
        <p:spPr>
          <a:xfrm rot="16200000">
            <a:off x="5602067" y="396508"/>
            <a:ext cx="279869" cy="287343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0"/>
          <p:cNvSpPr txBox="1"/>
          <p:nvPr/>
        </p:nvSpPr>
        <p:spPr>
          <a:xfrm>
            <a:off x="5437794" y="1321915"/>
            <a:ext cx="608413" cy="369332"/>
          </a:xfrm>
          <a:prstGeom prst="rect">
            <a:avLst/>
          </a:prstGeom>
          <a:noFill/>
        </p:spPr>
        <p:txBody>
          <a:bodyPr wrap="square" rtlCol="0">
            <a:spAutoFit/>
          </a:bodyPr>
          <a:lstStyle/>
          <a:p>
            <a:r>
              <a:rPr lang="de-DE" dirty="0" smtClean="0"/>
              <a:t>DTL</a:t>
            </a:r>
            <a:endParaRPr lang="de-DE" dirty="0"/>
          </a:p>
        </p:txBody>
      </p:sp>
      <p:sp>
        <p:nvSpPr>
          <p:cNvPr id="24" name="Rechteck 21"/>
          <p:cNvSpPr/>
          <p:nvPr/>
        </p:nvSpPr>
        <p:spPr>
          <a:xfrm>
            <a:off x="4781304" y="2075293"/>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25" name="Rechteck 24"/>
          <p:cNvSpPr/>
          <p:nvPr/>
        </p:nvSpPr>
        <p:spPr>
          <a:xfrm>
            <a:off x="6496459" y="2067948"/>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26" name="Rechteck 25"/>
          <p:cNvSpPr/>
          <p:nvPr/>
        </p:nvSpPr>
        <p:spPr>
          <a:xfrm>
            <a:off x="1636206" y="2062415"/>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27" name="Rechteck 26"/>
          <p:cNvSpPr/>
          <p:nvPr/>
        </p:nvSpPr>
        <p:spPr>
          <a:xfrm>
            <a:off x="1092362" y="2062415"/>
            <a:ext cx="432048"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LEBTCHOP</a:t>
            </a:r>
            <a:endParaRPr lang="de-DE" sz="800" b="1" dirty="0">
              <a:solidFill>
                <a:schemeClr val="tx1"/>
              </a:solidFill>
            </a:endParaRPr>
          </a:p>
        </p:txBody>
      </p:sp>
      <p:sp>
        <p:nvSpPr>
          <p:cNvPr id="28" name="Rechteck 27"/>
          <p:cNvSpPr/>
          <p:nvPr/>
        </p:nvSpPr>
        <p:spPr>
          <a:xfrm>
            <a:off x="444290" y="2069472"/>
            <a:ext cx="432048" cy="36004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IS</a:t>
            </a:r>
            <a:endParaRPr lang="de-DE" sz="1600" b="1" dirty="0">
              <a:solidFill>
                <a:schemeClr val="tx1"/>
              </a:solidFill>
            </a:endParaRPr>
          </a:p>
        </p:txBody>
      </p:sp>
      <p:cxnSp>
        <p:nvCxnSpPr>
          <p:cNvPr id="29" name="Gerade Verbindung 28"/>
          <p:cNvCxnSpPr/>
          <p:nvPr/>
        </p:nvCxnSpPr>
        <p:spPr>
          <a:xfrm>
            <a:off x="1022215" y="2147656"/>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1884450" y="2145895"/>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rot="16200000">
            <a:off x="806817" y="2435360"/>
            <a:ext cx="409086" cy="215444"/>
          </a:xfrm>
          <a:prstGeom prst="rect">
            <a:avLst/>
          </a:prstGeom>
          <a:noFill/>
        </p:spPr>
        <p:txBody>
          <a:bodyPr wrap="none" rtlCol="0">
            <a:spAutoFit/>
          </a:bodyPr>
          <a:lstStyle/>
          <a:p>
            <a:r>
              <a:rPr lang="de-DE" sz="800" dirty="0" err="1" smtClean="0"/>
              <a:t>valve</a:t>
            </a:r>
            <a:endParaRPr lang="de-DE" sz="800" dirty="0"/>
          </a:p>
        </p:txBody>
      </p:sp>
      <p:cxnSp>
        <p:nvCxnSpPr>
          <p:cNvPr id="32" name="Gerade Verbindung 31"/>
          <p:cNvCxnSpPr/>
          <p:nvPr/>
        </p:nvCxnSpPr>
        <p:spPr>
          <a:xfrm>
            <a:off x="2676538" y="2137734"/>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2980867" y="2069993"/>
            <a:ext cx="432048"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tx1"/>
                </a:solidFill>
              </a:rPr>
              <a:t>M</a:t>
            </a:r>
            <a:r>
              <a:rPr lang="de-DE" sz="800" b="1" dirty="0" smtClean="0">
                <a:solidFill>
                  <a:schemeClr val="tx1"/>
                </a:solidFill>
              </a:rPr>
              <a:t>EBTCHOP</a:t>
            </a:r>
            <a:endParaRPr lang="de-DE" sz="800" b="1" dirty="0">
              <a:solidFill>
                <a:schemeClr val="tx1"/>
              </a:solidFill>
            </a:endParaRPr>
          </a:p>
        </p:txBody>
      </p:sp>
      <p:sp>
        <p:nvSpPr>
          <p:cNvPr id="34" name="Rechteck 33"/>
          <p:cNvSpPr/>
          <p:nvPr/>
        </p:nvSpPr>
        <p:spPr>
          <a:xfrm>
            <a:off x="3559577" y="2059550"/>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cxnSp>
        <p:nvCxnSpPr>
          <p:cNvPr id="35" name="Gerade Verbindung 34"/>
          <p:cNvCxnSpPr/>
          <p:nvPr/>
        </p:nvCxnSpPr>
        <p:spPr>
          <a:xfrm>
            <a:off x="5040342" y="2145316"/>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5522532" y="2134948"/>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6324695" y="2134948"/>
            <a:ext cx="0" cy="20367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rot="16200000">
            <a:off x="1679907" y="2418738"/>
            <a:ext cx="409086" cy="215444"/>
          </a:xfrm>
          <a:prstGeom prst="rect">
            <a:avLst/>
          </a:prstGeom>
          <a:noFill/>
        </p:spPr>
        <p:txBody>
          <a:bodyPr wrap="none" rtlCol="0">
            <a:spAutoFit/>
          </a:bodyPr>
          <a:lstStyle/>
          <a:p>
            <a:r>
              <a:rPr lang="de-DE" sz="800" dirty="0" err="1" smtClean="0"/>
              <a:t>valve</a:t>
            </a:r>
            <a:endParaRPr lang="de-DE" sz="800" dirty="0"/>
          </a:p>
        </p:txBody>
      </p:sp>
      <p:sp>
        <p:nvSpPr>
          <p:cNvPr id="39" name="Textfeld 38"/>
          <p:cNvSpPr txBox="1"/>
          <p:nvPr/>
        </p:nvSpPr>
        <p:spPr>
          <a:xfrm rot="16200000">
            <a:off x="2471995" y="2392434"/>
            <a:ext cx="409086" cy="215444"/>
          </a:xfrm>
          <a:prstGeom prst="rect">
            <a:avLst/>
          </a:prstGeom>
          <a:noFill/>
        </p:spPr>
        <p:txBody>
          <a:bodyPr wrap="none" rtlCol="0">
            <a:spAutoFit/>
          </a:bodyPr>
          <a:lstStyle/>
          <a:p>
            <a:r>
              <a:rPr lang="de-DE" sz="800" dirty="0" err="1" smtClean="0"/>
              <a:t>valve</a:t>
            </a:r>
            <a:endParaRPr lang="de-DE" sz="800" dirty="0"/>
          </a:p>
        </p:txBody>
      </p:sp>
      <p:sp>
        <p:nvSpPr>
          <p:cNvPr id="40" name="Textfeld 39"/>
          <p:cNvSpPr txBox="1"/>
          <p:nvPr/>
        </p:nvSpPr>
        <p:spPr>
          <a:xfrm rot="16200000">
            <a:off x="4835799" y="2405172"/>
            <a:ext cx="409086" cy="215444"/>
          </a:xfrm>
          <a:prstGeom prst="rect">
            <a:avLst/>
          </a:prstGeom>
          <a:noFill/>
        </p:spPr>
        <p:txBody>
          <a:bodyPr wrap="none" rtlCol="0">
            <a:spAutoFit/>
          </a:bodyPr>
          <a:lstStyle/>
          <a:p>
            <a:r>
              <a:rPr lang="de-DE" sz="800" dirty="0" err="1" smtClean="0"/>
              <a:t>valve</a:t>
            </a:r>
            <a:endParaRPr lang="de-DE" sz="800" dirty="0"/>
          </a:p>
        </p:txBody>
      </p:sp>
      <p:sp>
        <p:nvSpPr>
          <p:cNvPr id="41" name="Textfeld 40"/>
          <p:cNvSpPr txBox="1"/>
          <p:nvPr/>
        </p:nvSpPr>
        <p:spPr>
          <a:xfrm rot="16200000">
            <a:off x="5317989" y="2400016"/>
            <a:ext cx="409086" cy="215444"/>
          </a:xfrm>
          <a:prstGeom prst="rect">
            <a:avLst/>
          </a:prstGeom>
          <a:noFill/>
        </p:spPr>
        <p:txBody>
          <a:bodyPr wrap="none" rtlCol="0">
            <a:spAutoFit/>
          </a:bodyPr>
          <a:lstStyle/>
          <a:p>
            <a:r>
              <a:rPr lang="de-DE" sz="800" dirty="0" err="1" smtClean="0"/>
              <a:t>valve</a:t>
            </a:r>
            <a:endParaRPr lang="de-DE" sz="800" dirty="0"/>
          </a:p>
        </p:txBody>
      </p:sp>
      <p:sp>
        <p:nvSpPr>
          <p:cNvPr id="42" name="Textfeld 41"/>
          <p:cNvSpPr txBox="1"/>
          <p:nvPr/>
        </p:nvSpPr>
        <p:spPr>
          <a:xfrm rot="16200000">
            <a:off x="6120152" y="2405172"/>
            <a:ext cx="409086" cy="215444"/>
          </a:xfrm>
          <a:prstGeom prst="rect">
            <a:avLst/>
          </a:prstGeom>
          <a:noFill/>
        </p:spPr>
        <p:txBody>
          <a:bodyPr wrap="none" rtlCol="0">
            <a:spAutoFit/>
          </a:bodyPr>
          <a:lstStyle/>
          <a:p>
            <a:r>
              <a:rPr lang="de-DE" sz="800" dirty="0" err="1" smtClean="0"/>
              <a:t>valve</a:t>
            </a:r>
            <a:endParaRPr lang="de-DE" sz="800" dirty="0"/>
          </a:p>
        </p:txBody>
      </p:sp>
      <p:cxnSp>
        <p:nvCxnSpPr>
          <p:cNvPr id="43" name="Gerade Verbindung 42"/>
          <p:cNvCxnSpPr>
            <a:stCxn id="8" idx="4"/>
          </p:cNvCxnSpPr>
          <p:nvPr/>
        </p:nvCxnSpPr>
        <p:spPr>
          <a:xfrm>
            <a:off x="2068873" y="2502041"/>
            <a:ext cx="0" cy="30995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43"/>
          <p:cNvCxnSpPr>
            <a:endCxn id="90" idx="0"/>
          </p:cNvCxnSpPr>
          <p:nvPr/>
        </p:nvCxnSpPr>
        <p:spPr>
          <a:xfrm>
            <a:off x="2836851" y="2502041"/>
            <a:ext cx="4320" cy="30995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45"/>
          <p:cNvCxnSpPr/>
          <p:nvPr/>
        </p:nvCxnSpPr>
        <p:spPr>
          <a:xfrm>
            <a:off x="4477076" y="2502041"/>
            <a:ext cx="0" cy="30995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Gerade Verbindung 46"/>
          <p:cNvCxnSpPr/>
          <p:nvPr/>
        </p:nvCxnSpPr>
        <p:spPr>
          <a:xfrm>
            <a:off x="5346167" y="2498780"/>
            <a:ext cx="0" cy="31321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47"/>
          <p:cNvCxnSpPr/>
          <p:nvPr/>
        </p:nvCxnSpPr>
        <p:spPr>
          <a:xfrm>
            <a:off x="5863122" y="2512894"/>
            <a:ext cx="0" cy="276939"/>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48"/>
          <p:cNvCxnSpPr/>
          <p:nvPr/>
        </p:nvCxnSpPr>
        <p:spPr>
          <a:xfrm>
            <a:off x="6191820" y="2498780"/>
            <a:ext cx="0" cy="29105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Gerade Verbindung 49"/>
          <p:cNvCxnSpPr>
            <a:endCxn id="89" idx="0"/>
          </p:cNvCxnSpPr>
          <p:nvPr/>
        </p:nvCxnSpPr>
        <p:spPr>
          <a:xfrm>
            <a:off x="7012188" y="2526235"/>
            <a:ext cx="0" cy="277195"/>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0" name="Textfeld 50"/>
          <p:cNvSpPr txBox="1"/>
          <p:nvPr/>
        </p:nvSpPr>
        <p:spPr>
          <a:xfrm>
            <a:off x="1562704" y="2859799"/>
            <a:ext cx="301686" cy="369332"/>
          </a:xfrm>
          <a:prstGeom prst="rect">
            <a:avLst/>
          </a:prstGeom>
          <a:noFill/>
          <a:ln>
            <a:solidFill>
              <a:schemeClr val="tx1"/>
            </a:solidFill>
          </a:ln>
        </p:spPr>
        <p:txBody>
          <a:bodyPr wrap="none" rtlCol="0">
            <a:spAutoFit/>
          </a:bodyPr>
          <a:lstStyle/>
          <a:p>
            <a:r>
              <a:rPr lang="de-DE" dirty="0" smtClean="0"/>
              <a:t>1</a:t>
            </a:r>
            <a:endParaRPr lang="de-DE" dirty="0"/>
          </a:p>
        </p:txBody>
      </p:sp>
      <p:sp>
        <p:nvSpPr>
          <p:cNvPr id="51" name="Textfeld 51"/>
          <p:cNvSpPr txBox="1"/>
          <p:nvPr/>
        </p:nvSpPr>
        <p:spPr>
          <a:xfrm>
            <a:off x="3492238" y="2859799"/>
            <a:ext cx="301686" cy="369332"/>
          </a:xfrm>
          <a:prstGeom prst="rect">
            <a:avLst/>
          </a:prstGeom>
          <a:noFill/>
          <a:ln>
            <a:solidFill>
              <a:schemeClr val="tx1"/>
            </a:solidFill>
          </a:ln>
        </p:spPr>
        <p:txBody>
          <a:bodyPr wrap="none" rtlCol="0">
            <a:spAutoFit/>
          </a:bodyPr>
          <a:lstStyle/>
          <a:p>
            <a:r>
              <a:rPr lang="de-DE" dirty="0" smtClean="0"/>
              <a:t>2</a:t>
            </a:r>
            <a:endParaRPr lang="de-DE" dirty="0"/>
          </a:p>
        </p:txBody>
      </p:sp>
      <p:sp>
        <p:nvSpPr>
          <p:cNvPr id="52" name="Textfeld 52"/>
          <p:cNvSpPr txBox="1"/>
          <p:nvPr/>
        </p:nvSpPr>
        <p:spPr>
          <a:xfrm>
            <a:off x="4738656" y="2859799"/>
            <a:ext cx="301686" cy="369332"/>
          </a:xfrm>
          <a:prstGeom prst="rect">
            <a:avLst/>
          </a:prstGeom>
          <a:noFill/>
          <a:ln>
            <a:solidFill>
              <a:schemeClr val="tx1"/>
            </a:solidFill>
          </a:ln>
        </p:spPr>
        <p:txBody>
          <a:bodyPr wrap="none" rtlCol="0">
            <a:spAutoFit/>
          </a:bodyPr>
          <a:lstStyle/>
          <a:p>
            <a:r>
              <a:rPr lang="de-DE" dirty="0" smtClean="0"/>
              <a:t>3</a:t>
            </a:r>
            <a:endParaRPr lang="de-DE" dirty="0"/>
          </a:p>
        </p:txBody>
      </p:sp>
      <p:sp>
        <p:nvSpPr>
          <p:cNvPr id="55" name="Textfeld 55"/>
          <p:cNvSpPr txBox="1"/>
          <p:nvPr/>
        </p:nvSpPr>
        <p:spPr>
          <a:xfrm>
            <a:off x="6444208" y="2859799"/>
            <a:ext cx="301686" cy="369332"/>
          </a:xfrm>
          <a:prstGeom prst="rect">
            <a:avLst/>
          </a:prstGeom>
          <a:noFill/>
          <a:ln>
            <a:solidFill>
              <a:schemeClr val="tx1"/>
            </a:solidFill>
          </a:ln>
        </p:spPr>
        <p:txBody>
          <a:bodyPr wrap="none" rtlCol="0">
            <a:spAutoFit/>
          </a:bodyPr>
          <a:lstStyle/>
          <a:p>
            <a:r>
              <a:rPr lang="de-DE" dirty="0" smtClean="0"/>
              <a:t>4</a:t>
            </a:r>
            <a:endParaRPr lang="de-DE" dirty="0"/>
          </a:p>
        </p:txBody>
      </p:sp>
      <p:sp>
        <p:nvSpPr>
          <p:cNvPr id="56" name="Textfeld 56"/>
          <p:cNvSpPr txBox="1"/>
          <p:nvPr/>
        </p:nvSpPr>
        <p:spPr>
          <a:xfrm>
            <a:off x="7357058" y="2859799"/>
            <a:ext cx="417102" cy="369332"/>
          </a:xfrm>
          <a:prstGeom prst="rect">
            <a:avLst/>
          </a:prstGeom>
          <a:noFill/>
          <a:ln>
            <a:solidFill>
              <a:schemeClr val="tx1"/>
            </a:solidFill>
          </a:ln>
        </p:spPr>
        <p:txBody>
          <a:bodyPr wrap="none" rtlCol="0">
            <a:spAutoFit/>
          </a:bodyPr>
          <a:lstStyle/>
          <a:p>
            <a:r>
              <a:rPr lang="de-DE" dirty="0" smtClean="0"/>
              <a:t>&gt;4</a:t>
            </a:r>
            <a:endParaRPr lang="de-DE" dirty="0"/>
          </a:p>
        </p:txBody>
      </p:sp>
      <p:sp>
        <p:nvSpPr>
          <p:cNvPr id="57" name="Textfeld 57"/>
          <p:cNvSpPr txBox="1"/>
          <p:nvPr/>
        </p:nvSpPr>
        <p:spPr>
          <a:xfrm>
            <a:off x="255820" y="2813632"/>
            <a:ext cx="930126" cy="461665"/>
          </a:xfrm>
          <a:prstGeom prst="rect">
            <a:avLst/>
          </a:prstGeom>
          <a:noFill/>
          <a:ln>
            <a:solidFill>
              <a:schemeClr val="tx1"/>
            </a:solidFill>
          </a:ln>
        </p:spPr>
        <p:txBody>
          <a:bodyPr wrap="none" rtlCol="0">
            <a:spAutoFit/>
          </a:bodyPr>
          <a:lstStyle/>
          <a:p>
            <a:r>
              <a:rPr lang="de-DE" sz="1200" dirty="0" smtClean="0"/>
              <a:t>Beam</a:t>
            </a:r>
          </a:p>
          <a:p>
            <a:r>
              <a:rPr lang="de-DE" sz="1200" dirty="0" err="1" smtClean="0"/>
              <a:t>destination</a:t>
            </a:r>
            <a:r>
              <a:rPr lang="de-DE" sz="1200" dirty="0" smtClean="0"/>
              <a:t>:</a:t>
            </a:r>
            <a:endParaRPr lang="de-DE" sz="1200" dirty="0"/>
          </a:p>
        </p:txBody>
      </p:sp>
      <p:sp>
        <p:nvSpPr>
          <p:cNvPr id="58" name="Geschweifte Klammer rechts 58"/>
          <p:cNvSpPr/>
          <p:nvPr/>
        </p:nvSpPr>
        <p:spPr>
          <a:xfrm rot="16200000">
            <a:off x="7813978" y="1236951"/>
            <a:ext cx="279867" cy="119254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9" name="Textfeld 59"/>
          <p:cNvSpPr txBox="1"/>
          <p:nvPr/>
        </p:nvSpPr>
        <p:spPr>
          <a:xfrm>
            <a:off x="7645672" y="1299950"/>
            <a:ext cx="814647" cy="369332"/>
          </a:xfrm>
          <a:prstGeom prst="rect">
            <a:avLst/>
          </a:prstGeom>
          <a:noFill/>
        </p:spPr>
        <p:txBody>
          <a:bodyPr wrap="none" rtlCol="0">
            <a:spAutoFit/>
          </a:bodyPr>
          <a:lstStyle/>
          <a:p>
            <a:r>
              <a:rPr lang="de-DE" dirty="0" smtClean="0"/>
              <a:t>LEDP…</a:t>
            </a:r>
            <a:endParaRPr lang="de-DE" dirty="0"/>
          </a:p>
        </p:txBody>
      </p:sp>
      <p:sp>
        <p:nvSpPr>
          <p:cNvPr id="60" name="Textfeld 60"/>
          <p:cNvSpPr txBox="1"/>
          <p:nvPr/>
        </p:nvSpPr>
        <p:spPr>
          <a:xfrm>
            <a:off x="7002351" y="1484828"/>
            <a:ext cx="604653" cy="246221"/>
          </a:xfrm>
          <a:prstGeom prst="rect">
            <a:avLst/>
          </a:prstGeom>
          <a:noFill/>
        </p:spPr>
        <p:txBody>
          <a:bodyPr wrap="none" rtlCol="0">
            <a:spAutoFit/>
          </a:bodyPr>
          <a:lstStyle/>
          <a:p>
            <a:r>
              <a:rPr lang="de-DE" sz="1000" dirty="0" smtClean="0"/>
              <a:t>42.4? m</a:t>
            </a:r>
            <a:endParaRPr lang="de-DE" sz="1000" dirty="0"/>
          </a:p>
        </p:txBody>
      </p:sp>
      <p:sp>
        <p:nvSpPr>
          <p:cNvPr id="61" name="Textfeld 61"/>
          <p:cNvSpPr txBox="1"/>
          <p:nvPr/>
        </p:nvSpPr>
        <p:spPr>
          <a:xfrm>
            <a:off x="1969224" y="1546171"/>
            <a:ext cx="538930" cy="246221"/>
          </a:xfrm>
          <a:prstGeom prst="rect">
            <a:avLst/>
          </a:prstGeom>
          <a:noFill/>
        </p:spPr>
        <p:txBody>
          <a:bodyPr wrap="none" rtlCol="0">
            <a:spAutoFit/>
          </a:bodyPr>
          <a:lstStyle/>
          <a:p>
            <a:r>
              <a:rPr lang="de-DE" sz="1000" dirty="0" smtClean="0"/>
              <a:t>2.4? m</a:t>
            </a:r>
            <a:endParaRPr lang="de-DE" sz="1000" dirty="0"/>
          </a:p>
        </p:txBody>
      </p:sp>
      <p:sp>
        <p:nvSpPr>
          <p:cNvPr id="62" name="Textfeld 62"/>
          <p:cNvSpPr txBox="1"/>
          <p:nvPr/>
        </p:nvSpPr>
        <p:spPr>
          <a:xfrm>
            <a:off x="2409325" y="1546170"/>
            <a:ext cx="538930" cy="246221"/>
          </a:xfrm>
          <a:prstGeom prst="rect">
            <a:avLst/>
          </a:prstGeom>
          <a:noFill/>
        </p:spPr>
        <p:txBody>
          <a:bodyPr wrap="none" rtlCol="0">
            <a:spAutoFit/>
          </a:bodyPr>
          <a:lstStyle/>
          <a:p>
            <a:r>
              <a:rPr lang="de-DE" sz="1000" dirty="0" smtClean="0"/>
              <a:t>6.4? m</a:t>
            </a:r>
            <a:endParaRPr lang="de-DE" sz="1000" dirty="0"/>
          </a:p>
        </p:txBody>
      </p:sp>
      <p:sp>
        <p:nvSpPr>
          <p:cNvPr id="63" name="Textfeld 63"/>
          <p:cNvSpPr txBox="1"/>
          <p:nvPr/>
        </p:nvSpPr>
        <p:spPr>
          <a:xfrm>
            <a:off x="3976239" y="1534143"/>
            <a:ext cx="604653" cy="246221"/>
          </a:xfrm>
          <a:prstGeom prst="rect">
            <a:avLst/>
          </a:prstGeom>
          <a:noFill/>
        </p:spPr>
        <p:txBody>
          <a:bodyPr wrap="none" rtlCol="0">
            <a:spAutoFit/>
          </a:bodyPr>
          <a:lstStyle/>
          <a:p>
            <a:r>
              <a:rPr lang="de-DE" sz="1000" dirty="0" smtClean="0"/>
              <a:t>10.0? m</a:t>
            </a:r>
            <a:endParaRPr lang="de-DE" sz="1000" dirty="0"/>
          </a:p>
        </p:txBody>
      </p:sp>
      <p:sp>
        <p:nvSpPr>
          <p:cNvPr id="64" name="Ellipse 64"/>
          <p:cNvSpPr/>
          <p:nvPr/>
        </p:nvSpPr>
        <p:spPr>
          <a:xfrm>
            <a:off x="1919151" y="3656128"/>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Ellipse 66"/>
          <p:cNvSpPr/>
          <p:nvPr/>
        </p:nvSpPr>
        <p:spPr>
          <a:xfrm>
            <a:off x="5196994" y="3657050"/>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7"/>
          <p:cNvSpPr/>
          <p:nvPr/>
        </p:nvSpPr>
        <p:spPr>
          <a:xfrm>
            <a:off x="6067684" y="3657050"/>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8"/>
          <p:cNvSpPr/>
          <p:nvPr/>
        </p:nvSpPr>
        <p:spPr>
          <a:xfrm>
            <a:off x="6873195" y="3663748"/>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9"/>
          <p:cNvSpPr/>
          <p:nvPr/>
        </p:nvSpPr>
        <p:spPr>
          <a:xfrm>
            <a:off x="5740112" y="3656128"/>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70"/>
          <p:cNvSpPr/>
          <p:nvPr/>
        </p:nvSpPr>
        <p:spPr>
          <a:xfrm>
            <a:off x="4359990" y="3663748"/>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71"/>
          <p:cNvSpPr/>
          <p:nvPr/>
        </p:nvSpPr>
        <p:spPr>
          <a:xfrm>
            <a:off x="2714770" y="3679910"/>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2"/>
          <p:cNvSpPr txBox="1"/>
          <p:nvPr/>
        </p:nvSpPr>
        <p:spPr>
          <a:xfrm>
            <a:off x="2918651" y="3507381"/>
            <a:ext cx="1003415" cy="461665"/>
          </a:xfrm>
          <a:prstGeom prst="rect">
            <a:avLst/>
          </a:prstGeom>
          <a:noFill/>
        </p:spPr>
        <p:txBody>
          <a:bodyPr wrap="square" rtlCol="0">
            <a:spAutoFit/>
          </a:bodyPr>
          <a:lstStyle/>
          <a:p>
            <a:r>
              <a:rPr lang="de-DE" sz="1200" b="1" dirty="0" smtClean="0"/>
              <a:t>ADC/FPGA </a:t>
            </a:r>
            <a:r>
              <a:rPr lang="de-DE" sz="1200" b="1" dirty="0" err="1" smtClean="0"/>
              <a:t>module</a:t>
            </a:r>
            <a:endParaRPr lang="de-DE" sz="1200" b="1" dirty="0"/>
          </a:p>
        </p:txBody>
      </p:sp>
      <p:sp>
        <p:nvSpPr>
          <p:cNvPr id="72" name="Abgerundetes Rechteck 74"/>
          <p:cNvSpPr/>
          <p:nvPr/>
        </p:nvSpPr>
        <p:spPr>
          <a:xfrm>
            <a:off x="8184923" y="3507381"/>
            <a:ext cx="771299" cy="1224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BIS</a:t>
            </a:r>
            <a:endParaRPr lang="de-DE" dirty="0"/>
          </a:p>
        </p:txBody>
      </p:sp>
      <p:cxnSp>
        <p:nvCxnSpPr>
          <p:cNvPr id="73" name="Gerade Verbindung mit Pfeil 75"/>
          <p:cNvCxnSpPr>
            <a:stCxn id="7" idx="3"/>
          </p:cNvCxnSpPr>
          <p:nvPr/>
        </p:nvCxnSpPr>
        <p:spPr>
          <a:xfrm>
            <a:off x="7285050" y="3723895"/>
            <a:ext cx="89987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Gerade Verbindung mit Pfeil 76"/>
          <p:cNvCxnSpPr/>
          <p:nvPr/>
        </p:nvCxnSpPr>
        <p:spPr>
          <a:xfrm>
            <a:off x="7497567" y="4257684"/>
            <a:ext cx="6873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Textfeld 77"/>
          <p:cNvSpPr txBox="1"/>
          <p:nvPr/>
        </p:nvSpPr>
        <p:spPr>
          <a:xfrm>
            <a:off x="7516062" y="3516241"/>
            <a:ext cx="598241" cy="246221"/>
          </a:xfrm>
          <a:prstGeom prst="rect">
            <a:avLst/>
          </a:prstGeom>
          <a:noFill/>
        </p:spPr>
        <p:txBody>
          <a:bodyPr wrap="none" rtlCol="0">
            <a:spAutoFit/>
          </a:bodyPr>
          <a:lstStyle/>
          <a:p>
            <a:r>
              <a:rPr lang="de-DE" sz="1000" b="1" dirty="0" smtClean="0"/>
              <a:t>PERMIT</a:t>
            </a:r>
            <a:endParaRPr lang="de-DE" sz="1000" b="1" dirty="0"/>
          </a:p>
        </p:txBody>
      </p:sp>
      <p:sp>
        <p:nvSpPr>
          <p:cNvPr id="76" name="Textfeld 78"/>
          <p:cNvSpPr txBox="1"/>
          <p:nvPr/>
        </p:nvSpPr>
        <p:spPr>
          <a:xfrm>
            <a:off x="7499083" y="4055599"/>
            <a:ext cx="598241" cy="246221"/>
          </a:xfrm>
          <a:prstGeom prst="rect">
            <a:avLst/>
          </a:prstGeom>
          <a:noFill/>
        </p:spPr>
        <p:txBody>
          <a:bodyPr wrap="none" rtlCol="0">
            <a:spAutoFit/>
          </a:bodyPr>
          <a:lstStyle/>
          <a:p>
            <a:r>
              <a:rPr lang="de-DE" sz="1000" b="1" dirty="0" smtClean="0"/>
              <a:t>PERMIT</a:t>
            </a:r>
            <a:endParaRPr lang="de-DE" sz="1000" b="1" dirty="0"/>
          </a:p>
        </p:txBody>
      </p:sp>
      <p:cxnSp>
        <p:nvCxnSpPr>
          <p:cNvPr id="77" name="Gerade Verbindung 79"/>
          <p:cNvCxnSpPr>
            <a:stCxn id="26" idx="2"/>
            <a:endCxn id="50" idx="0"/>
          </p:cNvCxnSpPr>
          <p:nvPr/>
        </p:nvCxnSpPr>
        <p:spPr>
          <a:xfrm>
            <a:off x="1713547" y="2422455"/>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8" name="Gerade Verbindung 80"/>
          <p:cNvCxnSpPr/>
          <p:nvPr/>
        </p:nvCxnSpPr>
        <p:spPr>
          <a:xfrm>
            <a:off x="3636918" y="2429512"/>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Gerade Verbindung 81"/>
          <p:cNvCxnSpPr/>
          <p:nvPr/>
        </p:nvCxnSpPr>
        <p:spPr>
          <a:xfrm>
            <a:off x="4858645" y="2437886"/>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Gerade Verbindung 84"/>
          <p:cNvCxnSpPr/>
          <p:nvPr/>
        </p:nvCxnSpPr>
        <p:spPr>
          <a:xfrm>
            <a:off x="6573800" y="2437886"/>
            <a:ext cx="0" cy="437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4" name="Rechteck 85"/>
          <p:cNvSpPr/>
          <p:nvPr/>
        </p:nvSpPr>
        <p:spPr>
          <a:xfrm>
            <a:off x="1929879" y="2811993"/>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85" name="Rechteck 94"/>
          <p:cNvSpPr/>
          <p:nvPr/>
        </p:nvSpPr>
        <p:spPr>
          <a:xfrm>
            <a:off x="4338083" y="2811993"/>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86" name="Rechteck 96"/>
          <p:cNvSpPr/>
          <p:nvPr/>
        </p:nvSpPr>
        <p:spPr>
          <a:xfrm>
            <a:off x="5207174" y="2789833"/>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87" name="Rechteck 98"/>
          <p:cNvSpPr/>
          <p:nvPr/>
        </p:nvSpPr>
        <p:spPr>
          <a:xfrm>
            <a:off x="5724128" y="2789833"/>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88" name="Rechteck 100"/>
          <p:cNvSpPr/>
          <p:nvPr/>
        </p:nvSpPr>
        <p:spPr>
          <a:xfrm>
            <a:off x="6045565" y="2789833"/>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89" name="Rechteck 102"/>
          <p:cNvSpPr/>
          <p:nvPr/>
        </p:nvSpPr>
        <p:spPr>
          <a:xfrm>
            <a:off x="6873195" y="2803430"/>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90" name="Rechteck 104"/>
          <p:cNvSpPr/>
          <p:nvPr/>
        </p:nvSpPr>
        <p:spPr>
          <a:xfrm>
            <a:off x="2702178" y="2811993"/>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cxnSp>
        <p:nvCxnSpPr>
          <p:cNvPr id="91" name="Gerade Verbindung 106"/>
          <p:cNvCxnSpPr>
            <a:endCxn id="64" idx="0"/>
          </p:cNvCxnSpPr>
          <p:nvPr/>
        </p:nvCxnSpPr>
        <p:spPr>
          <a:xfrm>
            <a:off x="1957827" y="3008004"/>
            <a:ext cx="11397" cy="648124"/>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2" name="Gerade Verbindung 108"/>
          <p:cNvCxnSpPr>
            <a:endCxn id="70" idx="0"/>
          </p:cNvCxnSpPr>
          <p:nvPr/>
        </p:nvCxnSpPr>
        <p:spPr>
          <a:xfrm>
            <a:off x="2764843" y="3010977"/>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3" name="Gerade Verbindung 112"/>
          <p:cNvCxnSpPr/>
          <p:nvPr/>
        </p:nvCxnSpPr>
        <p:spPr>
          <a:xfrm>
            <a:off x="4404730" y="3010976"/>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4" name="Gerade Verbindung 113"/>
          <p:cNvCxnSpPr/>
          <p:nvPr/>
        </p:nvCxnSpPr>
        <p:spPr>
          <a:xfrm>
            <a:off x="5252182" y="2994815"/>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5" name="Gerade Verbindung 114"/>
          <p:cNvCxnSpPr/>
          <p:nvPr/>
        </p:nvCxnSpPr>
        <p:spPr>
          <a:xfrm>
            <a:off x="5791114" y="2973946"/>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6" name="Gerade Verbindung 115"/>
          <p:cNvCxnSpPr/>
          <p:nvPr/>
        </p:nvCxnSpPr>
        <p:spPr>
          <a:xfrm>
            <a:off x="6916094" y="2988117"/>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7" name="Gerade Verbindung 117"/>
          <p:cNvCxnSpPr/>
          <p:nvPr/>
        </p:nvCxnSpPr>
        <p:spPr>
          <a:xfrm>
            <a:off x="6117757" y="2973946"/>
            <a:ext cx="0" cy="66893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8" name="Abgerundetes Rechteck 122"/>
          <p:cNvSpPr/>
          <p:nvPr/>
        </p:nvSpPr>
        <p:spPr>
          <a:xfrm>
            <a:off x="1810569" y="4129781"/>
            <a:ext cx="5668425"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Ellipse 123"/>
          <p:cNvSpPr/>
          <p:nvPr/>
        </p:nvSpPr>
        <p:spPr>
          <a:xfrm>
            <a:off x="2113095" y="4278038"/>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125"/>
          <p:cNvSpPr/>
          <p:nvPr/>
        </p:nvSpPr>
        <p:spPr>
          <a:xfrm>
            <a:off x="5390938" y="4278960"/>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26"/>
          <p:cNvSpPr/>
          <p:nvPr/>
        </p:nvSpPr>
        <p:spPr>
          <a:xfrm>
            <a:off x="6261628" y="4278960"/>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Ellipse 127"/>
          <p:cNvSpPr/>
          <p:nvPr/>
        </p:nvSpPr>
        <p:spPr>
          <a:xfrm>
            <a:off x="7067139" y="4285658"/>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28"/>
          <p:cNvSpPr/>
          <p:nvPr/>
        </p:nvSpPr>
        <p:spPr>
          <a:xfrm>
            <a:off x="5934056" y="4278038"/>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29"/>
          <p:cNvSpPr/>
          <p:nvPr/>
        </p:nvSpPr>
        <p:spPr>
          <a:xfrm>
            <a:off x="4553934" y="4285658"/>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30"/>
          <p:cNvSpPr/>
          <p:nvPr/>
        </p:nvSpPr>
        <p:spPr>
          <a:xfrm>
            <a:off x="2908714" y="4301820"/>
            <a:ext cx="100146" cy="10336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Textfeld 131"/>
          <p:cNvSpPr txBox="1"/>
          <p:nvPr/>
        </p:nvSpPr>
        <p:spPr>
          <a:xfrm>
            <a:off x="3069146" y="4129291"/>
            <a:ext cx="1003415" cy="461665"/>
          </a:xfrm>
          <a:prstGeom prst="rect">
            <a:avLst/>
          </a:prstGeom>
          <a:noFill/>
        </p:spPr>
        <p:txBody>
          <a:bodyPr wrap="square" rtlCol="0">
            <a:spAutoFit/>
          </a:bodyPr>
          <a:lstStyle/>
          <a:p>
            <a:r>
              <a:rPr lang="de-DE" sz="1200" b="1" dirty="0" smtClean="0"/>
              <a:t>ADC/FPGA </a:t>
            </a:r>
            <a:r>
              <a:rPr lang="de-DE" sz="1200" b="1" dirty="0" err="1" smtClean="0"/>
              <a:t>module</a:t>
            </a:r>
            <a:endParaRPr lang="de-DE" sz="1200" b="1" dirty="0"/>
          </a:p>
        </p:txBody>
      </p:sp>
      <p:cxnSp>
        <p:nvCxnSpPr>
          <p:cNvPr id="107" name="Gerade Verbindung 132"/>
          <p:cNvCxnSpPr/>
          <p:nvPr/>
        </p:nvCxnSpPr>
        <p:spPr>
          <a:xfrm>
            <a:off x="2140881" y="3015624"/>
            <a:ext cx="5698" cy="1262414"/>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8" name="Gerade Verbindung 133"/>
          <p:cNvCxnSpPr>
            <a:endCxn id="105" idx="0"/>
          </p:cNvCxnSpPr>
          <p:nvPr/>
        </p:nvCxnSpPr>
        <p:spPr>
          <a:xfrm>
            <a:off x="2947897" y="3018597"/>
            <a:ext cx="10890" cy="1283223"/>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9" name="Gerade Verbindung 135"/>
          <p:cNvCxnSpPr>
            <a:endCxn id="104" idx="0"/>
          </p:cNvCxnSpPr>
          <p:nvPr/>
        </p:nvCxnSpPr>
        <p:spPr>
          <a:xfrm>
            <a:off x="4587784" y="3018596"/>
            <a:ext cx="16223" cy="126706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0" name="Gerade Verbindung 136"/>
          <p:cNvCxnSpPr>
            <a:endCxn id="100" idx="0"/>
          </p:cNvCxnSpPr>
          <p:nvPr/>
        </p:nvCxnSpPr>
        <p:spPr>
          <a:xfrm>
            <a:off x="5435236" y="3002435"/>
            <a:ext cx="5775" cy="1276525"/>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Gerade Verbindung 137"/>
          <p:cNvCxnSpPr>
            <a:endCxn id="103" idx="0"/>
          </p:cNvCxnSpPr>
          <p:nvPr/>
        </p:nvCxnSpPr>
        <p:spPr>
          <a:xfrm>
            <a:off x="5974168" y="2981566"/>
            <a:ext cx="9961" cy="129647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2" name="Gerade Verbindung 138"/>
          <p:cNvCxnSpPr>
            <a:endCxn id="102" idx="0"/>
          </p:cNvCxnSpPr>
          <p:nvPr/>
        </p:nvCxnSpPr>
        <p:spPr>
          <a:xfrm>
            <a:off x="7099148" y="2995737"/>
            <a:ext cx="18064" cy="1289921"/>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3" name="Gerade Verbindung 139"/>
          <p:cNvCxnSpPr/>
          <p:nvPr/>
        </p:nvCxnSpPr>
        <p:spPr>
          <a:xfrm>
            <a:off x="6300811" y="2981566"/>
            <a:ext cx="10890" cy="1296472"/>
          </a:xfrm>
          <a:prstGeom prst="line">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4" name="Gerade Verbindung mit Pfeil 158"/>
          <p:cNvCxnSpPr/>
          <p:nvPr/>
        </p:nvCxnSpPr>
        <p:spPr>
          <a:xfrm>
            <a:off x="7281701" y="3812296"/>
            <a:ext cx="89987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Gerade Verbindung mit Pfeil 161"/>
          <p:cNvCxnSpPr/>
          <p:nvPr/>
        </p:nvCxnSpPr>
        <p:spPr>
          <a:xfrm>
            <a:off x="7494218" y="4345805"/>
            <a:ext cx="6873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6" name="Rechteck 162"/>
          <p:cNvSpPr/>
          <p:nvPr/>
        </p:nvSpPr>
        <p:spPr>
          <a:xfrm>
            <a:off x="255820" y="3715431"/>
            <a:ext cx="154682"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FC</a:t>
            </a:r>
            <a:endParaRPr lang="de-DE" sz="800" b="1" dirty="0">
              <a:solidFill>
                <a:schemeClr val="tx1"/>
              </a:solidFill>
            </a:endParaRPr>
          </a:p>
        </p:txBody>
      </p:sp>
      <p:sp>
        <p:nvSpPr>
          <p:cNvPr id="117" name="Rechteck 163"/>
          <p:cNvSpPr/>
          <p:nvPr/>
        </p:nvSpPr>
        <p:spPr>
          <a:xfrm>
            <a:off x="194168" y="4209487"/>
            <a:ext cx="27798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a:t>
            </a:r>
            <a:endParaRPr lang="de-DE" sz="1200" dirty="0"/>
          </a:p>
        </p:txBody>
      </p:sp>
      <p:sp>
        <p:nvSpPr>
          <p:cNvPr id="118" name="Textfeld 164"/>
          <p:cNvSpPr txBox="1"/>
          <p:nvPr/>
        </p:nvSpPr>
        <p:spPr>
          <a:xfrm>
            <a:off x="410502" y="3775401"/>
            <a:ext cx="829073" cy="246221"/>
          </a:xfrm>
          <a:prstGeom prst="rect">
            <a:avLst/>
          </a:prstGeom>
          <a:noFill/>
        </p:spPr>
        <p:txBody>
          <a:bodyPr wrap="none" rtlCol="0">
            <a:spAutoFit/>
          </a:bodyPr>
          <a:lstStyle/>
          <a:p>
            <a:r>
              <a:rPr lang="de-DE" sz="1000" dirty="0" smtClean="0"/>
              <a:t>Faraday Cup</a:t>
            </a:r>
            <a:endParaRPr lang="de-DE" sz="1000" dirty="0"/>
          </a:p>
        </p:txBody>
      </p:sp>
      <p:sp>
        <p:nvSpPr>
          <p:cNvPr id="119" name="Textfeld 165"/>
          <p:cNvSpPr txBox="1"/>
          <p:nvPr/>
        </p:nvSpPr>
        <p:spPr>
          <a:xfrm>
            <a:off x="472153" y="4085603"/>
            <a:ext cx="925253" cy="400110"/>
          </a:xfrm>
          <a:prstGeom prst="rect">
            <a:avLst/>
          </a:prstGeom>
          <a:noFill/>
        </p:spPr>
        <p:txBody>
          <a:bodyPr wrap="none" rtlCol="0">
            <a:spAutoFit/>
          </a:bodyPr>
          <a:lstStyle/>
          <a:p>
            <a:r>
              <a:rPr lang="de-DE" sz="1000" dirty="0" smtClean="0"/>
              <a:t>Signal </a:t>
            </a:r>
            <a:r>
              <a:rPr lang="de-DE" sz="1000" dirty="0" err="1" smtClean="0"/>
              <a:t>splitter</a:t>
            </a:r>
            <a:endParaRPr lang="de-DE" sz="1000" dirty="0" smtClean="0"/>
          </a:p>
          <a:p>
            <a:r>
              <a:rPr lang="de-DE" sz="1000" dirty="0" smtClean="0"/>
              <a:t>at ACCT-E box</a:t>
            </a:r>
            <a:endParaRPr lang="de-DE" sz="1000" dirty="0"/>
          </a:p>
        </p:txBody>
      </p:sp>
      <p:sp>
        <p:nvSpPr>
          <p:cNvPr id="120" name="Textfeld 167"/>
          <p:cNvSpPr txBox="1"/>
          <p:nvPr/>
        </p:nvSpPr>
        <p:spPr>
          <a:xfrm>
            <a:off x="326417" y="3456275"/>
            <a:ext cx="851515" cy="246221"/>
          </a:xfrm>
          <a:prstGeom prst="rect">
            <a:avLst/>
          </a:prstGeom>
          <a:noFill/>
        </p:spPr>
        <p:txBody>
          <a:bodyPr wrap="none" rtlCol="0">
            <a:spAutoFit/>
          </a:bodyPr>
          <a:lstStyle/>
          <a:p>
            <a:r>
              <a:rPr lang="de-DE" sz="1000" b="1" dirty="0" smtClean="0"/>
              <a:t>Explanation:</a:t>
            </a:r>
            <a:endParaRPr lang="de-DE" sz="1000" b="1" dirty="0"/>
          </a:p>
        </p:txBody>
      </p:sp>
      <p:sp>
        <p:nvSpPr>
          <p:cNvPr id="121" name="Textfeld 140"/>
          <p:cNvSpPr txBox="1"/>
          <p:nvPr/>
        </p:nvSpPr>
        <p:spPr>
          <a:xfrm>
            <a:off x="3777584" y="2398115"/>
            <a:ext cx="335348" cy="215444"/>
          </a:xfrm>
          <a:prstGeom prst="rect">
            <a:avLst/>
          </a:prstGeom>
          <a:noFill/>
        </p:spPr>
        <p:txBody>
          <a:bodyPr wrap="none" rtlCol="0">
            <a:spAutoFit/>
          </a:bodyPr>
          <a:lstStyle/>
          <a:p>
            <a:r>
              <a:rPr lang="de-DE" sz="800" dirty="0" smtClean="0"/>
              <a:t>FCT</a:t>
            </a:r>
            <a:endParaRPr lang="de-DE" sz="800" dirty="0"/>
          </a:p>
        </p:txBody>
      </p:sp>
      <p:sp>
        <p:nvSpPr>
          <p:cNvPr id="122" name="Textfeld 141"/>
          <p:cNvSpPr txBox="1"/>
          <p:nvPr/>
        </p:nvSpPr>
        <p:spPr>
          <a:xfrm>
            <a:off x="1953585" y="2226273"/>
            <a:ext cx="235962" cy="215444"/>
          </a:xfrm>
          <a:prstGeom prst="rect">
            <a:avLst/>
          </a:prstGeom>
          <a:noFill/>
        </p:spPr>
        <p:txBody>
          <a:bodyPr wrap="none" rtlCol="0">
            <a:spAutoFit/>
          </a:bodyPr>
          <a:lstStyle/>
          <a:p>
            <a:r>
              <a:rPr lang="de-DE" sz="800" b="1" dirty="0" smtClean="0"/>
              <a:t>1</a:t>
            </a:r>
            <a:endParaRPr lang="de-DE" sz="800" b="1" dirty="0"/>
          </a:p>
        </p:txBody>
      </p:sp>
      <p:sp>
        <p:nvSpPr>
          <p:cNvPr id="123" name="Textfeld 144"/>
          <p:cNvSpPr txBox="1"/>
          <p:nvPr/>
        </p:nvSpPr>
        <p:spPr>
          <a:xfrm>
            <a:off x="2723190" y="2234070"/>
            <a:ext cx="235962" cy="215444"/>
          </a:xfrm>
          <a:prstGeom prst="rect">
            <a:avLst/>
          </a:prstGeom>
          <a:noFill/>
        </p:spPr>
        <p:txBody>
          <a:bodyPr wrap="none" rtlCol="0">
            <a:spAutoFit/>
          </a:bodyPr>
          <a:lstStyle/>
          <a:p>
            <a:r>
              <a:rPr lang="de-DE" sz="800" b="1" dirty="0" smtClean="0"/>
              <a:t>2</a:t>
            </a:r>
            <a:endParaRPr lang="de-DE" sz="800" b="1" dirty="0"/>
          </a:p>
        </p:txBody>
      </p:sp>
      <p:sp>
        <p:nvSpPr>
          <p:cNvPr id="124" name="Textfeld 145"/>
          <p:cNvSpPr txBox="1"/>
          <p:nvPr/>
        </p:nvSpPr>
        <p:spPr>
          <a:xfrm>
            <a:off x="4364090" y="2241844"/>
            <a:ext cx="235962" cy="215444"/>
          </a:xfrm>
          <a:prstGeom prst="rect">
            <a:avLst/>
          </a:prstGeom>
          <a:noFill/>
        </p:spPr>
        <p:txBody>
          <a:bodyPr wrap="none" rtlCol="0">
            <a:spAutoFit/>
          </a:bodyPr>
          <a:lstStyle/>
          <a:p>
            <a:r>
              <a:rPr lang="de-DE" sz="800" b="1" dirty="0" smtClean="0"/>
              <a:t>3</a:t>
            </a:r>
            <a:endParaRPr lang="de-DE" sz="800" b="1" dirty="0"/>
          </a:p>
        </p:txBody>
      </p:sp>
      <p:sp>
        <p:nvSpPr>
          <p:cNvPr id="125" name="Textfeld 146"/>
          <p:cNvSpPr txBox="1"/>
          <p:nvPr/>
        </p:nvSpPr>
        <p:spPr>
          <a:xfrm>
            <a:off x="5228186" y="2234070"/>
            <a:ext cx="235962" cy="215444"/>
          </a:xfrm>
          <a:prstGeom prst="rect">
            <a:avLst/>
          </a:prstGeom>
          <a:noFill/>
        </p:spPr>
        <p:txBody>
          <a:bodyPr wrap="none" rtlCol="0">
            <a:spAutoFit/>
          </a:bodyPr>
          <a:lstStyle/>
          <a:p>
            <a:r>
              <a:rPr lang="de-DE" sz="800" b="1" dirty="0" smtClean="0"/>
              <a:t>4</a:t>
            </a:r>
            <a:endParaRPr lang="de-DE" sz="800" b="1" dirty="0"/>
          </a:p>
        </p:txBody>
      </p:sp>
      <p:sp>
        <p:nvSpPr>
          <p:cNvPr id="126" name="Textfeld 147"/>
          <p:cNvSpPr txBox="1"/>
          <p:nvPr/>
        </p:nvSpPr>
        <p:spPr>
          <a:xfrm>
            <a:off x="5755022" y="2249491"/>
            <a:ext cx="235962" cy="215444"/>
          </a:xfrm>
          <a:prstGeom prst="rect">
            <a:avLst/>
          </a:prstGeom>
          <a:noFill/>
        </p:spPr>
        <p:txBody>
          <a:bodyPr wrap="none" rtlCol="0">
            <a:spAutoFit/>
          </a:bodyPr>
          <a:lstStyle/>
          <a:p>
            <a:r>
              <a:rPr lang="de-DE" sz="800" b="1" dirty="0" smtClean="0"/>
              <a:t>5</a:t>
            </a:r>
            <a:endParaRPr lang="de-DE" sz="800" b="1" dirty="0"/>
          </a:p>
        </p:txBody>
      </p:sp>
      <p:sp>
        <p:nvSpPr>
          <p:cNvPr id="127" name="Textfeld 148"/>
          <p:cNvSpPr txBox="1"/>
          <p:nvPr/>
        </p:nvSpPr>
        <p:spPr>
          <a:xfrm>
            <a:off x="6075739" y="2249491"/>
            <a:ext cx="235962" cy="215444"/>
          </a:xfrm>
          <a:prstGeom prst="rect">
            <a:avLst/>
          </a:prstGeom>
          <a:noFill/>
        </p:spPr>
        <p:txBody>
          <a:bodyPr wrap="none" rtlCol="0">
            <a:spAutoFit/>
          </a:bodyPr>
          <a:lstStyle/>
          <a:p>
            <a:r>
              <a:rPr lang="de-DE" sz="800" b="1" dirty="0" smtClean="0"/>
              <a:t>6</a:t>
            </a:r>
            <a:endParaRPr lang="de-DE" sz="800" b="1" dirty="0"/>
          </a:p>
        </p:txBody>
      </p:sp>
      <p:sp>
        <p:nvSpPr>
          <p:cNvPr id="128" name="Textfeld 149"/>
          <p:cNvSpPr txBox="1"/>
          <p:nvPr/>
        </p:nvSpPr>
        <p:spPr>
          <a:xfrm>
            <a:off x="6884370" y="2249491"/>
            <a:ext cx="235962" cy="215444"/>
          </a:xfrm>
          <a:prstGeom prst="rect">
            <a:avLst/>
          </a:prstGeom>
          <a:noFill/>
        </p:spPr>
        <p:txBody>
          <a:bodyPr wrap="none" rtlCol="0">
            <a:spAutoFit/>
          </a:bodyPr>
          <a:lstStyle/>
          <a:p>
            <a:r>
              <a:rPr lang="de-DE" sz="800" b="1" dirty="0" smtClean="0"/>
              <a:t>7</a:t>
            </a:r>
            <a:endParaRPr lang="de-DE" sz="800" b="1" dirty="0"/>
          </a:p>
        </p:txBody>
      </p:sp>
      <p:sp>
        <p:nvSpPr>
          <p:cNvPr id="130" name="Rectangle 129"/>
          <p:cNvSpPr/>
          <p:nvPr/>
        </p:nvSpPr>
        <p:spPr>
          <a:xfrm>
            <a:off x="-13168" y="6565500"/>
            <a:ext cx="7620172" cy="307777"/>
          </a:xfrm>
          <a:prstGeom prst="rect">
            <a:avLst/>
          </a:prstGeom>
        </p:spPr>
        <p:txBody>
          <a:bodyPr wrap="square">
            <a:spAutoFit/>
          </a:bodyPr>
          <a:lstStyle/>
          <a:p>
            <a:pPr>
              <a:spcAft>
                <a:spcPts val="1200"/>
              </a:spcAft>
            </a:pPr>
            <a:r>
              <a:rPr lang="en-US" sz="1400" dirty="0" smtClean="0">
                <a:solidFill>
                  <a:srgbClr val="0000FF"/>
                </a:solidFill>
              </a:rPr>
              <a:t>Draft differential interlock layout provided by M. Werner (DESY) </a:t>
            </a:r>
            <a:endParaRPr lang="en-US" sz="1400" dirty="0">
              <a:solidFill>
                <a:srgbClr val="0000FF"/>
              </a:solidFill>
            </a:endParaRPr>
          </a:p>
        </p:txBody>
      </p:sp>
      <p:sp>
        <p:nvSpPr>
          <p:cNvPr id="129" name="Text Box 4"/>
          <p:cNvSpPr txBox="1">
            <a:spLocks noChangeArrowheads="1"/>
          </p:cNvSpPr>
          <p:nvPr/>
        </p:nvSpPr>
        <p:spPr bwMode="auto">
          <a:xfrm>
            <a:off x="1563489" y="6635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Differential ACCT layout (preliminary)</a:t>
            </a:r>
            <a:endParaRPr lang="en-US" b="1" dirty="0">
              <a:latin typeface="Times New Roman" charset="0"/>
              <a:cs typeface="Times New Roman" charset="0"/>
            </a:endParaRPr>
          </a:p>
        </p:txBody>
      </p:sp>
    </p:spTree>
    <p:extLst>
      <p:ext uri="{BB962C8B-B14F-4D97-AF65-F5344CB8AC3E}">
        <p14:creationId xmlns:p14="http://schemas.microsoft.com/office/powerpoint/2010/main" val="19857163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8A0EE2-EEEB-DA48-9E6B-30E2CD798BC3}" type="slidenum">
              <a:rPr lang="en-US" smtClean="0">
                <a:solidFill>
                  <a:srgbClr val="000000"/>
                </a:solidFill>
              </a:rPr>
              <a:pPr/>
              <a:t>17</a:t>
            </a:fld>
            <a:endParaRPr lang="en-US" dirty="0">
              <a:solidFill>
                <a:srgbClr val="000000"/>
              </a:solidFill>
            </a:endParaRPr>
          </a:p>
        </p:txBody>
      </p:sp>
      <p:sp>
        <p:nvSpPr>
          <p:cNvPr id="6" name="Abgerundetes Rechteck 1"/>
          <p:cNvSpPr/>
          <p:nvPr/>
        </p:nvSpPr>
        <p:spPr>
          <a:xfrm>
            <a:off x="6803551" y="1983260"/>
            <a:ext cx="972805" cy="132463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Abgerundetes Rechteck 3"/>
          <p:cNvSpPr/>
          <p:nvPr/>
        </p:nvSpPr>
        <p:spPr>
          <a:xfrm>
            <a:off x="951949" y="512912"/>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8" name="Abgerundetes Rechteck 4"/>
          <p:cNvSpPr/>
          <p:nvPr/>
        </p:nvSpPr>
        <p:spPr>
          <a:xfrm>
            <a:off x="951949" y="944960"/>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9" name="Abgerundetes Rechteck 5"/>
          <p:cNvSpPr/>
          <p:nvPr/>
        </p:nvSpPr>
        <p:spPr>
          <a:xfrm>
            <a:off x="951949" y="1377008"/>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0" name="Abgerundetes Rechteck 6"/>
          <p:cNvSpPr/>
          <p:nvPr/>
        </p:nvSpPr>
        <p:spPr>
          <a:xfrm>
            <a:off x="951949" y="1809056"/>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1" name="Abgerundetes Rechteck 7"/>
          <p:cNvSpPr/>
          <p:nvPr/>
        </p:nvSpPr>
        <p:spPr>
          <a:xfrm>
            <a:off x="951949" y="2241104"/>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2" name="Abgerundetes Rechteck 8"/>
          <p:cNvSpPr/>
          <p:nvPr/>
        </p:nvSpPr>
        <p:spPr>
          <a:xfrm>
            <a:off x="951949" y="2673152"/>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3" name="Abgerundetes Rechteck 9"/>
          <p:cNvSpPr/>
          <p:nvPr/>
        </p:nvSpPr>
        <p:spPr>
          <a:xfrm>
            <a:off x="951949" y="3105200"/>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4" name="Abgerundetes Rechteck 10"/>
          <p:cNvSpPr/>
          <p:nvPr/>
        </p:nvSpPr>
        <p:spPr>
          <a:xfrm>
            <a:off x="951949" y="3537248"/>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5" name="Abgerundetes Rechteck 11"/>
          <p:cNvSpPr/>
          <p:nvPr/>
        </p:nvSpPr>
        <p:spPr>
          <a:xfrm>
            <a:off x="951949" y="3969296"/>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6" name="Abgerundetes Rechteck 12"/>
          <p:cNvSpPr/>
          <p:nvPr/>
        </p:nvSpPr>
        <p:spPr>
          <a:xfrm>
            <a:off x="951949" y="4401344"/>
            <a:ext cx="57606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Baseline &amp; </a:t>
            </a:r>
            <a:r>
              <a:rPr lang="de-DE" sz="800" dirty="0" err="1" smtClean="0"/>
              <a:t>droop</a:t>
            </a:r>
            <a:endParaRPr lang="de-DE" sz="800" dirty="0"/>
          </a:p>
        </p:txBody>
      </p:sp>
      <p:sp>
        <p:nvSpPr>
          <p:cNvPr id="17" name="Abgerundetes Rechteck 15"/>
          <p:cNvSpPr/>
          <p:nvPr/>
        </p:nvSpPr>
        <p:spPr>
          <a:xfrm>
            <a:off x="1825214" y="498528"/>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18" name="Abgerundetes Rechteck 20"/>
          <p:cNvSpPr/>
          <p:nvPr/>
        </p:nvSpPr>
        <p:spPr>
          <a:xfrm>
            <a:off x="1825214" y="713760"/>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cxnSp>
        <p:nvCxnSpPr>
          <p:cNvPr id="19" name="Gerade Verbindung 25"/>
          <p:cNvCxnSpPr/>
          <p:nvPr/>
        </p:nvCxnSpPr>
        <p:spPr>
          <a:xfrm>
            <a:off x="1663196" y="670944"/>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Gerade Verbindung 27"/>
          <p:cNvCxnSpPr/>
          <p:nvPr/>
        </p:nvCxnSpPr>
        <p:spPr>
          <a:xfrm flipH="1">
            <a:off x="1526381" y="563329"/>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Gerade Verbindung 29"/>
          <p:cNvCxnSpPr/>
          <p:nvPr/>
        </p:nvCxnSpPr>
        <p:spPr>
          <a:xfrm flipH="1">
            <a:off x="1663196" y="778560"/>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sp>
        <p:nvSpPr>
          <p:cNvPr id="22" name="Abgerundetes Rechteck 35"/>
          <p:cNvSpPr/>
          <p:nvPr/>
        </p:nvSpPr>
        <p:spPr>
          <a:xfrm>
            <a:off x="1825214" y="936992"/>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23" name="Abgerundetes Rechteck 36"/>
          <p:cNvSpPr/>
          <p:nvPr/>
        </p:nvSpPr>
        <p:spPr>
          <a:xfrm>
            <a:off x="1825214" y="1152224"/>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24" name="Abgerundetes Rechteck 41"/>
          <p:cNvSpPr/>
          <p:nvPr/>
        </p:nvSpPr>
        <p:spPr>
          <a:xfrm>
            <a:off x="1825214" y="1361104"/>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25" name="Abgerundetes Rechteck 42"/>
          <p:cNvSpPr/>
          <p:nvPr/>
        </p:nvSpPr>
        <p:spPr>
          <a:xfrm>
            <a:off x="1825214" y="1576336"/>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26" name="Abgerundetes Rechteck 47"/>
          <p:cNvSpPr/>
          <p:nvPr/>
        </p:nvSpPr>
        <p:spPr>
          <a:xfrm>
            <a:off x="1825214" y="1799568"/>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27" name="Abgerundetes Rechteck 48"/>
          <p:cNvSpPr/>
          <p:nvPr/>
        </p:nvSpPr>
        <p:spPr>
          <a:xfrm>
            <a:off x="1825214" y="2014800"/>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28" name="Abgerundetes Rechteck 53"/>
          <p:cNvSpPr/>
          <p:nvPr/>
        </p:nvSpPr>
        <p:spPr>
          <a:xfrm>
            <a:off x="1825214" y="2230976"/>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29" name="Abgerundetes Rechteck 54"/>
          <p:cNvSpPr/>
          <p:nvPr/>
        </p:nvSpPr>
        <p:spPr>
          <a:xfrm>
            <a:off x="1825214" y="2446208"/>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30" name="Abgerundetes Rechteck 59"/>
          <p:cNvSpPr/>
          <p:nvPr/>
        </p:nvSpPr>
        <p:spPr>
          <a:xfrm>
            <a:off x="1825214" y="2669440"/>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31" name="Abgerundetes Rechteck 60"/>
          <p:cNvSpPr/>
          <p:nvPr/>
        </p:nvSpPr>
        <p:spPr>
          <a:xfrm>
            <a:off x="1825214" y="2884672"/>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32" name="Abgerundetes Rechteck 65"/>
          <p:cNvSpPr/>
          <p:nvPr/>
        </p:nvSpPr>
        <p:spPr>
          <a:xfrm>
            <a:off x="1825214" y="3093552"/>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33" name="Abgerundetes Rechteck 66"/>
          <p:cNvSpPr/>
          <p:nvPr/>
        </p:nvSpPr>
        <p:spPr>
          <a:xfrm>
            <a:off x="1825214" y="3308784"/>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34" name="Abgerundetes Rechteck 71"/>
          <p:cNvSpPr/>
          <p:nvPr/>
        </p:nvSpPr>
        <p:spPr>
          <a:xfrm>
            <a:off x="1825214" y="3532016"/>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35" name="Abgerundetes Rechteck 72"/>
          <p:cNvSpPr/>
          <p:nvPr/>
        </p:nvSpPr>
        <p:spPr>
          <a:xfrm>
            <a:off x="1825214" y="3747248"/>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36" name="Abgerundetes Rechteck 77"/>
          <p:cNvSpPr/>
          <p:nvPr/>
        </p:nvSpPr>
        <p:spPr>
          <a:xfrm>
            <a:off x="1825214" y="3964464"/>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37" name="Abgerundetes Rechteck 78"/>
          <p:cNvSpPr/>
          <p:nvPr/>
        </p:nvSpPr>
        <p:spPr>
          <a:xfrm>
            <a:off x="1825214" y="4179696"/>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38" name="Abgerundetes Rechteck 83"/>
          <p:cNvSpPr/>
          <p:nvPr/>
        </p:nvSpPr>
        <p:spPr>
          <a:xfrm>
            <a:off x="1825214" y="4402928"/>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Scaler</a:t>
            </a:r>
            <a:endParaRPr lang="de-DE" sz="800" dirty="0"/>
          </a:p>
        </p:txBody>
      </p:sp>
      <p:sp>
        <p:nvSpPr>
          <p:cNvPr id="39" name="Abgerundetes Rechteck 84"/>
          <p:cNvSpPr/>
          <p:nvPr/>
        </p:nvSpPr>
        <p:spPr>
          <a:xfrm>
            <a:off x="1825214" y="4618160"/>
            <a:ext cx="756084" cy="14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Check </a:t>
            </a:r>
            <a:r>
              <a:rPr lang="de-DE" sz="800" dirty="0" err="1" smtClean="0"/>
              <a:t>shape</a:t>
            </a:r>
            <a:endParaRPr lang="de-DE" sz="800" dirty="0"/>
          </a:p>
        </p:txBody>
      </p:sp>
      <p:sp>
        <p:nvSpPr>
          <p:cNvPr id="40" name="Rechteck 89"/>
          <p:cNvSpPr/>
          <p:nvPr/>
        </p:nvSpPr>
        <p:spPr>
          <a:xfrm>
            <a:off x="2990125" y="498528"/>
            <a:ext cx="936104" cy="4946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Cross-bar-switch</a:t>
            </a:r>
            <a:endParaRPr lang="de-DE" dirty="0"/>
          </a:p>
        </p:txBody>
      </p:sp>
      <p:cxnSp>
        <p:nvCxnSpPr>
          <p:cNvPr id="41" name="Gerade Verbindung mit Pfeil 91"/>
          <p:cNvCxnSpPr>
            <a:stCxn id="17" idx="3"/>
          </p:cNvCxnSpPr>
          <p:nvPr/>
        </p:nvCxnSpPr>
        <p:spPr>
          <a:xfrm>
            <a:off x="2581298" y="569744"/>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92"/>
          <p:cNvCxnSpPr/>
          <p:nvPr/>
        </p:nvCxnSpPr>
        <p:spPr>
          <a:xfrm>
            <a:off x="2592748" y="1008208"/>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mit Pfeil 93"/>
          <p:cNvCxnSpPr/>
          <p:nvPr/>
        </p:nvCxnSpPr>
        <p:spPr>
          <a:xfrm>
            <a:off x="2581298" y="1433152"/>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94"/>
          <p:cNvCxnSpPr/>
          <p:nvPr/>
        </p:nvCxnSpPr>
        <p:spPr>
          <a:xfrm>
            <a:off x="2592748" y="1871616"/>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95"/>
          <p:cNvCxnSpPr/>
          <p:nvPr/>
        </p:nvCxnSpPr>
        <p:spPr>
          <a:xfrm>
            <a:off x="2569847" y="2301360"/>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6" name="Gerade Verbindung mit Pfeil 96"/>
          <p:cNvCxnSpPr/>
          <p:nvPr/>
        </p:nvCxnSpPr>
        <p:spPr>
          <a:xfrm>
            <a:off x="2581297" y="2739824"/>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97"/>
          <p:cNvCxnSpPr/>
          <p:nvPr/>
        </p:nvCxnSpPr>
        <p:spPr>
          <a:xfrm>
            <a:off x="2569847" y="3164768"/>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98"/>
          <p:cNvCxnSpPr/>
          <p:nvPr/>
        </p:nvCxnSpPr>
        <p:spPr>
          <a:xfrm>
            <a:off x="2581297" y="3603232"/>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9" name="Gerade Verbindung mit Pfeil 99"/>
          <p:cNvCxnSpPr/>
          <p:nvPr/>
        </p:nvCxnSpPr>
        <p:spPr>
          <a:xfrm>
            <a:off x="2581298" y="4035680"/>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100"/>
          <p:cNvCxnSpPr/>
          <p:nvPr/>
        </p:nvCxnSpPr>
        <p:spPr>
          <a:xfrm>
            <a:off x="2592748" y="4474144"/>
            <a:ext cx="408827"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51" name="Abgerundetes Rechteck 102"/>
          <p:cNvSpPr/>
          <p:nvPr/>
        </p:nvSpPr>
        <p:spPr>
          <a:xfrm>
            <a:off x="4293429" y="952880"/>
            <a:ext cx="576064" cy="27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Diff</a:t>
            </a:r>
            <a:r>
              <a:rPr lang="de-DE" sz="800" dirty="0" smtClean="0"/>
              <a:t>-Interlock</a:t>
            </a:r>
            <a:endParaRPr lang="de-DE" sz="800" dirty="0"/>
          </a:p>
        </p:txBody>
      </p:sp>
      <p:cxnSp>
        <p:nvCxnSpPr>
          <p:cNvPr id="52" name="Gerade Verbindung mit Pfeil 105"/>
          <p:cNvCxnSpPr/>
          <p:nvPr/>
        </p:nvCxnSpPr>
        <p:spPr>
          <a:xfrm>
            <a:off x="3933389" y="1030640"/>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3" name="Gerade Verbindung mit Pfeil 107"/>
          <p:cNvCxnSpPr/>
          <p:nvPr/>
        </p:nvCxnSpPr>
        <p:spPr>
          <a:xfrm>
            <a:off x="3933377" y="1158704"/>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54" name="Abgerundetes Rechteck 108"/>
          <p:cNvSpPr/>
          <p:nvPr/>
        </p:nvSpPr>
        <p:spPr>
          <a:xfrm>
            <a:off x="4279041" y="585632"/>
            <a:ext cx="576064" cy="27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Diff</a:t>
            </a:r>
            <a:r>
              <a:rPr lang="de-DE" sz="800" dirty="0" smtClean="0"/>
              <a:t>-Interlock</a:t>
            </a:r>
            <a:endParaRPr lang="de-DE" sz="800" dirty="0"/>
          </a:p>
        </p:txBody>
      </p:sp>
      <p:cxnSp>
        <p:nvCxnSpPr>
          <p:cNvPr id="55" name="Gerade Verbindung mit Pfeil 109"/>
          <p:cNvCxnSpPr/>
          <p:nvPr/>
        </p:nvCxnSpPr>
        <p:spPr>
          <a:xfrm>
            <a:off x="3919001" y="663392"/>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6" name="Gerade Verbindung mit Pfeil 110"/>
          <p:cNvCxnSpPr/>
          <p:nvPr/>
        </p:nvCxnSpPr>
        <p:spPr>
          <a:xfrm>
            <a:off x="3918989" y="791456"/>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57" name="Abgerundetes Rechteck 117"/>
          <p:cNvSpPr/>
          <p:nvPr/>
        </p:nvSpPr>
        <p:spPr>
          <a:xfrm>
            <a:off x="4293429" y="2097992"/>
            <a:ext cx="576064" cy="27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smtClean="0"/>
              <a:t>Diff</a:t>
            </a:r>
            <a:r>
              <a:rPr lang="de-DE" sz="800" dirty="0" smtClean="0"/>
              <a:t>-Interlock</a:t>
            </a:r>
            <a:endParaRPr lang="de-DE" sz="800" dirty="0"/>
          </a:p>
        </p:txBody>
      </p:sp>
      <p:cxnSp>
        <p:nvCxnSpPr>
          <p:cNvPr id="58" name="Gerade Verbindung mit Pfeil 118"/>
          <p:cNvCxnSpPr/>
          <p:nvPr/>
        </p:nvCxnSpPr>
        <p:spPr>
          <a:xfrm>
            <a:off x="3933389" y="2175752"/>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9" name="Gerade Verbindung mit Pfeil 119"/>
          <p:cNvCxnSpPr/>
          <p:nvPr/>
        </p:nvCxnSpPr>
        <p:spPr>
          <a:xfrm>
            <a:off x="3933377" y="2303816"/>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60" name="Abgerundetes Rechteck 120"/>
          <p:cNvSpPr/>
          <p:nvPr/>
        </p:nvSpPr>
        <p:spPr>
          <a:xfrm>
            <a:off x="4300665" y="2537368"/>
            <a:ext cx="576064" cy="27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a:t>Diff</a:t>
            </a:r>
            <a:r>
              <a:rPr lang="de-DE" sz="800" dirty="0"/>
              <a:t>-Interlock</a:t>
            </a:r>
          </a:p>
        </p:txBody>
      </p:sp>
      <p:cxnSp>
        <p:nvCxnSpPr>
          <p:cNvPr id="61" name="Gerade Verbindung mit Pfeil 121"/>
          <p:cNvCxnSpPr/>
          <p:nvPr/>
        </p:nvCxnSpPr>
        <p:spPr>
          <a:xfrm>
            <a:off x="3940625" y="2615128"/>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2" name="Gerade Verbindung mit Pfeil 122"/>
          <p:cNvCxnSpPr/>
          <p:nvPr/>
        </p:nvCxnSpPr>
        <p:spPr>
          <a:xfrm>
            <a:off x="3940613" y="2743192"/>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63" name="Abgerundetes Rechteck 123"/>
          <p:cNvSpPr/>
          <p:nvPr/>
        </p:nvSpPr>
        <p:spPr>
          <a:xfrm>
            <a:off x="4300653" y="2894144"/>
            <a:ext cx="576064" cy="27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err="1"/>
              <a:t>Diff</a:t>
            </a:r>
            <a:r>
              <a:rPr lang="de-DE" sz="800" dirty="0"/>
              <a:t>-Interlock</a:t>
            </a:r>
          </a:p>
        </p:txBody>
      </p:sp>
      <p:cxnSp>
        <p:nvCxnSpPr>
          <p:cNvPr id="64" name="Gerade Verbindung mit Pfeil 124"/>
          <p:cNvCxnSpPr/>
          <p:nvPr/>
        </p:nvCxnSpPr>
        <p:spPr>
          <a:xfrm>
            <a:off x="3940613" y="2971904"/>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5" name="Gerade Verbindung mit Pfeil 125"/>
          <p:cNvCxnSpPr/>
          <p:nvPr/>
        </p:nvCxnSpPr>
        <p:spPr>
          <a:xfrm>
            <a:off x="3940601" y="3099968"/>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139"/>
          <p:cNvCxnSpPr/>
          <p:nvPr/>
        </p:nvCxnSpPr>
        <p:spPr>
          <a:xfrm flipH="1">
            <a:off x="2772558" y="569744"/>
            <a:ext cx="1542" cy="5097524"/>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67" name="Gerade Verbindung 141"/>
          <p:cNvCxnSpPr/>
          <p:nvPr/>
        </p:nvCxnSpPr>
        <p:spPr>
          <a:xfrm>
            <a:off x="2702092" y="569744"/>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 Verbindung 144"/>
          <p:cNvCxnSpPr/>
          <p:nvPr/>
        </p:nvCxnSpPr>
        <p:spPr>
          <a:xfrm>
            <a:off x="2702092" y="1001792"/>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Gerade Verbindung 145"/>
          <p:cNvCxnSpPr/>
          <p:nvPr/>
        </p:nvCxnSpPr>
        <p:spPr>
          <a:xfrm>
            <a:off x="2702092" y="1433768"/>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Gerade Verbindung 146"/>
          <p:cNvCxnSpPr/>
          <p:nvPr/>
        </p:nvCxnSpPr>
        <p:spPr>
          <a:xfrm>
            <a:off x="2702092" y="1865816"/>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Gerade Verbindung 147"/>
          <p:cNvCxnSpPr/>
          <p:nvPr/>
        </p:nvCxnSpPr>
        <p:spPr>
          <a:xfrm>
            <a:off x="2700550" y="2307160"/>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 Verbindung 148"/>
          <p:cNvCxnSpPr/>
          <p:nvPr/>
        </p:nvCxnSpPr>
        <p:spPr>
          <a:xfrm>
            <a:off x="2700550" y="2739208"/>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Gerade Verbindung 149"/>
          <p:cNvCxnSpPr/>
          <p:nvPr/>
        </p:nvCxnSpPr>
        <p:spPr>
          <a:xfrm>
            <a:off x="2700550" y="3171184"/>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Gerade Verbindung 150"/>
          <p:cNvCxnSpPr/>
          <p:nvPr/>
        </p:nvCxnSpPr>
        <p:spPr>
          <a:xfrm>
            <a:off x="2700550" y="3603232"/>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Gerade Verbindung 151"/>
          <p:cNvCxnSpPr/>
          <p:nvPr/>
        </p:nvCxnSpPr>
        <p:spPr>
          <a:xfrm>
            <a:off x="2700550" y="4028080"/>
            <a:ext cx="72008" cy="10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Gerade Verbindung 152"/>
          <p:cNvCxnSpPr/>
          <p:nvPr/>
        </p:nvCxnSpPr>
        <p:spPr>
          <a:xfrm>
            <a:off x="2700550" y="4460128"/>
            <a:ext cx="72008" cy="101200"/>
          </a:xfrm>
          <a:prstGeom prst="line">
            <a:avLst/>
          </a:prstGeom>
        </p:spPr>
        <p:style>
          <a:lnRef idx="1">
            <a:schemeClr val="accent1"/>
          </a:lnRef>
          <a:fillRef idx="0">
            <a:schemeClr val="accent1"/>
          </a:fillRef>
          <a:effectRef idx="0">
            <a:schemeClr val="accent1"/>
          </a:effectRef>
          <a:fontRef idx="minor">
            <a:schemeClr val="tx1"/>
          </a:fontRef>
        </p:style>
      </p:cxnSp>
      <p:sp>
        <p:nvSpPr>
          <p:cNvPr id="77" name="Abgerundetes Rechteck 179"/>
          <p:cNvSpPr/>
          <p:nvPr/>
        </p:nvSpPr>
        <p:spPr>
          <a:xfrm>
            <a:off x="5854000" y="116632"/>
            <a:ext cx="792088" cy="5177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Permit </a:t>
            </a:r>
            <a:r>
              <a:rPr lang="de-DE" sz="1200" dirty="0" err="1" smtClean="0"/>
              <a:t>handler</a:t>
            </a:r>
            <a:endParaRPr lang="de-DE" sz="1200" dirty="0"/>
          </a:p>
        </p:txBody>
      </p:sp>
      <p:sp>
        <p:nvSpPr>
          <p:cNvPr id="78" name="Abgerundetes Rechteck 180"/>
          <p:cNvSpPr/>
          <p:nvPr/>
        </p:nvSpPr>
        <p:spPr>
          <a:xfrm>
            <a:off x="7020272" y="2543840"/>
            <a:ext cx="648072" cy="434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BIS-Interface</a:t>
            </a:r>
            <a:endParaRPr lang="de-DE" sz="800" dirty="0"/>
          </a:p>
        </p:txBody>
      </p:sp>
      <p:cxnSp>
        <p:nvCxnSpPr>
          <p:cNvPr id="79" name="Gerade Verbindung mit Pfeil 183"/>
          <p:cNvCxnSpPr/>
          <p:nvPr/>
        </p:nvCxnSpPr>
        <p:spPr>
          <a:xfrm>
            <a:off x="2772558" y="5661248"/>
            <a:ext cx="395968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0" name="Abgerundetes Rechteck 184"/>
          <p:cNvSpPr/>
          <p:nvPr/>
        </p:nvSpPr>
        <p:spPr>
          <a:xfrm>
            <a:off x="6732240" y="5405520"/>
            <a:ext cx="720080" cy="511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Manual </a:t>
            </a:r>
            <a:r>
              <a:rPr lang="de-DE" sz="800" dirty="0" err="1" smtClean="0"/>
              <a:t>calibration</a:t>
            </a:r>
            <a:r>
              <a:rPr lang="de-DE" sz="800" dirty="0" smtClean="0"/>
              <a:t> </a:t>
            </a:r>
            <a:r>
              <a:rPr lang="de-DE" sz="800" dirty="0" err="1" smtClean="0"/>
              <a:t>support</a:t>
            </a:r>
            <a:endParaRPr lang="de-DE" sz="800" dirty="0"/>
          </a:p>
        </p:txBody>
      </p:sp>
      <p:cxnSp>
        <p:nvCxnSpPr>
          <p:cNvPr id="81" name="Gerade Verbindung mit Pfeil 192"/>
          <p:cNvCxnSpPr>
            <a:stCxn id="54" idx="3"/>
          </p:cNvCxnSpPr>
          <p:nvPr/>
        </p:nvCxnSpPr>
        <p:spPr>
          <a:xfrm>
            <a:off x="4855105" y="724152"/>
            <a:ext cx="99889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Gerade Verbindung mit Pfeil 193"/>
          <p:cNvCxnSpPr/>
          <p:nvPr/>
        </p:nvCxnSpPr>
        <p:spPr>
          <a:xfrm>
            <a:off x="4855105" y="1085144"/>
            <a:ext cx="99889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Gerade Verbindung mit Pfeil 198"/>
          <p:cNvCxnSpPr/>
          <p:nvPr/>
        </p:nvCxnSpPr>
        <p:spPr>
          <a:xfrm>
            <a:off x="4876717" y="2230976"/>
            <a:ext cx="99889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Gerade Verbindung mit Pfeil 199"/>
          <p:cNvCxnSpPr/>
          <p:nvPr/>
        </p:nvCxnSpPr>
        <p:spPr>
          <a:xfrm>
            <a:off x="4876717" y="2669440"/>
            <a:ext cx="99889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Gerade Verbindung mit Pfeil 200"/>
          <p:cNvCxnSpPr/>
          <p:nvPr/>
        </p:nvCxnSpPr>
        <p:spPr>
          <a:xfrm>
            <a:off x="4876717" y="3027104"/>
            <a:ext cx="99889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Gerade Verbindung mit Pfeil 204"/>
          <p:cNvCxnSpPr/>
          <p:nvPr/>
        </p:nvCxnSpPr>
        <p:spPr>
          <a:xfrm>
            <a:off x="6627758" y="2880980"/>
            <a:ext cx="392514"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Gerade Verbindung mit Pfeil 213"/>
          <p:cNvCxnSpPr/>
          <p:nvPr/>
        </p:nvCxnSpPr>
        <p:spPr>
          <a:xfrm>
            <a:off x="7668344" y="2615128"/>
            <a:ext cx="266872"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Gerade Verbindung mit Pfeil 214"/>
          <p:cNvCxnSpPr/>
          <p:nvPr/>
        </p:nvCxnSpPr>
        <p:spPr>
          <a:xfrm>
            <a:off x="7668344" y="2894144"/>
            <a:ext cx="266872"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Textfeld 218"/>
          <p:cNvSpPr txBox="1"/>
          <p:nvPr/>
        </p:nvSpPr>
        <p:spPr>
          <a:xfrm>
            <a:off x="179512" y="549206"/>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90" name="Gerade Verbindung mit Pfeil 220"/>
          <p:cNvCxnSpPr>
            <a:stCxn id="89" idx="3"/>
            <a:endCxn id="7" idx="1"/>
          </p:cNvCxnSpPr>
          <p:nvPr/>
        </p:nvCxnSpPr>
        <p:spPr>
          <a:xfrm>
            <a:off x="780959" y="656928"/>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1" name="Textfeld 221"/>
          <p:cNvSpPr txBox="1"/>
          <p:nvPr/>
        </p:nvSpPr>
        <p:spPr>
          <a:xfrm>
            <a:off x="179511" y="987670"/>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92" name="Gerade Verbindung mit Pfeil 222"/>
          <p:cNvCxnSpPr>
            <a:stCxn id="91" idx="3"/>
          </p:cNvCxnSpPr>
          <p:nvPr/>
        </p:nvCxnSpPr>
        <p:spPr>
          <a:xfrm>
            <a:off x="780958" y="1095392"/>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Textfeld 223"/>
          <p:cNvSpPr txBox="1"/>
          <p:nvPr/>
        </p:nvSpPr>
        <p:spPr>
          <a:xfrm>
            <a:off x="179512" y="1420830"/>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94" name="Gerade Verbindung mit Pfeil 224"/>
          <p:cNvCxnSpPr>
            <a:stCxn id="93" idx="3"/>
          </p:cNvCxnSpPr>
          <p:nvPr/>
        </p:nvCxnSpPr>
        <p:spPr>
          <a:xfrm>
            <a:off x="780959" y="1528552"/>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Textfeld 225"/>
          <p:cNvSpPr txBox="1"/>
          <p:nvPr/>
        </p:nvSpPr>
        <p:spPr>
          <a:xfrm>
            <a:off x="179511" y="1859294"/>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96" name="Gerade Verbindung mit Pfeil 226"/>
          <p:cNvCxnSpPr>
            <a:stCxn id="95" idx="3"/>
          </p:cNvCxnSpPr>
          <p:nvPr/>
        </p:nvCxnSpPr>
        <p:spPr>
          <a:xfrm>
            <a:off x="780958" y="1967016"/>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Textfeld 227"/>
          <p:cNvSpPr txBox="1"/>
          <p:nvPr/>
        </p:nvSpPr>
        <p:spPr>
          <a:xfrm>
            <a:off x="179511" y="2272606"/>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98" name="Gerade Verbindung mit Pfeil 228"/>
          <p:cNvCxnSpPr>
            <a:stCxn id="97" idx="3"/>
          </p:cNvCxnSpPr>
          <p:nvPr/>
        </p:nvCxnSpPr>
        <p:spPr>
          <a:xfrm>
            <a:off x="780958" y="2380328"/>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Textfeld 229"/>
          <p:cNvSpPr txBox="1"/>
          <p:nvPr/>
        </p:nvSpPr>
        <p:spPr>
          <a:xfrm>
            <a:off x="179510" y="2711070"/>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100" name="Gerade Verbindung mit Pfeil 230"/>
          <p:cNvCxnSpPr>
            <a:stCxn id="99" idx="3"/>
          </p:cNvCxnSpPr>
          <p:nvPr/>
        </p:nvCxnSpPr>
        <p:spPr>
          <a:xfrm>
            <a:off x="780957" y="2818792"/>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1" name="Textfeld 231"/>
          <p:cNvSpPr txBox="1"/>
          <p:nvPr/>
        </p:nvSpPr>
        <p:spPr>
          <a:xfrm>
            <a:off x="179511" y="3144230"/>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102" name="Gerade Verbindung mit Pfeil 232"/>
          <p:cNvCxnSpPr>
            <a:stCxn id="101" idx="3"/>
          </p:cNvCxnSpPr>
          <p:nvPr/>
        </p:nvCxnSpPr>
        <p:spPr>
          <a:xfrm>
            <a:off x="780958" y="3251952"/>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Textfeld 233"/>
          <p:cNvSpPr txBox="1"/>
          <p:nvPr/>
        </p:nvSpPr>
        <p:spPr>
          <a:xfrm>
            <a:off x="179510" y="3582694"/>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104" name="Gerade Verbindung mit Pfeil 234"/>
          <p:cNvCxnSpPr>
            <a:stCxn id="103" idx="3"/>
          </p:cNvCxnSpPr>
          <p:nvPr/>
        </p:nvCxnSpPr>
        <p:spPr>
          <a:xfrm>
            <a:off x="780957" y="3690416"/>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Textfeld 235"/>
          <p:cNvSpPr txBox="1"/>
          <p:nvPr/>
        </p:nvSpPr>
        <p:spPr>
          <a:xfrm>
            <a:off x="179513" y="3999174"/>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106" name="Gerade Verbindung mit Pfeil 236"/>
          <p:cNvCxnSpPr>
            <a:stCxn id="105" idx="3"/>
          </p:cNvCxnSpPr>
          <p:nvPr/>
        </p:nvCxnSpPr>
        <p:spPr>
          <a:xfrm>
            <a:off x="780960" y="4106896"/>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Textfeld 237"/>
          <p:cNvSpPr txBox="1"/>
          <p:nvPr/>
        </p:nvSpPr>
        <p:spPr>
          <a:xfrm>
            <a:off x="179512" y="4437638"/>
            <a:ext cx="601447" cy="215444"/>
          </a:xfrm>
          <a:prstGeom prst="rect">
            <a:avLst/>
          </a:prstGeom>
          <a:noFill/>
          <a:ln>
            <a:solidFill>
              <a:schemeClr val="accent1"/>
            </a:solidFill>
          </a:ln>
        </p:spPr>
        <p:txBody>
          <a:bodyPr wrap="none" rtlCol="0">
            <a:spAutoFit/>
          </a:bodyPr>
          <a:lstStyle/>
          <a:p>
            <a:r>
              <a:rPr lang="de-DE" sz="800" dirty="0" err="1" smtClean="0"/>
              <a:t>From</a:t>
            </a:r>
            <a:r>
              <a:rPr lang="de-DE" sz="800" dirty="0" smtClean="0"/>
              <a:t> ADC</a:t>
            </a:r>
            <a:endParaRPr lang="de-DE" sz="800" dirty="0"/>
          </a:p>
        </p:txBody>
      </p:sp>
      <p:cxnSp>
        <p:nvCxnSpPr>
          <p:cNvPr id="108" name="Gerade Verbindung mit Pfeil 238"/>
          <p:cNvCxnSpPr>
            <a:stCxn id="107" idx="3"/>
          </p:cNvCxnSpPr>
          <p:nvPr/>
        </p:nvCxnSpPr>
        <p:spPr>
          <a:xfrm>
            <a:off x="780959" y="4545360"/>
            <a:ext cx="170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Rechteck 239"/>
          <p:cNvSpPr/>
          <p:nvPr/>
        </p:nvSpPr>
        <p:spPr>
          <a:xfrm>
            <a:off x="7950000" y="2446208"/>
            <a:ext cx="648072" cy="5490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BIS</a:t>
            </a:r>
            <a:endParaRPr lang="de-DE" dirty="0">
              <a:solidFill>
                <a:schemeClr val="tx1"/>
              </a:solidFill>
            </a:endParaRPr>
          </a:p>
        </p:txBody>
      </p:sp>
      <p:cxnSp>
        <p:nvCxnSpPr>
          <p:cNvPr id="110" name="Gerade Verbindung 242"/>
          <p:cNvCxnSpPr/>
          <p:nvPr/>
        </p:nvCxnSpPr>
        <p:spPr>
          <a:xfrm flipV="1">
            <a:off x="8100392" y="2230976"/>
            <a:ext cx="0" cy="215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Gerade Verbindung 244"/>
          <p:cNvCxnSpPr/>
          <p:nvPr/>
        </p:nvCxnSpPr>
        <p:spPr>
          <a:xfrm flipV="1">
            <a:off x="8388424" y="2086016"/>
            <a:ext cx="0" cy="360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Gerade Verbindung 246"/>
          <p:cNvCxnSpPr/>
          <p:nvPr/>
        </p:nvCxnSpPr>
        <p:spPr>
          <a:xfrm flipH="1">
            <a:off x="7452320" y="2230976"/>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Gerade Verbindung 249"/>
          <p:cNvCxnSpPr/>
          <p:nvPr/>
        </p:nvCxnSpPr>
        <p:spPr>
          <a:xfrm flipH="1">
            <a:off x="7164288" y="2086016"/>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Gerade Verbindung mit Pfeil 251"/>
          <p:cNvCxnSpPr/>
          <p:nvPr/>
        </p:nvCxnSpPr>
        <p:spPr>
          <a:xfrm>
            <a:off x="7164288" y="2079600"/>
            <a:ext cx="0" cy="464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Gerade Verbindung mit Pfeil 253"/>
          <p:cNvCxnSpPr/>
          <p:nvPr/>
        </p:nvCxnSpPr>
        <p:spPr>
          <a:xfrm>
            <a:off x="7452320" y="2230976"/>
            <a:ext cx="0" cy="306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feld 254"/>
          <p:cNvSpPr txBox="1"/>
          <p:nvPr/>
        </p:nvSpPr>
        <p:spPr>
          <a:xfrm>
            <a:off x="7726063" y="2047622"/>
            <a:ext cx="662361" cy="215444"/>
          </a:xfrm>
          <a:prstGeom prst="rect">
            <a:avLst/>
          </a:prstGeom>
          <a:noFill/>
        </p:spPr>
        <p:txBody>
          <a:bodyPr wrap="none" rtlCol="0">
            <a:spAutoFit/>
          </a:bodyPr>
          <a:lstStyle/>
          <a:p>
            <a:r>
              <a:rPr lang="de-DE" sz="800" dirty="0" smtClean="0"/>
              <a:t>Test </a:t>
            </a:r>
            <a:r>
              <a:rPr lang="de-DE" sz="800" dirty="0" err="1" smtClean="0"/>
              <a:t>signals</a:t>
            </a:r>
            <a:endParaRPr lang="de-DE" sz="800" dirty="0"/>
          </a:p>
        </p:txBody>
      </p:sp>
      <p:sp>
        <p:nvSpPr>
          <p:cNvPr id="117" name="Abgerundetes Rechteck 255"/>
          <p:cNvSpPr/>
          <p:nvPr/>
        </p:nvSpPr>
        <p:spPr>
          <a:xfrm>
            <a:off x="5652120" y="6234604"/>
            <a:ext cx="1368152" cy="5084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t>Data </a:t>
            </a:r>
            <a:r>
              <a:rPr lang="de-DE" sz="1000" dirty="0" err="1" smtClean="0"/>
              <a:t>interface</a:t>
            </a:r>
            <a:r>
              <a:rPr lang="de-DE" sz="1000" dirty="0" smtClean="0"/>
              <a:t> </a:t>
            </a:r>
            <a:r>
              <a:rPr lang="de-DE" sz="1000" dirty="0" err="1" smtClean="0"/>
              <a:t>to</a:t>
            </a:r>
            <a:r>
              <a:rPr lang="de-DE" sz="1000" dirty="0" smtClean="0"/>
              <a:t> DDR </a:t>
            </a:r>
            <a:r>
              <a:rPr lang="de-DE" sz="1000" dirty="0" err="1" smtClean="0"/>
              <a:t>memory</a:t>
            </a:r>
            <a:endParaRPr lang="de-DE" sz="1000" dirty="0"/>
          </a:p>
          <a:p>
            <a:pPr algn="ctr"/>
            <a:r>
              <a:rPr lang="de-DE" sz="1000" dirty="0" smtClean="0"/>
              <a:t>(</a:t>
            </a:r>
            <a:r>
              <a:rPr lang="de-DE" sz="1000" dirty="0" err="1" smtClean="0"/>
              <a:t>provided</a:t>
            </a:r>
            <a:r>
              <a:rPr lang="de-DE" sz="1000" dirty="0" smtClean="0"/>
              <a:t> </a:t>
            </a:r>
            <a:r>
              <a:rPr lang="de-DE" sz="1000" dirty="0" err="1" smtClean="0"/>
              <a:t>by</a:t>
            </a:r>
            <a:r>
              <a:rPr lang="de-DE" sz="1000" dirty="0" smtClean="0"/>
              <a:t> ESS)</a:t>
            </a:r>
            <a:endParaRPr lang="de-DE" sz="1000" dirty="0"/>
          </a:p>
        </p:txBody>
      </p:sp>
      <p:cxnSp>
        <p:nvCxnSpPr>
          <p:cNvPr id="118" name="Gerade Verbindung mit Pfeil 257"/>
          <p:cNvCxnSpPr/>
          <p:nvPr/>
        </p:nvCxnSpPr>
        <p:spPr>
          <a:xfrm>
            <a:off x="6332660" y="5667268"/>
            <a:ext cx="0" cy="5861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9" name="Abgerundetes Rechteck 265"/>
          <p:cNvSpPr/>
          <p:nvPr/>
        </p:nvSpPr>
        <p:spPr>
          <a:xfrm>
            <a:off x="984707" y="5157192"/>
            <a:ext cx="1104188" cy="6835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t>Serial Timing </a:t>
            </a:r>
            <a:r>
              <a:rPr lang="de-DE" sz="1000" dirty="0" err="1" smtClean="0"/>
              <a:t>data</a:t>
            </a:r>
            <a:r>
              <a:rPr lang="de-DE" sz="1000" dirty="0" smtClean="0"/>
              <a:t> </a:t>
            </a:r>
            <a:r>
              <a:rPr lang="de-DE" sz="1000" dirty="0" err="1" smtClean="0"/>
              <a:t>receiver</a:t>
            </a:r>
            <a:r>
              <a:rPr lang="de-DE" sz="1000" dirty="0" smtClean="0"/>
              <a:t> (</a:t>
            </a:r>
            <a:r>
              <a:rPr lang="de-DE" sz="1000" dirty="0" err="1" smtClean="0"/>
              <a:t>provided</a:t>
            </a:r>
            <a:r>
              <a:rPr lang="de-DE" sz="1000" dirty="0" smtClean="0"/>
              <a:t> </a:t>
            </a:r>
            <a:r>
              <a:rPr lang="de-DE" sz="1000" dirty="0" err="1" smtClean="0"/>
              <a:t>by</a:t>
            </a:r>
            <a:r>
              <a:rPr lang="de-DE" sz="1000" dirty="0" smtClean="0"/>
              <a:t> ESS)</a:t>
            </a:r>
            <a:endParaRPr lang="de-DE" sz="1000" dirty="0"/>
          </a:p>
        </p:txBody>
      </p:sp>
      <p:cxnSp>
        <p:nvCxnSpPr>
          <p:cNvPr id="120" name="Gerade Verbindung mit Pfeil 266"/>
          <p:cNvCxnSpPr/>
          <p:nvPr/>
        </p:nvCxnSpPr>
        <p:spPr>
          <a:xfrm>
            <a:off x="2587639" y="791456"/>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Gerade Verbindung mit Pfeil 268"/>
          <p:cNvCxnSpPr/>
          <p:nvPr/>
        </p:nvCxnSpPr>
        <p:spPr>
          <a:xfrm>
            <a:off x="2592748" y="1221080"/>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Gerade Verbindung mit Pfeil 269"/>
          <p:cNvCxnSpPr/>
          <p:nvPr/>
        </p:nvCxnSpPr>
        <p:spPr>
          <a:xfrm>
            <a:off x="2593928" y="1643016"/>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Gerade Verbindung mit Pfeil 270"/>
          <p:cNvCxnSpPr/>
          <p:nvPr/>
        </p:nvCxnSpPr>
        <p:spPr>
          <a:xfrm>
            <a:off x="2593928" y="2079600"/>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Gerade Verbindung mit Pfeil 271"/>
          <p:cNvCxnSpPr/>
          <p:nvPr/>
        </p:nvCxnSpPr>
        <p:spPr>
          <a:xfrm>
            <a:off x="2593928" y="2517424"/>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Gerade Verbindung mit Pfeil 272"/>
          <p:cNvCxnSpPr/>
          <p:nvPr/>
        </p:nvCxnSpPr>
        <p:spPr>
          <a:xfrm>
            <a:off x="2581297" y="2952362"/>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Gerade Verbindung mit Pfeil 273"/>
          <p:cNvCxnSpPr/>
          <p:nvPr/>
        </p:nvCxnSpPr>
        <p:spPr>
          <a:xfrm>
            <a:off x="2586579" y="3380000"/>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Gerade Verbindung mit Pfeil 274"/>
          <p:cNvCxnSpPr/>
          <p:nvPr/>
        </p:nvCxnSpPr>
        <p:spPr>
          <a:xfrm>
            <a:off x="2581298" y="3817023"/>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8" name="Gerade Verbindung mit Pfeil 275"/>
          <p:cNvCxnSpPr/>
          <p:nvPr/>
        </p:nvCxnSpPr>
        <p:spPr>
          <a:xfrm>
            <a:off x="2587639" y="4244496"/>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Gerade Verbindung mit Pfeil 276"/>
          <p:cNvCxnSpPr/>
          <p:nvPr/>
        </p:nvCxnSpPr>
        <p:spPr>
          <a:xfrm>
            <a:off x="2581296" y="4685656"/>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Gerade Verbindung mit Pfeil 277"/>
          <p:cNvCxnSpPr/>
          <p:nvPr/>
        </p:nvCxnSpPr>
        <p:spPr>
          <a:xfrm>
            <a:off x="5726681" y="4256878"/>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Gerade Verbindung mit Pfeil 278"/>
          <p:cNvCxnSpPr/>
          <p:nvPr/>
        </p:nvCxnSpPr>
        <p:spPr>
          <a:xfrm>
            <a:off x="5728387" y="4400894"/>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Gerade Verbindung mit Pfeil 279"/>
          <p:cNvCxnSpPr/>
          <p:nvPr/>
        </p:nvCxnSpPr>
        <p:spPr>
          <a:xfrm>
            <a:off x="5726681" y="4552634"/>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Gerade Verbindung mit Pfeil 280"/>
          <p:cNvCxnSpPr/>
          <p:nvPr/>
        </p:nvCxnSpPr>
        <p:spPr>
          <a:xfrm>
            <a:off x="5726681" y="4678518"/>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4" name="Gerade Verbindung mit Pfeil 281"/>
          <p:cNvCxnSpPr/>
          <p:nvPr/>
        </p:nvCxnSpPr>
        <p:spPr>
          <a:xfrm>
            <a:off x="5728387" y="4822534"/>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Gerade Verbindung mit Pfeil 282"/>
          <p:cNvCxnSpPr/>
          <p:nvPr/>
        </p:nvCxnSpPr>
        <p:spPr>
          <a:xfrm>
            <a:off x="5726681" y="4974274"/>
            <a:ext cx="127319"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6" name="Textfeld 283"/>
          <p:cNvSpPr txBox="1"/>
          <p:nvPr/>
        </p:nvSpPr>
        <p:spPr>
          <a:xfrm>
            <a:off x="7596336" y="4653136"/>
            <a:ext cx="1547664" cy="1077218"/>
          </a:xfrm>
          <a:prstGeom prst="rect">
            <a:avLst/>
          </a:prstGeom>
          <a:noFill/>
        </p:spPr>
        <p:txBody>
          <a:bodyPr wrap="square" rtlCol="0">
            <a:spAutoFit/>
          </a:bodyPr>
          <a:lstStyle/>
          <a:p>
            <a:r>
              <a:rPr lang="de-DE" sz="1600" dirty="0" smtClean="0"/>
              <a:t>BCM Firmware block </a:t>
            </a:r>
            <a:r>
              <a:rPr lang="de-DE" sz="1600" dirty="0" err="1" smtClean="0"/>
              <a:t>diagram</a:t>
            </a:r>
            <a:r>
              <a:rPr lang="de-DE" sz="1600" dirty="0" smtClean="0"/>
              <a:t> (</a:t>
            </a:r>
            <a:r>
              <a:rPr lang="de-DE" sz="1600" dirty="0" err="1" smtClean="0"/>
              <a:t>draft</a:t>
            </a:r>
            <a:r>
              <a:rPr lang="de-DE" sz="1600" dirty="0" smtClean="0"/>
              <a:t>) V03</a:t>
            </a:r>
          </a:p>
          <a:p>
            <a:r>
              <a:rPr lang="de-DE" sz="1600" dirty="0" smtClean="0"/>
              <a:t>01.12.2015</a:t>
            </a:r>
          </a:p>
        </p:txBody>
      </p:sp>
      <p:sp>
        <p:nvSpPr>
          <p:cNvPr id="137" name="Textfeld 284"/>
          <p:cNvSpPr txBox="1"/>
          <p:nvPr/>
        </p:nvSpPr>
        <p:spPr>
          <a:xfrm>
            <a:off x="4165852" y="4448531"/>
            <a:ext cx="1421754" cy="923330"/>
          </a:xfrm>
          <a:prstGeom prst="rect">
            <a:avLst/>
          </a:prstGeom>
          <a:noFill/>
        </p:spPr>
        <p:txBody>
          <a:bodyPr wrap="square" rtlCol="0">
            <a:spAutoFit/>
          </a:bodyPr>
          <a:lstStyle/>
          <a:p>
            <a:r>
              <a:rPr lang="de-DE" dirty="0" smtClean="0"/>
              <a:t>Not all </a:t>
            </a:r>
            <a:r>
              <a:rPr lang="de-DE" dirty="0" err="1" smtClean="0"/>
              <a:t>connections</a:t>
            </a:r>
            <a:r>
              <a:rPr lang="de-DE" dirty="0" smtClean="0"/>
              <a:t> </a:t>
            </a:r>
            <a:r>
              <a:rPr lang="de-DE" dirty="0" err="1" smtClean="0"/>
              <a:t>are</a:t>
            </a:r>
            <a:r>
              <a:rPr lang="de-DE" dirty="0" smtClean="0"/>
              <a:t> </a:t>
            </a:r>
            <a:r>
              <a:rPr lang="de-DE" dirty="0" err="1" smtClean="0"/>
              <a:t>shown</a:t>
            </a:r>
            <a:r>
              <a:rPr lang="de-DE" dirty="0" smtClean="0"/>
              <a:t>!</a:t>
            </a:r>
            <a:endParaRPr lang="de-DE" dirty="0"/>
          </a:p>
        </p:txBody>
      </p:sp>
      <p:cxnSp>
        <p:nvCxnSpPr>
          <p:cNvPr id="138" name="Gerade Verbindung 287"/>
          <p:cNvCxnSpPr/>
          <p:nvPr/>
        </p:nvCxnSpPr>
        <p:spPr>
          <a:xfrm>
            <a:off x="1663196" y="677294"/>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9" name="Gerade Verbindung 288"/>
          <p:cNvCxnSpPr/>
          <p:nvPr/>
        </p:nvCxnSpPr>
        <p:spPr>
          <a:xfrm flipH="1">
            <a:off x="2616994" y="569744"/>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0" name="Gerade Verbindung 300"/>
          <p:cNvCxnSpPr/>
          <p:nvPr/>
        </p:nvCxnSpPr>
        <p:spPr>
          <a:xfrm>
            <a:off x="1663195" y="1113754"/>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1" name="Gerade Verbindung 301"/>
          <p:cNvCxnSpPr/>
          <p:nvPr/>
        </p:nvCxnSpPr>
        <p:spPr>
          <a:xfrm flipH="1">
            <a:off x="1526380" y="1006139"/>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2" name="Gerade Verbindung 302"/>
          <p:cNvCxnSpPr/>
          <p:nvPr/>
        </p:nvCxnSpPr>
        <p:spPr>
          <a:xfrm flipH="1">
            <a:off x="1663195" y="1221370"/>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43" name="Gerade Verbindung 303"/>
          <p:cNvCxnSpPr/>
          <p:nvPr/>
        </p:nvCxnSpPr>
        <p:spPr>
          <a:xfrm>
            <a:off x="1663195" y="1120104"/>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4" name="Gerade Verbindung 304"/>
          <p:cNvCxnSpPr/>
          <p:nvPr/>
        </p:nvCxnSpPr>
        <p:spPr>
          <a:xfrm flipH="1">
            <a:off x="2616993" y="1012554"/>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5" name="Gerade Verbindung 305"/>
          <p:cNvCxnSpPr/>
          <p:nvPr/>
        </p:nvCxnSpPr>
        <p:spPr>
          <a:xfrm>
            <a:off x="1663195" y="1538908"/>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6" name="Gerade Verbindung 306"/>
          <p:cNvCxnSpPr/>
          <p:nvPr/>
        </p:nvCxnSpPr>
        <p:spPr>
          <a:xfrm flipH="1">
            <a:off x="1526380" y="1431293"/>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Gerade Verbindung 307"/>
          <p:cNvCxnSpPr/>
          <p:nvPr/>
        </p:nvCxnSpPr>
        <p:spPr>
          <a:xfrm flipH="1">
            <a:off x="1663195" y="1646524"/>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48" name="Gerade Verbindung 308"/>
          <p:cNvCxnSpPr/>
          <p:nvPr/>
        </p:nvCxnSpPr>
        <p:spPr>
          <a:xfrm>
            <a:off x="1663195" y="1545258"/>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9" name="Gerade Verbindung 309"/>
          <p:cNvCxnSpPr/>
          <p:nvPr/>
        </p:nvCxnSpPr>
        <p:spPr>
          <a:xfrm flipH="1">
            <a:off x="2616993" y="1437708"/>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0" name="Gerade Verbindung 310"/>
          <p:cNvCxnSpPr/>
          <p:nvPr/>
        </p:nvCxnSpPr>
        <p:spPr>
          <a:xfrm>
            <a:off x="1663195" y="1975245"/>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1" name="Gerade Verbindung 311"/>
          <p:cNvCxnSpPr/>
          <p:nvPr/>
        </p:nvCxnSpPr>
        <p:spPr>
          <a:xfrm flipH="1">
            <a:off x="1526380" y="1867630"/>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2" name="Gerade Verbindung 312"/>
          <p:cNvCxnSpPr/>
          <p:nvPr/>
        </p:nvCxnSpPr>
        <p:spPr>
          <a:xfrm flipH="1">
            <a:off x="1663195" y="2082861"/>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53" name="Gerade Verbindung 313"/>
          <p:cNvCxnSpPr/>
          <p:nvPr/>
        </p:nvCxnSpPr>
        <p:spPr>
          <a:xfrm>
            <a:off x="1663195" y="1981595"/>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Gerade Verbindung 314"/>
          <p:cNvCxnSpPr/>
          <p:nvPr/>
        </p:nvCxnSpPr>
        <p:spPr>
          <a:xfrm flipH="1">
            <a:off x="2616993" y="1874045"/>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5" name="Gerade Verbindung 315"/>
          <p:cNvCxnSpPr/>
          <p:nvPr/>
        </p:nvCxnSpPr>
        <p:spPr>
          <a:xfrm>
            <a:off x="1663195" y="2406595"/>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6" name="Gerade Verbindung 316"/>
          <p:cNvCxnSpPr/>
          <p:nvPr/>
        </p:nvCxnSpPr>
        <p:spPr>
          <a:xfrm flipH="1">
            <a:off x="1526380" y="2298980"/>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7" name="Gerade Verbindung 317"/>
          <p:cNvCxnSpPr/>
          <p:nvPr/>
        </p:nvCxnSpPr>
        <p:spPr>
          <a:xfrm flipH="1">
            <a:off x="1663195" y="2514211"/>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58" name="Gerade Verbindung 318"/>
          <p:cNvCxnSpPr/>
          <p:nvPr/>
        </p:nvCxnSpPr>
        <p:spPr>
          <a:xfrm>
            <a:off x="1663195" y="2412945"/>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9" name="Gerade Verbindung 319"/>
          <p:cNvCxnSpPr/>
          <p:nvPr/>
        </p:nvCxnSpPr>
        <p:spPr>
          <a:xfrm flipH="1">
            <a:off x="2616993" y="2305395"/>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0" name="Gerade Verbindung 320"/>
          <p:cNvCxnSpPr/>
          <p:nvPr/>
        </p:nvCxnSpPr>
        <p:spPr>
          <a:xfrm>
            <a:off x="1664828" y="2847168"/>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1" name="Gerade Verbindung 321"/>
          <p:cNvCxnSpPr/>
          <p:nvPr/>
        </p:nvCxnSpPr>
        <p:spPr>
          <a:xfrm flipH="1">
            <a:off x="1528013" y="2739553"/>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2" name="Gerade Verbindung 322"/>
          <p:cNvCxnSpPr/>
          <p:nvPr/>
        </p:nvCxnSpPr>
        <p:spPr>
          <a:xfrm flipH="1">
            <a:off x="1664828" y="2954784"/>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63" name="Gerade Verbindung 323"/>
          <p:cNvCxnSpPr/>
          <p:nvPr/>
        </p:nvCxnSpPr>
        <p:spPr>
          <a:xfrm>
            <a:off x="1664828" y="2853518"/>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4" name="Gerade Verbindung 324"/>
          <p:cNvCxnSpPr/>
          <p:nvPr/>
        </p:nvCxnSpPr>
        <p:spPr>
          <a:xfrm flipH="1">
            <a:off x="2618626" y="2745968"/>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5" name="Gerade Verbindung 325"/>
          <p:cNvCxnSpPr/>
          <p:nvPr/>
        </p:nvCxnSpPr>
        <p:spPr>
          <a:xfrm>
            <a:off x="1662655" y="3271356"/>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6" name="Gerade Verbindung 326"/>
          <p:cNvCxnSpPr/>
          <p:nvPr/>
        </p:nvCxnSpPr>
        <p:spPr>
          <a:xfrm flipH="1">
            <a:off x="1525840" y="3163741"/>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7" name="Gerade Verbindung 327"/>
          <p:cNvCxnSpPr/>
          <p:nvPr/>
        </p:nvCxnSpPr>
        <p:spPr>
          <a:xfrm flipH="1">
            <a:off x="1662655" y="3378972"/>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68" name="Gerade Verbindung 328"/>
          <p:cNvCxnSpPr/>
          <p:nvPr/>
        </p:nvCxnSpPr>
        <p:spPr>
          <a:xfrm>
            <a:off x="1662655" y="3277706"/>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9" name="Gerade Verbindung 329"/>
          <p:cNvCxnSpPr/>
          <p:nvPr/>
        </p:nvCxnSpPr>
        <p:spPr>
          <a:xfrm flipH="1">
            <a:off x="2616453" y="3170156"/>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0" name="Gerade Verbindung 330"/>
          <p:cNvCxnSpPr/>
          <p:nvPr/>
        </p:nvCxnSpPr>
        <p:spPr>
          <a:xfrm>
            <a:off x="1662655" y="3709820"/>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1" name="Gerade Verbindung 331"/>
          <p:cNvCxnSpPr/>
          <p:nvPr/>
        </p:nvCxnSpPr>
        <p:spPr>
          <a:xfrm flipH="1">
            <a:off x="1525840" y="3602205"/>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2" name="Gerade Verbindung 332"/>
          <p:cNvCxnSpPr/>
          <p:nvPr/>
        </p:nvCxnSpPr>
        <p:spPr>
          <a:xfrm flipH="1">
            <a:off x="1662655" y="3817436"/>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73" name="Gerade Verbindung 333"/>
          <p:cNvCxnSpPr/>
          <p:nvPr/>
        </p:nvCxnSpPr>
        <p:spPr>
          <a:xfrm>
            <a:off x="1662655" y="3716170"/>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4" name="Gerade Verbindung 334"/>
          <p:cNvCxnSpPr/>
          <p:nvPr/>
        </p:nvCxnSpPr>
        <p:spPr>
          <a:xfrm flipH="1">
            <a:off x="2616453" y="3608620"/>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5" name="Gerade Verbindung 335"/>
          <p:cNvCxnSpPr/>
          <p:nvPr/>
        </p:nvCxnSpPr>
        <p:spPr>
          <a:xfrm>
            <a:off x="1665417" y="4135852"/>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6" name="Gerade Verbindung 336"/>
          <p:cNvCxnSpPr/>
          <p:nvPr/>
        </p:nvCxnSpPr>
        <p:spPr>
          <a:xfrm flipH="1">
            <a:off x="1528602" y="4028237"/>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7" name="Gerade Verbindung 337"/>
          <p:cNvCxnSpPr/>
          <p:nvPr/>
        </p:nvCxnSpPr>
        <p:spPr>
          <a:xfrm flipH="1">
            <a:off x="1665417" y="4243468"/>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78" name="Gerade Verbindung 338"/>
          <p:cNvCxnSpPr/>
          <p:nvPr/>
        </p:nvCxnSpPr>
        <p:spPr>
          <a:xfrm>
            <a:off x="1665417" y="4142202"/>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9" name="Gerade Verbindung 339"/>
          <p:cNvCxnSpPr/>
          <p:nvPr/>
        </p:nvCxnSpPr>
        <p:spPr>
          <a:xfrm flipH="1">
            <a:off x="2619215" y="4034652"/>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0" name="Gerade Verbindung 340"/>
          <p:cNvCxnSpPr/>
          <p:nvPr/>
        </p:nvCxnSpPr>
        <p:spPr>
          <a:xfrm>
            <a:off x="1670179" y="4580732"/>
            <a:ext cx="0" cy="107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1" name="Gerade Verbindung 341"/>
          <p:cNvCxnSpPr/>
          <p:nvPr/>
        </p:nvCxnSpPr>
        <p:spPr>
          <a:xfrm flipH="1">
            <a:off x="1533364" y="4473117"/>
            <a:ext cx="298834" cy="1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2" name="Gerade Verbindung 342"/>
          <p:cNvCxnSpPr/>
          <p:nvPr/>
        </p:nvCxnSpPr>
        <p:spPr>
          <a:xfrm flipH="1">
            <a:off x="1670179" y="4688348"/>
            <a:ext cx="162018" cy="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183" name="Gerade Verbindung 343"/>
          <p:cNvCxnSpPr/>
          <p:nvPr/>
        </p:nvCxnSpPr>
        <p:spPr>
          <a:xfrm>
            <a:off x="1670179" y="4587082"/>
            <a:ext cx="9547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4" name="Gerade Verbindung 344"/>
          <p:cNvCxnSpPr/>
          <p:nvPr/>
        </p:nvCxnSpPr>
        <p:spPr>
          <a:xfrm flipH="1">
            <a:off x="2623977" y="4479532"/>
            <a:ext cx="921" cy="1112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5" name="Textfeld 2"/>
          <p:cNvSpPr txBox="1"/>
          <p:nvPr/>
        </p:nvSpPr>
        <p:spPr>
          <a:xfrm>
            <a:off x="7020272" y="3000879"/>
            <a:ext cx="683200" cy="338554"/>
          </a:xfrm>
          <a:prstGeom prst="rect">
            <a:avLst/>
          </a:prstGeom>
          <a:noFill/>
        </p:spPr>
        <p:txBody>
          <a:bodyPr wrap="none" rtlCol="0">
            <a:spAutoFit/>
          </a:bodyPr>
          <a:lstStyle/>
          <a:p>
            <a:r>
              <a:rPr lang="de-DE" sz="800" dirty="0" err="1" smtClean="0"/>
              <a:t>provided</a:t>
            </a:r>
            <a:r>
              <a:rPr lang="de-DE" sz="800" dirty="0" smtClean="0"/>
              <a:t> </a:t>
            </a:r>
            <a:r>
              <a:rPr lang="de-DE" sz="800" dirty="0" err="1" smtClean="0"/>
              <a:t>by</a:t>
            </a:r>
            <a:endParaRPr lang="de-DE" sz="800" dirty="0" smtClean="0"/>
          </a:p>
          <a:p>
            <a:r>
              <a:rPr lang="de-DE" sz="800" dirty="0" smtClean="0"/>
              <a:t>ESS / MPS</a:t>
            </a:r>
            <a:endParaRPr lang="de-DE" sz="800" dirty="0"/>
          </a:p>
        </p:txBody>
      </p:sp>
      <p:sp>
        <p:nvSpPr>
          <p:cNvPr id="186" name="Textfeld 13"/>
          <p:cNvSpPr txBox="1"/>
          <p:nvPr/>
        </p:nvSpPr>
        <p:spPr>
          <a:xfrm>
            <a:off x="4559969" y="1320685"/>
            <a:ext cx="1369408" cy="646331"/>
          </a:xfrm>
          <a:prstGeom prst="rect">
            <a:avLst/>
          </a:prstGeom>
          <a:noFill/>
        </p:spPr>
        <p:txBody>
          <a:bodyPr wrap="square" rtlCol="0">
            <a:spAutoFit/>
          </a:bodyPr>
          <a:lstStyle/>
          <a:p>
            <a:r>
              <a:rPr lang="de-DE" sz="1200" dirty="0" err="1" smtClean="0"/>
              <a:t>Number</a:t>
            </a:r>
            <a:r>
              <a:rPr lang="de-DE" sz="1200" dirty="0" smtClean="0"/>
              <a:t> </a:t>
            </a:r>
            <a:r>
              <a:rPr lang="de-DE" sz="1200" dirty="0" err="1" smtClean="0"/>
              <a:t>of</a:t>
            </a:r>
            <a:r>
              <a:rPr lang="de-DE" sz="1200" dirty="0" smtClean="0"/>
              <a:t> </a:t>
            </a:r>
            <a:r>
              <a:rPr lang="de-DE" sz="1200" dirty="0" err="1" smtClean="0"/>
              <a:t>diff.</a:t>
            </a:r>
            <a:r>
              <a:rPr lang="de-DE" sz="1200" dirty="0" smtClean="0"/>
              <a:t> Interlock </a:t>
            </a:r>
            <a:r>
              <a:rPr lang="de-DE" sz="1200" dirty="0" err="1" smtClean="0"/>
              <a:t>stages</a:t>
            </a:r>
            <a:r>
              <a:rPr lang="de-DE" sz="1200" dirty="0" smtClean="0"/>
              <a:t>: </a:t>
            </a:r>
            <a:r>
              <a:rPr lang="de-DE" sz="1200" dirty="0" err="1" smtClean="0"/>
              <a:t>see</a:t>
            </a:r>
            <a:r>
              <a:rPr lang="de-DE" sz="1200" dirty="0" smtClean="0"/>
              <a:t> </a:t>
            </a:r>
            <a:r>
              <a:rPr lang="de-DE" sz="1200" dirty="0" err="1" smtClean="0"/>
              <a:t>description</a:t>
            </a:r>
            <a:r>
              <a:rPr lang="de-DE" sz="1200" dirty="0" smtClean="0"/>
              <a:t>!</a:t>
            </a:r>
            <a:endParaRPr lang="de-DE" sz="1200" dirty="0"/>
          </a:p>
        </p:txBody>
      </p:sp>
      <p:cxnSp>
        <p:nvCxnSpPr>
          <p:cNvPr id="187" name="Gerade Verbindung mit Pfeil 16"/>
          <p:cNvCxnSpPr/>
          <p:nvPr/>
        </p:nvCxnSpPr>
        <p:spPr>
          <a:xfrm>
            <a:off x="2088895" y="5293808"/>
            <a:ext cx="330389"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88" name="Gerade Verbindung mit Pfeil 18"/>
          <p:cNvCxnSpPr/>
          <p:nvPr/>
        </p:nvCxnSpPr>
        <p:spPr>
          <a:xfrm flipH="1" flipV="1">
            <a:off x="2411760" y="4760592"/>
            <a:ext cx="7524" cy="5332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9" name="Gerade Verbindung mit Pfeil 215"/>
          <p:cNvCxnSpPr/>
          <p:nvPr/>
        </p:nvCxnSpPr>
        <p:spPr>
          <a:xfrm>
            <a:off x="5940152" y="5941538"/>
            <a:ext cx="0" cy="293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0" name="Gerade Verbindung mit Pfeil 216"/>
          <p:cNvCxnSpPr/>
          <p:nvPr/>
        </p:nvCxnSpPr>
        <p:spPr>
          <a:xfrm>
            <a:off x="866455" y="5960334"/>
            <a:ext cx="5073697"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91" name="Gerade Verbindung mit Pfeil 219"/>
          <p:cNvCxnSpPr/>
          <p:nvPr/>
        </p:nvCxnSpPr>
        <p:spPr>
          <a:xfrm>
            <a:off x="866452" y="4874936"/>
            <a:ext cx="3" cy="1091332"/>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92" name="Gerade Verbindung mit Pfeil 241"/>
          <p:cNvCxnSpPr/>
          <p:nvPr/>
        </p:nvCxnSpPr>
        <p:spPr>
          <a:xfrm>
            <a:off x="866452" y="663392"/>
            <a:ext cx="1" cy="4202902"/>
          </a:xfrm>
          <a:prstGeom prst="straightConnector1">
            <a:avLst/>
          </a:prstGeom>
          <a:ln w="15875">
            <a:prstDash val="sysDot"/>
            <a:tailEnd type="none"/>
          </a:ln>
        </p:spPr>
        <p:style>
          <a:lnRef idx="1">
            <a:schemeClr val="accent1"/>
          </a:lnRef>
          <a:fillRef idx="0">
            <a:schemeClr val="accent1"/>
          </a:fillRef>
          <a:effectRef idx="0">
            <a:schemeClr val="accent1"/>
          </a:effectRef>
          <a:fontRef idx="minor">
            <a:schemeClr val="tx1"/>
          </a:fontRef>
        </p:style>
      </p:cxnSp>
      <p:cxnSp>
        <p:nvCxnSpPr>
          <p:cNvPr id="193" name="Gerade Verbindung mit Pfeil 247"/>
          <p:cNvCxnSpPr/>
          <p:nvPr/>
        </p:nvCxnSpPr>
        <p:spPr>
          <a:xfrm>
            <a:off x="8598072" y="2711070"/>
            <a:ext cx="366416" cy="2418"/>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4" name="Legende mit Linie 2 31"/>
          <p:cNvSpPr/>
          <p:nvPr/>
        </p:nvSpPr>
        <p:spPr>
          <a:xfrm>
            <a:off x="7452320" y="3501971"/>
            <a:ext cx="914400" cy="261657"/>
          </a:xfrm>
          <a:prstGeom prst="borderCallout2">
            <a:avLst>
              <a:gd name="adj1" fmla="val -54"/>
              <a:gd name="adj2" fmla="val 75919"/>
              <a:gd name="adj3" fmla="val -119238"/>
              <a:gd name="adj4" fmla="val 44751"/>
              <a:gd name="adj5" fmla="val -193117"/>
              <a:gd name="adj6" fmla="val 43883"/>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FPGA</a:t>
            </a:r>
            <a:r>
              <a:rPr lang="de-DE" sz="1200" dirty="0" smtClean="0"/>
              <a:t> </a:t>
            </a:r>
            <a:r>
              <a:rPr lang="de-DE" sz="1200" dirty="0" err="1" smtClean="0">
                <a:solidFill>
                  <a:schemeClr val="tx1"/>
                </a:solidFill>
              </a:rPr>
              <a:t>pins</a:t>
            </a:r>
            <a:endParaRPr lang="de-DE" sz="1200" dirty="0">
              <a:solidFill>
                <a:schemeClr val="tx1"/>
              </a:solidFill>
            </a:endParaRPr>
          </a:p>
        </p:txBody>
      </p:sp>
      <p:sp>
        <p:nvSpPr>
          <p:cNvPr id="195" name="Legende mit Linie 2 256"/>
          <p:cNvSpPr/>
          <p:nvPr/>
        </p:nvSpPr>
        <p:spPr>
          <a:xfrm>
            <a:off x="325581" y="6227169"/>
            <a:ext cx="914400" cy="261657"/>
          </a:xfrm>
          <a:prstGeom prst="borderCallout2">
            <a:avLst>
              <a:gd name="adj1" fmla="val 2698"/>
              <a:gd name="adj2" fmla="val 19226"/>
              <a:gd name="adj3" fmla="val -270581"/>
              <a:gd name="adj4" fmla="val 17979"/>
              <a:gd name="adj5" fmla="val -297681"/>
              <a:gd name="adj6" fmla="val 70655"/>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FPGA</a:t>
            </a:r>
            <a:r>
              <a:rPr lang="de-DE" sz="1200" dirty="0" smtClean="0"/>
              <a:t> </a:t>
            </a:r>
            <a:r>
              <a:rPr lang="de-DE" sz="1200" dirty="0" err="1" smtClean="0">
                <a:solidFill>
                  <a:schemeClr val="tx1"/>
                </a:solidFill>
              </a:rPr>
              <a:t>pins</a:t>
            </a:r>
            <a:endParaRPr lang="de-DE" sz="1200" dirty="0">
              <a:solidFill>
                <a:schemeClr val="tx1"/>
              </a:solidFill>
            </a:endParaRPr>
          </a:p>
        </p:txBody>
      </p:sp>
      <p:cxnSp>
        <p:nvCxnSpPr>
          <p:cNvPr id="196" name="Gerade Verbindung 17"/>
          <p:cNvCxnSpPr/>
          <p:nvPr/>
        </p:nvCxnSpPr>
        <p:spPr>
          <a:xfrm>
            <a:off x="4567073" y="1361104"/>
            <a:ext cx="0" cy="624235"/>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97" name="Abgerundetes Rechteck 201"/>
          <p:cNvSpPr/>
          <p:nvPr/>
        </p:nvSpPr>
        <p:spPr>
          <a:xfrm>
            <a:off x="4308240" y="3532015"/>
            <a:ext cx="839824" cy="357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t>MEBT </a:t>
            </a:r>
            <a:r>
              <a:rPr lang="de-DE" sz="800" dirty="0" err="1" smtClean="0"/>
              <a:t>chopper</a:t>
            </a:r>
            <a:r>
              <a:rPr lang="de-DE" sz="800" dirty="0" smtClean="0"/>
              <a:t> </a:t>
            </a:r>
            <a:r>
              <a:rPr lang="de-DE" sz="800" dirty="0" err="1" smtClean="0"/>
              <a:t>protection</a:t>
            </a:r>
            <a:endParaRPr lang="de-DE" sz="800" dirty="0"/>
          </a:p>
        </p:txBody>
      </p:sp>
      <p:cxnSp>
        <p:nvCxnSpPr>
          <p:cNvPr id="198" name="Gerade Verbindung mit Pfeil 202"/>
          <p:cNvCxnSpPr/>
          <p:nvPr/>
        </p:nvCxnSpPr>
        <p:spPr>
          <a:xfrm>
            <a:off x="3948200" y="3655410"/>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99" name="Gerade Verbindung mit Pfeil 203"/>
          <p:cNvCxnSpPr/>
          <p:nvPr/>
        </p:nvCxnSpPr>
        <p:spPr>
          <a:xfrm>
            <a:off x="3948188" y="3783474"/>
            <a:ext cx="36004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00" name="Gerade Verbindung mit Pfeil 205"/>
          <p:cNvCxnSpPr/>
          <p:nvPr/>
        </p:nvCxnSpPr>
        <p:spPr>
          <a:xfrm>
            <a:off x="5148064" y="3709820"/>
            <a:ext cx="735135" cy="7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Gerade Verbindung mit Pfeil 206"/>
          <p:cNvCxnSpPr/>
          <p:nvPr/>
        </p:nvCxnSpPr>
        <p:spPr>
          <a:xfrm>
            <a:off x="6627758" y="2645577"/>
            <a:ext cx="392514"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2" name="Legende mit Linie 2 207"/>
          <p:cNvSpPr/>
          <p:nvPr/>
        </p:nvSpPr>
        <p:spPr>
          <a:xfrm>
            <a:off x="6824015" y="3973024"/>
            <a:ext cx="914400" cy="261657"/>
          </a:xfrm>
          <a:prstGeom prst="borderCallout2">
            <a:avLst>
              <a:gd name="adj1" fmla="val -54"/>
              <a:gd name="adj2" fmla="val 75919"/>
              <a:gd name="adj3" fmla="val -166016"/>
              <a:gd name="adj4" fmla="val -4069"/>
              <a:gd name="adj5" fmla="val -407749"/>
              <a:gd name="adj6" fmla="val -11235"/>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PERMIT</a:t>
            </a:r>
            <a:endParaRPr lang="de-DE" sz="1200" dirty="0">
              <a:solidFill>
                <a:schemeClr val="tx1"/>
              </a:solidFill>
            </a:endParaRPr>
          </a:p>
        </p:txBody>
      </p:sp>
      <p:sp>
        <p:nvSpPr>
          <p:cNvPr id="203" name="Legende mit Linie 2 208"/>
          <p:cNvSpPr/>
          <p:nvPr/>
        </p:nvSpPr>
        <p:spPr>
          <a:xfrm>
            <a:off x="8107984" y="3991719"/>
            <a:ext cx="914400" cy="409175"/>
          </a:xfrm>
          <a:prstGeom prst="borderCallout2">
            <a:avLst>
              <a:gd name="adj1" fmla="val -54"/>
              <a:gd name="adj2" fmla="val 75919"/>
              <a:gd name="adj3" fmla="val -91830"/>
              <a:gd name="adj4" fmla="val 84121"/>
              <a:gd name="adj5" fmla="val -302656"/>
              <a:gd name="adj6" fmla="val 7459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BIS Backbone</a:t>
            </a:r>
            <a:endParaRPr lang="de-DE" sz="1200" dirty="0">
              <a:solidFill>
                <a:schemeClr val="tx1"/>
              </a:solidFill>
            </a:endParaRPr>
          </a:p>
        </p:txBody>
      </p:sp>
      <p:sp>
        <p:nvSpPr>
          <p:cNvPr id="204" name="Textfeld 209"/>
          <p:cNvSpPr txBox="1"/>
          <p:nvPr/>
        </p:nvSpPr>
        <p:spPr>
          <a:xfrm>
            <a:off x="238821" y="4822534"/>
            <a:ext cx="482824" cy="215444"/>
          </a:xfrm>
          <a:prstGeom prst="rect">
            <a:avLst/>
          </a:prstGeom>
          <a:noFill/>
          <a:ln w="12700">
            <a:solidFill>
              <a:schemeClr val="tx1"/>
            </a:solidFill>
          </a:ln>
        </p:spPr>
        <p:txBody>
          <a:bodyPr wrap="none" rtlCol="0">
            <a:spAutoFit/>
          </a:bodyPr>
          <a:lstStyle/>
          <a:p>
            <a:r>
              <a:rPr lang="de-DE" sz="800" b="1" dirty="0" smtClean="0"/>
              <a:t>Trigger</a:t>
            </a:r>
            <a:endParaRPr lang="de-DE" sz="800" b="1" dirty="0"/>
          </a:p>
        </p:txBody>
      </p:sp>
      <p:cxnSp>
        <p:nvCxnSpPr>
          <p:cNvPr id="205" name="Gerade Verbindung 22"/>
          <p:cNvCxnSpPr>
            <a:stCxn id="204" idx="3"/>
          </p:cNvCxnSpPr>
          <p:nvPr/>
        </p:nvCxnSpPr>
        <p:spPr>
          <a:xfrm>
            <a:off x="721645" y="4930256"/>
            <a:ext cx="1330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Gerade Verbindung mit Pfeil 24"/>
          <p:cNvCxnSpPr/>
          <p:nvPr/>
        </p:nvCxnSpPr>
        <p:spPr>
          <a:xfrm flipV="1">
            <a:off x="2051720" y="4760592"/>
            <a:ext cx="0" cy="169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7" name="Gerade Verbindung mit Pfeil 28"/>
          <p:cNvCxnSpPr>
            <a:endCxn id="16" idx="2"/>
          </p:cNvCxnSpPr>
          <p:nvPr/>
        </p:nvCxnSpPr>
        <p:spPr>
          <a:xfrm flipV="1">
            <a:off x="1239981" y="4689376"/>
            <a:ext cx="0" cy="240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8" name="Rectangle 207"/>
          <p:cNvSpPr/>
          <p:nvPr/>
        </p:nvSpPr>
        <p:spPr>
          <a:xfrm>
            <a:off x="-13168" y="6565500"/>
            <a:ext cx="7620172" cy="307777"/>
          </a:xfrm>
          <a:prstGeom prst="rect">
            <a:avLst/>
          </a:prstGeom>
        </p:spPr>
        <p:txBody>
          <a:bodyPr wrap="square">
            <a:spAutoFit/>
          </a:bodyPr>
          <a:lstStyle/>
          <a:p>
            <a:pPr>
              <a:spcAft>
                <a:spcPts val="1200"/>
              </a:spcAft>
            </a:pPr>
            <a:r>
              <a:rPr lang="en-US" sz="1400" dirty="0" smtClean="0">
                <a:solidFill>
                  <a:srgbClr val="0000FF"/>
                </a:solidFill>
              </a:rPr>
              <a:t>Draft BCM firmware block diagram layout provided by M. Werner (DESY) </a:t>
            </a:r>
            <a:endParaRPr lang="en-US" sz="1400" dirty="0">
              <a:solidFill>
                <a:srgbClr val="0000FF"/>
              </a:solidFill>
            </a:endParaRPr>
          </a:p>
        </p:txBody>
      </p:sp>
    </p:spTree>
    <p:extLst>
      <p:ext uri="{BB962C8B-B14F-4D97-AF65-F5344CB8AC3E}">
        <p14:creationId xmlns:p14="http://schemas.microsoft.com/office/powerpoint/2010/main" val="26621301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4817"/>
            <a:ext cx="2133600" cy="365125"/>
          </a:xfrm>
        </p:spPr>
        <p:txBody>
          <a:bodyPr/>
          <a:lstStyle/>
          <a:p>
            <a:fld id="{448A0EE2-EEEB-DA48-9E6B-30E2CD798BC3}" type="slidenum">
              <a:rPr lang="en-US" smtClean="0">
                <a:solidFill>
                  <a:srgbClr val="000000"/>
                </a:solidFill>
              </a:rPr>
              <a:t>18</a:t>
            </a:fld>
            <a:endParaRPr lang="en-US" dirty="0">
              <a:solidFill>
                <a:srgbClr val="000000"/>
              </a:solidFill>
            </a:endParaRPr>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Differential current measurement with the ACCTs</a:t>
            </a:r>
            <a:endParaRPr lang="en-US" b="1" dirty="0">
              <a:latin typeface="Times New Roman" charset="0"/>
              <a:cs typeface="Times New Roman" charset="0"/>
            </a:endParaRPr>
          </a:p>
        </p:txBody>
      </p:sp>
      <p:sp>
        <p:nvSpPr>
          <p:cNvPr id="2" name="Rectangle 1"/>
          <p:cNvSpPr/>
          <p:nvPr/>
        </p:nvSpPr>
        <p:spPr>
          <a:xfrm>
            <a:off x="736600" y="3474966"/>
            <a:ext cx="6375399" cy="307777"/>
          </a:xfrm>
          <a:prstGeom prst="rect">
            <a:avLst/>
          </a:prstGeom>
        </p:spPr>
        <p:txBody>
          <a:bodyPr wrap="square">
            <a:spAutoFit/>
          </a:bodyPr>
          <a:lstStyle/>
          <a:p>
            <a:pPr>
              <a:spcAft>
                <a:spcPts val="1200"/>
              </a:spcAft>
            </a:pPr>
            <a:r>
              <a:rPr lang="en-US" sz="1400" b="1" dirty="0" smtClean="0"/>
              <a:t>differential </a:t>
            </a:r>
            <a:r>
              <a:rPr lang="en-US" sz="1400" b="1" dirty="0"/>
              <a:t>ACCT signal transmission over differential lines </a:t>
            </a:r>
            <a:endParaRPr lang="en-US" sz="1400" dirty="0"/>
          </a:p>
        </p:txBody>
      </p:sp>
      <p:pic>
        <p:nvPicPr>
          <p:cNvPr id="6" name="Picture 5"/>
          <p:cNvPicPr>
            <a:picLocks noChangeAspect="1"/>
          </p:cNvPicPr>
          <p:nvPr/>
        </p:nvPicPr>
        <p:blipFill>
          <a:blip r:embed="rId2"/>
          <a:stretch>
            <a:fillRect/>
          </a:stretch>
        </p:blipFill>
        <p:spPr>
          <a:xfrm>
            <a:off x="1244600" y="3980291"/>
            <a:ext cx="4868333" cy="2612143"/>
          </a:xfrm>
          <a:prstGeom prst="rect">
            <a:avLst/>
          </a:prstGeom>
        </p:spPr>
      </p:pic>
      <p:pic>
        <p:nvPicPr>
          <p:cNvPr id="7" name="Picture 6"/>
          <p:cNvPicPr>
            <a:picLocks noChangeAspect="1"/>
          </p:cNvPicPr>
          <p:nvPr/>
        </p:nvPicPr>
        <p:blipFill>
          <a:blip r:embed="rId3"/>
          <a:stretch>
            <a:fillRect/>
          </a:stretch>
        </p:blipFill>
        <p:spPr>
          <a:xfrm>
            <a:off x="1159933" y="1298501"/>
            <a:ext cx="3708400" cy="2159532"/>
          </a:xfrm>
          <a:prstGeom prst="rect">
            <a:avLst/>
          </a:prstGeom>
        </p:spPr>
      </p:pic>
      <p:sp>
        <p:nvSpPr>
          <p:cNvPr id="91" name="Rectangle 90"/>
          <p:cNvSpPr/>
          <p:nvPr/>
        </p:nvSpPr>
        <p:spPr>
          <a:xfrm>
            <a:off x="668868" y="6551998"/>
            <a:ext cx="6375399" cy="307777"/>
          </a:xfrm>
          <a:prstGeom prst="rect">
            <a:avLst/>
          </a:prstGeom>
        </p:spPr>
        <p:txBody>
          <a:bodyPr wrap="square">
            <a:spAutoFit/>
          </a:bodyPr>
          <a:lstStyle/>
          <a:p>
            <a:pPr>
              <a:spcAft>
                <a:spcPts val="1200"/>
              </a:spcAft>
            </a:pPr>
            <a:r>
              <a:rPr lang="en-US" sz="1400" b="1" dirty="0" smtClean="0"/>
              <a:t>differential </a:t>
            </a:r>
            <a:r>
              <a:rPr lang="en-US" sz="1400" b="1" dirty="0"/>
              <a:t>ACCT signal transmission over optical fiber </a:t>
            </a:r>
            <a:endParaRPr lang="en-US" sz="1400" dirty="0"/>
          </a:p>
        </p:txBody>
      </p:sp>
      <p:sp>
        <p:nvSpPr>
          <p:cNvPr id="8" name="Rectangle 7"/>
          <p:cNvSpPr/>
          <p:nvPr/>
        </p:nvSpPr>
        <p:spPr>
          <a:xfrm>
            <a:off x="6112933" y="1432765"/>
            <a:ext cx="2912534" cy="1815882"/>
          </a:xfrm>
          <a:prstGeom prst="rect">
            <a:avLst/>
          </a:prstGeom>
        </p:spPr>
        <p:txBody>
          <a:bodyPr wrap="square">
            <a:spAutoFit/>
          </a:bodyPr>
          <a:lstStyle/>
          <a:p>
            <a:pPr>
              <a:spcAft>
                <a:spcPts val="1200"/>
              </a:spcAft>
            </a:pPr>
            <a:r>
              <a:rPr lang="en-US" sz="1400" dirty="0" smtClean="0">
                <a:solidFill>
                  <a:srgbClr val="0000FF"/>
                </a:solidFill>
              </a:rPr>
              <a:t>The implementation of the optical line needs significant effort. The idea is to start with the differential line </a:t>
            </a:r>
            <a:r>
              <a:rPr lang="en-US" sz="1400" dirty="0" smtClean="0">
                <a:solidFill>
                  <a:srgbClr val="0000FF"/>
                </a:solidFill>
              </a:rPr>
              <a:t>that should be enough for down to the DTL end. </a:t>
            </a:r>
            <a:r>
              <a:rPr lang="en-US" sz="1400" dirty="0" smtClean="0">
                <a:solidFill>
                  <a:srgbClr val="0000FF"/>
                </a:solidFill>
              </a:rPr>
              <a:t>The optical line can be added later </a:t>
            </a:r>
            <a:r>
              <a:rPr lang="en-US" sz="1400" dirty="0" smtClean="0">
                <a:solidFill>
                  <a:srgbClr val="0000FF"/>
                </a:solidFill>
              </a:rPr>
              <a:t>for the downstream sections where the ACCT separation is much larger.</a:t>
            </a:r>
            <a:endParaRPr lang="en-US" sz="1400" dirty="0">
              <a:solidFill>
                <a:srgbClr val="0000FF"/>
              </a:solidFill>
            </a:endParaRPr>
          </a:p>
        </p:txBody>
      </p:sp>
    </p:spTree>
    <p:extLst>
      <p:ext uri="{BB962C8B-B14F-4D97-AF65-F5344CB8AC3E}">
        <p14:creationId xmlns:p14="http://schemas.microsoft.com/office/powerpoint/2010/main" val="33199902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19</a:t>
            </a:fld>
            <a:endParaRPr lang="en-US" dirty="0">
              <a:solidFill>
                <a:srgbClr val="000000"/>
              </a:solidFill>
            </a:endParaRPr>
          </a:p>
        </p:txBody>
      </p:sp>
      <p:sp>
        <p:nvSpPr>
          <p:cNvPr id="5" name="Content Placeholder 2"/>
          <p:cNvSpPr>
            <a:spLocks noGrp="1"/>
          </p:cNvSpPr>
          <p:nvPr>
            <p:ph idx="1"/>
          </p:nvPr>
        </p:nvSpPr>
        <p:spPr>
          <a:xfrm>
            <a:off x="279399" y="1282169"/>
            <a:ext cx="8525933" cy="2527832"/>
          </a:xfrm>
        </p:spPr>
        <p:txBody>
          <a:bodyPr>
            <a:noAutofit/>
          </a:bodyPr>
          <a:lstStyle/>
          <a:p>
            <a:pPr>
              <a:spcAft>
                <a:spcPts val="1200"/>
              </a:spcAft>
            </a:pPr>
            <a:r>
              <a:rPr lang="en-US" sz="1600" dirty="0"/>
              <a:t>Based on the </a:t>
            </a:r>
            <a:r>
              <a:rPr lang="en-US" sz="1600" dirty="0" err="1"/>
              <a:t>Bergoz</a:t>
            </a:r>
            <a:r>
              <a:rPr lang="en-US" sz="1600" dirty="0"/>
              <a:t> ACCT specifications, the ACCT-to-FE cable length should not be longer than 25 </a:t>
            </a:r>
            <a:r>
              <a:rPr lang="en-US" sz="1600" dirty="0" smtClean="0"/>
              <a:t>m. </a:t>
            </a:r>
            <a:r>
              <a:rPr lang="en-US" sz="1600" dirty="0"/>
              <a:t>In areas where this will not be possible, the FE electronics can be slightly modified by the manufacturer to allow longer cable lengths at the expense of degrading the ACCT response time, rise time and bandwidth </a:t>
            </a:r>
            <a:r>
              <a:rPr lang="en-US" sz="1600" dirty="0" smtClean="0"/>
              <a:t>to </a:t>
            </a:r>
            <a:r>
              <a:rPr lang="en-US" sz="1600" dirty="0"/>
              <a:t>some degree. </a:t>
            </a:r>
            <a:endParaRPr lang="en-US" sz="1600" dirty="0" smtClean="0"/>
          </a:p>
          <a:p>
            <a:pPr>
              <a:spcAft>
                <a:spcPts val="1200"/>
              </a:spcAft>
            </a:pPr>
            <a:r>
              <a:rPr lang="en-US" sz="1600" dirty="0"/>
              <a:t>The ACCT-FE cable length is expected to be about 25 m in the LEBT and MEBT sections. The length then increases to about 35 m in the DTL and 60-65 m in the high-energy end of the </a:t>
            </a:r>
            <a:r>
              <a:rPr lang="en-US" sz="1600" dirty="0" err="1" smtClean="0"/>
              <a:t>linac</a:t>
            </a:r>
            <a:r>
              <a:rPr lang="en-US" sz="1600" dirty="0" smtClean="0"/>
              <a:t>. </a:t>
            </a:r>
          </a:p>
        </p:txBody>
      </p:sp>
      <p:sp>
        <p:nvSpPr>
          <p:cNvPr id="6"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ACCT cabling</a:t>
            </a:r>
            <a:endParaRPr lang="en-US" b="1" dirty="0">
              <a:latin typeface="Times New Roman" charset="0"/>
              <a:cs typeface="Times New Roman"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0" y="3083665"/>
            <a:ext cx="5270500" cy="2350135"/>
          </a:xfrm>
          <a:prstGeom prst="rect">
            <a:avLst/>
          </a:prstGeom>
          <a:noFill/>
          <a:ln w="12700">
            <a:solidFill>
              <a:schemeClr val="tx1"/>
            </a:solid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873500" y="4495165"/>
            <a:ext cx="5270500" cy="2362835"/>
          </a:xfrm>
          <a:prstGeom prst="rect">
            <a:avLst/>
          </a:prstGeom>
          <a:noFill/>
          <a:ln w="12700">
            <a:solidFill>
              <a:schemeClr val="tx1"/>
            </a:solidFill>
          </a:ln>
        </p:spPr>
      </p:pic>
      <p:sp>
        <p:nvSpPr>
          <p:cNvPr id="9" name="Rectangle 8"/>
          <p:cNvSpPr/>
          <p:nvPr/>
        </p:nvSpPr>
        <p:spPr>
          <a:xfrm>
            <a:off x="324570" y="5609607"/>
            <a:ext cx="2912534" cy="954107"/>
          </a:xfrm>
          <a:prstGeom prst="rect">
            <a:avLst/>
          </a:prstGeom>
        </p:spPr>
        <p:txBody>
          <a:bodyPr wrap="square">
            <a:spAutoFit/>
          </a:bodyPr>
          <a:lstStyle/>
          <a:p>
            <a:pPr>
              <a:spcAft>
                <a:spcPts val="1200"/>
              </a:spcAft>
            </a:pPr>
            <a:r>
              <a:rPr lang="en-US" sz="1400" dirty="0" smtClean="0">
                <a:solidFill>
                  <a:srgbClr val="0000FF"/>
                </a:solidFill>
              </a:rPr>
              <a:t>We need to talk to </a:t>
            </a:r>
            <a:r>
              <a:rPr lang="en-US" sz="1400" dirty="0" err="1" smtClean="0">
                <a:solidFill>
                  <a:srgbClr val="0000FF"/>
                </a:solidFill>
              </a:rPr>
              <a:t>Bergoz</a:t>
            </a:r>
            <a:r>
              <a:rPr lang="en-US" sz="1400" dirty="0" smtClean="0">
                <a:solidFill>
                  <a:srgbClr val="0000FF"/>
                </a:solidFill>
              </a:rPr>
              <a:t> to see how much the ACCT response will become slower as a result of the increased cable length.</a:t>
            </a:r>
            <a:endParaRPr lang="en-US" sz="1400" dirty="0">
              <a:solidFill>
                <a:srgbClr val="0000FF"/>
              </a:solidFill>
            </a:endParaRPr>
          </a:p>
        </p:txBody>
      </p:sp>
    </p:spTree>
    <p:extLst>
      <p:ext uri="{BB962C8B-B14F-4D97-AF65-F5344CB8AC3E}">
        <p14:creationId xmlns:p14="http://schemas.microsoft.com/office/powerpoint/2010/main" val="6879560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2</a:t>
            </a:fld>
            <a:endParaRPr lang="en-US">
              <a:solidFill>
                <a:srgbClr val="000000"/>
              </a:solidFill>
            </a:endParaRPr>
          </a:p>
        </p:txBody>
      </p:sp>
      <p:sp>
        <p:nvSpPr>
          <p:cNvPr id="5" name="Text Box 4"/>
          <p:cNvSpPr txBox="1">
            <a:spLocks noChangeArrowheads="1"/>
          </p:cNvSpPr>
          <p:nvPr/>
        </p:nvSpPr>
        <p:spPr bwMode="auto">
          <a:xfrm>
            <a:off x="1788584" y="686741"/>
            <a:ext cx="4908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BCM no. and distribution</a:t>
            </a:r>
            <a:endParaRPr lang="en-US" b="1" dirty="0">
              <a:latin typeface="Times New Roman" charset="0"/>
              <a:cs typeface="Times New Roman" charset="0"/>
            </a:endParaRPr>
          </a:p>
        </p:txBody>
      </p:sp>
      <p:sp>
        <p:nvSpPr>
          <p:cNvPr id="23" name="Rectangle 22"/>
          <p:cNvSpPr/>
          <p:nvPr/>
        </p:nvSpPr>
        <p:spPr>
          <a:xfrm>
            <a:off x="3524250" y="4247761"/>
            <a:ext cx="1866900" cy="39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154767" y="1310311"/>
            <a:ext cx="4643967" cy="307777"/>
          </a:xfrm>
          <a:prstGeom prst="rect">
            <a:avLst/>
          </a:prstGeom>
        </p:spPr>
        <p:txBody>
          <a:bodyPr wrap="square">
            <a:spAutoFit/>
          </a:bodyPr>
          <a:lstStyle/>
          <a:p>
            <a:r>
              <a:rPr lang="en-US" sz="1400" b="1" dirty="0"/>
              <a:t>Draft summary of BCM number </a:t>
            </a:r>
            <a:r>
              <a:rPr lang="en-US" sz="1400" b="1" dirty="0" smtClean="0"/>
              <a:t>per </a:t>
            </a:r>
            <a:r>
              <a:rPr lang="en-US" sz="1400" b="1" dirty="0" err="1"/>
              <a:t>linac</a:t>
            </a:r>
            <a:r>
              <a:rPr lang="en-US" sz="1400" b="1" dirty="0"/>
              <a:t> section </a:t>
            </a:r>
            <a:endParaRPr lang="en-US" sz="1400" dirty="0"/>
          </a:p>
        </p:txBody>
      </p:sp>
      <p:pic>
        <p:nvPicPr>
          <p:cNvPr id="6" name="Picture 5"/>
          <p:cNvPicPr>
            <a:picLocks noChangeAspect="1"/>
          </p:cNvPicPr>
          <p:nvPr/>
        </p:nvPicPr>
        <p:blipFill>
          <a:blip r:embed="rId2"/>
          <a:stretch>
            <a:fillRect/>
          </a:stretch>
        </p:blipFill>
        <p:spPr>
          <a:xfrm>
            <a:off x="1409699" y="1618088"/>
            <a:ext cx="6230182" cy="3724379"/>
          </a:xfrm>
          <a:prstGeom prst="rect">
            <a:avLst/>
          </a:prstGeom>
        </p:spPr>
      </p:pic>
      <p:pic>
        <p:nvPicPr>
          <p:cNvPr id="7" name="Picture 6"/>
          <p:cNvPicPr>
            <a:picLocks noChangeAspect="1"/>
          </p:cNvPicPr>
          <p:nvPr/>
        </p:nvPicPr>
        <p:blipFill>
          <a:blip r:embed="rId3"/>
          <a:stretch>
            <a:fillRect/>
          </a:stretch>
        </p:blipFill>
        <p:spPr>
          <a:xfrm>
            <a:off x="683568" y="5499190"/>
            <a:ext cx="7992888" cy="1326479"/>
          </a:xfrm>
          <a:prstGeom prst="rect">
            <a:avLst/>
          </a:prstGeom>
        </p:spPr>
      </p:pic>
    </p:spTree>
    <p:extLst>
      <p:ext uri="{BB962C8B-B14F-4D97-AF65-F5344CB8AC3E}">
        <p14:creationId xmlns:p14="http://schemas.microsoft.com/office/powerpoint/2010/main" val="29680291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20</a:t>
            </a:fld>
            <a:endParaRPr lang="en-US" dirty="0">
              <a:solidFill>
                <a:srgbClr val="000000"/>
              </a:solidFill>
            </a:endParaRPr>
          </a:p>
        </p:txBody>
      </p:sp>
      <p:sp>
        <p:nvSpPr>
          <p:cNvPr id="5" name="Content Placeholder 2"/>
          <p:cNvSpPr>
            <a:spLocks noGrp="1"/>
          </p:cNvSpPr>
          <p:nvPr>
            <p:ph idx="1"/>
          </p:nvPr>
        </p:nvSpPr>
        <p:spPr>
          <a:xfrm>
            <a:off x="321732" y="1360751"/>
            <a:ext cx="8542867" cy="5598849"/>
          </a:xfrm>
        </p:spPr>
        <p:txBody>
          <a:bodyPr>
            <a:noAutofit/>
          </a:bodyPr>
          <a:lstStyle/>
          <a:p>
            <a:pPr>
              <a:spcAft>
                <a:spcPts val="1200"/>
              </a:spcAft>
            </a:pPr>
            <a:r>
              <a:rPr lang="en-US" sz="2000" b="1" dirty="0" smtClean="0"/>
              <a:t>Trigger/consistency check:</a:t>
            </a:r>
          </a:p>
          <a:p>
            <a:pPr marL="400050" lvl="1" indent="0">
              <a:spcAft>
                <a:spcPts val="1200"/>
              </a:spcAft>
              <a:buNone/>
            </a:pPr>
            <a:r>
              <a:rPr lang="en-US" sz="1600" dirty="0"/>
              <a:t>Although the ACCT firmware will include a self-trigger mechanism that will trigger on the edge of the beam pulse, an external trigger will still be needed for the purpose of consistency check. The beam can then be stopped if the frequency of the trigger is not within the acceptable range, or if a beam pulse does not arrive shortly after each trigger.</a:t>
            </a:r>
          </a:p>
          <a:p>
            <a:pPr>
              <a:spcAft>
                <a:spcPts val="1200"/>
              </a:spcAft>
            </a:pPr>
            <a:r>
              <a:rPr lang="en-US" sz="2000" b="1" dirty="0" smtClean="0"/>
              <a:t>Beam/machine mode data:</a:t>
            </a:r>
          </a:p>
          <a:p>
            <a:pPr marL="400050" lvl="1" indent="0">
              <a:spcAft>
                <a:spcPts val="1200"/>
              </a:spcAft>
              <a:buNone/>
            </a:pPr>
            <a:r>
              <a:rPr lang="en-US" sz="1600" dirty="0"/>
              <a:t>The beam/machine mode data need to be transferred to the ACCT readout electronics using the timing system. The ACCT readout electronics will know the expected pulse current/width from the beam mode and the expected beam destination from the machine mode. This information will then be used to correctly configure the electronics including the width of the averaging filters and the masking/unmasking of some interlocks.</a:t>
            </a:r>
          </a:p>
          <a:p>
            <a:pPr>
              <a:spcAft>
                <a:spcPts val="1200"/>
              </a:spcAft>
            </a:pPr>
            <a:r>
              <a:rPr lang="en-US" sz="2000" b="1" dirty="0" smtClean="0"/>
              <a:t>ADC clock:</a:t>
            </a:r>
          </a:p>
          <a:p>
            <a:pPr marL="400050" lvl="1" indent="0">
              <a:spcAft>
                <a:spcPts val="1200"/>
              </a:spcAft>
              <a:buNone/>
            </a:pPr>
            <a:r>
              <a:rPr lang="en-US" sz="1600" dirty="0"/>
              <a:t>Although this is not strictly required, it is generally preferred that the ADC clock frequency be locked to RF. An external ADC clock of 88.0525 MHz (¼ of the 352.21 MHz RF frequency) can be provided by the timing receiver module and transferred to the ACCT AMC through a dedicated clock line of backplane. </a:t>
            </a:r>
            <a:endParaRPr lang="en-US" sz="2000" b="1" dirty="0" smtClean="0"/>
          </a:p>
          <a:p>
            <a:pPr>
              <a:spcAft>
                <a:spcPts val="1200"/>
              </a:spcAft>
            </a:pPr>
            <a:endParaRPr lang="en-US" sz="2000" b="1" dirty="0" smtClean="0"/>
          </a:p>
          <a:p>
            <a:pPr>
              <a:spcAft>
                <a:spcPts val="1200"/>
              </a:spcAft>
            </a:pPr>
            <a:endParaRPr lang="en-US" sz="2000" b="1" dirty="0" smtClean="0"/>
          </a:p>
        </p:txBody>
      </p:sp>
      <p:sp>
        <p:nvSpPr>
          <p:cNvPr id="6"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Timing requirement for the electronics</a:t>
            </a:r>
            <a:endParaRPr lang="en-US" b="1" dirty="0">
              <a:latin typeface="Times New Roman" charset="0"/>
              <a:cs typeface="Times New Roman" charset="0"/>
            </a:endParaRPr>
          </a:p>
        </p:txBody>
      </p:sp>
    </p:spTree>
    <p:extLst>
      <p:ext uri="{BB962C8B-B14F-4D97-AF65-F5344CB8AC3E}">
        <p14:creationId xmlns:p14="http://schemas.microsoft.com/office/powerpoint/2010/main" val="4539213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21</a:t>
            </a:fld>
            <a:endParaRPr lang="en-US" dirty="0">
              <a:solidFill>
                <a:srgbClr val="000000"/>
              </a:solidFill>
            </a:endParaRPr>
          </a:p>
        </p:txBody>
      </p:sp>
      <p:sp>
        <p:nvSpPr>
          <p:cNvPr id="5" name="Content Placeholder 2"/>
          <p:cNvSpPr>
            <a:spLocks noGrp="1"/>
          </p:cNvSpPr>
          <p:nvPr>
            <p:ph idx="1"/>
          </p:nvPr>
        </p:nvSpPr>
        <p:spPr>
          <a:xfrm>
            <a:off x="279400" y="1461524"/>
            <a:ext cx="8407400" cy="4616715"/>
          </a:xfrm>
        </p:spPr>
        <p:txBody>
          <a:bodyPr>
            <a:noAutofit/>
          </a:bodyPr>
          <a:lstStyle/>
          <a:p>
            <a:pPr>
              <a:spcAft>
                <a:spcPts val="1200"/>
              </a:spcAft>
            </a:pPr>
            <a:r>
              <a:rPr lang="en-US" sz="1600" dirty="0" smtClean="0"/>
              <a:t>An ACCT toroid should be delivered by Oct. 2016 to Catania-Italy for </a:t>
            </a:r>
            <a:r>
              <a:rPr lang="en-US" sz="1600" dirty="0" smtClean="0"/>
              <a:t>the ESS LEBT (type and size should be confirmed by Catania).</a:t>
            </a:r>
            <a:endParaRPr lang="en-US" sz="1600" dirty="0" smtClean="0"/>
          </a:p>
          <a:p>
            <a:pPr>
              <a:spcAft>
                <a:spcPts val="1200"/>
              </a:spcAft>
            </a:pPr>
            <a:r>
              <a:rPr lang="en-US" sz="1600" dirty="0" smtClean="0"/>
              <a:t>A pre-version of the LEBT ACCT firmware should to be developed and integrated into the generic Struck SIS8300-L firmware by the end of 2016. This pre-version will include MPS feature, but interfacing with the timing system and ACCT calibration is not foreseen for this version.</a:t>
            </a:r>
          </a:p>
          <a:p>
            <a:pPr>
              <a:spcAft>
                <a:spcPts val="1200"/>
              </a:spcAft>
            </a:pPr>
            <a:r>
              <a:rPr lang="en-US" sz="1600" dirty="0"/>
              <a:t>The commercial electronics, including the MTCA chassis, power supply, </a:t>
            </a:r>
            <a:r>
              <a:rPr lang="en-US" sz="1600" dirty="0" smtClean="0"/>
              <a:t>CPU, MCH</a:t>
            </a:r>
            <a:r>
              <a:rPr lang="en-US" sz="1600" dirty="0"/>
              <a:t>, Struck SIS8300-L and RTM should be procured and integrated by Oct. 2016 -&gt; this may be </a:t>
            </a:r>
            <a:r>
              <a:rPr lang="en-US" sz="1600" dirty="0" smtClean="0"/>
              <a:t>postponed </a:t>
            </a:r>
            <a:r>
              <a:rPr lang="en-US" sz="1600" dirty="0"/>
              <a:t>to the end of 2016 </a:t>
            </a:r>
            <a:r>
              <a:rPr lang="en-US" sz="1600" dirty="0" smtClean="0"/>
              <a:t>to match the firmware delivery date. </a:t>
            </a:r>
            <a:endParaRPr lang="en-US" sz="1600" dirty="0" smtClean="0"/>
          </a:p>
          <a:p>
            <a:pPr>
              <a:spcAft>
                <a:spcPts val="1200"/>
              </a:spcAft>
            </a:pPr>
            <a:r>
              <a:rPr lang="en-US" sz="1600" dirty="0" smtClean="0"/>
              <a:t>Software development should go in parallel with the firmware and become available by the end of 2016. This effort can be minimized if an already-existing ACCT software could be modified and used for the new firmware.</a:t>
            </a:r>
          </a:p>
          <a:p>
            <a:pPr>
              <a:spcAft>
                <a:spcPts val="1200"/>
              </a:spcAft>
            </a:pPr>
            <a:r>
              <a:rPr lang="en-US" sz="1600" dirty="0" smtClean="0"/>
              <a:t>Assuming a commercial RTM (ex. SIS8900) will be used, a custom interface module should be provided to match the ACCT-E output to the RTM input. This can</a:t>
            </a:r>
            <a:r>
              <a:rPr lang="en-US" sz="1600" dirty="0" smtClean="0"/>
              <a:t> be a temporary solution until final boards become available</a:t>
            </a:r>
            <a:r>
              <a:rPr lang="en-US" sz="1600" dirty="0" smtClean="0"/>
              <a:t>.</a:t>
            </a:r>
          </a:p>
          <a:p>
            <a:pPr>
              <a:spcAft>
                <a:spcPts val="1200"/>
              </a:spcAft>
            </a:pPr>
            <a:r>
              <a:rPr lang="en-US" sz="1600" dirty="0"/>
              <a:t>Test with the ion source and LEBT is planned to start in mid-March 2017.</a:t>
            </a:r>
          </a:p>
          <a:p>
            <a:pPr marL="0" indent="0">
              <a:spcAft>
                <a:spcPts val="1200"/>
              </a:spcAft>
              <a:buNone/>
            </a:pPr>
            <a:r>
              <a:rPr lang="en-US" sz="1600" dirty="0" smtClean="0"/>
              <a:t> </a:t>
            </a:r>
            <a:endParaRPr lang="en-US" sz="1600" dirty="0"/>
          </a:p>
          <a:p>
            <a:pPr marL="0" indent="0">
              <a:spcAft>
                <a:spcPts val="1200"/>
              </a:spcAft>
              <a:buNone/>
            </a:pPr>
            <a:endParaRPr lang="en-US" sz="1600" b="1" dirty="0" smtClean="0"/>
          </a:p>
        </p:txBody>
      </p:sp>
      <p:sp>
        <p:nvSpPr>
          <p:cNvPr id="6" name="Text Box 4"/>
          <p:cNvSpPr txBox="1">
            <a:spLocks noChangeArrowheads="1"/>
          </p:cNvSpPr>
          <p:nvPr/>
        </p:nvSpPr>
        <p:spPr bwMode="auto">
          <a:xfrm>
            <a:off x="1346200" y="739775"/>
            <a:ext cx="5825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LEBT ACCT plan (next 15 months)</a:t>
            </a:r>
            <a:endParaRPr lang="en-US" b="1" dirty="0">
              <a:latin typeface="Times New Roman" charset="0"/>
              <a:cs typeface="Times New Roman" charset="0"/>
            </a:endParaRPr>
          </a:p>
        </p:txBody>
      </p:sp>
    </p:spTree>
    <p:extLst>
      <p:ext uri="{BB962C8B-B14F-4D97-AF65-F5344CB8AC3E}">
        <p14:creationId xmlns:p14="http://schemas.microsoft.com/office/powerpoint/2010/main" val="39089272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22</a:t>
            </a:fld>
            <a:endParaRPr lang="en-US" dirty="0">
              <a:solidFill>
                <a:srgbClr val="000000"/>
              </a:solidFill>
            </a:endParaRPr>
          </a:p>
        </p:txBody>
      </p:sp>
      <p:sp>
        <p:nvSpPr>
          <p:cNvPr id="5" name="Content Placeholder 2"/>
          <p:cNvSpPr>
            <a:spLocks noGrp="1"/>
          </p:cNvSpPr>
          <p:nvPr>
            <p:ph idx="1"/>
          </p:nvPr>
        </p:nvSpPr>
        <p:spPr>
          <a:xfrm>
            <a:off x="482600" y="1462351"/>
            <a:ext cx="8032750" cy="4616715"/>
          </a:xfrm>
        </p:spPr>
        <p:txBody>
          <a:bodyPr>
            <a:noAutofit/>
          </a:bodyPr>
          <a:lstStyle/>
          <a:p>
            <a:pPr>
              <a:spcAft>
                <a:spcPts val="1200"/>
              </a:spcAft>
            </a:pPr>
            <a:r>
              <a:rPr lang="en-US" sz="2000" b="1" dirty="0" smtClean="0"/>
              <a:t>Supporting slides…</a:t>
            </a:r>
          </a:p>
          <a:p>
            <a:pPr>
              <a:spcAft>
                <a:spcPts val="1200"/>
              </a:spcAft>
            </a:pPr>
            <a:endParaRPr lang="en-US" sz="2000" b="1" dirty="0" smtClean="0"/>
          </a:p>
        </p:txBody>
      </p:sp>
    </p:spTree>
    <p:extLst>
      <p:ext uri="{BB962C8B-B14F-4D97-AF65-F5344CB8AC3E}">
        <p14:creationId xmlns:p14="http://schemas.microsoft.com/office/powerpoint/2010/main" val="34353837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23</a:t>
            </a:fld>
            <a:endParaRPr lang="en-US" dirty="0">
              <a:solidFill>
                <a:srgbClr val="000000"/>
              </a:solidFill>
            </a:endParaRPr>
          </a:p>
        </p:txBody>
      </p:sp>
      <p:sp>
        <p:nvSpPr>
          <p:cNvPr id="10"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ACCT tests</a:t>
            </a:r>
            <a:endParaRPr lang="en-US" b="1" dirty="0">
              <a:latin typeface="Times New Roman" charset="0"/>
              <a:cs typeface="Times New Roman" charset="0"/>
            </a:endParaRPr>
          </a:p>
        </p:txBody>
      </p:sp>
      <p:pic>
        <p:nvPicPr>
          <p:cNvPr id="3" name="Picture 2" descr="fron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147" y="1339849"/>
            <a:ext cx="2382203" cy="1786653"/>
          </a:xfrm>
          <a:prstGeom prst="rect">
            <a:avLst/>
          </a:prstGeom>
        </p:spPr>
      </p:pic>
      <p:sp>
        <p:nvSpPr>
          <p:cNvPr id="6" name="TextBox 5"/>
          <p:cNvSpPr txBox="1"/>
          <p:nvPr/>
        </p:nvSpPr>
        <p:spPr>
          <a:xfrm>
            <a:off x="6076950" y="3126502"/>
            <a:ext cx="2482850" cy="523220"/>
          </a:xfrm>
          <a:prstGeom prst="rect">
            <a:avLst/>
          </a:prstGeom>
          <a:noFill/>
        </p:spPr>
        <p:txBody>
          <a:bodyPr wrap="square" rtlCol="0">
            <a:spAutoFit/>
          </a:bodyPr>
          <a:lstStyle/>
          <a:p>
            <a:pPr algn="ctr"/>
            <a:r>
              <a:rPr lang="en-US" sz="1400" b="1" dirty="0" smtClean="0"/>
              <a:t>MTCA.4 demo crate hosting a Struck digitizer card and a RTM</a:t>
            </a:r>
            <a:endParaRPr lang="en-US" sz="1400" b="1" dirty="0"/>
          </a:p>
        </p:txBody>
      </p:sp>
      <p:sp>
        <p:nvSpPr>
          <p:cNvPr id="61" name="TextBox 60"/>
          <p:cNvSpPr txBox="1"/>
          <p:nvPr/>
        </p:nvSpPr>
        <p:spPr>
          <a:xfrm>
            <a:off x="407351" y="5543550"/>
            <a:ext cx="5255895" cy="307777"/>
          </a:xfrm>
          <a:prstGeom prst="rect">
            <a:avLst/>
          </a:prstGeom>
          <a:noFill/>
        </p:spPr>
        <p:txBody>
          <a:bodyPr wrap="square" rtlCol="0">
            <a:spAutoFit/>
          </a:bodyPr>
          <a:lstStyle/>
          <a:p>
            <a:pPr algn="ctr"/>
            <a:r>
              <a:rPr lang="en-US" sz="1400" b="1" dirty="0" smtClean="0"/>
              <a:t>ACCT test setup (electronics lab.)</a:t>
            </a:r>
            <a:endParaRPr lang="en-US" sz="1400" b="1" dirty="0"/>
          </a:p>
        </p:txBody>
      </p:sp>
      <p:pic>
        <p:nvPicPr>
          <p:cNvPr id="2" name="Picture 1" descr="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1476375"/>
            <a:ext cx="5363633" cy="4022725"/>
          </a:xfrm>
          <a:prstGeom prst="rect">
            <a:avLst/>
          </a:prstGeom>
        </p:spPr>
      </p:pic>
      <p:pic>
        <p:nvPicPr>
          <p:cNvPr id="5" name="Picture 4" descr="photo[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300" y="3968750"/>
            <a:ext cx="2235200" cy="1676400"/>
          </a:xfrm>
          <a:prstGeom prst="rect">
            <a:avLst/>
          </a:prstGeom>
        </p:spPr>
      </p:pic>
      <p:sp>
        <p:nvSpPr>
          <p:cNvPr id="12" name="TextBox 11"/>
          <p:cNvSpPr txBox="1"/>
          <p:nvPr/>
        </p:nvSpPr>
        <p:spPr>
          <a:xfrm>
            <a:off x="6038850" y="5645150"/>
            <a:ext cx="2482850" cy="523220"/>
          </a:xfrm>
          <a:prstGeom prst="rect">
            <a:avLst/>
          </a:prstGeom>
          <a:noFill/>
        </p:spPr>
        <p:txBody>
          <a:bodyPr wrap="square" rtlCol="0">
            <a:spAutoFit/>
          </a:bodyPr>
          <a:lstStyle/>
          <a:p>
            <a:pPr algn="ctr"/>
            <a:r>
              <a:rPr lang="en-US" sz="1400" b="1" dirty="0" smtClean="0"/>
              <a:t>TTL – LVDS converter board </a:t>
            </a:r>
          </a:p>
          <a:p>
            <a:pPr algn="ctr"/>
            <a:r>
              <a:rPr lang="en-US" sz="1400" b="1" dirty="0" smtClean="0"/>
              <a:t>(trigger input for the digitizer)</a:t>
            </a:r>
            <a:endParaRPr lang="en-US" sz="1400" b="1" dirty="0"/>
          </a:p>
        </p:txBody>
      </p:sp>
    </p:spTree>
    <p:extLst>
      <p:ext uri="{BB962C8B-B14F-4D97-AF65-F5344CB8AC3E}">
        <p14:creationId xmlns:p14="http://schemas.microsoft.com/office/powerpoint/2010/main" val="17092281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chemeClr val="tx1"/>
                </a:solidFill>
              </a:rPr>
              <a:t>24</a:t>
            </a:fld>
            <a:endParaRPr lang="en-US">
              <a:solidFill>
                <a:schemeClr val="tx1"/>
              </a:solidFill>
            </a:endParaRPr>
          </a:p>
        </p:txBody>
      </p:sp>
      <p:pic>
        <p:nvPicPr>
          <p:cNvPr id="5" name="Picture 4" descr="Macintosh HD:private:var:folders:h3:h3LHCQ2pGn0W7KT3wSQgRE++--s:-Tmp-:TemporaryItems:photo.JPG"/>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95400"/>
            <a:ext cx="7264400" cy="5060950"/>
          </a:xfrm>
          <a:prstGeom prst="rect">
            <a:avLst/>
          </a:prstGeom>
          <a:noFill/>
          <a:ln>
            <a:noFill/>
          </a:ln>
        </p:spPr>
      </p:pic>
      <p:sp>
        <p:nvSpPr>
          <p:cNvPr id="6"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EPICS integration and controls</a:t>
            </a:r>
            <a:endParaRPr lang="en-US" b="1" dirty="0">
              <a:latin typeface="Times New Roman" charset="0"/>
              <a:cs typeface="Times New Roman" charset="0"/>
            </a:endParaRPr>
          </a:p>
        </p:txBody>
      </p:sp>
      <p:sp>
        <p:nvSpPr>
          <p:cNvPr id="7" name="TextBox 6"/>
          <p:cNvSpPr txBox="1"/>
          <p:nvPr/>
        </p:nvSpPr>
        <p:spPr>
          <a:xfrm>
            <a:off x="1879600" y="6375400"/>
            <a:ext cx="5255895" cy="307777"/>
          </a:xfrm>
          <a:prstGeom prst="rect">
            <a:avLst/>
          </a:prstGeom>
          <a:noFill/>
        </p:spPr>
        <p:txBody>
          <a:bodyPr wrap="square" rtlCol="0">
            <a:spAutoFit/>
          </a:bodyPr>
          <a:lstStyle/>
          <a:p>
            <a:r>
              <a:rPr lang="en-US" sz="1400" b="1" dirty="0" smtClean="0"/>
              <a:t>EPICS-integrated BCM GUI showing pulse current, charge and profile</a:t>
            </a:r>
            <a:endParaRPr lang="en-US" sz="1400" b="1" dirty="0"/>
          </a:p>
        </p:txBody>
      </p:sp>
    </p:spTree>
    <p:extLst>
      <p:ext uri="{BB962C8B-B14F-4D97-AF65-F5344CB8AC3E}">
        <p14:creationId xmlns:p14="http://schemas.microsoft.com/office/powerpoint/2010/main" val="275461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25</a:t>
            </a:fld>
            <a:endParaRPr lang="en-US"/>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MIS interface</a:t>
            </a:r>
            <a:endParaRPr lang="en-US" b="1" dirty="0">
              <a:latin typeface="Times New Roman" charset="0"/>
              <a:cs typeface="Times New Roman" charset="0"/>
            </a:endParaRPr>
          </a:p>
        </p:txBody>
      </p:sp>
      <p:sp>
        <p:nvSpPr>
          <p:cNvPr id="14" name="Content Placeholder 2"/>
          <p:cNvSpPr>
            <a:spLocks noGrp="1"/>
          </p:cNvSpPr>
          <p:nvPr>
            <p:ph idx="1"/>
          </p:nvPr>
        </p:nvSpPr>
        <p:spPr>
          <a:xfrm>
            <a:off x="179918" y="1201439"/>
            <a:ext cx="8839200" cy="2676293"/>
          </a:xfrm>
        </p:spPr>
        <p:txBody>
          <a:bodyPr>
            <a:noAutofit/>
          </a:bodyPr>
          <a:lstStyle/>
          <a:p>
            <a:pPr>
              <a:spcAft>
                <a:spcPts val="600"/>
              </a:spcAft>
            </a:pPr>
            <a:r>
              <a:rPr lang="en-US" sz="1800" dirty="0"/>
              <a:t>Based on the ESS MPS requirements, the MIS interface should consist of a </a:t>
            </a:r>
            <a:r>
              <a:rPr lang="en-US" sz="1800" dirty="0" err="1"/>
              <a:t>beam_permit</a:t>
            </a:r>
            <a:r>
              <a:rPr lang="en-US" sz="1800" dirty="0"/>
              <a:t> interface that is driven by the ACCT </a:t>
            </a:r>
            <a:r>
              <a:rPr lang="en-US" sz="1800" dirty="0" smtClean="0"/>
              <a:t>FPGA </a:t>
            </a:r>
            <a:r>
              <a:rPr lang="en-US" sz="1800" dirty="0"/>
              <a:t>and a </a:t>
            </a:r>
            <a:r>
              <a:rPr lang="en-US" sz="1800" dirty="0" err="1"/>
              <a:t>permit_test</a:t>
            </a:r>
            <a:r>
              <a:rPr lang="en-US" sz="1800" dirty="0"/>
              <a:t> interface driven by the MIS. </a:t>
            </a:r>
          </a:p>
          <a:p>
            <a:pPr>
              <a:spcAft>
                <a:spcPts val="600"/>
              </a:spcAft>
            </a:pPr>
            <a:r>
              <a:rPr lang="en-US" sz="1800" dirty="0" smtClean="0"/>
              <a:t>With </a:t>
            </a:r>
            <a:r>
              <a:rPr lang="en-US" sz="1800" dirty="0"/>
              <a:t>the ACCT RTM option, both the both </a:t>
            </a:r>
            <a:r>
              <a:rPr lang="en-US" sz="1800" dirty="0" err="1"/>
              <a:t>beam_permit</a:t>
            </a:r>
            <a:r>
              <a:rPr lang="en-US" sz="1800" dirty="0"/>
              <a:t> and </a:t>
            </a:r>
            <a:r>
              <a:rPr lang="en-US" sz="1800" dirty="0" err="1"/>
              <a:t>permit_test</a:t>
            </a:r>
            <a:r>
              <a:rPr lang="en-US" sz="1800" dirty="0"/>
              <a:t> interface circuits will be implemented on the RTM</a:t>
            </a:r>
            <a:r>
              <a:rPr lang="en-US" sz="1800" dirty="0" smtClean="0"/>
              <a:t>.</a:t>
            </a:r>
          </a:p>
          <a:p>
            <a:pPr>
              <a:spcAft>
                <a:spcPts val="600"/>
              </a:spcAft>
            </a:pPr>
            <a:r>
              <a:rPr lang="en-US" sz="1800" dirty="0" smtClean="0"/>
              <a:t>There will be one or two (for redundancy) of these interfaces on the ACCT RTM. Aggregation will then be done at firmware level.</a:t>
            </a:r>
            <a:endParaRPr lang="en-US" sz="1800" dirty="0"/>
          </a:p>
          <a:p>
            <a:pPr>
              <a:spcAft>
                <a:spcPts val="600"/>
              </a:spcAft>
            </a:pPr>
            <a:r>
              <a:rPr lang="en-US" sz="1800" dirty="0" smtClean="0"/>
              <a:t>With </a:t>
            </a:r>
            <a:r>
              <a:rPr lang="en-US" sz="1800" dirty="0"/>
              <a:t>the FMC option, the interface circuits should be replaced by another FMC with similar electrical specifications (details TBD).  </a:t>
            </a:r>
          </a:p>
          <a:p>
            <a:pPr marL="0" indent="0">
              <a:buNone/>
            </a:pPr>
            <a:endParaRPr lang="en-US" sz="2000" dirty="0" smtClean="0"/>
          </a:p>
        </p:txBody>
      </p:sp>
      <p:sp>
        <p:nvSpPr>
          <p:cNvPr id="2" name="Rectangle 1"/>
          <p:cNvSpPr/>
          <p:nvPr/>
        </p:nvSpPr>
        <p:spPr>
          <a:xfrm>
            <a:off x="110068" y="6198255"/>
            <a:ext cx="4673600" cy="523220"/>
          </a:xfrm>
          <a:prstGeom prst="rect">
            <a:avLst/>
          </a:prstGeom>
        </p:spPr>
        <p:txBody>
          <a:bodyPr wrap="square">
            <a:spAutoFit/>
          </a:bodyPr>
          <a:lstStyle/>
          <a:p>
            <a:pPr>
              <a:spcAft>
                <a:spcPts val="1200"/>
              </a:spcAft>
            </a:pPr>
            <a:r>
              <a:rPr lang="en-US" sz="1400" b="1" dirty="0"/>
              <a:t>circuit schematics of the </a:t>
            </a:r>
            <a:r>
              <a:rPr lang="en-US" sz="1400" b="1" dirty="0" err="1" smtClean="0"/>
              <a:t>beam_permit</a:t>
            </a:r>
            <a:r>
              <a:rPr lang="en-US" sz="1400" b="1" dirty="0" smtClean="0"/>
              <a:t> and </a:t>
            </a:r>
            <a:r>
              <a:rPr lang="en-US" sz="1400" b="1" dirty="0" err="1" smtClean="0"/>
              <a:t>permit_test</a:t>
            </a:r>
            <a:r>
              <a:rPr lang="en-US" sz="1400" b="1" dirty="0" smtClean="0"/>
              <a:t> interfaces (source: ESS MPS group)</a:t>
            </a:r>
            <a:r>
              <a:rPr lang="en-US" sz="1400" dirty="0" smtClean="0"/>
              <a:t> </a:t>
            </a:r>
            <a:endParaRPr lang="en-US" sz="14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12232" y="3877733"/>
            <a:ext cx="3263901" cy="2254161"/>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487333" y="3995439"/>
            <a:ext cx="4531785" cy="1440160"/>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4487333" y="5590136"/>
            <a:ext cx="4531785" cy="1216237"/>
          </a:xfrm>
          <a:prstGeom prst="rect">
            <a:avLst/>
          </a:prstGeom>
          <a:noFill/>
          <a:ln>
            <a:noFill/>
          </a:ln>
        </p:spPr>
      </p:pic>
    </p:spTree>
    <p:extLst>
      <p:ext uri="{BB962C8B-B14F-4D97-AF65-F5344CB8AC3E}">
        <p14:creationId xmlns:p14="http://schemas.microsoft.com/office/powerpoint/2010/main" val="138604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3</a:t>
            </a:fld>
            <a:endParaRPr lang="en-US"/>
          </a:p>
        </p:txBody>
      </p:sp>
      <p:sp>
        <p:nvSpPr>
          <p:cNvPr id="5" name="Text Box 4"/>
          <p:cNvSpPr txBox="1">
            <a:spLocks noChangeArrowheads="1"/>
          </p:cNvSpPr>
          <p:nvPr/>
        </p:nvSpPr>
        <p:spPr bwMode="auto">
          <a:xfrm>
            <a:off x="1524000" y="663575"/>
            <a:ext cx="636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BCM requirements (general)</a:t>
            </a:r>
            <a:endParaRPr lang="en-US" b="1" dirty="0">
              <a:latin typeface="Times New Roman" charset="0"/>
              <a:cs typeface="Times New Roman" charset="0"/>
            </a:endParaRPr>
          </a:p>
        </p:txBody>
      </p:sp>
      <p:sp>
        <p:nvSpPr>
          <p:cNvPr id="6"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8A0EE2-EEEB-DA48-9E6B-30E2CD798BC3}" type="slidenum">
              <a:rPr lang="en-US" smtClean="0">
                <a:solidFill>
                  <a:srgbClr val="000000"/>
                </a:solidFill>
              </a:rPr>
              <a:pPr/>
              <a:t>3</a:t>
            </a:fld>
            <a:endParaRPr lang="en-US" dirty="0">
              <a:solidFill>
                <a:srgbClr val="00000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0634037"/>
              </p:ext>
            </p:extLst>
          </p:nvPr>
        </p:nvGraphicFramePr>
        <p:xfrm>
          <a:off x="421216" y="1479550"/>
          <a:ext cx="8328687" cy="2686050"/>
        </p:xfrm>
        <a:graphic>
          <a:graphicData uri="http://schemas.openxmlformats.org/presentationml/2006/ole">
            <mc:AlternateContent xmlns:mc="http://schemas.openxmlformats.org/markup-compatibility/2006">
              <mc:Choice xmlns:v="urn:schemas-microsoft-com:vml" Requires="v">
                <p:oleObj spid="_x0000_s3112" name="Document" r:id="rId3" imgW="5473700" imgH="1765300" progId="Word.Document.12">
                  <p:embed/>
                </p:oleObj>
              </mc:Choice>
              <mc:Fallback>
                <p:oleObj name="Document" r:id="rId3" imgW="5473700" imgH="1765300" progId="Word.Document.12">
                  <p:embed/>
                  <p:pic>
                    <p:nvPicPr>
                      <p:cNvPr id="0" name=""/>
                      <p:cNvPicPr/>
                      <p:nvPr/>
                    </p:nvPicPr>
                    <p:blipFill>
                      <a:blip r:embed="rId4"/>
                      <a:stretch>
                        <a:fillRect/>
                      </a:stretch>
                    </p:blipFill>
                    <p:spPr>
                      <a:xfrm>
                        <a:off x="421216" y="1479550"/>
                        <a:ext cx="8328687" cy="2686050"/>
                      </a:xfrm>
                      <a:prstGeom prst="rect">
                        <a:avLst/>
                      </a:prstGeom>
                    </p:spPr>
                  </p:pic>
                </p:oleObj>
              </mc:Fallback>
            </mc:AlternateContent>
          </a:graphicData>
        </a:graphic>
      </p:graphicFrame>
    </p:spTree>
    <p:extLst>
      <p:ext uri="{BB962C8B-B14F-4D97-AF65-F5344CB8AC3E}">
        <p14:creationId xmlns:p14="http://schemas.microsoft.com/office/powerpoint/2010/main" val="31539743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4</a:t>
            </a:fld>
            <a:endParaRPr lang="en-US"/>
          </a:p>
        </p:txBody>
      </p:sp>
      <p:sp>
        <p:nvSpPr>
          <p:cNvPr id="5" name="Text Box 4"/>
          <p:cNvSpPr txBox="1">
            <a:spLocks noChangeArrowheads="1"/>
          </p:cNvSpPr>
          <p:nvPr/>
        </p:nvSpPr>
        <p:spPr bwMode="auto">
          <a:xfrm>
            <a:off x="1524000" y="663575"/>
            <a:ext cx="636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Extract </a:t>
            </a:r>
            <a:r>
              <a:rPr lang="en-US" b="1" dirty="0" smtClean="0">
                <a:latin typeface="Times New Roman" charset="0"/>
                <a:cs typeface="Times New Roman" charset="0"/>
              </a:rPr>
              <a:t>from the </a:t>
            </a:r>
            <a:r>
              <a:rPr lang="en-US" b="1" dirty="0" smtClean="0">
                <a:latin typeface="Times New Roman" charset="0"/>
                <a:cs typeface="Times New Roman" charset="0"/>
              </a:rPr>
              <a:t>L-4 BCM requirements</a:t>
            </a:r>
            <a:endParaRPr lang="en-US" b="1" dirty="0">
              <a:latin typeface="Times New Roman" charset="0"/>
              <a:cs typeface="Times New Roman" charset="0"/>
            </a:endParaRPr>
          </a:p>
        </p:txBody>
      </p:sp>
      <p:sp>
        <p:nvSpPr>
          <p:cNvPr id="6"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8A0EE2-EEEB-DA48-9E6B-30E2CD798BC3}" type="slidenum">
              <a:rPr lang="en-US" smtClean="0">
                <a:solidFill>
                  <a:srgbClr val="000000"/>
                </a:solidFill>
              </a:rPr>
              <a:pPr/>
              <a:t>4</a:t>
            </a:fld>
            <a:endParaRPr lang="en-US"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11906048"/>
              </p:ext>
            </p:extLst>
          </p:nvPr>
        </p:nvGraphicFramePr>
        <p:xfrm>
          <a:off x="488949" y="1682749"/>
          <a:ext cx="8292739" cy="2135717"/>
        </p:xfrm>
        <a:graphic>
          <a:graphicData uri="http://schemas.openxmlformats.org/presentationml/2006/ole">
            <mc:AlternateContent xmlns:mc="http://schemas.openxmlformats.org/markup-compatibility/2006">
              <mc:Choice xmlns:v="urn:schemas-microsoft-com:vml" Requires="v">
                <p:oleObj spid="_x0000_s4136" name="Document" r:id="rId3" imgW="5473700" imgH="1409700" progId="Word.Document.12">
                  <p:embed/>
                </p:oleObj>
              </mc:Choice>
              <mc:Fallback>
                <p:oleObj name="Document" r:id="rId3" imgW="5473700" imgH="1409700" progId="Word.Document.12">
                  <p:embed/>
                  <p:pic>
                    <p:nvPicPr>
                      <p:cNvPr id="0" name=""/>
                      <p:cNvPicPr/>
                      <p:nvPr/>
                    </p:nvPicPr>
                    <p:blipFill>
                      <a:blip r:embed="rId4"/>
                      <a:stretch>
                        <a:fillRect/>
                      </a:stretch>
                    </p:blipFill>
                    <p:spPr>
                      <a:xfrm>
                        <a:off x="488949" y="1682749"/>
                        <a:ext cx="8292739" cy="2135717"/>
                      </a:xfrm>
                      <a:prstGeom prst="rect">
                        <a:avLst/>
                      </a:prstGeom>
                    </p:spPr>
                  </p:pic>
                </p:oleObj>
              </mc:Fallback>
            </mc:AlternateContent>
          </a:graphicData>
        </a:graphic>
      </p:graphicFrame>
    </p:spTree>
    <p:extLst>
      <p:ext uri="{BB962C8B-B14F-4D97-AF65-F5344CB8AC3E}">
        <p14:creationId xmlns:p14="http://schemas.microsoft.com/office/powerpoint/2010/main" val="28829512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5</a:t>
            </a:fld>
            <a:endParaRPr lang="en-US"/>
          </a:p>
        </p:txBody>
      </p:sp>
      <p:sp>
        <p:nvSpPr>
          <p:cNvPr id="5" name="Text Box 4"/>
          <p:cNvSpPr txBox="1">
            <a:spLocks noChangeArrowheads="1"/>
          </p:cNvSpPr>
          <p:nvPr/>
        </p:nvSpPr>
        <p:spPr bwMode="auto">
          <a:xfrm>
            <a:off x="1524000" y="663575"/>
            <a:ext cx="636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BCM requirements (MPS)</a:t>
            </a:r>
            <a:endParaRPr lang="en-US" b="1" dirty="0">
              <a:latin typeface="Times New Roman" charset="0"/>
              <a:cs typeface="Times New Roman" charset="0"/>
            </a:endParaRPr>
          </a:p>
        </p:txBody>
      </p:sp>
      <p:sp>
        <p:nvSpPr>
          <p:cNvPr id="6"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8A0EE2-EEEB-DA48-9E6B-30E2CD798BC3}" type="slidenum">
              <a:rPr lang="en-US" smtClean="0">
                <a:solidFill>
                  <a:srgbClr val="000000"/>
                </a:solidFill>
              </a:rPr>
              <a:pPr/>
              <a:t>5</a:t>
            </a:fld>
            <a:endParaRPr lang="en-US" dirty="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53041724"/>
              </p:ext>
            </p:extLst>
          </p:nvPr>
        </p:nvGraphicFramePr>
        <p:xfrm>
          <a:off x="582083" y="1449917"/>
          <a:ext cx="8007819" cy="4180416"/>
        </p:xfrm>
        <a:graphic>
          <a:graphicData uri="http://schemas.openxmlformats.org/presentationml/2006/ole">
            <mc:AlternateContent xmlns:mc="http://schemas.openxmlformats.org/markup-compatibility/2006">
              <mc:Choice xmlns:v="urn:schemas-microsoft-com:vml" Requires="v">
                <p:oleObj spid="_x0000_s5160" name="Document" r:id="rId3" imgW="5473700" imgH="2857500" progId="Word.Document.12">
                  <p:embed/>
                </p:oleObj>
              </mc:Choice>
              <mc:Fallback>
                <p:oleObj name="Document" r:id="rId3" imgW="5473700" imgH="2857500" progId="Word.Document.12">
                  <p:embed/>
                  <p:pic>
                    <p:nvPicPr>
                      <p:cNvPr id="0" name=""/>
                      <p:cNvPicPr/>
                      <p:nvPr/>
                    </p:nvPicPr>
                    <p:blipFill>
                      <a:blip r:embed="rId4"/>
                      <a:stretch>
                        <a:fillRect/>
                      </a:stretch>
                    </p:blipFill>
                    <p:spPr>
                      <a:xfrm>
                        <a:off x="582083" y="1449917"/>
                        <a:ext cx="8007819" cy="4180416"/>
                      </a:xfrm>
                      <a:prstGeom prst="rect">
                        <a:avLst/>
                      </a:prstGeom>
                    </p:spPr>
                  </p:pic>
                </p:oleObj>
              </mc:Fallback>
            </mc:AlternateContent>
          </a:graphicData>
        </a:graphic>
      </p:graphicFrame>
    </p:spTree>
    <p:extLst>
      <p:ext uri="{BB962C8B-B14F-4D97-AF65-F5344CB8AC3E}">
        <p14:creationId xmlns:p14="http://schemas.microsoft.com/office/powerpoint/2010/main" val="34750903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6</a:t>
            </a:fld>
            <a:endParaRPr lang="en-US"/>
          </a:p>
        </p:txBody>
      </p:sp>
      <p:sp>
        <p:nvSpPr>
          <p:cNvPr id="5" name="Text Box 4"/>
          <p:cNvSpPr txBox="1">
            <a:spLocks noChangeArrowheads="1"/>
          </p:cNvSpPr>
          <p:nvPr/>
        </p:nvSpPr>
        <p:spPr bwMode="auto">
          <a:xfrm>
            <a:off x="1524000" y="663575"/>
            <a:ext cx="636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latin typeface="Times New Roman" charset="0"/>
                <a:cs typeface="Times New Roman" charset="0"/>
              </a:rPr>
              <a:t>BCM requirements (Beam Physics, LLRF, BI)</a:t>
            </a:r>
            <a:endParaRPr lang="en-US" b="1" dirty="0">
              <a:latin typeface="Times New Roman" charset="0"/>
              <a:cs typeface="Times New Roman" charset="0"/>
            </a:endParaRPr>
          </a:p>
        </p:txBody>
      </p:sp>
      <p:sp>
        <p:nvSpPr>
          <p:cNvPr id="6"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8A0EE2-EEEB-DA48-9E6B-30E2CD798BC3}" type="slidenum">
              <a:rPr lang="en-US" smtClean="0">
                <a:solidFill>
                  <a:srgbClr val="000000"/>
                </a:solidFill>
              </a:rPr>
              <a:pPr/>
              <a:t>6</a:t>
            </a:fld>
            <a:endParaRPr lang="en-US"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92382800"/>
              </p:ext>
            </p:extLst>
          </p:nvPr>
        </p:nvGraphicFramePr>
        <p:xfrm>
          <a:off x="395815" y="1574800"/>
          <a:ext cx="8385243" cy="3657600"/>
        </p:xfrm>
        <a:graphic>
          <a:graphicData uri="http://schemas.openxmlformats.org/presentationml/2006/ole">
            <mc:AlternateContent xmlns:mc="http://schemas.openxmlformats.org/markup-compatibility/2006">
              <mc:Choice xmlns:v="urn:schemas-microsoft-com:vml" Requires="v">
                <p:oleObj spid="_x0000_s6184" name="Document" r:id="rId3" imgW="5473700" imgH="2387600" progId="Word.Document.12">
                  <p:embed/>
                </p:oleObj>
              </mc:Choice>
              <mc:Fallback>
                <p:oleObj name="Document" r:id="rId3" imgW="5473700" imgH="2387600" progId="Word.Document.12">
                  <p:embed/>
                  <p:pic>
                    <p:nvPicPr>
                      <p:cNvPr id="0" name=""/>
                      <p:cNvPicPr/>
                      <p:nvPr/>
                    </p:nvPicPr>
                    <p:blipFill>
                      <a:blip r:embed="rId4"/>
                      <a:stretch>
                        <a:fillRect/>
                      </a:stretch>
                    </p:blipFill>
                    <p:spPr>
                      <a:xfrm>
                        <a:off x="395815" y="1574800"/>
                        <a:ext cx="8385243" cy="3657600"/>
                      </a:xfrm>
                      <a:prstGeom prst="rect">
                        <a:avLst/>
                      </a:prstGeom>
                    </p:spPr>
                  </p:pic>
                </p:oleObj>
              </mc:Fallback>
            </mc:AlternateContent>
          </a:graphicData>
        </a:graphic>
      </p:graphicFrame>
    </p:spTree>
    <p:extLst>
      <p:ext uri="{BB962C8B-B14F-4D97-AF65-F5344CB8AC3E}">
        <p14:creationId xmlns:p14="http://schemas.microsoft.com/office/powerpoint/2010/main" val="39823602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7</a:t>
            </a:fld>
            <a:endParaRPr lang="en-US"/>
          </a:p>
        </p:txBody>
      </p:sp>
      <p:sp>
        <p:nvSpPr>
          <p:cNvPr id="6"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8A0EE2-EEEB-DA48-9E6B-30E2CD798BC3}" type="slidenum">
              <a:rPr lang="en-US" smtClean="0">
                <a:solidFill>
                  <a:srgbClr val="000000"/>
                </a:solidFill>
              </a:rPr>
              <a:pPr/>
              <a:t>7</a:t>
            </a:fld>
            <a:endParaRPr lang="en-US" dirty="0">
              <a:solidFill>
                <a:srgbClr val="000000"/>
              </a:solidFill>
            </a:endParaRPr>
          </a:p>
        </p:txBody>
      </p:sp>
      <p:pic>
        <p:nvPicPr>
          <p:cNvPr id="2" name="Picture 1"/>
          <p:cNvPicPr>
            <a:picLocks noChangeAspect="1"/>
          </p:cNvPicPr>
          <p:nvPr/>
        </p:nvPicPr>
        <p:blipFill>
          <a:blip r:embed="rId2"/>
          <a:stretch>
            <a:fillRect/>
          </a:stretch>
        </p:blipFill>
        <p:spPr>
          <a:xfrm>
            <a:off x="821267" y="857279"/>
            <a:ext cx="7349066" cy="5499071"/>
          </a:xfrm>
          <a:prstGeom prst="rect">
            <a:avLst/>
          </a:prstGeom>
        </p:spPr>
      </p:pic>
      <p:sp>
        <p:nvSpPr>
          <p:cNvPr id="7" name="Content Placeholder 2"/>
          <p:cNvSpPr>
            <a:spLocks noGrp="1"/>
          </p:cNvSpPr>
          <p:nvPr>
            <p:ph idx="1"/>
          </p:nvPr>
        </p:nvSpPr>
        <p:spPr>
          <a:xfrm>
            <a:off x="0" y="6536273"/>
            <a:ext cx="7162801" cy="321201"/>
          </a:xfrm>
        </p:spPr>
        <p:txBody>
          <a:bodyPr>
            <a:noAutofit/>
          </a:bodyPr>
          <a:lstStyle/>
          <a:p>
            <a:pPr marL="0" indent="0">
              <a:spcAft>
                <a:spcPts val="1200"/>
              </a:spcAft>
              <a:buNone/>
            </a:pPr>
            <a:r>
              <a:rPr lang="en-US" sz="1200" b="1" dirty="0" smtClean="0">
                <a:solidFill>
                  <a:srgbClr val="0000FF"/>
                </a:solidFill>
              </a:rPr>
              <a:t>Slide taken from Tom Shea’s presentation: Beam Instrumentation to Protect the ESS </a:t>
            </a:r>
            <a:r>
              <a:rPr lang="en-US" sz="1200" b="1" dirty="0" err="1" smtClean="0">
                <a:solidFill>
                  <a:srgbClr val="0000FF"/>
                </a:solidFill>
              </a:rPr>
              <a:t>Linac</a:t>
            </a:r>
            <a:r>
              <a:rPr lang="en-US" sz="1200" b="1" dirty="0" smtClean="0">
                <a:solidFill>
                  <a:srgbClr val="0000FF"/>
                </a:solidFill>
              </a:rPr>
              <a:t>, 2015.08.15, CERN  </a:t>
            </a:r>
          </a:p>
        </p:txBody>
      </p:sp>
    </p:spTree>
    <p:extLst>
      <p:ext uri="{BB962C8B-B14F-4D97-AF65-F5344CB8AC3E}">
        <p14:creationId xmlns:p14="http://schemas.microsoft.com/office/powerpoint/2010/main" val="36112849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t>8</a:t>
            </a:fld>
            <a:endParaRPr lang="en-US"/>
          </a:p>
        </p:txBody>
      </p:sp>
      <p:sp>
        <p:nvSpPr>
          <p:cNvPr id="6"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8A0EE2-EEEB-DA48-9E6B-30E2CD798BC3}" type="slidenum">
              <a:rPr lang="en-US" smtClean="0">
                <a:solidFill>
                  <a:srgbClr val="000000"/>
                </a:solidFill>
              </a:rPr>
              <a:pPr/>
              <a:t>8</a:t>
            </a:fld>
            <a:endParaRPr lang="en-US" dirty="0">
              <a:solidFill>
                <a:srgbClr val="000000"/>
              </a:solidFill>
            </a:endParaRPr>
          </a:p>
        </p:txBody>
      </p:sp>
      <p:sp>
        <p:nvSpPr>
          <p:cNvPr id="7" name="Content Placeholder 2"/>
          <p:cNvSpPr>
            <a:spLocks noGrp="1"/>
          </p:cNvSpPr>
          <p:nvPr>
            <p:ph idx="1"/>
          </p:nvPr>
        </p:nvSpPr>
        <p:spPr>
          <a:xfrm>
            <a:off x="0" y="6536273"/>
            <a:ext cx="7162801" cy="321201"/>
          </a:xfrm>
        </p:spPr>
        <p:txBody>
          <a:bodyPr>
            <a:noAutofit/>
          </a:bodyPr>
          <a:lstStyle/>
          <a:p>
            <a:pPr marL="0" indent="0">
              <a:spcAft>
                <a:spcPts val="1200"/>
              </a:spcAft>
              <a:buNone/>
            </a:pPr>
            <a:r>
              <a:rPr lang="en-US" sz="1200" b="1" dirty="0" smtClean="0">
                <a:solidFill>
                  <a:srgbClr val="0000FF"/>
                </a:solidFill>
              </a:rPr>
              <a:t>Slide taken from Tom Shea’s presentation: Beam Instrumentation to Protect the ESS </a:t>
            </a:r>
            <a:r>
              <a:rPr lang="en-US" sz="1200" b="1" dirty="0" err="1" smtClean="0">
                <a:solidFill>
                  <a:srgbClr val="0000FF"/>
                </a:solidFill>
              </a:rPr>
              <a:t>Linac</a:t>
            </a:r>
            <a:r>
              <a:rPr lang="en-US" sz="1200" b="1" dirty="0" smtClean="0">
                <a:solidFill>
                  <a:srgbClr val="0000FF"/>
                </a:solidFill>
              </a:rPr>
              <a:t>, 2015.08.15, CERN  </a:t>
            </a:r>
          </a:p>
        </p:txBody>
      </p:sp>
      <p:pic>
        <p:nvPicPr>
          <p:cNvPr id="3" name="Picture 2"/>
          <p:cNvPicPr>
            <a:picLocks noChangeAspect="1"/>
          </p:cNvPicPr>
          <p:nvPr/>
        </p:nvPicPr>
        <p:blipFill>
          <a:blip r:embed="rId2"/>
          <a:stretch>
            <a:fillRect/>
          </a:stretch>
        </p:blipFill>
        <p:spPr>
          <a:xfrm>
            <a:off x="778933" y="811506"/>
            <a:ext cx="7636933" cy="5724767"/>
          </a:xfrm>
          <a:prstGeom prst="rect">
            <a:avLst/>
          </a:prstGeom>
        </p:spPr>
      </p:pic>
    </p:spTree>
    <p:extLst>
      <p:ext uri="{BB962C8B-B14F-4D97-AF65-F5344CB8AC3E}">
        <p14:creationId xmlns:p14="http://schemas.microsoft.com/office/powerpoint/2010/main" val="18606604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8A0EE2-EEEB-DA48-9E6B-30E2CD798BC3}" type="slidenum">
              <a:rPr lang="en-US" smtClean="0">
                <a:solidFill>
                  <a:srgbClr val="000000"/>
                </a:solidFill>
              </a:rPr>
              <a:t>9</a:t>
            </a:fld>
            <a:endParaRPr lang="en-US">
              <a:solidFill>
                <a:srgbClr val="000000"/>
              </a:solidFill>
            </a:endParaRPr>
          </a:p>
        </p:txBody>
      </p:sp>
      <p:sp>
        <p:nvSpPr>
          <p:cNvPr id="5" name="Text Box 4"/>
          <p:cNvSpPr txBox="1">
            <a:spLocks noChangeArrowheads="1"/>
          </p:cNvSpPr>
          <p:nvPr/>
        </p:nvSpPr>
        <p:spPr bwMode="auto">
          <a:xfrm>
            <a:off x="1346200" y="739775"/>
            <a:ext cx="716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err="1" smtClean="0">
                <a:latin typeface="Times New Roman" charset="0"/>
                <a:cs typeface="Times New Roman" charset="0"/>
              </a:rPr>
              <a:t>Bergoz</a:t>
            </a:r>
            <a:r>
              <a:rPr lang="en-US" b="1" dirty="0" smtClean="0">
                <a:latin typeface="Times New Roman" charset="0"/>
                <a:cs typeface="Times New Roman" charset="0"/>
              </a:rPr>
              <a:t> ACCT </a:t>
            </a:r>
            <a:r>
              <a:rPr lang="en-US" b="1" dirty="0" err="1" smtClean="0">
                <a:latin typeface="Times New Roman" charset="0"/>
                <a:cs typeface="Times New Roman" charset="0"/>
              </a:rPr>
              <a:t>toroids</a:t>
            </a:r>
            <a:endParaRPr lang="en-US" b="1" dirty="0">
              <a:latin typeface="Times New Roman" charset="0"/>
              <a:cs typeface="Times New Roman" charset="0"/>
            </a:endParaRPr>
          </a:p>
        </p:txBody>
      </p:sp>
      <p:sp>
        <p:nvSpPr>
          <p:cNvPr id="12" name="TextBox 11"/>
          <p:cNvSpPr txBox="1"/>
          <p:nvPr/>
        </p:nvSpPr>
        <p:spPr>
          <a:xfrm>
            <a:off x="1083734" y="5212591"/>
            <a:ext cx="6866466" cy="523220"/>
          </a:xfrm>
          <a:prstGeom prst="rect">
            <a:avLst/>
          </a:prstGeom>
          <a:noFill/>
        </p:spPr>
        <p:txBody>
          <a:bodyPr wrap="square" rtlCol="0">
            <a:spAutoFit/>
          </a:bodyPr>
          <a:lstStyle/>
          <a:p>
            <a:r>
              <a:rPr lang="en-US" sz="1400" b="1" dirty="0" smtClean="0"/>
              <a:t>Examples </a:t>
            </a:r>
            <a:r>
              <a:rPr lang="en-US" sz="1400" b="1" dirty="0"/>
              <a:t>of </a:t>
            </a:r>
            <a:r>
              <a:rPr lang="en-US" sz="1400" b="1" dirty="0" err="1"/>
              <a:t>Bergoz</a:t>
            </a:r>
            <a:r>
              <a:rPr lang="en-US" sz="1400" b="1" dirty="0"/>
              <a:t> in-air (left) and flanged (right) ACCT </a:t>
            </a:r>
            <a:r>
              <a:rPr lang="en-US" sz="1400" b="1" dirty="0" err="1"/>
              <a:t>toroids</a:t>
            </a:r>
            <a:r>
              <a:rPr lang="en-US" sz="1400" b="1" dirty="0"/>
              <a:t>. Both sensors include a calibration winding. The later also includes shielding and ceramic break.</a:t>
            </a:r>
            <a:endParaRPr lang="en-US" sz="1400" dirty="0"/>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1083734" y="2009351"/>
            <a:ext cx="2819399" cy="2960582"/>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4989512" y="2009351"/>
            <a:ext cx="3127375" cy="2960582"/>
          </a:xfrm>
          <a:prstGeom prst="rect">
            <a:avLst/>
          </a:prstGeom>
          <a:noFill/>
          <a:ln>
            <a:noFill/>
          </a:ln>
        </p:spPr>
      </p:pic>
      <p:sp>
        <p:nvSpPr>
          <p:cNvPr id="7" name="TextBox 6"/>
          <p:cNvSpPr txBox="1"/>
          <p:nvPr/>
        </p:nvSpPr>
        <p:spPr>
          <a:xfrm>
            <a:off x="4989512" y="26810"/>
            <a:ext cx="4154488" cy="1815882"/>
          </a:xfrm>
          <a:prstGeom prst="rect">
            <a:avLst/>
          </a:prstGeom>
          <a:noFill/>
        </p:spPr>
        <p:txBody>
          <a:bodyPr wrap="square" rtlCol="0">
            <a:spAutoFit/>
          </a:bodyPr>
          <a:lstStyle/>
          <a:p>
            <a:r>
              <a:rPr lang="en-US" sz="1400" dirty="0" smtClean="0">
                <a:solidFill>
                  <a:srgbClr val="0000FF"/>
                </a:solidFill>
              </a:rPr>
              <a:t>With the current </a:t>
            </a:r>
            <a:r>
              <a:rPr lang="en-US" sz="1400" dirty="0" err="1" smtClean="0">
                <a:solidFill>
                  <a:srgbClr val="0000FF"/>
                </a:solidFill>
              </a:rPr>
              <a:t>Bergoz</a:t>
            </a:r>
            <a:r>
              <a:rPr lang="en-US" sz="1400" dirty="0" smtClean="0">
                <a:solidFill>
                  <a:srgbClr val="0000FF"/>
                </a:solidFill>
              </a:rPr>
              <a:t> design, the ceramic will be exposed to the beam (ex. after particles are deflected by quad). The ceramic may then break as a result of charge building up on it (happened two times at SNS as reported by Tom Shea). This can be prevented by putting a thin conductive plate in front of the ceramic leaving a little gap on one end so that it doesn’t make a path for the image current.</a:t>
            </a:r>
            <a:endParaRPr lang="en-US" sz="1400" dirty="0">
              <a:solidFill>
                <a:srgbClr val="0000FF"/>
              </a:solidFill>
            </a:endParaRPr>
          </a:p>
        </p:txBody>
      </p:sp>
      <p:sp>
        <p:nvSpPr>
          <p:cNvPr id="8" name="TextBox 7"/>
          <p:cNvSpPr txBox="1"/>
          <p:nvPr/>
        </p:nvSpPr>
        <p:spPr>
          <a:xfrm>
            <a:off x="138112" y="1219783"/>
            <a:ext cx="2808288" cy="954107"/>
          </a:xfrm>
          <a:prstGeom prst="rect">
            <a:avLst/>
          </a:prstGeom>
          <a:noFill/>
        </p:spPr>
        <p:txBody>
          <a:bodyPr wrap="square" rtlCol="0">
            <a:spAutoFit/>
          </a:bodyPr>
          <a:lstStyle/>
          <a:p>
            <a:r>
              <a:rPr lang="en-US" sz="1400" dirty="0" smtClean="0">
                <a:solidFill>
                  <a:srgbClr val="0000FF"/>
                </a:solidFill>
              </a:rPr>
              <a:t>Based on the current design, the calibration cable needs to be terminated in 100 Ohm near the toroid.</a:t>
            </a:r>
            <a:endParaRPr lang="en-US" sz="1400" dirty="0">
              <a:solidFill>
                <a:srgbClr val="0000FF"/>
              </a:solidFill>
            </a:endParaRPr>
          </a:p>
        </p:txBody>
      </p:sp>
    </p:spTree>
    <p:extLst>
      <p:ext uri="{BB962C8B-B14F-4D97-AF65-F5344CB8AC3E}">
        <p14:creationId xmlns:p14="http://schemas.microsoft.com/office/powerpoint/2010/main" val="1052789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9097</TotalTime>
  <Words>1925</Words>
  <Application>Microsoft Macintosh PowerPoint</Application>
  <PresentationFormat>On-screen Show (4:3)</PresentationFormat>
  <Paragraphs>251</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Document</vt:lpstr>
      <vt:lpstr>BCM electronics: status and plans  BI forum  (Feb. 10th and 11th 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Spallation Source ESS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ESS User</dc:creator>
  <cp:lastModifiedBy>Hooman Hassanzadegan</cp:lastModifiedBy>
  <cp:revision>450</cp:revision>
  <cp:lastPrinted>2012-03-19T15:36:36Z</cp:lastPrinted>
  <dcterms:created xsi:type="dcterms:W3CDTF">2011-10-24T13:01:32Z</dcterms:created>
  <dcterms:modified xsi:type="dcterms:W3CDTF">2016-02-09T17:15:34Z</dcterms:modified>
</cp:coreProperties>
</file>