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1" r:id="rId4"/>
    <p:sldId id="258" r:id="rId5"/>
    <p:sldId id="260" r:id="rId6"/>
    <p:sldId id="263" r:id="rId7"/>
    <p:sldId id="262" r:id="rId8"/>
    <p:sldId id="269" r:id="rId9"/>
    <p:sldId id="270" r:id="rId10"/>
    <p:sldId id="264" r:id="rId11"/>
    <p:sldId id="261" r:id="rId12"/>
    <p:sldId id="266" r:id="rId13"/>
    <p:sldId id="268" r:id="rId14"/>
    <p:sldId id="272" r:id="rId15"/>
    <p:sldId id="267" r:id="rId16"/>
    <p:sldId id="273" r:id="rId17"/>
    <p:sldId id="259" r:id="rId18"/>
  </p:sldIdLst>
  <p:sldSz cx="9906000" cy="6858000" type="A4"/>
  <p:notesSz cx="6669088"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2704C"/>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78330" autoAdjust="0"/>
  </p:normalViewPr>
  <p:slideViewPr>
    <p:cSldViewPr>
      <p:cViewPr>
        <p:scale>
          <a:sx n="100" d="100"/>
          <a:sy n="100" d="100"/>
        </p:scale>
        <p:origin x="-270" y="6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935"/>
          </a:xfrm>
          <a:prstGeom prst="rect">
            <a:avLst/>
          </a:prstGeom>
        </p:spPr>
        <p:txBody>
          <a:bodyPr vert="horz" lIns="91440" tIns="45720" rIns="91440" bIns="45720" rtlCol="0"/>
          <a:lstStyle>
            <a:lvl1pPr algn="r">
              <a:defRPr sz="1200"/>
            </a:lvl1pPr>
          </a:lstStyle>
          <a:p>
            <a:fld id="{37A9BF0B-0C6F-4512-8AF9-7AFE665EA4C8}" type="datetimeFigureOut">
              <a:rPr lang="en-GB" smtClean="0"/>
              <a:t>09/02/2016</a:t>
            </a:fld>
            <a:endParaRPr lang="en-GB"/>
          </a:p>
        </p:txBody>
      </p:sp>
      <p:sp>
        <p:nvSpPr>
          <p:cNvPr id="4" name="Slide Image Placeholder 3"/>
          <p:cNvSpPr>
            <a:spLocks noGrp="1" noRot="1" noChangeAspect="1"/>
          </p:cNvSpPr>
          <p:nvPr>
            <p:ph type="sldImg" idx="2"/>
          </p:nvPr>
        </p:nvSpPr>
        <p:spPr>
          <a:xfrm>
            <a:off x="649288" y="744538"/>
            <a:ext cx="5370512"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1383"/>
            <a:ext cx="5335270" cy="44634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1044"/>
            <a:ext cx="2889938" cy="4959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1044"/>
            <a:ext cx="2889938" cy="495935"/>
          </a:xfrm>
          <a:prstGeom prst="rect">
            <a:avLst/>
          </a:prstGeom>
        </p:spPr>
        <p:txBody>
          <a:bodyPr vert="horz" lIns="91440" tIns="45720" rIns="91440" bIns="45720" rtlCol="0" anchor="b"/>
          <a:lstStyle>
            <a:lvl1pPr algn="r">
              <a:defRPr sz="1200"/>
            </a:lvl1pPr>
          </a:lstStyle>
          <a:p>
            <a:fld id="{3D000CC3-91D2-49A9-9F4B-913B274DEBE0}" type="slidenum">
              <a:rPr lang="en-GB" smtClean="0"/>
              <a:t>‹#›</a:t>
            </a:fld>
            <a:endParaRPr lang="en-GB"/>
          </a:p>
        </p:txBody>
      </p:sp>
    </p:spTree>
    <p:extLst>
      <p:ext uri="{BB962C8B-B14F-4D97-AF65-F5344CB8AC3E}">
        <p14:creationId xmlns:p14="http://schemas.microsoft.com/office/powerpoint/2010/main" val="211337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The purpose of the Optical Diagnostic in the target area of the ESS is to allow accelerator performance to be monitored and also to provide input to an automated machine protection system. This would be activated to shut down the accelerator rapidly in case beam steering or scanning failed, to prevent damage to components in the vicinity due to radiation exposure</a:t>
            </a:r>
            <a:r>
              <a:rPr lang="en-GB" altLang="en-US" baseline="0" dirty="0" smtClean="0"/>
              <a:t> or overheating</a:t>
            </a:r>
            <a:r>
              <a:rPr lang="en-GB" altLang="en-US" dirty="0" smtClean="0"/>
              <a:t>.</a:t>
            </a:r>
          </a:p>
          <a:p>
            <a:endParaRPr lang="en-GB" dirty="0" smtClean="0"/>
          </a:p>
          <a:p>
            <a:r>
              <a:rPr lang="en-GB" altLang="en-US" dirty="0" smtClean="0"/>
              <a:t>The next slide is intended to </a:t>
            </a:r>
            <a:r>
              <a:rPr lang="en-GB" altLang="en-US" baseline="0" dirty="0" smtClean="0"/>
              <a:t>give an overview of the environment of the project.</a:t>
            </a:r>
          </a:p>
          <a:p>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a:t>
            </a:fld>
            <a:endParaRPr lang="en-GB"/>
          </a:p>
        </p:txBody>
      </p:sp>
    </p:spTree>
    <p:extLst>
      <p:ext uri="{BB962C8B-B14F-4D97-AF65-F5344CB8AC3E}">
        <p14:creationId xmlns:p14="http://schemas.microsoft.com/office/powerpoint/2010/main" val="230146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This section of the EXCEL sheet allows extra parameter conditions to be applied so as to force 3</a:t>
            </a:r>
            <a:r>
              <a:rPr lang="en-GB" baseline="30000" dirty="0" smtClean="0"/>
              <a:t>rd</a:t>
            </a:r>
            <a:r>
              <a:rPr lang="en-GB" dirty="0" smtClean="0"/>
              <a:t> order aberrations to be made zero analytically.</a:t>
            </a:r>
          </a:p>
          <a:p>
            <a:endParaRPr lang="en-GB" dirty="0" smtClean="0"/>
          </a:p>
          <a:p>
            <a:r>
              <a:rPr lang="en-GB" dirty="0" smtClean="0"/>
              <a:t>To correct the first three</a:t>
            </a:r>
            <a:r>
              <a:rPr lang="en-GB" baseline="0" dirty="0" smtClean="0"/>
              <a:t> aberrations, t</a:t>
            </a:r>
            <a:r>
              <a:rPr lang="en-GB" dirty="0" smtClean="0"/>
              <a:t>he 3 mirror deformation constants which define their shapes are fixed.</a:t>
            </a:r>
          </a:p>
          <a:p>
            <a:r>
              <a:rPr lang="en-GB" dirty="0" smtClean="0"/>
              <a:t>Correction of the fourth aberration in addition requires a change to the final image distance.</a:t>
            </a:r>
          </a:p>
          <a:p>
            <a:r>
              <a:rPr lang="en-GB" dirty="0" smtClean="0"/>
              <a:t>The 5</a:t>
            </a:r>
            <a:r>
              <a:rPr lang="en-GB" baseline="30000" dirty="0" smtClean="0"/>
              <a:t>th</a:t>
            </a:r>
            <a:r>
              <a:rPr lang="en-GB" dirty="0" smtClean="0"/>
              <a:t> aberration (distortion) remains an uncorrected residual.</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10</a:t>
            </a:fld>
            <a:endParaRPr lang="en-GB"/>
          </a:p>
        </p:txBody>
      </p:sp>
    </p:spTree>
    <p:extLst>
      <p:ext uri="{BB962C8B-B14F-4D97-AF65-F5344CB8AC3E}">
        <p14:creationId xmlns:p14="http://schemas.microsoft.com/office/powerpoint/2010/main" val="107132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Having determined a suitable</a:t>
            </a:r>
            <a:r>
              <a:rPr lang="en-GB" baseline="0" dirty="0" smtClean="0"/>
              <a:t> set of initial parameters, we move into the Design Process itself.</a:t>
            </a:r>
          </a:p>
          <a:p>
            <a:r>
              <a:rPr lang="en-GB" dirty="0" smtClean="0"/>
              <a:t>This slide shows an idealised flowchart of the process, with</a:t>
            </a:r>
            <a:r>
              <a:rPr lang="en-GB" baseline="0" dirty="0" smtClean="0"/>
              <a:t> a linear progression through to a final design, iterating round the blue loop as we move from one sub-system to the next.</a:t>
            </a:r>
          </a:p>
          <a:p>
            <a:r>
              <a:rPr lang="en-GB" baseline="0" dirty="0" smtClean="0"/>
              <a:t>In practice, it proved necessary to follow the red dashed line, iterating round to generate almost a completely new design when problems are met in later stages of the process, which cannot be solved by local optimisation or adjustment.</a:t>
            </a:r>
          </a:p>
          <a:p>
            <a:r>
              <a:rPr lang="en-GB" baseline="0" dirty="0" smtClean="0"/>
              <a:t>Usually these issues are related to geometrical constraints or a lack of ‘free’ parameters available to allow the Zemax optimiser to make any improvement.</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11</a:t>
            </a:fld>
            <a:endParaRPr lang="en-GB"/>
          </a:p>
        </p:txBody>
      </p:sp>
    </p:spTree>
    <p:extLst>
      <p:ext uri="{BB962C8B-B14F-4D97-AF65-F5344CB8AC3E}">
        <p14:creationId xmlns:p14="http://schemas.microsoft.com/office/powerpoint/2010/main" val="181848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The first attempt at a reasonably complete system design was intended only to illustrate the design concept and did not attempt to incorporate all constraints. The model combined a sequence of 3 subsystems each composed</a:t>
            </a:r>
            <a:r>
              <a:rPr lang="en-GB" baseline="0" dirty="0" smtClean="0"/>
              <a:t> of 3 curved mirrors, plus a number of plane ‘fold’ mirrors to reverse the path where necessary.</a:t>
            </a:r>
          </a:p>
          <a:p>
            <a:endParaRPr lang="en-GB" dirty="0" smtClean="0"/>
          </a:p>
          <a:p>
            <a:r>
              <a:rPr lang="en-GB" dirty="0" smtClean="0"/>
              <a:t>For example, a single-point object field was specified, whereas the source is in reality an extended object (200mm</a:t>
            </a:r>
            <a:r>
              <a:rPr lang="en-GB" baseline="0" dirty="0" smtClean="0"/>
              <a:t> x 100mm); and the optical path was not adapted to conform in detail to the PBIP internal structure.</a:t>
            </a:r>
          </a:p>
          <a:p>
            <a:endParaRPr lang="en-GB" baseline="0" dirty="0" smtClean="0"/>
          </a:p>
          <a:p>
            <a:r>
              <a:rPr lang="en-GB" baseline="0" dirty="0" smtClean="0"/>
              <a:t>The model did however prove useful as a discussion aid, especially when explaining some of the optical concepts involved.</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12</a:t>
            </a:fld>
            <a:endParaRPr lang="en-GB"/>
          </a:p>
        </p:txBody>
      </p:sp>
    </p:spTree>
    <p:extLst>
      <p:ext uri="{BB962C8B-B14F-4D97-AF65-F5344CB8AC3E}">
        <p14:creationId xmlns:p14="http://schemas.microsoft.com/office/powerpoint/2010/main" val="316983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For the detailed design, a hand sketching approach has now been developed to allow a concept to be explored directly in the physical environment of the PBIP</a:t>
            </a:r>
            <a:r>
              <a:rPr lang="en-GB" baseline="0" dirty="0" smtClean="0"/>
              <a:t> Optics Slice.</a:t>
            </a:r>
          </a:p>
          <a:p>
            <a:r>
              <a:rPr lang="en-GB" baseline="0" dirty="0" smtClean="0"/>
              <a:t>It enables an appreciation of the disposition of shielding around the optical path to be obtained.</a:t>
            </a:r>
          </a:p>
          <a:p>
            <a:r>
              <a:rPr lang="en-GB" baseline="0" dirty="0" smtClean="0"/>
              <a:t>Working on a dimensioned CAD drawing of the PBIP allows distances to be estimated with sufficient precision (</a:t>
            </a:r>
            <a:r>
              <a:rPr lang="en-GB" u="sng" baseline="0" dirty="0" smtClean="0"/>
              <a:t>+</a:t>
            </a:r>
            <a:r>
              <a:rPr lang="en-GB" baseline="0" dirty="0" smtClean="0"/>
              <a:t>10mm).</a:t>
            </a:r>
          </a:p>
          <a:p>
            <a:endParaRPr lang="en-GB" baseline="0" dirty="0" smtClean="0"/>
          </a:p>
          <a:p>
            <a:r>
              <a:rPr lang="en-GB" baseline="0" dirty="0" smtClean="0"/>
              <a:t>Transfer of the sketch into ZEMAX is not however a purely mechanical process:</a:t>
            </a:r>
          </a:p>
          <a:p>
            <a:pPr marL="171450" indent="-171450">
              <a:buFont typeface="Arial" panose="020B0604020202020204" pitchFamily="34" charset="0"/>
              <a:buChar char="•"/>
            </a:pPr>
            <a:r>
              <a:rPr lang="en-GB" baseline="0" dirty="0" smtClean="0"/>
              <a:t>Aperture constraints must be applied at all stages</a:t>
            </a:r>
          </a:p>
          <a:p>
            <a:pPr marL="171450" indent="-171450">
              <a:buFont typeface="Arial" panose="020B0604020202020204" pitchFamily="34" charset="0"/>
              <a:buChar char="•"/>
            </a:pPr>
            <a:r>
              <a:rPr lang="en-GB" baseline="0" dirty="0" smtClean="0"/>
              <a:t>Intermediate image positions must be assessed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Successful ray propagation is very dependent on precise tilt angles and off-axis decentres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Calculated parameters often have to be adjusted within ZEMAX to meet all constraints</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13</a:t>
            </a:fld>
            <a:endParaRPr lang="en-GB"/>
          </a:p>
        </p:txBody>
      </p:sp>
    </p:spTree>
    <p:extLst>
      <p:ext uri="{BB962C8B-B14F-4D97-AF65-F5344CB8AC3E}">
        <p14:creationId xmlns:p14="http://schemas.microsoft.com/office/powerpoint/2010/main" val="3147010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Data entry into ZEMAX </a:t>
            </a:r>
            <a:r>
              <a:rPr lang="en-GB" dirty="0" err="1" smtClean="0"/>
              <a:t>OpticStudio</a:t>
            </a:r>
            <a:r>
              <a:rPr lang="en-GB" dirty="0" smtClean="0"/>
              <a:t> uses</a:t>
            </a:r>
            <a:r>
              <a:rPr lang="en-GB" baseline="0" dirty="0" smtClean="0"/>
              <a:t> a tabular interface, similar to a spreadsheet such as EXCEL. Each element of the design is a ‘surface’ which is either physical (the Object plane, mirrors, or Image plane) or conceptual (a separation or air-gap between real surfaces, or a coordinate ‘break’ with a translation and/or rotation of the local coordinate system). Surface properties include Material, Radius of Curvature, Thickness and Shape (Conic constant).</a:t>
            </a:r>
          </a:p>
          <a:p>
            <a:endParaRPr lang="en-GB" baseline="0" dirty="0" smtClean="0"/>
          </a:p>
          <a:p>
            <a:r>
              <a:rPr lang="en-GB" baseline="0" dirty="0" smtClean="0"/>
              <a:t>Zemax works by attempting to propagate rays automatically from one surface to the next, keeping strictly to sequence. Various visual tools indicate progress of the rays, updated in real time, and assist in modifying the design to meet requirements. In particular, the Footprint Diagram highlights any transmission losses from </a:t>
            </a:r>
            <a:r>
              <a:rPr lang="en-GB" baseline="0" dirty="0" err="1" smtClean="0"/>
              <a:t>vignetting</a:t>
            </a:r>
            <a:r>
              <a:rPr lang="en-GB" baseline="0" dirty="0" smtClean="0"/>
              <a:t> or misalignment.</a:t>
            </a:r>
          </a:p>
          <a:p>
            <a:endParaRPr lang="en-GB" baseline="0" dirty="0" smtClean="0"/>
          </a:p>
          <a:p>
            <a:r>
              <a:rPr lang="en-GB" baseline="0" dirty="0" smtClean="0"/>
              <a:t>Output is available in CAD format (STEP file) which is convenient for import into other design software.</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14</a:t>
            </a:fld>
            <a:endParaRPr lang="en-GB"/>
          </a:p>
        </p:txBody>
      </p:sp>
    </p:spTree>
    <p:extLst>
      <p:ext uri="{BB962C8B-B14F-4D97-AF65-F5344CB8AC3E}">
        <p14:creationId xmlns:p14="http://schemas.microsoft.com/office/powerpoint/2010/main" val="54861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baseline="0" dirty="0" smtClean="0"/>
              <a:t>Residual aberration is estimated by ZEMAX and displayed conveniently in a </a:t>
            </a:r>
            <a:r>
              <a:rPr lang="en-GB" i="1" baseline="0" dirty="0" smtClean="0">
                <a:solidFill>
                  <a:srgbClr val="FF0000"/>
                </a:solidFill>
              </a:rPr>
              <a:t>Seidel diagram</a:t>
            </a:r>
            <a:r>
              <a:rPr lang="en-GB" baseline="0" dirty="0" smtClean="0"/>
              <a:t>, identifying the critical elements in the design. In this case there are large contributions to spherical aberration (red) from Surfaces 32 and 41, although some of this is partially counterbalanced by Surface 27. Other types of aberration also make minor appearances.</a:t>
            </a:r>
          </a:p>
          <a:p>
            <a:r>
              <a:rPr lang="en-GB" baseline="0" dirty="0" smtClean="0"/>
              <a:t>The plot does not give the complete story however, especially for off-axis systems, and it is essential to use another Analysis tool, Image Simulation. This traces a bitmap through the system, convolving it with an array of Point-Spread Functions. In this example, the obvious aberration is Distortion (tilt) as well as Spherical and non-uniform illumination. The tilt arises primarily from the skewed view of the source object from the first mirror, which is not seen ‘head-on’.</a:t>
            </a:r>
          </a:p>
          <a:p>
            <a:r>
              <a:rPr lang="en-GB" baseline="0" dirty="0" smtClean="0"/>
              <a:t>Other aberrations derive from the significant mirror tilts and from the off-axis imaging; the Seidel plot cannot estimate these.</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15</a:t>
            </a:fld>
            <a:endParaRPr lang="en-GB"/>
          </a:p>
        </p:txBody>
      </p:sp>
    </p:spTree>
    <p:extLst>
      <p:ext uri="{BB962C8B-B14F-4D97-AF65-F5344CB8AC3E}">
        <p14:creationId xmlns:p14="http://schemas.microsoft.com/office/powerpoint/2010/main" val="208318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The Zemax Optimiser is a powerful tool which can be used during design to adjust selected</a:t>
            </a:r>
            <a:r>
              <a:rPr lang="en-GB" baseline="0" dirty="0" smtClean="0"/>
              <a:t> parameters to meet some constraint or achieve a target value.</a:t>
            </a:r>
          </a:p>
          <a:p>
            <a:r>
              <a:rPr lang="en-GB" baseline="0" dirty="0" smtClean="0"/>
              <a:t>In its simplest form, </a:t>
            </a:r>
            <a:r>
              <a:rPr lang="en-GB" b="1" i="1" baseline="0" dirty="0" smtClean="0"/>
              <a:t>Quick Adjust  </a:t>
            </a:r>
            <a:r>
              <a:rPr lang="en-GB" baseline="0" dirty="0" smtClean="0"/>
              <a:t>will try to achieve or find the location of the ‘best’ image, by varying a single distance or a surface radius.</a:t>
            </a:r>
          </a:p>
          <a:p>
            <a:r>
              <a:rPr lang="en-GB" baseline="0" dirty="0" smtClean="0"/>
              <a:t>Interactively, </a:t>
            </a:r>
            <a:r>
              <a:rPr lang="en-GB" b="1" i="1" baseline="0" dirty="0" smtClean="0"/>
              <a:t>Slider</a:t>
            </a:r>
            <a:r>
              <a:rPr lang="en-GB" baseline="0" dirty="0" smtClean="0"/>
              <a:t> allows one or more parameters (e.g. a mirror tilt)  to be varied across a range, while the result is viewed in real time.</a:t>
            </a:r>
          </a:p>
          <a:p>
            <a:endParaRPr lang="en-GB" baseline="0" dirty="0" smtClean="0"/>
          </a:p>
          <a:p>
            <a:r>
              <a:rPr lang="en-GB" baseline="0" dirty="0" smtClean="0"/>
              <a:t>When using the </a:t>
            </a:r>
            <a:r>
              <a:rPr lang="en-GB" b="1" i="1" baseline="0" dirty="0" smtClean="0"/>
              <a:t>Merit Function Editor</a:t>
            </a:r>
            <a:r>
              <a:rPr lang="en-GB" baseline="0" dirty="0" smtClean="0"/>
              <a:t> a large number of operands is provided to access almost any system parameter. A ‘damped least squares’ algorithm is built in, to find a local minimum efficiently; if necessary, the scope can be extended to search globally.</a:t>
            </a:r>
          </a:p>
          <a:p>
            <a:endParaRPr lang="en-GB" baseline="0" dirty="0" smtClean="0"/>
          </a:p>
          <a:p>
            <a:r>
              <a:rPr lang="en-GB" baseline="0" dirty="0" smtClean="0"/>
              <a:t>Why use the Optimiser?</a:t>
            </a:r>
          </a:p>
          <a:p>
            <a:pPr lvl="1"/>
            <a:r>
              <a:rPr lang="en-GB" baseline="0" dirty="0" smtClean="0"/>
              <a:t>When we want the ‘best possible’ system e.g. for final image quality, given the constraints (cost is always one!)</a:t>
            </a:r>
          </a:p>
          <a:p>
            <a:pPr lvl="1"/>
            <a:r>
              <a:rPr lang="en-GB" baseline="0" dirty="0" smtClean="0"/>
              <a:t>Where there are multiple parameters, which may be closely coupled and difficult to hand-optimise individually</a:t>
            </a:r>
          </a:p>
          <a:p>
            <a:pPr lvl="1"/>
            <a:r>
              <a:rPr lang="en-GB" baseline="0" dirty="0" smtClean="0"/>
              <a:t>If it is too time-consuming to investigate the whole of parameter space manually</a:t>
            </a:r>
          </a:p>
          <a:p>
            <a:r>
              <a:rPr lang="en-GB" baseline="0" dirty="0" smtClean="0"/>
              <a:t>What do we want to achieve?</a:t>
            </a:r>
          </a:p>
          <a:p>
            <a:pPr lvl="1"/>
            <a:r>
              <a:rPr lang="en-GB" baseline="0" dirty="0" smtClean="0"/>
              <a:t>The method works well as long as there are sufficient variables available which can affect the value of the ‘Merit Function’, so that the algorithm can make progress in minimising it - in the right direction!</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16</a:t>
            </a:fld>
            <a:endParaRPr lang="en-GB"/>
          </a:p>
        </p:txBody>
      </p:sp>
    </p:spTree>
    <p:extLst>
      <p:ext uri="{BB962C8B-B14F-4D97-AF65-F5344CB8AC3E}">
        <p14:creationId xmlns:p14="http://schemas.microsoft.com/office/powerpoint/2010/main" val="71658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PBIP design includes the physical</a:t>
            </a:r>
            <a:r>
              <a:rPr lang="en-GB" baseline="0" dirty="0" smtClean="0"/>
              <a:t> layout allowing for maintenance access by removal of any of 5 individual ‘slices’, 2 of which contain optics. The volume available for optical paths is limited, and all remaining space will consist of solid metal (steel).</a:t>
            </a:r>
            <a:endParaRPr lang="en-GB" dirty="0" smtClean="0"/>
          </a:p>
          <a:p>
            <a:r>
              <a:rPr lang="en-GB" dirty="0" smtClean="0"/>
              <a:t>Shielding</a:t>
            </a:r>
            <a:r>
              <a:rPr lang="en-GB" baseline="0" dirty="0" smtClean="0"/>
              <a:t> performance can only be calculated when the full configuration is defined including clear optical paths, cavities for mirrors, and services. It will use radiation transport codes such as FLUKA. Some optics design iteration is expected after feedback from the shielding calculations.</a:t>
            </a:r>
          </a:p>
          <a:p>
            <a:endParaRPr lang="en-GB" dirty="0" smtClean="0"/>
          </a:p>
          <a:p>
            <a:r>
              <a:rPr lang="en-GB" dirty="0" err="1" smtClean="0"/>
              <a:t>Tolerancing</a:t>
            </a:r>
            <a:r>
              <a:rPr lang="en-GB" dirty="0" smtClean="0"/>
              <a:t> is the sensitivity analysis of the system’s optical</a:t>
            </a:r>
            <a:r>
              <a:rPr lang="en-GB" baseline="0" dirty="0" smtClean="0"/>
              <a:t> response to perturbations, including effects such as misalignments; thermal expansion; manufacturing precision. It is supported in standard Zemax.</a:t>
            </a:r>
          </a:p>
          <a:p>
            <a:endParaRPr lang="en-GB" baseline="0" dirty="0" smtClean="0"/>
          </a:p>
          <a:p>
            <a:r>
              <a:rPr lang="en-GB" baseline="0" dirty="0" smtClean="0"/>
              <a:t>The Preliminary Design Review will formally accept the optical design to proceed to the next major phase.</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17</a:t>
            </a:fld>
            <a:endParaRPr lang="en-GB"/>
          </a:p>
        </p:txBody>
      </p:sp>
    </p:spTree>
    <p:extLst>
      <p:ext uri="{BB962C8B-B14F-4D97-AF65-F5344CB8AC3E}">
        <p14:creationId xmlns:p14="http://schemas.microsoft.com/office/powerpoint/2010/main" val="29821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649288" y="744538"/>
            <a:ext cx="5370512" cy="3719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On its way to the target, protons leave the accelerator through the Proton Beam Window (PBW) which has a thin scintillating coating to produce light in the visible part of the spectrum. The beam then passes through a port at the</a:t>
            </a:r>
            <a:r>
              <a:rPr lang="en-GB" altLang="en-US" baseline="0" dirty="0" smtClean="0"/>
              <a:t> lower end of</a:t>
            </a:r>
            <a:r>
              <a:rPr lang="en-GB" altLang="en-US" dirty="0" smtClean="0"/>
              <a:t> the Proton Beam Instrumentation Plug (PBIP) which contains several steel-shielded </a:t>
            </a:r>
            <a:r>
              <a:rPr lang="en-GB" altLang="en-US" dirty="0" err="1" smtClean="0"/>
              <a:t>removeable</a:t>
            </a:r>
            <a:r>
              <a:rPr lang="en-GB" altLang="en-US" dirty="0" smtClean="0"/>
              <a:t> ‘slices’. </a:t>
            </a:r>
          </a:p>
          <a:p>
            <a:r>
              <a:rPr lang="en-GB" altLang="en-US" dirty="0" smtClean="0"/>
              <a:t>Two of these slices contain optical paths for the diagnostics, one slice to transport light from the PBW upstream of the Plug, and one for light from the Target Window on the target wheel, which is also coated with scintillator, on the downstream side. Mirrors have been chosen for the optical elements rather than lenses, for their radiation resistance and good transmission properties. Unlike</a:t>
            </a:r>
            <a:r>
              <a:rPr lang="en-GB" altLang="en-US" baseline="0" dirty="0" smtClean="0"/>
              <a:t> lenses, t</a:t>
            </a:r>
            <a:r>
              <a:rPr lang="en-GB" altLang="en-US" dirty="0" smtClean="0"/>
              <a:t>hey do not suffer from chromatic aberration,</a:t>
            </a:r>
            <a:r>
              <a:rPr lang="en-GB" altLang="en-US" baseline="0" dirty="0" smtClean="0"/>
              <a:t> and additionally they work outside the visible spectrum, so allowing IR and UV imaging.</a:t>
            </a:r>
            <a:endParaRPr lang="en-GB" altLang="en-US" dirty="0" smtClean="0"/>
          </a:p>
          <a:p>
            <a:r>
              <a:rPr lang="en-GB" altLang="en-US" smtClean="0"/>
              <a:t>The </a:t>
            </a:r>
            <a:r>
              <a:rPr lang="en-GB" altLang="en-US" dirty="0" smtClean="0"/>
              <a:t>object of the project is to design reflective optics to transport light efficiently up through the Plug, without compromise to the shielding effectiveness. Multiple mirrors allow the light path to be folded, avoiding long clear paths which could stream radiation through the</a:t>
            </a:r>
            <a:r>
              <a:rPr lang="en-GB" altLang="en-US" baseline="0" dirty="0" smtClean="0"/>
              <a:t> shield.</a:t>
            </a:r>
            <a:r>
              <a:rPr lang="en-GB" altLang="en-US" dirty="0" smtClean="0"/>
              <a:t> Curved mirrors used in combination can also help to minimise optical aberrations or imperfections, which would otherwise reduce image quality.</a:t>
            </a:r>
          </a:p>
          <a:p>
            <a:endParaRPr lang="en-GB" altLang="en-US" dirty="0" smtClean="0"/>
          </a:p>
          <a:p>
            <a:r>
              <a:rPr lang="en-GB" altLang="en-US" dirty="0" smtClean="0"/>
              <a:t>To date, an initial optical layout for the PBW system has been outlined in simulation, and is undergoing optimisation. It is also being assessed for radiation shielding properties. Further work will consider component </a:t>
            </a:r>
            <a:r>
              <a:rPr lang="en-GB" altLang="en-US" dirty="0" err="1" smtClean="0"/>
              <a:t>tolerancing</a:t>
            </a:r>
            <a:r>
              <a:rPr lang="en-GB" altLang="en-US" dirty="0" smtClean="0"/>
              <a:t> and environmental factors. Later in 2016 the complete design will undergo a Preliminary Design Review process in preparation for building a</a:t>
            </a:r>
            <a:r>
              <a:rPr lang="en-GB" altLang="en-US" baseline="0" dirty="0" smtClean="0"/>
              <a:t> prototype, which will constitute a further project in itself</a:t>
            </a:r>
            <a:r>
              <a:rPr lang="en-GB" altLang="en-US" dirty="0" smtClean="0"/>
              <a:t>.</a:t>
            </a:r>
          </a:p>
          <a:p>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Light from the source - the thin coating on the PBW – propagates forward</a:t>
            </a:r>
            <a:r>
              <a:rPr lang="en-GB" baseline="0" dirty="0" smtClean="0"/>
              <a:t> at a small angle to the proton beam direction until it reaches the first mirror. It is then reflected through 90° into the plane of the PBIP slice, and is transported vertically by the mirror system until it emerges horizontally after another 90°  reflection at the very top of the PBIP.</a:t>
            </a:r>
          </a:p>
          <a:p>
            <a:endParaRPr lang="en-GB" baseline="0" dirty="0" smtClean="0"/>
          </a:p>
          <a:p>
            <a:r>
              <a:rPr lang="en-GB" baseline="0" dirty="0" smtClean="0"/>
              <a:t>The short horizontal cross-path in the lower section is created by 2 plane mirrors, but all others are curved and therefore have focussing properties.</a:t>
            </a:r>
          </a:p>
          <a:p>
            <a:endParaRPr lang="en-GB" baseline="0" dirty="0" smtClean="0"/>
          </a:p>
          <a:p>
            <a:r>
              <a:rPr lang="en-GB" baseline="0" dirty="0" smtClean="0"/>
              <a:t>Colours indicate rays from 5 different field points on the source object, which define its rectangular extent.</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3</a:t>
            </a:fld>
            <a:endParaRPr lang="en-GB"/>
          </a:p>
        </p:txBody>
      </p:sp>
    </p:spTree>
    <p:extLst>
      <p:ext uri="{BB962C8B-B14F-4D97-AF65-F5344CB8AC3E}">
        <p14:creationId xmlns:p14="http://schemas.microsoft.com/office/powerpoint/2010/main" val="9107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The previous slide showed the current state of the design – I will now describe briefly how this configuration came about.</a:t>
            </a:r>
          </a:p>
          <a:p>
            <a:endParaRPr lang="en-GB" dirty="0" smtClean="0"/>
          </a:p>
          <a:p>
            <a:r>
              <a:rPr lang="en-GB" dirty="0" smtClean="0"/>
              <a:t>Experience</a:t>
            </a:r>
            <a:r>
              <a:rPr lang="en-GB" baseline="0" dirty="0" smtClean="0"/>
              <a:t> on the SNS (the equivalent US neutron source) and elsewhere has informed decisions such as the choice of light source and the optical transport concept.  Although a fibre optics system such as on SNS might simplify designing for the convoluted path on ESS, it would also compromise on image quality, light transmission and radiation hardness and is therefore not the preferred option.</a:t>
            </a:r>
            <a:r>
              <a:rPr lang="en-GB" dirty="0" smtClean="0"/>
              <a:t> </a:t>
            </a:r>
          </a:p>
          <a:p>
            <a:endParaRPr lang="en-GB" dirty="0" smtClean="0"/>
          </a:p>
          <a:p>
            <a:r>
              <a:rPr lang="en-GB" dirty="0" smtClean="0"/>
              <a:t>Some of the more demanding of the requirements 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Good image quality &amp; brightness to minimise</a:t>
            </a:r>
            <a:r>
              <a:rPr lang="en-GB" baseline="0" dirty="0" smtClean="0"/>
              <a:t> the processing time post-detection, so that the Machine Protection System can respond quickly</a:t>
            </a:r>
          </a:p>
          <a:p>
            <a:pPr marL="171450" indent="-171450">
              <a:buFont typeface="Arial" panose="020B0604020202020204" pitchFamily="34" charset="0"/>
              <a:buChar char="•"/>
            </a:pPr>
            <a:r>
              <a:rPr lang="en-GB" dirty="0" smtClean="0"/>
              <a:t>Clear aperture strictly constrained by maximum PBIP slice thickness (100mm)</a:t>
            </a:r>
          </a:p>
          <a:p>
            <a:pPr marL="171450" indent="-171450">
              <a:buFont typeface="Arial" panose="020B0604020202020204" pitchFamily="34" charset="0"/>
              <a:buChar char="•"/>
            </a:pPr>
            <a:r>
              <a:rPr lang="en-GB" dirty="0" smtClean="0"/>
              <a:t>Remote camera to be in human-accessible area requiring &gt;13m enclosed light path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Zemax has been mandated by ESS for the project – it is one of the leading optical system design software products.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4</a:t>
            </a:fld>
            <a:endParaRPr lang="en-GB"/>
          </a:p>
        </p:txBody>
      </p:sp>
    </p:spTree>
    <p:extLst>
      <p:ext uri="{BB962C8B-B14F-4D97-AF65-F5344CB8AC3E}">
        <p14:creationId xmlns:p14="http://schemas.microsoft.com/office/powerpoint/2010/main" val="62649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baseline="0" dirty="0" smtClean="0"/>
              <a:t>It is assumed that p</a:t>
            </a:r>
            <a:r>
              <a:rPr lang="en-GB" dirty="0" smtClean="0"/>
              <a:t>ure</a:t>
            </a:r>
            <a:r>
              <a:rPr lang="en-GB" baseline="0" dirty="0" smtClean="0"/>
              <a:t> geometrical (ray) optics is a good approximation in this case. Zemax can apply physical (diffractive) optics if required, but in this situation it adds complication and slows down calculations without significantly improving results.</a:t>
            </a:r>
          </a:p>
          <a:p>
            <a:endParaRPr lang="en-GB" baseline="0" dirty="0" smtClean="0"/>
          </a:p>
          <a:p>
            <a:r>
              <a:rPr lang="en-GB" baseline="0" dirty="0" smtClean="0"/>
              <a:t>3</a:t>
            </a:r>
            <a:r>
              <a:rPr lang="en-GB" baseline="30000" dirty="0" smtClean="0"/>
              <a:t>rd</a:t>
            </a:r>
            <a:r>
              <a:rPr lang="en-GB" baseline="0" dirty="0" smtClean="0"/>
              <a:t> order Optical Theory uses ray optics to build relationships between parameters, including distances between elements and optical powers, i.e. mirror radii of curvature.</a:t>
            </a:r>
          </a:p>
          <a:p>
            <a:r>
              <a:rPr lang="en-GB" baseline="0" dirty="0" smtClean="0"/>
              <a:t>The term ‘correction’ here means reducing one or more of the various ‘aberration coefficients’ to zero.</a:t>
            </a:r>
          </a:p>
          <a:p>
            <a:r>
              <a:rPr lang="en-GB" baseline="0" dirty="0" smtClean="0"/>
              <a:t>In principle, correction is easier in multi-mirror systems as they have more parameters to be varied.</a:t>
            </a:r>
          </a:p>
          <a:p>
            <a:endParaRPr lang="en-GB" baseline="0" dirty="0" smtClean="0"/>
          </a:p>
          <a:p>
            <a:r>
              <a:rPr lang="en-GB" baseline="0" dirty="0" smtClean="0"/>
              <a:t>The idea of a ‘block’ is a mirror-system with a specific function, such as to create a real image of a distant object (focal telescope) or a parallel beam from a real object (collimator).</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5</a:t>
            </a:fld>
            <a:endParaRPr lang="en-GB"/>
          </a:p>
        </p:txBody>
      </p:sp>
    </p:spTree>
    <p:extLst>
      <p:ext uri="{BB962C8B-B14F-4D97-AF65-F5344CB8AC3E}">
        <p14:creationId xmlns:p14="http://schemas.microsoft.com/office/powerpoint/2010/main" val="368252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Certain key parameters must be defined unambiguously – these are meaningful both in theoretical calculation and also in Zemax modelling.</a:t>
            </a:r>
          </a:p>
          <a:p>
            <a:r>
              <a:rPr lang="en-GB" dirty="0" smtClean="0"/>
              <a:t>They must obviously include the 2</a:t>
            </a:r>
            <a:r>
              <a:rPr lang="en-GB" baseline="0" dirty="0" smtClean="0"/>
              <a:t> inter-mirror distances d1 and d2, the initial object and the final image distance s1 and s3’. Less explicitly, intermediate image distances are also involved as parameters.</a:t>
            </a:r>
          </a:p>
          <a:p>
            <a:endParaRPr lang="en-GB" baseline="0" dirty="0" smtClean="0"/>
          </a:p>
          <a:p>
            <a:r>
              <a:rPr lang="en-GB" baseline="0" dirty="0" smtClean="0"/>
              <a:t>There are of course many different configurations of 3 mirror systems: theory helps us by predicting the radii of mirrors which will produce images at the required distances and magnifications.</a:t>
            </a:r>
          </a:p>
          <a:p>
            <a:endParaRPr lang="en-GB" baseline="0" dirty="0" smtClean="0"/>
          </a:p>
          <a:p>
            <a:r>
              <a:rPr lang="en-GB" baseline="0" dirty="0" smtClean="0"/>
              <a:t>The example shows a possible layout for 3 concave mirrors, forming an intermediate image between the 1</a:t>
            </a:r>
            <a:r>
              <a:rPr lang="en-GB" baseline="30000" dirty="0" smtClean="0"/>
              <a:t>st</a:t>
            </a:r>
            <a:r>
              <a:rPr lang="en-GB" baseline="0" dirty="0" smtClean="0"/>
              <a:t> and 2</a:t>
            </a:r>
            <a:r>
              <a:rPr lang="en-GB" baseline="30000" dirty="0" smtClean="0"/>
              <a:t>nd  </a:t>
            </a:r>
            <a:r>
              <a:rPr lang="en-GB" baseline="0" dirty="0" smtClean="0"/>
              <a:t>mirror, and a final image after the 3</a:t>
            </a:r>
            <a:r>
              <a:rPr lang="en-GB" baseline="30000" dirty="0" smtClean="0"/>
              <a:t>rd</a:t>
            </a:r>
            <a:r>
              <a:rPr lang="en-GB" baseline="0" dirty="0" smtClean="0"/>
              <a:t> mirror.</a:t>
            </a:r>
          </a:p>
          <a:p>
            <a:endParaRPr lang="en-GB" dirty="0" smtClean="0"/>
          </a:p>
          <a:p>
            <a:r>
              <a:rPr lang="en-GB" dirty="0" smtClean="0"/>
              <a:t>It is assumed in the theory that the 3 mirrors in a system all share a common axis, i.e. their vertices are coaxial (</a:t>
            </a:r>
            <a:r>
              <a:rPr lang="en-GB" dirty="0" smtClean="0">
                <a:solidFill>
                  <a:srgbClr val="FF0000"/>
                </a:solidFill>
              </a:rPr>
              <a:t>see picture</a:t>
            </a:r>
            <a:r>
              <a:rPr lang="en-GB" dirty="0" smtClean="0"/>
              <a:t>).</a:t>
            </a:r>
          </a:p>
          <a:p>
            <a:r>
              <a:rPr lang="en-GB" dirty="0" smtClean="0"/>
              <a:t>However, to avoid obscuration of rays by opposed mirrors,</a:t>
            </a:r>
            <a:r>
              <a:rPr lang="en-GB" baseline="0" dirty="0" smtClean="0"/>
              <a:t> appropriate</a:t>
            </a:r>
            <a:r>
              <a:rPr lang="en-GB" dirty="0" smtClean="0"/>
              <a:t> </a:t>
            </a:r>
            <a:r>
              <a:rPr lang="en-GB" baseline="0" dirty="0" smtClean="0"/>
              <a:t>offsets must be provided unless mirrors are to have holes in them!</a:t>
            </a:r>
          </a:p>
          <a:p>
            <a:endParaRPr lang="en-GB" baseline="0" dirty="0" smtClean="0"/>
          </a:p>
          <a:p>
            <a:r>
              <a:rPr lang="en-GB" baseline="0" dirty="0" smtClean="0"/>
              <a:t>Also, arrangements must be made for interfacing one 3-mirror subsystem to the next, to build up a complete optical transport chain by matching the final image of the 1</a:t>
            </a:r>
            <a:r>
              <a:rPr lang="en-GB" baseline="30000" dirty="0" smtClean="0"/>
              <a:t>st</a:t>
            </a:r>
            <a:r>
              <a:rPr lang="en-GB" baseline="0" dirty="0" smtClean="0"/>
              <a:t> to the first object of the 2nd. This can be done by making the Exit Pupil coincident with the Entrance Pupil of the following system.</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6</a:t>
            </a:fld>
            <a:endParaRPr lang="en-GB"/>
          </a:p>
        </p:txBody>
      </p:sp>
    </p:spTree>
    <p:extLst>
      <p:ext uri="{BB962C8B-B14F-4D97-AF65-F5344CB8AC3E}">
        <p14:creationId xmlns:p14="http://schemas.microsoft.com/office/powerpoint/2010/main" val="12378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It has proved convenient to build an EXCEL sheet incorporating the basic relationships between</a:t>
            </a:r>
            <a:r>
              <a:rPr lang="en-GB" baseline="0" dirty="0" smtClean="0"/>
              <a:t> Object and Image Distances, and Mirror Separations, together with Ray-Height Ratios, for general systems of 3 mirrors. This allows other useful parameters to be calculated, including Magnifications. Candidate designs to fit the required geometry can therefore be quickly tried out to see what ‘works’.</a:t>
            </a:r>
          </a:p>
          <a:p>
            <a:endParaRPr lang="en-GB" baseline="0" dirty="0" smtClean="0"/>
          </a:p>
          <a:p>
            <a:r>
              <a:rPr lang="en-GB" baseline="0" dirty="0" smtClean="0"/>
              <a:t>Very often, one or more of the parameters will have its value already constrained, thereby reducing the solution space; other considerations will be the whole system magnification, which controls image size and therefore aperture (for real images).</a:t>
            </a:r>
          </a:p>
          <a:p>
            <a:endParaRPr lang="en-GB" baseline="0" dirty="0" smtClean="0"/>
          </a:p>
          <a:p>
            <a:r>
              <a:rPr lang="en-GB" baseline="0" dirty="0" smtClean="0"/>
              <a:t>Not shown here but also available are the mirror radii of curvature corresponding to these system parameters.</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7</a:t>
            </a:fld>
            <a:endParaRPr lang="en-GB"/>
          </a:p>
        </p:txBody>
      </p:sp>
    </p:spTree>
    <p:extLst>
      <p:ext uri="{BB962C8B-B14F-4D97-AF65-F5344CB8AC3E}">
        <p14:creationId xmlns:p14="http://schemas.microsoft.com/office/powerpoint/2010/main" val="56497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First-order optics is by definition perfect, that is free from aberrations, but this applies only in the ‘paraxial’ regime of small-angle approximation where </a:t>
            </a:r>
            <a:r>
              <a:rPr lang="en-GB" dirty="0" smtClean="0">
                <a:latin typeface="Symbol" panose="05050102010706020507" pitchFamily="18" charset="2"/>
              </a:rPr>
              <a:t>q</a:t>
            </a:r>
            <a:r>
              <a:rPr lang="en-GB" dirty="0" smtClean="0"/>
              <a:t> </a:t>
            </a:r>
            <a:r>
              <a:rPr lang="en-GB" u="sng" dirty="0" smtClean="0"/>
              <a:t>~</a:t>
            </a:r>
            <a:r>
              <a:rPr lang="en-GB" dirty="0" smtClean="0"/>
              <a:t> sin (</a:t>
            </a:r>
            <a:r>
              <a:rPr lang="en-GB" dirty="0" smtClean="0">
                <a:latin typeface="Symbol" panose="05050102010706020507" pitchFamily="18" charset="2"/>
              </a:rPr>
              <a:t>q</a:t>
            </a:r>
            <a:r>
              <a:rPr lang="en-GB" dirty="0" smtClean="0"/>
              <a:t>).</a:t>
            </a:r>
          </a:p>
          <a:p>
            <a:endParaRPr lang="en-GB" dirty="0" smtClean="0"/>
          </a:p>
          <a:p>
            <a:r>
              <a:rPr lang="en-GB" dirty="0" smtClean="0"/>
              <a:t>The</a:t>
            </a:r>
            <a:r>
              <a:rPr lang="en-GB" baseline="0" dirty="0" smtClean="0"/>
              <a:t> Seidel aberrations are named ‘3</a:t>
            </a:r>
            <a:r>
              <a:rPr lang="en-GB" baseline="30000" dirty="0" smtClean="0"/>
              <a:t>rd</a:t>
            </a:r>
            <a:r>
              <a:rPr lang="en-GB" baseline="0" dirty="0" smtClean="0"/>
              <a:t> order’ because they arise from these terms in the Wave Aberration Polynomial (see next slide). Higher-orders exist as they derive from a Taylor expansion, but are generally small enough to be ignored.</a:t>
            </a:r>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8</a:t>
            </a:fld>
            <a:endParaRPr lang="en-GB"/>
          </a:p>
        </p:txBody>
      </p:sp>
    </p:spTree>
    <p:extLst>
      <p:ext uri="{BB962C8B-B14F-4D97-AF65-F5344CB8AC3E}">
        <p14:creationId xmlns:p14="http://schemas.microsoft.com/office/powerpoint/2010/main" val="183109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44538"/>
            <a:ext cx="5370512" cy="3719512"/>
          </a:xfrm>
        </p:spPr>
      </p:sp>
      <p:sp>
        <p:nvSpPr>
          <p:cNvPr id="3" name="Notes Placeholder 2"/>
          <p:cNvSpPr>
            <a:spLocks noGrp="1"/>
          </p:cNvSpPr>
          <p:nvPr>
            <p:ph type="body" idx="1"/>
          </p:nvPr>
        </p:nvSpPr>
        <p:spPr/>
        <p:txBody>
          <a:bodyPr/>
          <a:lstStyle/>
          <a:p>
            <a:r>
              <a:rPr lang="en-GB" dirty="0" smtClean="0"/>
              <a:t>The Wave Aberration Polynomial is an expansion of the </a:t>
            </a:r>
            <a:r>
              <a:rPr lang="en-GB" dirty="0" err="1" smtClean="0"/>
              <a:t>wavefront</a:t>
            </a:r>
            <a:r>
              <a:rPr lang="en-GB" dirty="0" smtClean="0"/>
              <a:t> error in any particular ray, due to the optical system. </a:t>
            </a:r>
          </a:p>
          <a:p>
            <a:endParaRPr lang="en-GB" dirty="0" smtClean="0"/>
          </a:p>
          <a:p>
            <a:r>
              <a:rPr lang="en-GB" dirty="0" smtClean="0"/>
              <a:t>In fact, if the function is plotted its shape can be used to indicate the principal type of aberration present</a:t>
            </a:r>
            <a:r>
              <a:rPr lang="en-GB" baseline="0" dirty="0" smtClean="0"/>
              <a:t> from the order of the polynomial, i.e. if it is quadratic, cubic or quartic in ‘r’.</a:t>
            </a:r>
          </a:p>
          <a:p>
            <a:endParaRPr lang="en-GB" baseline="0" dirty="0" smtClean="0"/>
          </a:p>
          <a:p>
            <a:r>
              <a:rPr lang="en-GB" dirty="0" smtClean="0"/>
              <a:t>A section of the EXCEL sheet has been made to apply extra parameter conditions, so as to force 3</a:t>
            </a:r>
            <a:r>
              <a:rPr lang="en-GB" baseline="30000" dirty="0" smtClean="0"/>
              <a:t>rd</a:t>
            </a:r>
            <a:r>
              <a:rPr lang="en-GB" dirty="0" smtClean="0"/>
              <a:t> order aberrations to become zero analytically.</a:t>
            </a:r>
          </a:p>
          <a:p>
            <a:pPr marL="628650" lvl="1" indent="-171450">
              <a:buFont typeface="Arial" panose="020B0604020202020204" pitchFamily="34" charset="0"/>
              <a:buChar char="•"/>
            </a:pPr>
            <a:r>
              <a:rPr lang="en-GB" dirty="0" smtClean="0"/>
              <a:t>For example, to correct the first three</a:t>
            </a:r>
            <a:r>
              <a:rPr lang="en-GB" baseline="0" dirty="0" smtClean="0"/>
              <a:t> aberrations, t</a:t>
            </a:r>
            <a:r>
              <a:rPr lang="en-GB" dirty="0" smtClean="0"/>
              <a:t>here are particular values for the 3 mirror deformation constants which define their shapes.</a:t>
            </a:r>
          </a:p>
          <a:p>
            <a:pPr marL="628650" lvl="1" indent="-171450">
              <a:buFont typeface="Arial" panose="020B0604020202020204" pitchFamily="34" charset="0"/>
              <a:buChar char="•"/>
            </a:pPr>
            <a:r>
              <a:rPr lang="en-GB" dirty="0" smtClean="0"/>
              <a:t>Correction of the fourth aberration requires in addition a particular final image distance to be set.</a:t>
            </a:r>
          </a:p>
          <a:p>
            <a:pPr marL="628650" lvl="1" indent="-171450">
              <a:buFont typeface="Arial" panose="020B0604020202020204" pitchFamily="34" charset="0"/>
              <a:buChar char="•"/>
            </a:pPr>
            <a:r>
              <a:rPr lang="en-GB" dirty="0" smtClean="0"/>
              <a:t>The 5</a:t>
            </a:r>
            <a:r>
              <a:rPr lang="en-GB" baseline="30000" dirty="0" smtClean="0"/>
              <a:t>th</a:t>
            </a:r>
            <a:r>
              <a:rPr lang="en-GB" dirty="0" smtClean="0"/>
              <a:t> aberration (distortion) remains an uncorrected residual.</a:t>
            </a:r>
          </a:p>
          <a:p>
            <a:endParaRPr lang="en-GB" dirty="0"/>
          </a:p>
        </p:txBody>
      </p:sp>
      <p:sp>
        <p:nvSpPr>
          <p:cNvPr id="4" name="Slide Number Placeholder 3"/>
          <p:cNvSpPr>
            <a:spLocks noGrp="1"/>
          </p:cNvSpPr>
          <p:nvPr>
            <p:ph type="sldNum" sz="quarter" idx="10"/>
          </p:nvPr>
        </p:nvSpPr>
        <p:spPr/>
        <p:txBody>
          <a:bodyPr/>
          <a:lstStyle/>
          <a:p>
            <a:fld id="{3D000CC3-91D2-49A9-9F4B-913B274DEBE0}" type="slidenum">
              <a:rPr lang="en-GB" smtClean="0"/>
              <a:t>9</a:t>
            </a:fld>
            <a:endParaRPr lang="en-GB"/>
          </a:p>
        </p:txBody>
      </p:sp>
    </p:spTree>
    <p:extLst>
      <p:ext uri="{BB962C8B-B14F-4D97-AF65-F5344CB8AC3E}">
        <p14:creationId xmlns:p14="http://schemas.microsoft.com/office/powerpoint/2010/main" val="3271162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7" name="Picture 4" descr="CI_logo_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509" y="6021289"/>
            <a:ext cx="1515136"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TFC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900" y="6191251"/>
            <a:ext cx="2340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15406" y="6092031"/>
            <a:ext cx="203967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69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FE347-B301-4177-9E78-B56B4306474B}" type="datetimeFigureOut">
              <a:rPr lang="en-GB" smtClean="0"/>
              <a:t>09/02/2016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206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FE347-B301-4177-9E78-B56B4306474B}" type="datetimeFigureOut">
              <a:rPr lang="en-GB" smtClean="0"/>
              <a:t>09/02/2016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333777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FE347-B301-4177-9E78-B56B4306474B}" type="datetimeFigureOut">
              <a:rPr lang="en-GB" smtClean="0"/>
              <a:t>09/02/2016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351195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EFE347-B301-4177-9E78-B56B4306474B}" type="datetimeFigureOut">
              <a:rPr lang="en-GB" smtClean="0"/>
              <a:t>09/02/2016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270657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EFE347-B301-4177-9E78-B56B4306474B}" type="datetimeFigureOut">
              <a:rPr lang="en-GB" smtClean="0"/>
              <a:t>09/02/2016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296692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EFE347-B301-4177-9E78-B56B4306474B}" type="datetimeFigureOut">
              <a:rPr lang="en-GB" smtClean="0"/>
              <a:t>09/02/2016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184334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EFE347-B301-4177-9E78-B56B4306474B}" type="datetimeFigureOut">
              <a:rPr lang="en-GB" smtClean="0"/>
              <a:t>09/02/2016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46096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FE347-B301-4177-9E78-B56B4306474B}" type="datetimeFigureOut">
              <a:rPr lang="en-GB" smtClean="0"/>
              <a:t>09/02/2016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76262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FE347-B301-4177-9E78-B56B4306474B}" type="datetimeFigureOut">
              <a:rPr lang="en-GB" smtClean="0"/>
              <a:t>09/02/2016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81746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FE347-B301-4177-9E78-B56B4306474B}" type="datetimeFigureOut">
              <a:rPr lang="en-GB" smtClean="0"/>
              <a:t>09/02/2016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3C3EB-3CC3-4F6D-B162-378E6F48E484}" type="slidenum">
              <a:rPr lang="en-GB" smtClean="0"/>
              <a:t>‹#›</a:t>
            </a:fld>
            <a:endParaRPr lang="en-GB"/>
          </a:p>
        </p:txBody>
      </p:sp>
    </p:spTree>
    <p:extLst>
      <p:ext uri="{BB962C8B-B14F-4D97-AF65-F5344CB8AC3E}">
        <p14:creationId xmlns:p14="http://schemas.microsoft.com/office/powerpoint/2010/main" val="23856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FE347-B301-4177-9E78-B56B4306474B}" type="datetimeFigureOut">
              <a:rPr lang="en-GB" smtClean="0"/>
              <a:t>09/02/2016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3C3EB-3CC3-4F6D-B162-378E6F48E484}" type="slidenum">
              <a:rPr lang="en-GB" smtClean="0"/>
              <a:t>‹#›</a:t>
            </a:fld>
            <a:endParaRPr lang="en-GB"/>
          </a:p>
        </p:txBody>
      </p:sp>
      <p:pic>
        <p:nvPicPr>
          <p:cNvPr id="7" name="Picture 4" descr="CI_logo_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39509" y="6021289"/>
            <a:ext cx="1515136"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TFC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48900" y="6191251"/>
            <a:ext cx="2340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15406" y="6092031"/>
            <a:ext cx="203967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21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532" y="1340768"/>
            <a:ext cx="8420100" cy="1470025"/>
          </a:xfrm>
        </p:spPr>
        <p:txBody>
          <a:bodyPr>
            <a:normAutofit/>
          </a:bodyPr>
          <a:lstStyle/>
          <a:p>
            <a:r>
              <a:rPr lang="en-GB" dirty="0" smtClean="0"/>
              <a:t>ESS Optical Design for Proton Beam Window and Target Imaging</a:t>
            </a:r>
            <a:endParaRPr lang="en-GB" dirty="0"/>
          </a:p>
        </p:txBody>
      </p:sp>
      <p:sp>
        <p:nvSpPr>
          <p:cNvPr id="3" name="Subtitle 2"/>
          <p:cNvSpPr>
            <a:spLocks noGrp="1"/>
          </p:cNvSpPr>
          <p:nvPr>
            <p:ph type="subTitle" idx="1"/>
          </p:nvPr>
        </p:nvSpPr>
        <p:spPr>
          <a:xfrm>
            <a:off x="1520619" y="3140968"/>
            <a:ext cx="6934200" cy="1775048"/>
          </a:xfrm>
        </p:spPr>
        <p:txBody>
          <a:bodyPr>
            <a:noAutofit/>
          </a:bodyPr>
          <a:lstStyle/>
          <a:p>
            <a:r>
              <a:rPr lang="en-GB" sz="2800" dirty="0" smtClean="0"/>
              <a:t>Progress Report</a:t>
            </a:r>
          </a:p>
          <a:p>
            <a:r>
              <a:rPr lang="en-GB" sz="2800" dirty="0"/>
              <a:t>f</a:t>
            </a:r>
            <a:r>
              <a:rPr lang="en-GB" sz="2800" dirty="0" smtClean="0"/>
              <a:t>or the ESS Beam Diagnostics Forum</a:t>
            </a:r>
          </a:p>
          <a:p>
            <a:r>
              <a:rPr lang="en-GB" sz="2800" dirty="0" smtClean="0"/>
              <a:t>10 </a:t>
            </a:r>
            <a:r>
              <a:rPr lang="en-GB" sz="2800" dirty="0"/>
              <a:t>February 2016</a:t>
            </a:r>
          </a:p>
          <a:p>
            <a:endParaRPr lang="en-GB" sz="2800" dirty="0" smtClean="0"/>
          </a:p>
        </p:txBody>
      </p:sp>
      <p:sp>
        <p:nvSpPr>
          <p:cNvPr id="4" name="TextBox 3"/>
          <p:cNvSpPr txBox="1"/>
          <p:nvPr/>
        </p:nvSpPr>
        <p:spPr>
          <a:xfrm>
            <a:off x="2846766" y="5085185"/>
            <a:ext cx="4134459" cy="954107"/>
          </a:xfrm>
          <a:prstGeom prst="rect">
            <a:avLst/>
          </a:prstGeom>
          <a:noFill/>
        </p:spPr>
        <p:txBody>
          <a:bodyPr wrap="square" rtlCol="0">
            <a:spAutoFit/>
          </a:bodyPr>
          <a:lstStyle/>
          <a:p>
            <a:pPr algn="ctr"/>
            <a:r>
              <a:rPr lang="en-GB" sz="2800" dirty="0"/>
              <a:t>Mark Ibison</a:t>
            </a:r>
          </a:p>
          <a:p>
            <a:pPr algn="ctr"/>
            <a:r>
              <a:rPr lang="en-GB" sz="2800" dirty="0"/>
              <a:t>University of Liverpool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1" y="44624"/>
            <a:ext cx="1389365" cy="980728"/>
          </a:xfrm>
          <a:prstGeom prst="rect">
            <a:avLst/>
          </a:prstGeom>
        </p:spPr>
      </p:pic>
    </p:spTree>
    <p:extLst>
      <p:ext uri="{BB962C8B-B14F-4D97-AF65-F5344CB8AC3E}">
        <p14:creationId xmlns:p14="http://schemas.microsoft.com/office/powerpoint/2010/main" val="397193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188640"/>
            <a:ext cx="8915400" cy="1143000"/>
          </a:xfrm>
        </p:spPr>
        <p:txBody>
          <a:bodyPr>
            <a:normAutofit fontScale="90000"/>
          </a:bodyPr>
          <a:lstStyle/>
          <a:p>
            <a:r>
              <a:rPr lang="en-GB" sz="4000" dirty="0" smtClean="0"/>
              <a:t>Correction of 3-Mirror Systems</a:t>
            </a:r>
            <a:r>
              <a:rPr lang="en-GB" dirty="0" smtClean="0"/>
              <a:t/>
            </a:r>
            <a:br>
              <a:rPr lang="en-GB" dirty="0" smtClean="0"/>
            </a:br>
            <a:r>
              <a:rPr lang="en-GB" sz="3100" dirty="0" smtClean="0"/>
              <a:t>requiring </a:t>
            </a:r>
            <a:r>
              <a:rPr lang="en-GB" sz="3100" dirty="0"/>
              <a:t>c</a:t>
            </a:r>
            <a:r>
              <a:rPr lang="en-GB" sz="3100" dirty="0" smtClean="0"/>
              <a:t>onstraints on parameters</a:t>
            </a:r>
            <a:endParaRPr lang="en-GB"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3232233"/>
              </p:ext>
            </p:extLst>
          </p:nvPr>
        </p:nvGraphicFramePr>
        <p:xfrm>
          <a:off x="272480" y="1484784"/>
          <a:ext cx="9361042" cy="4580555"/>
        </p:xfrm>
        <a:graphic>
          <a:graphicData uri="http://schemas.openxmlformats.org/drawingml/2006/table">
            <a:tbl>
              <a:tblPr>
                <a:tableStyleId>{5C22544A-7EE6-4342-B048-85BDC9FD1C3A}</a:tableStyleId>
              </a:tblPr>
              <a:tblGrid>
                <a:gridCol w="836021"/>
                <a:gridCol w="568135"/>
                <a:gridCol w="726351"/>
                <a:gridCol w="719158"/>
                <a:gridCol w="728148"/>
                <a:gridCol w="782084"/>
                <a:gridCol w="707172"/>
                <a:gridCol w="925915"/>
                <a:gridCol w="982849"/>
                <a:gridCol w="1150653"/>
                <a:gridCol w="1234556"/>
              </a:tblGrid>
              <a:tr h="175531">
                <a:tc gridSpan="5">
                  <a:txBody>
                    <a:bodyPr/>
                    <a:lstStyle/>
                    <a:p>
                      <a:pPr algn="l" fontAlgn="b"/>
                      <a:r>
                        <a:rPr lang="en-GB" sz="1100" u="sng" strike="noStrike" dirty="0">
                          <a:effectLst/>
                        </a:rPr>
                        <a:t>CORRECTION OF A 3-MIRROR SYSTEM of General Conics</a:t>
                      </a:r>
                      <a:endParaRPr lang="en-GB" sz="1100" b="1" i="0" u="sng" strike="noStrike" dirty="0">
                        <a:solidFill>
                          <a:srgbClr val="000000"/>
                        </a:solidFill>
                        <a:effectLst/>
                        <a:latin typeface="Calibri"/>
                      </a:endParaRP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r>
              <a:tr h="333509">
                <a:tc>
                  <a:txBody>
                    <a:bodyPr/>
                    <a:lstStyle/>
                    <a:p>
                      <a:pPr algn="l" fontAlgn="b"/>
                      <a:r>
                        <a:rPr lang="en-GB" sz="1100" u="sng" strike="noStrike" dirty="0">
                          <a:effectLst/>
                        </a:rPr>
                        <a:t>Seidel </a:t>
                      </a:r>
                      <a:r>
                        <a:rPr lang="en-GB" sz="1100" u="sng" strike="noStrike" dirty="0" err="1">
                          <a:effectLst/>
                        </a:rPr>
                        <a:t>Coeffs</a:t>
                      </a:r>
                      <a:endParaRPr lang="en-GB" sz="1100" b="0" i="1" u="sng"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gridSpan="2">
                  <a:txBody>
                    <a:bodyPr/>
                    <a:lstStyle/>
                    <a:p>
                      <a:pPr algn="l" fontAlgn="b"/>
                      <a:r>
                        <a:rPr lang="en-GB" sz="1100" u="none" strike="noStrike" dirty="0">
                          <a:effectLst/>
                        </a:rPr>
                        <a:t>Cartesian Deviations</a:t>
                      </a:r>
                      <a:endParaRPr lang="en-GB" sz="1100" b="0" i="1" u="none" strike="noStrike" dirty="0">
                        <a:solidFill>
                          <a:srgbClr val="000000"/>
                        </a:solidFill>
                        <a:effectLst/>
                        <a:latin typeface="Calibri"/>
                      </a:endParaRPr>
                    </a:p>
                  </a:txBody>
                  <a:tcPr marL="0" marR="0" marT="0" marB="0" anchor="b"/>
                </a:tc>
                <a:tc hMerge="1">
                  <a:txBody>
                    <a:bodyPr/>
                    <a:lstStyle/>
                    <a:p>
                      <a:endParaRPr lang="en-GB"/>
                    </a:p>
                  </a:txBody>
                  <a:tcPr/>
                </a:tc>
                <a:tc>
                  <a:txBody>
                    <a:bodyPr/>
                    <a:lstStyle/>
                    <a:p>
                      <a:pPr algn="l" fontAlgn="b"/>
                      <a:endParaRPr lang="en-GB" sz="1100" b="0" i="0" u="none" strike="noStrike" dirty="0">
                        <a:solidFill>
                          <a:srgbClr val="000000"/>
                        </a:solidFill>
                        <a:effectLst/>
                        <a:latin typeface="Calibri"/>
                      </a:endParaRPr>
                    </a:p>
                  </a:txBody>
                  <a:tcPr marL="0" marR="0" marT="0" marB="0" anchor="b"/>
                </a:tc>
                <a:tc gridSpan="2">
                  <a:txBody>
                    <a:bodyPr/>
                    <a:lstStyle/>
                    <a:p>
                      <a:pPr algn="l" fontAlgn="b"/>
                      <a:r>
                        <a:rPr lang="en-GB" sz="1100" u="none" strike="noStrike" dirty="0">
                          <a:effectLst/>
                        </a:rPr>
                        <a:t>Deformation Constants</a:t>
                      </a:r>
                      <a:endParaRPr lang="en-GB" sz="1100" b="0" i="1" u="none" strike="noStrike" dirty="0">
                        <a:solidFill>
                          <a:srgbClr val="000000"/>
                        </a:solidFill>
                        <a:effectLst/>
                        <a:latin typeface="Calibri"/>
                      </a:endParaRPr>
                    </a:p>
                  </a:txBody>
                  <a:tcPr marL="0" marR="0" marT="0" marB="0" anchor="b"/>
                </a:tc>
                <a:tc hMerge="1">
                  <a:txBody>
                    <a:bodyPr/>
                    <a:lstStyle/>
                    <a:p>
                      <a:endParaRPr lang="en-GB"/>
                    </a:p>
                  </a:txBody>
                  <a:tcPr/>
                </a:tc>
                <a:tc>
                  <a:txBody>
                    <a:bodyPr/>
                    <a:lstStyle/>
                    <a:p>
                      <a:pPr algn="l" fontAlgn="b"/>
                      <a:endParaRPr lang="en-GB" sz="1100" b="0" i="0" u="none" strike="noStrike" dirty="0">
                        <a:solidFill>
                          <a:srgbClr val="000000"/>
                        </a:solidFill>
                        <a:effectLst/>
                        <a:latin typeface="Calibri"/>
                      </a:endParaRPr>
                    </a:p>
                  </a:txBody>
                  <a:tcPr marL="0" marR="0" marT="0" marB="0" anchor="b"/>
                </a:tc>
              </a:tr>
              <a:tr h="175531">
                <a:tc>
                  <a:txBody>
                    <a:bodyPr/>
                    <a:lstStyle/>
                    <a:p>
                      <a:pPr algn="l" fontAlgn="b"/>
                      <a:r>
                        <a:rPr lang="en-GB" sz="1100" u="none" strike="noStrike">
                          <a:effectLst/>
                        </a:rPr>
                        <a:t>Spherical</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Coma</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Astigmat</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Dd1</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Dd2</a:t>
                      </a:r>
                      <a:endParaRPr lang="en-GB" sz="1100" b="0" i="0" u="none" strike="noStrike">
                        <a:solidFill>
                          <a:srgbClr val="000000"/>
                        </a:solidFill>
                        <a:effectLst/>
                        <a:latin typeface="Symbol"/>
                      </a:endParaRPr>
                    </a:p>
                  </a:txBody>
                  <a:tcPr marL="0" marR="0" marT="0" marB="0" anchor="b"/>
                </a:tc>
                <a:tc>
                  <a:txBody>
                    <a:bodyPr/>
                    <a:lstStyle/>
                    <a:p>
                      <a:pPr algn="l" fontAlgn="b"/>
                      <a:r>
                        <a:rPr lang="en-GB" sz="1100" u="none" strike="noStrike">
                          <a:effectLst/>
                        </a:rPr>
                        <a:t>Dd3</a:t>
                      </a:r>
                      <a:endParaRPr lang="en-GB" sz="1100" b="0" i="0" u="none" strike="noStrike">
                        <a:solidFill>
                          <a:srgbClr val="000000"/>
                        </a:solidFill>
                        <a:effectLst/>
                        <a:latin typeface="Symbol"/>
                      </a:endParaRPr>
                    </a:p>
                  </a:txBody>
                  <a:tcPr marL="0" marR="0" marT="0" marB="0" anchor="b"/>
                </a:tc>
                <a:tc>
                  <a:txBody>
                    <a:bodyPr/>
                    <a:lstStyle/>
                    <a:p>
                      <a:pPr algn="l" fontAlgn="b"/>
                      <a:r>
                        <a:rPr lang="en-GB" sz="1100" u="none" strike="noStrike">
                          <a:effectLst/>
                        </a:rPr>
                        <a:t>d1</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d2</a:t>
                      </a:r>
                      <a:endParaRPr lang="en-GB" sz="1100" b="0" i="0" u="none" strike="noStrike">
                        <a:solidFill>
                          <a:srgbClr val="000000"/>
                        </a:solidFill>
                        <a:effectLst/>
                        <a:latin typeface="Symbol"/>
                      </a:endParaRPr>
                    </a:p>
                  </a:txBody>
                  <a:tcPr marL="0" marR="0" marT="0" marB="0" anchor="b"/>
                </a:tc>
                <a:tc>
                  <a:txBody>
                    <a:bodyPr/>
                    <a:lstStyle/>
                    <a:p>
                      <a:pPr algn="l" fontAlgn="b"/>
                      <a:r>
                        <a:rPr lang="en-GB" sz="1100" u="none" strike="noStrike" dirty="0">
                          <a:effectLst/>
                        </a:rPr>
                        <a:t>d3</a:t>
                      </a:r>
                      <a:endParaRPr lang="en-GB" sz="1100" b="0" i="0" u="none" strike="noStrike" dirty="0">
                        <a:solidFill>
                          <a:srgbClr val="000000"/>
                        </a:solidFill>
                        <a:effectLst/>
                        <a:latin typeface="Symbol"/>
                      </a:endParaRPr>
                    </a:p>
                  </a:txBody>
                  <a:tcPr marL="0" marR="0" marT="0" marB="0" anchor="b"/>
                </a:tc>
              </a:tr>
              <a:tr h="210638">
                <a:tc>
                  <a:txBody>
                    <a:bodyPr/>
                    <a:lstStyle/>
                    <a:p>
                      <a:pPr algn="l" fontAlgn="b"/>
                      <a:r>
                        <a:rPr lang="en-GB" sz="1100" u="none" strike="noStrike" dirty="0">
                          <a:effectLst/>
                        </a:rPr>
                        <a:t>A</a:t>
                      </a:r>
                      <a:endParaRPr lang="en-GB" sz="1100" b="0"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l" fontAlgn="b"/>
                      <a:r>
                        <a:rPr lang="en-GB" sz="1100" u="none" strike="noStrike" dirty="0">
                          <a:effectLst/>
                        </a:rPr>
                        <a:t>B</a:t>
                      </a:r>
                      <a:endParaRPr lang="en-GB" sz="1100" b="0"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l" fontAlgn="b"/>
                      <a:r>
                        <a:rPr lang="en-GB" sz="1100" u="none" strike="noStrike" dirty="0">
                          <a:effectLst/>
                        </a:rPr>
                        <a:t>C</a:t>
                      </a:r>
                      <a:endParaRPr lang="en-GB" sz="1100" b="0"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l" fontAlgn="b"/>
                      <a:r>
                        <a:rPr lang="en-GB" sz="1100" u="none" strike="noStrike">
                          <a:effectLst/>
                        </a:rPr>
                        <a:t>Case I</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W</a:t>
                      </a:r>
                      <a:r>
                        <a:rPr lang="en-GB" sz="1100" u="none" strike="noStrike" baseline="-25000">
                          <a:effectLst/>
                        </a:rPr>
                        <a:t>S</a:t>
                      </a:r>
                      <a:r>
                        <a:rPr lang="en-GB" sz="1100" u="none" strike="noStrike">
                          <a:effectLst/>
                        </a:rPr>
                        <a:t> ≠ d</a:t>
                      </a:r>
                      <a:r>
                        <a:rPr lang="en-GB" sz="1100" u="none" strike="noStrike" baseline="-25000">
                          <a:effectLst/>
                        </a:rPr>
                        <a:t>2</a:t>
                      </a:r>
                      <a:r>
                        <a:rPr lang="en-GB" sz="1100" u="none" strike="noStrike">
                          <a:effectLst/>
                        </a:rPr>
                        <a:t>/d</a:t>
                      </a:r>
                      <a:r>
                        <a:rPr lang="en-GB" sz="1100" u="none" strike="noStrike" baseline="-25000">
                          <a:effectLst/>
                        </a:rPr>
                        <a:t>1</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0.416951322</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-1.663E-12</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110.1538902</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dirty="0">
                          <a:effectLst/>
                        </a:rPr>
                        <a:t>-0.1993707</a:t>
                      </a:r>
                      <a:endParaRPr lang="en-GB" sz="1100" b="0" i="0" u="none" strike="noStrike" dirty="0">
                        <a:solidFill>
                          <a:srgbClr val="000000"/>
                        </a:solidFill>
                        <a:effectLst/>
                        <a:latin typeface="Calibri"/>
                      </a:endParaRPr>
                    </a:p>
                  </a:txBody>
                  <a:tcPr marL="0" marR="0" marT="0" marB="0" anchor="b">
                    <a:pattFill prst="dkUpDiag">
                      <a:fgClr>
                        <a:schemeClr val="accent6">
                          <a:lumMod val="40000"/>
                          <a:lumOff val="60000"/>
                        </a:schemeClr>
                      </a:fgClr>
                      <a:bgClr>
                        <a:schemeClr val="bg1"/>
                      </a:bgClr>
                    </a:pattFill>
                  </a:tcPr>
                </a:tc>
                <a:tc>
                  <a:txBody>
                    <a:bodyPr/>
                    <a:lstStyle/>
                    <a:p>
                      <a:pPr algn="r" fontAlgn="b"/>
                      <a:r>
                        <a:rPr lang="en-GB" sz="1100" u="none" strike="noStrike" dirty="0">
                          <a:effectLst/>
                        </a:rPr>
                        <a:t>-0.489399326</a:t>
                      </a:r>
                      <a:endParaRPr lang="en-GB" sz="1100" b="0" i="0" u="none" strike="noStrike" dirty="0">
                        <a:solidFill>
                          <a:srgbClr val="000000"/>
                        </a:solidFill>
                        <a:effectLst/>
                        <a:latin typeface="Calibri"/>
                      </a:endParaRPr>
                    </a:p>
                  </a:txBody>
                  <a:tcPr marL="0" marR="0" marT="0" marB="0" anchor="b">
                    <a:pattFill prst="dkUpDiag">
                      <a:fgClr>
                        <a:schemeClr val="accent6">
                          <a:lumMod val="40000"/>
                          <a:lumOff val="60000"/>
                        </a:schemeClr>
                      </a:fgClr>
                      <a:bgClr>
                        <a:schemeClr val="bg1"/>
                      </a:bgClr>
                    </a:pattFill>
                  </a:tcPr>
                </a:tc>
                <a:tc>
                  <a:txBody>
                    <a:bodyPr/>
                    <a:lstStyle/>
                    <a:p>
                      <a:pPr algn="r" fontAlgn="b"/>
                      <a:r>
                        <a:rPr lang="en-GB" sz="1100" u="none" strike="noStrike" dirty="0">
                          <a:effectLst/>
                        </a:rPr>
                        <a:t>96.70944579</a:t>
                      </a:r>
                      <a:endParaRPr lang="en-GB" sz="1100" b="0" i="0" u="none" strike="noStrike" dirty="0">
                        <a:solidFill>
                          <a:srgbClr val="000000"/>
                        </a:solidFill>
                        <a:effectLst/>
                        <a:latin typeface="Calibri"/>
                      </a:endParaRPr>
                    </a:p>
                  </a:txBody>
                  <a:tcPr marL="0" marR="0" marT="0" marB="0" anchor="b">
                    <a:pattFill prst="dkUpDiag">
                      <a:fgClr>
                        <a:schemeClr val="accent6">
                          <a:lumMod val="40000"/>
                          <a:lumOff val="60000"/>
                        </a:schemeClr>
                      </a:fgClr>
                      <a:bgClr>
                        <a:schemeClr val="bg1"/>
                      </a:bgClr>
                    </a:pattFill>
                  </a:tcPr>
                </a:tc>
              </a:tr>
              <a:tr h="210638">
                <a:tc>
                  <a:txBody>
                    <a:bodyPr/>
                    <a:lstStyle/>
                    <a:p>
                      <a:pPr algn="l" fontAlgn="b"/>
                      <a:r>
                        <a:rPr lang="en-GB" sz="1100" u="none" strike="noStrike">
                          <a:effectLst/>
                        </a:rPr>
                        <a:t>0</a:t>
                      </a:r>
                      <a:endParaRPr lang="en-GB" sz="1100" b="0" i="0" u="none" strike="noStrike">
                        <a:solidFill>
                          <a:srgbClr val="000000"/>
                        </a:solidFill>
                        <a:effectLst/>
                        <a:latin typeface="Calibri"/>
                      </a:endParaRPr>
                    </a:p>
                  </a:txBody>
                  <a:tcPr marL="0" marR="0" marT="0" marB="0" anchor="b">
                    <a:solidFill>
                      <a:schemeClr val="accent6">
                        <a:lumMod val="40000"/>
                        <a:lumOff val="60000"/>
                      </a:schemeClr>
                    </a:solidFill>
                  </a:tcPr>
                </a:tc>
                <a:tc>
                  <a:txBody>
                    <a:bodyPr/>
                    <a:lstStyle/>
                    <a:p>
                      <a:pPr algn="l" fontAlgn="b"/>
                      <a:r>
                        <a:rPr lang="en-GB" sz="1100" u="none" strike="noStrike" dirty="0">
                          <a:effectLst/>
                        </a:rPr>
                        <a:t>0</a:t>
                      </a:r>
                      <a:endParaRPr lang="en-GB" sz="1100" b="0"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l" fontAlgn="b"/>
                      <a:r>
                        <a:rPr lang="en-GB" sz="1100" u="none" strike="noStrike" dirty="0">
                          <a:effectLst/>
                        </a:rPr>
                        <a:t>0</a:t>
                      </a:r>
                      <a:endParaRPr lang="en-GB" sz="1100" b="0"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l" fontAlgn="b"/>
                      <a:r>
                        <a:rPr lang="en-GB" sz="1100" u="none" strike="noStrike">
                          <a:effectLst/>
                        </a:rPr>
                        <a:t>Case II</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W</a:t>
                      </a:r>
                      <a:r>
                        <a:rPr lang="en-GB" sz="1100" u="none" strike="noStrike" baseline="-25000">
                          <a:effectLst/>
                        </a:rPr>
                        <a:t>S</a:t>
                      </a:r>
                      <a:r>
                        <a:rPr lang="en-GB" sz="1100" u="none" strike="noStrike">
                          <a:effectLst/>
                        </a:rPr>
                        <a:t> = d</a:t>
                      </a:r>
                      <a:r>
                        <a:rPr lang="en-GB" sz="1100" u="none" strike="noStrike" baseline="-25000">
                          <a:effectLst/>
                        </a:rPr>
                        <a:t>2</a:t>
                      </a:r>
                      <a:r>
                        <a:rPr lang="en-GB" sz="1100" u="none" strike="noStrike">
                          <a:effectLst/>
                        </a:rPr>
                        <a:t>/d</a:t>
                      </a:r>
                      <a:r>
                        <a:rPr lang="en-GB" sz="1100" u="none" strike="noStrike" baseline="-25000">
                          <a:effectLst/>
                        </a:rPr>
                        <a:t>1</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0" marR="0" marT="0" marB="0" anchor="b"/>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gridSpan="2">
                  <a:txBody>
                    <a:bodyPr/>
                    <a:lstStyle/>
                    <a:p>
                      <a:pPr algn="l" fontAlgn="b"/>
                      <a:r>
                        <a:rPr lang="en-GB" sz="1100" u="none" strike="noStrike">
                          <a:effectLst/>
                        </a:rPr>
                        <a:t>Additional Constraint</a:t>
                      </a:r>
                      <a:endParaRPr lang="en-GB" sz="1100" b="0" i="0" u="none" strike="noStrike">
                        <a:solidFill>
                          <a:srgbClr val="000000"/>
                        </a:solidFill>
                        <a:effectLst/>
                        <a:latin typeface="Calibri"/>
                      </a:endParaRPr>
                    </a:p>
                  </a:txBody>
                  <a:tcPr marL="0" marR="0" marT="0" marB="0" anchor="b"/>
                </a:tc>
                <a:tc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0" marR="0" marT="0" marB="0" anchor="b"/>
                </a:tc>
                <a:tc gridSpan="2">
                  <a:txBody>
                    <a:bodyPr/>
                    <a:lstStyle/>
                    <a:p>
                      <a:pPr algn="l" fontAlgn="b"/>
                      <a:r>
                        <a:rPr lang="en-GB" sz="1100" u="none" strike="noStrike">
                          <a:effectLst/>
                        </a:rPr>
                        <a:t>Cartesian Deviations</a:t>
                      </a:r>
                      <a:endParaRPr lang="en-GB" sz="1100" b="0" i="1" u="none" strike="noStrike">
                        <a:solidFill>
                          <a:srgbClr val="000000"/>
                        </a:solidFill>
                        <a:effectLst/>
                        <a:latin typeface="Calibri"/>
                      </a:endParaRPr>
                    </a:p>
                  </a:txBody>
                  <a:tcPr marL="0" marR="0" marT="0" marB="0" anchor="b"/>
                </a:tc>
                <a:tc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0" marR="0" marT="0" marB="0" anchor="b"/>
                </a:tc>
                <a:tc gridSpan="2">
                  <a:txBody>
                    <a:bodyPr/>
                    <a:lstStyle/>
                    <a:p>
                      <a:pPr algn="l" fontAlgn="b"/>
                      <a:r>
                        <a:rPr lang="en-GB" sz="1100" u="none" strike="noStrike">
                          <a:effectLst/>
                        </a:rPr>
                        <a:t>Deformation Constants</a:t>
                      </a:r>
                      <a:endParaRPr lang="en-GB" sz="1100" b="0" i="1" u="none" strike="noStrike">
                        <a:solidFill>
                          <a:srgbClr val="000000"/>
                        </a:solidFill>
                        <a:effectLst/>
                        <a:latin typeface="Calibri"/>
                      </a:endParaRPr>
                    </a:p>
                  </a:txBody>
                  <a:tcPr marL="0" marR="0" marT="0" marB="0" anchor="b"/>
                </a:tc>
                <a:tc hMerge="1">
                  <a:txBody>
                    <a:bodyPr/>
                    <a:lstStyle/>
                    <a:p>
                      <a:endParaRPr lang="en-GB"/>
                    </a:p>
                  </a:txBody>
                  <a:tcPr/>
                </a:tc>
                <a:tc>
                  <a:txBody>
                    <a:bodyPr/>
                    <a:lstStyle/>
                    <a:p>
                      <a:pPr algn="l" fontAlgn="b"/>
                      <a:endParaRPr lang="en-GB" sz="1100" b="0" i="0" u="none" strike="noStrike" dirty="0">
                        <a:solidFill>
                          <a:srgbClr val="000000"/>
                        </a:solidFill>
                        <a:effectLst/>
                        <a:latin typeface="Calibri"/>
                      </a:endParaRPr>
                    </a:p>
                  </a:txBody>
                  <a:tcPr marL="0" marR="0" marT="0" marB="0" anchor="b"/>
                </a:tc>
              </a:tr>
              <a:tr h="46340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Field Curvature</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Tertiary Image Distance</a:t>
                      </a:r>
                      <a:endParaRPr lang="en-GB" sz="1100" b="0" i="1"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Dd1</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Dd2</a:t>
                      </a:r>
                      <a:endParaRPr lang="en-GB" sz="1100" b="0" i="0" u="none" strike="noStrike">
                        <a:solidFill>
                          <a:srgbClr val="000000"/>
                        </a:solidFill>
                        <a:effectLst/>
                        <a:latin typeface="Symbol"/>
                      </a:endParaRPr>
                    </a:p>
                  </a:txBody>
                  <a:tcPr marL="0" marR="0" marT="0" marB="0" anchor="b"/>
                </a:tc>
                <a:tc>
                  <a:txBody>
                    <a:bodyPr/>
                    <a:lstStyle/>
                    <a:p>
                      <a:pPr algn="l" fontAlgn="b"/>
                      <a:r>
                        <a:rPr lang="en-GB" sz="1100" u="none" strike="noStrike">
                          <a:effectLst/>
                        </a:rPr>
                        <a:t>Dd3</a:t>
                      </a:r>
                      <a:endParaRPr lang="en-GB" sz="1100" b="0" i="0" u="none" strike="noStrike">
                        <a:solidFill>
                          <a:srgbClr val="000000"/>
                        </a:solidFill>
                        <a:effectLst/>
                        <a:latin typeface="Symbol"/>
                      </a:endParaRPr>
                    </a:p>
                  </a:txBody>
                  <a:tcPr marL="0" marR="0" marT="0" marB="0" anchor="b"/>
                </a:tc>
                <a:tc>
                  <a:txBody>
                    <a:bodyPr/>
                    <a:lstStyle/>
                    <a:p>
                      <a:pPr algn="l" fontAlgn="b"/>
                      <a:r>
                        <a:rPr lang="en-GB" sz="1100" u="none" strike="noStrike">
                          <a:effectLst/>
                        </a:rPr>
                        <a:t>d1</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d2</a:t>
                      </a:r>
                      <a:endParaRPr lang="en-GB" sz="1100" b="0" i="0" u="none" strike="noStrike">
                        <a:solidFill>
                          <a:srgbClr val="000000"/>
                        </a:solidFill>
                        <a:effectLst/>
                        <a:latin typeface="Symbol"/>
                      </a:endParaRPr>
                    </a:p>
                  </a:txBody>
                  <a:tcPr marL="0" marR="0" marT="0" marB="0" anchor="b"/>
                </a:tc>
                <a:tc>
                  <a:txBody>
                    <a:bodyPr/>
                    <a:lstStyle/>
                    <a:p>
                      <a:pPr algn="l" fontAlgn="b"/>
                      <a:r>
                        <a:rPr lang="en-GB" sz="1100" u="none" strike="noStrike" dirty="0">
                          <a:effectLst/>
                        </a:rPr>
                        <a:t>d3</a:t>
                      </a:r>
                      <a:endParaRPr lang="en-GB" sz="1100" b="0" i="0" u="none" strike="noStrike" dirty="0">
                        <a:solidFill>
                          <a:srgbClr val="000000"/>
                        </a:solidFill>
                        <a:effectLst/>
                        <a:latin typeface="Symbol"/>
                      </a:endParaRPr>
                    </a:p>
                  </a:txBody>
                  <a:tcPr marL="0" marR="0" marT="0" marB="0" anchor="b"/>
                </a:tc>
              </a:tr>
              <a:tr h="308935">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D</a:t>
                      </a:r>
                      <a:endParaRPr lang="en-GB" sz="1100" b="0"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r>
                        <a:rPr lang="en-GB" sz="1100" u="none" strike="noStrike">
                          <a:effectLst/>
                        </a:rPr>
                        <a:t>Inverse  v3' (=1/s3')</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0.00154019</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0.416951322</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-1.616E-12</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-132.2271375</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dirty="0">
                          <a:effectLst/>
                        </a:rPr>
                        <a:t>-0.1993707</a:t>
                      </a:r>
                      <a:endParaRPr lang="en-GB" sz="1100" b="0" i="0"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r" fontAlgn="b"/>
                      <a:r>
                        <a:rPr lang="en-GB" sz="1100" u="none" strike="noStrike" dirty="0">
                          <a:effectLst/>
                        </a:rPr>
                        <a:t>-0.489399326</a:t>
                      </a:r>
                      <a:endParaRPr lang="en-GB" sz="1100" b="0" i="0"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r" fontAlgn="b"/>
                      <a:r>
                        <a:rPr lang="en-GB" sz="1100" u="none" strike="noStrike" dirty="0">
                          <a:effectLst/>
                        </a:rPr>
                        <a:t>-132.3225216</a:t>
                      </a:r>
                      <a:endParaRPr lang="en-GB" sz="1100" b="0" i="0"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0</a:t>
                      </a:r>
                      <a:endParaRPr lang="en-GB" sz="1100" b="0"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r>
                        <a:rPr lang="en-GB" sz="1100" u="none" strike="noStrike" dirty="0">
                          <a:effectLst/>
                        </a:rPr>
                        <a:t>s3'</a:t>
                      </a:r>
                      <a:endParaRPr lang="en-GB" sz="1100" b="0" i="0" u="none" strike="noStrike" dirty="0">
                        <a:solidFill>
                          <a:srgbClr val="0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r" fontAlgn="b"/>
                      <a:r>
                        <a:rPr lang="en-GB" sz="1100" u="none" strike="noStrike" dirty="0">
                          <a:effectLst/>
                        </a:rPr>
                        <a:t>649.268438</a:t>
                      </a:r>
                      <a:endParaRPr lang="en-GB" sz="1100" b="0" i="0"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prolate ellipsoid</a:t>
                      </a:r>
                      <a:endParaRPr lang="en-GB" sz="1100" b="0" i="1" u="none" strike="noStrike">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l" fontAlgn="b"/>
                      <a:r>
                        <a:rPr lang="en-GB" sz="1100" u="none" strike="noStrike" dirty="0" err="1">
                          <a:effectLst/>
                        </a:rPr>
                        <a:t>prolate</a:t>
                      </a:r>
                      <a:r>
                        <a:rPr lang="en-GB" sz="1100" u="none" strike="noStrike" dirty="0">
                          <a:effectLst/>
                        </a:rPr>
                        <a:t> ellipsoid</a:t>
                      </a:r>
                      <a:endParaRPr lang="en-GB" sz="1100" b="0" i="1"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l" fontAlgn="b"/>
                      <a:r>
                        <a:rPr lang="en-GB" sz="1100" u="none" strike="noStrike" dirty="0">
                          <a:effectLst/>
                        </a:rPr>
                        <a:t>hyperboloid</a:t>
                      </a:r>
                      <a:endParaRPr lang="en-GB" sz="1100" b="0" i="1"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gridSpan="2">
                  <a:txBody>
                    <a:bodyPr/>
                    <a:lstStyle/>
                    <a:p>
                      <a:pPr algn="l" fontAlgn="b"/>
                      <a:r>
                        <a:rPr lang="en-GB" sz="1100" u="none" strike="noStrike">
                          <a:effectLst/>
                        </a:rPr>
                        <a:t>Magnifications</a:t>
                      </a:r>
                      <a:endParaRPr lang="en-GB" sz="1100" b="0" i="0" u="none" strike="noStrike">
                        <a:solidFill>
                          <a:srgbClr val="000000"/>
                        </a:solidFill>
                        <a:effectLst/>
                        <a:latin typeface="Calibri"/>
                      </a:endParaRPr>
                    </a:p>
                  </a:txBody>
                  <a:tcPr marL="0" marR="0" marT="0" marB="0" anchor="b"/>
                </a:tc>
                <a:tc hMerge="1">
                  <a:txBody>
                    <a:bodyPr/>
                    <a:lstStyle/>
                    <a:p>
                      <a:endParaRPr lang="en-GB"/>
                    </a:p>
                  </a:txBody>
                  <a:tcPr/>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Curvature</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0" marR="0" marT="0" marB="0" anchor="b"/>
                </a:tc>
              </a:tr>
              <a:tr h="351062">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Distortion</a:t>
                      </a:r>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r>
                        <a:rPr lang="en-GB" sz="1100" u="none" strike="noStrike">
                          <a:effectLst/>
                        </a:rPr>
                        <a:t>Primary m1</a:t>
                      </a:r>
                      <a:endParaRPr lang="en-GB" sz="1100" b="0" i="1" u="none" strike="noStrike">
                        <a:solidFill>
                          <a:srgbClr val="000000"/>
                        </a:solidFill>
                        <a:effectLst/>
                        <a:latin typeface="Calibri"/>
                      </a:endParaRPr>
                    </a:p>
                  </a:txBody>
                  <a:tcPr marL="0" marR="0" marT="0" marB="0" anchor="b"/>
                </a:tc>
                <a:tc>
                  <a:txBody>
                    <a:bodyPr/>
                    <a:lstStyle/>
                    <a:p>
                      <a:pPr algn="l" fontAlgn="b"/>
                      <a:r>
                        <a:rPr lang="en-GB" sz="1100" u="none" strike="noStrike">
                          <a:effectLst/>
                        </a:rPr>
                        <a:t>Secondary m2</a:t>
                      </a:r>
                      <a:endParaRPr lang="en-GB" sz="1100" b="0" i="1" u="none" strike="noStrike">
                        <a:solidFill>
                          <a:srgbClr val="000000"/>
                        </a:solidFill>
                        <a:effectLst/>
                        <a:latin typeface="Calibri"/>
                      </a:endParaRPr>
                    </a:p>
                  </a:txBody>
                  <a:tcPr marL="0" marR="0" marT="0" marB="0" anchor="b"/>
                </a:tc>
                <a:tc>
                  <a:txBody>
                    <a:bodyPr/>
                    <a:lstStyle/>
                    <a:p>
                      <a:pPr algn="l" fontAlgn="b"/>
                      <a:r>
                        <a:rPr lang="en-GB" sz="1100" u="none" strike="noStrike">
                          <a:effectLst/>
                        </a:rPr>
                        <a:t>Tertiary m3</a:t>
                      </a:r>
                      <a:endParaRPr lang="en-GB" sz="1100" b="0" i="1" u="none" strike="noStrike">
                        <a:solidFill>
                          <a:srgbClr val="000000"/>
                        </a:solidFill>
                        <a:effectLst/>
                        <a:latin typeface="Calibri"/>
                      </a:endParaRPr>
                    </a:p>
                  </a:txBody>
                  <a:tcPr marL="0" marR="0" marT="0" marB="0" anchor="b"/>
                </a:tc>
                <a:tc>
                  <a:txBody>
                    <a:bodyPr/>
                    <a:lstStyle/>
                    <a:p>
                      <a:pPr algn="l" fontAlgn="b"/>
                      <a:r>
                        <a:rPr lang="en-GB" sz="1100" u="none" strike="noStrike">
                          <a:effectLst/>
                        </a:rPr>
                        <a:t>Primary c1</a:t>
                      </a:r>
                      <a:endParaRPr lang="en-GB" sz="1100" b="0" i="1" u="none" strike="noStrike">
                        <a:solidFill>
                          <a:srgbClr val="000000"/>
                        </a:solidFill>
                        <a:effectLst/>
                        <a:latin typeface="Calibri"/>
                      </a:endParaRPr>
                    </a:p>
                  </a:txBody>
                  <a:tcPr marL="0" marR="0" marT="0" marB="0" anchor="b"/>
                </a:tc>
                <a:tc>
                  <a:txBody>
                    <a:bodyPr/>
                    <a:lstStyle/>
                    <a:p>
                      <a:pPr algn="l" fontAlgn="b"/>
                      <a:r>
                        <a:rPr lang="en-GB" sz="1100" u="none" strike="noStrike">
                          <a:effectLst/>
                        </a:rPr>
                        <a:t>Secondary c2</a:t>
                      </a:r>
                      <a:endParaRPr lang="en-GB" sz="1100" b="0" i="1"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Tertiary c3</a:t>
                      </a:r>
                      <a:endParaRPr lang="en-GB" sz="1100" b="0" i="1" u="none" strike="noStrike" dirty="0">
                        <a:solidFill>
                          <a:srgbClr val="000000"/>
                        </a:solidFill>
                        <a:effectLst/>
                        <a:latin typeface="Calibri"/>
                      </a:endParaRPr>
                    </a:p>
                  </a:txBody>
                  <a:tcPr marL="0" marR="0" marT="0" marB="0" anchor="b"/>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E</a:t>
                      </a:r>
                      <a:endParaRPr lang="en-GB" sz="1100" b="0" i="0" u="none" strike="noStrike" dirty="0">
                        <a:solidFill>
                          <a:srgbClr val="000000"/>
                        </a:solidFill>
                        <a:effectLst/>
                        <a:latin typeface="Calibri"/>
                      </a:endParaRPr>
                    </a:p>
                  </a:txBody>
                  <a:tcPr marL="0" marR="0" marT="0" marB="0" anchor="b">
                    <a:pattFill prst="dkUpDiag">
                      <a:fgClr>
                        <a:srgbClr val="00B050"/>
                      </a:fgClr>
                      <a:bgClr>
                        <a:schemeClr val="bg1"/>
                      </a:bgClr>
                    </a:pattFill>
                  </a:tcPr>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-v1/v1'</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-v2/v2'</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-v3/v3'</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(v1+v1')/2</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(v2+v2')/2</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(v3+v3')/2</a:t>
                      </a:r>
                      <a:endParaRPr lang="en-GB" sz="1100" b="0" i="0" u="none" strike="noStrike" dirty="0">
                        <a:solidFill>
                          <a:srgbClr val="000000"/>
                        </a:solidFill>
                        <a:effectLst/>
                        <a:latin typeface="Calibri"/>
                      </a:endParaRPr>
                    </a:p>
                  </a:txBody>
                  <a:tcPr marL="0" marR="0" marT="0" marB="0" anchor="b"/>
                </a:tc>
              </a:tr>
              <a:tr h="175531">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dirty="0">
                          <a:effectLst/>
                        </a:rPr>
                        <a:t>0.725707</a:t>
                      </a:r>
                      <a:endParaRPr lang="en-GB" sz="1100" b="0" i="0" u="none" strike="noStrike" dirty="0">
                        <a:solidFill>
                          <a:srgbClr val="C00000"/>
                        </a:solidFill>
                        <a:effectLst/>
                        <a:latin typeface="Calibri"/>
                      </a:endParaRPr>
                    </a:p>
                  </a:txBody>
                  <a:tcPr marL="0" marR="0" marT="0" marB="0" anchor="b">
                    <a:pattFill prst="dkUpDiag">
                      <a:fgClr>
                        <a:srgbClr val="00B050"/>
                      </a:fgClr>
                      <a:bgClr>
                        <a:schemeClr val="bg1"/>
                      </a:bgClr>
                    </a:pattFill>
                  </a:tcPr>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-0.120409392</a:t>
                      </a:r>
                      <a:endParaRPr lang="en-GB" sz="1100" b="0" i="0" u="none" strike="noStrike">
                        <a:solidFill>
                          <a:srgbClr val="C00000"/>
                        </a:solidFill>
                        <a:effectLst/>
                        <a:latin typeface="Calibri"/>
                      </a:endParaRPr>
                    </a:p>
                  </a:txBody>
                  <a:tcPr marL="0" marR="0" marT="0" marB="0" anchor="b"/>
                </a:tc>
                <a:tc>
                  <a:txBody>
                    <a:bodyPr/>
                    <a:lstStyle/>
                    <a:p>
                      <a:pPr algn="r" fontAlgn="b"/>
                      <a:r>
                        <a:rPr lang="en-GB" sz="1100" u="none" strike="noStrike">
                          <a:effectLst/>
                        </a:rPr>
                        <a:t>-1.7460317</a:t>
                      </a:r>
                      <a:endParaRPr lang="en-GB" sz="1100" b="0" i="0" u="none" strike="noStrike">
                        <a:solidFill>
                          <a:srgbClr val="C00000"/>
                        </a:solidFill>
                        <a:effectLst/>
                        <a:latin typeface="Calibri"/>
                      </a:endParaRPr>
                    </a:p>
                  </a:txBody>
                  <a:tcPr marL="0" marR="0" marT="0" marB="0" anchor="b"/>
                </a:tc>
                <a:tc>
                  <a:txBody>
                    <a:bodyPr/>
                    <a:lstStyle/>
                    <a:p>
                      <a:pPr algn="r" fontAlgn="b"/>
                      <a:r>
                        <a:rPr lang="en-GB" sz="1100" u="none" strike="noStrike">
                          <a:effectLst/>
                        </a:rPr>
                        <a:t>-1.893699612</a:t>
                      </a:r>
                      <a:endParaRPr lang="en-GB" sz="1100" b="0" i="0" u="none" strike="noStrike">
                        <a:solidFill>
                          <a:srgbClr val="C00000"/>
                        </a:solidFill>
                        <a:effectLst/>
                        <a:latin typeface="Calibri"/>
                      </a:endParaRPr>
                    </a:p>
                  </a:txBody>
                  <a:tcPr marL="0" marR="0" marT="0" marB="0" anchor="b"/>
                </a:tc>
                <a:tc>
                  <a:txBody>
                    <a:bodyPr/>
                    <a:lstStyle/>
                    <a:p>
                      <a:pPr algn="r" fontAlgn="b"/>
                      <a:r>
                        <a:rPr lang="en-GB" sz="1100" u="none" strike="noStrike">
                          <a:effectLst/>
                        </a:rPr>
                        <a:t>-0.001027042</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0.001201389</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dirty="0">
                          <a:effectLst/>
                        </a:rPr>
                        <a:t>0.002228431</a:t>
                      </a:r>
                      <a:endParaRPr lang="en-GB" sz="1100" b="0" i="0" u="none" strike="noStrike" dirty="0">
                        <a:solidFill>
                          <a:srgbClr val="000000"/>
                        </a:solidFill>
                        <a:effectLst/>
                        <a:latin typeface="Calibri"/>
                      </a:endParaRPr>
                    </a:p>
                  </a:txBody>
                  <a:tcPr marL="0" marR="0" marT="0" marB="0" anchor="b"/>
                </a:tc>
              </a:tr>
              <a:tr h="210638">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System m</a:t>
                      </a:r>
                      <a:r>
                        <a:rPr lang="en-GB" sz="1100" u="none" strike="noStrike" baseline="-25000">
                          <a:effectLst/>
                        </a:rPr>
                        <a:t>S</a:t>
                      </a:r>
                      <a:endParaRPr lang="en-GB" sz="1100" b="0" i="1"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Radius</a:t>
                      </a:r>
                      <a:endParaRPr lang="en-GB" sz="1100" b="0" i="0" u="none" strike="noStrike" dirty="0">
                        <a:solidFill>
                          <a:srgbClr val="0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0" marR="0" marT="0" marB="0" anchor="b">
                    <a:pattFill prst="dkUpDiag">
                      <a:fgClr>
                        <a:schemeClr val="accent2">
                          <a:lumMod val="40000"/>
                          <a:lumOff val="60000"/>
                        </a:schemeClr>
                      </a:fgClr>
                      <a:bgClr>
                        <a:schemeClr val="bg1"/>
                      </a:bgClr>
                    </a:pattFill>
                  </a:tcPr>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m1m2m3</a:t>
                      </a:r>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r1=1/c1</a:t>
                      </a:r>
                      <a:endParaRPr lang="en-GB" sz="1100" b="0" i="0" u="none" strike="noStrike" dirty="0">
                        <a:solidFill>
                          <a:srgbClr val="0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l" fontAlgn="b"/>
                      <a:r>
                        <a:rPr lang="en-GB" sz="1100" u="none" strike="noStrike">
                          <a:effectLst/>
                        </a:rPr>
                        <a:t>r2=1/c2</a:t>
                      </a:r>
                      <a:endParaRPr lang="en-GB" sz="1100" b="0" i="0" u="none" strike="noStrike">
                        <a:solidFill>
                          <a:srgbClr val="0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l" fontAlgn="b"/>
                      <a:r>
                        <a:rPr lang="en-GB" sz="1100" u="none" strike="noStrike" dirty="0">
                          <a:effectLst/>
                        </a:rPr>
                        <a:t>r3=1/c3</a:t>
                      </a:r>
                      <a:endParaRPr lang="en-GB" sz="1100" b="0" i="0" u="none" strike="noStrike" dirty="0">
                        <a:solidFill>
                          <a:srgbClr val="000000"/>
                        </a:solidFill>
                        <a:effectLst/>
                        <a:latin typeface="Calibri"/>
                      </a:endParaRPr>
                    </a:p>
                  </a:txBody>
                  <a:tcPr marL="0" marR="0" marT="0" marB="0" anchor="b">
                    <a:pattFill prst="dkUpDiag">
                      <a:fgClr>
                        <a:schemeClr val="accent2">
                          <a:lumMod val="40000"/>
                          <a:lumOff val="60000"/>
                        </a:schemeClr>
                      </a:fgClr>
                      <a:bgClr>
                        <a:schemeClr val="bg1"/>
                      </a:bgClr>
                    </a:pattFill>
                  </a:tcPr>
                </a:tc>
              </a:tr>
              <a:tr h="175531">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dirty="0">
                          <a:effectLst/>
                        </a:rPr>
                        <a:t>-0.398128795</a:t>
                      </a:r>
                      <a:endParaRPr lang="en-GB" sz="1100" b="0" i="0" u="none" strike="noStrike" dirty="0">
                        <a:solidFill>
                          <a:srgbClr val="C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dirty="0">
                          <a:effectLst/>
                        </a:rPr>
                        <a:t>-973.6700699</a:t>
                      </a:r>
                      <a:endParaRPr lang="en-GB" sz="1100" b="0" i="0"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r" fontAlgn="b"/>
                      <a:r>
                        <a:rPr lang="en-GB" sz="1100" u="none" strike="noStrike" dirty="0">
                          <a:effectLst/>
                        </a:rPr>
                        <a:t>832.3699422</a:t>
                      </a:r>
                      <a:endParaRPr lang="en-GB" sz="1100" b="0" i="0"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c>
                  <a:txBody>
                    <a:bodyPr/>
                    <a:lstStyle/>
                    <a:p>
                      <a:pPr algn="r" fontAlgn="b"/>
                      <a:r>
                        <a:rPr lang="en-GB" sz="1100" u="none" strike="noStrike" dirty="0">
                          <a:effectLst/>
                        </a:rPr>
                        <a:t>448.7462594</a:t>
                      </a:r>
                      <a:endParaRPr lang="en-GB" sz="1100" b="0" i="0" u="none" strike="noStrike" dirty="0">
                        <a:solidFill>
                          <a:srgbClr val="C00000"/>
                        </a:solidFill>
                        <a:effectLst/>
                        <a:latin typeface="Calibri"/>
                      </a:endParaRPr>
                    </a:p>
                  </a:txBody>
                  <a:tcPr marL="0" marR="0" marT="0" marB="0" anchor="b">
                    <a:pattFill prst="dkUpDiag">
                      <a:fgClr>
                        <a:schemeClr val="accent2">
                          <a:lumMod val="40000"/>
                          <a:lumOff val="60000"/>
                        </a:schemeClr>
                      </a:fgClr>
                      <a:bgClr>
                        <a:schemeClr val="bg1"/>
                      </a:bgClr>
                    </a:pattFill>
                  </a:tcPr>
                </a:tc>
              </a:tr>
            </a:tbl>
          </a:graphicData>
        </a:graphic>
      </p:graphicFrame>
    </p:spTree>
    <p:extLst>
      <p:ext uri="{BB962C8B-B14F-4D97-AF65-F5344CB8AC3E}">
        <p14:creationId xmlns:p14="http://schemas.microsoft.com/office/powerpoint/2010/main" val="252296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02" y="188640"/>
            <a:ext cx="8915400" cy="1143000"/>
          </a:xfrm>
        </p:spPr>
        <p:txBody>
          <a:bodyPr>
            <a:normAutofit fontScale="90000"/>
          </a:bodyPr>
          <a:lstStyle/>
          <a:p>
            <a:r>
              <a:rPr lang="en-GB" sz="4000" dirty="0" smtClean="0"/>
              <a:t>Design Methodology</a:t>
            </a:r>
            <a:r>
              <a:rPr lang="en-GB" dirty="0" smtClean="0"/>
              <a:t/>
            </a:r>
            <a:br>
              <a:rPr lang="en-GB" dirty="0" smtClean="0"/>
            </a:br>
            <a:r>
              <a:rPr lang="en-GB" sz="3100" dirty="0" smtClean="0"/>
              <a:t>from Theory to Implementation</a:t>
            </a:r>
            <a:endParaRPr lang="en-GB" sz="3100" dirty="0"/>
          </a:p>
        </p:txBody>
      </p:sp>
      <p:sp>
        <p:nvSpPr>
          <p:cNvPr id="4" name="TextBox 3"/>
          <p:cNvSpPr txBox="1"/>
          <p:nvPr/>
        </p:nvSpPr>
        <p:spPr>
          <a:xfrm>
            <a:off x="3080792" y="1486525"/>
            <a:ext cx="3978442" cy="369332"/>
          </a:xfrm>
          <a:prstGeom prst="rect">
            <a:avLst/>
          </a:prstGeom>
          <a:noFill/>
          <a:ln w="12700">
            <a:solidFill>
              <a:schemeClr val="accent1">
                <a:shade val="50000"/>
              </a:schemeClr>
            </a:solidFill>
          </a:ln>
        </p:spPr>
        <p:txBody>
          <a:bodyPr wrap="square" rtlCol="0">
            <a:spAutoFit/>
          </a:bodyPr>
          <a:lstStyle/>
          <a:p>
            <a:r>
              <a:rPr lang="en-GB" u="sng" dirty="0"/>
              <a:t>Break down </a:t>
            </a:r>
            <a:r>
              <a:rPr lang="en-GB" dirty="0" smtClean="0"/>
              <a:t>into </a:t>
            </a:r>
            <a:r>
              <a:rPr lang="en-GB" dirty="0"/>
              <a:t>3-mirror subsystems </a:t>
            </a:r>
          </a:p>
        </p:txBody>
      </p:sp>
      <p:sp>
        <p:nvSpPr>
          <p:cNvPr id="6" name="TextBox 5"/>
          <p:cNvSpPr txBox="1"/>
          <p:nvPr/>
        </p:nvSpPr>
        <p:spPr>
          <a:xfrm>
            <a:off x="2495727" y="2132857"/>
            <a:ext cx="5148572" cy="646331"/>
          </a:xfrm>
          <a:prstGeom prst="rect">
            <a:avLst/>
          </a:prstGeom>
          <a:noFill/>
          <a:ln w="12700">
            <a:solidFill>
              <a:schemeClr val="accent1">
                <a:shade val="50000"/>
              </a:schemeClr>
            </a:solidFill>
          </a:ln>
        </p:spPr>
        <p:txBody>
          <a:bodyPr wrap="square" rtlCol="0">
            <a:spAutoFit/>
          </a:bodyPr>
          <a:lstStyle/>
          <a:p>
            <a:r>
              <a:rPr lang="en-GB" u="sng" dirty="0"/>
              <a:t>Select </a:t>
            </a:r>
            <a:r>
              <a:rPr lang="en-GB" u="sng" dirty="0" smtClean="0"/>
              <a:t>suitable </a:t>
            </a:r>
            <a:r>
              <a:rPr lang="en-GB" u="sng" dirty="0"/>
              <a:t>type </a:t>
            </a:r>
            <a:r>
              <a:rPr lang="en-GB" u="sng" dirty="0" smtClean="0"/>
              <a:t>of </a:t>
            </a:r>
            <a:r>
              <a:rPr lang="en-GB" u="sng" dirty="0"/>
              <a:t>assembly </a:t>
            </a:r>
            <a:r>
              <a:rPr lang="en-GB" dirty="0" smtClean="0"/>
              <a:t>for each system</a:t>
            </a:r>
          </a:p>
          <a:p>
            <a:r>
              <a:rPr lang="en-GB" u="sng" dirty="0"/>
              <a:t>C</a:t>
            </a:r>
            <a:r>
              <a:rPr lang="en-GB" u="sng" dirty="0" smtClean="0"/>
              <a:t>alculate optical </a:t>
            </a:r>
            <a:r>
              <a:rPr lang="en-GB" u="sng" dirty="0"/>
              <a:t>properties </a:t>
            </a:r>
            <a:r>
              <a:rPr lang="en-GB" dirty="0" smtClean="0"/>
              <a:t>using </a:t>
            </a:r>
            <a:r>
              <a:rPr lang="en-GB" b="1" dirty="0" smtClean="0">
                <a:solidFill>
                  <a:srgbClr val="00B050"/>
                </a:solidFill>
              </a:rPr>
              <a:t>EXCEL</a:t>
            </a:r>
            <a:endParaRPr lang="en-GB" b="1" dirty="0">
              <a:solidFill>
                <a:srgbClr val="00B050"/>
              </a:solidFill>
            </a:endParaRPr>
          </a:p>
        </p:txBody>
      </p:sp>
      <p:sp>
        <p:nvSpPr>
          <p:cNvPr id="7" name="TextBox 6"/>
          <p:cNvSpPr txBox="1"/>
          <p:nvPr/>
        </p:nvSpPr>
        <p:spPr>
          <a:xfrm>
            <a:off x="2456724" y="3154051"/>
            <a:ext cx="5226580" cy="646331"/>
          </a:xfrm>
          <a:prstGeom prst="rect">
            <a:avLst/>
          </a:prstGeom>
          <a:noFill/>
          <a:ln w="12700">
            <a:solidFill>
              <a:schemeClr val="accent1">
                <a:shade val="50000"/>
              </a:schemeClr>
            </a:solidFill>
          </a:ln>
        </p:spPr>
        <p:txBody>
          <a:bodyPr wrap="square" rtlCol="0">
            <a:spAutoFit/>
          </a:bodyPr>
          <a:lstStyle/>
          <a:p>
            <a:r>
              <a:rPr lang="en-GB" u="sng" dirty="0" smtClean="0"/>
              <a:t>Build </a:t>
            </a:r>
            <a:r>
              <a:rPr lang="en-GB" b="1" u="sng" dirty="0">
                <a:solidFill>
                  <a:srgbClr val="C00000"/>
                </a:solidFill>
              </a:rPr>
              <a:t>ZEMAX </a:t>
            </a:r>
            <a:r>
              <a:rPr lang="en-GB" u="sng" dirty="0" smtClean="0"/>
              <a:t>design </a:t>
            </a:r>
            <a:r>
              <a:rPr lang="en-GB" dirty="0" smtClean="0"/>
              <a:t>of </a:t>
            </a:r>
            <a:r>
              <a:rPr lang="en-GB" b="1" i="1" dirty="0" smtClean="0"/>
              <a:t>1</a:t>
            </a:r>
            <a:r>
              <a:rPr lang="en-GB" b="1" i="1" baseline="30000" dirty="0" smtClean="0"/>
              <a:t>st</a:t>
            </a:r>
            <a:r>
              <a:rPr lang="en-GB" b="1" i="1" dirty="0" smtClean="0"/>
              <a:t> system</a:t>
            </a:r>
            <a:endParaRPr lang="en-GB" dirty="0"/>
          </a:p>
          <a:p>
            <a:r>
              <a:rPr lang="en-GB" dirty="0" smtClean="0"/>
              <a:t>Check image </a:t>
            </a:r>
            <a:r>
              <a:rPr lang="en-GB" dirty="0"/>
              <a:t>positions and sizes </a:t>
            </a:r>
            <a:r>
              <a:rPr lang="en-GB" dirty="0" smtClean="0"/>
              <a:t>agree with </a:t>
            </a:r>
            <a:r>
              <a:rPr lang="en-GB" dirty="0" err="1" smtClean="0"/>
              <a:t>calcs</a:t>
            </a:r>
            <a:r>
              <a:rPr lang="en-GB" dirty="0" smtClean="0"/>
              <a:t>. </a:t>
            </a:r>
            <a:endParaRPr lang="en-GB" dirty="0"/>
          </a:p>
        </p:txBody>
      </p:sp>
      <p:sp>
        <p:nvSpPr>
          <p:cNvPr id="8" name="TextBox 7"/>
          <p:cNvSpPr txBox="1"/>
          <p:nvPr/>
        </p:nvSpPr>
        <p:spPr>
          <a:xfrm>
            <a:off x="2144688" y="4222830"/>
            <a:ext cx="5850650" cy="646331"/>
          </a:xfrm>
          <a:prstGeom prst="rect">
            <a:avLst/>
          </a:prstGeom>
          <a:noFill/>
          <a:ln w="12700">
            <a:solidFill>
              <a:schemeClr val="accent1">
                <a:shade val="50000"/>
              </a:schemeClr>
            </a:solidFill>
          </a:ln>
        </p:spPr>
        <p:txBody>
          <a:bodyPr wrap="square" rtlCol="0">
            <a:spAutoFit/>
          </a:bodyPr>
          <a:lstStyle/>
          <a:p>
            <a:r>
              <a:rPr lang="en-GB" u="sng" dirty="0"/>
              <a:t>Analyse optical performance </a:t>
            </a:r>
            <a:r>
              <a:rPr lang="en-GB" dirty="0" smtClean="0"/>
              <a:t>with </a:t>
            </a:r>
            <a:r>
              <a:rPr lang="en-GB" b="1" dirty="0">
                <a:solidFill>
                  <a:srgbClr val="C00000"/>
                </a:solidFill>
              </a:rPr>
              <a:t>ZEMAX</a:t>
            </a:r>
            <a:r>
              <a:rPr lang="en-GB" dirty="0"/>
              <a:t> </a:t>
            </a:r>
            <a:r>
              <a:rPr lang="en-GB" dirty="0" smtClean="0"/>
              <a:t>simulations</a:t>
            </a:r>
            <a:r>
              <a:rPr lang="en-GB" dirty="0"/>
              <a:t>. </a:t>
            </a:r>
            <a:endParaRPr lang="en-GB" dirty="0" smtClean="0"/>
          </a:p>
          <a:p>
            <a:r>
              <a:rPr lang="en-GB" dirty="0" smtClean="0"/>
              <a:t>Optimise to reduce </a:t>
            </a:r>
            <a:r>
              <a:rPr lang="en-GB" dirty="0"/>
              <a:t>aberrations; check image </a:t>
            </a:r>
            <a:r>
              <a:rPr lang="en-GB" dirty="0" smtClean="0"/>
              <a:t>quality</a:t>
            </a:r>
            <a:endParaRPr lang="en-GB" dirty="0"/>
          </a:p>
        </p:txBody>
      </p:sp>
      <p:sp>
        <p:nvSpPr>
          <p:cNvPr id="10" name="TextBox 9"/>
          <p:cNvSpPr txBox="1"/>
          <p:nvPr/>
        </p:nvSpPr>
        <p:spPr>
          <a:xfrm>
            <a:off x="2066680" y="5229201"/>
            <a:ext cx="6006667" cy="646331"/>
          </a:xfrm>
          <a:prstGeom prst="rect">
            <a:avLst/>
          </a:prstGeom>
          <a:noFill/>
          <a:ln w="12700">
            <a:solidFill>
              <a:schemeClr val="accent1">
                <a:shade val="50000"/>
              </a:schemeClr>
            </a:solidFill>
          </a:ln>
        </p:spPr>
        <p:txBody>
          <a:bodyPr wrap="square" rtlCol="0">
            <a:spAutoFit/>
          </a:bodyPr>
          <a:lstStyle/>
          <a:p>
            <a:r>
              <a:rPr lang="en-GB" u="sng" dirty="0"/>
              <a:t>Continue </a:t>
            </a:r>
            <a:r>
              <a:rPr lang="en-GB" b="1" u="sng" dirty="0" smtClean="0">
                <a:solidFill>
                  <a:srgbClr val="C00000"/>
                </a:solidFill>
              </a:rPr>
              <a:t>ZEMAX </a:t>
            </a:r>
            <a:r>
              <a:rPr lang="en-GB" u="sng" dirty="0"/>
              <a:t>design </a:t>
            </a:r>
            <a:r>
              <a:rPr lang="en-GB" dirty="0"/>
              <a:t>for </a:t>
            </a:r>
            <a:r>
              <a:rPr lang="en-GB" b="1" i="1" dirty="0" smtClean="0"/>
              <a:t>2nd and other </a:t>
            </a:r>
            <a:r>
              <a:rPr lang="en-GB" dirty="0" smtClean="0"/>
              <a:t>mirror system.</a:t>
            </a:r>
          </a:p>
          <a:p>
            <a:r>
              <a:rPr lang="en-GB" dirty="0" smtClean="0"/>
              <a:t>Repeat </a:t>
            </a:r>
            <a:r>
              <a:rPr lang="en-GB" dirty="0"/>
              <a:t>Analysis &amp; </a:t>
            </a:r>
            <a:r>
              <a:rPr lang="en-GB" dirty="0" smtClean="0"/>
              <a:t>Optimisation.</a:t>
            </a:r>
            <a:endParaRPr lang="en-GB" dirty="0"/>
          </a:p>
        </p:txBody>
      </p:sp>
      <p:sp>
        <p:nvSpPr>
          <p:cNvPr id="12" name="Down Arrow 11"/>
          <p:cNvSpPr/>
          <p:nvPr/>
        </p:nvSpPr>
        <p:spPr>
          <a:xfrm>
            <a:off x="4874992" y="1855858"/>
            <a:ext cx="390043" cy="276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874992" y="2780929"/>
            <a:ext cx="390043" cy="276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4874992" y="3789041"/>
            <a:ext cx="390043" cy="276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4874992" y="4880194"/>
            <a:ext cx="390043" cy="276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080792" y="6165305"/>
            <a:ext cx="3978442" cy="646331"/>
          </a:xfrm>
          <a:prstGeom prst="rect">
            <a:avLst/>
          </a:prstGeom>
          <a:solidFill>
            <a:schemeClr val="bg1"/>
          </a:solidFill>
          <a:ln w="12700">
            <a:solidFill>
              <a:schemeClr val="accent1">
                <a:shade val="50000"/>
              </a:schemeClr>
            </a:solidFill>
          </a:ln>
        </p:spPr>
        <p:txBody>
          <a:bodyPr wrap="square" rtlCol="0">
            <a:spAutoFit/>
          </a:bodyPr>
          <a:lstStyle/>
          <a:p>
            <a:r>
              <a:rPr lang="en-GB" u="sng" dirty="0" smtClean="0"/>
              <a:t>Run final </a:t>
            </a:r>
            <a:r>
              <a:rPr lang="en-GB" b="1" u="sng" dirty="0">
                <a:solidFill>
                  <a:srgbClr val="C00000"/>
                </a:solidFill>
              </a:rPr>
              <a:t>ZEMAX</a:t>
            </a:r>
            <a:r>
              <a:rPr lang="en-GB" u="sng" dirty="0" smtClean="0"/>
              <a:t> optimisation </a:t>
            </a:r>
          </a:p>
          <a:p>
            <a:r>
              <a:rPr lang="en-GB" dirty="0" smtClean="0"/>
              <a:t>of full system. Check performance </a:t>
            </a:r>
            <a:endParaRPr lang="en-GB" dirty="0"/>
          </a:p>
        </p:txBody>
      </p:sp>
      <p:sp>
        <p:nvSpPr>
          <p:cNvPr id="17" name="Down Arrow 16"/>
          <p:cNvSpPr/>
          <p:nvPr/>
        </p:nvSpPr>
        <p:spPr>
          <a:xfrm>
            <a:off x="4874992" y="5877273"/>
            <a:ext cx="390043" cy="276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348436" y="1671191"/>
            <a:ext cx="390041" cy="4089943"/>
            <a:chOff x="236597" y="1671192"/>
            <a:chExt cx="360038" cy="4420366"/>
          </a:xfrm>
        </p:grpSpPr>
        <p:cxnSp>
          <p:nvCxnSpPr>
            <p:cNvPr id="19" name="Straight Arrow Connector 18"/>
            <p:cNvCxnSpPr/>
            <p:nvPr/>
          </p:nvCxnSpPr>
          <p:spPr>
            <a:xfrm rot="5400000" flipH="1" flipV="1">
              <a:off x="-1793567" y="3701356"/>
              <a:ext cx="4420366" cy="360037"/>
            </a:xfrm>
            <a:prstGeom prst="bentConnector3">
              <a:avLst>
                <a:gd name="adj1" fmla="val 99932"/>
              </a:avLst>
            </a:prstGeom>
            <a:ln w="25400">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6597" y="6091554"/>
              <a:ext cx="360038" cy="1"/>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cxnSp>
        <p:nvCxnSpPr>
          <p:cNvPr id="18" name="Straight Arrow Connector 18"/>
          <p:cNvCxnSpPr/>
          <p:nvPr/>
        </p:nvCxnSpPr>
        <p:spPr>
          <a:xfrm rot="5400000" flipH="1" flipV="1">
            <a:off x="666098" y="4345811"/>
            <a:ext cx="2099087" cy="390041"/>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0620" y="5590366"/>
            <a:ext cx="390041"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6200000">
            <a:off x="1419559" y="4236037"/>
            <a:ext cx="649537" cy="369332"/>
          </a:xfrm>
          <a:prstGeom prst="rect">
            <a:avLst/>
          </a:prstGeom>
          <a:noFill/>
        </p:spPr>
        <p:txBody>
          <a:bodyPr wrap="none" rtlCol="0">
            <a:spAutoFit/>
          </a:bodyPr>
          <a:lstStyle/>
          <a:p>
            <a:r>
              <a:rPr lang="en-GB" b="1" dirty="0" smtClean="0">
                <a:solidFill>
                  <a:srgbClr val="0070C0"/>
                </a:solidFill>
              </a:rPr>
              <a:t>ideal</a:t>
            </a:r>
            <a:endParaRPr lang="en-GB" b="1" dirty="0">
              <a:solidFill>
                <a:srgbClr val="0070C0"/>
              </a:solidFill>
            </a:endParaRPr>
          </a:p>
        </p:txBody>
      </p:sp>
      <p:sp>
        <p:nvSpPr>
          <p:cNvPr id="21" name="TextBox 20"/>
          <p:cNvSpPr txBox="1"/>
          <p:nvPr/>
        </p:nvSpPr>
        <p:spPr>
          <a:xfrm rot="16200000">
            <a:off x="712527" y="3306621"/>
            <a:ext cx="768159" cy="369332"/>
          </a:xfrm>
          <a:prstGeom prst="rect">
            <a:avLst/>
          </a:prstGeom>
          <a:noFill/>
        </p:spPr>
        <p:txBody>
          <a:bodyPr wrap="none" rtlCol="0">
            <a:spAutoFit/>
          </a:bodyPr>
          <a:lstStyle/>
          <a:p>
            <a:r>
              <a:rPr lang="en-GB" b="1" dirty="0" smtClean="0">
                <a:solidFill>
                  <a:srgbClr val="FF0000"/>
                </a:solidFill>
              </a:rPr>
              <a:t>actual</a:t>
            </a:r>
            <a:endParaRPr lang="en-GB" b="1" dirty="0">
              <a:solidFill>
                <a:srgbClr val="FF0000"/>
              </a:solidFill>
            </a:endParaRPr>
          </a:p>
        </p:txBody>
      </p:sp>
      <p:grpSp>
        <p:nvGrpSpPr>
          <p:cNvPr id="22" name="Group 21"/>
          <p:cNvGrpSpPr/>
          <p:nvPr/>
        </p:nvGrpSpPr>
        <p:grpSpPr>
          <a:xfrm>
            <a:off x="7917330" y="1807143"/>
            <a:ext cx="1785653" cy="656975"/>
            <a:chOff x="0" y="0"/>
            <a:chExt cx="4295775" cy="1219201"/>
          </a:xfrm>
        </p:grpSpPr>
        <p:sp>
          <p:nvSpPr>
            <p:cNvPr id="23" name="Arc 22"/>
            <p:cNvSpPr/>
            <p:nvPr/>
          </p:nvSpPr>
          <p:spPr>
            <a:xfrm rot="10766552">
              <a:off x="824242" y="250796"/>
              <a:ext cx="120853" cy="733425"/>
            </a:xfrm>
            <a:prstGeom prst="arc">
              <a:avLst>
                <a:gd name="adj1" fmla="val 16200000"/>
                <a:gd name="adj2" fmla="val 21374902"/>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1100"/>
            </a:p>
          </p:txBody>
        </p:sp>
        <p:cxnSp>
          <p:nvCxnSpPr>
            <p:cNvPr id="24" name="Straight Arrow Connector 23"/>
            <p:cNvCxnSpPr/>
            <p:nvPr/>
          </p:nvCxnSpPr>
          <p:spPr>
            <a:xfrm>
              <a:off x="842962" y="881063"/>
              <a:ext cx="2743200" cy="123825"/>
            </a:xfrm>
            <a:prstGeom prst="straightConnector1">
              <a:avLst/>
            </a:prstGeom>
            <a:ln>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25" name="Arc 24"/>
            <p:cNvSpPr/>
            <p:nvPr/>
          </p:nvSpPr>
          <p:spPr>
            <a:xfrm rot="33448" flipV="1">
              <a:off x="3395152" y="0"/>
              <a:ext cx="241706" cy="1219201"/>
            </a:xfrm>
            <a:prstGeom prst="arc">
              <a:avLst>
                <a:gd name="adj1" fmla="val 16200000"/>
                <a:gd name="adj2" fmla="val 21374902"/>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1100"/>
            </a:p>
          </p:txBody>
        </p:sp>
        <p:cxnSp>
          <p:nvCxnSpPr>
            <p:cNvPr id="26" name="Straight Arrow Connector 25"/>
            <p:cNvCxnSpPr/>
            <p:nvPr/>
          </p:nvCxnSpPr>
          <p:spPr>
            <a:xfrm flipH="1" flipV="1">
              <a:off x="2999550" y="604432"/>
              <a:ext cx="596137" cy="390931"/>
            </a:xfrm>
            <a:prstGeom prst="straightConnector1">
              <a:avLst/>
            </a:prstGeom>
            <a:ln>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987" y="599035"/>
              <a:ext cx="4284788" cy="105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0" y="147638"/>
              <a:ext cx="3271837" cy="460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62012" y="166688"/>
              <a:ext cx="2390775" cy="704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a:off x="3071812" y="23813"/>
              <a:ext cx="257175" cy="1156247"/>
            </a:xfrm>
            <a:prstGeom prst="arc">
              <a:avLst>
                <a:gd name="adj1" fmla="val 16200000"/>
                <a:gd name="adj2" fmla="val 2137490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1100"/>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634" r="42024"/>
          <a:stretch/>
        </p:blipFill>
        <p:spPr bwMode="auto">
          <a:xfrm>
            <a:off x="8085727" y="2380650"/>
            <a:ext cx="556793" cy="252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441" r="41633"/>
          <a:stretch/>
        </p:blipFill>
        <p:spPr bwMode="auto">
          <a:xfrm>
            <a:off x="8837872" y="3284984"/>
            <a:ext cx="706930" cy="309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7137243" y="1671192"/>
            <a:ext cx="948483" cy="323165"/>
          </a:xfrm>
          <a:prstGeom prst="straightConnector1">
            <a:avLst/>
          </a:prstGeom>
          <a:ln>
            <a:solidFill>
              <a:schemeClr val="accent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710508" y="3284984"/>
            <a:ext cx="557221" cy="15910"/>
          </a:xfrm>
          <a:prstGeom prst="straightConnector1">
            <a:avLst/>
          </a:prstGeom>
          <a:ln>
            <a:solidFill>
              <a:schemeClr val="accent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154219" y="5157192"/>
            <a:ext cx="855232" cy="303942"/>
          </a:xfrm>
          <a:prstGeom prst="straightConnector1">
            <a:avLst/>
          </a:prstGeom>
          <a:ln>
            <a:solidFill>
              <a:schemeClr val="accent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458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167471"/>
            <a:ext cx="8915400" cy="1143000"/>
          </a:xfrm>
        </p:spPr>
        <p:txBody>
          <a:bodyPr>
            <a:normAutofit fontScale="90000"/>
          </a:bodyPr>
          <a:lstStyle/>
          <a:p>
            <a:r>
              <a:rPr lang="en-GB" sz="4000" dirty="0" smtClean="0"/>
              <a:t>ZEMAX Preliminary Design</a:t>
            </a:r>
            <a:r>
              <a:rPr lang="en-GB" dirty="0" smtClean="0"/>
              <a:t/>
            </a:r>
            <a:br>
              <a:rPr lang="en-GB" dirty="0" smtClean="0"/>
            </a:br>
            <a:r>
              <a:rPr lang="en-GB" sz="3100" dirty="0"/>
              <a:t>presented at </a:t>
            </a:r>
            <a:r>
              <a:rPr lang="en-GB" sz="3100" dirty="0" smtClean="0"/>
              <a:t>PBIP </a:t>
            </a:r>
            <a:r>
              <a:rPr lang="en-GB" sz="3100" dirty="0"/>
              <a:t>Design </a:t>
            </a:r>
            <a:r>
              <a:rPr lang="en-GB" sz="3100" dirty="0" smtClean="0"/>
              <a:t>Meeting (Oct 2015)</a:t>
            </a:r>
            <a:endParaRPr lang="en-GB" sz="3100" dirty="0"/>
          </a:p>
        </p:txBody>
      </p:sp>
      <p:sp>
        <p:nvSpPr>
          <p:cNvPr id="3" name="Content Placeholder 2"/>
          <p:cNvSpPr>
            <a:spLocks noGrp="1"/>
          </p:cNvSpPr>
          <p:nvPr>
            <p:ph idx="1"/>
          </p:nvPr>
        </p:nvSpPr>
        <p:spPr>
          <a:xfrm>
            <a:off x="4094905" y="1628800"/>
            <a:ext cx="5538615" cy="4320480"/>
          </a:xfrm>
        </p:spPr>
        <p:txBody>
          <a:bodyPr>
            <a:normAutofit fontScale="77500" lnSpcReduction="20000"/>
          </a:bodyPr>
          <a:lstStyle/>
          <a:p>
            <a:r>
              <a:rPr lang="en-GB" sz="2400" b="1" i="1" dirty="0"/>
              <a:t>Objective</a:t>
            </a:r>
            <a:r>
              <a:rPr lang="en-GB" sz="2400" dirty="0"/>
              <a:t>: show how to construct  complete optical system from combined subsystems, under geometry constraints</a:t>
            </a:r>
          </a:p>
          <a:p>
            <a:r>
              <a:rPr lang="en-GB" sz="2400" dirty="0" smtClean="0"/>
              <a:t>Basic </a:t>
            </a:r>
            <a:r>
              <a:rPr lang="en-GB" sz="2400" dirty="0"/>
              <a:t>elements </a:t>
            </a:r>
            <a:r>
              <a:rPr lang="en-GB" sz="2400" dirty="0" smtClean="0"/>
              <a:t>present</a:t>
            </a:r>
            <a:r>
              <a:rPr lang="en-GB" sz="2400" dirty="0"/>
              <a:t>, </a:t>
            </a:r>
            <a:r>
              <a:rPr lang="en-GB" sz="2400" dirty="0" smtClean="0"/>
              <a:t>fields </a:t>
            </a:r>
            <a:r>
              <a:rPr lang="en-GB" sz="2400" dirty="0"/>
              <a:t>and </a:t>
            </a:r>
            <a:r>
              <a:rPr lang="en-GB" sz="2400" dirty="0" smtClean="0"/>
              <a:t>dimensions </a:t>
            </a:r>
            <a:r>
              <a:rPr lang="en-GB" sz="2400" dirty="0"/>
              <a:t>indicative </a:t>
            </a:r>
            <a:r>
              <a:rPr lang="en-GB" sz="2400" dirty="0" smtClean="0"/>
              <a:t>only</a:t>
            </a:r>
            <a:endParaRPr lang="en-GB" sz="2400" dirty="0"/>
          </a:p>
          <a:p>
            <a:r>
              <a:rPr lang="en-GB" sz="2400" dirty="0" smtClean="0"/>
              <a:t>‘3-mirror </a:t>
            </a:r>
            <a:r>
              <a:rPr lang="en-GB" sz="2400" dirty="0"/>
              <a:t>block’ </a:t>
            </a:r>
            <a:r>
              <a:rPr lang="en-GB" sz="2400" dirty="0" smtClean="0"/>
              <a:t>concept </a:t>
            </a:r>
            <a:r>
              <a:rPr lang="en-GB" sz="2400" dirty="0"/>
              <a:t>shown in each </a:t>
            </a:r>
            <a:r>
              <a:rPr lang="en-GB" sz="2400" dirty="0" smtClean="0"/>
              <a:t>subsystem</a:t>
            </a:r>
            <a:endParaRPr lang="en-GB" sz="2400" dirty="0"/>
          </a:p>
          <a:p>
            <a:r>
              <a:rPr lang="en-GB" sz="2400" dirty="0"/>
              <a:t>At this </a:t>
            </a:r>
            <a:r>
              <a:rPr lang="en-GB" sz="2400" dirty="0" smtClean="0"/>
              <a:t>stage, not yet optimised</a:t>
            </a:r>
          </a:p>
          <a:p>
            <a:endParaRPr lang="en-GB" sz="2400" dirty="0" smtClean="0"/>
          </a:p>
          <a:p>
            <a:endParaRPr lang="en-GB" sz="2400" dirty="0"/>
          </a:p>
          <a:p>
            <a:r>
              <a:rPr lang="en-GB" sz="2400" b="1" i="1" dirty="0" smtClean="0"/>
              <a:t>Result:</a:t>
            </a:r>
            <a:r>
              <a:rPr lang="en-GB" sz="2400" dirty="0" smtClean="0"/>
              <a:t> Accepted as a basis for further development</a:t>
            </a:r>
          </a:p>
          <a:p>
            <a:r>
              <a:rPr lang="en-GB" sz="2400" dirty="0" smtClean="0"/>
              <a:t>Started closer liaison with PBIP mechanical design team</a:t>
            </a:r>
          </a:p>
          <a:p>
            <a:r>
              <a:rPr lang="en-GB" sz="2400" dirty="0" smtClean="0"/>
              <a:t>Detailed, dimensioned CAD drawings later became available to aid in optics design</a:t>
            </a:r>
            <a:endParaRPr lang="en-GB" sz="2400" dirty="0"/>
          </a:p>
          <a:p>
            <a:endParaRPr lang="en-GB" dirty="0"/>
          </a:p>
        </p:txBody>
      </p:sp>
      <p:pic>
        <p:nvPicPr>
          <p:cNvPr id="4" name="Picture 3"/>
          <p:cNvPicPr/>
          <p:nvPr/>
        </p:nvPicPr>
        <p:blipFill rotWithShape="1">
          <a:blip r:embed="rId3">
            <a:extLst>
              <a:ext uri="{28A0092B-C50C-407E-A947-70E740481C1C}">
                <a14:useLocalDpi xmlns:a14="http://schemas.microsoft.com/office/drawing/2010/main" val="0"/>
              </a:ext>
            </a:extLst>
          </a:blip>
          <a:srcRect l="39659" t="2557" r="6512" b="19234"/>
          <a:stretch/>
        </p:blipFill>
        <p:spPr bwMode="auto">
          <a:xfrm>
            <a:off x="350489" y="1268760"/>
            <a:ext cx="3588399" cy="4752528"/>
          </a:xfrm>
          <a:prstGeom prst="rect">
            <a:avLst/>
          </a:prstGeom>
          <a:noFill/>
          <a:ln w="6350">
            <a:solidFill>
              <a:schemeClr val="tx1"/>
            </a:solidFill>
          </a:ln>
        </p:spPr>
      </p:pic>
      <p:sp>
        <p:nvSpPr>
          <p:cNvPr id="5" name="Down Arrow 4"/>
          <p:cNvSpPr/>
          <p:nvPr/>
        </p:nvSpPr>
        <p:spPr>
          <a:xfrm>
            <a:off x="6669191" y="4005064"/>
            <a:ext cx="46805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018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441" r="41633"/>
          <a:stretch/>
        </p:blipFill>
        <p:spPr bwMode="auto">
          <a:xfrm>
            <a:off x="6552856" y="1375157"/>
            <a:ext cx="1052439" cy="461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10" t="12944" r="29133" b="18641"/>
          <a:stretch/>
        </p:blipFill>
        <p:spPr bwMode="auto">
          <a:xfrm rot="10800000">
            <a:off x="350490" y="1052737"/>
            <a:ext cx="3328064" cy="566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GB" sz="4000" dirty="0" smtClean="0"/>
              <a:t>ZEMAX Current Design</a:t>
            </a:r>
            <a:br>
              <a:rPr lang="en-GB" sz="4000" dirty="0" smtClean="0"/>
            </a:br>
            <a:r>
              <a:rPr lang="en-GB" sz="3100" dirty="0" smtClean="0"/>
              <a:t>as developed from Initial Sketch </a:t>
            </a:r>
            <a:endParaRPr lang="en-GB" sz="3100" dirty="0"/>
          </a:p>
        </p:txBody>
      </p:sp>
      <p:sp>
        <p:nvSpPr>
          <p:cNvPr id="6" name="TextBox 5"/>
          <p:cNvSpPr txBox="1"/>
          <p:nvPr/>
        </p:nvSpPr>
        <p:spPr>
          <a:xfrm>
            <a:off x="7085576" y="5450196"/>
            <a:ext cx="2994141" cy="646331"/>
          </a:xfrm>
          <a:prstGeom prst="rect">
            <a:avLst/>
          </a:prstGeom>
          <a:noFill/>
        </p:spPr>
        <p:txBody>
          <a:bodyPr wrap="square" rtlCol="0">
            <a:spAutoFit/>
          </a:bodyPr>
          <a:lstStyle/>
          <a:p>
            <a:pPr algn="ctr"/>
            <a:r>
              <a:rPr lang="en-GB" dirty="0" smtClean="0"/>
              <a:t>ZEMAX Shaded Model </a:t>
            </a:r>
            <a:r>
              <a:rPr lang="en-GB" dirty="0" err="1" smtClean="0"/>
              <a:t>Raytrace</a:t>
            </a:r>
            <a:r>
              <a:rPr lang="en-GB" dirty="0" smtClean="0"/>
              <a:t> Plot</a:t>
            </a:r>
            <a:endParaRPr lang="en-GB" dirty="0"/>
          </a:p>
        </p:txBody>
      </p:sp>
      <p:sp>
        <p:nvSpPr>
          <p:cNvPr id="8" name="Right Arrow 7"/>
          <p:cNvSpPr/>
          <p:nvPr/>
        </p:nvSpPr>
        <p:spPr>
          <a:xfrm>
            <a:off x="4328931" y="3140968"/>
            <a:ext cx="858095"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800000">
            <a:off x="2935442" y="4831318"/>
            <a:ext cx="355459" cy="415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Right Arrow 11"/>
          <p:cNvSpPr/>
          <p:nvPr/>
        </p:nvSpPr>
        <p:spPr>
          <a:xfrm rot="20119253">
            <a:off x="5826681" y="4862023"/>
            <a:ext cx="702078" cy="4177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414546" y="5301095"/>
            <a:ext cx="2393476" cy="646331"/>
          </a:xfrm>
          <a:prstGeom prst="rect">
            <a:avLst/>
          </a:prstGeom>
          <a:noFill/>
          <a:ln>
            <a:solidFill>
              <a:srgbClr val="FF0000"/>
            </a:solidFill>
          </a:ln>
        </p:spPr>
        <p:txBody>
          <a:bodyPr wrap="none" rtlCol="0">
            <a:spAutoFit/>
          </a:bodyPr>
          <a:lstStyle/>
          <a:p>
            <a:pPr algn="ctr"/>
            <a:r>
              <a:rPr lang="en-GB" dirty="0" smtClean="0"/>
              <a:t>Parameter Checking by </a:t>
            </a:r>
          </a:p>
          <a:p>
            <a:pPr algn="ctr"/>
            <a:r>
              <a:rPr lang="en-GB" dirty="0" smtClean="0"/>
              <a:t>EXCEL Calculations</a:t>
            </a:r>
            <a:endParaRPr lang="en-GB" dirty="0"/>
          </a:p>
        </p:txBody>
      </p:sp>
      <p:sp>
        <p:nvSpPr>
          <p:cNvPr id="3" name="Rectangle 2"/>
          <p:cNvSpPr/>
          <p:nvPr/>
        </p:nvSpPr>
        <p:spPr>
          <a:xfrm>
            <a:off x="116463" y="6093298"/>
            <a:ext cx="1638182"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8454" y="6095038"/>
            <a:ext cx="2340260" cy="646331"/>
          </a:xfrm>
          <a:prstGeom prst="rect">
            <a:avLst/>
          </a:prstGeom>
          <a:noFill/>
        </p:spPr>
        <p:txBody>
          <a:bodyPr wrap="square" rtlCol="0">
            <a:spAutoFit/>
          </a:bodyPr>
          <a:lstStyle/>
          <a:p>
            <a:pPr algn="ctr"/>
            <a:r>
              <a:rPr lang="en-GB" dirty="0" smtClean="0"/>
              <a:t>Hand Sketch overlaid</a:t>
            </a:r>
          </a:p>
          <a:p>
            <a:pPr algn="ctr"/>
            <a:r>
              <a:rPr lang="en-GB" dirty="0" smtClean="0"/>
              <a:t>on CAD Drawing</a:t>
            </a:r>
            <a:endParaRPr lang="en-GB" dirty="0"/>
          </a:p>
        </p:txBody>
      </p:sp>
    </p:spTree>
    <p:extLst>
      <p:ext uri="{BB962C8B-B14F-4D97-AF65-F5344CB8AC3E}">
        <p14:creationId xmlns:p14="http://schemas.microsoft.com/office/powerpoint/2010/main" val="1575991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0705" y="4437112"/>
            <a:ext cx="1049852" cy="576064"/>
          </a:xfrm>
        </p:spPr>
        <p:txBody>
          <a:bodyPr>
            <a:normAutofit fontScale="92500" lnSpcReduction="10000"/>
          </a:bodyPr>
          <a:lstStyle/>
          <a:p>
            <a:pPr marL="0" indent="0">
              <a:buNone/>
            </a:pPr>
            <a:r>
              <a:rPr lang="en-GB" sz="1800" dirty="0" smtClean="0"/>
              <a:t>Shaded Model</a:t>
            </a:r>
            <a:endParaRPr lang="en-GB" sz="1800" dirty="0"/>
          </a:p>
        </p:txBody>
      </p:sp>
      <p:sp>
        <p:nvSpPr>
          <p:cNvPr id="4" name="Title 1"/>
          <p:cNvSpPr>
            <a:spLocks noGrp="1"/>
          </p:cNvSpPr>
          <p:nvPr>
            <p:ph type="title"/>
          </p:nvPr>
        </p:nvSpPr>
        <p:spPr>
          <a:xfrm>
            <a:off x="520775" y="260648"/>
            <a:ext cx="8915400" cy="868958"/>
          </a:xfrm>
        </p:spPr>
        <p:txBody>
          <a:bodyPr>
            <a:normAutofit/>
          </a:bodyPr>
          <a:lstStyle/>
          <a:p>
            <a:r>
              <a:rPr lang="en-GB" sz="4000" dirty="0" smtClean="0"/>
              <a:t>ZEMAX - The Design Process</a:t>
            </a:r>
            <a:endParaRPr lang="en-GB" sz="3100" dirty="0"/>
          </a:p>
        </p:txBody>
      </p:sp>
      <p:sp>
        <p:nvSpPr>
          <p:cNvPr id="2" name="TextBox 1"/>
          <p:cNvSpPr txBox="1"/>
          <p:nvPr/>
        </p:nvSpPr>
        <p:spPr>
          <a:xfrm>
            <a:off x="559418" y="1052737"/>
            <a:ext cx="1417050" cy="646331"/>
          </a:xfrm>
          <a:prstGeom prst="rect">
            <a:avLst/>
          </a:prstGeom>
          <a:noFill/>
        </p:spPr>
        <p:txBody>
          <a:bodyPr wrap="square" rtlCol="0">
            <a:spAutoFit/>
          </a:bodyPr>
          <a:lstStyle/>
          <a:p>
            <a:r>
              <a:rPr lang="en-GB" dirty="0" smtClean="0"/>
              <a:t>EXCEL Calculations</a:t>
            </a:r>
            <a:endParaRPr lang="en-GB" dirty="0"/>
          </a:p>
        </p:txBody>
      </p:sp>
      <p:sp>
        <p:nvSpPr>
          <p:cNvPr id="5" name="TextBox 4"/>
          <p:cNvSpPr txBox="1"/>
          <p:nvPr/>
        </p:nvSpPr>
        <p:spPr>
          <a:xfrm>
            <a:off x="426362" y="1871545"/>
            <a:ext cx="1366413" cy="646331"/>
          </a:xfrm>
          <a:prstGeom prst="rect">
            <a:avLst/>
          </a:prstGeom>
          <a:noFill/>
          <a:ln>
            <a:noFill/>
          </a:ln>
        </p:spPr>
        <p:txBody>
          <a:bodyPr wrap="square" rtlCol="0">
            <a:spAutoFit/>
          </a:bodyPr>
          <a:lstStyle/>
          <a:p>
            <a:r>
              <a:rPr lang="en-GB" dirty="0" smtClean="0"/>
              <a:t>System Parameters</a:t>
            </a:r>
            <a:endParaRPr lang="en-GB" dirty="0"/>
          </a:p>
        </p:txBody>
      </p:sp>
      <p:sp>
        <p:nvSpPr>
          <p:cNvPr id="6" name="TextBox 5"/>
          <p:cNvSpPr txBox="1"/>
          <p:nvPr/>
        </p:nvSpPr>
        <p:spPr>
          <a:xfrm>
            <a:off x="202357" y="2543389"/>
            <a:ext cx="1270593" cy="646331"/>
          </a:xfrm>
          <a:prstGeom prst="rect">
            <a:avLst/>
          </a:prstGeom>
          <a:noFill/>
        </p:spPr>
        <p:txBody>
          <a:bodyPr wrap="square" rtlCol="0">
            <a:spAutoFit/>
          </a:bodyPr>
          <a:lstStyle/>
          <a:p>
            <a:r>
              <a:rPr lang="en-GB" dirty="0" smtClean="0"/>
              <a:t>Design drawings</a:t>
            </a:r>
            <a:endParaRPr lang="en-GB" dirty="0"/>
          </a:p>
        </p:txBody>
      </p:sp>
      <p:sp>
        <p:nvSpPr>
          <p:cNvPr id="7" name="TextBox 6"/>
          <p:cNvSpPr txBox="1"/>
          <p:nvPr/>
        </p:nvSpPr>
        <p:spPr>
          <a:xfrm>
            <a:off x="3769564" y="1160459"/>
            <a:ext cx="2215928" cy="461665"/>
          </a:xfrm>
          <a:prstGeom prst="rect">
            <a:avLst/>
          </a:prstGeom>
          <a:noFill/>
          <a:ln w="25400" cmpd="thickThin">
            <a:solidFill>
              <a:schemeClr val="accent1">
                <a:shade val="50000"/>
              </a:schemeClr>
            </a:solidFill>
          </a:ln>
        </p:spPr>
        <p:txBody>
          <a:bodyPr wrap="none" rtlCol="0">
            <a:spAutoFit/>
          </a:bodyPr>
          <a:lstStyle/>
          <a:p>
            <a:r>
              <a:rPr lang="en-GB" sz="2400" dirty="0" smtClean="0"/>
              <a:t>Lens Data Editor</a:t>
            </a:r>
            <a:endParaRPr lang="en-GB" sz="2400" dirty="0"/>
          </a:p>
        </p:txBody>
      </p:sp>
      <p:sp>
        <p:nvSpPr>
          <p:cNvPr id="8" name="TextBox 7"/>
          <p:cNvSpPr txBox="1"/>
          <p:nvPr/>
        </p:nvSpPr>
        <p:spPr>
          <a:xfrm>
            <a:off x="7777176" y="1062877"/>
            <a:ext cx="1468479" cy="369332"/>
          </a:xfrm>
          <a:prstGeom prst="rect">
            <a:avLst/>
          </a:prstGeom>
          <a:noFill/>
        </p:spPr>
        <p:txBody>
          <a:bodyPr wrap="none" rtlCol="0">
            <a:spAutoFit/>
          </a:bodyPr>
          <a:lstStyle/>
          <a:p>
            <a:r>
              <a:rPr lang="en-GB" u="sng" dirty="0" smtClean="0"/>
              <a:t>Analysis Tools</a:t>
            </a:r>
            <a:endParaRPr lang="en-GB" u="sng" dirty="0"/>
          </a:p>
        </p:txBody>
      </p:sp>
      <p:sp>
        <p:nvSpPr>
          <p:cNvPr id="9" name="TextBox 8"/>
          <p:cNvSpPr txBox="1"/>
          <p:nvPr/>
        </p:nvSpPr>
        <p:spPr>
          <a:xfrm>
            <a:off x="3717348" y="5013177"/>
            <a:ext cx="780087" cy="646331"/>
          </a:xfrm>
          <a:prstGeom prst="rect">
            <a:avLst/>
          </a:prstGeom>
          <a:noFill/>
        </p:spPr>
        <p:txBody>
          <a:bodyPr wrap="square" rtlCol="0">
            <a:spAutoFit/>
          </a:bodyPr>
          <a:lstStyle/>
          <a:p>
            <a:r>
              <a:rPr lang="en-GB" dirty="0" smtClean="0"/>
              <a:t>STEP Files</a:t>
            </a:r>
            <a:endParaRPr lang="en-GB" dirty="0"/>
          </a:p>
        </p:txBody>
      </p:sp>
      <p:sp>
        <p:nvSpPr>
          <p:cNvPr id="10" name="TextBox 9"/>
          <p:cNvSpPr txBox="1"/>
          <p:nvPr/>
        </p:nvSpPr>
        <p:spPr>
          <a:xfrm>
            <a:off x="5748392" y="4955128"/>
            <a:ext cx="1354025" cy="369332"/>
          </a:xfrm>
          <a:prstGeom prst="rect">
            <a:avLst/>
          </a:prstGeom>
          <a:noFill/>
        </p:spPr>
        <p:txBody>
          <a:bodyPr wrap="none" rtlCol="0">
            <a:spAutoFit/>
          </a:bodyPr>
          <a:lstStyle/>
          <a:p>
            <a:r>
              <a:rPr lang="en-GB" dirty="0" smtClean="0"/>
              <a:t>Archive Files</a:t>
            </a:r>
            <a:endParaRPr lang="en-GB" dirty="0"/>
          </a:p>
        </p:txBody>
      </p:sp>
      <p:sp>
        <p:nvSpPr>
          <p:cNvPr id="11" name="TextBox 10"/>
          <p:cNvSpPr txBox="1"/>
          <p:nvPr/>
        </p:nvSpPr>
        <p:spPr>
          <a:xfrm>
            <a:off x="7819874" y="3997196"/>
            <a:ext cx="1927515" cy="369332"/>
          </a:xfrm>
          <a:prstGeom prst="rect">
            <a:avLst/>
          </a:prstGeom>
          <a:noFill/>
        </p:spPr>
        <p:txBody>
          <a:bodyPr wrap="none" rtlCol="0">
            <a:spAutoFit/>
          </a:bodyPr>
          <a:lstStyle/>
          <a:p>
            <a:r>
              <a:rPr lang="en-GB" u="sng" dirty="0" smtClean="0"/>
              <a:t>Optimisation Tools</a:t>
            </a:r>
            <a:endParaRPr lang="en-GB" u="sng" dirty="0"/>
          </a:p>
        </p:txBody>
      </p:sp>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7789"/>
          <a:stretch/>
        </p:blipFill>
        <p:spPr bwMode="auto">
          <a:xfrm>
            <a:off x="2358676" y="1787336"/>
            <a:ext cx="4823665" cy="213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459" t="25058" r="46200" b="21132"/>
          <a:stretch/>
        </p:blipFill>
        <p:spPr bwMode="auto">
          <a:xfrm rot="10800000">
            <a:off x="282027" y="3140174"/>
            <a:ext cx="733005" cy="230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1441" r="41633"/>
          <a:stretch/>
        </p:blipFill>
        <p:spPr bwMode="auto">
          <a:xfrm>
            <a:off x="1791302" y="4125248"/>
            <a:ext cx="587412" cy="25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own Arrow 14"/>
          <p:cNvSpPr/>
          <p:nvPr/>
        </p:nvSpPr>
        <p:spPr>
          <a:xfrm>
            <a:off x="4029383" y="4005104"/>
            <a:ext cx="177618" cy="100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Down Arrow 15"/>
          <p:cNvSpPr/>
          <p:nvPr/>
        </p:nvSpPr>
        <p:spPr>
          <a:xfrm rot="2400000">
            <a:off x="2284614" y="3953339"/>
            <a:ext cx="148125" cy="504056"/>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rot="16200000">
            <a:off x="1710797" y="2473138"/>
            <a:ext cx="163957" cy="859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Down Arrow 17"/>
          <p:cNvSpPr/>
          <p:nvPr/>
        </p:nvSpPr>
        <p:spPr>
          <a:xfrm rot="3360000">
            <a:off x="7426897" y="1349406"/>
            <a:ext cx="136731" cy="546061"/>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Up-Down Arrow 18"/>
          <p:cNvSpPr/>
          <p:nvPr/>
        </p:nvSpPr>
        <p:spPr>
          <a:xfrm rot="18240000" flipV="1">
            <a:off x="7457855" y="3711221"/>
            <a:ext cx="136731" cy="546061"/>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Up-Down Arrow 19"/>
          <p:cNvSpPr/>
          <p:nvPr/>
        </p:nvSpPr>
        <p:spPr>
          <a:xfrm rot="-900000">
            <a:off x="6023680" y="4035602"/>
            <a:ext cx="217654" cy="90807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rot="17880000">
            <a:off x="1874957" y="1483091"/>
            <a:ext cx="177971" cy="791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7039" t="19868" r="42419" b="3622"/>
          <a:stretch/>
        </p:blipFill>
        <p:spPr bwMode="auto">
          <a:xfrm>
            <a:off x="4714526" y="4291036"/>
            <a:ext cx="706526" cy="252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3548844" y="6167046"/>
            <a:ext cx="1165682" cy="646331"/>
          </a:xfrm>
          <a:prstGeom prst="rect">
            <a:avLst/>
          </a:prstGeom>
          <a:solidFill>
            <a:schemeClr val="bg1"/>
          </a:solidFill>
        </p:spPr>
        <p:txBody>
          <a:bodyPr wrap="square" rtlCol="0">
            <a:spAutoFit/>
          </a:bodyPr>
          <a:lstStyle/>
          <a:p>
            <a:r>
              <a:rPr lang="en-GB" dirty="0" smtClean="0"/>
              <a:t>Export to CAD</a:t>
            </a:r>
            <a:endParaRPr lang="en-GB" dirty="0"/>
          </a:p>
        </p:txBody>
      </p:sp>
      <p:sp>
        <p:nvSpPr>
          <p:cNvPr id="26" name="Down Arrow 25"/>
          <p:cNvSpPr/>
          <p:nvPr/>
        </p:nvSpPr>
        <p:spPr>
          <a:xfrm>
            <a:off x="4020300" y="5661248"/>
            <a:ext cx="16510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9100" t="6195" r="28949" b="30882"/>
          <a:stretch/>
        </p:blipFill>
        <p:spPr>
          <a:xfrm>
            <a:off x="8202304" y="1645331"/>
            <a:ext cx="1509985" cy="1062416"/>
          </a:xfrm>
          <a:prstGeom prst="rect">
            <a:avLst/>
          </a:prstGeom>
        </p:spPr>
      </p:pic>
      <p:sp>
        <p:nvSpPr>
          <p:cNvPr id="28" name="TextBox 27"/>
          <p:cNvSpPr txBox="1"/>
          <p:nvPr/>
        </p:nvSpPr>
        <p:spPr>
          <a:xfrm>
            <a:off x="7999061" y="1381997"/>
            <a:ext cx="1872207" cy="338554"/>
          </a:xfrm>
          <a:prstGeom prst="rect">
            <a:avLst/>
          </a:prstGeom>
          <a:noFill/>
        </p:spPr>
        <p:txBody>
          <a:bodyPr wrap="square" rtlCol="0">
            <a:spAutoFit/>
          </a:bodyPr>
          <a:lstStyle/>
          <a:p>
            <a:r>
              <a:rPr lang="en-GB" sz="1600" dirty="0" smtClean="0"/>
              <a:t>Footprint Diagram</a:t>
            </a:r>
            <a:endParaRPr lang="en-GB" sz="1600" dirty="0"/>
          </a:p>
        </p:txBody>
      </p:sp>
      <p:sp>
        <p:nvSpPr>
          <p:cNvPr id="29" name="Rounded Rectangle 28"/>
          <p:cNvSpPr/>
          <p:nvPr/>
        </p:nvSpPr>
        <p:spPr>
          <a:xfrm>
            <a:off x="310959" y="1824516"/>
            <a:ext cx="1494651" cy="740388"/>
          </a:xfrm>
          <a:prstGeom prst="roundRect">
            <a:avLst/>
          </a:prstGeom>
          <a:noFill/>
          <a:ln w="127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8033794" y="2733781"/>
            <a:ext cx="1872207" cy="338554"/>
          </a:xfrm>
          <a:prstGeom prst="rect">
            <a:avLst/>
          </a:prstGeom>
          <a:noFill/>
        </p:spPr>
        <p:txBody>
          <a:bodyPr wrap="square" rtlCol="0">
            <a:spAutoFit/>
          </a:bodyPr>
          <a:lstStyle/>
          <a:p>
            <a:r>
              <a:rPr lang="en-GB" sz="1600" dirty="0" smtClean="0"/>
              <a:t>Aberration Plot</a:t>
            </a:r>
            <a:endParaRPr lang="en-GB" sz="1600" dirty="0"/>
          </a:p>
        </p:txBody>
      </p:sp>
      <p:sp>
        <p:nvSpPr>
          <p:cNvPr id="34" name="TextBox 33"/>
          <p:cNvSpPr txBox="1"/>
          <p:nvPr/>
        </p:nvSpPr>
        <p:spPr>
          <a:xfrm>
            <a:off x="8030222" y="3068960"/>
            <a:ext cx="1872207" cy="338554"/>
          </a:xfrm>
          <a:prstGeom prst="rect">
            <a:avLst/>
          </a:prstGeom>
          <a:noFill/>
        </p:spPr>
        <p:txBody>
          <a:bodyPr wrap="square" rtlCol="0">
            <a:spAutoFit/>
          </a:bodyPr>
          <a:lstStyle/>
          <a:p>
            <a:r>
              <a:rPr lang="en-GB" sz="1600" dirty="0" smtClean="0"/>
              <a:t>Image Simulation</a:t>
            </a:r>
            <a:endParaRPr lang="en-GB" sz="1600" dirty="0"/>
          </a:p>
        </p:txBody>
      </p:sp>
      <p:sp>
        <p:nvSpPr>
          <p:cNvPr id="30" name="TextBox 29"/>
          <p:cNvSpPr txBox="1"/>
          <p:nvPr/>
        </p:nvSpPr>
        <p:spPr>
          <a:xfrm>
            <a:off x="7761313" y="4442377"/>
            <a:ext cx="1872207" cy="338554"/>
          </a:xfrm>
          <a:prstGeom prst="rect">
            <a:avLst/>
          </a:prstGeom>
          <a:noFill/>
        </p:spPr>
        <p:txBody>
          <a:bodyPr wrap="square" rtlCol="0">
            <a:spAutoFit/>
          </a:bodyPr>
          <a:lstStyle/>
          <a:p>
            <a:r>
              <a:rPr lang="en-GB" sz="1600" dirty="0" smtClean="0"/>
              <a:t>Quick Adjust</a:t>
            </a:r>
          </a:p>
        </p:txBody>
      </p:sp>
      <p:sp>
        <p:nvSpPr>
          <p:cNvPr id="31" name="TextBox 30"/>
          <p:cNvSpPr txBox="1"/>
          <p:nvPr/>
        </p:nvSpPr>
        <p:spPr>
          <a:xfrm>
            <a:off x="7763030" y="4780931"/>
            <a:ext cx="2144985" cy="338554"/>
          </a:xfrm>
          <a:prstGeom prst="rect">
            <a:avLst/>
          </a:prstGeom>
          <a:noFill/>
        </p:spPr>
        <p:txBody>
          <a:bodyPr wrap="square" rtlCol="0">
            <a:spAutoFit/>
          </a:bodyPr>
          <a:lstStyle/>
          <a:p>
            <a:r>
              <a:rPr lang="en-GB" sz="1600" dirty="0" smtClean="0"/>
              <a:t>Merit Function Editor</a:t>
            </a:r>
          </a:p>
        </p:txBody>
      </p:sp>
    </p:spTree>
    <p:extLst>
      <p:ext uri="{BB962C8B-B14F-4D97-AF65-F5344CB8AC3E}">
        <p14:creationId xmlns:p14="http://schemas.microsoft.com/office/powerpoint/2010/main" val="3771724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88640"/>
            <a:ext cx="8915400" cy="1143000"/>
          </a:xfrm>
        </p:spPr>
        <p:txBody>
          <a:bodyPr>
            <a:normAutofit/>
          </a:bodyPr>
          <a:lstStyle/>
          <a:p>
            <a:r>
              <a:rPr lang="en-GB" sz="3600" dirty="0" smtClean="0"/>
              <a:t>ZEMAX Design Process</a:t>
            </a:r>
            <a:br>
              <a:rPr lang="en-GB" sz="3600" dirty="0" smtClean="0"/>
            </a:br>
            <a:r>
              <a:rPr lang="en-GB" sz="3100" dirty="0" smtClean="0"/>
              <a:t>Image Quality Assessment</a:t>
            </a:r>
            <a:endParaRPr lang="en-GB" sz="31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6977"/>
          <a:stretch/>
        </p:blipFill>
        <p:spPr>
          <a:xfrm>
            <a:off x="506506" y="1760786"/>
            <a:ext cx="4212468" cy="3067466"/>
          </a:xfrm>
          <a:prstGeom prst="rect">
            <a:avLst/>
          </a:prstGeom>
        </p:spPr>
      </p:pic>
      <p:cxnSp>
        <p:nvCxnSpPr>
          <p:cNvPr id="7" name="Straight Arrow Connector 6"/>
          <p:cNvCxnSpPr/>
          <p:nvPr/>
        </p:nvCxnSpPr>
        <p:spPr>
          <a:xfrm>
            <a:off x="584515" y="1628800"/>
            <a:ext cx="40564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55459" y="1259468"/>
            <a:ext cx="1707840" cy="369332"/>
          </a:xfrm>
          <a:prstGeom prst="rect">
            <a:avLst/>
          </a:prstGeom>
          <a:noFill/>
        </p:spPr>
        <p:txBody>
          <a:bodyPr wrap="none" rtlCol="0">
            <a:spAutoFit/>
          </a:bodyPr>
          <a:lstStyle/>
          <a:p>
            <a:r>
              <a:rPr lang="en-GB" dirty="0" smtClean="0"/>
              <a:t>Surface Number</a:t>
            </a:r>
            <a:endParaRPr lang="en-GB" dirty="0"/>
          </a:p>
        </p:txBody>
      </p:sp>
      <p:cxnSp>
        <p:nvCxnSpPr>
          <p:cNvPr id="10" name="Straight Arrow Connector 9"/>
          <p:cNvCxnSpPr/>
          <p:nvPr/>
        </p:nvCxnSpPr>
        <p:spPr>
          <a:xfrm>
            <a:off x="350489" y="1844824"/>
            <a:ext cx="0" cy="25922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488" y="2636912"/>
            <a:ext cx="301686" cy="923330"/>
          </a:xfrm>
          <a:prstGeom prst="rect">
            <a:avLst/>
          </a:prstGeom>
          <a:noFill/>
        </p:spPr>
        <p:txBody>
          <a:bodyPr wrap="none" rtlCol="0">
            <a:spAutoFit/>
          </a:bodyPr>
          <a:lstStyle/>
          <a:p>
            <a:r>
              <a:rPr lang="en-GB" dirty="0" smtClean="0"/>
              <a:t>+</a:t>
            </a:r>
          </a:p>
          <a:p>
            <a:r>
              <a:rPr lang="en-GB" dirty="0" smtClean="0"/>
              <a:t>0</a:t>
            </a:r>
          </a:p>
          <a:p>
            <a:r>
              <a:rPr lang="en-GB" dirty="0"/>
              <a:t>-</a:t>
            </a:r>
          </a:p>
        </p:txBody>
      </p:sp>
      <p:sp>
        <p:nvSpPr>
          <p:cNvPr id="12" name="TextBox 11"/>
          <p:cNvSpPr txBox="1"/>
          <p:nvPr/>
        </p:nvSpPr>
        <p:spPr>
          <a:xfrm rot="16200000" flipH="1">
            <a:off x="-454254" y="2906777"/>
            <a:ext cx="1395193" cy="369332"/>
          </a:xfrm>
          <a:prstGeom prst="rect">
            <a:avLst/>
          </a:prstGeom>
          <a:noFill/>
        </p:spPr>
        <p:txBody>
          <a:bodyPr wrap="square" rtlCol="0">
            <a:spAutoFit/>
          </a:bodyPr>
          <a:lstStyle/>
          <a:p>
            <a:r>
              <a:rPr lang="en-GB" dirty="0" smtClean="0"/>
              <a:t>Aberration</a:t>
            </a:r>
            <a:endParaRPr lang="en-GB" dirty="0"/>
          </a:p>
        </p:txBody>
      </p:sp>
      <p:sp>
        <p:nvSpPr>
          <p:cNvPr id="13" name="TextBox 12"/>
          <p:cNvSpPr txBox="1"/>
          <p:nvPr/>
        </p:nvSpPr>
        <p:spPr>
          <a:xfrm>
            <a:off x="1765711" y="4828253"/>
            <a:ext cx="1499128" cy="461665"/>
          </a:xfrm>
          <a:prstGeom prst="rect">
            <a:avLst/>
          </a:prstGeom>
          <a:noFill/>
        </p:spPr>
        <p:txBody>
          <a:bodyPr wrap="none" rtlCol="0">
            <a:spAutoFit/>
          </a:bodyPr>
          <a:lstStyle/>
          <a:p>
            <a:r>
              <a:rPr lang="en-GB" sz="2400" dirty="0" smtClean="0"/>
              <a:t>Seidel Plot</a:t>
            </a:r>
            <a:endParaRPr lang="en-GB" sz="2400" dirty="0"/>
          </a:p>
        </p:txBody>
      </p:sp>
      <p:sp>
        <p:nvSpPr>
          <p:cNvPr id="15" name="Rounded Rectangular Callout 14"/>
          <p:cNvSpPr/>
          <p:nvPr/>
        </p:nvSpPr>
        <p:spPr>
          <a:xfrm>
            <a:off x="4406939" y="2060848"/>
            <a:ext cx="312035" cy="2016224"/>
          </a:xfrm>
          <a:prstGeom prst="wedgeRoundRectCallout">
            <a:avLst>
              <a:gd name="adj1" fmla="val -294510"/>
              <a:gd name="adj2" fmla="val 114890"/>
              <a:gd name="adj3" fmla="val 1666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879486" y="5313982"/>
            <a:ext cx="1683471" cy="923330"/>
          </a:xfrm>
          <a:prstGeom prst="rect">
            <a:avLst/>
          </a:prstGeom>
          <a:noFill/>
          <a:ln cap="rnd">
            <a:solidFill>
              <a:schemeClr val="accent1">
                <a:shade val="50000"/>
              </a:schemeClr>
            </a:solidFill>
          </a:ln>
        </p:spPr>
        <p:txBody>
          <a:bodyPr wrap="square" rtlCol="0">
            <a:spAutoFit/>
          </a:bodyPr>
          <a:lstStyle/>
          <a:p>
            <a:r>
              <a:rPr lang="en-GB" dirty="0" smtClean="0"/>
              <a:t>Total residual aberration at  Final Image</a:t>
            </a:r>
            <a:endParaRPr lang="en-GB" dirty="0"/>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11559" r="11567" b="16764"/>
          <a:stretch/>
        </p:blipFill>
        <p:spPr>
          <a:xfrm>
            <a:off x="6220998" y="3679499"/>
            <a:ext cx="3685002" cy="2759171"/>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1560" r="11847" b="16764"/>
          <a:stretch/>
        </p:blipFill>
        <p:spPr>
          <a:xfrm>
            <a:off x="5031008" y="1444134"/>
            <a:ext cx="3643075" cy="2737768"/>
          </a:xfrm>
          <a:prstGeom prst="rect">
            <a:avLst/>
          </a:prstGeom>
        </p:spPr>
      </p:pic>
      <p:sp>
        <p:nvSpPr>
          <p:cNvPr id="19" name="TextBox 18"/>
          <p:cNvSpPr txBox="1"/>
          <p:nvPr/>
        </p:nvSpPr>
        <p:spPr>
          <a:xfrm>
            <a:off x="8711812" y="1844824"/>
            <a:ext cx="1052566" cy="646331"/>
          </a:xfrm>
          <a:prstGeom prst="rect">
            <a:avLst/>
          </a:prstGeom>
          <a:noFill/>
        </p:spPr>
        <p:txBody>
          <a:bodyPr wrap="square" rtlCol="0">
            <a:spAutoFit/>
          </a:bodyPr>
          <a:lstStyle/>
          <a:p>
            <a:r>
              <a:rPr lang="en-GB" dirty="0" smtClean="0"/>
              <a:t>Source Bitmap</a:t>
            </a:r>
            <a:endParaRPr lang="en-GB" dirty="0"/>
          </a:p>
        </p:txBody>
      </p:sp>
      <p:sp>
        <p:nvSpPr>
          <p:cNvPr id="21" name="TextBox 20"/>
          <p:cNvSpPr txBox="1"/>
          <p:nvPr/>
        </p:nvSpPr>
        <p:spPr>
          <a:xfrm>
            <a:off x="7683304" y="1052736"/>
            <a:ext cx="2183895" cy="400110"/>
          </a:xfrm>
          <a:prstGeom prst="rect">
            <a:avLst/>
          </a:prstGeom>
          <a:noFill/>
        </p:spPr>
        <p:txBody>
          <a:bodyPr wrap="square" rtlCol="0">
            <a:spAutoFit/>
          </a:bodyPr>
          <a:lstStyle/>
          <a:p>
            <a:r>
              <a:rPr lang="en-GB" sz="2000" u="sng" dirty="0" smtClean="0"/>
              <a:t>Image Simulation</a:t>
            </a:r>
            <a:endParaRPr lang="en-GB" sz="2000" u="sng" dirty="0"/>
          </a:p>
        </p:txBody>
      </p:sp>
      <p:sp>
        <p:nvSpPr>
          <p:cNvPr id="3" name="TextBox 2"/>
          <p:cNvSpPr txBox="1"/>
          <p:nvPr/>
        </p:nvSpPr>
        <p:spPr>
          <a:xfrm>
            <a:off x="522656" y="5313982"/>
            <a:ext cx="2145908" cy="923330"/>
          </a:xfrm>
          <a:prstGeom prst="rect">
            <a:avLst/>
          </a:prstGeom>
          <a:noFill/>
        </p:spPr>
        <p:txBody>
          <a:bodyPr wrap="none" rtlCol="0">
            <a:spAutoFit/>
          </a:bodyPr>
          <a:lstStyle/>
          <a:p>
            <a:r>
              <a:rPr lang="en-GB" dirty="0" smtClean="0">
                <a:solidFill>
                  <a:srgbClr val="FF0000"/>
                </a:solidFill>
              </a:rPr>
              <a:t>Spherical </a:t>
            </a:r>
            <a:r>
              <a:rPr lang="en-GB" dirty="0" smtClean="0"/>
              <a:t>(dominant)</a:t>
            </a:r>
          </a:p>
          <a:p>
            <a:r>
              <a:rPr lang="en-GB" b="1" dirty="0" smtClean="0">
                <a:solidFill>
                  <a:srgbClr val="66FF33"/>
                </a:solidFill>
              </a:rPr>
              <a:t>Coma</a:t>
            </a:r>
          </a:p>
          <a:p>
            <a:r>
              <a:rPr lang="en-GB" b="1" dirty="0" smtClean="0">
                <a:solidFill>
                  <a:srgbClr val="66FFFF"/>
                </a:solidFill>
              </a:rPr>
              <a:t>Field curvature</a:t>
            </a:r>
            <a:endParaRPr lang="en-GB" b="1" dirty="0">
              <a:solidFill>
                <a:srgbClr val="66FFFF"/>
              </a:solidFill>
            </a:endParaRPr>
          </a:p>
        </p:txBody>
      </p:sp>
      <p:sp>
        <p:nvSpPr>
          <p:cNvPr id="5" name="Notched Right Arrow 4"/>
          <p:cNvSpPr/>
          <p:nvPr/>
        </p:nvSpPr>
        <p:spPr>
          <a:xfrm rot="10800000">
            <a:off x="2364414" y="5710804"/>
            <a:ext cx="404344" cy="2431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8839" y="999431"/>
            <a:ext cx="1576865" cy="400110"/>
          </a:xfrm>
          <a:prstGeom prst="rect">
            <a:avLst/>
          </a:prstGeom>
          <a:noFill/>
        </p:spPr>
        <p:txBody>
          <a:bodyPr wrap="square" rtlCol="0">
            <a:spAutoFit/>
          </a:bodyPr>
          <a:lstStyle/>
          <a:p>
            <a:r>
              <a:rPr lang="en-GB" sz="2000" u="sng" dirty="0" smtClean="0"/>
              <a:t>Aberrations</a:t>
            </a:r>
            <a:endParaRPr lang="en-GB" sz="2000" u="sng" dirty="0"/>
          </a:p>
        </p:txBody>
      </p:sp>
      <p:sp>
        <p:nvSpPr>
          <p:cNvPr id="22" name="TextBox 21"/>
          <p:cNvSpPr txBox="1"/>
          <p:nvPr/>
        </p:nvSpPr>
        <p:spPr>
          <a:xfrm>
            <a:off x="5109017" y="4997530"/>
            <a:ext cx="1228279" cy="646331"/>
          </a:xfrm>
          <a:prstGeom prst="rect">
            <a:avLst/>
          </a:prstGeom>
          <a:noFill/>
        </p:spPr>
        <p:txBody>
          <a:bodyPr wrap="square" rtlCol="0">
            <a:spAutoFit/>
          </a:bodyPr>
          <a:lstStyle/>
          <a:p>
            <a:r>
              <a:rPr lang="en-GB" dirty="0" smtClean="0"/>
              <a:t>Simulated Image</a:t>
            </a:r>
            <a:endParaRPr lang="en-GB" dirty="0"/>
          </a:p>
        </p:txBody>
      </p:sp>
    </p:spTree>
    <p:extLst>
      <p:ext uri="{BB962C8B-B14F-4D97-AF65-F5344CB8AC3E}">
        <p14:creationId xmlns:p14="http://schemas.microsoft.com/office/powerpoint/2010/main" val="124538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497" y="124297"/>
            <a:ext cx="8915400" cy="864096"/>
          </a:xfrm>
        </p:spPr>
        <p:txBody>
          <a:bodyPr>
            <a:normAutofit/>
          </a:bodyPr>
          <a:lstStyle/>
          <a:p>
            <a:r>
              <a:rPr lang="en-GB" sz="4000" dirty="0" smtClean="0"/>
              <a:t>ZEMAX – Using the Optimiser</a:t>
            </a:r>
            <a:endParaRPr lang="en-GB" sz="3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974" y="836713"/>
            <a:ext cx="2891722" cy="106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05307" y="896089"/>
            <a:ext cx="1404156" cy="338554"/>
          </a:xfrm>
          <a:prstGeom prst="rect">
            <a:avLst/>
          </a:prstGeom>
          <a:solidFill>
            <a:schemeClr val="bg1"/>
          </a:solidFill>
          <a:ln>
            <a:solidFill>
              <a:schemeClr val="tx1"/>
            </a:solidFill>
          </a:ln>
        </p:spPr>
        <p:txBody>
          <a:bodyPr wrap="square" rtlCol="0">
            <a:spAutoFit/>
          </a:bodyPr>
          <a:lstStyle/>
          <a:p>
            <a:r>
              <a:rPr lang="en-GB" sz="1600" dirty="0" smtClean="0"/>
              <a:t>Quick Adjust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252" y="797013"/>
            <a:ext cx="2042316" cy="177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316" y="797013"/>
            <a:ext cx="4370991" cy="3046988"/>
          </a:xfrm>
          <a:prstGeom prst="rect">
            <a:avLst/>
          </a:prstGeom>
          <a:solidFill>
            <a:schemeClr val="bg1"/>
          </a:solidFill>
        </p:spPr>
        <p:txBody>
          <a:bodyPr wrap="square" rtlCol="0">
            <a:spAutoFit/>
          </a:bodyPr>
          <a:lstStyle/>
          <a:p>
            <a:r>
              <a:rPr lang="en-GB" sz="1600" u="sng" dirty="0" smtClean="0"/>
              <a:t>Example of Task</a:t>
            </a:r>
            <a:r>
              <a:rPr lang="en-GB" sz="1600" dirty="0" smtClean="0"/>
              <a:t>:</a:t>
            </a:r>
          </a:p>
          <a:p>
            <a:r>
              <a:rPr lang="en-GB" sz="1600" i="1" dirty="0" smtClean="0"/>
              <a:t>Find Image Position </a:t>
            </a:r>
            <a:r>
              <a:rPr lang="en-GB" sz="1600" dirty="0" smtClean="0"/>
              <a:t>(e.g. Intermediate Image)</a:t>
            </a:r>
          </a:p>
          <a:p>
            <a:endParaRPr lang="en-GB" sz="1600" dirty="0" smtClean="0"/>
          </a:p>
          <a:p>
            <a:r>
              <a:rPr lang="en-GB" sz="1600" i="1" dirty="0" smtClean="0"/>
              <a:t>Change single parameter</a:t>
            </a:r>
            <a:r>
              <a:rPr lang="en-GB" sz="1600" dirty="0" smtClean="0"/>
              <a:t>, view result (e.g. Tilt)</a:t>
            </a:r>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r>
              <a:rPr lang="en-GB" sz="1600" i="1" dirty="0" smtClean="0"/>
              <a:t>Automatically find a solution</a:t>
            </a:r>
            <a:r>
              <a:rPr lang="en-GB" sz="1600" dirty="0" smtClean="0"/>
              <a:t> for specified  Variables, to fit a given set of Parameters</a:t>
            </a:r>
            <a:endParaRPr lang="en-GB" sz="16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83" y="2132856"/>
            <a:ext cx="6072255"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9904" y="1992059"/>
            <a:ext cx="2107867" cy="169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69347" y="1988840"/>
            <a:ext cx="1404156" cy="338554"/>
          </a:xfrm>
          <a:prstGeom prst="rect">
            <a:avLst/>
          </a:prstGeom>
          <a:solidFill>
            <a:schemeClr val="bg1"/>
          </a:solidFill>
          <a:ln>
            <a:solidFill>
              <a:schemeClr val="tx1"/>
            </a:solidFill>
          </a:ln>
        </p:spPr>
        <p:txBody>
          <a:bodyPr wrap="square" rtlCol="0">
            <a:spAutoFit/>
          </a:bodyPr>
          <a:lstStyle/>
          <a:p>
            <a:r>
              <a:rPr lang="en-GB" sz="1600" dirty="0" smtClean="0"/>
              <a:t>Slider</a:t>
            </a:r>
          </a:p>
        </p:txBody>
      </p:sp>
      <p:cxnSp>
        <p:nvCxnSpPr>
          <p:cNvPr id="6" name="Straight Arrow Connector 5"/>
          <p:cNvCxnSpPr/>
          <p:nvPr/>
        </p:nvCxnSpPr>
        <p:spPr>
          <a:xfrm flipV="1">
            <a:off x="4249290" y="1065366"/>
            <a:ext cx="156017" cy="84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2813" y="1841606"/>
            <a:ext cx="273030" cy="147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562957" y="2232156"/>
            <a:ext cx="390043" cy="36875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7832276" y="1412777"/>
            <a:ext cx="553106" cy="43957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549022" y="3148158"/>
            <a:ext cx="886143" cy="42485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009" y="3516911"/>
            <a:ext cx="4697067" cy="323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a:stCxn id="15" idx="5"/>
            <a:endCxn id="22" idx="1"/>
          </p:cNvCxnSpPr>
          <p:nvPr/>
        </p:nvCxnSpPr>
        <p:spPr>
          <a:xfrm>
            <a:off x="4895880" y="2546906"/>
            <a:ext cx="782915" cy="6634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1" idx="2"/>
          </p:cNvCxnSpPr>
          <p:nvPr/>
        </p:nvCxnSpPr>
        <p:spPr>
          <a:xfrm flipH="1" flipV="1">
            <a:off x="6903217" y="1412777"/>
            <a:ext cx="929059" cy="2197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05796" y="3573016"/>
            <a:ext cx="2273351" cy="338554"/>
          </a:xfrm>
          <a:prstGeom prst="rect">
            <a:avLst/>
          </a:prstGeom>
          <a:solidFill>
            <a:schemeClr val="bg1"/>
          </a:solidFill>
          <a:ln>
            <a:solidFill>
              <a:schemeClr val="tx1"/>
            </a:solidFill>
          </a:ln>
        </p:spPr>
        <p:txBody>
          <a:bodyPr wrap="square" rtlCol="0">
            <a:spAutoFit/>
          </a:bodyPr>
          <a:lstStyle/>
          <a:p>
            <a:r>
              <a:rPr lang="en-GB" sz="1600" dirty="0" smtClean="0"/>
              <a:t>Merit Function Editor</a:t>
            </a:r>
          </a:p>
        </p:txBody>
      </p:sp>
      <p:cxnSp>
        <p:nvCxnSpPr>
          <p:cNvPr id="28" name="Straight Arrow Connector 27"/>
          <p:cNvCxnSpPr/>
          <p:nvPr/>
        </p:nvCxnSpPr>
        <p:spPr>
          <a:xfrm>
            <a:off x="3777321" y="3573016"/>
            <a:ext cx="228476" cy="163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435164" y="5373216"/>
            <a:ext cx="1175532" cy="944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05064"/>
            <a:ext cx="5057892"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057892" y="4902068"/>
            <a:ext cx="1704890" cy="584775"/>
          </a:xfrm>
          <a:prstGeom prst="rect">
            <a:avLst/>
          </a:prstGeom>
          <a:solidFill>
            <a:schemeClr val="bg1"/>
          </a:solidFill>
        </p:spPr>
        <p:txBody>
          <a:bodyPr wrap="none" rtlCol="0">
            <a:spAutoFit/>
          </a:bodyPr>
          <a:lstStyle/>
          <a:p>
            <a:r>
              <a:rPr lang="en-GB" sz="1600" dirty="0" smtClean="0"/>
              <a:t>Parameter names</a:t>
            </a:r>
          </a:p>
          <a:p>
            <a:r>
              <a:rPr lang="en-GB" sz="1600" dirty="0" smtClean="0"/>
              <a:t>         Target Values</a:t>
            </a:r>
            <a:endParaRPr lang="en-GB" sz="1600" dirty="0"/>
          </a:p>
        </p:txBody>
      </p:sp>
      <p:cxnSp>
        <p:nvCxnSpPr>
          <p:cNvPr id="30" name="Straight Arrow Connector 29"/>
          <p:cNvCxnSpPr/>
          <p:nvPr/>
        </p:nvCxnSpPr>
        <p:spPr>
          <a:xfrm flipH="1">
            <a:off x="5219905" y="5194454"/>
            <a:ext cx="201148" cy="1123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250922" y="4717691"/>
            <a:ext cx="312035" cy="29548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860879" y="4582500"/>
            <a:ext cx="312035" cy="29548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583844" y="4902067"/>
            <a:ext cx="312035" cy="29548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883406" y="6268349"/>
            <a:ext cx="312035" cy="29548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4249289" y="6407528"/>
            <a:ext cx="312035" cy="29548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636021" y="6555271"/>
            <a:ext cx="312035" cy="29548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2612741" y="3995911"/>
            <a:ext cx="941091" cy="338554"/>
          </a:xfrm>
          <a:prstGeom prst="rect">
            <a:avLst/>
          </a:prstGeom>
          <a:solidFill>
            <a:schemeClr val="bg1"/>
          </a:solidFill>
        </p:spPr>
        <p:txBody>
          <a:bodyPr wrap="none" rtlCol="0">
            <a:spAutoFit/>
          </a:bodyPr>
          <a:lstStyle/>
          <a:p>
            <a:r>
              <a:rPr lang="en-GB" sz="1600" dirty="0" smtClean="0"/>
              <a:t>Variables</a:t>
            </a:r>
            <a:endParaRPr lang="en-GB" sz="1600" dirty="0"/>
          </a:p>
        </p:txBody>
      </p:sp>
      <p:cxnSp>
        <p:nvCxnSpPr>
          <p:cNvPr id="37" name="Straight Connector 36"/>
          <p:cNvCxnSpPr/>
          <p:nvPr/>
        </p:nvCxnSpPr>
        <p:spPr>
          <a:xfrm>
            <a:off x="3544383" y="4250764"/>
            <a:ext cx="347175" cy="3317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2" idx="0"/>
          </p:cNvCxnSpPr>
          <p:nvPr/>
        </p:nvCxnSpPr>
        <p:spPr>
          <a:xfrm>
            <a:off x="3326512" y="4252457"/>
            <a:ext cx="712912" cy="20158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14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7" y="116632"/>
            <a:ext cx="8915400" cy="882352"/>
          </a:xfrm>
        </p:spPr>
        <p:txBody>
          <a:bodyPr/>
          <a:lstStyle/>
          <a:p>
            <a:r>
              <a:rPr lang="en-GB" dirty="0" smtClean="0"/>
              <a:t>Next Steps</a:t>
            </a:r>
            <a:endParaRPr lang="en-GB" dirty="0"/>
          </a:p>
        </p:txBody>
      </p:sp>
      <p:sp>
        <p:nvSpPr>
          <p:cNvPr id="4" name="Content Placeholder 3"/>
          <p:cNvSpPr txBox="1">
            <a:spLocks noGrp="1"/>
          </p:cNvSpPr>
          <p:nvPr>
            <p:ph idx="1"/>
          </p:nvPr>
        </p:nvSpPr>
        <p:spPr>
          <a:xfrm>
            <a:off x="350489" y="908721"/>
            <a:ext cx="9439049" cy="5029069"/>
          </a:xfrm>
          <a:prstGeom prst="rect">
            <a:avLst/>
          </a:prstGeom>
          <a:noFill/>
        </p:spPr>
        <p:txBody>
          <a:bodyPr wrap="square">
            <a:spAutoFit/>
          </a:bodyPr>
          <a:lstStyle/>
          <a:p>
            <a:pPr>
              <a:defRPr/>
            </a:pPr>
            <a:r>
              <a:rPr lang="en-GB" sz="2800" dirty="0" smtClean="0"/>
              <a:t>Complete modifications for </a:t>
            </a:r>
            <a:r>
              <a:rPr lang="en-GB" sz="2800" b="1" dirty="0" smtClean="0">
                <a:solidFill>
                  <a:srgbClr val="C00000"/>
                </a:solidFill>
              </a:rPr>
              <a:t>Shielding</a:t>
            </a:r>
            <a:r>
              <a:rPr lang="en-GB" sz="2800" dirty="0" smtClean="0"/>
              <a:t> performance</a:t>
            </a:r>
          </a:p>
          <a:p>
            <a:pPr lvl="1">
              <a:defRPr/>
            </a:pPr>
            <a:r>
              <a:rPr lang="en-GB" sz="2400" dirty="0" smtClean="0"/>
              <a:t>adjusting the detailed optical path</a:t>
            </a:r>
          </a:p>
          <a:p>
            <a:pPr>
              <a:defRPr/>
            </a:pPr>
            <a:r>
              <a:rPr lang="en-GB" sz="2800" dirty="0" smtClean="0"/>
              <a:t>Optimise design to improve </a:t>
            </a:r>
            <a:r>
              <a:rPr lang="en-GB" sz="2800" b="1" dirty="0" smtClean="0">
                <a:solidFill>
                  <a:srgbClr val="7030A0"/>
                </a:solidFill>
              </a:rPr>
              <a:t>Image Quality</a:t>
            </a:r>
          </a:p>
          <a:p>
            <a:pPr lvl="1">
              <a:defRPr/>
            </a:pPr>
            <a:r>
              <a:rPr lang="en-GB" sz="2400" dirty="0" smtClean="0"/>
              <a:t>to meet required standard</a:t>
            </a:r>
          </a:p>
          <a:p>
            <a:pPr lvl="1">
              <a:defRPr/>
            </a:pPr>
            <a:r>
              <a:rPr lang="en-GB" sz="2400" dirty="0" smtClean="0"/>
              <a:t>within constraints of PBIP geometry</a:t>
            </a:r>
          </a:p>
          <a:p>
            <a:pPr>
              <a:defRPr/>
            </a:pPr>
            <a:r>
              <a:rPr lang="en-GB" sz="2800" b="1" dirty="0" smtClean="0">
                <a:solidFill>
                  <a:srgbClr val="00B050"/>
                </a:solidFill>
              </a:rPr>
              <a:t>Finalise</a:t>
            </a:r>
            <a:r>
              <a:rPr lang="en-GB" sz="2800" dirty="0" smtClean="0"/>
              <a:t> optical path, mirrors and apertures:</a:t>
            </a:r>
          </a:p>
          <a:p>
            <a:pPr lvl="1">
              <a:defRPr/>
            </a:pPr>
            <a:r>
              <a:rPr lang="en-GB" sz="2400" dirty="0" smtClean="0"/>
              <a:t>to </a:t>
            </a:r>
            <a:r>
              <a:rPr lang="en-GB" sz="2400" dirty="0"/>
              <a:t>enable completion of PBIP Mechanical </a:t>
            </a:r>
            <a:r>
              <a:rPr lang="en-GB" sz="2400" dirty="0" smtClean="0"/>
              <a:t>Design including Cooling System planning</a:t>
            </a:r>
          </a:p>
          <a:p>
            <a:pPr lvl="1">
              <a:defRPr/>
            </a:pPr>
            <a:r>
              <a:rPr lang="en-GB" sz="2400" dirty="0"/>
              <a:t>t</a:t>
            </a:r>
            <a:r>
              <a:rPr lang="en-GB" sz="2400" dirty="0" smtClean="0"/>
              <a:t>o permit thermal calculations and deformations at mirror mountings, as input to </a:t>
            </a:r>
            <a:r>
              <a:rPr lang="en-GB" sz="2400" dirty="0" err="1" smtClean="0"/>
              <a:t>Tolerancing</a:t>
            </a:r>
            <a:r>
              <a:rPr lang="en-GB" sz="2400" dirty="0" smtClean="0"/>
              <a:t> process</a:t>
            </a:r>
            <a:endParaRPr lang="en-GB" sz="2400" dirty="0"/>
          </a:p>
          <a:p>
            <a:pPr>
              <a:defRPr/>
            </a:pPr>
            <a:r>
              <a:rPr lang="en-GB" sz="2800" dirty="0" smtClean="0"/>
              <a:t>Create </a:t>
            </a:r>
            <a:r>
              <a:rPr lang="en-GB" sz="2800" b="1" dirty="0" smtClean="0">
                <a:solidFill>
                  <a:schemeClr val="accent6">
                    <a:lumMod val="75000"/>
                  </a:schemeClr>
                </a:solidFill>
              </a:rPr>
              <a:t>Target &amp; Dump </a:t>
            </a:r>
            <a:r>
              <a:rPr lang="en-GB" sz="2800" dirty="0" smtClean="0"/>
              <a:t>imaging optics as variants of PBW</a:t>
            </a:r>
          </a:p>
        </p:txBody>
      </p:sp>
      <p:sp>
        <p:nvSpPr>
          <p:cNvPr id="3" name="TextBox 2"/>
          <p:cNvSpPr txBox="1"/>
          <p:nvPr/>
        </p:nvSpPr>
        <p:spPr>
          <a:xfrm>
            <a:off x="1442610" y="5805264"/>
            <a:ext cx="6318702" cy="523220"/>
          </a:xfrm>
          <a:prstGeom prst="rect">
            <a:avLst/>
          </a:prstGeom>
          <a:noFill/>
        </p:spPr>
        <p:txBody>
          <a:bodyPr wrap="square" rtlCol="0">
            <a:spAutoFit/>
          </a:bodyPr>
          <a:lstStyle/>
          <a:p>
            <a:pPr marL="457200" indent="-457200">
              <a:buFont typeface="Arial" panose="020B0604020202020204" pitchFamily="34" charset="0"/>
              <a:buChar char="•"/>
              <a:defRPr/>
            </a:pPr>
            <a:r>
              <a:rPr lang="en-GB" sz="2800" b="1" dirty="0" smtClean="0">
                <a:solidFill>
                  <a:srgbClr val="00B0F0"/>
                </a:solidFill>
              </a:rPr>
              <a:t>PDR</a:t>
            </a:r>
            <a:r>
              <a:rPr lang="en-GB" sz="2800" dirty="0" smtClean="0"/>
              <a:t> </a:t>
            </a:r>
            <a:r>
              <a:rPr lang="en-GB" sz="2800" dirty="0"/>
              <a:t>for full optical system, </a:t>
            </a:r>
            <a:r>
              <a:rPr lang="en-GB" sz="2800" dirty="0" smtClean="0"/>
              <a:t>Q2 </a:t>
            </a:r>
            <a:r>
              <a:rPr lang="en-GB" sz="2800" dirty="0"/>
              <a:t>2016 </a:t>
            </a:r>
          </a:p>
        </p:txBody>
      </p:sp>
    </p:spTree>
    <p:extLst>
      <p:ext uri="{BB962C8B-B14F-4D97-AF65-F5344CB8AC3E}">
        <p14:creationId xmlns:p14="http://schemas.microsoft.com/office/powerpoint/2010/main" val="944624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30"/>
          <a:stretch/>
        </p:blipFill>
        <p:spPr bwMode="auto">
          <a:xfrm rot="5400000">
            <a:off x="6728533" y="2711017"/>
            <a:ext cx="4330524" cy="142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ight Arrow 31"/>
          <p:cNvSpPr/>
          <p:nvPr/>
        </p:nvSpPr>
        <p:spPr>
          <a:xfrm rot="18571565">
            <a:off x="9251193" y="4391674"/>
            <a:ext cx="227229" cy="9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CI_logo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09" y="6021289"/>
            <a:ext cx="1515136"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STFC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900" y="6191251"/>
            <a:ext cx="2340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Lancs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23944" y="1150939"/>
            <a:ext cx="31575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5406" y="6092031"/>
            <a:ext cx="203967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Box 1"/>
          <p:cNvSpPr txBox="1">
            <a:spLocks noChangeArrowheads="1"/>
          </p:cNvSpPr>
          <p:nvPr/>
        </p:nvSpPr>
        <p:spPr bwMode="auto">
          <a:xfrm>
            <a:off x="1599101" y="311151"/>
            <a:ext cx="65509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3200" dirty="0"/>
              <a:t>ESS Target Instrumentation </a:t>
            </a:r>
          </a:p>
          <a:p>
            <a:pPr algn="ctr"/>
            <a:r>
              <a:rPr lang="en-GB" altLang="en-US" sz="2400" dirty="0"/>
              <a:t>Optical Systems Design</a:t>
            </a:r>
          </a:p>
        </p:txBody>
      </p:sp>
      <p:pic>
        <p:nvPicPr>
          <p:cNvPr id="20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173" y="1393825"/>
            <a:ext cx="1362075" cy="83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9"/>
          <p:cNvPicPr>
            <a:picLocks noChangeAspect="1" noChangeArrowheads="1"/>
          </p:cNvPicPr>
          <p:nvPr/>
        </p:nvPicPr>
        <p:blipFill>
          <a:blip r:embed="rId9">
            <a:extLst>
              <a:ext uri="{28A0092B-C50C-407E-A947-70E740481C1C}">
                <a14:useLocalDpi xmlns:a14="http://schemas.microsoft.com/office/drawing/2010/main" val="0"/>
              </a:ext>
            </a:extLst>
          </a:blip>
          <a:srcRect l="31819" t="13490" r="35223" b="28535"/>
          <a:stretch>
            <a:fillRect/>
          </a:stretch>
        </p:blipFill>
        <p:spPr bwMode="auto">
          <a:xfrm>
            <a:off x="2916767" y="1778000"/>
            <a:ext cx="3699272" cy="332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3" name="TextBox 3"/>
          <p:cNvSpPr txBox="1">
            <a:spLocks noChangeArrowheads="1"/>
          </p:cNvSpPr>
          <p:nvPr/>
        </p:nvSpPr>
        <p:spPr bwMode="auto">
          <a:xfrm>
            <a:off x="218414" y="1955801"/>
            <a:ext cx="263472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1600" b="1"/>
              <a:t>Source:</a:t>
            </a:r>
          </a:p>
          <a:p>
            <a:r>
              <a:rPr lang="en-GB" altLang="en-US" sz="1600"/>
              <a:t>Proton beam raster scan on exit window  (PBW)</a:t>
            </a:r>
          </a:p>
          <a:p>
            <a:r>
              <a:rPr lang="en-GB" altLang="en-US" sz="1600"/>
              <a:t>- also on the target</a:t>
            </a:r>
          </a:p>
        </p:txBody>
      </p:sp>
      <p:sp>
        <p:nvSpPr>
          <p:cNvPr id="2064" name="TextBox 4"/>
          <p:cNvSpPr txBox="1">
            <a:spLocks noChangeArrowheads="1"/>
          </p:cNvSpPr>
          <p:nvPr/>
        </p:nvSpPr>
        <p:spPr bwMode="auto">
          <a:xfrm>
            <a:off x="2932246" y="1412875"/>
            <a:ext cx="3450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b="1"/>
              <a:t>ESS Target Monolith (section)</a:t>
            </a:r>
          </a:p>
        </p:txBody>
      </p:sp>
      <p:sp>
        <p:nvSpPr>
          <p:cNvPr id="6" name="Right Arrow 5"/>
          <p:cNvSpPr/>
          <p:nvPr/>
        </p:nvSpPr>
        <p:spPr>
          <a:xfrm rot="21094206">
            <a:off x="1301884" y="4616450"/>
            <a:ext cx="1606285" cy="215900"/>
          </a:xfrm>
          <a:prstGeom prst="rightArrow">
            <a:avLst/>
          </a:prstGeom>
          <a:pattFill prst="pct25">
            <a:fgClr>
              <a:srgbClr val="FF0000"/>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i="1" dirty="0">
              <a:solidFill>
                <a:srgbClr val="FF0000"/>
              </a:solidFill>
            </a:endParaRPr>
          </a:p>
        </p:txBody>
      </p:sp>
      <p:sp>
        <p:nvSpPr>
          <p:cNvPr id="2066" name="TextBox 6"/>
          <p:cNvSpPr txBox="1">
            <a:spLocks noChangeArrowheads="1"/>
          </p:cNvSpPr>
          <p:nvPr/>
        </p:nvSpPr>
        <p:spPr bwMode="auto">
          <a:xfrm>
            <a:off x="7370209" y="4136232"/>
            <a:ext cx="149105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1600" b="1" dirty="0"/>
              <a:t>PBIP Slice</a:t>
            </a:r>
          </a:p>
          <a:p>
            <a:r>
              <a:rPr lang="en-GB" altLang="en-US" sz="1600" dirty="0"/>
              <a:t>containing optical path</a:t>
            </a:r>
          </a:p>
        </p:txBody>
      </p:sp>
      <p:sp>
        <p:nvSpPr>
          <p:cNvPr id="10" name="Rounded Rectangular Callout 9"/>
          <p:cNvSpPr/>
          <p:nvPr/>
        </p:nvSpPr>
        <p:spPr>
          <a:xfrm>
            <a:off x="3582327" y="4197351"/>
            <a:ext cx="447146" cy="549275"/>
          </a:xfrm>
          <a:prstGeom prst="wedgeRoundRectCallout">
            <a:avLst>
              <a:gd name="adj1" fmla="val -274888"/>
              <a:gd name="adj2" fmla="val -359852"/>
              <a:gd name="adj3" fmla="val 16667"/>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Notched Right Arrow 8"/>
          <p:cNvSpPr/>
          <p:nvPr/>
        </p:nvSpPr>
        <p:spPr>
          <a:xfrm rot="21129134">
            <a:off x="5613400" y="3813175"/>
            <a:ext cx="1568450" cy="544513"/>
          </a:xfrm>
          <a:prstGeom prst="notchedRightArrow">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i="1" dirty="0">
                <a:solidFill>
                  <a:srgbClr val="0070C0"/>
                </a:solidFill>
              </a:rPr>
              <a:t>neutrons</a:t>
            </a:r>
          </a:p>
        </p:txBody>
      </p:sp>
      <p:grpSp>
        <p:nvGrpSpPr>
          <p:cNvPr id="2070" name="Group 14348"/>
          <p:cNvGrpSpPr>
            <a:grpSpLocks/>
          </p:cNvGrpSpPr>
          <p:nvPr/>
        </p:nvGrpSpPr>
        <p:grpSpPr bwMode="auto">
          <a:xfrm>
            <a:off x="2452423" y="3249613"/>
            <a:ext cx="2032794" cy="1116012"/>
            <a:chOff x="2119086" y="3392884"/>
            <a:chExt cx="1876850" cy="1116237"/>
          </a:xfrm>
        </p:grpSpPr>
        <p:cxnSp>
          <p:nvCxnSpPr>
            <p:cNvPr id="25" name="Straight Arrow Connector 24"/>
            <p:cNvCxnSpPr/>
            <p:nvPr/>
          </p:nvCxnSpPr>
          <p:spPr>
            <a:xfrm flipH="1">
              <a:off x="2119086" y="3392884"/>
              <a:ext cx="1876850" cy="2349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995936" y="3392884"/>
              <a:ext cx="0" cy="10638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575154" y="4456723"/>
              <a:ext cx="420782" cy="523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350" name="Flowchart: Direct Access Storage 14349"/>
          <p:cNvSpPr/>
          <p:nvPr/>
        </p:nvSpPr>
        <p:spPr>
          <a:xfrm>
            <a:off x="2019775" y="3484555"/>
            <a:ext cx="358939" cy="165479"/>
          </a:xfrm>
          <a:prstGeom prst="flowChartMagneticDrum">
            <a:avLst/>
          </a:prstGeom>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52" name="Notched Right Arrow 14351"/>
          <p:cNvSpPr/>
          <p:nvPr/>
        </p:nvSpPr>
        <p:spPr>
          <a:xfrm rot="19968888">
            <a:off x="6008953" y="3643314"/>
            <a:ext cx="856456" cy="344487"/>
          </a:xfrm>
          <a:prstGeom prst="notchedRightArrow">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72" name="TextBox 14350"/>
          <p:cNvSpPr txBox="1">
            <a:spLocks noChangeArrowheads="1"/>
          </p:cNvSpPr>
          <p:nvPr/>
        </p:nvSpPr>
        <p:spPr bwMode="auto">
          <a:xfrm>
            <a:off x="507339" y="3162301"/>
            <a:ext cx="166991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1600" b="1"/>
              <a:t>Camera:</a:t>
            </a:r>
          </a:p>
          <a:p>
            <a:r>
              <a:rPr lang="en-GB" altLang="en-US" sz="1600"/>
              <a:t>At end of light path, outside shield</a:t>
            </a:r>
          </a:p>
        </p:txBody>
      </p:sp>
      <p:sp>
        <p:nvSpPr>
          <p:cNvPr id="51" name="Notched Right Arrow 50"/>
          <p:cNvSpPr/>
          <p:nvPr/>
        </p:nvSpPr>
        <p:spPr>
          <a:xfrm rot="461824">
            <a:off x="6186091" y="4233863"/>
            <a:ext cx="858176" cy="342900"/>
          </a:xfrm>
          <a:prstGeom prst="notchedRightArrow">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53" name="Rounded Rectangular Callout 14352"/>
          <p:cNvSpPr/>
          <p:nvPr/>
        </p:nvSpPr>
        <p:spPr>
          <a:xfrm>
            <a:off x="4892809" y="3927475"/>
            <a:ext cx="897731" cy="623888"/>
          </a:xfrm>
          <a:prstGeom prst="wedgeRoundRectCallout">
            <a:avLst>
              <a:gd name="adj1" fmla="val 191678"/>
              <a:gd name="adj2" fmla="val -307891"/>
              <a:gd name="adj3" fmla="val 16667"/>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76" name="TextBox 14353"/>
          <p:cNvSpPr txBox="1">
            <a:spLocks noChangeArrowheads="1"/>
          </p:cNvSpPr>
          <p:nvPr/>
        </p:nvSpPr>
        <p:spPr bwMode="auto">
          <a:xfrm>
            <a:off x="6908404" y="1727200"/>
            <a:ext cx="100951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a:t>Target Wheel</a:t>
            </a:r>
          </a:p>
        </p:txBody>
      </p:sp>
      <p:sp>
        <p:nvSpPr>
          <p:cNvPr id="2" name="TextBox 1"/>
          <p:cNvSpPr txBox="1"/>
          <p:nvPr/>
        </p:nvSpPr>
        <p:spPr>
          <a:xfrm>
            <a:off x="1599100" y="5445701"/>
            <a:ext cx="5406288" cy="646331"/>
          </a:xfrm>
          <a:prstGeom prst="rect">
            <a:avLst/>
          </a:prstGeom>
          <a:noFill/>
          <a:ln>
            <a:solidFill>
              <a:schemeClr val="accent1"/>
            </a:solidFill>
          </a:ln>
        </p:spPr>
        <p:txBody>
          <a:bodyPr wrap="none" rtlCol="0">
            <a:spAutoFit/>
          </a:bodyPr>
          <a:lstStyle/>
          <a:p>
            <a:r>
              <a:rPr lang="en-GB" dirty="0" smtClean="0"/>
              <a:t>Context:	Image proton beam at window and target</a:t>
            </a:r>
          </a:p>
          <a:p>
            <a:r>
              <a:rPr lang="en-GB" dirty="0" smtClean="0"/>
              <a:t>	Observe images remotely =&gt; long optical path</a:t>
            </a:r>
            <a:endParaRPr lang="en-GB" dirty="0"/>
          </a:p>
        </p:txBody>
      </p:sp>
      <p:sp>
        <p:nvSpPr>
          <p:cNvPr id="4" name="Right Arrow 3"/>
          <p:cNvSpPr/>
          <p:nvPr/>
        </p:nvSpPr>
        <p:spPr>
          <a:xfrm rot="18571565">
            <a:off x="7996823" y="5222912"/>
            <a:ext cx="1152128" cy="155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18477216">
            <a:off x="7749518" y="5280683"/>
            <a:ext cx="1835127" cy="369332"/>
          </a:xfrm>
          <a:prstGeom prst="rect">
            <a:avLst/>
          </a:prstGeom>
        </p:spPr>
        <p:txBody>
          <a:bodyPr wrap="square">
            <a:spAutoFit/>
          </a:bodyPr>
          <a:lstStyle/>
          <a:p>
            <a:pPr algn="ctr">
              <a:defRPr/>
            </a:pPr>
            <a:r>
              <a:rPr lang="en-GB" b="1" i="1" dirty="0">
                <a:solidFill>
                  <a:srgbClr val="FF0000"/>
                </a:solidFill>
              </a:rPr>
              <a:t>Proton beam</a:t>
            </a:r>
          </a:p>
        </p:txBody>
      </p:sp>
      <p:sp>
        <p:nvSpPr>
          <p:cNvPr id="7" name="Rectangle 6"/>
          <p:cNvSpPr/>
          <p:nvPr/>
        </p:nvSpPr>
        <p:spPr>
          <a:xfrm>
            <a:off x="8180835" y="2898404"/>
            <a:ext cx="369450" cy="468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ular Callout 10"/>
          <p:cNvSpPr/>
          <p:nvPr/>
        </p:nvSpPr>
        <p:spPr>
          <a:xfrm>
            <a:off x="4328717" y="3141664"/>
            <a:ext cx="313002" cy="1487487"/>
          </a:xfrm>
          <a:prstGeom prst="wedgeRoundRectCallout">
            <a:avLst>
              <a:gd name="adj1" fmla="val 1283186"/>
              <a:gd name="adj2" fmla="val -53082"/>
              <a:gd name="adj3"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p:nvPr/>
        </p:nvSpPr>
        <p:spPr>
          <a:xfrm rot="21082997">
            <a:off x="1401851" y="4681750"/>
            <a:ext cx="1429302" cy="369332"/>
          </a:xfrm>
          <a:prstGeom prst="rect">
            <a:avLst/>
          </a:prstGeom>
        </p:spPr>
        <p:txBody>
          <a:bodyPr wrap="none">
            <a:spAutoFit/>
          </a:bodyPr>
          <a:lstStyle/>
          <a:p>
            <a:pPr lvl="0" algn="ctr">
              <a:defRPr/>
            </a:pPr>
            <a:r>
              <a:rPr lang="en-GB" b="1" i="1" dirty="0">
                <a:solidFill>
                  <a:srgbClr val="FF0000"/>
                </a:solidFill>
              </a:rPr>
              <a:t>Proton beam</a:t>
            </a:r>
          </a:p>
        </p:txBody>
      </p:sp>
    </p:spTree>
    <p:extLst>
      <p:ext uri="{BB962C8B-B14F-4D97-AF65-F5344CB8AC3E}">
        <p14:creationId xmlns:p14="http://schemas.microsoft.com/office/powerpoint/2010/main" val="3401119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601" y="1772817"/>
            <a:ext cx="1561571" cy="433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96549" y="188640"/>
            <a:ext cx="8514151" cy="1143000"/>
          </a:xfrm>
        </p:spPr>
        <p:txBody>
          <a:bodyPr>
            <a:noAutofit/>
          </a:bodyPr>
          <a:lstStyle/>
          <a:p>
            <a:r>
              <a:rPr lang="en-GB" sz="3600" dirty="0" smtClean="0"/>
              <a:t>ESS Target – Proton Beam Instrumentation Plug (PBIP)</a:t>
            </a:r>
            <a:endParaRPr lang="en-GB" sz="3600" dirty="0"/>
          </a:p>
        </p:txBody>
      </p:sp>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44948" r="47850"/>
          <a:stretch/>
        </p:blipFill>
        <p:spPr>
          <a:xfrm>
            <a:off x="1676636" y="1700809"/>
            <a:ext cx="613349" cy="4536504"/>
          </a:xfrm>
          <a:solidFill>
            <a:schemeClr val="accent1">
              <a:alpha val="40000"/>
            </a:schemeClr>
          </a:solidFill>
        </p:spPr>
      </p:pic>
      <p:pic>
        <p:nvPicPr>
          <p:cNvPr id="7"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26996" r="69621"/>
          <a:stretch/>
        </p:blipFill>
        <p:spPr bwMode="auto">
          <a:xfrm>
            <a:off x="1364601" y="2943225"/>
            <a:ext cx="474394" cy="316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70781"/>
          <a:stretch/>
        </p:blipFill>
        <p:spPr bwMode="auto">
          <a:xfrm>
            <a:off x="2145388" y="4841503"/>
            <a:ext cx="780785" cy="126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2029072" y="5817232"/>
            <a:ext cx="232629" cy="90000"/>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328931" y="1884888"/>
            <a:ext cx="5460607" cy="3970318"/>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Thickness = 100mm</a:t>
            </a:r>
          </a:p>
          <a:p>
            <a:pPr marL="285750" indent="-285750">
              <a:buFont typeface="Arial" panose="020B0604020202020204" pitchFamily="34" charset="0"/>
              <a:buChar char="•"/>
            </a:pPr>
            <a:r>
              <a:rPr lang="en-GB" dirty="0" smtClean="0"/>
              <a:t>Overall Height = 4.4m</a:t>
            </a:r>
          </a:p>
          <a:p>
            <a:pPr marL="285750" indent="-285750">
              <a:buFont typeface="Arial" panose="020B0604020202020204" pitchFamily="34" charset="0"/>
              <a:buChar char="•"/>
            </a:pPr>
            <a:r>
              <a:rPr lang="en-GB" dirty="0" smtClean="0"/>
              <a:t>Radiation Shielding   = Steel</a:t>
            </a:r>
          </a:p>
          <a:p>
            <a:endParaRPr lang="en-GB" dirty="0" smtClean="0"/>
          </a:p>
          <a:p>
            <a:r>
              <a:rPr lang="en-GB" u="sng" dirty="0" smtClean="0"/>
              <a:t>Shielding material </a:t>
            </a:r>
            <a:r>
              <a:rPr lang="en-GB" dirty="0" smtClean="0"/>
              <a:t>fills the volume not occupied by the light path and mirrors</a:t>
            </a:r>
          </a:p>
          <a:p>
            <a:endParaRPr lang="en-GB" dirty="0"/>
          </a:p>
          <a:p>
            <a:r>
              <a:rPr lang="en-GB" u="sng" dirty="0" smtClean="0"/>
              <a:t>Proton beam</a:t>
            </a:r>
            <a:r>
              <a:rPr lang="en-GB" dirty="0" smtClean="0"/>
              <a:t>, after exiting the window, passes centrally through the PBIP </a:t>
            </a:r>
          </a:p>
          <a:p>
            <a:endParaRPr lang="en-GB" dirty="0" smtClean="0"/>
          </a:p>
          <a:p>
            <a:r>
              <a:rPr lang="en-GB" u="sng" dirty="0" smtClean="0"/>
              <a:t>First mirror </a:t>
            </a:r>
            <a:r>
              <a:rPr lang="en-GB" dirty="0" smtClean="0"/>
              <a:t>is displaced (to left of centre)</a:t>
            </a:r>
          </a:p>
          <a:p>
            <a:endParaRPr lang="en-GB" dirty="0"/>
          </a:p>
          <a:p>
            <a:r>
              <a:rPr lang="en-GB" u="sng" dirty="0" smtClean="0"/>
              <a:t>Proton Beam Window </a:t>
            </a:r>
            <a:r>
              <a:rPr lang="en-GB" dirty="0" smtClean="0"/>
              <a:t> with fluorescent coating</a:t>
            </a:r>
            <a:endParaRPr lang="en-GB" dirty="0"/>
          </a:p>
        </p:txBody>
      </p:sp>
      <p:cxnSp>
        <p:nvCxnSpPr>
          <p:cNvPr id="12" name="Straight Arrow Connector 11"/>
          <p:cNvCxnSpPr/>
          <p:nvPr/>
        </p:nvCxnSpPr>
        <p:spPr>
          <a:xfrm flipH="1">
            <a:off x="2261701" y="4365105"/>
            <a:ext cx="2067232" cy="174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535779" y="2852936"/>
            <a:ext cx="1793153"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78714" y="3573016"/>
            <a:ext cx="1950217" cy="151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Up Arrow 18"/>
          <p:cNvSpPr/>
          <p:nvPr/>
        </p:nvSpPr>
        <p:spPr>
          <a:xfrm>
            <a:off x="2066679" y="5936506"/>
            <a:ext cx="195022" cy="516831"/>
          </a:xfrm>
          <a:prstGeom prst="upArrow">
            <a:avLst/>
          </a:prstGeom>
          <a:pattFill prst="pct30">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838995" y="5772232"/>
            <a:ext cx="97500" cy="180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flipH="1">
            <a:off x="1887745" y="5091168"/>
            <a:ext cx="2441186" cy="681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33422" y="1654056"/>
            <a:ext cx="5882572" cy="461665"/>
          </a:xfrm>
          <a:prstGeom prst="rect">
            <a:avLst/>
          </a:prstGeom>
        </p:spPr>
        <p:txBody>
          <a:bodyPr wrap="none">
            <a:spAutoFit/>
          </a:bodyPr>
          <a:lstStyle/>
          <a:p>
            <a:r>
              <a:rPr lang="en-GB" sz="2400" b="1" i="1" dirty="0"/>
              <a:t>Light Ray-Path within Optics slice of the PBIP</a:t>
            </a:r>
          </a:p>
        </p:txBody>
      </p:sp>
      <p:sp>
        <p:nvSpPr>
          <p:cNvPr id="5" name="Oval 4"/>
          <p:cNvSpPr/>
          <p:nvPr/>
        </p:nvSpPr>
        <p:spPr>
          <a:xfrm>
            <a:off x="1936495" y="6309320"/>
            <a:ext cx="442219" cy="360040"/>
          </a:xfrm>
          <a:prstGeom prst="ellipse">
            <a:avLst/>
          </a:prstGeom>
          <a:solidFill>
            <a:srgbClr val="F2704C">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1887746" y="1916832"/>
            <a:ext cx="648034" cy="432048"/>
          </a:xfrm>
          <a:prstGeom prst="cloud">
            <a:avLst/>
          </a:prstGeom>
          <a:pattFill prst="lt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loud 17"/>
          <p:cNvSpPr/>
          <p:nvPr/>
        </p:nvSpPr>
        <p:spPr>
          <a:xfrm>
            <a:off x="2236137" y="2564904"/>
            <a:ext cx="361179" cy="288032"/>
          </a:xfrm>
          <a:prstGeom prst="cloud">
            <a:avLst/>
          </a:prstGeom>
          <a:pattFill prst="lt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loud 19"/>
          <p:cNvSpPr/>
          <p:nvPr/>
        </p:nvSpPr>
        <p:spPr>
          <a:xfrm>
            <a:off x="2017535" y="4841504"/>
            <a:ext cx="361179" cy="747737"/>
          </a:xfrm>
          <a:prstGeom prst="cloud">
            <a:avLst/>
          </a:prstGeom>
          <a:pattFill prst="lt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loud 23"/>
          <p:cNvSpPr/>
          <p:nvPr/>
        </p:nvSpPr>
        <p:spPr>
          <a:xfrm>
            <a:off x="2198125" y="2708921"/>
            <a:ext cx="180590" cy="584449"/>
          </a:xfrm>
          <a:prstGeom prst="cloud">
            <a:avLst/>
          </a:prstGeom>
          <a:pattFill prst="lt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loud 24"/>
          <p:cNvSpPr/>
          <p:nvPr/>
        </p:nvSpPr>
        <p:spPr>
          <a:xfrm>
            <a:off x="1884403" y="3940548"/>
            <a:ext cx="180590" cy="747737"/>
          </a:xfrm>
          <a:prstGeom prst="cloud">
            <a:avLst/>
          </a:prstGeom>
          <a:pattFill prst="lt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loud 25"/>
          <p:cNvSpPr/>
          <p:nvPr/>
        </p:nvSpPr>
        <p:spPr>
          <a:xfrm>
            <a:off x="1808081" y="2943226"/>
            <a:ext cx="180590" cy="747737"/>
          </a:xfrm>
          <a:prstGeom prst="cloud">
            <a:avLst/>
          </a:prstGeom>
          <a:pattFill prst="lt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flipH="1">
            <a:off x="2416726" y="5700264"/>
            <a:ext cx="1946848" cy="753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884745" y="5879449"/>
            <a:ext cx="234026" cy="582108"/>
          </a:xfrm>
          <a:prstGeom prst="straightConnector1">
            <a:avLst/>
          </a:prstGeom>
          <a:ln>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838875" y="5888445"/>
            <a:ext cx="279897" cy="582108"/>
          </a:xfrm>
          <a:prstGeom prst="straightConnector1">
            <a:avLst/>
          </a:prstGeom>
          <a:ln>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240000" flipH="1" flipV="1">
            <a:off x="1907455" y="5861999"/>
            <a:ext cx="234026" cy="608554"/>
          </a:xfrm>
          <a:prstGeom prst="straightConnector1">
            <a:avLst/>
          </a:prstGeom>
          <a:ln>
            <a:prstDash val="lgDas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053481" y="6417332"/>
            <a:ext cx="234026" cy="144016"/>
          </a:xfrm>
          <a:prstGeom prst="round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8625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577070" y="908721"/>
            <a:ext cx="4290476" cy="5281761"/>
            <a:chOff x="5148064" y="908720"/>
            <a:chExt cx="3960439" cy="528176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73" t="4072" r="18267" b="5740"/>
            <a:stretch/>
          </p:blipFill>
          <p:spPr bwMode="auto">
            <a:xfrm>
              <a:off x="5148064" y="908720"/>
              <a:ext cx="3960439" cy="528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62190" y="1556792"/>
              <a:ext cx="1973156"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2"/>
          <p:cNvSpPr>
            <a:spLocks noGrp="1"/>
          </p:cNvSpPr>
          <p:nvPr>
            <p:ph idx="1"/>
          </p:nvPr>
        </p:nvSpPr>
        <p:spPr>
          <a:xfrm>
            <a:off x="350489" y="1526059"/>
            <a:ext cx="8982203" cy="4669979"/>
          </a:xfrm>
        </p:spPr>
        <p:txBody>
          <a:bodyPr>
            <a:normAutofit/>
          </a:bodyPr>
          <a:lstStyle/>
          <a:p>
            <a:r>
              <a:rPr lang="en-GB" sz="2400" dirty="0" smtClean="0"/>
              <a:t>Requirements Analysis to derive </a:t>
            </a:r>
            <a:r>
              <a:rPr lang="en-GB" sz="2400" dirty="0" smtClean="0">
                <a:solidFill>
                  <a:srgbClr val="FF0000"/>
                </a:solidFill>
              </a:rPr>
              <a:t>Optics System specification</a:t>
            </a:r>
          </a:p>
          <a:p>
            <a:pPr lvl="1"/>
            <a:r>
              <a:rPr lang="en-GB" sz="2000" b="1" i="1" dirty="0" smtClean="0"/>
              <a:t>Resolution</a:t>
            </a:r>
            <a:r>
              <a:rPr lang="en-GB" sz="2000" dirty="0" smtClean="0"/>
              <a:t>: to provide useful input to Machine Protection System</a:t>
            </a:r>
          </a:p>
          <a:p>
            <a:pPr lvl="1"/>
            <a:r>
              <a:rPr lang="en-GB" sz="2000" b="1" i="1" dirty="0" smtClean="0"/>
              <a:t>Magnification/Aperture</a:t>
            </a:r>
            <a:r>
              <a:rPr lang="en-GB" sz="2000" dirty="0" smtClean="0"/>
              <a:t>: Match object – intermediate </a:t>
            </a:r>
            <a:r>
              <a:rPr lang="en-GB" sz="2000" dirty="0"/>
              <a:t>–</a:t>
            </a:r>
            <a:r>
              <a:rPr lang="en-GB" sz="2000" dirty="0" smtClean="0"/>
              <a:t> final image</a:t>
            </a:r>
          </a:p>
          <a:p>
            <a:pPr lvl="1"/>
            <a:r>
              <a:rPr lang="en-GB" sz="2000" b="1" i="1" dirty="0" smtClean="0"/>
              <a:t>Light Source</a:t>
            </a:r>
            <a:r>
              <a:rPr lang="en-GB" sz="2000" dirty="0" smtClean="0"/>
              <a:t>: candidates considered, scintillator screens selected </a:t>
            </a:r>
          </a:p>
          <a:p>
            <a:pPr lvl="1"/>
            <a:r>
              <a:rPr lang="en-GB" sz="2000" b="1" i="1" dirty="0" smtClean="0"/>
              <a:t>Detection</a:t>
            </a:r>
            <a:r>
              <a:rPr lang="en-GB" sz="2000" dirty="0" smtClean="0"/>
              <a:t>:	 Remote camera located in unrestricted area</a:t>
            </a:r>
          </a:p>
          <a:p>
            <a:pPr lvl="1"/>
            <a:r>
              <a:rPr lang="en-GB" sz="2000" b="1" i="1" dirty="0" smtClean="0"/>
              <a:t>3 separate systems </a:t>
            </a:r>
            <a:r>
              <a:rPr lang="en-GB" sz="2000" dirty="0" smtClean="0"/>
              <a:t>(all similar): 1) Beam Window; 2) Target; 3) Dump</a:t>
            </a:r>
          </a:p>
          <a:p>
            <a:r>
              <a:rPr lang="en-GB" sz="2400" dirty="0" smtClean="0"/>
              <a:t>Experience of </a:t>
            </a:r>
            <a:r>
              <a:rPr lang="en-GB" sz="2400" dirty="0" smtClean="0">
                <a:solidFill>
                  <a:srgbClr val="FF0000"/>
                </a:solidFill>
              </a:rPr>
              <a:t>SNS </a:t>
            </a:r>
            <a:r>
              <a:rPr lang="en-GB" sz="2400" dirty="0">
                <a:solidFill>
                  <a:srgbClr val="FF0000"/>
                </a:solidFill>
              </a:rPr>
              <a:t>T</a:t>
            </a:r>
            <a:r>
              <a:rPr lang="en-GB" sz="2400" dirty="0" smtClean="0">
                <a:solidFill>
                  <a:srgbClr val="FF0000"/>
                </a:solidFill>
              </a:rPr>
              <a:t>arget optics</a:t>
            </a:r>
            <a:r>
              <a:rPr lang="en-GB" sz="2400" dirty="0" smtClean="0"/>
              <a:t>, based on Mirrors + Fibres</a:t>
            </a:r>
          </a:p>
          <a:p>
            <a:r>
              <a:rPr lang="en-GB" sz="2400" dirty="0" smtClean="0"/>
              <a:t>Developed an entirely-</a:t>
            </a:r>
            <a:r>
              <a:rPr lang="en-GB" sz="2400" dirty="0" smtClean="0">
                <a:solidFill>
                  <a:srgbClr val="FF0000"/>
                </a:solidFill>
              </a:rPr>
              <a:t>reflective</a:t>
            </a:r>
            <a:r>
              <a:rPr lang="en-GB" sz="2400" dirty="0" smtClean="0"/>
              <a:t>, </a:t>
            </a:r>
            <a:r>
              <a:rPr lang="en-GB" sz="2400" dirty="0" smtClean="0">
                <a:solidFill>
                  <a:srgbClr val="FF0000"/>
                </a:solidFill>
              </a:rPr>
              <a:t>multi-mirror</a:t>
            </a:r>
            <a:r>
              <a:rPr lang="en-GB" sz="2400" dirty="0" smtClean="0"/>
              <a:t> concept</a:t>
            </a:r>
          </a:p>
          <a:p>
            <a:r>
              <a:rPr lang="en-GB" sz="2400" dirty="0"/>
              <a:t>ZEMAX 	</a:t>
            </a:r>
            <a:r>
              <a:rPr lang="en-GB" sz="2400" dirty="0" err="1">
                <a:solidFill>
                  <a:srgbClr val="FF0000"/>
                </a:solidFill>
              </a:rPr>
              <a:t>OpticStudio</a:t>
            </a:r>
            <a:r>
              <a:rPr lang="en-GB" sz="2400" dirty="0"/>
              <a:t> software specified from the outset</a:t>
            </a:r>
          </a:p>
          <a:p>
            <a:r>
              <a:rPr lang="en-GB" sz="2400" dirty="0" smtClean="0">
                <a:solidFill>
                  <a:srgbClr val="FF0000"/>
                </a:solidFill>
              </a:rPr>
              <a:t>Early design</a:t>
            </a:r>
            <a:r>
              <a:rPr lang="en-GB" sz="2400" dirty="0" smtClean="0"/>
              <a:t> previously presented at IPAC/IBIC 2014</a:t>
            </a:r>
          </a:p>
          <a:p>
            <a:endParaRPr lang="en-GB" sz="2400" dirty="0"/>
          </a:p>
        </p:txBody>
      </p:sp>
      <p:sp>
        <p:nvSpPr>
          <p:cNvPr id="2" name="Title 1"/>
          <p:cNvSpPr>
            <a:spLocks noGrp="1"/>
          </p:cNvSpPr>
          <p:nvPr>
            <p:ph type="title"/>
          </p:nvPr>
        </p:nvSpPr>
        <p:spPr/>
        <p:txBody>
          <a:bodyPr>
            <a:normAutofit/>
          </a:bodyPr>
          <a:lstStyle/>
          <a:p>
            <a:r>
              <a:rPr lang="en-GB" sz="3200" dirty="0" smtClean="0">
                <a:latin typeface="Arial" panose="020B0604020202020204" pitchFamily="34" charset="0"/>
                <a:cs typeface="Arial" panose="020B0604020202020204" pitchFamily="34" charset="0"/>
              </a:rPr>
              <a:t>ESS Optics Design - Requirements</a:t>
            </a:r>
            <a:endParaRPr lang="en-GB"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36" y="4721127"/>
            <a:ext cx="1393031" cy="447675"/>
          </a:xfrm>
          <a:prstGeom prst="rect">
            <a:avLst/>
          </a:prstGeom>
        </p:spPr>
      </p:pic>
    </p:spTree>
    <p:extLst>
      <p:ext uri="{BB962C8B-B14F-4D97-AF65-F5344CB8AC3E}">
        <p14:creationId xmlns:p14="http://schemas.microsoft.com/office/powerpoint/2010/main" val="1583717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ESS Optical Design - Concepts</a:t>
            </a:r>
            <a:endParaRPr lang="en-GB" sz="3600" dirty="0"/>
          </a:p>
        </p:txBody>
      </p:sp>
      <p:sp>
        <p:nvSpPr>
          <p:cNvPr id="3" name="Content Placeholder 2"/>
          <p:cNvSpPr>
            <a:spLocks noGrp="1"/>
          </p:cNvSpPr>
          <p:nvPr>
            <p:ph idx="1"/>
          </p:nvPr>
        </p:nvSpPr>
        <p:spPr>
          <a:xfrm>
            <a:off x="272480" y="1412776"/>
            <a:ext cx="9517057" cy="4525963"/>
          </a:xfrm>
        </p:spPr>
        <p:txBody>
          <a:bodyPr>
            <a:normAutofit lnSpcReduction="10000"/>
          </a:bodyPr>
          <a:lstStyle/>
          <a:p>
            <a:r>
              <a:rPr lang="en-GB" sz="2800" dirty="0" smtClean="0"/>
              <a:t>Apply </a:t>
            </a:r>
            <a:r>
              <a:rPr lang="en-GB" sz="2800" b="1" dirty="0" smtClean="0">
                <a:solidFill>
                  <a:srgbClr val="FF0000"/>
                </a:solidFill>
              </a:rPr>
              <a:t>3</a:t>
            </a:r>
            <a:r>
              <a:rPr lang="en-GB" sz="2800" b="1" baseline="30000" dirty="0" smtClean="0">
                <a:solidFill>
                  <a:srgbClr val="FF0000"/>
                </a:solidFill>
              </a:rPr>
              <a:t>rd</a:t>
            </a:r>
            <a:r>
              <a:rPr lang="en-GB" sz="2800" b="1" dirty="0" smtClean="0">
                <a:solidFill>
                  <a:srgbClr val="FF0000"/>
                </a:solidFill>
              </a:rPr>
              <a:t>  Order aberration </a:t>
            </a:r>
            <a:r>
              <a:rPr lang="en-GB" sz="2800" dirty="0" smtClean="0"/>
              <a:t>theory (geometrical optics) </a:t>
            </a:r>
          </a:p>
          <a:p>
            <a:pPr lvl="1"/>
            <a:r>
              <a:rPr lang="en-GB" sz="2400" dirty="0" smtClean="0"/>
              <a:t>to reflective systems</a:t>
            </a:r>
          </a:p>
          <a:p>
            <a:r>
              <a:rPr lang="en-GB" sz="2800" b="1" dirty="0" smtClean="0">
                <a:solidFill>
                  <a:srgbClr val="FFC000"/>
                </a:solidFill>
              </a:rPr>
              <a:t>3-mirror systems </a:t>
            </a:r>
            <a:r>
              <a:rPr lang="en-GB" sz="2800" dirty="0" smtClean="0"/>
              <a:t>can </a:t>
            </a:r>
            <a:r>
              <a:rPr lang="en-GB" sz="2800" dirty="0"/>
              <a:t>be fully </a:t>
            </a:r>
            <a:r>
              <a:rPr lang="en-GB" sz="2800" dirty="0" smtClean="0"/>
              <a:t>corrected (in principle)</a:t>
            </a:r>
          </a:p>
          <a:p>
            <a:pPr lvl="1"/>
            <a:r>
              <a:rPr lang="en-GB" sz="2400" dirty="0" smtClean="0"/>
              <a:t>for all the most important aberrations</a:t>
            </a:r>
          </a:p>
          <a:p>
            <a:r>
              <a:rPr lang="en-GB" sz="2800" b="1" dirty="0" smtClean="0">
                <a:solidFill>
                  <a:srgbClr val="CCCC00"/>
                </a:solidFill>
              </a:rPr>
              <a:t>Break down </a:t>
            </a:r>
            <a:r>
              <a:rPr lang="en-GB" sz="2800" dirty="0" smtClean="0"/>
              <a:t>full system into 3-mirror</a:t>
            </a:r>
            <a:r>
              <a:rPr lang="en-GB" sz="2800" b="1" dirty="0" smtClean="0"/>
              <a:t> </a:t>
            </a:r>
            <a:r>
              <a:rPr lang="en-GB" sz="2800" b="1" dirty="0" smtClean="0">
                <a:solidFill>
                  <a:srgbClr val="CCCC00"/>
                </a:solidFill>
              </a:rPr>
              <a:t>‘blocks’</a:t>
            </a:r>
          </a:p>
          <a:p>
            <a:r>
              <a:rPr lang="en-GB" sz="2800" b="1" dirty="0" smtClean="0">
                <a:solidFill>
                  <a:srgbClr val="00B050"/>
                </a:solidFill>
              </a:rPr>
              <a:t>Build up design </a:t>
            </a:r>
            <a:r>
              <a:rPr lang="en-GB" sz="2800" dirty="0" smtClean="0"/>
              <a:t>from blocks, each corrected in turn</a:t>
            </a:r>
          </a:p>
          <a:p>
            <a:r>
              <a:rPr lang="en-GB" sz="2800" dirty="0" smtClean="0"/>
              <a:t>Arrange appropriate </a:t>
            </a:r>
            <a:r>
              <a:rPr lang="en-GB" sz="2800" b="1" dirty="0" smtClean="0">
                <a:solidFill>
                  <a:srgbClr val="0070C0"/>
                </a:solidFill>
              </a:rPr>
              <a:t>magnification</a:t>
            </a:r>
            <a:r>
              <a:rPr lang="en-GB" sz="2800" dirty="0" smtClean="0"/>
              <a:t> </a:t>
            </a:r>
            <a:r>
              <a:rPr lang="en-GB" sz="2800" dirty="0"/>
              <a:t>for each </a:t>
            </a:r>
            <a:r>
              <a:rPr lang="en-GB" sz="2800" dirty="0" smtClean="0"/>
              <a:t>block: </a:t>
            </a:r>
          </a:p>
          <a:p>
            <a:pPr lvl="1"/>
            <a:r>
              <a:rPr lang="en-GB" sz="2400" dirty="0" smtClean="0"/>
              <a:t>matched to next block</a:t>
            </a:r>
          </a:p>
          <a:p>
            <a:pPr lvl="1"/>
            <a:r>
              <a:rPr lang="en-GB" sz="2400" dirty="0" smtClean="0"/>
              <a:t>Intermediate image positions</a:t>
            </a:r>
          </a:p>
          <a:p>
            <a:pPr lvl="1"/>
            <a:r>
              <a:rPr lang="en-GB" sz="2400" dirty="0"/>
              <a:t>k</a:t>
            </a:r>
            <a:r>
              <a:rPr lang="en-GB" sz="2400" dirty="0" smtClean="0"/>
              <a:t>eep aperture under control</a:t>
            </a:r>
            <a:endParaRPr lang="en-GB" sz="2400" dirty="0"/>
          </a:p>
        </p:txBody>
      </p:sp>
    </p:spTree>
    <p:extLst>
      <p:ext uri="{BB962C8B-B14F-4D97-AF65-F5344CB8AC3E}">
        <p14:creationId xmlns:p14="http://schemas.microsoft.com/office/powerpoint/2010/main" val="1310745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489" y="274638"/>
            <a:ext cx="9361040" cy="922114"/>
          </a:xfrm>
        </p:spPr>
        <p:txBody>
          <a:bodyPr>
            <a:normAutofit fontScale="90000"/>
          </a:bodyPr>
          <a:lstStyle/>
          <a:p>
            <a:r>
              <a:rPr lang="en-GB" sz="4000" dirty="0" smtClean="0"/>
              <a:t>3rd Order Correction of 3-Mirror Systems</a:t>
            </a:r>
            <a:r>
              <a:rPr lang="en-GB" sz="3600" dirty="0" smtClean="0"/>
              <a:t/>
            </a:r>
            <a:br>
              <a:rPr lang="en-GB" sz="3600" dirty="0" smtClean="0"/>
            </a:br>
            <a:r>
              <a:rPr lang="en-GB" sz="3100" dirty="0" smtClean="0"/>
              <a:t>Parameter Definitions</a:t>
            </a:r>
            <a:endParaRPr lang="en-GB" sz="3100" dirty="0"/>
          </a:p>
        </p:txBody>
      </p:sp>
      <p:graphicFrame>
        <p:nvGraphicFramePr>
          <p:cNvPr id="34" name="Content Placeholder 33"/>
          <p:cNvGraphicFramePr>
            <a:graphicFrameLocks noGrp="1"/>
          </p:cNvGraphicFramePr>
          <p:nvPr>
            <p:ph idx="1"/>
            <p:extLst>
              <p:ext uri="{D42A27DB-BD31-4B8C-83A1-F6EECF244321}">
                <p14:modId xmlns:p14="http://schemas.microsoft.com/office/powerpoint/2010/main" val="632286386"/>
              </p:ext>
            </p:extLst>
          </p:nvPr>
        </p:nvGraphicFramePr>
        <p:xfrm>
          <a:off x="194472" y="1964151"/>
          <a:ext cx="3367146" cy="2468880"/>
        </p:xfrm>
        <a:graphic>
          <a:graphicData uri="http://schemas.openxmlformats.org/drawingml/2006/table">
            <a:tbl>
              <a:tblPr>
                <a:tableStyleId>{5C22544A-7EE6-4342-B048-85BDC9FD1C3A}</a:tableStyleId>
              </a:tblPr>
              <a:tblGrid>
                <a:gridCol w="1092121"/>
                <a:gridCol w="936104"/>
                <a:gridCol w="780087"/>
                <a:gridCol w="558834"/>
              </a:tblGrid>
              <a:tr h="269890">
                <a:tc>
                  <a:txBody>
                    <a:bodyPr/>
                    <a:lstStyle/>
                    <a:p>
                      <a:pPr algn="l" fontAlgn="b"/>
                      <a:r>
                        <a:rPr lang="en-GB" sz="1800" b="1" i="1" u="none" strike="noStrike" baseline="0" dirty="0">
                          <a:effectLst/>
                        </a:rPr>
                        <a:t>Distances</a:t>
                      </a:r>
                      <a:endParaRPr lang="en-GB" sz="1800" b="1" i="1" u="none" strike="noStrike" baseline="0" dirty="0">
                        <a:solidFill>
                          <a:srgbClr val="000000"/>
                        </a:solidFill>
                        <a:effectLst/>
                        <a:latin typeface="Calibri"/>
                      </a:endParaRPr>
                    </a:p>
                  </a:txBody>
                  <a:tcPr marL="0" marR="0" marT="0" marB="0" anchor="b"/>
                </a:tc>
                <a:tc>
                  <a:txBody>
                    <a:bodyPr/>
                    <a:lstStyle/>
                    <a:p>
                      <a:pPr algn="l" fontAlgn="b"/>
                      <a:r>
                        <a:rPr lang="en-GB" sz="1800" b="1" i="1" u="none" strike="noStrike" baseline="0" dirty="0">
                          <a:effectLst/>
                        </a:rPr>
                        <a:t>From</a:t>
                      </a:r>
                      <a:endParaRPr lang="en-GB" sz="1800" b="1" i="1" u="none" strike="noStrike" baseline="0" dirty="0">
                        <a:solidFill>
                          <a:srgbClr val="000000"/>
                        </a:solidFill>
                        <a:effectLst/>
                        <a:latin typeface="Calibri"/>
                      </a:endParaRPr>
                    </a:p>
                  </a:txBody>
                  <a:tcPr marL="0" marR="0" marT="0" marB="0" anchor="b"/>
                </a:tc>
                <a:tc>
                  <a:txBody>
                    <a:bodyPr/>
                    <a:lstStyle/>
                    <a:p>
                      <a:pPr algn="l" fontAlgn="b"/>
                      <a:r>
                        <a:rPr lang="en-GB" sz="1800" b="1" i="1" u="none" strike="noStrike" baseline="0" dirty="0">
                          <a:effectLst/>
                        </a:rPr>
                        <a:t>To</a:t>
                      </a:r>
                      <a:endParaRPr lang="en-GB" sz="1800" b="1" i="1" u="none" strike="noStrike" baseline="0" dirty="0">
                        <a:solidFill>
                          <a:srgbClr val="000000"/>
                        </a:solidFill>
                        <a:effectLst/>
                        <a:latin typeface="Calibri"/>
                      </a:endParaRPr>
                    </a:p>
                  </a:txBody>
                  <a:tcPr marL="0" marR="0" marT="0" marB="0" anchor="b"/>
                </a:tc>
                <a:tc>
                  <a:txBody>
                    <a:bodyPr/>
                    <a:lstStyle/>
                    <a:p>
                      <a:pPr algn="l" fontAlgn="b"/>
                      <a:r>
                        <a:rPr lang="en-GB" sz="1800" b="1" i="1" u="none" strike="noStrike" baseline="0" dirty="0">
                          <a:effectLst/>
                        </a:rPr>
                        <a:t> </a:t>
                      </a:r>
                      <a:endParaRPr lang="en-GB" sz="1800" b="1" i="1" u="none" strike="noStrike" baseline="0" dirty="0">
                        <a:solidFill>
                          <a:srgbClr val="000000"/>
                        </a:solidFill>
                        <a:effectLst/>
                        <a:latin typeface="Calibri"/>
                      </a:endParaRPr>
                    </a:p>
                  </a:txBody>
                  <a:tcPr marL="0" marR="0" marT="0" marB="0" anchor="b"/>
                </a:tc>
              </a:tr>
              <a:tr h="269890">
                <a:tc>
                  <a:txBody>
                    <a:bodyPr/>
                    <a:lstStyle/>
                    <a:p>
                      <a:pPr algn="l" fontAlgn="b"/>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u="none" strike="noStrike" baseline="0">
                          <a:effectLst/>
                        </a:rPr>
                        <a:t>M1</a:t>
                      </a:r>
                      <a:endParaRPr lang="en-GB" sz="1800" b="0" i="0" u="none" strike="noStrike" baseline="0">
                        <a:solidFill>
                          <a:srgbClr val="000000"/>
                        </a:solidFill>
                        <a:effectLst/>
                        <a:latin typeface="Calibri"/>
                      </a:endParaRPr>
                    </a:p>
                  </a:txBody>
                  <a:tcPr marL="0" marR="0" marT="0" marB="0" anchor="b"/>
                </a:tc>
                <a:tc>
                  <a:txBody>
                    <a:bodyPr/>
                    <a:lstStyle/>
                    <a:p>
                      <a:pPr algn="l" fontAlgn="b"/>
                      <a:r>
                        <a:rPr lang="en-GB" sz="1800" u="none" strike="noStrike" baseline="0">
                          <a:effectLst/>
                        </a:rPr>
                        <a:t>M2</a:t>
                      </a:r>
                      <a:endParaRPr lang="en-GB" sz="1800" b="0" i="0" u="none" strike="noStrike" baseline="0">
                        <a:solidFill>
                          <a:srgbClr val="000000"/>
                        </a:solidFill>
                        <a:effectLst/>
                        <a:latin typeface="Calibri"/>
                      </a:endParaRPr>
                    </a:p>
                  </a:txBody>
                  <a:tcPr marL="0" marR="0" marT="0" marB="0" anchor="b"/>
                </a:tc>
                <a:tc>
                  <a:txBody>
                    <a:bodyPr/>
                    <a:lstStyle/>
                    <a:p>
                      <a:pPr algn="l" fontAlgn="b"/>
                      <a:r>
                        <a:rPr lang="en-GB" sz="1800" b="1" i="0" u="none" strike="noStrike" baseline="0" dirty="0">
                          <a:solidFill>
                            <a:srgbClr val="C00000"/>
                          </a:solidFill>
                          <a:effectLst/>
                        </a:rPr>
                        <a:t>d1</a:t>
                      </a:r>
                      <a:endParaRPr lang="en-GB" sz="1800" b="1" i="0" u="none" strike="noStrike" baseline="0" dirty="0">
                        <a:solidFill>
                          <a:srgbClr val="C00000"/>
                        </a:solidFill>
                        <a:effectLst/>
                        <a:latin typeface="Calibri"/>
                      </a:endParaRPr>
                    </a:p>
                  </a:txBody>
                  <a:tcPr marL="0" marR="0" marT="0" marB="0" anchor="b"/>
                </a:tc>
              </a:tr>
              <a:tr h="269890">
                <a:tc>
                  <a:txBody>
                    <a:bodyPr/>
                    <a:lstStyle/>
                    <a:p>
                      <a:pPr algn="l" fontAlgn="b"/>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u="none" strike="noStrike" baseline="0" dirty="0">
                          <a:effectLst/>
                        </a:rPr>
                        <a:t>M2</a:t>
                      </a:r>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u="none" strike="noStrike" baseline="0" dirty="0">
                          <a:effectLst/>
                        </a:rPr>
                        <a:t>M3</a:t>
                      </a:r>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b="1" i="0" u="none" strike="noStrike" baseline="0" dirty="0">
                          <a:solidFill>
                            <a:srgbClr val="C00000"/>
                          </a:solidFill>
                          <a:effectLst/>
                        </a:rPr>
                        <a:t>d2</a:t>
                      </a:r>
                      <a:endParaRPr lang="en-GB" sz="1800" b="1" i="0" u="none" strike="noStrike" baseline="0" dirty="0">
                        <a:solidFill>
                          <a:srgbClr val="C00000"/>
                        </a:solidFill>
                        <a:effectLst/>
                        <a:latin typeface="Calibri"/>
                      </a:endParaRPr>
                    </a:p>
                  </a:txBody>
                  <a:tcPr marL="0" marR="0" marT="0" marB="0" anchor="b"/>
                </a:tc>
              </a:tr>
              <a:tr h="269890">
                <a:tc>
                  <a:txBody>
                    <a:bodyPr/>
                    <a:lstStyle/>
                    <a:p>
                      <a:pPr algn="l" fontAlgn="b"/>
                      <a:endParaRPr lang="en-GB" sz="1800" b="0" i="0" u="none" strike="noStrike" baseline="0">
                        <a:solidFill>
                          <a:srgbClr val="000000"/>
                        </a:solidFill>
                        <a:effectLst/>
                        <a:latin typeface="Calibri"/>
                      </a:endParaRPr>
                    </a:p>
                  </a:txBody>
                  <a:tcPr marL="0" marR="0" marT="0" marB="0" anchor="b"/>
                </a:tc>
                <a:tc>
                  <a:txBody>
                    <a:bodyPr/>
                    <a:lstStyle/>
                    <a:p>
                      <a:pPr algn="l" fontAlgn="b"/>
                      <a:endParaRPr lang="en-GB" sz="1800" b="0" i="0" u="none" strike="noStrike" baseline="0" dirty="0">
                        <a:solidFill>
                          <a:srgbClr val="000000"/>
                        </a:solidFill>
                        <a:effectLst/>
                        <a:latin typeface="Calibri"/>
                      </a:endParaRPr>
                    </a:p>
                  </a:txBody>
                  <a:tcPr marL="0" marR="0" marT="0" marB="0" anchor="b"/>
                </a:tc>
                <a:tc>
                  <a:txBody>
                    <a:bodyPr/>
                    <a:lstStyle/>
                    <a:p>
                      <a:pPr algn="l" fontAlgn="b"/>
                      <a:endParaRPr lang="en-GB" sz="1800" b="0" i="0" u="none" strike="noStrike" baseline="0">
                        <a:solidFill>
                          <a:srgbClr val="000000"/>
                        </a:solidFill>
                        <a:effectLst/>
                        <a:latin typeface="Calibri"/>
                      </a:endParaRPr>
                    </a:p>
                  </a:txBody>
                  <a:tcPr marL="0" marR="0" marT="0" marB="0" anchor="b"/>
                </a:tc>
                <a:tc>
                  <a:txBody>
                    <a:bodyPr/>
                    <a:lstStyle/>
                    <a:p>
                      <a:pPr algn="l" fontAlgn="b"/>
                      <a:endParaRPr lang="en-GB" sz="1800" b="1" i="0" u="none" strike="noStrike" baseline="0" dirty="0">
                        <a:solidFill>
                          <a:srgbClr val="C00000"/>
                        </a:solidFill>
                        <a:effectLst/>
                        <a:latin typeface="Calibri"/>
                      </a:endParaRPr>
                    </a:p>
                  </a:txBody>
                  <a:tcPr marL="0" marR="0" marT="0" marB="0" anchor="b"/>
                </a:tc>
              </a:tr>
              <a:tr h="269890">
                <a:tc>
                  <a:txBody>
                    <a:bodyPr/>
                    <a:lstStyle/>
                    <a:p>
                      <a:pPr algn="l" fontAlgn="b"/>
                      <a:endParaRPr lang="en-GB" sz="1800" b="0" i="0" u="none" strike="noStrike" baseline="0">
                        <a:solidFill>
                          <a:srgbClr val="000000"/>
                        </a:solidFill>
                        <a:effectLst/>
                        <a:latin typeface="Calibri"/>
                      </a:endParaRPr>
                    </a:p>
                  </a:txBody>
                  <a:tcPr marL="0" marR="0" marT="0" marB="0" anchor="b"/>
                </a:tc>
                <a:tc>
                  <a:txBody>
                    <a:bodyPr/>
                    <a:lstStyle/>
                    <a:p>
                      <a:pPr algn="l" fontAlgn="b"/>
                      <a:r>
                        <a:rPr lang="en-GB" sz="1800" u="none" strike="noStrike" baseline="0" dirty="0">
                          <a:effectLst/>
                        </a:rPr>
                        <a:t>Object</a:t>
                      </a:r>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u="none" strike="noStrike" baseline="0">
                          <a:effectLst/>
                        </a:rPr>
                        <a:t>M1</a:t>
                      </a:r>
                      <a:endParaRPr lang="en-GB" sz="1800" b="0" i="0" u="none" strike="noStrike" baseline="0">
                        <a:solidFill>
                          <a:srgbClr val="000000"/>
                        </a:solidFill>
                        <a:effectLst/>
                        <a:latin typeface="Calibri"/>
                      </a:endParaRPr>
                    </a:p>
                  </a:txBody>
                  <a:tcPr marL="0" marR="0" marT="0" marB="0" anchor="b"/>
                </a:tc>
                <a:tc>
                  <a:txBody>
                    <a:bodyPr/>
                    <a:lstStyle/>
                    <a:p>
                      <a:pPr algn="l" fontAlgn="b"/>
                      <a:r>
                        <a:rPr lang="en-GB" sz="1800" b="1" i="0" u="none" strike="noStrike" baseline="0" dirty="0">
                          <a:solidFill>
                            <a:srgbClr val="C00000"/>
                          </a:solidFill>
                          <a:effectLst/>
                        </a:rPr>
                        <a:t>s1</a:t>
                      </a:r>
                      <a:endParaRPr lang="en-GB" sz="1800" b="1" i="0" u="none" strike="noStrike" baseline="0" dirty="0">
                        <a:solidFill>
                          <a:srgbClr val="C00000"/>
                        </a:solidFill>
                        <a:effectLst/>
                        <a:latin typeface="Calibri"/>
                      </a:endParaRPr>
                    </a:p>
                  </a:txBody>
                  <a:tcPr marL="0" marR="0" marT="0" marB="0" anchor="b"/>
                </a:tc>
              </a:tr>
              <a:tr h="269890">
                <a:tc>
                  <a:txBody>
                    <a:bodyPr/>
                    <a:lstStyle/>
                    <a:p>
                      <a:pPr algn="l" fontAlgn="b"/>
                      <a:endParaRPr lang="en-GB" sz="1800" b="0" i="0" u="none" strike="noStrike" baseline="0">
                        <a:solidFill>
                          <a:srgbClr val="000000"/>
                        </a:solidFill>
                        <a:effectLst/>
                        <a:latin typeface="Calibri"/>
                      </a:endParaRPr>
                    </a:p>
                  </a:txBody>
                  <a:tcPr marL="0" marR="0" marT="0" marB="0" anchor="b"/>
                </a:tc>
                <a:tc>
                  <a:txBody>
                    <a:bodyPr/>
                    <a:lstStyle/>
                    <a:p>
                      <a:pPr algn="l" fontAlgn="b"/>
                      <a:r>
                        <a:rPr lang="en-GB" sz="1800" u="none" strike="noStrike" baseline="0" dirty="0">
                          <a:effectLst/>
                        </a:rPr>
                        <a:t>M3</a:t>
                      </a:r>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u="none" strike="noStrike" baseline="0" dirty="0">
                          <a:effectLst/>
                        </a:rPr>
                        <a:t>Image</a:t>
                      </a:r>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b="1" i="0" u="none" strike="noStrike" baseline="0" dirty="0">
                          <a:solidFill>
                            <a:srgbClr val="C00000"/>
                          </a:solidFill>
                          <a:effectLst/>
                        </a:rPr>
                        <a:t>s3'</a:t>
                      </a:r>
                      <a:endParaRPr lang="en-GB" sz="1800" b="1" i="0" u="none" strike="noStrike" baseline="0" dirty="0">
                        <a:solidFill>
                          <a:srgbClr val="C00000"/>
                        </a:solidFill>
                        <a:effectLst/>
                        <a:latin typeface="Calibri"/>
                      </a:endParaRPr>
                    </a:p>
                  </a:txBody>
                  <a:tcPr marL="0" marR="0" marT="0" marB="0" anchor="b"/>
                </a:tc>
              </a:tr>
              <a:tr h="269890">
                <a:tc>
                  <a:txBody>
                    <a:bodyPr/>
                    <a:lstStyle/>
                    <a:p>
                      <a:pPr algn="l" fontAlgn="b"/>
                      <a:endParaRPr lang="en-GB" sz="1800" b="0" i="0" u="none" strike="noStrike" baseline="0">
                        <a:solidFill>
                          <a:srgbClr val="000000"/>
                        </a:solidFill>
                        <a:effectLst/>
                        <a:latin typeface="Calibri"/>
                      </a:endParaRPr>
                    </a:p>
                  </a:txBody>
                  <a:tcPr marL="0" marR="0" marT="0" marB="0" anchor="b"/>
                </a:tc>
                <a:tc>
                  <a:txBody>
                    <a:bodyPr/>
                    <a:lstStyle/>
                    <a:p>
                      <a:pPr algn="l" fontAlgn="b"/>
                      <a:endParaRPr lang="en-GB" sz="1800" b="0" i="0" u="none" strike="noStrike" baseline="0">
                        <a:solidFill>
                          <a:srgbClr val="000000"/>
                        </a:solidFill>
                        <a:effectLst/>
                        <a:latin typeface="Calibri"/>
                      </a:endParaRPr>
                    </a:p>
                  </a:txBody>
                  <a:tcPr marL="0" marR="0" marT="0" marB="0" anchor="b"/>
                </a:tc>
                <a:tc>
                  <a:txBody>
                    <a:bodyPr/>
                    <a:lstStyle/>
                    <a:p>
                      <a:pPr algn="l" fontAlgn="b"/>
                      <a:endParaRPr lang="en-GB" sz="1800" b="0" i="0" u="none" strike="noStrike" baseline="0" dirty="0">
                        <a:solidFill>
                          <a:srgbClr val="000000"/>
                        </a:solidFill>
                        <a:effectLst/>
                        <a:latin typeface="Calibri"/>
                      </a:endParaRPr>
                    </a:p>
                  </a:txBody>
                  <a:tcPr marL="0" marR="0" marT="0" marB="0" anchor="b"/>
                </a:tc>
                <a:tc>
                  <a:txBody>
                    <a:bodyPr/>
                    <a:lstStyle/>
                    <a:p>
                      <a:pPr algn="l" fontAlgn="b"/>
                      <a:endParaRPr lang="en-GB" sz="1800" b="1" i="0" u="none" strike="noStrike" baseline="0" dirty="0">
                        <a:solidFill>
                          <a:srgbClr val="C00000"/>
                        </a:solidFill>
                        <a:effectLst/>
                        <a:latin typeface="Calibri"/>
                      </a:endParaRPr>
                    </a:p>
                  </a:txBody>
                  <a:tcPr marL="0" marR="0" marT="0" marB="0" anchor="b"/>
                </a:tc>
              </a:tr>
              <a:tr h="269890">
                <a:tc>
                  <a:txBody>
                    <a:bodyPr/>
                    <a:lstStyle/>
                    <a:p>
                      <a:pPr algn="l" fontAlgn="b"/>
                      <a:endParaRPr lang="en-GB" sz="1800" b="0" i="0" u="none" strike="noStrike" baseline="0">
                        <a:solidFill>
                          <a:srgbClr val="000000"/>
                        </a:solidFill>
                        <a:effectLst/>
                        <a:latin typeface="Calibri"/>
                      </a:endParaRPr>
                    </a:p>
                  </a:txBody>
                  <a:tcPr marL="0" marR="0" marT="0" marB="0" anchor="b"/>
                </a:tc>
                <a:tc>
                  <a:txBody>
                    <a:bodyPr/>
                    <a:lstStyle/>
                    <a:p>
                      <a:pPr algn="l" fontAlgn="b"/>
                      <a:r>
                        <a:rPr lang="en-GB" sz="1800" u="none" strike="noStrike" baseline="0" dirty="0" smtClean="0">
                          <a:effectLst/>
                        </a:rPr>
                        <a:t>Entrance </a:t>
                      </a:r>
                      <a:r>
                        <a:rPr lang="en-GB" sz="1800" u="none" strike="noStrike" baseline="0" dirty="0">
                          <a:effectLst/>
                        </a:rPr>
                        <a:t>Pupil</a:t>
                      </a:r>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u="none" strike="noStrike" baseline="0" dirty="0">
                          <a:effectLst/>
                        </a:rPr>
                        <a:t>M1</a:t>
                      </a:r>
                      <a:endParaRPr lang="en-GB" sz="1800" b="0" i="0" u="none" strike="noStrike" baseline="0" dirty="0">
                        <a:solidFill>
                          <a:srgbClr val="000000"/>
                        </a:solidFill>
                        <a:effectLst/>
                        <a:latin typeface="Calibri"/>
                      </a:endParaRPr>
                    </a:p>
                  </a:txBody>
                  <a:tcPr marL="0" marR="0" marT="0" marB="0" anchor="b"/>
                </a:tc>
                <a:tc>
                  <a:txBody>
                    <a:bodyPr/>
                    <a:lstStyle/>
                    <a:p>
                      <a:pPr algn="l" fontAlgn="b"/>
                      <a:r>
                        <a:rPr lang="en-GB" sz="1800" b="1" i="0" u="none" strike="noStrike" baseline="0" dirty="0">
                          <a:solidFill>
                            <a:srgbClr val="C00000"/>
                          </a:solidFill>
                          <a:effectLst/>
                        </a:rPr>
                        <a:t>t1</a:t>
                      </a:r>
                      <a:endParaRPr lang="en-GB" sz="1800" b="1" i="0" u="none" strike="noStrike" baseline="0" dirty="0">
                        <a:solidFill>
                          <a:srgbClr val="C00000"/>
                        </a:solidFill>
                        <a:effectLst/>
                        <a:latin typeface="Calibri"/>
                      </a:endParaRPr>
                    </a:p>
                  </a:txBody>
                  <a:tcPr marL="0" marR="0" marT="0" marB="0" anchor="b"/>
                </a:tc>
              </a:tr>
            </a:tbl>
          </a:graphicData>
        </a:graphic>
      </p:graphicFrame>
      <p:sp>
        <p:nvSpPr>
          <p:cNvPr id="4" name="Arc 3"/>
          <p:cNvSpPr/>
          <p:nvPr/>
        </p:nvSpPr>
        <p:spPr>
          <a:xfrm rot="2023349">
            <a:off x="6921297" y="2047047"/>
            <a:ext cx="1584018" cy="1564781"/>
          </a:xfrm>
          <a:prstGeom prst="arc">
            <a:avLst/>
          </a:prstGeom>
          <a:ln w="25400" cmpd="thickThi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1100"/>
          </a:p>
        </p:txBody>
      </p:sp>
      <p:sp>
        <p:nvSpPr>
          <p:cNvPr id="5" name="16-Point Star 4"/>
          <p:cNvSpPr/>
          <p:nvPr/>
        </p:nvSpPr>
        <p:spPr>
          <a:xfrm>
            <a:off x="4272611" y="2843164"/>
            <a:ext cx="77903" cy="82357"/>
          </a:xfrm>
          <a:prstGeom prst="star1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6" name="Arc 5"/>
          <p:cNvSpPr/>
          <p:nvPr/>
        </p:nvSpPr>
        <p:spPr>
          <a:xfrm rot="2517887">
            <a:off x="3924683" y="3280273"/>
            <a:ext cx="797131" cy="870114"/>
          </a:xfrm>
          <a:prstGeom prst="arc">
            <a:avLst/>
          </a:prstGeom>
          <a:ln w="25400" cmpd="thickThi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l"/>
            <a:endParaRPr lang="en-GB" sz="1100">
              <a:solidFill>
                <a:schemeClr val="tx1"/>
              </a:solidFill>
              <a:latin typeface="+mn-lt"/>
              <a:ea typeface="+mn-ea"/>
              <a:cs typeface="+mn-cs"/>
            </a:endParaRPr>
          </a:p>
        </p:txBody>
      </p:sp>
      <p:sp>
        <p:nvSpPr>
          <p:cNvPr id="7" name="Arc 6"/>
          <p:cNvSpPr/>
          <p:nvPr/>
        </p:nvSpPr>
        <p:spPr>
          <a:xfrm rot="2295107">
            <a:off x="7273457" y="3382437"/>
            <a:ext cx="1125504" cy="1168252"/>
          </a:xfrm>
          <a:prstGeom prst="arc">
            <a:avLst/>
          </a:prstGeom>
          <a:ln w="25400" cmpd="thickThi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l"/>
            <a:endParaRPr lang="en-GB" sz="1100">
              <a:solidFill>
                <a:schemeClr val="tx1"/>
              </a:solidFill>
              <a:latin typeface="+mn-lt"/>
              <a:ea typeface="+mn-ea"/>
              <a:cs typeface="+mn-cs"/>
            </a:endParaRPr>
          </a:p>
        </p:txBody>
      </p:sp>
      <p:cxnSp>
        <p:nvCxnSpPr>
          <p:cNvPr id="8" name="Straight Connector 7"/>
          <p:cNvCxnSpPr>
            <a:stCxn id="5" idx="12"/>
            <a:endCxn id="4" idx="0"/>
          </p:cNvCxnSpPr>
          <p:nvPr/>
        </p:nvCxnSpPr>
        <p:spPr>
          <a:xfrm flipV="1">
            <a:off x="4284020" y="2178695"/>
            <a:ext cx="3840155" cy="676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4"/>
            <a:endCxn id="4" idx="2"/>
          </p:cNvCxnSpPr>
          <p:nvPr/>
        </p:nvCxnSpPr>
        <p:spPr>
          <a:xfrm>
            <a:off x="4339107" y="2913461"/>
            <a:ext cx="4032943" cy="380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6" idx="0"/>
          </p:cNvCxnSpPr>
          <p:nvPr/>
        </p:nvCxnSpPr>
        <p:spPr>
          <a:xfrm flipH="1">
            <a:off x="4598424" y="2178696"/>
            <a:ext cx="3525750" cy="1213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2"/>
            <a:endCxn id="6" idx="2"/>
          </p:cNvCxnSpPr>
          <p:nvPr/>
        </p:nvCxnSpPr>
        <p:spPr>
          <a:xfrm flipH="1">
            <a:off x="4619604" y="3294278"/>
            <a:ext cx="3752447" cy="702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a:endCxn id="7" idx="0"/>
          </p:cNvCxnSpPr>
          <p:nvPr/>
        </p:nvCxnSpPr>
        <p:spPr>
          <a:xfrm>
            <a:off x="4598425" y="3391840"/>
            <a:ext cx="3579867" cy="116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2"/>
            <a:endCxn id="7" idx="2"/>
          </p:cNvCxnSpPr>
          <p:nvPr/>
        </p:nvCxnSpPr>
        <p:spPr>
          <a:xfrm>
            <a:off x="4619603" y="3997079"/>
            <a:ext cx="3658533" cy="337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0"/>
          </p:cNvCxnSpPr>
          <p:nvPr/>
        </p:nvCxnSpPr>
        <p:spPr>
          <a:xfrm flipH="1">
            <a:off x="5129542" y="3507850"/>
            <a:ext cx="3048750" cy="996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p:cNvCxnSpPr>
          <p:nvPr/>
        </p:nvCxnSpPr>
        <p:spPr>
          <a:xfrm flipH="1">
            <a:off x="5129541" y="4334895"/>
            <a:ext cx="3148595" cy="169132"/>
          </a:xfrm>
          <a:prstGeom prst="line">
            <a:avLst/>
          </a:prstGeom>
        </p:spPr>
        <p:style>
          <a:lnRef idx="1">
            <a:schemeClr val="accent1"/>
          </a:lnRef>
          <a:fillRef idx="0">
            <a:schemeClr val="accent1"/>
          </a:fillRef>
          <a:effectRef idx="0">
            <a:schemeClr val="accent1"/>
          </a:effectRef>
          <a:fontRef idx="minor">
            <a:schemeClr val="tx1"/>
          </a:fontRef>
        </p:style>
      </p:cxnSp>
      <p:sp>
        <p:nvSpPr>
          <p:cNvPr id="16" name="16-Point Star 15"/>
          <p:cNvSpPr/>
          <p:nvPr/>
        </p:nvSpPr>
        <p:spPr>
          <a:xfrm>
            <a:off x="5064620" y="4449123"/>
            <a:ext cx="77903" cy="82357"/>
          </a:xfrm>
          <a:prstGeom prst="star1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cxnSp>
        <p:nvCxnSpPr>
          <p:cNvPr id="17" name="Straight Arrow Connector 16"/>
          <p:cNvCxnSpPr/>
          <p:nvPr/>
        </p:nvCxnSpPr>
        <p:spPr>
          <a:xfrm>
            <a:off x="4324547" y="2033320"/>
            <a:ext cx="4102866" cy="13726"/>
          </a:xfrm>
          <a:prstGeom prst="straightConnector1">
            <a:avLst/>
          </a:prstGeom>
          <a:ln>
            <a:solidFill>
              <a:srgbClr val="7030A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32"/>
          <p:cNvSpPr txBox="1"/>
          <p:nvPr/>
        </p:nvSpPr>
        <p:spPr>
          <a:xfrm>
            <a:off x="6239531" y="1849267"/>
            <a:ext cx="480399" cy="3294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dirty="0"/>
              <a:t>s1</a:t>
            </a:r>
          </a:p>
        </p:txBody>
      </p:sp>
      <p:cxnSp>
        <p:nvCxnSpPr>
          <p:cNvPr id="19" name="Straight Arrow Connector 18"/>
          <p:cNvCxnSpPr/>
          <p:nvPr/>
        </p:nvCxnSpPr>
        <p:spPr>
          <a:xfrm flipV="1">
            <a:off x="5080601" y="4460195"/>
            <a:ext cx="3219971" cy="425511"/>
          </a:xfrm>
          <a:prstGeom prst="straightConnector1">
            <a:avLst/>
          </a:prstGeom>
          <a:ln>
            <a:solidFill>
              <a:srgbClr val="7030A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 name="TextBox 36"/>
          <p:cNvSpPr txBox="1"/>
          <p:nvPr/>
        </p:nvSpPr>
        <p:spPr>
          <a:xfrm>
            <a:off x="6506173" y="4556278"/>
            <a:ext cx="480399" cy="3294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dirty="0"/>
              <a:t>s3'</a:t>
            </a:r>
          </a:p>
        </p:txBody>
      </p:sp>
      <p:cxnSp>
        <p:nvCxnSpPr>
          <p:cNvPr id="21" name="Straight Arrow Connector 20"/>
          <p:cNvCxnSpPr/>
          <p:nvPr/>
        </p:nvCxnSpPr>
        <p:spPr>
          <a:xfrm flipV="1">
            <a:off x="4688091" y="2870618"/>
            <a:ext cx="3700370" cy="768663"/>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 name="TextBox 55"/>
          <p:cNvSpPr txBox="1"/>
          <p:nvPr/>
        </p:nvSpPr>
        <p:spPr>
          <a:xfrm>
            <a:off x="6633689" y="3042136"/>
            <a:ext cx="480399" cy="3294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dirty="0"/>
              <a:t>d1</a:t>
            </a:r>
          </a:p>
        </p:txBody>
      </p:sp>
      <p:cxnSp>
        <p:nvCxnSpPr>
          <p:cNvPr id="23" name="Straight Arrow Connector 22"/>
          <p:cNvCxnSpPr/>
          <p:nvPr/>
        </p:nvCxnSpPr>
        <p:spPr>
          <a:xfrm>
            <a:off x="4701076" y="3803993"/>
            <a:ext cx="3661419" cy="15098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TextBox 57"/>
          <p:cNvSpPr txBox="1"/>
          <p:nvPr/>
        </p:nvSpPr>
        <p:spPr>
          <a:xfrm>
            <a:off x="6343191" y="3678917"/>
            <a:ext cx="480399" cy="37060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a:t>d2</a:t>
            </a:r>
          </a:p>
        </p:txBody>
      </p:sp>
      <p:sp>
        <p:nvSpPr>
          <p:cNvPr id="25" name="TextBox 3"/>
          <p:cNvSpPr txBox="1"/>
          <p:nvPr/>
        </p:nvSpPr>
        <p:spPr>
          <a:xfrm>
            <a:off x="3740277" y="2527462"/>
            <a:ext cx="708848"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dirty="0"/>
              <a:t>object</a:t>
            </a:r>
          </a:p>
        </p:txBody>
      </p:sp>
      <p:sp>
        <p:nvSpPr>
          <p:cNvPr id="26" name="TextBox 24"/>
          <p:cNvSpPr txBox="1"/>
          <p:nvPr/>
        </p:nvSpPr>
        <p:spPr>
          <a:xfrm>
            <a:off x="4454384" y="4449122"/>
            <a:ext cx="689484"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a:t>image</a:t>
            </a:r>
          </a:p>
        </p:txBody>
      </p:sp>
      <p:sp>
        <p:nvSpPr>
          <p:cNvPr id="27" name="TextBox 4"/>
          <p:cNvSpPr txBox="1"/>
          <p:nvPr/>
        </p:nvSpPr>
        <p:spPr>
          <a:xfrm>
            <a:off x="8531283" y="2513735"/>
            <a:ext cx="468398"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b="1" dirty="0">
                <a:solidFill>
                  <a:srgbClr val="FF0000"/>
                </a:solidFill>
              </a:rPr>
              <a:t>M1</a:t>
            </a:r>
          </a:p>
        </p:txBody>
      </p:sp>
      <p:sp>
        <p:nvSpPr>
          <p:cNvPr id="28" name="TextBox 27"/>
          <p:cNvSpPr txBox="1"/>
          <p:nvPr/>
        </p:nvSpPr>
        <p:spPr>
          <a:xfrm>
            <a:off x="8466364" y="3694184"/>
            <a:ext cx="468398"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b="1" dirty="0">
                <a:solidFill>
                  <a:srgbClr val="FF0000"/>
                </a:solidFill>
              </a:rPr>
              <a:t>M3</a:t>
            </a:r>
          </a:p>
        </p:txBody>
      </p:sp>
      <p:sp>
        <p:nvSpPr>
          <p:cNvPr id="29" name="TextBox 29"/>
          <p:cNvSpPr txBox="1"/>
          <p:nvPr/>
        </p:nvSpPr>
        <p:spPr>
          <a:xfrm>
            <a:off x="4051888" y="3488292"/>
            <a:ext cx="468398"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b="1" dirty="0">
                <a:solidFill>
                  <a:srgbClr val="FF0000"/>
                </a:solidFill>
              </a:rPr>
              <a:t>M2</a:t>
            </a:r>
          </a:p>
        </p:txBody>
      </p:sp>
      <p:cxnSp>
        <p:nvCxnSpPr>
          <p:cNvPr id="30" name="Straight Connector 29"/>
          <p:cNvCxnSpPr/>
          <p:nvPr/>
        </p:nvCxnSpPr>
        <p:spPr>
          <a:xfrm>
            <a:off x="5142523" y="2390200"/>
            <a:ext cx="0" cy="32942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2523" y="2980424"/>
            <a:ext cx="0" cy="32942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68491" y="2774533"/>
            <a:ext cx="3219971" cy="54905"/>
          </a:xfrm>
          <a:prstGeom prst="straightConnector1">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3" name="TextBox 38"/>
          <p:cNvSpPr txBox="1"/>
          <p:nvPr/>
        </p:nvSpPr>
        <p:spPr>
          <a:xfrm>
            <a:off x="6476122" y="2637270"/>
            <a:ext cx="480399" cy="32942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a:t>t1</a:t>
            </a:r>
          </a:p>
        </p:txBody>
      </p:sp>
      <p:graphicFrame>
        <p:nvGraphicFramePr>
          <p:cNvPr id="35" name="Table 34"/>
          <p:cNvGraphicFramePr>
            <a:graphicFrameLocks noGrp="1"/>
          </p:cNvGraphicFramePr>
          <p:nvPr>
            <p:extLst>
              <p:ext uri="{D42A27DB-BD31-4B8C-83A1-F6EECF244321}">
                <p14:modId xmlns:p14="http://schemas.microsoft.com/office/powerpoint/2010/main" val="1678383986"/>
              </p:ext>
            </p:extLst>
          </p:nvPr>
        </p:nvGraphicFramePr>
        <p:xfrm>
          <a:off x="371120" y="1340768"/>
          <a:ext cx="6298094" cy="274320"/>
        </p:xfrm>
        <a:graphic>
          <a:graphicData uri="http://schemas.openxmlformats.org/drawingml/2006/table">
            <a:tbl>
              <a:tblPr>
                <a:tableStyleId>{5C22544A-7EE6-4342-B048-85BDC9FD1C3A}</a:tableStyleId>
              </a:tblPr>
              <a:tblGrid>
                <a:gridCol w="1651824"/>
                <a:gridCol w="76512"/>
                <a:gridCol w="4569758"/>
              </a:tblGrid>
              <a:tr h="190500">
                <a:tc>
                  <a:txBody>
                    <a:bodyPr/>
                    <a:lstStyle/>
                    <a:p>
                      <a:pPr algn="l" fontAlgn="b"/>
                      <a:r>
                        <a:rPr lang="en-GB" sz="1800" u="sng" strike="noStrike" baseline="0" dirty="0">
                          <a:effectLst/>
                        </a:rPr>
                        <a:t>Distances</a:t>
                      </a:r>
                      <a:endParaRPr lang="en-GB" sz="1800" b="0" i="0" u="sng" strike="noStrike" baseline="0" dirty="0">
                        <a:solidFill>
                          <a:srgbClr val="000000"/>
                        </a:solidFill>
                        <a:effectLst/>
                        <a:latin typeface="Calibri"/>
                      </a:endParaRPr>
                    </a:p>
                  </a:txBody>
                  <a:tcPr marL="0" marR="0" marT="0" marB="0" anchor="b"/>
                </a:tc>
                <a:tc>
                  <a:txBody>
                    <a:bodyPr/>
                    <a:lstStyle/>
                    <a:p>
                      <a:pPr algn="l" fontAlgn="b"/>
                      <a:endParaRPr lang="en-GB" sz="1800" b="0" i="0" u="sng" strike="noStrike" baseline="0" dirty="0">
                        <a:solidFill>
                          <a:srgbClr val="000000"/>
                        </a:solidFill>
                        <a:effectLst/>
                        <a:latin typeface="Calibri"/>
                      </a:endParaRPr>
                    </a:p>
                  </a:txBody>
                  <a:tcPr marL="0" marR="0" marT="0" marB="0" anchor="b"/>
                </a:tc>
                <a:tc>
                  <a:txBody>
                    <a:bodyPr/>
                    <a:lstStyle/>
                    <a:p>
                      <a:pPr algn="l" fontAlgn="b"/>
                      <a:r>
                        <a:rPr lang="en-GB" sz="1800" u="none" strike="noStrike" baseline="0" dirty="0">
                          <a:effectLst/>
                        </a:rPr>
                        <a:t>measured </a:t>
                      </a:r>
                      <a:r>
                        <a:rPr lang="en-GB" sz="1800" u="none" strike="noStrike" baseline="0" dirty="0" smtClean="0">
                          <a:effectLst/>
                        </a:rPr>
                        <a:t>from Mirror Vertices: + to R, - to L</a:t>
                      </a:r>
                      <a:endParaRPr lang="en-GB" sz="1800" b="0" i="1" u="none" strike="noStrike" baseline="0" dirty="0">
                        <a:solidFill>
                          <a:srgbClr val="000000"/>
                        </a:solidFill>
                        <a:effectLst/>
                        <a:latin typeface="Calibri"/>
                      </a:endParaRPr>
                    </a:p>
                  </a:txBody>
                  <a:tcPr marL="0" marR="0" marT="0" marB="0" anchor="b"/>
                </a:tc>
              </a:tr>
            </a:tbl>
          </a:graphicData>
        </a:graphic>
      </p:graphicFrame>
      <p:grpSp>
        <p:nvGrpSpPr>
          <p:cNvPr id="37" name="Group 36"/>
          <p:cNvGrpSpPr/>
          <p:nvPr/>
        </p:nvGrpSpPr>
        <p:grpSpPr>
          <a:xfrm>
            <a:off x="3419591" y="5013177"/>
            <a:ext cx="4653756" cy="1219201"/>
            <a:chOff x="0" y="0"/>
            <a:chExt cx="4295775" cy="1219201"/>
          </a:xfrm>
        </p:grpSpPr>
        <p:sp>
          <p:nvSpPr>
            <p:cNvPr id="38" name="Arc 37"/>
            <p:cNvSpPr/>
            <p:nvPr/>
          </p:nvSpPr>
          <p:spPr>
            <a:xfrm rot="10766552">
              <a:off x="824242" y="250796"/>
              <a:ext cx="120853" cy="733425"/>
            </a:xfrm>
            <a:prstGeom prst="arc">
              <a:avLst>
                <a:gd name="adj1" fmla="val 16200000"/>
                <a:gd name="adj2" fmla="val 21374902"/>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1100"/>
            </a:p>
          </p:txBody>
        </p:sp>
        <p:cxnSp>
          <p:nvCxnSpPr>
            <p:cNvPr id="39" name="Straight Arrow Connector 38"/>
            <p:cNvCxnSpPr/>
            <p:nvPr/>
          </p:nvCxnSpPr>
          <p:spPr>
            <a:xfrm>
              <a:off x="842962" y="881063"/>
              <a:ext cx="2743200" cy="123825"/>
            </a:xfrm>
            <a:prstGeom prst="straightConnector1">
              <a:avLst/>
            </a:prstGeom>
            <a:ln>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40" name="Arc 39"/>
            <p:cNvSpPr/>
            <p:nvPr/>
          </p:nvSpPr>
          <p:spPr>
            <a:xfrm rot="33448" flipV="1">
              <a:off x="3395152" y="0"/>
              <a:ext cx="241706" cy="1219201"/>
            </a:xfrm>
            <a:prstGeom prst="arc">
              <a:avLst>
                <a:gd name="adj1" fmla="val 16200000"/>
                <a:gd name="adj2" fmla="val 21374902"/>
              </a:avLst>
            </a:prstGeom>
            <a:ln w="19050">
              <a:solidFill>
                <a:schemeClr val="tx1"/>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1100"/>
            </a:p>
          </p:txBody>
        </p:sp>
        <p:cxnSp>
          <p:nvCxnSpPr>
            <p:cNvPr id="41" name="Straight Arrow Connector 40"/>
            <p:cNvCxnSpPr/>
            <p:nvPr/>
          </p:nvCxnSpPr>
          <p:spPr>
            <a:xfrm flipH="1" flipV="1">
              <a:off x="2999550" y="604432"/>
              <a:ext cx="596137" cy="390931"/>
            </a:xfrm>
            <a:prstGeom prst="straightConnector1">
              <a:avLst/>
            </a:prstGeom>
            <a:ln>
              <a:tailEnd type="arrow"/>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987" y="599035"/>
              <a:ext cx="4284788" cy="105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0" y="147638"/>
              <a:ext cx="3271837" cy="4609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862012" y="166688"/>
              <a:ext cx="2390775" cy="704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3071812" y="23813"/>
              <a:ext cx="257175" cy="1156247"/>
            </a:xfrm>
            <a:prstGeom prst="arc">
              <a:avLst>
                <a:gd name="adj1" fmla="val 16200000"/>
                <a:gd name="adj2" fmla="val 2137490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1100"/>
            </a:p>
          </p:txBody>
        </p:sp>
      </p:grpSp>
      <p:sp>
        <p:nvSpPr>
          <p:cNvPr id="46" name="TextBox 45"/>
          <p:cNvSpPr txBox="1"/>
          <p:nvPr/>
        </p:nvSpPr>
        <p:spPr>
          <a:xfrm>
            <a:off x="428498" y="4797152"/>
            <a:ext cx="3208209" cy="923330"/>
          </a:xfrm>
          <a:prstGeom prst="rect">
            <a:avLst/>
          </a:prstGeom>
          <a:noFill/>
        </p:spPr>
        <p:txBody>
          <a:bodyPr wrap="square" rtlCol="0">
            <a:spAutoFit/>
          </a:bodyPr>
          <a:lstStyle/>
          <a:p>
            <a:r>
              <a:rPr lang="en-GB" dirty="0" smtClean="0"/>
              <a:t>One Example of a Conceptual Layout for a 3-mirror System (CC-CC-CC)</a:t>
            </a:r>
            <a:endParaRPr lang="en-GB" dirty="0"/>
          </a:p>
        </p:txBody>
      </p:sp>
      <p:sp>
        <p:nvSpPr>
          <p:cNvPr id="3" name="Flowchart: Or 2"/>
          <p:cNvSpPr/>
          <p:nvPr/>
        </p:nvSpPr>
        <p:spPr>
          <a:xfrm>
            <a:off x="3365983" y="5450628"/>
            <a:ext cx="104853" cy="323166"/>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5031427" y="5678878"/>
            <a:ext cx="320922" cy="369332"/>
          </a:xfrm>
          <a:prstGeom prst="rect">
            <a:avLst/>
          </a:prstGeom>
          <a:noFill/>
        </p:spPr>
        <p:txBody>
          <a:bodyPr wrap="none" rtlCol="0">
            <a:spAutoFit/>
          </a:bodyPr>
          <a:lstStyle/>
          <a:p>
            <a:r>
              <a:rPr lang="en-GB" dirty="0" smtClean="0"/>
              <a:t>I</a:t>
            </a:r>
            <a:r>
              <a:rPr lang="en-GB" baseline="-25000" dirty="0" smtClean="0"/>
              <a:t>1</a:t>
            </a:r>
            <a:endParaRPr lang="en-GB" baseline="-25000" dirty="0"/>
          </a:p>
        </p:txBody>
      </p:sp>
      <p:sp>
        <p:nvSpPr>
          <p:cNvPr id="48" name="TextBox 47"/>
          <p:cNvSpPr txBox="1"/>
          <p:nvPr/>
        </p:nvSpPr>
        <p:spPr>
          <a:xfrm>
            <a:off x="6184218" y="5678878"/>
            <a:ext cx="320922" cy="369332"/>
          </a:xfrm>
          <a:prstGeom prst="rect">
            <a:avLst/>
          </a:prstGeom>
          <a:noFill/>
        </p:spPr>
        <p:txBody>
          <a:bodyPr wrap="none" rtlCol="0">
            <a:spAutoFit/>
          </a:bodyPr>
          <a:lstStyle/>
          <a:p>
            <a:r>
              <a:rPr lang="en-GB" dirty="0" smtClean="0"/>
              <a:t>I</a:t>
            </a:r>
            <a:r>
              <a:rPr lang="en-GB" baseline="-25000" dirty="0"/>
              <a:t>2</a:t>
            </a:r>
          </a:p>
        </p:txBody>
      </p:sp>
      <p:sp>
        <p:nvSpPr>
          <p:cNvPr id="50" name="TextBox 3"/>
          <p:cNvSpPr txBox="1"/>
          <p:nvPr/>
        </p:nvSpPr>
        <p:spPr>
          <a:xfrm>
            <a:off x="2924775" y="5784056"/>
            <a:ext cx="542136"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100" dirty="0"/>
              <a:t>object</a:t>
            </a:r>
          </a:p>
        </p:txBody>
      </p:sp>
      <p:sp>
        <p:nvSpPr>
          <p:cNvPr id="49" name="TextBox 3"/>
          <p:cNvSpPr txBox="1"/>
          <p:nvPr/>
        </p:nvSpPr>
        <p:spPr>
          <a:xfrm>
            <a:off x="4804084" y="2100748"/>
            <a:ext cx="922304" cy="58477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dirty="0" smtClean="0"/>
              <a:t>Entrance</a:t>
            </a:r>
          </a:p>
          <a:p>
            <a:r>
              <a:rPr lang="en-GB" sz="1600" dirty="0" smtClean="0"/>
              <a:t>pupil</a:t>
            </a:r>
            <a:endParaRPr lang="en-GB" sz="1600" dirty="0"/>
          </a:p>
        </p:txBody>
      </p:sp>
      <p:sp>
        <p:nvSpPr>
          <p:cNvPr id="51" name="TextBox 4"/>
          <p:cNvSpPr txBox="1"/>
          <p:nvPr/>
        </p:nvSpPr>
        <p:spPr>
          <a:xfrm>
            <a:off x="7043412" y="4910010"/>
            <a:ext cx="468398"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b="1" dirty="0">
                <a:solidFill>
                  <a:srgbClr val="FF0000"/>
                </a:solidFill>
              </a:rPr>
              <a:t>M1</a:t>
            </a:r>
          </a:p>
        </p:txBody>
      </p:sp>
      <p:sp>
        <p:nvSpPr>
          <p:cNvPr id="52" name="TextBox 51"/>
          <p:cNvSpPr txBox="1"/>
          <p:nvPr/>
        </p:nvSpPr>
        <p:spPr>
          <a:xfrm>
            <a:off x="6767296" y="6093296"/>
            <a:ext cx="468398"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b="1" dirty="0">
                <a:solidFill>
                  <a:srgbClr val="FF0000"/>
                </a:solidFill>
              </a:rPr>
              <a:t>M3</a:t>
            </a:r>
          </a:p>
        </p:txBody>
      </p:sp>
      <p:sp>
        <p:nvSpPr>
          <p:cNvPr id="53" name="TextBox 29"/>
          <p:cNvSpPr txBox="1"/>
          <p:nvPr/>
        </p:nvSpPr>
        <p:spPr>
          <a:xfrm>
            <a:off x="3853061" y="5894970"/>
            <a:ext cx="468398"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600" b="1" dirty="0">
                <a:solidFill>
                  <a:srgbClr val="FF0000"/>
                </a:solidFill>
              </a:rPr>
              <a:t>M2</a:t>
            </a:r>
          </a:p>
        </p:txBody>
      </p:sp>
    </p:spTree>
    <p:extLst>
      <p:ext uri="{BB962C8B-B14F-4D97-AF65-F5344CB8AC3E}">
        <p14:creationId xmlns:p14="http://schemas.microsoft.com/office/powerpoint/2010/main" val="1614641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850106"/>
          </a:xfrm>
        </p:spPr>
        <p:txBody>
          <a:bodyPr>
            <a:normAutofit/>
          </a:bodyPr>
          <a:lstStyle/>
          <a:p>
            <a:r>
              <a:rPr lang="en-GB" sz="3600" dirty="0" smtClean="0"/>
              <a:t>Calculation of Mirror System Parameters</a:t>
            </a:r>
            <a:endParaRPr lang="en-GB" sz="36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4825511"/>
              </p:ext>
            </p:extLst>
          </p:nvPr>
        </p:nvGraphicFramePr>
        <p:xfrm>
          <a:off x="194471" y="1124745"/>
          <a:ext cx="9595067" cy="3864517"/>
        </p:xfrm>
        <a:graphic>
          <a:graphicData uri="http://schemas.openxmlformats.org/drawingml/2006/table">
            <a:tbl>
              <a:tblPr>
                <a:tableStyleId>{5C22544A-7EE6-4342-B048-85BDC9FD1C3A}</a:tableStyleId>
              </a:tblPr>
              <a:tblGrid>
                <a:gridCol w="784316"/>
                <a:gridCol w="697849"/>
                <a:gridCol w="702078"/>
                <a:gridCol w="546061"/>
                <a:gridCol w="546061"/>
                <a:gridCol w="702078"/>
                <a:gridCol w="702078"/>
                <a:gridCol w="780087"/>
                <a:gridCol w="624069"/>
                <a:gridCol w="936104"/>
                <a:gridCol w="936104"/>
                <a:gridCol w="780087"/>
                <a:gridCol w="858095"/>
              </a:tblGrid>
              <a:tr h="336020">
                <a:tc gridSpan="4">
                  <a:txBody>
                    <a:bodyPr/>
                    <a:lstStyle/>
                    <a:p>
                      <a:pPr algn="l" fontAlgn="b"/>
                      <a:r>
                        <a:rPr lang="en-GB" sz="1100" u="sng" strike="noStrike" dirty="0">
                          <a:effectLst/>
                        </a:rPr>
                        <a:t>ABERRATIONS OF A 3-MIRROR SYSTEM</a:t>
                      </a:r>
                      <a:endParaRPr lang="en-GB" sz="1100" b="1" i="0" u="sng" strike="noStrike" dirty="0">
                        <a:solidFill>
                          <a:srgbClr val="000000"/>
                        </a:solidFill>
                        <a:effectLst/>
                        <a:latin typeface="Calibri"/>
                      </a:endParaRPr>
                    </a:p>
                  </a:txBody>
                  <a:tcPr marL="0" marR="0" marT="0" marB="0" anchor="b">
                    <a:solidFill>
                      <a:schemeClr val="accent2">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l" fontAlgn="b"/>
                      <a:r>
                        <a:rPr lang="en-GB" sz="1100" u="none" strike="noStrike" dirty="0">
                          <a:effectLst/>
                        </a:rPr>
                        <a:t>(3rd Order Analysis)</a:t>
                      </a:r>
                      <a:endParaRPr lang="en-GB" sz="1100" b="0" i="0" u="none" strike="noStrike" dirty="0">
                        <a:solidFill>
                          <a:srgbClr val="000000"/>
                        </a:solidFill>
                        <a:effectLst/>
                        <a:latin typeface="Calibri"/>
                      </a:endParaRPr>
                    </a:p>
                  </a:txBody>
                  <a:tcPr marL="0" marR="0" marT="0" marB="0" anchor="b">
                    <a:solidFill>
                      <a:schemeClr val="accent2">
                        <a:lumMod val="40000"/>
                        <a:lumOff val="60000"/>
                      </a:schemeClr>
                    </a:solidFill>
                  </a:tcPr>
                </a:tc>
                <a:tc hMerge="1">
                  <a:txBody>
                    <a:bodyPr/>
                    <a:lstStyle/>
                    <a:p>
                      <a:endParaRPr lang="en-GB"/>
                    </a:p>
                  </a:txBody>
                  <a:tcPr/>
                </a:tc>
                <a:tc>
                  <a:txBody>
                    <a:bodyPr/>
                    <a:lstStyle/>
                    <a:p>
                      <a:pPr algn="r" fontAlgn="b"/>
                      <a:r>
                        <a:rPr lang="en-GB" sz="1100" u="none" strike="noStrike" dirty="0">
                          <a:effectLst/>
                        </a:rPr>
                        <a:t>NOTE:</a:t>
                      </a:r>
                      <a:endParaRPr lang="en-GB" sz="1100" b="1" i="1" u="none" strike="noStrike" dirty="0">
                        <a:solidFill>
                          <a:srgbClr val="000000"/>
                        </a:solidFill>
                        <a:effectLst/>
                        <a:latin typeface="Calibri"/>
                      </a:endParaRPr>
                    </a:p>
                  </a:txBody>
                  <a:tcPr marL="0" marR="0" marT="0" marB="0" anchor="b">
                    <a:solidFill>
                      <a:schemeClr val="accent2">
                        <a:lumMod val="40000"/>
                        <a:lumOff val="60000"/>
                      </a:schemeClr>
                    </a:solidFill>
                  </a:tcPr>
                </a:tc>
                <a:tc gridSpan="3">
                  <a:txBody>
                    <a:bodyPr/>
                    <a:lstStyle/>
                    <a:p>
                      <a:pPr algn="l" fontAlgn="b"/>
                      <a:r>
                        <a:rPr lang="en-GB" sz="1100" u="none" strike="noStrike" dirty="0">
                          <a:effectLst/>
                        </a:rPr>
                        <a:t>Enter parameters in RED - others are calculated</a:t>
                      </a:r>
                      <a:endParaRPr lang="en-GB" sz="1100" b="0" i="0" u="none" strike="noStrike" dirty="0">
                        <a:solidFill>
                          <a:srgbClr val="000000"/>
                        </a:solidFill>
                        <a:effectLst/>
                        <a:latin typeface="Calibri"/>
                      </a:endParaRPr>
                    </a:p>
                  </a:txBody>
                  <a:tcPr marL="0" marR="0" marT="0" marB="0" anchor="b">
                    <a:solidFill>
                      <a:schemeClr val="accent2">
                        <a:lumMod val="40000"/>
                        <a:lumOff val="60000"/>
                      </a:schemeClr>
                    </a:solidFill>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0"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0" i="0" u="none" strike="noStrike" dirty="0">
                        <a:solidFill>
                          <a:srgbClr val="000000"/>
                        </a:solidFill>
                        <a:effectLst/>
                        <a:latin typeface="Calibri"/>
                      </a:endParaRPr>
                    </a:p>
                  </a:txBody>
                  <a:tcPr marL="0" marR="0" marT="0" marB="0" anchor="b">
                    <a:solidFill>
                      <a:schemeClr val="accent2">
                        <a:lumMod val="40000"/>
                        <a:lumOff val="60000"/>
                      </a:schemeClr>
                    </a:solidFill>
                  </a:tcPr>
                </a:tc>
              </a:tr>
              <a:tr h="240044">
                <a:tc>
                  <a:txBody>
                    <a:bodyPr/>
                    <a:lstStyle/>
                    <a:p>
                      <a:pPr algn="l" fontAlgn="b"/>
                      <a:endParaRPr lang="en-GB" sz="1100" b="1" i="0" u="none" strike="noStrike" dirty="0">
                        <a:solidFill>
                          <a:srgbClr val="000000"/>
                        </a:solidFill>
                        <a:effectLst/>
                        <a:latin typeface="Calibri"/>
                      </a:endParaRPr>
                    </a:p>
                  </a:txBody>
                  <a:tcPr marL="0" marR="0" marT="0" marB="0" anchor="b">
                    <a:solidFill>
                      <a:schemeClr val="accent2">
                        <a:lumMod val="40000"/>
                        <a:lumOff val="60000"/>
                      </a:schemeClr>
                    </a:solidFill>
                  </a:tcPr>
                </a:tc>
                <a:tc gridSpan="2">
                  <a:txBody>
                    <a:bodyPr/>
                    <a:lstStyle/>
                    <a:p>
                      <a:pPr algn="l" fontAlgn="b"/>
                      <a:r>
                        <a:rPr lang="en-GB" sz="1100" b="1" u="sng" strike="noStrike" dirty="0">
                          <a:effectLst/>
                        </a:rPr>
                        <a:t>Input Parameters</a:t>
                      </a:r>
                      <a:endParaRPr lang="en-GB" sz="1100" b="1" i="1" u="sng" strike="noStrike" dirty="0">
                        <a:solidFill>
                          <a:srgbClr val="000000"/>
                        </a:solidFill>
                        <a:effectLst/>
                        <a:latin typeface="Calibri"/>
                      </a:endParaRPr>
                    </a:p>
                  </a:txBody>
                  <a:tcPr marL="0" marR="0" marT="0" marB="0" anchor="b">
                    <a:solidFill>
                      <a:schemeClr val="accent2">
                        <a:lumMod val="40000"/>
                        <a:lumOff val="60000"/>
                      </a:schemeClr>
                    </a:solidFill>
                  </a:tcPr>
                </a:tc>
                <a:tc hMerge="1">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1" i="0" u="none" strike="noStrike" dirty="0">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1" i="0" u="none" strike="noStrike">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1" i="0" u="none" strike="noStrike">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1" i="0" u="none" strike="noStrike">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1" i="0" u="none" strike="noStrike">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1" i="0" u="none" strike="noStrike">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r>
                        <a:rPr lang="en-GB" sz="1100" b="1" u="sng" strike="noStrike">
                          <a:effectLst/>
                        </a:rPr>
                        <a:t>Magnifications</a:t>
                      </a:r>
                      <a:endParaRPr lang="en-GB" sz="1100" b="1" i="1" u="sng" strike="noStrike">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1" i="0" u="none" strike="noStrike">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1" i="0" u="none" strike="noStrike">
                        <a:solidFill>
                          <a:srgbClr val="000000"/>
                        </a:solidFill>
                        <a:effectLst/>
                        <a:latin typeface="Calibri"/>
                      </a:endParaRPr>
                    </a:p>
                  </a:txBody>
                  <a:tcPr marL="0" marR="0" marT="0" marB="0" anchor="b">
                    <a:solidFill>
                      <a:schemeClr val="accent2">
                        <a:lumMod val="40000"/>
                        <a:lumOff val="60000"/>
                      </a:schemeClr>
                    </a:solidFill>
                  </a:tcPr>
                </a:tc>
                <a:tc>
                  <a:txBody>
                    <a:bodyPr/>
                    <a:lstStyle/>
                    <a:p>
                      <a:pPr algn="l" fontAlgn="b"/>
                      <a:endParaRPr lang="en-GB" sz="1100" b="1" i="0" u="none" strike="noStrike" dirty="0">
                        <a:solidFill>
                          <a:srgbClr val="000000"/>
                        </a:solidFill>
                        <a:effectLst/>
                        <a:latin typeface="Calibri"/>
                      </a:endParaRPr>
                    </a:p>
                  </a:txBody>
                  <a:tcPr marL="0" marR="0" marT="0" marB="0" anchor="b">
                    <a:solidFill>
                      <a:schemeClr val="accent2">
                        <a:lumMod val="40000"/>
                        <a:lumOff val="60000"/>
                      </a:schemeClr>
                    </a:solidFill>
                  </a:tcPr>
                </a:tc>
              </a:tr>
              <a:tr h="672039">
                <a:tc>
                  <a:txBody>
                    <a:bodyPr/>
                    <a:lstStyle/>
                    <a:p>
                      <a:pPr algn="l" fontAlgn="b"/>
                      <a:r>
                        <a:rPr lang="en-GB" sz="1100" u="sng" strike="noStrike" dirty="0">
                          <a:effectLst/>
                        </a:rPr>
                        <a:t>Component</a:t>
                      </a:r>
                      <a:endParaRPr lang="en-GB" sz="1100" b="0" i="1" u="sng" strike="noStrike" dirty="0">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dirty="0">
                          <a:effectLst/>
                        </a:rPr>
                        <a:t>Initial Object Distance</a:t>
                      </a:r>
                      <a:endParaRPr lang="en-GB" sz="1100" b="0" i="1" u="none" strike="noStrike" dirty="0">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a:effectLst/>
                        </a:rPr>
                        <a:t>Final Image Distance</a:t>
                      </a:r>
                      <a:endParaRPr lang="en-GB" sz="1100" b="0" i="1" u="none" strike="noStrike">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dirty="0">
                          <a:effectLst/>
                        </a:rPr>
                        <a:t>Mirror </a:t>
                      </a:r>
                      <a:r>
                        <a:rPr lang="en-GB" sz="1100" u="none" strike="noStrike" dirty="0" err="1" smtClean="0">
                          <a:effectLst/>
                        </a:rPr>
                        <a:t>Sepn</a:t>
                      </a:r>
                      <a:r>
                        <a:rPr lang="en-GB" sz="1100" u="none" strike="noStrike" dirty="0" smtClean="0">
                          <a:effectLst/>
                        </a:rPr>
                        <a:t> </a:t>
                      </a:r>
                      <a:r>
                        <a:rPr lang="en-GB" sz="1100" u="none" strike="noStrike" dirty="0">
                          <a:effectLst/>
                        </a:rPr>
                        <a:t>1</a:t>
                      </a:r>
                      <a:endParaRPr lang="en-GB" sz="1100" b="0" i="1" u="none" strike="noStrike" dirty="0">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dirty="0">
                          <a:effectLst/>
                        </a:rPr>
                        <a:t>Mirror </a:t>
                      </a:r>
                      <a:r>
                        <a:rPr lang="en-GB" sz="1100" u="none" strike="noStrike" dirty="0" err="1" smtClean="0">
                          <a:effectLst/>
                        </a:rPr>
                        <a:t>Sepn</a:t>
                      </a:r>
                      <a:r>
                        <a:rPr lang="en-GB" sz="1100" u="none" strike="noStrike" dirty="0" smtClean="0">
                          <a:effectLst/>
                        </a:rPr>
                        <a:t> </a:t>
                      </a:r>
                      <a:r>
                        <a:rPr lang="en-GB" sz="1100" u="none" strike="noStrike" dirty="0">
                          <a:effectLst/>
                        </a:rPr>
                        <a:t>2</a:t>
                      </a:r>
                      <a:endParaRPr lang="en-GB" sz="1100" b="0" i="1" u="none" strike="noStrike" dirty="0">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a:effectLst/>
                        </a:rPr>
                        <a:t>Paraxial Ray-Height Ratio 1</a:t>
                      </a:r>
                      <a:endParaRPr lang="en-GB" sz="1100" b="0" i="1" u="none" strike="noStrike">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a:effectLst/>
                        </a:rPr>
                        <a:t>Paraxial Ray-Height Ratio 2</a:t>
                      </a:r>
                      <a:endParaRPr lang="en-GB" sz="1100" b="0" i="1" u="none" strike="noStrike">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a:effectLst/>
                        </a:rPr>
                        <a:t>Initial Entrance Pupil Distance</a:t>
                      </a:r>
                      <a:endParaRPr lang="en-GB" sz="1100" b="0" i="1" u="none" strike="noStrike">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a:effectLst/>
                        </a:rPr>
                        <a:t>Distance to M1 of Next System</a:t>
                      </a:r>
                      <a:endParaRPr lang="en-GB" sz="1100" b="0" i="1" u="none" strike="noStrike">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a:effectLst/>
                        </a:rPr>
                        <a:t>Primary m1</a:t>
                      </a:r>
                      <a:endParaRPr lang="en-GB" sz="1100" b="0" i="1" u="none" strike="noStrike">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a:effectLst/>
                        </a:rPr>
                        <a:t>Secondary m2</a:t>
                      </a:r>
                      <a:endParaRPr lang="en-GB" sz="1100" b="0" i="1" u="none" strike="noStrike">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a:effectLst/>
                        </a:rPr>
                        <a:t>Tertiary m3</a:t>
                      </a:r>
                      <a:endParaRPr lang="en-GB" sz="1100" b="0" i="1" u="none" strike="noStrike">
                        <a:solidFill>
                          <a:srgbClr val="000000"/>
                        </a:solidFill>
                        <a:effectLst/>
                        <a:latin typeface="Calibri"/>
                      </a:endParaRPr>
                    </a:p>
                  </a:txBody>
                  <a:tcPr marL="0" marR="0" marT="0" marB="0" anchor="b">
                    <a:solidFill>
                      <a:schemeClr val="accent5">
                        <a:lumMod val="40000"/>
                        <a:lumOff val="60000"/>
                      </a:schemeClr>
                    </a:solidFill>
                  </a:tcPr>
                </a:tc>
                <a:tc>
                  <a:txBody>
                    <a:bodyPr/>
                    <a:lstStyle/>
                    <a:p>
                      <a:pPr algn="l" fontAlgn="b"/>
                      <a:r>
                        <a:rPr lang="en-GB" sz="1100" u="none" strike="noStrike" dirty="0">
                          <a:effectLst/>
                        </a:rPr>
                        <a:t>System </a:t>
                      </a:r>
                      <a:r>
                        <a:rPr lang="en-GB" sz="1100" u="none" strike="noStrike" dirty="0" err="1">
                          <a:effectLst/>
                        </a:rPr>
                        <a:t>m</a:t>
                      </a:r>
                      <a:r>
                        <a:rPr lang="en-GB" sz="1100" u="none" strike="noStrike" baseline="-25000" dirty="0" err="1">
                          <a:effectLst/>
                        </a:rPr>
                        <a:t>S</a:t>
                      </a:r>
                      <a:endParaRPr lang="en-GB" sz="1100" b="0" i="1" u="none" strike="noStrike" dirty="0">
                        <a:solidFill>
                          <a:srgbClr val="000000"/>
                        </a:solidFill>
                        <a:effectLst/>
                        <a:latin typeface="Calibri"/>
                      </a:endParaRPr>
                    </a:p>
                  </a:txBody>
                  <a:tcPr marL="0" marR="0" marT="0" marB="0" anchor="b">
                    <a:solidFill>
                      <a:schemeClr val="accent5">
                        <a:lumMod val="40000"/>
                        <a:lumOff val="60000"/>
                      </a:schemeClr>
                    </a:solidFill>
                  </a:tcPr>
                </a:tc>
              </a:tr>
              <a:tr h="504029">
                <a:tc>
                  <a:txBody>
                    <a:bodyPr/>
                    <a:lstStyle/>
                    <a:p>
                      <a:pPr algn="l" fontAlgn="b"/>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s1</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s3'</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d1</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d2</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latin typeface="Symbol" panose="05050102010706020507" pitchFamily="18" charset="2"/>
                        </a:rPr>
                        <a:t>W</a:t>
                      </a:r>
                      <a:r>
                        <a:rPr lang="en-GB" sz="1200" b="1" u="none" strike="noStrike" dirty="0">
                          <a:effectLst/>
                        </a:rPr>
                        <a:t>1 = </a:t>
                      </a:r>
                      <a:r>
                        <a:rPr lang="en-GB" sz="1200" b="1" u="none" strike="noStrike" dirty="0" smtClean="0">
                          <a:effectLst/>
                        </a:rPr>
                        <a:t> </a:t>
                      </a:r>
                      <a:r>
                        <a:rPr lang="en-GB" sz="1200" b="1" u="none" strike="noStrike" dirty="0">
                          <a:effectLst/>
                        </a:rPr>
                        <a:t>s2/s1'</a:t>
                      </a:r>
                      <a:endParaRPr lang="en-GB" sz="1200" b="1" i="0" u="none" strike="noStrike" dirty="0">
                        <a:solidFill>
                          <a:srgbClr val="000000"/>
                        </a:solidFill>
                        <a:effectLst/>
                        <a:latin typeface="Symbol"/>
                      </a:endParaRPr>
                    </a:p>
                  </a:txBody>
                  <a:tcPr marL="0" marR="0" marT="0" marB="0" anchor="b"/>
                </a:tc>
                <a:tc>
                  <a:txBody>
                    <a:bodyPr/>
                    <a:lstStyle/>
                    <a:p>
                      <a:pPr algn="l" fontAlgn="b"/>
                      <a:r>
                        <a:rPr lang="en-GB" sz="1200" b="1" u="none" strike="noStrike" dirty="0">
                          <a:effectLst/>
                          <a:latin typeface="Symbol" panose="05050102010706020507" pitchFamily="18" charset="2"/>
                        </a:rPr>
                        <a:t>W</a:t>
                      </a:r>
                      <a:r>
                        <a:rPr lang="en-GB" sz="1200" b="1" u="none" strike="noStrike" dirty="0">
                          <a:effectLst/>
                        </a:rPr>
                        <a:t>2 = </a:t>
                      </a:r>
                      <a:r>
                        <a:rPr lang="en-GB" sz="1200" b="1" u="none" strike="noStrike" dirty="0" smtClean="0">
                          <a:effectLst/>
                        </a:rPr>
                        <a:t>s3/s2</a:t>
                      </a:r>
                      <a:r>
                        <a:rPr lang="en-GB" sz="1200" b="1" u="none" strike="noStrike" dirty="0">
                          <a:effectLst/>
                        </a:rPr>
                        <a:t>'</a:t>
                      </a:r>
                      <a:endParaRPr lang="en-GB" sz="1200" b="1" i="0" u="none" strike="noStrike" dirty="0">
                        <a:solidFill>
                          <a:srgbClr val="000000"/>
                        </a:solidFill>
                        <a:effectLst/>
                        <a:latin typeface="Symbol"/>
                      </a:endParaRPr>
                    </a:p>
                  </a:txBody>
                  <a:tcPr marL="0" marR="0" marT="0" marB="0" anchor="b"/>
                </a:tc>
                <a:tc>
                  <a:txBody>
                    <a:bodyPr/>
                    <a:lstStyle/>
                    <a:p>
                      <a:pPr algn="l" fontAlgn="b"/>
                      <a:r>
                        <a:rPr lang="en-GB" sz="1200" b="1" u="none" strike="noStrike" dirty="0">
                          <a:effectLst/>
                        </a:rPr>
                        <a:t>t1</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d3</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-v1/v1'</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-v2/v2'</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-v3/v3'</a:t>
                      </a:r>
                      <a:endParaRPr lang="en-GB" sz="1200" b="1" i="0" u="none" strike="noStrike" dirty="0">
                        <a:solidFill>
                          <a:srgbClr val="000000"/>
                        </a:solidFill>
                        <a:effectLst/>
                        <a:latin typeface="Calibri"/>
                      </a:endParaRPr>
                    </a:p>
                  </a:txBody>
                  <a:tcPr marL="0" marR="0" marT="0" marB="0" anchor="b"/>
                </a:tc>
                <a:tc>
                  <a:txBody>
                    <a:bodyPr/>
                    <a:lstStyle/>
                    <a:p>
                      <a:pPr algn="l" fontAlgn="b"/>
                      <a:r>
                        <a:rPr lang="en-GB" sz="1200" b="1" u="none" strike="noStrike" dirty="0">
                          <a:effectLst/>
                        </a:rPr>
                        <a:t>m1m2m3</a:t>
                      </a:r>
                      <a:endParaRPr lang="en-GB" sz="1200" b="1" i="0" u="none" strike="noStrike" dirty="0">
                        <a:solidFill>
                          <a:srgbClr val="000000"/>
                        </a:solidFill>
                        <a:effectLst/>
                        <a:latin typeface="Calibri"/>
                      </a:endParaRPr>
                    </a:p>
                  </a:txBody>
                  <a:tcPr marL="0" marR="0" marT="0" marB="0" anchor="b"/>
                </a:tc>
              </a:tr>
              <a:tr h="504029">
                <a:tc>
                  <a:txBody>
                    <a:bodyPr/>
                    <a:lstStyle/>
                    <a:p>
                      <a:pPr algn="l" fontAlgn="b"/>
                      <a:r>
                        <a:rPr lang="en-GB" sz="1100" u="none" strike="noStrike" dirty="0">
                          <a:effectLst/>
                        </a:rPr>
                        <a:t>1st System</a:t>
                      </a:r>
                      <a:endParaRPr lang="en-GB" sz="1100" b="0" i="0" u="none" strike="noStrike" dirty="0">
                        <a:solidFill>
                          <a:srgbClr val="000000"/>
                        </a:solidFill>
                        <a:effectLst/>
                        <a:latin typeface="Calibri"/>
                      </a:endParaRPr>
                    </a:p>
                  </a:txBody>
                  <a:tcPr marL="0" marR="0" marT="0" marB="0" anchor="b">
                    <a:solidFill>
                      <a:srgbClr val="FFFF00"/>
                    </a:solidFill>
                  </a:tcPr>
                </a:tc>
                <a:tc>
                  <a:txBody>
                    <a:bodyPr/>
                    <a:lstStyle/>
                    <a:p>
                      <a:pPr algn="r" fontAlgn="b"/>
                      <a:r>
                        <a:rPr lang="en-GB" sz="1100" u="none" strike="noStrike" dirty="0">
                          <a:effectLst/>
                        </a:rPr>
                        <a:t>-4.53E+03</a:t>
                      </a:r>
                      <a:endParaRPr lang="en-GB" sz="1100" b="0" i="0" u="none" strike="noStrike" dirty="0">
                        <a:solidFill>
                          <a:srgbClr val="FF0000"/>
                        </a:solidFill>
                        <a:effectLst/>
                        <a:latin typeface="Calibri"/>
                      </a:endParaRPr>
                    </a:p>
                  </a:txBody>
                  <a:tcPr marL="0" marR="0" marT="0" marB="0" anchor="b">
                    <a:solidFill>
                      <a:schemeClr val="accent6">
                        <a:lumMod val="60000"/>
                        <a:lumOff val="40000"/>
                      </a:schemeClr>
                    </a:solidFill>
                  </a:tcPr>
                </a:tc>
                <a:tc>
                  <a:txBody>
                    <a:bodyPr/>
                    <a:lstStyle/>
                    <a:p>
                      <a:pPr algn="r" fontAlgn="b"/>
                      <a:r>
                        <a:rPr lang="en-GB" sz="1100" u="none" strike="noStrike" dirty="0">
                          <a:effectLst/>
                        </a:rPr>
                        <a:t>-6.00E+02</a:t>
                      </a:r>
                      <a:endParaRPr lang="en-GB" sz="1100" b="0" i="0" u="none" strike="noStrike" dirty="0">
                        <a:solidFill>
                          <a:srgbClr val="FF0000"/>
                        </a:solidFill>
                        <a:effectLst/>
                        <a:latin typeface="Calibri"/>
                      </a:endParaRPr>
                    </a:p>
                  </a:txBody>
                  <a:tcPr marL="0" marR="0" marT="0" marB="0" anchor="b">
                    <a:solidFill>
                      <a:schemeClr val="accent6">
                        <a:lumMod val="60000"/>
                        <a:lumOff val="40000"/>
                      </a:schemeClr>
                    </a:solidFill>
                  </a:tcPr>
                </a:tc>
                <a:tc>
                  <a:txBody>
                    <a:bodyPr/>
                    <a:lstStyle/>
                    <a:p>
                      <a:pPr algn="r" fontAlgn="b"/>
                      <a:r>
                        <a:rPr lang="en-GB" sz="1100" u="none" strike="noStrike" dirty="0">
                          <a:effectLst/>
                        </a:rPr>
                        <a:t>-1200</a:t>
                      </a:r>
                      <a:endParaRPr lang="en-GB" sz="1100" b="0" i="0" u="none" strike="noStrike" dirty="0">
                        <a:solidFill>
                          <a:srgbClr val="FF0000"/>
                        </a:solidFill>
                        <a:effectLst/>
                        <a:latin typeface="Calibri"/>
                      </a:endParaRPr>
                    </a:p>
                  </a:txBody>
                  <a:tcPr marL="0" marR="0" marT="0" marB="0" anchor="b">
                    <a:solidFill>
                      <a:schemeClr val="accent6">
                        <a:lumMod val="60000"/>
                        <a:lumOff val="40000"/>
                      </a:schemeClr>
                    </a:solidFill>
                  </a:tcPr>
                </a:tc>
                <a:tc>
                  <a:txBody>
                    <a:bodyPr/>
                    <a:lstStyle/>
                    <a:p>
                      <a:pPr algn="r" fontAlgn="b"/>
                      <a:r>
                        <a:rPr lang="en-GB" sz="1100" u="none" strike="noStrike" dirty="0">
                          <a:effectLst/>
                        </a:rPr>
                        <a:t>800</a:t>
                      </a:r>
                      <a:endParaRPr lang="en-GB" sz="1100" b="0" i="0" u="none" strike="noStrike" dirty="0">
                        <a:solidFill>
                          <a:srgbClr val="FF0000"/>
                        </a:solidFill>
                        <a:effectLst/>
                        <a:latin typeface="Calibri"/>
                      </a:endParaRPr>
                    </a:p>
                  </a:txBody>
                  <a:tcPr marL="0" marR="0" marT="0" marB="0" anchor="b">
                    <a:solidFill>
                      <a:schemeClr val="accent6">
                        <a:lumMod val="60000"/>
                        <a:lumOff val="40000"/>
                      </a:schemeClr>
                    </a:solidFill>
                  </a:tcPr>
                </a:tc>
                <a:tc>
                  <a:txBody>
                    <a:bodyPr/>
                    <a:lstStyle/>
                    <a:p>
                      <a:pPr algn="r" fontAlgn="b"/>
                      <a:r>
                        <a:rPr lang="en-GB" sz="1100" u="none" strike="noStrike" dirty="0">
                          <a:effectLst/>
                        </a:rPr>
                        <a:t>-1.2</a:t>
                      </a:r>
                      <a:endParaRPr lang="en-GB" sz="1100" b="0" i="0" u="none" strike="noStrike" dirty="0">
                        <a:solidFill>
                          <a:srgbClr val="FF0000"/>
                        </a:solidFill>
                        <a:effectLst/>
                        <a:latin typeface="Calibri"/>
                      </a:endParaRPr>
                    </a:p>
                  </a:txBody>
                  <a:tcPr marL="0" marR="0" marT="0" marB="0" anchor="b">
                    <a:solidFill>
                      <a:schemeClr val="accent6">
                        <a:lumMod val="60000"/>
                        <a:lumOff val="40000"/>
                      </a:schemeClr>
                    </a:solidFill>
                  </a:tcPr>
                </a:tc>
                <a:tc>
                  <a:txBody>
                    <a:bodyPr/>
                    <a:lstStyle/>
                    <a:p>
                      <a:pPr algn="r" fontAlgn="b"/>
                      <a:r>
                        <a:rPr lang="en-GB" sz="1100" u="none" strike="noStrike" dirty="0">
                          <a:effectLst/>
                        </a:rPr>
                        <a:t>0.3</a:t>
                      </a:r>
                      <a:endParaRPr lang="en-GB" sz="1100" b="0" i="0" u="none" strike="noStrike" dirty="0">
                        <a:solidFill>
                          <a:srgbClr val="FF0000"/>
                        </a:solidFill>
                        <a:effectLst/>
                        <a:latin typeface="Calibri"/>
                      </a:endParaRPr>
                    </a:p>
                  </a:txBody>
                  <a:tcPr marL="0" marR="0" marT="0" marB="0" anchor="b">
                    <a:solidFill>
                      <a:schemeClr val="accent6">
                        <a:lumMod val="60000"/>
                        <a:lumOff val="40000"/>
                      </a:schemeClr>
                    </a:solidFill>
                  </a:tcPr>
                </a:tc>
                <a:tc>
                  <a:txBody>
                    <a:bodyPr/>
                    <a:lstStyle/>
                    <a:p>
                      <a:pPr algn="r" fontAlgn="b"/>
                      <a:r>
                        <a:rPr lang="en-GB" sz="1100" u="none" strike="noStrike" dirty="0">
                          <a:effectLst/>
                        </a:rPr>
                        <a:t>0</a:t>
                      </a:r>
                      <a:endParaRPr lang="en-GB" sz="1100" b="0" i="0" u="none" strike="noStrike" dirty="0">
                        <a:solidFill>
                          <a:srgbClr val="FF0000"/>
                        </a:solidFill>
                        <a:effectLst/>
                        <a:latin typeface="Calibri"/>
                      </a:endParaRPr>
                    </a:p>
                  </a:txBody>
                  <a:tcPr marL="0" marR="0" marT="0" marB="0" anchor="b">
                    <a:solidFill>
                      <a:schemeClr val="accent6">
                        <a:lumMod val="60000"/>
                        <a:lumOff val="40000"/>
                      </a:schemeClr>
                    </a:solidFill>
                  </a:tcPr>
                </a:tc>
                <a:tc>
                  <a:txBody>
                    <a:bodyPr/>
                    <a:lstStyle/>
                    <a:p>
                      <a:pPr algn="r" fontAlgn="b"/>
                      <a:r>
                        <a:rPr lang="en-GB" sz="1100" u="none" strike="noStrike" dirty="0">
                          <a:effectLst/>
                        </a:rPr>
                        <a:t>1200</a:t>
                      </a:r>
                      <a:endParaRPr lang="en-GB" sz="1100" b="0" i="0" u="none" strike="noStrike" dirty="0">
                        <a:solidFill>
                          <a:srgbClr val="FF0000"/>
                        </a:solidFill>
                        <a:effectLst/>
                        <a:latin typeface="Calibri"/>
                      </a:endParaRPr>
                    </a:p>
                  </a:txBody>
                  <a:tcPr marL="0" marR="0" marT="0" marB="0" anchor="b">
                    <a:solidFill>
                      <a:schemeClr val="accent6">
                        <a:lumMod val="60000"/>
                        <a:lumOff val="40000"/>
                      </a:schemeClr>
                    </a:solidFill>
                  </a:tcPr>
                </a:tc>
                <a:tc>
                  <a:txBody>
                    <a:bodyPr/>
                    <a:lstStyle/>
                    <a:p>
                      <a:pPr algn="r" fontAlgn="b"/>
                      <a:r>
                        <a:rPr lang="en-GB" sz="1100" u="none" strike="noStrike" dirty="0">
                          <a:effectLst/>
                        </a:rPr>
                        <a:t>-</a:t>
                      </a:r>
                      <a:r>
                        <a:rPr lang="en-GB" sz="1100" u="none" strike="noStrike" dirty="0" smtClean="0">
                          <a:effectLst/>
                        </a:rPr>
                        <a:t>0.1204</a:t>
                      </a:r>
                      <a:endParaRPr lang="en-GB" sz="11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r" fontAlgn="b"/>
                      <a:r>
                        <a:rPr lang="en-GB" sz="1100" u="none" strike="noStrike" dirty="0">
                          <a:effectLst/>
                        </a:rPr>
                        <a:t>-</a:t>
                      </a:r>
                      <a:r>
                        <a:rPr lang="en-GB" sz="1100" u="none" strike="noStrike" dirty="0" smtClean="0">
                          <a:effectLst/>
                        </a:rPr>
                        <a:t>1.7460</a:t>
                      </a:r>
                      <a:endParaRPr lang="en-GB" sz="11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r" fontAlgn="b"/>
                      <a:r>
                        <a:rPr lang="en-GB" sz="1100" u="none" strike="noStrike" dirty="0">
                          <a:effectLst/>
                        </a:rPr>
                        <a:t>1.75</a:t>
                      </a:r>
                      <a:endParaRPr lang="en-GB" sz="11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r" fontAlgn="b"/>
                      <a:r>
                        <a:rPr lang="en-GB" sz="1100" u="none" strike="noStrike" dirty="0" smtClean="0">
                          <a:effectLst/>
                        </a:rPr>
                        <a:t>0.3679</a:t>
                      </a:r>
                      <a:endParaRPr lang="en-GB" sz="1100" b="1" i="0" u="none" strike="noStrike" dirty="0">
                        <a:solidFill>
                          <a:srgbClr val="E26B0A"/>
                        </a:solidFill>
                        <a:effectLst/>
                        <a:latin typeface="Calibri"/>
                      </a:endParaRPr>
                    </a:p>
                  </a:txBody>
                  <a:tcPr marL="0" marR="0" marT="0" marB="0" anchor="b">
                    <a:solidFill>
                      <a:schemeClr val="accent1">
                        <a:lumMod val="40000"/>
                        <a:lumOff val="60000"/>
                      </a:schemeClr>
                    </a:solidFill>
                  </a:tcPr>
                </a:tc>
              </a:tr>
              <a:tr h="204080">
                <a:tc>
                  <a:txBody>
                    <a:bodyPr/>
                    <a:lstStyle/>
                    <a:p>
                      <a:pPr algn="l" fontAlgn="b"/>
                      <a:r>
                        <a:rPr lang="en-GB" sz="1100" u="none" strike="noStrike">
                          <a:effectLst/>
                        </a:rPr>
                        <a:t>Conjugate</a:t>
                      </a:r>
                      <a:endParaRPr lang="en-GB" sz="1100" b="0" i="1"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0" marR="0" marT="0" marB="0" anchor="b"/>
                </a:tc>
              </a:tr>
              <a:tr h="204080">
                <a:tc>
                  <a:txBody>
                    <a:bodyPr/>
                    <a:lstStyle/>
                    <a:p>
                      <a:pPr algn="l" fontAlgn="b"/>
                      <a:endParaRPr lang="en-GB" sz="1100" b="0" i="1" u="none" strike="noStrike" dirty="0">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0" marR="0" marT="0" marB="0" anchor="b"/>
                </a:tc>
              </a:tr>
              <a:tr h="288007">
                <a:tc>
                  <a:txBody>
                    <a:bodyPr/>
                    <a:lstStyle/>
                    <a:p>
                      <a:pPr algn="l" fontAlgn="b"/>
                      <a:r>
                        <a:rPr lang="en-GB" sz="1100" u="none" strike="noStrike">
                          <a:effectLst/>
                        </a:rPr>
                        <a:t>2nd System</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-6.00E+02</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-6.00E+02</a:t>
                      </a:r>
                      <a:endParaRPr lang="en-GB" sz="1100" b="0" i="0" u="none" strike="noStrike">
                        <a:solidFill>
                          <a:srgbClr val="FF0000"/>
                        </a:solidFill>
                        <a:effectLst/>
                        <a:latin typeface="Calibri"/>
                      </a:endParaRPr>
                    </a:p>
                  </a:txBody>
                  <a:tcPr marL="0" marR="0" marT="0" marB="0" anchor="b"/>
                </a:tc>
                <a:tc>
                  <a:txBody>
                    <a:bodyPr/>
                    <a:lstStyle/>
                    <a:p>
                      <a:pPr algn="r" fontAlgn="b"/>
                      <a:r>
                        <a:rPr lang="en-GB" sz="1100" u="none" strike="noStrike">
                          <a:effectLst/>
                        </a:rPr>
                        <a:t>-300</a:t>
                      </a:r>
                      <a:endParaRPr lang="en-GB" sz="1100" b="0" i="0" u="none" strike="noStrike">
                        <a:solidFill>
                          <a:srgbClr val="FF0000"/>
                        </a:solidFill>
                        <a:effectLst/>
                        <a:latin typeface="Calibri"/>
                      </a:endParaRPr>
                    </a:p>
                  </a:txBody>
                  <a:tcPr marL="0" marR="0" marT="0" marB="0" anchor="b"/>
                </a:tc>
                <a:tc>
                  <a:txBody>
                    <a:bodyPr/>
                    <a:lstStyle/>
                    <a:p>
                      <a:pPr algn="r" fontAlgn="b"/>
                      <a:r>
                        <a:rPr lang="en-GB" sz="1100" u="none" strike="noStrike">
                          <a:effectLst/>
                        </a:rPr>
                        <a:t>300</a:t>
                      </a:r>
                      <a:endParaRPr lang="en-GB" sz="1100" b="0" i="0" u="none" strike="noStrike">
                        <a:solidFill>
                          <a:srgbClr val="FF0000"/>
                        </a:solidFill>
                        <a:effectLst/>
                        <a:latin typeface="Calibri"/>
                      </a:endParaRPr>
                    </a:p>
                  </a:txBody>
                  <a:tcPr marL="0" marR="0" marT="0" marB="0" anchor="b"/>
                </a:tc>
                <a:tc>
                  <a:txBody>
                    <a:bodyPr/>
                    <a:lstStyle/>
                    <a:p>
                      <a:pPr algn="r" fontAlgn="b"/>
                      <a:r>
                        <a:rPr lang="en-GB" sz="1100" u="none" strike="noStrike">
                          <a:effectLst/>
                        </a:rPr>
                        <a:t>0.5</a:t>
                      </a:r>
                      <a:endParaRPr lang="en-GB" sz="1100" b="0" i="0" u="none" strike="noStrike">
                        <a:solidFill>
                          <a:srgbClr val="FF0000"/>
                        </a:solidFill>
                        <a:effectLst/>
                        <a:latin typeface="Calibri"/>
                      </a:endParaRPr>
                    </a:p>
                  </a:txBody>
                  <a:tcPr marL="0" marR="0" marT="0" marB="0" anchor="b"/>
                </a:tc>
                <a:tc>
                  <a:txBody>
                    <a:bodyPr/>
                    <a:lstStyle/>
                    <a:p>
                      <a:pPr algn="r" fontAlgn="b"/>
                      <a:r>
                        <a:rPr lang="en-GB" sz="1100" u="none" strike="noStrike" dirty="0">
                          <a:effectLst/>
                        </a:rPr>
                        <a:t>2</a:t>
                      </a:r>
                      <a:endParaRPr lang="en-GB" sz="1100" b="0" i="0" u="none" strike="noStrike" dirty="0">
                        <a:solidFill>
                          <a:srgbClr val="FF0000"/>
                        </a:solidFill>
                        <a:effectLst/>
                        <a:latin typeface="Calibri"/>
                      </a:endParaRPr>
                    </a:p>
                  </a:txBody>
                  <a:tcPr marL="0" marR="0" marT="0" marB="0" anchor="b"/>
                </a:tc>
                <a:tc>
                  <a:txBody>
                    <a:bodyPr/>
                    <a:lstStyle/>
                    <a:p>
                      <a:pPr algn="r" fontAlgn="b"/>
                      <a:r>
                        <a:rPr lang="en-GB" sz="1100" u="none" strike="noStrike" dirty="0">
                          <a:effectLst/>
                        </a:rPr>
                        <a:t>-</a:t>
                      </a:r>
                      <a:r>
                        <a:rPr lang="en-GB" sz="1100" u="none" strike="noStrike" dirty="0" smtClean="0">
                          <a:effectLst/>
                        </a:rPr>
                        <a:t>1335.2941</a:t>
                      </a:r>
                      <a:endParaRPr lang="en-GB" sz="1100" b="0" i="0" u="none" strike="noStrike" dirty="0">
                        <a:solidFill>
                          <a:srgbClr val="000000"/>
                        </a:solidFill>
                        <a:effectLst/>
                        <a:latin typeface="Calibri"/>
                      </a:endParaRPr>
                    </a:p>
                  </a:txBody>
                  <a:tcPr marL="0" marR="0" marT="0" marB="0" anchor="b"/>
                </a:tc>
                <a:tc>
                  <a:txBody>
                    <a:bodyPr/>
                    <a:lstStyle/>
                    <a:p>
                      <a:pPr algn="r" fontAlgn="b"/>
                      <a:r>
                        <a:rPr lang="en-GB" sz="1100" u="none" strike="noStrike" dirty="0">
                          <a:effectLst/>
                        </a:rPr>
                        <a:t>8.16E+02</a:t>
                      </a:r>
                      <a:endParaRPr lang="en-GB" sz="1100" b="0" i="0" u="none" strike="noStrike" dirty="0">
                        <a:solidFill>
                          <a:srgbClr val="FF0000"/>
                        </a:solidFill>
                        <a:effectLst/>
                        <a:latin typeface="Calibri"/>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dirty="0">
                          <a:effectLst/>
                        </a:rPr>
                        <a:t>-1</a:t>
                      </a:r>
                      <a:endParaRPr lang="en-GB" sz="1100" b="0" i="0" u="none" strike="noStrike" dirty="0">
                        <a:solidFill>
                          <a:srgbClr val="000000"/>
                        </a:solidFill>
                        <a:effectLst/>
                        <a:latin typeface="Calibri"/>
                      </a:endParaRPr>
                    </a:p>
                  </a:txBody>
                  <a:tcPr marL="0" marR="0" marT="0" marB="0" anchor="b"/>
                </a:tc>
              </a:tr>
              <a:tr h="204080">
                <a:tc>
                  <a:txBody>
                    <a:bodyPr/>
                    <a:lstStyle/>
                    <a:p>
                      <a:pPr algn="l" fontAlgn="b"/>
                      <a:r>
                        <a:rPr lang="en-GB" sz="1100" u="none" strike="noStrike">
                          <a:effectLst/>
                        </a:rPr>
                        <a:t>Relay</a:t>
                      </a:r>
                      <a:endParaRPr lang="en-GB" sz="1100" b="0" i="1"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FF0000"/>
                        </a:solidFill>
                        <a:effectLst/>
                        <a:latin typeface="Calibri"/>
                      </a:endParaRPr>
                    </a:p>
                  </a:txBody>
                  <a:tcPr marL="0" marR="0" marT="0" marB="0" anchor="b"/>
                </a:tc>
                <a:tc>
                  <a:txBody>
                    <a:bodyPr/>
                    <a:lstStyle/>
                    <a:p>
                      <a:pPr algn="l" fontAlgn="b"/>
                      <a:endParaRPr lang="en-GB" sz="1100" b="0" i="0" u="none" strike="noStrike">
                        <a:solidFill>
                          <a:srgbClr val="FF0000"/>
                        </a:solidFill>
                        <a:effectLst/>
                        <a:latin typeface="Calibri"/>
                      </a:endParaRPr>
                    </a:p>
                  </a:txBody>
                  <a:tcPr marL="0" marR="0" marT="0" marB="0" anchor="b"/>
                </a:tc>
                <a:tc>
                  <a:txBody>
                    <a:bodyPr/>
                    <a:lstStyle/>
                    <a:p>
                      <a:pPr algn="l" fontAlgn="b"/>
                      <a:endParaRPr lang="en-GB" sz="1100" b="0" i="0" u="none" strike="noStrike">
                        <a:solidFill>
                          <a:srgbClr val="FF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0" marR="0" marT="0" marB="0" anchor="b"/>
                </a:tc>
              </a:tr>
              <a:tr h="204080">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dirty="0">
                        <a:solidFill>
                          <a:srgbClr val="000000"/>
                        </a:solidFill>
                        <a:effectLst/>
                        <a:latin typeface="Calibri"/>
                      </a:endParaRPr>
                    </a:p>
                  </a:txBody>
                  <a:tcPr marL="0" marR="0" marT="0" marB="0" anchor="b"/>
                </a:tc>
              </a:tr>
              <a:tr h="504029">
                <a:tc>
                  <a:txBody>
                    <a:bodyPr/>
                    <a:lstStyle/>
                    <a:p>
                      <a:pPr algn="l" fontAlgn="b"/>
                      <a:r>
                        <a:rPr lang="en-GB" sz="1100" u="none" strike="noStrike" dirty="0">
                          <a:effectLst/>
                        </a:rPr>
                        <a:t>Telescope (Focussing)</a:t>
                      </a:r>
                      <a:endParaRPr lang="en-GB" sz="1100" b="0" i="1" u="none" strike="noStrike" dirty="0">
                        <a:solidFill>
                          <a:srgbClr val="FF0000"/>
                        </a:solidFill>
                        <a:effectLst/>
                        <a:latin typeface="Calibri"/>
                      </a:endParaRPr>
                    </a:p>
                  </a:txBody>
                  <a:tcPr marL="0" marR="0" marT="0" marB="0" anchor="b"/>
                </a:tc>
                <a:tc>
                  <a:txBody>
                    <a:bodyPr/>
                    <a:lstStyle/>
                    <a:p>
                      <a:pPr algn="l" fontAlgn="b"/>
                      <a:r>
                        <a:rPr lang="en-GB" sz="1100" u="none" strike="noStrike" dirty="0">
                          <a:effectLst/>
                        </a:rPr>
                        <a:t>-1.00E+12</a:t>
                      </a:r>
                      <a:endParaRPr lang="en-GB" sz="1100" b="0" i="0" u="none" strike="noStrike" dirty="0">
                        <a:solidFill>
                          <a:srgbClr val="000000"/>
                        </a:solidFill>
                        <a:effectLst/>
                        <a:latin typeface="Calibri"/>
                      </a:endParaRPr>
                    </a:p>
                  </a:txBody>
                  <a:tcPr marL="0" marR="0" marT="0" marB="0" anchor="b"/>
                </a:tc>
                <a:tc>
                  <a:txBody>
                    <a:bodyPr/>
                    <a:lstStyle/>
                    <a:p>
                      <a:pPr algn="r" fontAlgn="b"/>
                      <a:r>
                        <a:rPr lang="en-GB" sz="1100" u="none" strike="noStrike" dirty="0">
                          <a:effectLst/>
                        </a:rPr>
                        <a:t>-215.944</a:t>
                      </a:r>
                      <a:endParaRPr lang="en-GB" sz="1100" b="0" i="1" u="none" strike="noStrike" dirty="0">
                        <a:solidFill>
                          <a:srgbClr val="000000"/>
                        </a:solidFill>
                        <a:effectLst/>
                        <a:latin typeface="Calibri"/>
                      </a:endParaRPr>
                    </a:p>
                  </a:txBody>
                  <a:tcPr marL="0" marR="0" marT="0" marB="0" anchor="b"/>
                </a:tc>
                <a:tc>
                  <a:txBody>
                    <a:bodyPr/>
                    <a:lstStyle/>
                    <a:p>
                      <a:pPr algn="r" fontAlgn="b"/>
                      <a:r>
                        <a:rPr lang="en-GB" sz="1100" u="none" strike="noStrike" dirty="0">
                          <a:effectLst/>
                        </a:rPr>
                        <a:t>-500</a:t>
                      </a:r>
                      <a:endParaRPr lang="en-GB" sz="1100" b="0" i="1" u="none" strike="noStrike" dirty="0">
                        <a:solidFill>
                          <a:srgbClr val="FF0000"/>
                        </a:solidFill>
                        <a:effectLst/>
                        <a:latin typeface="Calibri"/>
                      </a:endParaRPr>
                    </a:p>
                  </a:txBody>
                  <a:tcPr marL="0" marR="0" marT="0" marB="0" anchor="b"/>
                </a:tc>
                <a:tc>
                  <a:txBody>
                    <a:bodyPr/>
                    <a:lstStyle/>
                    <a:p>
                      <a:pPr algn="r" fontAlgn="b"/>
                      <a:r>
                        <a:rPr lang="en-GB" sz="1100" u="none" strike="noStrike" dirty="0" smtClean="0">
                          <a:effectLst/>
                        </a:rPr>
                        <a:t>130.334</a:t>
                      </a:r>
                      <a:endParaRPr lang="en-GB" sz="1100" b="0" i="1" u="none" strike="noStrike" dirty="0">
                        <a:solidFill>
                          <a:srgbClr val="000000"/>
                        </a:solidFill>
                        <a:effectLst/>
                        <a:latin typeface="Calibri"/>
                      </a:endParaRPr>
                    </a:p>
                  </a:txBody>
                  <a:tcPr marL="0" marR="0" marT="0" marB="0" anchor="b"/>
                </a:tc>
                <a:tc>
                  <a:txBody>
                    <a:bodyPr/>
                    <a:lstStyle/>
                    <a:p>
                      <a:pPr algn="r" fontAlgn="b"/>
                      <a:r>
                        <a:rPr lang="en-GB" sz="1100" u="none" strike="noStrike" dirty="0">
                          <a:effectLst/>
                        </a:rPr>
                        <a:t>-</a:t>
                      </a:r>
                      <a:r>
                        <a:rPr lang="en-GB" sz="1100" u="none" strike="noStrike" dirty="0" smtClean="0">
                          <a:effectLst/>
                        </a:rPr>
                        <a:t>1.561</a:t>
                      </a:r>
                      <a:endParaRPr lang="en-GB" sz="1100" b="0" i="0" u="none" strike="noStrike" dirty="0">
                        <a:solidFill>
                          <a:srgbClr val="BFBFBF"/>
                        </a:solidFill>
                        <a:effectLst/>
                        <a:latin typeface="Calibri"/>
                      </a:endParaRPr>
                    </a:p>
                  </a:txBody>
                  <a:tcPr marL="0" marR="0" marT="0" marB="0" anchor="b"/>
                </a:tc>
                <a:tc>
                  <a:txBody>
                    <a:bodyPr/>
                    <a:lstStyle/>
                    <a:p>
                      <a:pPr algn="r" fontAlgn="b"/>
                      <a:r>
                        <a:rPr lang="en-GB" sz="1100" u="none" strike="noStrike" dirty="0" smtClean="0">
                          <a:effectLst/>
                        </a:rPr>
                        <a:t>0.5248</a:t>
                      </a:r>
                      <a:endParaRPr lang="en-GB" sz="1100" b="0" i="0" u="none" strike="noStrike" dirty="0">
                        <a:solidFill>
                          <a:srgbClr val="BFBFBF"/>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l" fontAlgn="b"/>
                      <a:endParaRPr lang="en-GB" sz="1100" b="0" i="0" u="none" strike="noStrike">
                        <a:solidFill>
                          <a:srgbClr val="000000"/>
                        </a:solidFill>
                        <a:effectLst/>
                        <a:latin typeface="Calibri"/>
                      </a:endParaRPr>
                    </a:p>
                  </a:txBody>
                  <a:tcPr marL="0" marR="0" marT="0" marB="0" anchor="b"/>
                </a:tc>
                <a:tc>
                  <a:txBody>
                    <a:bodyPr/>
                    <a:lstStyle/>
                    <a:p>
                      <a:pPr algn="r" fontAlgn="b"/>
                      <a:r>
                        <a:rPr lang="en-GB" sz="1100" u="none" strike="noStrike">
                          <a:effectLst/>
                        </a:rPr>
                        <a:t>0</a:t>
                      </a:r>
                      <a:endParaRPr lang="en-GB" sz="1100" b="0" i="1" u="none" strike="noStrike">
                        <a:solidFill>
                          <a:srgbClr val="FF0000"/>
                        </a:solidFill>
                        <a:effectLst/>
                        <a:latin typeface="Calibri"/>
                      </a:endParaRPr>
                    </a:p>
                  </a:txBody>
                  <a:tcPr marL="0" marR="0" marT="0" marB="0" anchor="b"/>
                </a:tc>
                <a:tc>
                  <a:txBody>
                    <a:bodyPr/>
                    <a:lstStyle/>
                    <a:p>
                      <a:pPr algn="r" fontAlgn="b"/>
                      <a:r>
                        <a:rPr lang="en-GB" sz="1100" u="none" strike="noStrike">
                          <a:effectLst/>
                        </a:rPr>
                        <a:t>-0.9</a:t>
                      </a:r>
                      <a:endParaRPr lang="en-GB" sz="1100" b="0" i="1" u="none" strike="noStrike">
                        <a:solidFill>
                          <a:srgbClr val="FF0000"/>
                        </a:solidFill>
                        <a:effectLst/>
                        <a:latin typeface="Calibri"/>
                      </a:endParaRPr>
                    </a:p>
                  </a:txBody>
                  <a:tcPr marL="0" marR="0" marT="0" marB="0" anchor="b"/>
                </a:tc>
                <a:tc>
                  <a:txBody>
                    <a:bodyPr/>
                    <a:lstStyle/>
                    <a:p>
                      <a:pPr algn="r" fontAlgn="b"/>
                      <a:r>
                        <a:rPr lang="en-GB" sz="1100" u="none" strike="noStrike">
                          <a:effectLst/>
                        </a:rPr>
                        <a:t>1.5</a:t>
                      </a:r>
                      <a:endParaRPr lang="en-GB" sz="1100" b="0" i="1" u="none" strike="noStrike">
                        <a:solidFill>
                          <a:srgbClr val="FF0000"/>
                        </a:solidFill>
                        <a:effectLst/>
                        <a:latin typeface="Calibri"/>
                      </a:endParaRPr>
                    </a:p>
                  </a:txBody>
                  <a:tcPr marL="0" marR="0" marT="0"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800754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91133"/>
            <a:ext cx="8915400" cy="1143000"/>
          </a:xfrm>
        </p:spPr>
        <p:txBody>
          <a:bodyPr>
            <a:normAutofit fontScale="90000"/>
          </a:bodyPr>
          <a:lstStyle/>
          <a:p>
            <a:r>
              <a:rPr lang="en-GB" sz="4000" dirty="0" smtClean="0"/>
              <a:t>Optical Aberrations</a:t>
            </a:r>
            <a:br>
              <a:rPr lang="en-GB" sz="4000" dirty="0" smtClean="0"/>
            </a:br>
            <a:r>
              <a:rPr lang="en-GB" sz="3100" dirty="0" smtClean="0"/>
              <a:t>of 3</a:t>
            </a:r>
            <a:r>
              <a:rPr lang="en-GB" sz="3100" baseline="30000" dirty="0" smtClean="0"/>
              <a:t>rd</a:t>
            </a:r>
            <a:r>
              <a:rPr lang="en-GB" sz="3100" dirty="0" smtClean="0"/>
              <a:t> Order (Seidel)</a:t>
            </a:r>
            <a:endParaRPr lang="en-GB" sz="3100" dirty="0"/>
          </a:p>
        </p:txBody>
      </p:sp>
      <p:sp>
        <p:nvSpPr>
          <p:cNvPr id="4" name="TextBox 3"/>
          <p:cNvSpPr txBox="1"/>
          <p:nvPr/>
        </p:nvSpPr>
        <p:spPr>
          <a:xfrm>
            <a:off x="589599" y="1196752"/>
            <a:ext cx="8970997" cy="523220"/>
          </a:xfrm>
          <a:prstGeom prst="rect">
            <a:avLst/>
          </a:prstGeom>
          <a:noFill/>
        </p:spPr>
        <p:txBody>
          <a:bodyPr wrap="square" rtlCol="0">
            <a:spAutoFit/>
          </a:bodyPr>
          <a:lstStyle/>
          <a:p>
            <a:r>
              <a:rPr lang="en-GB" sz="2800" i="1" dirty="0" smtClean="0">
                <a:solidFill>
                  <a:srgbClr val="C00000"/>
                </a:solidFill>
              </a:rPr>
              <a:t>Aberrations arise because no optical system is ‘perfect’</a:t>
            </a:r>
            <a:endParaRPr lang="en-GB" sz="2800" i="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91274819"/>
              </p:ext>
            </p:extLst>
          </p:nvPr>
        </p:nvGraphicFramePr>
        <p:xfrm>
          <a:off x="272480" y="1699359"/>
          <a:ext cx="8970997" cy="4486200"/>
        </p:xfrm>
        <a:graphic>
          <a:graphicData uri="http://schemas.openxmlformats.org/drawingml/2006/table">
            <a:tbl>
              <a:tblPr firstRow="1" bandRow="1">
                <a:tableStyleId>{5C22544A-7EE6-4342-B048-85BDC9FD1C3A}</a:tableStyleId>
              </a:tblPr>
              <a:tblGrid>
                <a:gridCol w="1482165"/>
                <a:gridCol w="3588399"/>
                <a:gridCol w="3900433"/>
              </a:tblGrid>
              <a:tr h="417697">
                <a:tc>
                  <a:txBody>
                    <a:bodyPr/>
                    <a:lstStyle/>
                    <a:p>
                      <a:r>
                        <a:rPr lang="en-GB" dirty="0" smtClean="0"/>
                        <a:t>Type</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Effect</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Example</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7612">
                <a:tc>
                  <a:txBody>
                    <a:bodyPr/>
                    <a:lstStyle/>
                    <a:p>
                      <a:r>
                        <a:rPr lang="en-GB" dirty="0" smtClean="0"/>
                        <a:t>Spherical</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Spherical surfaces do not form perfect images</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No single focal point</a:t>
                      </a:r>
                    </a:p>
                    <a:p>
                      <a:r>
                        <a:rPr lang="en-GB" dirty="0" smtClean="0"/>
                        <a:t>for all rays</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2923">
                <a:tc>
                  <a:txBody>
                    <a:bodyPr/>
                    <a:lstStyle/>
                    <a:p>
                      <a:r>
                        <a:rPr lang="en-GB" dirty="0" smtClean="0"/>
                        <a:t>Coma</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Off-axis (‘skew’) rays not focussed in image plane</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Image of point source</a:t>
                      </a:r>
                    </a:p>
                    <a:p>
                      <a:r>
                        <a:rPr lang="en-GB" baseline="0" dirty="0" smtClean="0"/>
                        <a:t>with </a:t>
                      </a:r>
                      <a:r>
                        <a:rPr lang="en-GB" dirty="0" smtClean="0"/>
                        <a:t>Coma</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Astigmatism</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Rays in x- and y-planes  have different foci </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occur even if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is Rotational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symmetry</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1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Field Curvature</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Image  formed on a curved</a:t>
                      </a:r>
                      <a:r>
                        <a:rPr lang="en-GB" baseline="0" dirty="0" smtClean="0"/>
                        <a:t> surface, not a plane</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Camera sensors</a:t>
                      </a:r>
                    </a:p>
                    <a:p>
                      <a:r>
                        <a:rPr lang="en-GB" dirty="0" smtClean="0"/>
                        <a:t>are normally flat</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1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Distortion</a:t>
                      </a:r>
                    </a:p>
                    <a:p>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Image points perfect, but displaced from true positions</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barrel                   pincushion</a:t>
                      </a:r>
                      <a:endParaRPr lang="en-GB" dirty="0"/>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 name="Picture 2" descr="Pincushion distortion.sv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8356468" y="5517232"/>
            <a:ext cx="681898" cy="6294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arrel distortion.sv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6294711" y="5517232"/>
            <a:ext cx="681898" cy="629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f/fb/Abbildungsfehler_am_Hohlspiegel_%28Katakaustik%29.svg/330px-Abbildungsfehler_am_Hohlspiegel_%28Katakaustik%29.svg.png"/>
          <p:cNvPicPr>
            <a:picLocks noChangeAspect="1" noChangeArrowheads="1"/>
          </p:cNvPicPr>
          <p:nvPr/>
        </p:nvPicPr>
        <p:blipFill rotWithShape="1">
          <a:blip r:embed="rId7">
            <a:extLst>
              <a:ext uri="{28A0092B-C50C-407E-A947-70E740481C1C}">
                <a14:useLocalDpi xmlns:a14="http://schemas.microsoft.com/office/drawing/2010/main" val="0"/>
              </a:ext>
            </a:extLst>
          </a:blip>
          <a:srcRect l="15708" t="8776" r="1923" b="16563"/>
          <a:stretch/>
        </p:blipFill>
        <p:spPr bwMode="auto">
          <a:xfrm>
            <a:off x="7625475" y="2204864"/>
            <a:ext cx="1539993"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8/8d/Baader_Rowe_Coma_Corrector_Comparison.jpg/300px-Baader_Rowe_Coma_Corrector_Comparison.jpg"/>
          <p:cNvPicPr>
            <a:picLocks noChangeAspect="1" noChangeArrowheads="1"/>
          </p:cNvPicPr>
          <p:nvPr/>
        </p:nvPicPr>
        <p:blipFill rotWithShape="1">
          <a:blip r:embed="rId8">
            <a:extLst>
              <a:ext uri="{28A0092B-C50C-407E-A947-70E740481C1C}">
                <a14:useLocalDpi xmlns:a14="http://schemas.microsoft.com/office/drawing/2010/main" val="0"/>
              </a:ext>
            </a:extLst>
          </a:blip>
          <a:srcRect l="4725" t="8737" r="61267" b="40862"/>
          <a:stretch/>
        </p:blipFill>
        <p:spPr bwMode="auto">
          <a:xfrm>
            <a:off x="8208258" y="2978857"/>
            <a:ext cx="965063"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f/fc/Field_curvature.svg/220px-Field_curvature.svg.png"/>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10893" t="8015" r="22148" b="14738"/>
          <a:stretch/>
        </p:blipFill>
        <p:spPr bwMode="auto">
          <a:xfrm>
            <a:off x="7427713" y="4641702"/>
            <a:ext cx="1248139" cy="8035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upload.wikimedia.org/wikipedia/commons/thumb/b/b3/Astigmatism.svg/264px-Astigmatism.svg.png"/>
          <p:cNvPicPr>
            <a:picLocks noChangeAspect="1" noChangeArrowheads="1"/>
          </p:cNvPicPr>
          <p:nvPr/>
        </p:nvPicPr>
        <p:blipFill rotWithShape="1">
          <a:blip r:embed="rId11">
            <a:extLst>
              <a:ext uri="{28A0092B-C50C-407E-A947-70E740481C1C}">
                <a14:useLocalDpi xmlns:a14="http://schemas.microsoft.com/office/drawing/2010/main" val="0"/>
              </a:ext>
            </a:extLst>
          </a:blip>
          <a:srcRect l="50000" b="12916"/>
          <a:stretch/>
        </p:blipFill>
        <p:spPr bwMode="auto">
          <a:xfrm>
            <a:off x="7639515" y="3807984"/>
            <a:ext cx="1533806" cy="75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12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66199"/>
          <a:stretch/>
        </p:blipFill>
        <p:spPr>
          <a:xfrm>
            <a:off x="662524" y="1484784"/>
            <a:ext cx="8753737" cy="2376264"/>
          </a:xfrm>
        </p:spPr>
      </p:pic>
      <p:sp>
        <p:nvSpPr>
          <p:cNvPr id="5" name="Title 1"/>
          <p:cNvSpPr>
            <a:spLocks noGrp="1"/>
          </p:cNvSpPr>
          <p:nvPr>
            <p:ph type="title"/>
          </p:nvPr>
        </p:nvSpPr>
        <p:spPr>
          <a:xfrm>
            <a:off x="495300" y="274638"/>
            <a:ext cx="8915400" cy="1143000"/>
          </a:xfrm>
        </p:spPr>
        <p:txBody>
          <a:bodyPr>
            <a:normAutofit fontScale="90000"/>
          </a:bodyPr>
          <a:lstStyle/>
          <a:p>
            <a:r>
              <a:rPr lang="en-GB" sz="4000" dirty="0"/>
              <a:t>3</a:t>
            </a:r>
            <a:r>
              <a:rPr lang="en-GB" sz="4000" baseline="30000" dirty="0"/>
              <a:t>rd</a:t>
            </a:r>
            <a:r>
              <a:rPr lang="en-GB" sz="4000" dirty="0"/>
              <a:t> Order </a:t>
            </a:r>
            <a:r>
              <a:rPr lang="en-GB" sz="4000" dirty="0" smtClean="0"/>
              <a:t>Aberrations</a:t>
            </a:r>
            <a:br>
              <a:rPr lang="en-GB" sz="4000" dirty="0" smtClean="0"/>
            </a:br>
            <a:r>
              <a:rPr lang="en-GB" sz="3100" dirty="0" smtClean="0"/>
              <a:t>Optical Path Difference</a:t>
            </a:r>
            <a:endParaRPr lang="en-GB" sz="3100" dirty="0"/>
          </a:p>
        </p:txBody>
      </p:sp>
      <p:sp>
        <p:nvSpPr>
          <p:cNvPr id="7" name="TextBox 6"/>
          <p:cNvSpPr txBox="1"/>
          <p:nvPr/>
        </p:nvSpPr>
        <p:spPr>
          <a:xfrm>
            <a:off x="4617160" y="3680129"/>
            <a:ext cx="1025922" cy="369332"/>
          </a:xfrm>
          <a:prstGeom prst="rect">
            <a:avLst/>
          </a:prstGeom>
          <a:noFill/>
        </p:spPr>
        <p:txBody>
          <a:bodyPr wrap="none" rtlCol="0" anchor="ctr">
            <a:spAutoFit/>
          </a:bodyPr>
          <a:lstStyle/>
          <a:p>
            <a:r>
              <a:rPr lang="en-GB" dirty="0" smtClean="0"/>
              <a:t>spherical</a:t>
            </a:r>
            <a:endParaRPr lang="en-GB" dirty="0"/>
          </a:p>
        </p:txBody>
      </p:sp>
      <p:sp>
        <p:nvSpPr>
          <p:cNvPr id="9" name="TextBox 8"/>
          <p:cNvSpPr txBox="1"/>
          <p:nvPr/>
        </p:nvSpPr>
        <p:spPr>
          <a:xfrm>
            <a:off x="5893676" y="3680129"/>
            <a:ext cx="697307" cy="369332"/>
          </a:xfrm>
          <a:prstGeom prst="rect">
            <a:avLst/>
          </a:prstGeom>
          <a:noFill/>
        </p:spPr>
        <p:txBody>
          <a:bodyPr wrap="none" rtlCol="0" anchor="ctr">
            <a:spAutoFit/>
          </a:bodyPr>
          <a:lstStyle/>
          <a:p>
            <a:r>
              <a:rPr lang="en-GB" dirty="0" smtClean="0"/>
              <a:t>coma</a:t>
            </a:r>
            <a:endParaRPr lang="en-GB" dirty="0"/>
          </a:p>
        </p:txBody>
      </p:sp>
      <p:sp>
        <p:nvSpPr>
          <p:cNvPr id="10" name="TextBox 9"/>
          <p:cNvSpPr txBox="1"/>
          <p:nvPr/>
        </p:nvSpPr>
        <p:spPr>
          <a:xfrm>
            <a:off x="6723394" y="3680129"/>
            <a:ext cx="1318118" cy="369332"/>
          </a:xfrm>
          <a:prstGeom prst="rect">
            <a:avLst/>
          </a:prstGeom>
          <a:noFill/>
        </p:spPr>
        <p:txBody>
          <a:bodyPr wrap="none" rtlCol="0" anchor="ctr">
            <a:spAutoFit/>
          </a:bodyPr>
          <a:lstStyle/>
          <a:p>
            <a:r>
              <a:rPr lang="en-GB" dirty="0" smtClean="0"/>
              <a:t>astigmatism</a:t>
            </a:r>
            <a:endParaRPr lang="en-GB" dirty="0"/>
          </a:p>
        </p:txBody>
      </p:sp>
      <p:sp>
        <p:nvSpPr>
          <p:cNvPr id="11" name="TextBox 10"/>
          <p:cNvSpPr txBox="1"/>
          <p:nvPr/>
        </p:nvSpPr>
        <p:spPr>
          <a:xfrm>
            <a:off x="1203469" y="4054128"/>
            <a:ext cx="1553630" cy="369332"/>
          </a:xfrm>
          <a:prstGeom prst="rect">
            <a:avLst/>
          </a:prstGeom>
          <a:noFill/>
        </p:spPr>
        <p:txBody>
          <a:bodyPr wrap="none" rtlCol="0" anchor="ctr">
            <a:spAutoFit/>
          </a:bodyPr>
          <a:lstStyle/>
          <a:p>
            <a:r>
              <a:rPr lang="en-GB" dirty="0" smtClean="0"/>
              <a:t>field curvature</a:t>
            </a:r>
            <a:endParaRPr lang="en-GB" dirty="0"/>
          </a:p>
        </p:txBody>
      </p:sp>
      <p:sp>
        <p:nvSpPr>
          <p:cNvPr id="12" name="TextBox 11"/>
          <p:cNvSpPr txBox="1"/>
          <p:nvPr/>
        </p:nvSpPr>
        <p:spPr>
          <a:xfrm>
            <a:off x="3110775" y="4075274"/>
            <a:ext cx="1096775" cy="369332"/>
          </a:xfrm>
          <a:prstGeom prst="rect">
            <a:avLst/>
          </a:prstGeom>
          <a:noFill/>
        </p:spPr>
        <p:txBody>
          <a:bodyPr wrap="none" rtlCol="0" anchor="ctr">
            <a:spAutoFit/>
          </a:bodyPr>
          <a:lstStyle/>
          <a:p>
            <a:r>
              <a:rPr lang="en-GB" dirty="0" smtClean="0"/>
              <a:t>distortion</a:t>
            </a:r>
            <a:endParaRPr lang="en-GB" dirty="0"/>
          </a:p>
        </p:txBody>
      </p:sp>
      <p:sp>
        <p:nvSpPr>
          <p:cNvPr id="8" name="TextBox 7"/>
          <p:cNvSpPr txBox="1"/>
          <p:nvPr/>
        </p:nvSpPr>
        <p:spPr>
          <a:xfrm>
            <a:off x="584515" y="4869161"/>
            <a:ext cx="8502946" cy="646331"/>
          </a:xfrm>
          <a:prstGeom prst="rect">
            <a:avLst/>
          </a:prstGeom>
          <a:noFill/>
        </p:spPr>
        <p:txBody>
          <a:bodyPr wrap="square" rtlCol="0">
            <a:spAutoFit/>
          </a:bodyPr>
          <a:lstStyle/>
          <a:p>
            <a:r>
              <a:rPr lang="en-GB" b="1" i="1" dirty="0" smtClean="0"/>
              <a:t>W</a:t>
            </a:r>
            <a:r>
              <a:rPr lang="en-GB" dirty="0" smtClean="0"/>
              <a:t> represents the difference between ‘perfect’  and ‘real’ imaging, in terms of the </a:t>
            </a:r>
            <a:r>
              <a:rPr lang="en-GB" dirty="0" err="1" smtClean="0"/>
              <a:t>wavefront</a:t>
            </a:r>
            <a:r>
              <a:rPr lang="en-GB" dirty="0" smtClean="0"/>
              <a:t> of rays between a point on the object and its corresponding image.</a:t>
            </a:r>
            <a:endParaRPr lang="en-GB" dirty="0"/>
          </a:p>
        </p:txBody>
      </p:sp>
      <p:sp>
        <p:nvSpPr>
          <p:cNvPr id="13" name="TextBox 12"/>
          <p:cNvSpPr txBox="1"/>
          <p:nvPr/>
        </p:nvSpPr>
        <p:spPr>
          <a:xfrm>
            <a:off x="747793" y="5733256"/>
            <a:ext cx="7456593" cy="369332"/>
          </a:xfrm>
          <a:prstGeom prst="rect">
            <a:avLst/>
          </a:prstGeom>
          <a:noFill/>
        </p:spPr>
        <p:txBody>
          <a:bodyPr wrap="none" rtlCol="0">
            <a:spAutoFit/>
          </a:bodyPr>
          <a:lstStyle/>
          <a:p>
            <a:r>
              <a:rPr lang="en-GB" dirty="0" smtClean="0"/>
              <a:t>The coefficients </a:t>
            </a:r>
            <a:r>
              <a:rPr lang="en-GB" b="1" i="1" dirty="0" err="1" smtClean="0"/>
              <a:t>W</a:t>
            </a:r>
            <a:r>
              <a:rPr lang="en-GB" b="1" i="1" baseline="-25000" dirty="0" err="1" smtClean="0"/>
              <a:t>xyz</a:t>
            </a:r>
            <a:r>
              <a:rPr lang="en-GB" dirty="0" smtClean="0"/>
              <a:t> are measures of the various types of aberration present.</a:t>
            </a:r>
            <a:endParaRPr lang="en-GB" dirty="0"/>
          </a:p>
        </p:txBody>
      </p:sp>
      <p:sp>
        <p:nvSpPr>
          <p:cNvPr id="14" name="Rounded Rectangular Callout 13"/>
          <p:cNvSpPr/>
          <p:nvPr/>
        </p:nvSpPr>
        <p:spPr>
          <a:xfrm>
            <a:off x="4617160" y="3680129"/>
            <a:ext cx="1111416" cy="439542"/>
          </a:xfrm>
          <a:prstGeom prst="wedgeRoundRectCallout">
            <a:avLst>
              <a:gd name="adj1" fmla="val -41258"/>
              <a:gd name="adj2" fmla="val -290726"/>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ular Callout 15"/>
          <p:cNvSpPr/>
          <p:nvPr/>
        </p:nvSpPr>
        <p:spPr>
          <a:xfrm>
            <a:off x="5893675" y="3645024"/>
            <a:ext cx="829719" cy="439542"/>
          </a:xfrm>
          <a:prstGeom prst="wedgeRoundRectCallout">
            <a:avLst>
              <a:gd name="adj1" fmla="val -67129"/>
              <a:gd name="adj2" fmla="val -286392"/>
              <a:gd name="adj3" fmla="val 16667"/>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ular Callout 16"/>
          <p:cNvSpPr/>
          <p:nvPr/>
        </p:nvSpPr>
        <p:spPr>
          <a:xfrm>
            <a:off x="6803595" y="3645024"/>
            <a:ext cx="1323956" cy="439542"/>
          </a:xfrm>
          <a:prstGeom prst="wedgeRoundRectCallout">
            <a:avLst>
              <a:gd name="adj1" fmla="val 12026"/>
              <a:gd name="adj2" fmla="val -284224"/>
              <a:gd name="adj3"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ular Callout 17"/>
          <p:cNvSpPr/>
          <p:nvPr/>
        </p:nvSpPr>
        <p:spPr>
          <a:xfrm>
            <a:off x="1203470" y="3997570"/>
            <a:ext cx="1721305" cy="439542"/>
          </a:xfrm>
          <a:prstGeom prst="wedgeRoundRectCallout">
            <a:avLst>
              <a:gd name="adj1" fmla="val 25468"/>
              <a:gd name="adj2" fmla="val -292893"/>
              <a:gd name="adj3" fmla="val 16667"/>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ular Callout 18"/>
          <p:cNvSpPr/>
          <p:nvPr/>
        </p:nvSpPr>
        <p:spPr>
          <a:xfrm>
            <a:off x="3110775" y="4005064"/>
            <a:ext cx="1188173" cy="439542"/>
          </a:xfrm>
          <a:prstGeom prst="wedgeRoundRectCallout">
            <a:avLst>
              <a:gd name="adj1" fmla="val 20421"/>
              <a:gd name="adj2" fmla="val -286392"/>
              <a:gd name="adj3" fmla="val 16667"/>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921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TotalTime>
  <Words>3745</Words>
  <Application>Microsoft Office PowerPoint</Application>
  <PresentationFormat>A4 Paper (210x297 mm)</PresentationFormat>
  <Paragraphs>534</Paragraphs>
  <Slides>17</Slides>
  <Notes>17</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ESS Optical Design for Proton Beam Window and Target Imaging</vt:lpstr>
      <vt:lpstr>PowerPoint Presentation</vt:lpstr>
      <vt:lpstr>ESS Target – Proton Beam Instrumentation Plug (PBIP)</vt:lpstr>
      <vt:lpstr>ESS Optics Design - Requirements</vt:lpstr>
      <vt:lpstr>ESS Optical Design - Concepts</vt:lpstr>
      <vt:lpstr>3rd Order Correction of 3-Mirror Systems Parameter Definitions</vt:lpstr>
      <vt:lpstr>Calculation of Mirror System Parameters</vt:lpstr>
      <vt:lpstr>Optical Aberrations of 3rd Order (Seidel)</vt:lpstr>
      <vt:lpstr>3rd Order Aberrations Optical Path Difference</vt:lpstr>
      <vt:lpstr>Correction of 3-Mirror Systems requiring constraints on parameters</vt:lpstr>
      <vt:lpstr>Design Methodology from Theory to Implementation</vt:lpstr>
      <vt:lpstr>ZEMAX Preliminary Design presented at PBIP Design Meeting (Oct 2015)</vt:lpstr>
      <vt:lpstr>ZEMAX Current Design as developed from Initial Sketch </vt:lpstr>
      <vt:lpstr>ZEMAX - The Design Process</vt:lpstr>
      <vt:lpstr>ZEMAX Design Process Image Quality Assessment</vt:lpstr>
      <vt:lpstr>ZEMAX – Using the Optimiser</vt:lpstr>
      <vt:lpstr>Next Steps</vt:lpstr>
    </vt:vector>
  </TitlesOfParts>
  <Company>Daresbury Laboratory (STFC)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 Optical Design for Proton Beam Window and Target Imaging</dc:title>
  <dc:creator>user</dc:creator>
  <cp:lastModifiedBy>user</cp:lastModifiedBy>
  <cp:revision>236</cp:revision>
  <cp:lastPrinted>2016-01-13T14:52:56Z</cp:lastPrinted>
  <dcterms:created xsi:type="dcterms:W3CDTF">2015-12-11T15:19:24Z</dcterms:created>
  <dcterms:modified xsi:type="dcterms:W3CDTF">2016-02-09T12:50:33Z</dcterms:modified>
</cp:coreProperties>
</file>