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6"/>
  </p:notesMasterIdLst>
  <p:sldIdLst>
    <p:sldId id="256" r:id="rId2"/>
    <p:sldId id="261" r:id="rId3"/>
    <p:sldId id="260" r:id="rId4"/>
    <p:sldId id="258" r:id="rId5"/>
    <p:sldId id="262" r:id="rId6"/>
    <p:sldId id="263" r:id="rId7"/>
    <p:sldId id="264" r:id="rId8"/>
    <p:sldId id="265" r:id="rId9"/>
    <p:sldId id="266" r:id="rId10"/>
    <p:sldId id="271" r:id="rId11"/>
    <p:sldId id="268" r:id="rId12"/>
    <p:sldId id="269" r:id="rId13"/>
    <p:sldId id="270" r:id="rId14"/>
    <p:sldId id="274" r:id="rId15"/>
    <p:sldId id="273" r:id="rId16"/>
    <p:sldId id="272" r:id="rId17"/>
    <p:sldId id="277" r:id="rId18"/>
    <p:sldId id="278" r:id="rId19"/>
    <p:sldId id="279" r:id="rId20"/>
    <p:sldId id="280" r:id="rId21"/>
    <p:sldId id="281" r:id="rId22"/>
    <p:sldId id="282" r:id="rId23"/>
    <p:sldId id="267" r:id="rId24"/>
    <p:sldId id="283" r:id="rId25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5" autoAdjust="0"/>
    <p:restoredTop sz="99855" autoAdjust="0"/>
  </p:normalViewPr>
  <p:slideViewPr>
    <p:cSldViewPr>
      <p:cViewPr varScale="1">
        <p:scale>
          <a:sx n="113" d="100"/>
          <a:sy n="113" d="100"/>
        </p:scale>
        <p:origin x="-928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02/03/16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sv-SE" smtClean="0"/>
              <a:t>02/03/16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sv-SE" smtClean="0"/>
              <a:t>02/03/16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sv-SE" smtClean="0"/>
              <a:t>02/03/16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  <p:pic>
        <p:nvPicPr>
          <p:cNvPr id="10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sv-SE" smtClean="0"/>
              <a:t>02/03/16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94CA"/>
              </a:solidFill>
            </a:endParaRPr>
          </a:p>
        </p:txBody>
      </p:sp>
      <p:pic>
        <p:nvPicPr>
          <p:cNvPr id="11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 userDrawn="1"/>
        </p:nvSpPr>
        <p:spPr>
          <a:xfrm>
            <a:off x="467544" y="26064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7103233B-D569-4A6E-878F-CDE152514C47}" type="datetime1">
              <a:rPr lang="sv-SE" smtClean="0"/>
              <a:pPr/>
              <a:t>02/03/16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551115BC-487E-4422-894C-CB7CD3E79223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6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europeanspallationsource.se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tif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sv-SE" sz="4000" dirty="0" err="1" smtClean="0"/>
              <a:t>Spallation</a:t>
            </a:r>
            <a:endParaRPr lang="sv-SE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sv-SE" sz="2000" dirty="0" smtClean="0">
                <a:solidFill>
                  <a:schemeClr val="bg1"/>
                </a:solidFill>
              </a:rPr>
              <a:t>Eric </a:t>
            </a:r>
            <a:r>
              <a:rPr lang="sv-SE" sz="2000" dirty="0" err="1" smtClean="0">
                <a:solidFill>
                  <a:schemeClr val="bg1"/>
                </a:solidFill>
              </a:rPr>
              <a:t>Pitcher</a:t>
            </a:r>
            <a:endParaRPr lang="sv-SE" sz="2000" dirty="0" smtClean="0">
              <a:solidFill>
                <a:schemeClr val="bg1"/>
              </a:solidFill>
            </a:endParaRPr>
          </a:p>
          <a:p>
            <a:r>
              <a:rPr lang="sv-SE" sz="2000" dirty="0" err="1" smtClean="0">
                <a:solidFill>
                  <a:schemeClr val="bg1"/>
                </a:solidFill>
              </a:rPr>
              <a:t>Head</a:t>
            </a:r>
            <a:r>
              <a:rPr lang="sv-SE" sz="2000" dirty="0" smtClean="0">
                <a:solidFill>
                  <a:schemeClr val="bg1"/>
                </a:solidFill>
              </a:rPr>
              <a:t> </a:t>
            </a:r>
            <a:r>
              <a:rPr lang="sv-SE" sz="2000" dirty="0" err="1" smtClean="0">
                <a:solidFill>
                  <a:schemeClr val="bg1"/>
                </a:solidFill>
              </a:rPr>
              <a:t>of</a:t>
            </a:r>
            <a:r>
              <a:rPr lang="sv-SE" sz="2000" dirty="0" smtClean="0">
                <a:solidFill>
                  <a:schemeClr val="bg1"/>
                </a:solidFill>
              </a:rPr>
              <a:t> Target Division</a:t>
            </a:r>
            <a:endParaRPr lang="sv-SE" sz="20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5949280"/>
            <a:ext cx="4572000" cy="60324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1600" dirty="0" smtClean="0">
                <a:solidFill>
                  <a:srgbClr val="FFFFFF"/>
                </a:solidFill>
                <a:hlinkClick r:id="rId2"/>
              </a:rPr>
              <a:t>www.europeanspallationsource.se</a:t>
            </a:r>
            <a:endParaRPr lang="en-GB" sz="1600" dirty="0" smtClean="0">
              <a:solidFill>
                <a:srgbClr val="FFFFFF"/>
              </a:solidFill>
            </a:endParaRPr>
          </a:p>
          <a:p>
            <a:pPr algn="ctr"/>
            <a:r>
              <a:rPr lang="en-GB" sz="1400" dirty="0" smtClean="0">
                <a:solidFill>
                  <a:srgbClr val="FFFFFF"/>
                </a:solidFill>
              </a:rPr>
              <a:t>February 19, 2016</a:t>
            </a:r>
          </a:p>
        </p:txBody>
      </p:sp>
    </p:spTree>
    <p:extLst>
      <p:ext uri="{BB962C8B-B14F-4D97-AF65-F5344CB8AC3E}">
        <p14:creationId xmlns:p14="http://schemas.microsoft.com/office/powerpoint/2010/main" val="13946133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Neutron </a:t>
            </a:r>
            <a:r>
              <a:rPr lang="en-US" dirty="0" err="1" smtClean="0"/>
              <a:t>thermalization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i="1" dirty="0" smtClean="0"/>
              <a:t>Slowing down energetic neutrons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Most neutrons produced via spallation have kinetic energies of a few MeV for which the </a:t>
            </a:r>
            <a:r>
              <a:rPr lang="en-US" sz="2400" dirty="0" err="1" smtClean="0"/>
              <a:t>deBroglie</a:t>
            </a:r>
            <a:r>
              <a:rPr lang="en-US" sz="2400" dirty="0" smtClean="0"/>
              <a:t> wavelength is 10 to 20 </a:t>
            </a:r>
            <a:r>
              <a:rPr lang="en-US" sz="2400" dirty="0" err="1" smtClean="0"/>
              <a:t>fm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10</a:t>
            </a:fld>
            <a:endParaRPr lang="sv-SE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80" y="2552365"/>
            <a:ext cx="4503652" cy="3540931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841304" y="2564904"/>
            <a:ext cx="3907160" cy="32816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F</a:t>
            </a:r>
            <a:r>
              <a:rPr lang="en-US" sz="2400" dirty="0" smtClean="0"/>
              <a:t>or neutron scattering applications, neutrons need wavelengths in the range of 1 to 30 </a:t>
            </a:r>
            <a:r>
              <a:rPr lang="en-US" sz="2400" dirty="0" err="1" smtClean="0"/>
              <a:t>Å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400" dirty="0"/>
              <a:t> </a:t>
            </a:r>
            <a:r>
              <a:rPr lang="en-US" sz="2400" dirty="0" smtClean="0"/>
              <a:t>energies of 1 to 80 </a:t>
            </a:r>
            <a:r>
              <a:rPr lang="en-US" sz="2400" dirty="0" err="1" smtClean="0"/>
              <a:t>meV</a:t>
            </a:r>
            <a:endParaRPr lang="en-US" sz="2400" dirty="0" smtClean="0"/>
          </a:p>
          <a:p>
            <a:r>
              <a:rPr lang="en-US" sz="2400" dirty="0" smtClean="0"/>
              <a:t>Spallation neutrons must be slowed by </a:t>
            </a:r>
            <a:r>
              <a:rPr lang="en-US" sz="2400" i="1" dirty="0" smtClean="0"/>
              <a:t>nine orders of magnitude in energy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3568" y="6093296"/>
            <a:ext cx="392295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Energy distribution of </a:t>
            </a:r>
            <a:r>
              <a:rPr lang="en-US" sz="1600" i="1" dirty="0" smtClean="0"/>
              <a:t>neutrons </a:t>
            </a:r>
            <a:r>
              <a:rPr lang="en-US" sz="1600" i="1" dirty="0" smtClean="0"/>
              <a:t>produced via </a:t>
            </a:r>
            <a:br>
              <a:rPr lang="en-US" sz="1600" i="1" dirty="0" smtClean="0"/>
            </a:br>
            <a:r>
              <a:rPr lang="en-US" sz="1600" i="1" dirty="0" smtClean="0"/>
              <a:t>spallation by 1.7-GeV protons on tungsten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31135271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Spallation sources: Potential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Neutron scattering research</a:t>
            </a:r>
          </a:p>
          <a:p>
            <a:r>
              <a:rPr lang="en-US" dirty="0" smtClean="0"/>
              <a:t>Nuclear waste transmutation / energy production</a:t>
            </a:r>
          </a:p>
          <a:p>
            <a:r>
              <a:rPr lang="en-US" dirty="0" smtClean="0"/>
              <a:t>Isotope production</a:t>
            </a:r>
          </a:p>
          <a:p>
            <a:pPr lvl="1"/>
            <a:r>
              <a:rPr lang="en-US" dirty="0" smtClean="0"/>
              <a:t>Rare isotopes for nuclear physics research</a:t>
            </a:r>
          </a:p>
          <a:p>
            <a:pPr lvl="1"/>
            <a:r>
              <a:rPr lang="en-US" dirty="0" smtClean="0"/>
              <a:t>Medical isotopes</a:t>
            </a:r>
          </a:p>
          <a:p>
            <a:pPr lvl="1"/>
            <a:r>
              <a:rPr lang="en-US" dirty="0" smtClean="0"/>
              <a:t>Research isotopes</a:t>
            </a:r>
          </a:p>
          <a:p>
            <a:r>
              <a:rPr lang="en-US" dirty="0" smtClean="0"/>
              <a:t>Neutron source for nuclear physics research and nuclear cross section measurement</a:t>
            </a:r>
          </a:p>
          <a:p>
            <a:r>
              <a:rPr lang="en-US" dirty="0" smtClean="0"/>
              <a:t>Irradiation facility for radiation damage studies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17099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Neutron production versus beam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0152" y="1600200"/>
            <a:ext cx="3024336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After a few hundred MeV, neutron production is linear with energy up to a few </a:t>
            </a:r>
            <a:r>
              <a:rPr lang="en-US" dirty="0" err="1" smtClean="0"/>
              <a:t>GeV</a:t>
            </a:r>
            <a:endParaRPr lang="en-US" dirty="0"/>
          </a:p>
          <a:p>
            <a:r>
              <a:rPr lang="en-US" dirty="0" smtClean="0"/>
              <a:t>Some loss occurs at high energies for finite-sized targets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12</a:t>
            </a:fld>
            <a:endParaRPr lang="sv-SE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556792"/>
            <a:ext cx="5940152" cy="439000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23528" y="5940568"/>
            <a:ext cx="537978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Neutron production versus beam energy for a 50-cm-diam by </a:t>
            </a:r>
            <a:br>
              <a:rPr lang="en-US" sz="1600" i="1" dirty="0" smtClean="0"/>
            </a:br>
            <a:r>
              <a:rPr lang="en-US" sz="1600" i="1" dirty="0" smtClean="0"/>
              <a:t>200-cm-long tungsten cylinder bombarded on axis by protons.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1153788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Neutron production versus beam power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/>
          <a:lstStyle/>
          <a:p>
            <a:r>
              <a:rPr lang="en-US" dirty="0" smtClean="0"/>
              <a:t>From 1 – 3 </a:t>
            </a:r>
            <a:r>
              <a:rPr lang="en-US" dirty="0" err="1" smtClean="0"/>
              <a:t>GeV</a:t>
            </a:r>
            <a:r>
              <a:rPr lang="en-US" dirty="0" smtClean="0"/>
              <a:t>, neutron production is linear with beam power and independent of beam energy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13</a:t>
            </a:fld>
            <a:endParaRPr lang="sv-SE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2682781"/>
            <a:ext cx="5688632" cy="4058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51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Proton passage through matter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Due to their electric charge, protons lose energy as they pass through matter due to interactions with 					       bound electrons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14</a:t>
            </a:fld>
            <a:endParaRPr lang="sv-SE"/>
          </a:p>
        </p:txBody>
      </p:sp>
      <p:pic>
        <p:nvPicPr>
          <p:cNvPr id="5" name="Picture 4" descr="edep-vs-beam-erg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2634605"/>
            <a:ext cx="4824537" cy="4106762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5220072" y="2811685"/>
            <a:ext cx="3619128" cy="335361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Bragg peak at the end of the track is prominent at low energy</a:t>
            </a:r>
          </a:p>
          <a:p>
            <a:r>
              <a:rPr lang="en-US" dirty="0" smtClean="0"/>
              <a:t>Protons are also removed from the beam through nuclear interactions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9127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Balance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Spallation is an endothermic reaction: </a:t>
            </a:r>
            <a:br>
              <a:rPr lang="en-US" dirty="0" smtClean="0"/>
            </a:br>
            <a:r>
              <a:rPr lang="en-US" i="1" dirty="0" smtClean="0"/>
              <a:t>A portion of the proton beam’s kinetic energy is converted to mass</a:t>
            </a:r>
            <a:endParaRPr lang="en-US" dirty="0" smtClean="0"/>
          </a:p>
          <a:p>
            <a:r>
              <a:rPr lang="en-US" dirty="0" smtClean="0"/>
              <a:t>Mass conversion is equal to the amount of energy that goes into releasing neutrons from the nucleus</a:t>
            </a:r>
          </a:p>
          <a:p>
            <a:r>
              <a:rPr lang="en-US" dirty="0" smtClean="0"/>
              <a:t>For the ESS operating at 5 MW beam power,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Heating of structures	4.0 MW</a:t>
            </a:r>
            <a:br>
              <a:rPr lang="en-US" sz="2000" dirty="0" smtClean="0"/>
            </a:br>
            <a:r>
              <a:rPr lang="en-US" sz="2000" dirty="0" smtClean="0"/>
              <a:t>Conversion to mass	0.9 MW	</a:t>
            </a:r>
            <a:r>
              <a:rPr lang="en-US" sz="2000" dirty="0" smtClean="0">
                <a:latin typeface="Wingdings"/>
                <a:ea typeface="Wingdings"/>
                <a:cs typeface="Wingdings"/>
                <a:sym typeface="Wingdings"/>
              </a:rPr>
              <a:t></a:t>
            </a:r>
            <a:r>
              <a:rPr lang="en-US" sz="2000" dirty="0">
                <a:sym typeface="Wingdings"/>
              </a:rPr>
              <a:t> </a:t>
            </a:r>
            <a:r>
              <a:rPr lang="en-US" sz="2000" dirty="0" smtClean="0">
                <a:sym typeface="Wingdings"/>
              </a:rPr>
              <a:t>At full power, target station increases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Neutrinos		0.1 MW        in mass by 0.2 mg/year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296330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Neutron </a:t>
            </a:r>
            <a:r>
              <a:rPr lang="en-US" dirty="0" err="1"/>
              <a:t>thermalization</a:t>
            </a:r>
            <a:r>
              <a:rPr lang="en-US" dirty="0"/>
              <a:t>: </a:t>
            </a:r>
            <a:br>
              <a:rPr lang="en-US" dirty="0"/>
            </a:br>
            <a:r>
              <a:rPr lang="en-US" i="1" dirty="0" smtClean="0"/>
              <a:t>The Maxwell-Boltzmann distribution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Neutron </a:t>
            </a:r>
            <a:r>
              <a:rPr lang="en-US" i="1" dirty="0" err="1" smtClean="0">
                <a:solidFill>
                  <a:srgbClr val="FF0000"/>
                </a:solidFill>
              </a:rPr>
              <a:t>thermalization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is the process of reaching thermodynamic equilibrium with the scattering medium</a:t>
            </a:r>
          </a:p>
          <a:p>
            <a:r>
              <a:rPr lang="en-US" dirty="0"/>
              <a:t>We use </a:t>
            </a:r>
            <a:r>
              <a:rPr lang="en-US" dirty="0" smtClean="0"/>
              <a:t>hydrogenous media </a:t>
            </a:r>
            <a:r>
              <a:rPr lang="en-US" dirty="0"/>
              <a:t>to slow and thermalize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/>
              <a:t>neutrons</a:t>
            </a:r>
          </a:p>
          <a:p>
            <a:pPr lvl="1"/>
            <a:r>
              <a:rPr lang="en-US" dirty="0" smtClean="0"/>
              <a:t>Water at ~room temperature (300 K)</a:t>
            </a:r>
            <a:br>
              <a:rPr lang="en-US" dirty="0" smtClean="0"/>
            </a:br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/>
              <a:t> </a:t>
            </a:r>
            <a:r>
              <a:rPr lang="en-US" i="1" dirty="0" smtClean="0"/>
              <a:t>thermal moderator</a:t>
            </a:r>
          </a:p>
          <a:p>
            <a:pPr lvl="1"/>
            <a:r>
              <a:rPr lang="en-US" dirty="0" smtClean="0"/>
              <a:t>Liquid hydrogen at cryogenic temperature (20 K)</a:t>
            </a:r>
            <a:br>
              <a:rPr lang="en-US" dirty="0" smtClean="0"/>
            </a:br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/>
              <a:t> </a:t>
            </a:r>
            <a:r>
              <a:rPr lang="en-US" i="1" dirty="0" smtClean="0"/>
              <a:t>cold moderator</a:t>
            </a:r>
            <a:endParaRPr lang="en-US" dirty="0"/>
          </a:p>
          <a:p>
            <a:r>
              <a:rPr lang="en-US" dirty="0" smtClean="0"/>
              <a:t>A neutron can transfer nearly all of its energy to a hydrogen nucleus </a:t>
            </a:r>
            <a:r>
              <a:rPr lang="en-US" i="1" dirty="0" smtClean="0"/>
              <a:t>in a single collision</a:t>
            </a:r>
          </a:p>
          <a:p>
            <a:r>
              <a:rPr lang="en-US" dirty="0" smtClean="0"/>
              <a:t>It takes typically 15 to 25 collisions with hydrogen to slow a 2-MeV neutron to near thermal energy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59725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The target station produces neutrons, slows them, and leaks them to neutron guides</a:t>
            </a:r>
            <a:endParaRPr lang="en-US" sz="2800" dirty="0"/>
          </a:p>
        </p:txBody>
      </p:sp>
      <p:sp>
        <p:nvSpPr>
          <p:cNvPr id="4" name="Cube 3"/>
          <p:cNvSpPr/>
          <p:nvPr/>
        </p:nvSpPr>
        <p:spPr>
          <a:xfrm>
            <a:off x="1820339" y="3644211"/>
            <a:ext cx="1830916" cy="1026584"/>
          </a:xfrm>
          <a:prstGeom prst="cube">
            <a:avLst>
              <a:gd name="adj" fmla="val 60898"/>
            </a:avLst>
          </a:prstGeom>
          <a:solidFill>
            <a:srgbClr val="F409D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an 4"/>
          <p:cNvSpPr/>
          <p:nvPr/>
        </p:nvSpPr>
        <p:spPr>
          <a:xfrm>
            <a:off x="1844999" y="3242170"/>
            <a:ext cx="1471083" cy="899583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ube 5"/>
          <p:cNvSpPr/>
          <p:nvPr/>
        </p:nvSpPr>
        <p:spPr>
          <a:xfrm>
            <a:off x="1385393" y="2368842"/>
            <a:ext cx="2751667" cy="1841502"/>
          </a:xfrm>
          <a:prstGeom prst="cub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ube 7"/>
          <p:cNvSpPr/>
          <p:nvPr/>
        </p:nvSpPr>
        <p:spPr>
          <a:xfrm>
            <a:off x="5682600" y="3280325"/>
            <a:ext cx="2910417" cy="861428"/>
          </a:xfrm>
          <a:prstGeom prst="cube">
            <a:avLst>
              <a:gd name="adj" fmla="val 29210"/>
            </a:avLst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408488" y="4192798"/>
            <a:ext cx="1638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tungsten target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1820339" y="4448925"/>
            <a:ext cx="603250" cy="59341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1629840" y="5084674"/>
            <a:ext cx="148167" cy="147036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10560" y="4956757"/>
            <a:ext cx="1459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2-GeV proton</a:t>
            </a:r>
            <a:endParaRPr lang="en-US" dirty="0"/>
          </a:p>
        </p:txBody>
      </p:sp>
      <p:grpSp>
        <p:nvGrpSpPr>
          <p:cNvPr id="44" name="Group 43"/>
          <p:cNvGrpSpPr/>
          <p:nvPr/>
        </p:nvGrpSpPr>
        <p:grpSpPr>
          <a:xfrm>
            <a:off x="1192778" y="3104471"/>
            <a:ext cx="2790794" cy="2365007"/>
            <a:chOff x="727106" y="2836343"/>
            <a:chExt cx="2790794" cy="2365007"/>
          </a:xfrm>
        </p:grpSpPr>
        <p:grpSp>
          <p:nvGrpSpPr>
            <p:cNvPr id="29" name="Group 28"/>
            <p:cNvGrpSpPr/>
            <p:nvPr/>
          </p:nvGrpSpPr>
          <p:grpSpPr>
            <a:xfrm rot="16200000">
              <a:off x="804363" y="3227925"/>
              <a:ext cx="592666" cy="719682"/>
              <a:chOff x="2677597" y="2836348"/>
              <a:chExt cx="592666" cy="719682"/>
            </a:xfrm>
          </p:grpSpPr>
          <p:cxnSp>
            <p:nvCxnSpPr>
              <p:cNvPr id="30" name="Straight Arrow Connector 29"/>
              <p:cNvCxnSpPr/>
              <p:nvPr/>
            </p:nvCxnSpPr>
            <p:spPr>
              <a:xfrm flipV="1">
                <a:off x="2677597" y="2984515"/>
                <a:ext cx="444498" cy="571515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Oval 30"/>
              <p:cNvSpPr/>
              <p:nvPr/>
            </p:nvSpPr>
            <p:spPr>
              <a:xfrm>
                <a:off x="3100929" y="2836348"/>
                <a:ext cx="169334" cy="15875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 rot="9614300">
              <a:off x="1495433" y="4481668"/>
              <a:ext cx="592666" cy="719682"/>
              <a:chOff x="2645835" y="2899833"/>
              <a:chExt cx="592666" cy="719682"/>
            </a:xfrm>
          </p:grpSpPr>
          <p:cxnSp>
            <p:nvCxnSpPr>
              <p:cNvPr id="16" name="Straight Arrow Connector 15"/>
              <p:cNvCxnSpPr/>
              <p:nvPr/>
            </p:nvCxnSpPr>
            <p:spPr>
              <a:xfrm flipV="1">
                <a:off x="2645835" y="3048000"/>
                <a:ext cx="444498" cy="571515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Oval 17"/>
              <p:cNvSpPr/>
              <p:nvPr/>
            </p:nvSpPr>
            <p:spPr>
              <a:xfrm>
                <a:off x="3069167" y="2899833"/>
                <a:ext cx="169334" cy="15875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 rot="17675029">
              <a:off x="1408507" y="2772835"/>
              <a:ext cx="592666" cy="719682"/>
              <a:chOff x="2645835" y="2899833"/>
              <a:chExt cx="592666" cy="719682"/>
            </a:xfrm>
          </p:grpSpPr>
          <p:cxnSp>
            <p:nvCxnSpPr>
              <p:cNvPr id="21" name="Straight Arrow Connector 20"/>
              <p:cNvCxnSpPr/>
              <p:nvPr/>
            </p:nvCxnSpPr>
            <p:spPr>
              <a:xfrm flipV="1">
                <a:off x="2645835" y="3048000"/>
                <a:ext cx="444498" cy="571515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Oval 21"/>
              <p:cNvSpPr/>
              <p:nvPr/>
            </p:nvSpPr>
            <p:spPr>
              <a:xfrm>
                <a:off x="3069167" y="2899833"/>
                <a:ext cx="169334" cy="15875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 rot="3791764">
              <a:off x="1019334" y="3847436"/>
              <a:ext cx="571515" cy="743738"/>
              <a:chOff x="1914474" y="4172597"/>
              <a:chExt cx="571515" cy="743738"/>
            </a:xfrm>
          </p:grpSpPr>
          <p:cxnSp>
            <p:nvCxnSpPr>
              <p:cNvPr id="24" name="Straight Arrow Connector 23"/>
              <p:cNvCxnSpPr/>
              <p:nvPr/>
            </p:nvCxnSpPr>
            <p:spPr>
              <a:xfrm rot="14016472" flipH="1" flipV="1">
                <a:off x="1977983" y="4109088"/>
                <a:ext cx="444498" cy="571515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Oval 24"/>
              <p:cNvSpPr/>
              <p:nvPr/>
            </p:nvSpPr>
            <p:spPr>
              <a:xfrm rot="14016472" flipH="1">
                <a:off x="2006431" y="4752293"/>
                <a:ext cx="169334" cy="15875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 rot="475761" flipV="1">
              <a:off x="2357969" y="4456354"/>
              <a:ext cx="592666" cy="719682"/>
              <a:chOff x="2645835" y="2899833"/>
              <a:chExt cx="592666" cy="719682"/>
            </a:xfrm>
          </p:grpSpPr>
          <p:cxnSp>
            <p:nvCxnSpPr>
              <p:cNvPr id="27" name="Straight Arrow Connector 26"/>
              <p:cNvCxnSpPr/>
              <p:nvPr/>
            </p:nvCxnSpPr>
            <p:spPr>
              <a:xfrm flipV="1">
                <a:off x="2645835" y="3048000"/>
                <a:ext cx="444498" cy="571515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Oval 27"/>
              <p:cNvSpPr/>
              <p:nvPr/>
            </p:nvSpPr>
            <p:spPr>
              <a:xfrm>
                <a:off x="3069167" y="2899833"/>
                <a:ext cx="169334" cy="15875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2798235" y="3052233"/>
              <a:ext cx="592666" cy="719682"/>
              <a:chOff x="2645835" y="2899833"/>
              <a:chExt cx="592666" cy="719682"/>
            </a:xfrm>
          </p:grpSpPr>
          <p:cxnSp>
            <p:nvCxnSpPr>
              <p:cNvPr id="33" name="Straight Arrow Connector 32"/>
              <p:cNvCxnSpPr/>
              <p:nvPr/>
            </p:nvCxnSpPr>
            <p:spPr>
              <a:xfrm flipV="1">
                <a:off x="2645835" y="3048000"/>
                <a:ext cx="444498" cy="571515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Oval 33"/>
              <p:cNvSpPr/>
              <p:nvPr/>
            </p:nvSpPr>
            <p:spPr>
              <a:xfrm>
                <a:off x="3069167" y="2899833"/>
                <a:ext cx="169334" cy="15875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 rot="2492734">
              <a:off x="2925234" y="3556007"/>
              <a:ext cx="592666" cy="719682"/>
              <a:chOff x="2645835" y="2899833"/>
              <a:chExt cx="592666" cy="719682"/>
            </a:xfrm>
          </p:grpSpPr>
          <p:cxnSp>
            <p:nvCxnSpPr>
              <p:cNvPr id="36" name="Straight Arrow Connector 35"/>
              <p:cNvCxnSpPr/>
              <p:nvPr/>
            </p:nvCxnSpPr>
            <p:spPr>
              <a:xfrm flipV="1">
                <a:off x="2645835" y="3048000"/>
                <a:ext cx="444498" cy="571515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Oval 36"/>
              <p:cNvSpPr/>
              <p:nvPr/>
            </p:nvSpPr>
            <p:spPr>
              <a:xfrm>
                <a:off x="3069167" y="2899833"/>
                <a:ext cx="169334" cy="15875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8" name="Group 37"/>
            <p:cNvGrpSpPr/>
            <p:nvPr/>
          </p:nvGrpSpPr>
          <p:grpSpPr>
            <a:xfrm rot="20108407">
              <a:off x="2035268" y="2933531"/>
              <a:ext cx="592666" cy="719682"/>
              <a:chOff x="2645835" y="2899833"/>
              <a:chExt cx="592666" cy="719682"/>
            </a:xfrm>
          </p:grpSpPr>
          <p:cxnSp>
            <p:nvCxnSpPr>
              <p:cNvPr id="39" name="Straight Arrow Connector 38"/>
              <p:cNvCxnSpPr/>
              <p:nvPr/>
            </p:nvCxnSpPr>
            <p:spPr>
              <a:xfrm flipV="1">
                <a:off x="2645835" y="3048000"/>
                <a:ext cx="444498" cy="571515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Oval 39"/>
              <p:cNvSpPr/>
              <p:nvPr/>
            </p:nvSpPr>
            <p:spPr>
              <a:xfrm>
                <a:off x="3069167" y="2899833"/>
                <a:ext cx="169334" cy="15875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1" name="Group 40"/>
            <p:cNvGrpSpPr/>
            <p:nvPr/>
          </p:nvGrpSpPr>
          <p:grpSpPr>
            <a:xfrm rot="12760957">
              <a:off x="727106" y="4188209"/>
              <a:ext cx="592666" cy="719682"/>
              <a:chOff x="2645835" y="2899833"/>
              <a:chExt cx="592666" cy="719682"/>
            </a:xfrm>
          </p:grpSpPr>
          <p:cxnSp>
            <p:nvCxnSpPr>
              <p:cNvPr id="42" name="Straight Arrow Connector 41"/>
              <p:cNvCxnSpPr/>
              <p:nvPr/>
            </p:nvCxnSpPr>
            <p:spPr>
              <a:xfrm flipV="1">
                <a:off x="2645835" y="3048000"/>
                <a:ext cx="444498" cy="571515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Oval 42"/>
              <p:cNvSpPr/>
              <p:nvPr/>
            </p:nvSpPr>
            <p:spPr>
              <a:xfrm>
                <a:off x="3069167" y="2899833"/>
                <a:ext cx="169334" cy="15875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5" name="TextBox 44"/>
          <p:cNvSpPr txBox="1"/>
          <p:nvPr/>
        </p:nvSpPr>
        <p:spPr>
          <a:xfrm>
            <a:off x="461632" y="1700808"/>
            <a:ext cx="4902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Beryllium reflects neutrons that might otherwise escape, boosting </a:t>
            </a:r>
            <a:r>
              <a:rPr lang="en-US" dirty="0"/>
              <a:t>p</a:t>
            </a:r>
            <a:r>
              <a:rPr lang="en-US" dirty="0" smtClean="0"/>
              <a:t>erformance by a factor of 5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-49402" y="3315595"/>
            <a:ext cx="19442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Liquid hydrogen</a:t>
            </a:r>
            <a:endParaRPr lang="en-US" baseline="-25000" dirty="0" smtClean="0"/>
          </a:p>
          <a:p>
            <a:pPr algn="r"/>
            <a:r>
              <a:rPr lang="en-US" dirty="0" smtClean="0"/>
              <a:t>moderator at 20 K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412726" y="4440445"/>
            <a:ext cx="42438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  <a:r>
              <a:rPr lang="en-US" dirty="0" smtClean="0"/>
              <a:t>roduces about 60 neutrons per proton </a:t>
            </a:r>
            <a:br>
              <a:rPr lang="en-US" dirty="0" smtClean="0"/>
            </a:br>
            <a:r>
              <a:rPr lang="en-US" dirty="0" smtClean="0"/>
              <a:t>                          ≈ 10</a:t>
            </a:r>
            <a:r>
              <a:rPr lang="en-US" baseline="30000" dirty="0" smtClean="0"/>
              <a:t>18</a:t>
            </a:r>
            <a:r>
              <a:rPr lang="en-US" dirty="0" smtClean="0"/>
              <a:t> neutrons per second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5891501" y="2378159"/>
            <a:ext cx="22827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  <a:r>
              <a:rPr lang="en-US" dirty="0" smtClean="0"/>
              <a:t>eutron guide</a:t>
            </a:r>
            <a:br>
              <a:rPr lang="en-US" dirty="0" smtClean="0"/>
            </a:br>
            <a:r>
              <a:rPr lang="en-US" dirty="0" smtClean="0"/>
              <a:t>(start of the neutron</a:t>
            </a:r>
            <a:br>
              <a:rPr lang="en-US" dirty="0" smtClean="0"/>
            </a:br>
            <a:r>
              <a:rPr lang="en-US" dirty="0" smtClean="0"/>
              <a:t>scattering instrument)</a:t>
            </a:r>
            <a:endParaRPr lang="en-US" dirty="0"/>
          </a:p>
        </p:txBody>
      </p:sp>
      <p:sp>
        <p:nvSpPr>
          <p:cNvPr id="51" name="Oval 50"/>
          <p:cNvSpPr/>
          <p:nvPr/>
        </p:nvSpPr>
        <p:spPr>
          <a:xfrm>
            <a:off x="4283747" y="3626728"/>
            <a:ext cx="162000" cy="16200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Straight Arrow Connector 52"/>
          <p:cNvCxnSpPr/>
          <p:nvPr/>
        </p:nvCxnSpPr>
        <p:spPr>
          <a:xfrm flipV="1">
            <a:off x="3323419" y="3718311"/>
            <a:ext cx="921565" cy="804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3630087" y="3005109"/>
            <a:ext cx="16827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  <a:r>
              <a:rPr lang="en-US" dirty="0" smtClean="0"/>
              <a:t>onversion </a:t>
            </a:r>
            <a:br>
              <a:rPr lang="en-US" dirty="0" smtClean="0"/>
            </a:br>
            <a:r>
              <a:rPr lang="en-US" dirty="0" smtClean="0"/>
              <a:t>efficiency ~ 10</a:t>
            </a:r>
            <a:r>
              <a:rPr lang="en-US" baseline="30000" dirty="0" smtClean="0"/>
              <a:t>–5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3789543" y="3724690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  <a:r>
              <a:rPr lang="en-US" dirty="0" smtClean="0"/>
              <a:t>old neutrons</a:t>
            </a:r>
            <a:endParaRPr lang="en-US" dirty="0"/>
          </a:p>
        </p:txBody>
      </p:sp>
      <p:sp>
        <p:nvSpPr>
          <p:cNvPr id="7" name="Parallelogram 6"/>
          <p:cNvSpPr/>
          <p:nvPr/>
        </p:nvSpPr>
        <p:spPr>
          <a:xfrm rot="5400000" flipH="1">
            <a:off x="8152552" y="3623264"/>
            <a:ext cx="633235" cy="169960"/>
          </a:xfrm>
          <a:prstGeom prst="parallelogram">
            <a:avLst>
              <a:gd name="adj" fmla="val 10171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705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6" grpId="1" animBg="1"/>
      <p:bldP spid="8" grpId="0" animBg="1"/>
      <p:bldP spid="9" grpId="0"/>
      <p:bldP spid="13" grpId="0" animBg="1"/>
      <p:bldP spid="14" grpId="0"/>
      <p:bldP spid="45" grpId="0"/>
      <p:bldP spid="45" grpId="1"/>
      <p:bldP spid="46" grpId="0"/>
      <p:bldP spid="47" grpId="0"/>
      <p:bldP spid="47" grpId="1"/>
      <p:bldP spid="50" grpId="0"/>
      <p:bldP spid="51" grpId="0" animBg="1"/>
      <p:bldP spid="54" grpId="0"/>
      <p:bldP spid="54" grpId="1"/>
      <p:bldP spid="54" grpId="2"/>
      <p:bldP spid="48" grpId="0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Shielding a spallation source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19256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High-energy neutrons </a:t>
            </a:r>
            <a:r>
              <a:rPr lang="en-US" dirty="0"/>
              <a:t>h</a:t>
            </a:r>
            <a:r>
              <a:rPr lang="en-US" dirty="0" smtClean="0"/>
              <a:t>ave a relatively small probability of interaction (denoted by </a:t>
            </a:r>
            <a:r>
              <a:rPr lang="en-US" i="1" dirty="0" err="1" smtClean="0"/>
              <a:t>σ</a:t>
            </a:r>
            <a:r>
              <a:rPr lang="en-US" baseline="-25000" dirty="0" err="1" smtClean="0"/>
              <a:t>T</a:t>
            </a:r>
            <a:r>
              <a:rPr lang="en-US" dirty="0" smtClean="0"/>
              <a:t>) with matter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18</a:t>
            </a:fld>
            <a:endParaRPr lang="sv-SE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2655926"/>
            <a:ext cx="6228184" cy="4197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3464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High-energy neutrons are not only penetrating, they cause high dose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19</a:t>
            </a:fld>
            <a:endParaRPr lang="sv-SE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359" y="1628800"/>
            <a:ext cx="7109113" cy="48965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9475" y="6488668"/>
            <a:ext cx="76290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Source: D</a:t>
            </a:r>
            <a:r>
              <a:rPr lang="en-US" sz="1600" i="1" dirty="0"/>
              <a:t>. </a:t>
            </a:r>
            <a:r>
              <a:rPr lang="en-US" sz="1600" i="1" dirty="0" err="1"/>
              <a:t>Filges</a:t>
            </a:r>
            <a:r>
              <a:rPr lang="en-US" sz="1600" i="1" dirty="0"/>
              <a:t> and F. </a:t>
            </a:r>
            <a:r>
              <a:rPr lang="en-US" sz="1600" i="1" dirty="0" err="1"/>
              <a:t>Goldenbaum</a:t>
            </a:r>
            <a:r>
              <a:rPr lang="en-US" sz="1600" i="1" dirty="0"/>
              <a:t>, Handbook of Spallation Research, Wiley-VCH, 2009</a:t>
            </a:r>
            <a:r>
              <a:rPr lang="en-US" sz="1600" i="1" dirty="0" smtClean="0"/>
              <a:t>.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305030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Preliminaries</a:t>
            </a:r>
          </a:p>
          <a:p>
            <a:pPr lvl="1"/>
            <a:r>
              <a:rPr lang="en-US" dirty="0" smtClean="0"/>
              <a:t>Units of energy and length</a:t>
            </a:r>
          </a:p>
          <a:p>
            <a:pPr lvl="1"/>
            <a:r>
              <a:rPr lang="en-US" dirty="0" smtClean="0"/>
              <a:t>Basic nuclear physics</a:t>
            </a:r>
            <a:endParaRPr lang="en-US" dirty="0"/>
          </a:p>
          <a:p>
            <a:pPr lvl="1"/>
            <a:r>
              <a:rPr lang="en-US" dirty="0" smtClean="0"/>
              <a:t>Length scales and wavelengths</a:t>
            </a:r>
          </a:p>
          <a:p>
            <a:r>
              <a:rPr lang="en-US" dirty="0" smtClean="0"/>
              <a:t>Spallation physics</a:t>
            </a:r>
          </a:p>
          <a:p>
            <a:pPr lvl="1"/>
            <a:r>
              <a:rPr lang="en-US" dirty="0" err="1" smtClean="0"/>
              <a:t>Intranuclear</a:t>
            </a:r>
            <a:r>
              <a:rPr lang="en-US" dirty="0" smtClean="0"/>
              <a:t> cascade</a:t>
            </a:r>
          </a:p>
          <a:p>
            <a:pPr lvl="1"/>
            <a:r>
              <a:rPr lang="en-US" dirty="0" smtClean="0"/>
              <a:t>Evaporation</a:t>
            </a:r>
          </a:p>
          <a:p>
            <a:r>
              <a:rPr lang="en-US" dirty="0" smtClean="0"/>
              <a:t>Spallation neutron sources</a:t>
            </a:r>
            <a:endParaRPr lang="en-US" dirty="0"/>
          </a:p>
          <a:p>
            <a:pPr lvl="1"/>
            <a:r>
              <a:rPr lang="en-US" dirty="0" smtClean="0"/>
              <a:t>Neutron production</a:t>
            </a:r>
          </a:p>
          <a:p>
            <a:pPr lvl="1"/>
            <a:r>
              <a:rPr lang="en-US" dirty="0" smtClean="0"/>
              <a:t>Neutron </a:t>
            </a:r>
            <a:r>
              <a:rPr lang="en-US" dirty="0" err="1"/>
              <a:t>thermalization</a:t>
            </a:r>
            <a:endParaRPr lang="en-US" dirty="0"/>
          </a:p>
          <a:p>
            <a:pPr lvl="1"/>
            <a:r>
              <a:rPr lang="en-US" dirty="0"/>
              <a:t>Energy balance</a:t>
            </a:r>
          </a:p>
          <a:p>
            <a:pPr lvl="1"/>
            <a:r>
              <a:rPr lang="en-US" dirty="0" smtClean="0"/>
              <a:t>Radiation shielding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142901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556792"/>
            <a:ext cx="8424936" cy="48484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Concrete is most effective for shielding low-energy neutrons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20</a:t>
            </a:fld>
            <a:endParaRPr lang="sv-SE"/>
          </a:p>
        </p:txBody>
      </p:sp>
      <p:sp>
        <p:nvSpPr>
          <p:cNvPr id="6" name="TextBox 5"/>
          <p:cNvSpPr txBox="1"/>
          <p:nvPr/>
        </p:nvSpPr>
        <p:spPr>
          <a:xfrm>
            <a:off x="619475" y="6488668"/>
            <a:ext cx="76290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Source: D</a:t>
            </a:r>
            <a:r>
              <a:rPr lang="en-US" sz="1600" i="1" dirty="0"/>
              <a:t>. </a:t>
            </a:r>
            <a:r>
              <a:rPr lang="en-US" sz="1600" i="1" dirty="0" err="1"/>
              <a:t>Filges</a:t>
            </a:r>
            <a:r>
              <a:rPr lang="en-US" sz="1600" i="1" dirty="0"/>
              <a:t> and F. </a:t>
            </a:r>
            <a:r>
              <a:rPr lang="en-US" sz="1600" i="1" dirty="0" err="1"/>
              <a:t>Goldenbaum</a:t>
            </a:r>
            <a:r>
              <a:rPr lang="en-US" sz="1600" i="1" dirty="0"/>
              <a:t>, Handbook of Spallation Research, Wiley-VCH, 2009</a:t>
            </a:r>
            <a:r>
              <a:rPr lang="en-US" sz="1600" i="1" dirty="0" smtClean="0"/>
              <a:t>.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24415110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211960" y="692696"/>
            <a:ext cx="4932040" cy="554461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327794"/>
            <a:ext cx="7427168" cy="1301006"/>
          </a:xfrm>
        </p:spPr>
        <p:txBody>
          <a:bodyPr>
            <a:noAutofit/>
          </a:bodyPr>
          <a:lstStyle/>
          <a:p>
            <a:r>
              <a:rPr lang="en-US" sz="2800" dirty="0" smtClean="0"/>
              <a:t>Practical </a:t>
            </a:r>
            <a:r>
              <a:rPr lang="en-US" sz="2800" dirty="0" smtClean="0"/>
              <a:t>solution for shielding a spallation source: </a:t>
            </a:r>
            <a:r>
              <a:rPr lang="en-US" sz="2800" dirty="0" smtClean="0"/>
              <a:t>Lots of steel and concrete</a:t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28800"/>
            <a:ext cx="3610744" cy="4781128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Steel effectively attenuates high energy neutrons and gammas</a:t>
            </a:r>
          </a:p>
          <a:p>
            <a:r>
              <a:rPr lang="en-US" dirty="0" smtClean="0"/>
              <a:t>Concrete attenuates lower energy neutrons but creates gammas in the process</a:t>
            </a:r>
          </a:p>
          <a:p>
            <a:r>
              <a:rPr lang="en-US" dirty="0" smtClean="0"/>
              <a:t>Often, laminated shields of steel and concrete are most effective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9952" y="620688"/>
            <a:ext cx="4882691" cy="54726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11960" y="6074712"/>
            <a:ext cx="484847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Dose as a function of depth in a 1.5-m-thick iron shield followed </a:t>
            </a:r>
            <a:r>
              <a:rPr lang="en-US" sz="1400" i="1" dirty="0" smtClean="0"/>
              <a:t/>
            </a:r>
            <a:br>
              <a:rPr lang="en-US" sz="1400" i="1" dirty="0" smtClean="0"/>
            </a:br>
            <a:r>
              <a:rPr lang="en-US" sz="1400" i="1" dirty="0" smtClean="0"/>
              <a:t>by </a:t>
            </a:r>
            <a:r>
              <a:rPr lang="en-US" sz="1400" i="1" dirty="0"/>
              <a:t>50 cm of concrete. The source is a pencil beam of 600-MeV </a:t>
            </a:r>
            <a:r>
              <a:rPr lang="en-US" sz="1400" i="1" dirty="0" smtClean="0"/>
              <a:t/>
            </a:r>
            <a:br>
              <a:rPr lang="en-US" sz="1400" i="1" dirty="0" smtClean="0"/>
            </a:br>
            <a:r>
              <a:rPr lang="en-US" sz="1400" i="1" dirty="0" smtClean="0"/>
              <a:t>protons </a:t>
            </a:r>
            <a:r>
              <a:rPr lang="en-US" sz="1400" i="1" dirty="0"/>
              <a:t>normally incident on the iron slab. </a:t>
            </a:r>
          </a:p>
        </p:txBody>
      </p:sp>
    </p:spTree>
    <p:extLst>
      <p:ext uri="{BB962C8B-B14F-4D97-AF65-F5344CB8AC3E}">
        <p14:creationId xmlns:p14="http://schemas.microsoft.com/office/powerpoint/2010/main" val="33004086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Radioactivity and </a:t>
            </a:r>
            <a:br>
              <a:rPr lang="en-US" dirty="0" smtClean="0"/>
            </a:br>
            <a:r>
              <a:rPr lang="en-US" dirty="0"/>
              <a:t>D</a:t>
            </a:r>
            <a:r>
              <a:rPr lang="en-US" dirty="0" smtClean="0"/>
              <a:t>ecay Heat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r>
              <a:rPr lang="en-US" dirty="0" smtClean="0"/>
              <a:t>Radioactivity is a byproduct of the spallation process</a:t>
            </a:r>
          </a:p>
          <a:p>
            <a:r>
              <a:rPr lang="en-US" dirty="0" smtClean="0"/>
              <a:t>The emitted particles, mostly betas and gammas, deposit heat in the radioactive material and surrounding structures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22</a:t>
            </a:fld>
            <a:endParaRPr lang="sv-SE"/>
          </a:p>
        </p:txBody>
      </p:sp>
      <p:pic>
        <p:nvPicPr>
          <p:cNvPr id="5" name="Picture 4" descr="SPAL101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7" t="3005" r="8446" b="7207"/>
          <a:stretch/>
        </p:blipFill>
        <p:spPr>
          <a:xfrm>
            <a:off x="4400765" y="177717"/>
            <a:ext cx="4635731" cy="6491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7048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further reading on spallation </a:t>
            </a:r>
            <a:br>
              <a:rPr lang="en-US" dirty="0" smtClean="0"/>
            </a:br>
            <a:r>
              <a:rPr lang="en-US" dirty="0" smtClean="0"/>
              <a:t>and spallation neutron 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9952" y="1639341"/>
            <a:ext cx="447484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D. </a:t>
            </a:r>
            <a:r>
              <a:rPr lang="en-US" sz="2400" dirty="0" err="1" smtClean="0"/>
              <a:t>Filges</a:t>
            </a:r>
            <a:r>
              <a:rPr lang="en-US" sz="2400" dirty="0" smtClean="0"/>
              <a:t> and F. </a:t>
            </a:r>
            <a:r>
              <a:rPr lang="en-US" sz="2400" dirty="0" err="1" smtClean="0"/>
              <a:t>Goldenbaum</a:t>
            </a:r>
            <a:r>
              <a:rPr lang="en-US" sz="2400" dirty="0" smtClean="0"/>
              <a:t>, </a:t>
            </a:r>
            <a:r>
              <a:rPr lang="en-US" sz="2400" i="1" dirty="0" smtClean="0"/>
              <a:t>Handbook of Spallation Research, Wiley-VCH, 2009.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23</a:t>
            </a:fld>
            <a:endParaRPr lang="sv-SE"/>
          </a:p>
        </p:txBody>
      </p:sp>
      <p:pic>
        <p:nvPicPr>
          <p:cNvPr id="6" name="Picture 5" descr="handbook cover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84784"/>
            <a:ext cx="3794476" cy="530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528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Thanks for your attention!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24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02608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Units of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Electron-volt: </a:t>
            </a:r>
            <a:r>
              <a:rPr lang="en-US" dirty="0" err="1" smtClean="0"/>
              <a:t>eV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 </a:t>
            </a:r>
            <a:r>
              <a:rPr lang="en-US" dirty="0" err="1" smtClean="0"/>
              <a:t>eV</a:t>
            </a:r>
            <a:r>
              <a:rPr lang="en-US" dirty="0" smtClean="0"/>
              <a:t> = 1.6×10</a:t>
            </a:r>
            <a:r>
              <a:rPr lang="en-US" baseline="30000" dirty="0" smtClean="0"/>
              <a:t>–19</a:t>
            </a:r>
            <a:r>
              <a:rPr lang="en-US" dirty="0" smtClean="0"/>
              <a:t> joules</a:t>
            </a:r>
            <a:br>
              <a:rPr lang="en-US" dirty="0" smtClean="0"/>
            </a:br>
            <a:r>
              <a:rPr lang="en-US" dirty="0" smtClean="0"/>
              <a:t>1 MeV = 1.6</a:t>
            </a:r>
            <a:r>
              <a:rPr lang="en-US" dirty="0"/>
              <a:t>×10</a:t>
            </a:r>
            <a:r>
              <a:rPr lang="en-US" baseline="30000" dirty="0"/>
              <a:t>–</a:t>
            </a:r>
            <a:r>
              <a:rPr lang="en-US" baseline="30000" dirty="0" smtClean="0"/>
              <a:t>13</a:t>
            </a:r>
            <a:r>
              <a:rPr lang="en-US" dirty="0" smtClean="0"/>
              <a:t> joules</a:t>
            </a:r>
            <a:br>
              <a:rPr lang="en-US" dirty="0" smtClean="0"/>
            </a:br>
            <a:r>
              <a:rPr lang="en-US" dirty="0" smtClean="0"/>
              <a:t>1 </a:t>
            </a:r>
            <a:r>
              <a:rPr lang="en-US" dirty="0" err="1" smtClean="0"/>
              <a:t>GeV</a:t>
            </a:r>
            <a:r>
              <a:rPr lang="en-US" dirty="0" smtClean="0"/>
              <a:t> = 1.6×</a:t>
            </a:r>
            <a:r>
              <a:rPr lang="en-US" dirty="0"/>
              <a:t>10</a:t>
            </a:r>
            <a:r>
              <a:rPr lang="en-US" baseline="30000" dirty="0"/>
              <a:t>–</a:t>
            </a:r>
            <a:r>
              <a:rPr lang="en-US" baseline="30000" dirty="0" smtClean="0"/>
              <a:t>10</a:t>
            </a:r>
            <a:r>
              <a:rPr lang="en-US" dirty="0" smtClean="0"/>
              <a:t> joules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Binding energy of the electron in a H atom ~10 </a:t>
            </a:r>
            <a:r>
              <a:rPr lang="en-US" dirty="0" err="1" smtClean="0"/>
              <a:t>eV</a:t>
            </a:r>
            <a:endParaRPr lang="en-US" dirty="0" smtClean="0"/>
          </a:p>
          <a:p>
            <a:r>
              <a:rPr lang="en-US" dirty="0" smtClean="0"/>
              <a:t>Binding energy of a neutron in a nucleus ~10 MeV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3</a:t>
            </a:fld>
            <a:endParaRPr lang="sv-SE" dirty="0"/>
          </a:p>
        </p:txBody>
      </p:sp>
      <p:sp>
        <p:nvSpPr>
          <p:cNvPr id="5" name="TextBox 4"/>
          <p:cNvSpPr txBox="1"/>
          <p:nvPr/>
        </p:nvSpPr>
        <p:spPr>
          <a:xfrm>
            <a:off x="240281" y="5199583"/>
            <a:ext cx="8695322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i="1" dirty="0"/>
              <a:t>Nuclear forces are about a million times greater than atomic </a:t>
            </a:r>
            <a:r>
              <a:rPr lang="en-US" sz="2400" i="1" dirty="0" smtClean="0"/>
              <a:t>forces</a:t>
            </a:r>
            <a:r>
              <a:rPr lang="en-US" sz="2400" dirty="0"/>
              <a:t>.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3290891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inding energy.tif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903612"/>
            <a:ext cx="5267854" cy="34777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To understand spallation, we need to start with some basic nuclear </a:t>
            </a:r>
            <a:r>
              <a:rPr lang="en-US" dirty="0" smtClean="0"/>
              <a:t>physics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5257800"/>
          </a:xfrm>
        </p:spPr>
        <p:txBody>
          <a:bodyPr>
            <a:normAutofit fontScale="92500" lnSpcReduction="20000"/>
          </a:bodyPr>
          <a:lstStyle/>
          <a:p>
            <a:r>
              <a:rPr lang="sv-SE" dirty="0" smtClean="0"/>
              <a:t>The </a:t>
            </a:r>
            <a:r>
              <a:rPr lang="sv-SE" dirty="0" err="1" smtClean="0"/>
              <a:t>nucleus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an atom is a </a:t>
            </a:r>
            <a:r>
              <a:rPr lang="sv-SE" dirty="0" err="1" smtClean="0"/>
              <a:t>collection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neutrons and protons </a:t>
            </a:r>
            <a:r>
              <a:rPr lang="sv-SE" dirty="0" err="1" smtClean="0"/>
              <a:t>bound</a:t>
            </a:r>
            <a:r>
              <a:rPr lang="sv-SE" dirty="0" smtClean="0"/>
              <a:t> </a:t>
            </a:r>
            <a:r>
              <a:rPr lang="sv-SE" dirty="0" err="1" smtClean="0"/>
              <a:t>together</a:t>
            </a:r>
            <a:r>
              <a:rPr lang="sv-SE" dirty="0" smtClean="0"/>
              <a:t> by the strong </a:t>
            </a:r>
            <a:r>
              <a:rPr lang="sv-SE" dirty="0" err="1" smtClean="0"/>
              <a:t>nuclear</a:t>
            </a:r>
            <a:r>
              <a:rPr lang="sv-SE" dirty="0" smtClean="0"/>
              <a:t> force</a:t>
            </a:r>
          </a:p>
          <a:p>
            <a:r>
              <a:rPr lang="sv-SE" dirty="0"/>
              <a:t>Neutrons and protons </a:t>
            </a:r>
            <a:r>
              <a:rPr lang="sv-SE" dirty="0" err="1" smtClean="0"/>
              <a:t>bound</a:t>
            </a:r>
            <a:r>
              <a:rPr lang="sv-SE" dirty="0" smtClean="0"/>
              <a:t> </a:t>
            </a:r>
            <a:r>
              <a:rPr lang="sv-SE" dirty="0" err="1"/>
              <a:t>together</a:t>
            </a:r>
            <a:r>
              <a:rPr lang="sv-SE" dirty="0"/>
              <a:t> </a:t>
            </a:r>
            <a:r>
              <a:rPr lang="sv-SE" dirty="0" err="1" smtClean="0"/>
              <a:t>within</a:t>
            </a:r>
            <a:r>
              <a:rPr lang="sv-SE" dirty="0" smtClean="0"/>
              <a:t> </a:t>
            </a:r>
            <a:r>
              <a:rPr lang="sv-SE" dirty="0"/>
              <a:t>a </a:t>
            </a:r>
            <a:r>
              <a:rPr lang="sv-SE" dirty="0" err="1"/>
              <a:t>nucleus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</a:t>
            </a:r>
            <a:r>
              <a:rPr lang="sv-SE" dirty="0" err="1" smtClean="0"/>
              <a:t>called</a:t>
            </a:r>
            <a:r>
              <a:rPr lang="sv-SE" dirty="0" smtClean="0"/>
              <a:t> </a:t>
            </a:r>
            <a:r>
              <a:rPr lang="sv-SE" i="1" dirty="0" err="1">
                <a:solidFill>
                  <a:srgbClr val="FF0000"/>
                </a:solidFill>
              </a:rPr>
              <a:t>nucleons</a:t>
            </a:r>
            <a:endParaRPr lang="sv-SE" i="1" dirty="0">
              <a:solidFill>
                <a:srgbClr val="FF0000"/>
              </a:solidFill>
            </a:endParaRPr>
          </a:p>
          <a:p>
            <a:r>
              <a:rPr lang="sv-SE" dirty="0" err="1" smtClean="0"/>
              <a:t>Each</a:t>
            </a:r>
            <a:r>
              <a:rPr lang="sv-SE" dirty="0" smtClean="0"/>
              <a:t> </a:t>
            </a:r>
            <a:r>
              <a:rPr lang="sv-SE" dirty="0" err="1" smtClean="0"/>
              <a:t>nucleon</a:t>
            </a:r>
            <a:r>
              <a:rPr lang="sv-SE" dirty="0" smtClean="0"/>
              <a:t> is </a:t>
            </a:r>
            <a:br>
              <a:rPr lang="sv-SE" dirty="0" smtClean="0"/>
            </a:br>
            <a:r>
              <a:rPr lang="sv-SE" dirty="0" err="1" smtClean="0"/>
              <a:t>bound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the </a:t>
            </a:r>
            <a:br>
              <a:rPr lang="sv-SE" dirty="0" smtClean="0"/>
            </a:br>
            <a:r>
              <a:rPr lang="sv-SE" dirty="0" err="1" smtClean="0"/>
              <a:t>nucleus</a:t>
            </a:r>
            <a:r>
              <a:rPr lang="sv-SE" dirty="0" smtClean="0"/>
              <a:t> </a:t>
            </a:r>
            <a:r>
              <a:rPr lang="sv-SE" dirty="0" err="1" smtClean="0"/>
              <a:t>with</a:t>
            </a:r>
            <a:r>
              <a:rPr lang="sv-SE" dirty="0" smtClean="0"/>
              <a:t> a </a:t>
            </a:r>
            <a:br>
              <a:rPr lang="sv-SE" dirty="0" smtClean="0"/>
            </a:br>
            <a:r>
              <a:rPr lang="sv-SE" dirty="0" err="1" smtClean="0"/>
              <a:t>binding</a:t>
            </a:r>
            <a:r>
              <a:rPr lang="sv-SE" dirty="0" smtClean="0"/>
              <a:t> </a:t>
            </a:r>
            <a:r>
              <a:rPr lang="sv-SE" dirty="0" err="1" smtClean="0"/>
              <a:t>energy</a:t>
            </a:r>
            <a:r>
              <a:rPr lang="sv-SE" dirty="0" smtClean="0"/>
              <a:t> </a:t>
            </a:r>
            <a:br>
              <a:rPr lang="sv-SE" dirty="0" smtClean="0"/>
            </a:br>
            <a:r>
              <a:rPr lang="sv-SE" dirty="0" err="1" smtClean="0"/>
              <a:t>of</a:t>
            </a:r>
            <a:r>
              <a:rPr lang="sv-SE" dirty="0" smtClean="0"/>
              <a:t> </a:t>
            </a:r>
            <a:r>
              <a:rPr lang="sv-SE" dirty="0" err="1" smtClean="0"/>
              <a:t>about</a:t>
            </a:r>
            <a:r>
              <a:rPr lang="sv-SE" dirty="0" smtClean="0"/>
              <a:t> 8 MeV</a:t>
            </a:r>
          </a:p>
          <a:p>
            <a:r>
              <a:rPr lang="sv-SE" dirty="0" smtClean="0"/>
              <a:t>A </a:t>
            </a:r>
            <a:r>
              <a:rPr lang="sv-SE" i="1" dirty="0" err="1" smtClean="0">
                <a:solidFill>
                  <a:srgbClr val="FF0000"/>
                </a:solidFill>
              </a:rPr>
              <a:t>hadron</a:t>
            </a:r>
            <a:r>
              <a:rPr lang="sv-SE" dirty="0" smtClean="0"/>
              <a:t> is a </a:t>
            </a:r>
            <a:r>
              <a:rPr lang="sv-SE" dirty="0" err="1" smtClean="0"/>
              <a:t>class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err="1" smtClean="0"/>
              <a:t>of</a:t>
            </a:r>
            <a:r>
              <a:rPr lang="sv-SE" dirty="0" smtClean="0"/>
              <a:t> </a:t>
            </a:r>
            <a:r>
              <a:rPr lang="sv-SE" dirty="0" err="1" smtClean="0"/>
              <a:t>sub-atomic</a:t>
            </a:r>
            <a:r>
              <a:rPr lang="sv-SE" dirty="0" smtClean="0"/>
              <a:t> </a:t>
            </a:r>
            <a:br>
              <a:rPr lang="sv-SE" dirty="0" smtClean="0"/>
            </a:br>
            <a:r>
              <a:rPr lang="sv-SE" dirty="0" err="1" smtClean="0"/>
              <a:t>particle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</a:t>
            </a:r>
            <a:r>
              <a:rPr lang="sv-SE" dirty="0" err="1" smtClean="0"/>
              <a:t>which</a:t>
            </a:r>
            <a:r>
              <a:rPr lang="sv-SE" dirty="0" smtClean="0"/>
              <a:t> </a:t>
            </a:r>
            <a:br>
              <a:rPr lang="sv-SE" dirty="0" smtClean="0"/>
            </a:br>
            <a:r>
              <a:rPr lang="sv-SE" dirty="0" smtClean="0"/>
              <a:t>neutrons and </a:t>
            </a:r>
            <a:br>
              <a:rPr lang="sv-SE" dirty="0" smtClean="0"/>
            </a:br>
            <a:r>
              <a:rPr lang="sv-SE" dirty="0" smtClean="0"/>
              <a:t>protons</a:t>
            </a:r>
            <a:r>
              <a:rPr lang="sv-SE" dirty="0"/>
              <a:t> </a:t>
            </a:r>
            <a:r>
              <a:rPr lang="sv-SE" dirty="0" err="1" smtClean="0"/>
              <a:t>belong</a:t>
            </a:r>
            <a:endParaRPr lang="sv-S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248156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Length scales and wavelengths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925144"/>
          </a:xfrm>
        </p:spPr>
        <p:txBody>
          <a:bodyPr>
            <a:normAutofit fontScale="92500"/>
          </a:bodyPr>
          <a:lstStyle/>
          <a:p>
            <a:r>
              <a:rPr lang="en-US" dirty="0" err="1" smtClean="0"/>
              <a:t>DeBroglie</a:t>
            </a:r>
            <a:r>
              <a:rPr lang="en-US" dirty="0" smtClean="0"/>
              <a:t> wavelength </a:t>
            </a:r>
            <a:r>
              <a:rPr lang="en-US" i="1" dirty="0" err="1" smtClean="0"/>
              <a:t>λ</a:t>
            </a:r>
            <a:r>
              <a:rPr lang="en-US" i="1" dirty="0" smtClean="0"/>
              <a:t> = h/p</a:t>
            </a:r>
            <a:br>
              <a:rPr lang="en-US" i="1" dirty="0" smtClean="0"/>
            </a:br>
            <a:r>
              <a:rPr lang="en-US" i="1" dirty="0" smtClean="0"/>
              <a:t>h</a:t>
            </a:r>
            <a:r>
              <a:rPr lang="en-US" dirty="0" smtClean="0"/>
              <a:t> = the Planck constant</a:t>
            </a:r>
            <a:br>
              <a:rPr lang="en-US" dirty="0" smtClean="0"/>
            </a:br>
            <a:r>
              <a:rPr lang="en-US" i="1" dirty="0" smtClean="0"/>
              <a:t>p</a:t>
            </a:r>
            <a:r>
              <a:rPr lang="en-US" dirty="0" smtClean="0"/>
              <a:t> = particle momentum</a:t>
            </a:r>
          </a:p>
          <a:p>
            <a:endParaRPr lang="en-US" dirty="0" smtClean="0"/>
          </a:p>
          <a:p>
            <a:r>
              <a:rPr lang="en-US" dirty="0" smtClean="0"/>
              <a:t>A particle’s interaction length is on par with its wavelength</a:t>
            </a:r>
          </a:p>
          <a:p>
            <a:endParaRPr lang="en-US" dirty="0" smtClean="0"/>
          </a:p>
          <a:p>
            <a:r>
              <a:rPr lang="en-US" dirty="0" smtClean="0"/>
              <a:t>Wavelength of a 25-meV “thermal” neutron = 2 </a:t>
            </a:r>
            <a:r>
              <a:rPr lang="en-US" dirty="0" err="1" smtClean="0"/>
              <a:t>Å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(same scale as the atomic spacing in a crystal lattice)</a:t>
            </a:r>
          </a:p>
          <a:p>
            <a:endParaRPr lang="en-US" dirty="0"/>
          </a:p>
          <a:p>
            <a:r>
              <a:rPr lang="en-US" dirty="0" smtClean="0"/>
              <a:t>Wavelength of a 200-MeV proton = </a:t>
            </a:r>
            <a:r>
              <a:rPr lang="en-US" dirty="0"/>
              <a:t>2</a:t>
            </a:r>
            <a:r>
              <a:rPr lang="en-US" dirty="0" smtClean="0"/>
              <a:t> </a:t>
            </a:r>
            <a:r>
              <a:rPr lang="en-US" dirty="0" err="1" smtClean="0"/>
              <a:t>fm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(close to the distance between nucleons in a nucleus)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489975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Nuclear spallation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Spallation is a nuclear reaction whereby a high-energy hadron strikes a nucleus and imparts energy to the nucleus, leading to the emission of a number of nucleons from it</a:t>
            </a:r>
          </a:p>
          <a:p>
            <a:r>
              <a:rPr lang="en-US" dirty="0" smtClean="0"/>
              <a:t>Spallation proceeds in two stages: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6</a:t>
            </a:fld>
            <a:endParaRPr lang="sv-SE"/>
          </a:p>
        </p:txBody>
      </p:sp>
      <p:grpSp>
        <p:nvGrpSpPr>
          <p:cNvPr id="11" name="Group 10"/>
          <p:cNvGrpSpPr/>
          <p:nvPr/>
        </p:nvGrpSpPr>
        <p:grpSpPr>
          <a:xfrm>
            <a:off x="5887010" y="3077285"/>
            <a:ext cx="3126604" cy="3304043"/>
            <a:chOff x="5887010" y="3077285"/>
            <a:chExt cx="3126604" cy="3304043"/>
          </a:xfrm>
        </p:grpSpPr>
        <p:pic>
          <p:nvPicPr>
            <p:cNvPr id="6" name="Picture 5" descr="SPAL101.pdf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99" t="50800" r="57021" b="20636"/>
            <a:stretch/>
          </p:blipFill>
          <p:spPr>
            <a:xfrm>
              <a:off x="5887010" y="3077285"/>
              <a:ext cx="3126604" cy="330404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5978605" y="3080402"/>
              <a:ext cx="302433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/>
                <a:t>s</a:t>
              </a:r>
              <a:r>
                <a:rPr lang="en-US" dirty="0" smtClean="0"/>
                <a:t>econd stage: evaporation</a:t>
              </a:r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8172400" y="3429000"/>
              <a:ext cx="432048" cy="50405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51520" y="4005064"/>
            <a:ext cx="4901026" cy="2512503"/>
            <a:chOff x="251520" y="4076664"/>
            <a:chExt cx="4901026" cy="2512503"/>
          </a:xfrm>
        </p:grpSpPr>
        <p:pic>
          <p:nvPicPr>
            <p:cNvPr id="5" name="Picture 4" descr="SPAL101.pdf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63" t="3806" r="25005" b="74473"/>
            <a:stretch/>
          </p:blipFill>
          <p:spPr>
            <a:xfrm>
              <a:off x="251520" y="4076664"/>
              <a:ext cx="4901026" cy="251250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254882" y="4186762"/>
              <a:ext cx="345638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   first stage: </a:t>
              </a:r>
              <a:r>
                <a:rPr lang="en-US" dirty="0" err="1" smtClean="0"/>
                <a:t>intranuclear</a:t>
              </a:r>
              <a:r>
                <a:rPr lang="en-US" dirty="0" smtClean="0"/>
                <a:t> cascade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0783811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stage: </a:t>
            </a:r>
            <a:r>
              <a:rPr lang="en-US" dirty="0" err="1" smtClean="0"/>
              <a:t>intranuclear</a:t>
            </a:r>
            <a:r>
              <a:rPr lang="en-US" dirty="0" smtClean="0"/>
              <a:t> cascade</a:t>
            </a:r>
            <a:br>
              <a:rPr lang="en-US" dirty="0" smtClean="0"/>
            </a:br>
            <a:r>
              <a:rPr lang="en-US" i="1" dirty="0" smtClean="0"/>
              <a:t>Reaction probability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/>
          <a:lstStyle/>
          <a:p>
            <a:r>
              <a:rPr lang="en-US" dirty="0" smtClean="0"/>
              <a:t>When passing through matter, a 200-MeV hadron with a 2-fm wavelength interacts only with individual nucleons within a nucleus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7</a:t>
            </a:fld>
            <a:endParaRPr lang="sv-SE"/>
          </a:p>
        </p:txBody>
      </p:sp>
      <p:sp>
        <p:nvSpPr>
          <p:cNvPr id="5" name="TextBox 4"/>
          <p:cNvSpPr txBox="1"/>
          <p:nvPr/>
        </p:nvSpPr>
        <p:spPr>
          <a:xfrm>
            <a:off x="395536" y="3140968"/>
            <a:ext cx="8352928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The </a:t>
            </a:r>
            <a:r>
              <a:rPr lang="en-US" sz="2400" i="1" dirty="0"/>
              <a:t>probability of </a:t>
            </a:r>
            <a:r>
              <a:rPr lang="en-US" sz="2400" i="1" dirty="0" smtClean="0"/>
              <a:t>a spallation reaction occurring depends </a:t>
            </a:r>
            <a:r>
              <a:rPr lang="en-US" sz="2400" i="1" dirty="0"/>
              <a:t>only on </a:t>
            </a:r>
            <a:r>
              <a:rPr lang="en-US" sz="2400" i="1" dirty="0" smtClean="0"/>
              <a:t/>
            </a:r>
            <a:br>
              <a:rPr lang="en-US" sz="2400" i="1" dirty="0" smtClean="0"/>
            </a:br>
            <a:r>
              <a:rPr lang="en-US" sz="2400" i="1" dirty="0"/>
              <a:t>the </a:t>
            </a:r>
            <a:r>
              <a:rPr lang="en-US" sz="2400" i="1" dirty="0" smtClean="0"/>
              <a:t>average density of </a:t>
            </a:r>
            <a:r>
              <a:rPr lang="en-US" sz="2400" i="1" dirty="0"/>
              <a:t>nucleons and not </a:t>
            </a:r>
            <a:r>
              <a:rPr lang="en-US" sz="2400" i="1" dirty="0" smtClean="0"/>
              <a:t>on </a:t>
            </a:r>
            <a:r>
              <a:rPr lang="en-US" sz="2400" i="1" dirty="0"/>
              <a:t>nuclear </a:t>
            </a:r>
            <a:r>
              <a:rPr lang="en-US" sz="2400" i="1" dirty="0" smtClean="0"/>
              <a:t>properties</a:t>
            </a:r>
            <a:r>
              <a:rPr lang="en-US" sz="2400" dirty="0" smtClean="0"/>
              <a:t>.</a:t>
            </a:r>
            <a:endParaRPr lang="en-US" sz="2400" i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1508372"/>
              </p:ext>
            </p:extLst>
          </p:nvPr>
        </p:nvGraphicFramePr>
        <p:xfrm>
          <a:off x="2555776" y="4293096"/>
          <a:ext cx="4007768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8"/>
                <a:gridCol w="285564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Material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Nucleon density (per</a:t>
                      </a:r>
                      <a:r>
                        <a:rPr lang="en-US" baseline="0" dirty="0" smtClean="0"/>
                        <a:t> cm</a:t>
                      </a:r>
                      <a:r>
                        <a:rPr lang="en-US" baseline="30000" dirty="0" smtClean="0"/>
                        <a:t>3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Water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0.6 x 10</a:t>
                      </a:r>
                      <a:r>
                        <a:rPr lang="en-US" baseline="30000" dirty="0" smtClean="0"/>
                        <a:t>24</a:t>
                      </a:r>
                      <a:endParaRPr lang="en-US" baseline="30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Aluminum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1.6 x 10</a:t>
                      </a:r>
                      <a:r>
                        <a:rPr lang="en-US" baseline="30000" dirty="0" smtClean="0"/>
                        <a:t>24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Tungsten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11.5 x 10</a:t>
                      </a:r>
                      <a:r>
                        <a:rPr lang="en-US" baseline="30000" dirty="0" smtClean="0"/>
                        <a:t>24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Mercury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8.1 x 10</a:t>
                      </a:r>
                      <a:r>
                        <a:rPr lang="en-US" baseline="30000" dirty="0" smtClean="0"/>
                        <a:t>24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98142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stage: </a:t>
            </a:r>
            <a:r>
              <a:rPr lang="en-US" dirty="0" err="1" smtClean="0"/>
              <a:t>intranuclear</a:t>
            </a:r>
            <a:r>
              <a:rPr lang="en-US" dirty="0" smtClean="0"/>
              <a:t> cascade</a:t>
            </a:r>
            <a:br>
              <a:rPr lang="en-US" dirty="0" smtClean="0"/>
            </a:br>
            <a:r>
              <a:rPr lang="en-US" i="1" dirty="0" smtClean="0"/>
              <a:t>Reaction outcome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The incident hadron transfers a fraction of its kinetic energy to the struck nucleon</a:t>
            </a:r>
          </a:p>
          <a:p>
            <a:r>
              <a:rPr lang="en-US" dirty="0" smtClean="0"/>
              <a:t>The hadron-nucleon interaction may:</a:t>
            </a:r>
          </a:p>
          <a:p>
            <a:pPr lvl="1"/>
            <a:r>
              <a:rPr lang="en-US" dirty="0" smtClean="0"/>
              <a:t>Transfer energy to the nucleus as a whole through subsequent interactions with neighboring nucleons, leaving the nucleus in </a:t>
            </a:r>
            <a:br>
              <a:rPr lang="en-US" dirty="0" smtClean="0"/>
            </a:br>
            <a:r>
              <a:rPr lang="en-US" dirty="0" smtClean="0"/>
              <a:t>a highly excited state</a:t>
            </a:r>
          </a:p>
          <a:p>
            <a:pPr lvl="1"/>
            <a:r>
              <a:rPr lang="en-US" dirty="0"/>
              <a:t>Produce pi mesons as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reaction </a:t>
            </a:r>
            <a:r>
              <a:rPr lang="en-US" dirty="0"/>
              <a:t>products</a:t>
            </a:r>
          </a:p>
          <a:p>
            <a:pPr lvl="1"/>
            <a:r>
              <a:rPr lang="en-US" dirty="0"/>
              <a:t>Eject the </a:t>
            </a:r>
            <a:r>
              <a:rPr lang="en-US" dirty="0" smtClean="0"/>
              <a:t>energetic </a:t>
            </a:r>
            <a:br>
              <a:rPr lang="en-US" dirty="0" smtClean="0"/>
            </a:br>
            <a:r>
              <a:rPr lang="en-US" dirty="0" smtClean="0"/>
              <a:t>and forward directed </a:t>
            </a:r>
            <a:br>
              <a:rPr lang="en-US" dirty="0" smtClean="0"/>
            </a:br>
            <a:r>
              <a:rPr lang="en-US" dirty="0" smtClean="0"/>
              <a:t>nucleon from </a:t>
            </a:r>
            <a:r>
              <a:rPr lang="en-US" dirty="0"/>
              <a:t>the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nucleus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8</a:t>
            </a:fld>
            <a:endParaRPr lang="sv-SE"/>
          </a:p>
        </p:txBody>
      </p:sp>
      <p:grpSp>
        <p:nvGrpSpPr>
          <p:cNvPr id="8" name="Group 7"/>
          <p:cNvGrpSpPr/>
          <p:nvPr/>
        </p:nvGrpSpPr>
        <p:grpSpPr>
          <a:xfrm>
            <a:off x="4139952" y="3933056"/>
            <a:ext cx="4901026" cy="2512503"/>
            <a:chOff x="251520" y="4005064"/>
            <a:chExt cx="4901026" cy="2512503"/>
          </a:xfrm>
        </p:grpSpPr>
        <p:pic>
          <p:nvPicPr>
            <p:cNvPr id="6" name="Picture 5" descr="SPAL101.pdf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63" t="3806" r="25005" b="74473"/>
            <a:stretch/>
          </p:blipFill>
          <p:spPr>
            <a:xfrm>
              <a:off x="251520" y="4005064"/>
              <a:ext cx="4901026" cy="251250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254882" y="4115162"/>
              <a:ext cx="345638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   first stage: </a:t>
              </a:r>
              <a:r>
                <a:rPr lang="en-US" dirty="0" err="1" smtClean="0"/>
                <a:t>intranuclear</a:t>
              </a:r>
              <a:r>
                <a:rPr lang="en-US" dirty="0" smtClean="0"/>
                <a:t> cascade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114170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 stage: evaporation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highly excited nucleus “boils” off nucleons, mostly neutrons, or clusters of nucleons as nuclei and hydrogen and helium atoms</a:t>
            </a:r>
          </a:p>
          <a:p>
            <a:r>
              <a:rPr lang="en-US" dirty="0" smtClean="0"/>
              <a:t>For each nucleon emitted, the </a:t>
            </a:r>
            <a:br>
              <a:rPr lang="en-US" dirty="0" smtClean="0"/>
            </a:br>
            <a:r>
              <a:rPr lang="en-US" dirty="0" smtClean="0"/>
              <a:t>nucleus de-excites by the </a:t>
            </a:r>
            <a:br>
              <a:rPr lang="en-US" dirty="0" smtClean="0"/>
            </a:br>
            <a:r>
              <a:rPr lang="en-US" dirty="0" smtClean="0"/>
              <a:t>binding energy of the nucleon, </a:t>
            </a:r>
            <a:br>
              <a:rPr lang="en-US" dirty="0" smtClean="0"/>
            </a:br>
            <a:r>
              <a:rPr lang="en-US" dirty="0" smtClean="0"/>
              <a:t>which is about 8 MeV</a:t>
            </a:r>
          </a:p>
          <a:p>
            <a:r>
              <a:rPr lang="en-US" dirty="0" smtClean="0"/>
              <a:t>Each emitted neutron has 2 or </a:t>
            </a:r>
            <a:br>
              <a:rPr lang="en-US" dirty="0" smtClean="0"/>
            </a:br>
            <a:r>
              <a:rPr lang="en-US" dirty="0" smtClean="0"/>
              <a:t>3 MeV kinetic energy</a:t>
            </a:r>
          </a:p>
          <a:p>
            <a:r>
              <a:rPr lang="en-US" dirty="0"/>
              <a:t>These evaporation particles are </a:t>
            </a:r>
            <a:br>
              <a:rPr lang="en-US" dirty="0"/>
            </a:br>
            <a:r>
              <a:rPr lang="en-US" dirty="0"/>
              <a:t>emitted nearly </a:t>
            </a:r>
            <a:r>
              <a:rPr lang="en-US" dirty="0" err="1" smtClean="0"/>
              <a:t>isotropically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9</a:t>
            </a:fld>
            <a:endParaRPr lang="sv-SE"/>
          </a:p>
        </p:txBody>
      </p:sp>
      <p:grpSp>
        <p:nvGrpSpPr>
          <p:cNvPr id="12" name="Group 11"/>
          <p:cNvGrpSpPr/>
          <p:nvPr/>
        </p:nvGrpSpPr>
        <p:grpSpPr>
          <a:xfrm>
            <a:off x="5887010" y="3077285"/>
            <a:ext cx="3126604" cy="3304043"/>
            <a:chOff x="5887010" y="3077285"/>
            <a:chExt cx="3126604" cy="3304043"/>
          </a:xfrm>
        </p:grpSpPr>
        <p:pic>
          <p:nvPicPr>
            <p:cNvPr id="9" name="Picture 8" descr="SPAL101.pdf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99" t="50800" r="57021" b="20636"/>
            <a:stretch/>
          </p:blipFill>
          <p:spPr>
            <a:xfrm>
              <a:off x="5887010" y="3077285"/>
              <a:ext cx="3126604" cy="330404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5978605" y="3080402"/>
              <a:ext cx="302433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/>
                <a:t>s</a:t>
              </a:r>
              <a:r>
                <a:rPr lang="en-US" dirty="0" smtClean="0"/>
                <a:t>econd stage: evaporation</a:t>
              </a:r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72400" y="3429000"/>
              <a:ext cx="432048" cy="50405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22445264"/>
      </p:ext>
    </p:extLst>
  </p:cSld>
  <p:clrMapOvr>
    <a:masterClrMapping/>
  </p:clrMapOvr>
</p:sld>
</file>

<file path=ppt/theme/theme1.xml><?xml version="1.0" encoding="utf-8"?>
<a:theme xmlns:a="http://schemas.openxmlformats.org/drawingml/2006/main" name="2013-11 ESS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2013-11 ESS Template.potx</Template>
  <TotalTime>11426</TotalTime>
  <Words>843</Words>
  <Application>Microsoft Macintosh PowerPoint</Application>
  <PresentationFormat>On-screen Show (4:3)</PresentationFormat>
  <Paragraphs>150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2013-11 ESS Template</vt:lpstr>
      <vt:lpstr>Spallation</vt:lpstr>
      <vt:lpstr>Outline</vt:lpstr>
      <vt:lpstr>Units of energy</vt:lpstr>
      <vt:lpstr>To understand spallation, we need to start with some basic nuclear physics</vt:lpstr>
      <vt:lpstr>Length scales and wavelengths</vt:lpstr>
      <vt:lpstr>Nuclear spallation</vt:lpstr>
      <vt:lpstr>First stage: intranuclear cascade Reaction probability</vt:lpstr>
      <vt:lpstr>First stage: intranuclear cascade Reaction outcome</vt:lpstr>
      <vt:lpstr>Second stage: evaporation</vt:lpstr>
      <vt:lpstr>Neutron thermalization:  Slowing down energetic neutrons</vt:lpstr>
      <vt:lpstr>Spallation sources: Potential applications</vt:lpstr>
      <vt:lpstr>Neutron production versus beam energy</vt:lpstr>
      <vt:lpstr>Neutron production versus beam power</vt:lpstr>
      <vt:lpstr>Proton passage through matter</vt:lpstr>
      <vt:lpstr>Energy Balance</vt:lpstr>
      <vt:lpstr>Neutron thermalization:  The Maxwell-Boltzmann distribution</vt:lpstr>
      <vt:lpstr>The target station produces neutrons, slows them, and leaks them to neutron guides</vt:lpstr>
      <vt:lpstr>Shielding a spallation source</vt:lpstr>
      <vt:lpstr>High-energy neutrons are not only penetrating, they cause high dose</vt:lpstr>
      <vt:lpstr>Concrete is most effective for shielding low-energy neutrons</vt:lpstr>
      <vt:lpstr>Practical solution for shielding a spallation source: Lots of steel and concrete  </vt:lpstr>
      <vt:lpstr>Radioactivity and  Decay Heat</vt:lpstr>
      <vt:lpstr>For further reading on spallation  and spallation neutron sources</vt:lpstr>
      <vt:lpstr>Thanks for your attention!</vt:lpstr>
    </vt:vector>
  </TitlesOfParts>
  <Company>ESS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Heléne Björkman</dc:creator>
  <cp:lastModifiedBy>Eric Pitcher</cp:lastModifiedBy>
  <cp:revision>51</cp:revision>
  <dcterms:created xsi:type="dcterms:W3CDTF">2013-10-29T16:05:10Z</dcterms:created>
  <dcterms:modified xsi:type="dcterms:W3CDTF">2016-03-02T17:09:57Z</dcterms:modified>
</cp:coreProperties>
</file>