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62" r:id="rId3"/>
    <p:sldId id="263" r:id="rId4"/>
    <p:sldId id="272" r:id="rId5"/>
    <p:sldId id="266" r:id="rId6"/>
    <p:sldId id="293" r:id="rId7"/>
    <p:sldId id="292" r:id="rId8"/>
    <p:sldId id="284" r:id="rId9"/>
    <p:sldId id="267" r:id="rId10"/>
    <p:sldId id="274" r:id="rId11"/>
    <p:sldId id="275" r:id="rId12"/>
    <p:sldId id="290" r:id="rId13"/>
    <p:sldId id="288" r:id="rId14"/>
    <p:sldId id="287" r:id="rId15"/>
    <p:sldId id="286" r:id="rId16"/>
    <p:sldId id="276" r:id="rId17"/>
    <p:sldId id="277" r:id="rId18"/>
    <p:sldId id="269" r:id="rId1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5" autoAdjust="0"/>
    <p:restoredTop sz="94676" autoAdjust="0"/>
  </p:normalViewPr>
  <p:slideViewPr>
    <p:cSldViewPr>
      <p:cViewPr varScale="1">
        <p:scale>
          <a:sx n="107" d="100"/>
          <a:sy n="107" d="100"/>
        </p:scale>
        <p:origin x="-110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02/03/16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RSM physical apertures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838336-306B-450D-902A-709919433BD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236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02/03/16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02/03/16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02/03/16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02/03/16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pic>
        <p:nvPicPr>
          <p:cNvPr id="11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 userDrawn="1"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02/03/16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5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103233B-D569-4A6E-878F-CDE152514C47}" type="datetime1">
              <a:rPr lang="sv-SE" smtClean="0"/>
              <a:pPr/>
              <a:t>02/03/16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51115BC-487E-4422-894C-CB7CD3E79223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emf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sv-SE" sz="4000" dirty="0" smtClean="0"/>
              <a:t>The ESS Target Station</a:t>
            </a:r>
            <a:endParaRPr lang="sv-SE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sv-SE" sz="2000" dirty="0" smtClean="0">
                <a:solidFill>
                  <a:schemeClr val="bg1"/>
                </a:solidFill>
              </a:rPr>
              <a:t>Eric </a:t>
            </a:r>
            <a:r>
              <a:rPr lang="sv-SE" sz="2000" dirty="0" err="1" smtClean="0">
                <a:solidFill>
                  <a:schemeClr val="bg1"/>
                </a:solidFill>
              </a:rPr>
              <a:t>Pitcher</a:t>
            </a:r>
            <a:endParaRPr lang="sv-SE" sz="2000" dirty="0" smtClean="0">
              <a:solidFill>
                <a:schemeClr val="bg1"/>
              </a:solidFill>
            </a:endParaRPr>
          </a:p>
          <a:p>
            <a:r>
              <a:rPr lang="sv-SE" sz="2000" dirty="0" err="1" smtClean="0">
                <a:solidFill>
                  <a:schemeClr val="bg1"/>
                </a:solidFill>
              </a:rPr>
              <a:t>Head</a:t>
            </a:r>
            <a:r>
              <a:rPr lang="sv-SE" sz="2000" dirty="0" smtClean="0">
                <a:solidFill>
                  <a:schemeClr val="bg1"/>
                </a:solidFill>
              </a:rPr>
              <a:t> </a:t>
            </a:r>
            <a:r>
              <a:rPr lang="sv-SE" sz="2000" dirty="0" err="1" smtClean="0">
                <a:solidFill>
                  <a:schemeClr val="bg1"/>
                </a:solidFill>
              </a:rPr>
              <a:t>of</a:t>
            </a:r>
            <a:r>
              <a:rPr lang="sv-SE" sz="2000" dirty="0" smtClean="0">
                <a:solidFill>
                  <a:schemeClr val="bg1"/>
                </a:solidFill>
              </a:rPr>
              <a:t> Target Division</a:t>
            </a:r>
            <a:endParaRPr lang="sv-SE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hlinkClick r:id="rId2"/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February 19, 2016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Hydrogen loop supplies cold moderators with liquid hydrogen at 17 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3"/>
            <a:ext cx="8075240" cy="2880320"/>
          </a:xfrm>
        </p:spPr>
        <p:txBody>
          <a:bodyPr>
            <a:normAutofit/>
          </a:bodyPr>
          <a:lstStyle/>
          <a:p>
            <a:r>
              <a:rPr lang="en-US" dirty="0" smtClean="0"/>
              <a:t>25 kW liquid hydrogen loop heat capacity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He </a:t>
            </a:r>
            <a:r>
              <a:rPr lang="en-US" dirty="0" err="1" smtClean="0">
                <a:solidFill>
                  <a:schemeClr val="tx1"/>
                </a:solidFill>
              </a:rPr>
              <a:t>cryoplant</a:t>
            </a:r>
            <a:r>
              <a:rPr lang="en-US" dirty="0" smtClean="0">
                <a:solidFill>
                  <a:schemeClr val="tx1"/>
                </a:solidFill>
              </a:rPr>
              <a:t> (16 K), 35 kW capacity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pic>
        <p:nvPicPr>
          <p:cNvPr id="6" name="Picture 5" descr="Macintosh HD:Users:daniellyngh:Desktop:Screen Shot 2015-02-23 at 13.51.02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3615293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960" y="3284984"/>
            <a:ext cx="4750508" cy="2857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427984" y="6453336"/>
            <a:ext cx="2590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Figures courtesy of FZ </a:t>
            </a:r>
            <a:r>
              <a:rPr lang="en-US" sz="1600" i="1" dirty="0" err="1" smtClean="0"/>
              <a:t>Jülich</a:t>
            </a:r>
            <a:r>
              <a:rPr lang="en-US" sz="1600" i="1" dirty="0" smtClean="0"/>
              <a:t>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66064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nolith internal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9758" y="2375259"/>
            <a:ext cx="4896244" cy="3862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Monolith Systems</a:t>
            </a:r>
            <a:endParaRPr lang="en-GB" sz="2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/>
          </a:bodyPr>
          <a:lstStyle/>
          <a:p>
            <a:r>
              <a:rPr lang="en-GB" sz="2600" dirty="0" smtClean="0"/>
              <a:t>Monolith vessel (6 m diameter × 8 m tall)</a:t>
            </a:r>
            <a:endParaRPr lang="en-GB" sz="2600" dirty="0">
              <a:solidFill>
                <a:srgbClr val="FF0000"/>
              </a:solidFill>
            </a:endParaRPr>
          </a:p>
          <a:p>
            <a:r>
              <a:rPr lang="en-GB" sz="2600" dirty="0" smtClean="0"/>
              <a:t>Steel shielding (6000 tons)</a:t>
            </a:r>
            <a:endParaRPr lang="en-GB" sz="2600" dirty="0"/>
          </a:p>
          <a:p>
            <a:r>
              <a:rPr lang="en-GB" sz="2600" dirty="0"/>
              <a:t>Instrumentation </a:t>
            </a:r>
            <a:r>
              <a:rPr lang="en-GB" sz="2600" dirty="0" smtClean="0"/>
              <a:t>plugs</a:t>
            </a:r>
            <a:endParaRPr lang="en-GB" sz="2600" dirty="0">
              <a:solidFill>
                <a:srgbClr val="FF0000"/>
              </a:solidFill>
            </a:endParaRPr>
          </a:p>
          <a:p>
            <a:r>
              <a:rPr lang="en-GB" sz="2600" dirty="0" smtClean="0"/>
              <a:t>Proton </a:t>
            </a:r>
            <a:r>
              <a:rPr lang="en-GB" sz="2600" dirty="0"/>
              <a:t>beam </a:t>
            </a:r>
            <a:r>
              <a:rPr lang="en-GB" sz="2600" dirty="0" smtClean="0"/>
              <a:t>window</a:t>
            </a:r>
            <a:endParaRPr lang="en-GB" sz="2600" dirty="0">
              <a:solidFill>
                <a:srgbClr val="FF0000"/>
              </a:solidFill>
            </a:endParaRPr>
          </a:p>
          <a:p>
            <a:r>
              <a:rPr lang="en-GB" sz="2600" dirty="0" smtClean="0"/>
              <a:t>Neutron shutters</a:t>
            </a:r>
          </a:p>
          <a:p>
            <a:r>
              <a:rPr lang="en-GB" sz="2600" dirty="0" smtClean="0"/>
              <a:t>Neutron </a:t>
            </a:r>
            <a:r>
              <a:rPr lang="en-GB" sz="2600" dirty="0"/>
              <a:t>beam </a:t>
            </a:r>
            <a:r>
              <a:rPr lang="en-GB" sz="2600" dirty="0" smtClean="0"/>
              <a:t/>
            </a:r>
            <a:br>
              <a:rPr lang="en-GB" sz="2600" dirty="0" smtClean="0"/>
            </a:br>
            <a:r>
              <a:rPr lang="en-GB" sz="2600" dirty="0" smtClean="0"/>
              <a:t>extraction system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10145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Monolith Installation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pic>
        <p:nvPicPr>
          <p:cNvPr id="5" name="ANIMERING-INSTALLATION-Shielding-150330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04925"/>
            <a:ext cx="914400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7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Unique beam expansion scheme uses raster magnets</a:t>
            </a:r>
            <a:r>
              <a:rPr lang="en-US" dirty="0"/>
              <a:t> </a:t>
            </a:r>
            <a:r>
              <a:rPr lang="en-US" dirty="0" smtClean="0"/>
              <a:t>to achieve a flat profile on target</a:t>
            </a:r>
            <a:endParaRPr lang="en-US" dirty="0"/>
          </a:p>
        </p:txBody>
      </p:sp>
      <p:pic>
        <p:nvPicPr>
          <p:cNvPr id="8" name="Content Placeholder 7" descr="out_nominal_59.5_20_13.5_5.0499999999999998_fpprof_BEW_log_200kHz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35" b="-8035"/>
          <a:stretch>
            <a:fillRect/>
          </a:stretch>
        </p:blipFill>
        <p:spPr>
          <a:xfrm>
            <a:off x="-2" y="1185314"/>
            <a:ext cx="4507992" cy="5051998"/>
          </a:xfrm>
        </p:spPr>
      </p:pic>
      <p:pic>
        <p:nvPicPr>
          <p:cNvPr id="9" name="Content Placeholder 8" descr="out_nominal_59.5_20_13.5_5.0499999999999998_outside_BEW_200kHz.pn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035" b="-8035"/>
          <a:stretch>
            <a:fillRect/>
          </a:stretch>
        </p:blipFill>
        <p:spPr>
          <a:xfrm>
            <a:off x="4644008" y="1113306"/>
            <a:ext cx="4507992" cy="505199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2107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Beam raster forms a crossover at the center of the neutron shield wall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33B077-37AA-48F4-99B7-C581F53B8092}" type="slidenum">
              <a:rPr lang="da-DK" smtClean="0"/>
              <a:pPr>
                <a:defRPr/>
              </a:pPr>
              <a:t>14</a:t>
            </a:fld>
            <a:endParaRPr lang="da-D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73" y="1614488"/>
            <a:ext cx="8840788" cy="4689475"/>
          </a:xfrm>
        </p:spPr>
      </p:pic>
      <p:sp>
        <p:nvSpPr>
          <p:cNvPr id="7" name="TextBox 6"/>
          <p:cNvSpPr txBox="1"/>
          <p:nvPr/>
        </p:nvSpPr>
        <p:spPr>
          <a:xfrm>
            <a:off x="1352363" y="3244914"/>
            <a:ext cx="3212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chemeClr val="tx2"/>
                </a:solidFill>
              </a:rPr>
              <a:t>B</a:t>
            </a:r>
            <a:r>
              <a:rPr lang="da-DK" sz="2000" baseline="-25000" dirty="0" smtClean="0">
                <a:solidFill>
                  <a:schemeClr val="tx2"/>
                </a:solidFill>
              </a:rPr>
              <a:t>y</a:t>
            </a:r>
            <a:r>
              <a:rPr lang="da-DK" sz="2000" dirty="0" smtClean="0">
                <a:solidFill>
                  <a:schemeClr val="tx2"/>
                </a:solidFill>
              </a:rPr>
              <a:t> B</a:t>
            </a:r>
            <a:r>
              <a:rPr lang="da-DK" sz="2000" baseline="-25000" dirty="0" smtClean="0">
                <a:solidFill>
                  <a:schemeClr val="tx2"/>
                </a:solidFill>
              </a:rPr>
              <a:t>y</a:t>
            </a:r>
            <a:r>
              <a:rPr lang="da-DK" sz="2000" dirty="0" smtClean="0">
                <a:solidFill>
                  <a:schemeClr val="tx2"/>
                </a:solidFill>
              </a:rPr>
              <a:t> </a:t>
            </a:r>
            <a:r>
              <a:rPr lang="da-DK" sz="2000" dirty="0" smtClean="0">
                <a:solidFill>
                  <a:srgbClr val="FF0000"/>
                </a:solidFill>
              </a:rPr>
              <a:t>B</a:t>
            </a:r>
            <a:r>
              <a:rPr lang="da-DK" sz="2000" baseline="-25000" dirty="0" smtClean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FF0000"/>
                </a:solidFill>
              </a:rPr>
              <a:t> B</a:t>
            </a:r>
            <a:r>
              <a:rPr lang="da-DK" sz="2000" baseline="-25000" dirty="0" smtClean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03428E"/>
                </a:solidFill>
              </a:rPr>
              <a:t> </a:t>
            </a:r>
            <a:r>
              <a:rPr lang="da-DK" sz="2000" b="1" dirty="0" smtClean="0"/>
              <a:t>|</a:t>
            </a:r>
            <a:r>
              <a:rPr lang="da-DK" sz="2000" dirty="0">
                <a:solidFill>
                  <a:srgbClr val="FF0000"/>
                </a:solidFill>
              </a:rPr>
              <a:t> B</a:t>
            </a:r>
            <a:r>
              <a:rPr lang="da-DK" sz="2000" baseline="-25000" dirty="0">
                <a:solidFill>
                  <a:srgbClr val="FF0000"/>
                </a:solidFill>
              </a:rPr>
              <a:t>x</a:t>
            </a:r>
            <a:r>
              <a:rPr lang="da-DK" sz="2000" dirty="0">
                <a:solidFill>
                  <a:srgbClr val="FF0000"/>
                </a:solidFill>
              </a:rPr>
              <a:t> B</a:t>
            </a:r>
            <a:r>
              <a:rPr lang="da-DK" sz="2000" baseline="-25000" dirty="0">
                <a:solidFill>
                  <a:srgbClr val="FF0000"/>
                </a:solidFill>
              </a:rPr>
              <a:t>x</a:t>
            </a:r>
            <a:r>
              <a:rPr lang="da-DK" sz="2000" dirty="0" smtClean="0">
                <a:solidFill>
                  <a:srgbClr val="FF0000"/>
                </a:solidFill>
              </a:rPr>
              <a:t> </a:t>
            </a:r>
            <a:r>
              <a:rPr lang="da-DK" sz="2000" dirty="0" smtClean="0">
                <a:solidFill>
                  <a:srgbClr val="03428E"/>
                </a:solidFill>
              </a:rPr>
              <a:t>B</a:t>
            </a:r>
            <a:r>
              <a:rPr lang="da-DK" sz="2000" baseline="-25000" dirty="0" smtClean="0">
                <a:solidFill>
                  <a:srgbClr val="03428E"/>
                </a:solidFill>
              </a:rPr>
              <a:t>y</a:t>
            </a:r>
            <a:r>
              <a:rPr lang="da-DK" sz="2000" dirty="0" smtClean="0">
                <a:solidFill>
                  <a:srgbClr val="03428E"/>
                </a:solidFill>
              </a:rPr>
              <a:t> B</a:t>
            </a:r>
            <a:r>
              <a:rPr lang="da-DK" sz="2000" baseline="-25000" dirty="0" smtClean="0">
                <a:solidFill>
                  <a:srgbClr val="03428E"/>
                </a:solidFill>
              </a:rPr>
              <a:t>y</a:t>
            </a:r>
            <a:endParaRPr lang="da-DK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14" name="Trapezoid 13"/>
          <p:cNvSpPr/>
          <p:nvPr/>
        </p:nvSpPr>
        <p:spPr bwMode="auto">
          <a:xfrm>
            <a:off x="1526139" y="2906535"/>
            <a:ext cx="2855821" cy="429660"/>
          </a:xfrm>
          <a:prstGeom prst="trapezoid">
            <a:avLst>
              <a:gd name="adj" fmla="val 257022"/>
            </a:avLst>
          </a:prstGeom>
          <a:noFill/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044" y="1367842"/>
            <a:ext cx="2015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err="1" smtClean="0">
                <a:solidFill>
                  <a:srgbClr val="000000"/>
                </a:solidFill>
              </a:rPr>
              <a:t>Quads</a:t>
            </a:r>
            <a:r>
              <a:rPr lang="da-DK" sz="2000" dirty="0" smtClean="0">
                <a:solidFill>
                  <a:srgbClr val="000000"/>
                </a:solidFill>
              </a:rPr>
              <a:t> 1-4</a:t>
            </a:r>
            <a:endParaRPr lang="da-DK" sz="2000" b="1" dirty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050345" y="1767952"/>
            <a:ext cx="1144629" cy="699929"/>
            <a:chOff x="1050345" y="1767952"/>
            <a:chExt cx="1144629" cy="699929"/>
          </a:xfrm>
        </p:grpSpPr>
        <p:cxnSp>
          <p:nvCxnSpPr>
            <p:cNvPr id="21" name="Straight Arrow Connector 20"/>
            <p:cNvCxnSpPr>
              <a:stCxn id="8" idx="2"/>
            </p:cNvCxnSpPr>
            <p:nvPr/>
          </p:nvCxnSpPr>
          <p:spPr bwMode="auto">
            <a:xfrm flipH="1">
              <a:off x="1050345" y="1767952"/>
              <a:ext cx="706558" cy="692006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>
              <a:stCxn id="8" idx="2"/>
            </p:cNvCxnSpPr>
            <p:nvPr/>
          </p:nvCxnSpPr>
          <p:spPr bwMode="auto">
            <a:xfrm flipH="1">
              <a:off x="1302637" y="1767952"/>
              <a:ext cx="454266" cy="699929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>
              <a:stCxn id="8" idx="2"/>
            </p:cNvCxnSpPr>
            <p:nvPr/>
          </p:nvCxnSpPr>
          <p:spPr bwMode="auto">
            <a:xfrm>
              <a:off x="1756903" y="1767952"/>
              <a:ext cx="203388" cy="694705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Straight Arrow Connector 36"/>
            <p:cNvCxnSpPr>
              <a:stCxn id="8" idx="2"/>
            </p:cNvCxnSpPr>
            <p:nvPr/>
          </p:nvCxnSpPr>
          <p:spPr bwMode="auto">
            <a:xfrm>
              <a:off x="1756903" y="1767952"/>
              <a:ext cx="438071" cy="694705"/>
            </a:xfrm>
            <a:prstGeom prst="straightConnector1">
              <a:avLst/>
            </a:prstGeom>
            <a:solidFill>
              <a:schemeClr val="accent2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9" name="Group 48"/>
          <p:cNvGrpSpPr/>
          <p:nvPr/>
        </p:nvGrpSpPr>
        <p:grpSpPr>
          <a:xfrm>
            <a:off x="3225252" y="1365019"/>
            <a:ext cx="1492469" cy="1097037"/>
            <a:chOff x="4495312" y="1332172"/>
            <a:chExt cx="1492469" cy="1097037"/>
          </a:xfrm>
        </p:grpSpPr>
        <p:sp>
          <p:nvSpPr>
            <p:cNvPr id="10" name="TextBox 9"/>
            <p:cNvSpPr txBox="1"/>
            <p:nvPr/>
          </p:nvSpPr>
          <p:spPr>
            <a:xfrm>
              <a:off x="4495312" y="1332172"/>
              <a:ext cx="14924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2000" dirty="0" err="1" smtClean="0">
                  <a:solidFill>
                    <a:srgbClr val="000000"/>
                  </a:solidFill>
                </a:rPr>
                <a:t>Quads</a:t>
              </a:r>
              <a:r>
                <a:rPr lang="da-DK" sz="2000" dirty="0" smtClean="0">
                  <a:solidFill>
                    <a:srgbClr val="000000"/>
                  </a:solidFill>
                </a:rPr>
                <a:t> 5,6</a:t>
              </a:r>
              <a:endParaRPr lang="da-DK" sz="2000" b="1" dirty="0">
                <a:solidFill>
                  <a:srgbClr val="000000"/>
                </a:solidFill>
              </a:endParaRPr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085745" y="1732282"/>
              <a:ext cx="367012" cy="696927"/>
              <a:chOff x="5085745" y="1732282"/>
              <a:chExt cx="367012" cy="696927"/>
            </a:xfrm>
          </p:grpSpPr>
          <p:cxnSp>
            <p:nvCxnSpPr>
              <p:cNvPr id="41" name="Straight Arrow Connector 40"/>
              <p:cNvCxnSpPr>
                <a:stCxn id="10" idx="2"/>
              </p:cNvCxnSpPr>
              <p:nvPr/>
            </p:nvCxnSpPr>
            <p:spPr bwMode="auto">
              <a:xfrm>
                <a:off x="5241547" y="1732282"/>
                <a:ext cx="211210" cy="696927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4" name="Straight Arrow Connector 43"/>
              <p:cNvCxnSpPr>
                <a:stCxn id="10" idx="2"/>
              </p:cNvCxnSpPr>
              <p:nvPr/>
            </p:nvCxnSpPr>
            <p:spPr bwMode="auto">
              <a:xfrm flipH="1">
                <a:off x="5085745" y="1732282"/>
                <a:ext cx="155802" cy="696927"/>
              </a:xfrm>
              <a:prstGeom prst="straightConnector1">
                <a:avLst/>
              </a:prstGeom>
              <a:solidFill>
                <a:schemeClr val="accent2"/>
              </a:solidFill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29" name="TextBox 28"/>
          <p:cNvSpPr txBox="1"/>
          <p:nvPr/>
        </p:nvSpPr>
        <p:spPr>
          <a:xfrm>
            <a:off x="7092280" y="1495817"/>
            <a:ext cx="1876358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endParaRPr lang="da-DK" sz="1200" b="1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16416" y="1412776"/>
            <a:ext cx="8995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000000"/>
                </a:solidFill>
              </a:rPr>
              <a:t>Target</a:t>
            </a:r>
            <a:endParaRPr lang="da-DK" b="1" dirty="0">
              <a:solidFill>
                <a:srgbClr val="00000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>
            <a:off x="8922895" y="1795014"/>
            <a:ext cx="0" cy="564444"/>
          </a:xfrm>
          <a:prstGeom prst="straightConnector1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1917444" y="1424970"/>
            <a:ext cx="201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000000"/>
                </a:solidFill>
              </a:rPr>
              <a:t>Raster</a:t>
            </a:r>
            <a:br>
              <a:rPr lang="da-DK" sz="2000" dirty="0" smtClean="0">
                <a:solidFill>
                  <a:srgbClr val="000000"/>
                </a:solidFill>
              </a:rPr>
            </a:br>
            <a:r>
              <a:rPr lang="da-DK" sz="2000" dirty="0" smtClean="0">
                <a:solidFill>
                  <a:srgbClr val="000000"/>
                </a:solidFill>
              </a:rPr>
              <a:t>magnets</a:t>
            </a:r>
            <a:endParaRPr lang="da-DK" sz="2000" b="1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946267" y="4767312"/>
            <a:ext cx="2537274" cy="437445"/>
            <a:chOff x="946267" y="4767312"/>
            <a:chExt cx="2537274" cy="437445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39440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158724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44363" y="2480652"/>
            <a:ext cx="2537274" cy="437445"/>
            <a:chOff x="946267" y="4767312"/>
            <a:chExt cx="2537274" cy="437445"/>
          </a:xfrm>
        </p:grpSpPr>
        <p:sp>
          <p:nvSpPr>
            <p:cNvPr id="43" name="Rectangle 42"/>
            <p:cNvSpPr/>
            <p:nvPr/>
          </p:nvSpPr>
          <p:spPr bwMode="auto">
            <a:xfrm>
              <a:off x="239440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158724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6201834" y="4037802"/>
            <a:ext cx="2300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409D9"/>
                </a:solidFill>
              </a:rPr>
              <a:t>Magenta line: beam centroid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>
                <a:solidFill>
                  <a:srgbClr val="0000FF"/>
                </a:solidFill>
              </a:rPr>
              <a:t>Blue line: 10 </a:t>
            </a:r>
            <a:r>
              <a:rPr lang="en-US" sz="1400" dirty="0" err="1" smtClean="0">
                <a:solidFill>
                  <a:srgbClr val="0000FF"/>
                </a:solidFill>
              </a:rPr>
              <a:t>rms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18606" y="5938608"/>
            <a:ext cx="1379279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 smtClean="0"/>
              <a:t>Neutron </a:t>
            </a:r>
            <a:br>
              <a:rPr lang="da-DK" sz="2000" b="1" dirty="0" smtClean="0"/>
            </a:br>
            <a:r>
              <a:rPr lang="da-DK" sz="2000" b="1" dirty="0" err="1" smtClean="0"/>
              <a:t>Shield</a:t>
            </a:r>
            <a:r>
              <a:rPr lang="da-DK" sz="2000" b="1" dirty="0" smtClean="0"/>
              <a:t> </a:t>
            </a:r>
            <a:r>
              <a:rPr lang="da-DK" sz="2000" b="1" dirty="0" err="1"/>
              <a:t>W</a:t>
            </a:r>
            <a:r>
              <a:rPr lang="da-DK" sz="2000" b="1" dirty="0" err="1" smtClean="0"/>
              <a:t>all</a:t>
            </a:r>
            <a:endParaRPr lang="da-DK" sz="2000" b="1" dirty="0"/>
          </a:p>
        </p:txBody>
      </p:sp>
      <p:sp>
        <p:nvSpPr>
          <p:cNvPr id="55" name="Rectangle 54"/>
          <p:cNvSpPr/>
          <p:nvPr/>
        </p:nvSpPr>
        <p:spPr>
          <a:xfrm>
            <a:off x="4632187" y="5169631"/>
            <a:ext cx="360040" cy="72008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4631302" y="4091800"/>
            <a:ext cx="360040" cy="72008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33460" y="2879347"/>
            <a:ext cx="360040" cy="72008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632575" y="1801516"/>
            <a:ext cx="360040" cy="72008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4262885" y="5650576"/>
            <a:ext cx="1080080" cy="0"/>
            <a:chOff x="5518777" y="5589240"/>
            <a:chExt cx="1080080" cy="0"/>
          </a:xfrm>
        </p:grpSpPr>
        <p:cxnSp>
          <p:nvCxnSpPr>
            <p:cNvPr id="60" name="Straight Arrow Connector 59"/>
            <p:cNvCxnSpPr/>
            <p:nvPr/>
          </p:nvCxnSpPr>
          <p:spPr>
            <a:xfrm>
              <a:off x="5518777" y="558924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flipH="1">
              <a:off x="6238857" y="558924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/>
          <p:cNvSpPr txBox="1"/>
          <p:nvPr/>
        </p:nvSpPr>
        <p:spPr>
          <a:xfrm>
            <a:off x="5332332" y="5425260"/>
            <a:ext cx="53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 m</a:t>
            </a:r>
            <a:endParaRPr lang="en-US" b="1" dirty="0"/>
          </a:p>
        </p:txBody>
      </p:sp>
      <p:grpSp>
        <p:nvGrpSpPr>
          <p:cNvPr id="63" name="Group 62"/>
          <p:cNvGrpSpPr/>
          <p:nvPr/>
        </p:nvGrpSpPr>
        <p:grpSpPr>
          <a:xfrm rot="16200000">
            <a:off x="4287209" y="4987825"/>
            <a:ext cx="1080080" cy="0"/>
            <a:chOff x="5671177" y="5741640"/>
            <a:chExt cx="1080080" cy="0"/>
          </a:xfrm>
        </p:grpSpPr>
        <p:cxnSp>
          <p:nvCxnSpPr>
            <p:cNvPr id="64" name="Straight Arrow Connector 63"/>
            <p:cNvCxnSpPr/>
            <p:nvPr/>
          </p:nvCxnSpPr>
          <p:spPr>
            <a:xfrm>
              <a:off x="5671177" y="574164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6391257" y="5741640"/>
              <a:ext cx="3600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>
            <a:off x="4507408" y="4129116"/>
            <a:ext cx="638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 cm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43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62" grpId="0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475656" y="4191547"/>
            <a:ext cx="6025079" cy="2560770"/>
            <a:chOff x="1611515" y="4252606"/>
            <a:chExt cx="6025079" cy="2560770"/>
          </a:xfrm>
        </p:grpSpPr>
        <p:pic>
          <p:nvPicPr>
            <p:cNvPr id="13" name="Picture 12" descr="neutron dose map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41" t="28944" r="27112" b="36510"/>
            <a:stretch/>
          </p:blipFill>
          <p:spPr>
            <a:xfrm>
              <a:off x="1638178" y="4449812"/>
              <a:ext cx="5998416" cy="2335996"/>
            </a:xfrm>
            <a:prstGeom prst="rect">
              <a:avLst/>
            </a:prstGeom>
          </p:spPr>
        </p:pic>
        <p:pic>
          <p:nvPicPr>
            <p:cNvPr id="14" name="Picture 13" descr="geometry color off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61" t="37358" r="27724" b="42686"/>
            <a:stretch/>
          </p:blipFill>
          <p:spPr>
            <a:xfrm>
              <a:off x="1611515" y="4252606"/>
              <a:ext cx="6022379" cy="2560770"/>
            </a:xfrm>
            <a:prstGeom prst="rect">
              <a:avLst/>
            </a:prstGeom>
          </p:spPr>
        </p:pic>
      </p:grpSp>
      <p:pic>
        <p:nvPicPr>
          <p:cNvPr id="12" name="Picture 11" descr="geometry color on.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61" t="37358" r="28175" b="42686"/>
          <a:stretch/>
        </p:blipFill>
        <p:spPr>
          <a:xfrm>
            <a:off x="1483813" y="1423725"/>
            <a:ext cx="5981484" cy="25607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First results indicate that beam optics can be adequately shielded from </a:t>
            </a:r>
            <a:r>
              <a:rPr lang="en-US" dirty="0" err="1" smtClean="0"/>
              <a:t>backstreaming</a:t>
            </a:r>
            <a:r>
              <a:rPr lang="en-US" dirty="0" smtClean="0"/>
              <a:t> neutrons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sp>
        <p:nvSpPr>
          <p:cNvPr id="7" name="TextBox 6"/>
          <p:cNvSpPr txBox="1"/>
          <p:nvPr/>
        </p:nvSpPr>
        <p:spPr>
          <a:xfrm>
            <a:off x="5868144" y="3871997"/>
            <a:ext cx="75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arget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588224" y="3429277"/>
            <a:ext cx="504056" cy="61671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588224" y="4045991"/>
            <a:ext cx="504056" cy="219159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09671" y="3871997"/>
            <a:ext cx="198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eutron shield wall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9552" y="387199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inal quads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79512" y="214380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GEOMETRY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2" y="5024125"/>
            <a:ext cx="1224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PROMPT </a:t>
            </a:r>
            <a:br>
              <a:rPr lang="en-US" b="1" dirty="0" smtClean="0"/>
            </a:br>
            <a:r>
              <a:rPr lang="en-US" b="1" dirty="0" smtClean="0"/>
              <a:t>NEUTRON </a:t>
            </a:r>
            <a:br>
              <a:rPr lang="en-US" b="1" dirty="0" smtClean="0"/>
            </a:br>
            <a:r>
              <a:rPr lang="en-US" b="1" dirty="0" smtClean="0"/>
              <a:t>DOSE MAP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275856" y="2575853"/>
            <a:ext cx="101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concrete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691680" y="2431837"/>
            <a:ext cx="101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concrete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513117" y="2916800"/>
            <a:ext cx="63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steel</a:t>
            </a:r>
            <a:endParaRPr lang="en-US" dirty="0"/>
          </a:p>
        </p:txBody>
      </p:sp>
      <p:cxnSp>
        <p:nvCxnSpPr>
          <p:cNvPr id="26" name="Straight Connector 25"/>
          <p:cNvCxnSpPr>
            <a:endCxn id="17" idx="1"/>
          </p:cNvCxnSpPr>
          <p:nvPr/>
        </p:nvCxnSpPr>
        <p:spPr>
          <a:xfrm>
            <a:off x="2915816" y="3511957"/>
            <a:ext cx="393855" cy="544706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17" idx="1"/>
          </p:cNvCxnSpPr>
          <p:nvPr/>
        </p:nvCxnSpPr>
        <p:spPr>
          <a:xfrm flipV="1">
            <a:off x="2895056" y="4056663"/>
            <a:ext cx="414615" cy="209329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763688" y="3439949"/>
            <a:ext cx="504056" cy="626515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763688" y="4066465"/>
            <a:ext cx="488292" cy="209416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863394" y="3379993"/>
            <a:ext cx="42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059832" y="1855773"/>
            <a:ext cx="428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7596336" y="3564220"/>
            <a:ext cx="774964" cy="3227258"/>
            <a:chOff x="7956376" y="3049215"/>
            <a:chExt cx="774964" cy="3227258"/>
          </a:xfrm>
        </p:grpSpPr>
        <p:pic>
          <p:nvPicPr>
            <p:cNvPr id="30" name="Picture 29" descr="color scale.tif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956376" y="3429000"/>
              <a:ext cx="346815" cy="2739132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8244408" y="3256772"/>
              <a:ext cx="42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r>
                <a:rPr lang="en-US" sz="1400" baseline="30000" dirty="0"/>
                <a:t>9</a:t>
              </a:r>
              <a:endParaRPr 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44408" y="3708759"/>
              <a:ext cx="42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r>
                <a:rPr lang="en-US" sz="1400" baseline="30000" dirty="0" smtClean="0"/>
                <a:t>6</a:t>
              </a:r>
              <a:endParaRPr lang="en-US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244408" y="4160746"/>
              <a:ext cx="427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r>
                <a:rPr lang="en-US" sz="1400" baseline="30000" dirty="0" smtClean="0"/>
                <a:t>3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244408" y="4612733"/>
              <a:ext cx="4283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r>
                <a:rPr lang="en-US" sz="1400" baseline="30000" dirty="0" smtClean="0"/>
                <a:t>0</a:t>
              </a:r>
              <a:endParaRPr 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44408" y="5064720"/>
              <a:ext cx="4869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r>
                <a:rPr lang="en-US" sz="1400" baseline="30000" dirty="0" smtClean="0"/>
                <a:t>–3</a:t>
              </a:r>
              <a:endParaRPr 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244408" y="5516707"/>
              <a:ext cx="4869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r>
                <a:rPr lang="en-US" sz="1400" baseline="30000" dirty="0"/>
                <a:t>–</a:t>
              </a:r>
              <a:r>
                <a:rPr lang="en-US" sz="1400" baseline="30000" dirty="0" smtClean="0"/>
                <a:t>6</a:t>
              </a:r>
              <a:endParaRPr lang="en-US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244408" y="5968696"/>
              <a:ext cx="4869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r>
                <a:rPr lang="en-US" sz="1400" baseline="30000" dirty="0" smtClean="0"/>
                <a:t>–9</a:t>
              </a:r>
              <a:endParaRPr lang="en-US" sz="14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956376" y="3049215"/>
              <a:ext cx="5119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Sv</a:t>
              </a:r>
              <a:r>
                <a:rPr lang="en-US" sz="1400" dirty="0" smtClean="0"/>
                <a:t>/h</a:t>
              </a:r>
              <a:endParaRPr lang="en-US" sz="1400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427984" y="1927781"/>
            <a:ext cx="101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&lt;1 µ</a:t>
            </a:r>
            <a:r>
              <a:rPr lang="en-US" dirty="0" err="1" smtClean="0"/>
              <a:t>Sv</a:t>
            </a:r>
            <a:r>
              <a:rPr lang="en-US" dirty="0" smtClean="0"/>
              <a:t>/h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636940" y="2987660"/>
            <a:ext cx="996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&lt;1 </a:t>
            </a:r>
            <a:r>
              <a:rPr lang="en-US" dirty="0" err="1" smtClean="0"/>
              <a:t>Sv</a:t>
            </a:r>
            <a:r>
              <a:rPr lang="en-US" dirty="0" smtClean="0"/>
              <a:t>/h?</a:t>
            </a:r>
            <a:endParaRPr lang="en-US" dirty="0"/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1547664" y="1567741"/>
            <a:ext cx="259228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4860032" y="1567741"/>
            <a:ext cx="259228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204797" y="1351717"/>
            <a:ext cx="65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 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786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4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WP5: Fluid Systems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000000"/>
                </a:solidFill>
              </a:rPr>
              <a:t>Water cooling systems for thermal moderators, reflector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and shielding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Primary cooling system for proton beam window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Intermediate water systems</a:t>
            </a:r>
          </a:p>
          <a:p>
            <a:r>
              <a:rPr lang="en-GB" dirty="0" smtClean="0">
                <a:solidFill>
                  <a:srgbClr val="000000"/>
                </a:solidFill>
              </a:rPr>
              <a:t>Helium purification systems</a:t>
            </a:r>
          </a:p>
          <a:p>
            <a:r>
              <a:rPr lang="en-GB" dirty="0">
                <a:solidFill>
                  <a:srgbClr val="000000"/>
                </a:solidFill>
              </a:rPr>
              <a:t>V</a:t>
            </a:r>
            <a:r>
              <a:rPr lang="en-GB" dirty="0" smtClean="0">
                <a:solidFill>
                  <a:srgbClr val="000000"/>
                </a:solidFill>
              </a:rPr>
              <a:t>entilation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6" name="Content Placeholder 5" descr="Intermediate-Primary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" t="-333" b="-66378"/>
          <a:stretch/>
        </p:blipFill>
        <p:spPr>
          <a:xfrm>
            <a:off x="5004048" y="3645024"/>
            <a:ext cx="4032448" cy="4519069"/>
          </a:xfrm>
          <a:prstGeom prst="rect">
            <a:avLst/>
          </a:prstGeom>
        </p:spPr>
      </p:pic>
      <p:pic>
        <p:nvPicPr>
          <p:cNvPr id="8" name="Picture 7" descr="Level 125 aeri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4604933"/>
            <a:ext cx="3419872" cy="21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2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Remote </a:t>
            </a:r>
            <a:r>
              <a:rPr lang="en-US" sz="2800" dirty="0"/>
              <a:t>h</a:t>
            </a:r>
            <a:r>
              <a:rPr lang="en-US" sz="2800" dirty="0" smtClean="0"/>
              <a:t>andling systems provide the capability to remove and dismantle activated components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1584176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Hot cell and internals for processing and storing </a:t>
            </a:r>
            <a:r>
              <a:rPr lang="en-US" dirty="0">
                <a:solidFill>
                  <a:srgbClr val="000000"/>
                </a:solidFill>
              </a:rPr>
              <a:t>spent radioactive </a:t>
            </a:r>
            <a:r>
              <a:rPr lang="en-US" dirty="0" smtClean="0">
                <a:solidFill>
                  <a:srgbClr val="000000"/>
                </a:solidFill>
              </a:rPr>
              <a:t>components</a:t>
            </a:r>
            <a:endParaRPr lang="en-US" dirty="0">
              <a:solidFill>
                <a:srgbClr val="FF0000"/>
              </a:solidFill>
            </a:endParaRPr>
          </a:p>
          <a:p>
            <a:pPr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Transfer casks to transport activated components on site</a:t>
            </a:r>
          </a:p>
          <a:p>
            <a:pPr>
              <a:spcBef>
                <a:spcPts val="1032"/>
              </a:spcBef>
            </a:pPr>
            <a:r>
              <a:rPr lang="en-US" dirty="0" smtClean="0">
                <a:solidFill>
                  <a:srgbClr val="000000"/>
                </a:solidFill>
              </a:rPr>
              <a:t>Support systems (mock-up test stand, local shielding, etc.)</a:t>
            </a:r>
          </a:p>
          <a:p>
            <a:pPr>
              <a:spcBef>
                <a:spcPts val="1032"/>
              </a:spcBef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60232" y="6376243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grpSp>
        <p:nvGrpSpPr>
          <p:cNvPr id="25" name="Group 24"/>
          <p:cNvGrpSpPr/>
          <p:nvPr/>
        </p:nvGrpSpPr>
        <p:grpSpPr>
          <a:xfrm>
            <a:off x="683568" y="3084052"/>
            <a:ext cx="7632848" cy="3729324"/>
            <a:chOff x="179513" y="2658398"/>
            <a:chExt cx="8957701" cy="4216101"/>
          </a:xfrm>
        </p:grpSpPr>
        <p:pic>
          <p:nvPicPr>
            <p:cNvPr id="5" name="Picture 4" descr="New layout 2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500981" y="3423854"/>
              <a:ext cx="1743176" cy="3633586"/>
            </a:xfrm>
            <a:prstGeom prst="rect">
              <a:avLst/>
            </a:prstGeom>
          </p:spPr>
        </p:pic>
        <p:pic>
          <p:nvPicPr>
            <p:cNvPr id="6" name="Picture 5" descr="Transport hall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229623" y="3694120"/>
              <a:ext cx="2160240" cy="909921"/>
            </a:xfrm>
            <a:prstGeom prst="rect">
              <a:avLst/>
            </a:prstGeom>
            <a:ln w="38100" cmpd="sng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9" name="Donut 8"/>
            <p:cNvSpPr/>
            <p:nvPr/>
          </p:nvSpPr>
          <p:spPr>
            <a:xfrm>
              <a:off x="4644008" y="4225042"/>
              <a:ext cx="432048" cy="432048"/>
            </a:xfrm>
            <a:prstGeom prst="donut">
              <a:avLst>
                <a:gd name="adj" fmla="val 9438"/>
              </a:avLst>
            </a:prstGeom>
            <a:solidFill>
              <a:schemeClr val="accent1">
                <a:lumMod val="75000"/>
              </a:schemeClr>
            </a:solidFill>
            <a:ln w="31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9" idx="0"/>
              <a:endCxn id="11" idx="0"/>
            </p:cNvCxnSpPr>
            <p:nvPr/>
          </p:nvCxnSpPr>
          <p:spPr>
            <a:xfrm flipH="1" flipV="1">
              <a:off x="4067945" y="3711098"/>
              <a:ext cx="792088" cy="513944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ESS-0025241 Through-wall nozzle.pdf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04" t="62019" r="50358" b="4232"/>
            <a:stretch/>
          </p:blipFill>
          <p:spPr>
            <a:xfrm rot="5400000">
              <a:off x="2892425" y="3105711"/>
              <a:ext cx="1140260" cy="1210777"/>
            </a:xfrm>
            <a:prstGeom prst="rect">
              <a:avLst/>
            </a:prstGeom>
            <a:ln w="38100" cmpd="sng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12" name="Bildobjekt 29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24329" y="3140968"/>
              <a:ext cx="928767" cy="1872208"/>
            </a:xfrm>
            <a:prstGeom prst="rect">
              <a:avLst/>
            </a:prstGeom>
            <a:ln w="38100" cmpd="sng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13" name="Donut 12"/>
            <p:cNvSpPr/>
            <p:nvPr/>
          </p:nvSpPr>
          <p:spPr>
            <a:xfrm>
              <a:off x="5868144" y="5305162"/>
              <a:ext cx="432048" cy="432048"/>
            </a:xfrm>
            <a:prstGeom prst="donut">
              <a:avLst>
                <a:gd name="adj" fmla="val 9438"/>
              </a:avLst>
            </a:prstGeom>
            <a:solidFill>
              <a:schemeClr val="accent1">
                <a:lumMod val="75000"/>
              </a:schemeClr>
            </a:solidFill>
            <a:ln w="31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Arrow Connector 13"/>
            <p:cNvCxnSpPr>
              <a:stCxn id="13" idx="7"/>
              <a:endCxn id="12" idx="1"/>
            </p:cNvCxnSpPr>
            <p:nvPr/>
          </p:nvCxnSpPr>
          <p:spPr>
            <a:xfrm flipV="1">
              <a:off x="6236920" y="4077072"/>
              <a:ext cx="1287408" cy="1291362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Donut 14"/>
            <p:cNvSpPr/>
            <p:nvPr/>
          </p:nvSpPr>
          <p:spPr>
            <a:xfrm>
              <a:off x="4860032" y="5737210"/>
              <a:ext cx="432048" cy="432048"/>
            </a:xfrm>
            <a:prstGeom prst="donut">
              <a:avLst>
                <a:gd name="adj" fmla="val 9438"/>
              </a:avLst>
            </a:prstGeom>
            <a:solidFill>
              <a:schemeClr val="accent1">
                <a:lumMod val="75000"/>
              </a:schemeClr>
            </a:solidFill>
            <a:ln w="31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5" idx="5"/>
              <a:endCxn id="17" idx="1"/>
            </p:cNvCxnSpPr>
            <p:nvPr/>
          </p:nvCxnSpPr>
          <p:spPr>
            <a:xfrm flipV="1">
              <a:off x="5228809" y="5825565"/>
              <a:ext cx="1791464" cy="280423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Unknown.jpe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0273" y="5178678"/>
              <a:ext cx="720080" cy="1293770"/>
            </a:xfrm>
            <a:prstGeom prst="rect">
              <a:avLst/>
            </a:prstGeom>
            <a:ln w="38100" cmpd="sng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6516217" y="6474822"/>
              <a:ext cx="20954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Options for Crane Rails</a:t>
              </a:r>
              <a:endParaRPr lang="en-US" sz="1600" dirty="0"/>
            </a:p>
          </p:txBody>
        </p:sp>
        <p:pic>
          <p:nvPicPr>
            <p:cNvPr id="19" name="Picture 18" descr="10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537" y="5445224"/>
              <a:ext cx="1719904" cy="1344966"/>
            </a:xfrm>
            <a:prstGeom prst="rect">
              <a:avLst/>
            </a:prstGeom>
            <a:ln w="38100" cmpd="sng">
              <a:solidFill>
                <a:schemeClr val="accent1">
                  <a:lumMod val="75000"/>
                </a:schemeClr>
              </a:solidFill>
            </a:ln>
          </p:spPr>
        </p:pic>
        <p:sp>
          <p:nvSpPr>
            <p:cNvPr id="20" name="Donut 19"/>
            <p:cNvSpPr/>
            <p:nvPr/>
          </p:nvSpPr>
          <p:spPr>
            <a:xfrm>
              <a:off x="4139952" y="4585082"/>
              <a:ext cx="432048" cy="432048"/>
            </a:xfrm>
            <a:prstGeom prst="donut">
              <a:avLst>
                <a:gd name="adj" fmla="val 9438"/>
              </a:avLst>
            </a:prstGeom>
            <a:solidFill>
              <a:schemeClr val="accent1">
                <a:lumMod val="75000"/>
              </a:schemeClr>
            </a:solidFill>
            <a:ln w="31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Arrow Connector 20"/>
            <p:cNvCxnSpPr>
              <a:stCxn id="20" idx="3"/>
            </p:cNvCxnSpPr>
            <p:nvPr/>
          </p:nvCxnSpPr>
          <p:spPr>
            <a:xfrm flipH="1">
              <a:off x="2123729" y="4953858"/>
              <a:ext cx="2079496" cy="119875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79513" y="2658398"/>
              <a:ext cx="1548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Waste shipment</a:t>
              </a:r>
              <a:endParaRPr lang="en-US" sz="16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55777" y="2730406"/>
              <a:ext cx="18004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Utility Penetrations</a:t>
              </a:r>
              <a:endParaRPr lang="en-US" sz="16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72001" y="2730406"/>
              <a:ext cx="26652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Concepts for embedded parts</a:t>
              </a:r>
              <a:endParaRPr lang="en-US" sz="1600" dirty="0"/>
            </a:p>
          </p:txBody>
        </p:sp>
        <p:sp>
          <p:nvSpPr>
            <p:cNvPr id="43" name="TextBox 42"/>
            <p:cNvSpPr txBox="1">
              <a:spLocks noChangeAspect="1"/>
            </p:cNvSpPr>
            <p:nvPr/>
          </p:nvSpPr>
          <p:spPr>
            <a:xfrm>
              <a:off x="2123728" y="6237975"/>
              <a:ext cx="2678140" cy="636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Concepts for Electrical Penetrations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6248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Summary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The ESS target station employs many innovative features:</a:t>
            </a:r>
          </a:p>
          <a:p>
            <a:pPr lvl="1"/>
            <a:r>
              <a:rPr lang="en-US" sz="2400" dirty="0" smtClean="0"/>
              <a:t>helium-cooled rotating tungsten target</a:t>
            </a:r>
          </a:p>
          <a:p>
            <a:pPr lvl="1"/>
            <a:r>
              <a:rPr lang="en-US" dirty="0" smtClean="0"/>
              <a:t>flat moderators</a:t>
            </a:r>
          </a:p>
          <a:p>
            <a:pPr lvl="1"/>
            <a:r>
              <a:rPr lang="en-US" dirty="0" smtClean="0"/>
              <a:t>proton </a:t>
            </a:r>
            <a:r>
              <a:rPr lang="en-US" dirty="0"/>
              <a:t>beam expansion using raster </a:t>
            </a:r>
            <a:r>
              <a:rPr lang="en-US" dirty="0" smtClean="0"/>
              <a:t>magnets</a:t>
            </a:r>
            <a:endParaRPr lang="en-US" dirty="0"/>
          </a:p>
          <a:p>
            <a:pPr lvl="1"/>
            <a:r>
              <a:rPr lang="en-US" dirty="0" smtClean="0"/>
              <a:t>neutron </a:t>
            </a:r>
            <a:r>
              <a:rPr lang="en-US" dirty="0"/>
              <a:t>beam ports that allow viewing of either the upper or lower </a:t>
            </a:r>
            <a:r>
              <a:rPr lang="en-US" dirty="0" smtClean="0"/>
              <a:t>moderator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mall angular separation between </a:t>
            </a:r>
            <a:r>
              <a:rPr lang="en-US" dirty="0" err="1" smtClean="0"/>
              <a:t>beamlines</a:t>
            </a:r>
            <a:r>
              <a:rPr lang="en-US" dirty="0" smtClean="0"/>
              <a:t>, doubling the </a:t>
            </a:r>
            <a:r>
              <a:rPr lang="en-US" dirty="0"/>
              <a:t>number of neutron beam </a:t>
            </a:r>
            <a:r>
              <a:rPr lang="en-US" dirty="0" smtClean="0"/>
              <a:t>ports </a:t>
            </a:r>
            <a:endParaRPr lang="en-US" sz="2400" dirty="0" smtClean="0"/>
          </a:p>
          <a:p>
            <a:r>
              <a:rPr lang="en-US" dirty="0" smtClean="0"/>
              <a:t>The d</a:t>
            </a:r>
            <a:r>
              <a:rPr lang="en-US" sz="2800" dirty="0" smtClean="0"/>
              <a:t>esign fully achieves the specified performance while preserving the safety of employees, the public, and the environment as the paramount design criterion</a:t>
            </a:r>
          </a:p>
        </p:txBody>
      </p:sp>
    </p:spTree>
    <p:extLst>
      <p:ext uri="{BB962C8B-B14F-4D97-AF65-F5344CB8AC3E}">
        <p14:creationId xmlns:p14="http://schemas.microsoft.com/office/powerpoint/2010/main" val="74309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st.jpe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091272" y="-413151"/>
            <a:ext cx="4994343" cy="87902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400" dirty="0" smtClean="0"/>
              <a:t>The target station is one of three technical components of ESS</a:t>
            </a:r>
            <a:endParaRPr lang="en-US" sz="3400" dirty="0"/>
          </a:p>
        </p:txBody>
      </p:sp>
      <p:sp>
        <p:nvSpPr>
          <p:cNvPr id="4" name="Rectangle 3"/>
          <p:cNvSpPr/>
          <p:nvPr/>
        </p:nvSpPr>
        <p:spPr>
          <a:xfrm rot="19924862">
            <a:off x="1158831" y="5457175"/>
            <a:ext cx="1970609" cy="292669"/>
          </a:xfrm>
          <a:prstGeom prst="rect">
            <a:avLst/>
          </a:prstGeom>
          <a:solidFill>
            <a:srgbClr val="008000">
              <a:alpha val="25000"/>
            </a:srgbClr>
          </a:solidFill>
          <a:ln w="25400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9920000">
            <a:off x="2518349" y="3108345"/>
            <a:ext cx="6686889" cy="534348"/>
          </a:xfrm>
          <a:prstGeom prst="rect">
            <a:avLst/>
          </a:prstGeom>
          <a:solidFill>
            <a:srgbClr val="FF0000">
              <a:alpha val="25000"/>
            </a:srgbClr>
          </a:solidFill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9937379">
            <a:off x="234388" y="3845684"/>
            <a:ext cx="2367474" cy="1848556"/>
          </a:xfrm>
          <a:prstGeom prst="rect">
            <a:avLst/>
          </a:prstGeom>
          <a:solidFill>
            <a:srgbClr val="0000FF">
              <a:alpha val="25000"/>
            </a:srgbClr>
          </a:solidFill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9937379">
            <a:off x="1671362" y="5652912"/>
            <a:ext cx="1567646" cy="621822"/>
          </a:xfrm>
          <a:prstGeom prst="rect">
            <a:avLst/>
          </a:prstGeom>
          <a:solidFill>
            <a:srgbClr val="0000FF">
              <a:alpha val="25000"/>
            </a:srgbClr>
          </a:solidFill>
          <a:ln w="2540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83393" y="3922882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Accelerator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682" y="5139425"/>
            <a:ext cx="78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Target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904" y="3294199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Instruments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 rot="19930689">
            <a:off x="1360244" y="5754726"/>
            <a:ext cx="1965019" cy="489066"/>
            <a:chOff x="6223000" y="5727091"/>
            <a:chExt cx="1704622" cy="489066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6223000" y="5727091"/>
              <a:ext cx="0" cy="41158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927622" y="5727091"/>
              <a:ext cx="0" cy="411584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6223000" y="6058227"/>
              <a:ext cx="1704622" cy="0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med" len="lg"/>
              <a:tailEnd type="triangl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6806606" y="5877603"/>
              <a:ext cx="6383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130 m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72118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/>
      <p:bldP spid="11" grpId="1"/>
      <p:bldP spid="12" grpId="0"/>
      <p:bldP spid="13" grpId="0"/>
      <p:bldP spid="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Generate neutrons via the spallation process using protons produced by the accelerator</a:t>
            </a:r>
          </a:p>
          <a:p>
            <a:r>
              <a:rPr lang="en-US" sz="2400" dirty="0" smtClean="0"/>
              <a:t>Slow the neutrons to speeds useful for neutron scattering</a:t>
            </a:r>
          </a:p>
          <a:p>
            <a:r>
              <a:rPr lang="en-US" sz="2400" dirty="0" smtClean="0"/>
              <a:t>Direct neutrons to neutron scattering instruments</a:t>
            </a:r>
          </a:p>
          <a:p>
            <a:r>
              <a:rPr lang="en-US" sz="2400" dirty="0" smtClean="0"/>
              <a:t>Safe, reliable </a:t>
            </a:r>
            <a:br>
              <a:rPr lang="en-US" sz="2400" dirty="0" smtClean="0"/>
            </a:br>
            <a:r>
              <a:rPr lang="en-US" sz="2400" dirty="0" smtClean="0"/>
              <a:t>operation </a:t>
            </a:r>
            <a:br>
              <a:rPr lang="en-US" sz="2400" dirty="0" smtClean="0"/>
            </a:br>
            <a:r>
              <a:rPr lang="en-US" sz="2400" dirty="0" smtClean="0"/>
              <a:t>with high </a:t>
            </a:r>
            <a:br>
              <a:rPr lang="en-US" sz="2400" dirty="0" smtClean="0"/>
            </a:br>
            <a:r>
              <a:rPr lang="en-US" sz="2400" dirty="0" smtClean="0"/>
              <a:t>availability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Station High Level Functions</a:t>
            </a:r>
            <a:endParaRPr lang="en-US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302989" y="3212976"/>
            <a:ext cx="6841013" cy="3744416"/>
            <a:chOff x="-5889" y="1615557"/>
            <a:chExt cx="9149889" cy="5008175"/>
          </a:xfrm>
        </p:grpSpPr>
        <p:pic>
          <p:nvPicPr>
            <p:cNvPr id="6" name="Picture 5" descr="Interfaces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298" b="99962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889" y="1615557"/>
              <a:ext cx="9149889" cy="5008175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73411" y="5631261"/>
              <a:ext cx="4456746" cy="790945"/>
              <a:chOff x="453926" y="4899042"/>
              <a:chExt cx="11473162" cy="609053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497635" y="5191109"/>
                <a:ext cx="8429453" cy="316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 smtClean="0">
                    <a:solidFill>
                      <a:prstClr val="black"/>
                    </a:solidFill>
                    <a:latin typeface="Calibri"/>
                  </a:rPr>
                  <a:t>Proton beam transport hall</a:t>
                </a:r>
                <a:endParaRPr lang="en-GB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21" name="Straight Arrow Connector 20"/>
              <p:cNvCxnSpPr>
                <a:stCxn id="20" idx="1"/>
              </p:cNvCxnSpPr>
              <p:nvPr/>
            </p:nvCxnSpPr>
            <p:spPr>
              <a:xfrm flipH="1" flipV="1">
                <a:off x="453926" y="4899042"/>
                <a:ext cx="3043709" cy="45056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2591009" y="5047642"/>
              <a:ext cx="2650289" cy="1075567"/>
              <a:chOff x="2383979" y="4683024"/>
              <a:chExt cx="6822734" cy="82822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486651" y="5194259"/>
                <a:ext cx="4720062" cy="316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>
                    <a:solidFill>
                      <a:prstClr val="black"/>
                    </a:solidFill>
                    <a:latin typeface="Calibri"/>
                  </a:rPr>
                  <a:t>Target monolith</a:t>
                </a:r>
              </a:p>
            </p:txBody>
          </p:sp>
          <p:cxnSp>
            <p:nvCxnSpPr>
              <p:cNvPr id="19" name="Straight Arrow Connector 18"/>
              <p:cNvCxnSpPr>
                <a:stCxn id="18" idx="1"/>
              </p:cNvCxnSpPr>
              <p:nvPr/>
            </p:nvCxnSpPr>
            <p:spPr>
              <a:xfrm flipH="1" flipV="1">
                <a:off x="2383979" y="4683024"/>
                <a:ext cx="2102672" cy="66972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4738307" y="4858126"/>
              <a:ext cx="2431994" cy="1170253"/>
              <a:chOff x="2287771" y="4655663"/>
              <a:chExt cx="6260771" cy="901133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240647" y="5239809"/>
                <a:ext cx="4307895" cy="316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 smtClean="0">
                    <a:solidFill>
                      <a:prstClr val="black"/>
                    </a:solidFill>
                    <a:latin typeface="Calibri"/>
                  </a:rPr>
                  <a:t>Utilities</a:t>
                </a:r>
                <a:endParaRPr lang="en-GB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2287771" y="4655663"/>
                <a:ext cx="1952877" cy="73018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5209452" y="3530589"/>
              <a:ext cx="2538712" cy="2118494"/>
              <a:chOff x="11206703" y="7268453"/>
              <a:chExt cx="7665464" cy="2136449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5215124" y="8989760"/>
                <a:ext cx="3657043" cy="415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>
                    <a:solidFill>
                      <a:prstClr val="black"/>
                    </a:solidFill>
                    <a:latin typeface="Calibri"/>
                  </a:rPr>
                  <a:t>High bay</a:t>
                </a: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 flipV="1">
                <a:off x="11206703" y="7268453"/>
                <a:ext cx="4008410" cy="181693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6642042" y="4579187"/>
              <a:ext cx="2501954" cy="852703"/>
              <a:chOff x="163580" y="4938305"/>
              <a:chExt cx="6440872" cy="6566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2824806" y="5277927"/>
                <a:ext cx="3779646" cy="31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/>
                <a:r>
                  <a:rPr lang="en-GB" sz="1400" dirty="0">
                    <a:solidFill>
                      <a:prstClr val="black"/>
                    </a:solidFill>
                    <a:latin typeface="Calibri"/>
                  </a:rPr>
                  <a:t>Active cells</a:t>
                </a:r>
              </a:p>
            </p:txBody>
          </p:sp>
          <p:cxnSp>
            <p:nvCxnSpPr>
              <p:cNvPr id="13" name="Straight Arrow Connector 12"/>
              <p:cNvCxnSpPr>
                <a:stCxn id="12" idx="1"/>
              </p:cNvCxnSpPr>
              <p:nvPr/>
            </p:nvCxnSpPr>
            <p:spPr>
              <a:xfrm flipH="1" flipV="1">
                <a:off x="163580" y="4938305"/>
                <a:ext cx="2661226" cy="49811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9712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monolith and its internals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proton beam </a:t>
            </a:r>
          </a:p>
          <a:p>
            <a:pPr lvl="1"/>
            <a:r>
              <a:rPr lang="en-US" dirty="0" smtClean="0"/>
              <a:t>Enters the monolith through a beam pipe</a:t>
            </a:r>
          </a:p>
          <a:p>
            <a:pPr lvl="1"/>
            <a:r>
              <a:rPr lang="en-US" dirty="0" smtClean="0"/>
              <a:t>Passes through a proton beam window made of aluminum</a:t>
            </a:r>
          </a:p>
          <a:p>
            <a:pPr lvl="1"/>
            <a:r>
              <a:rPr lang="en-US" dirty="0" smtClean="0"/>
              <a:t>Strikes the rim of the target wheel</a:t>
            </a:r>
          </a:p>
          <a:p>
            <a:pPr lvl="1"/>
            <a:r>
              <a:rPr lang="en-US" dirty="0" smtClean="0"/>
              <a:t>Induces spallation reactions within the tungsten target material, producing copious neutrons</a:t>
            </a:r>
          </a:p>
          <a:p>
            <a:r>
              <a:rPr lang="en-US" dirty="0" smtClean="0"/>
              <a:t>The neutrons</a:t>
            </a:r>
          </a:p>
          <a:p>
            <a:pPr lvl="1"/>
            <a:r>
              <a:rPr lang="en-US" dirty="0" smtClean="0"/>
              <a:t>Leak from the target wheel</a:t>
            </a:r>
          </a:p>
          <a:p>
            <a:pPr lvl="1"/>
            <a:r>
              <a:rPr lang="en-US" dirty="0" smtClean="0"/>
              <a:t>Scatter into moderators filled with water and liquid hydrogen</a:t>
            </a:r>
          </a:p>
          <a:p>
            <a:pPr lvl="1"/>
            <a:r>
              <a:rPr lang="en-US" dirty="0" err="1" smtClean="0"/>
              <a:t>Downscatter</a:t>
            </a:r>
            <a:r>
              <a:rPr lang="en-US" dirty="0" smtClean="0"/>
              <a:t> to low energies</a:t>
            </a:r>
          </a:p>
          <a:p>
            <a:pPr lvl="1"/>
            <a:r>
              <a:rPr lang="en-US" dirty="0" smtClean="0"/>
              <a:t>Leak through neutron beam extraction ports that direct them to neutron scattering instruments</a:t>
            </a:r>
          </a:p>
          <a:p>
            <a:r>
              <a:rPr lang="en-US" dirty="0" smtClean="0"/>
              <a:t>Monolith is filled with 6000 tons of steel to shield high-energy neutrons from escaping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 dirty="0"/>
          </a:p>
        </p:txBody>
      </p:sp>
      <p:grpSp>
        <p:nvGrpSpPr>
          <p:cNvPr id="51" name="Group 50"/>
          <p:cNvGrpSpPr/>
          <p:nvPr/>
        </p:nvGrpSpPr>
        <p:grpSpPr>
          <a:xfrm>
            <a:off x="4099693" y="1484783"/>
            <a:ext cx="5006274" cy="5321491"/>
            <a:chOff x="4067944" y="1484783"/>
            <a:chExt cx="5006274" cy="5321491"/>
          </a:xfrm>
        </p:grpSpPr>
        <p:pic>
          <p:nvPicPr>
            <p:cNvPr id="5" name="Content Placeholder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68550" y="1484783"/>
              <a:ext cx="3963170" cy="5321491"/>
            </a:xfrm>
            <a:prstGeom prst="rect">
              <a:avLst/>
            </a:prstGeom>
          </p:spPr>
        </p:pic>
        <p:grpSp>
          <p:nvGrpSpPr>
            <p:cNvPr id="50" name="Group 49"/>
            <p:cNvGrpSpPr/>
            <p:nvPr/>
          </p:nvGrpSpPr>
          <p:grpSpPr>
            <a:xfrm>
              <a:off x="4067944" y="4814507"/>
              <a:ext cx="936104" cy="461665"/>
              <a:chOff x="3974719" y="4835673"/>
              <a:chExt cx="936104" cy="461665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  <a:effectLst>
                <a:outerShdw blurRad="40005" dist="19939" dir="5400000" algn="tl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 rot="20791870">
                <a:off x="3974719" y="4835673"/>
                <a:ext cx="9361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</a:t>
                </a:r>
                <a:r>
                  <a:rPr lang="en-US" sz="1200" dirty="0" smtClean="0"/>
                  <a:t>roton</a:t>
                </a:r>
                <a:br>
                  <a:rPr lang="en-US" sz="1200" dirty="0" smtClean="0"/>
                </a:br>
                <a:r>
                  <a:rPr lang="en-US" sz="1200" dirty="0" smtClean="0"/>
                  <a:t>beam</a:t>
                </a:r>
                <a:endParaRPr lang="en-US" sz="1200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029196" y="5157192"/>
              <a:ext cx="93610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p</a:t>
              </a:r>
              <a:r>
                <a:rPr lang="en-US" sz="1100" dirty="0" smtClean="0"/>
                <a:t>roton</a:t>
              </a:r>
              <a:br>
                <a:rPr lang="en-US" sz="1100" dirty="0" smtClean="0"/>
              </a:br>
              <a:r>
                <a:rPr lang="en-US" sz="1100" dirty="0" smtClean="0"/>
                <a:t>beam window</a:t>
              </a:r>
              <a:endParaRPr lang="en-US" sz="11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64694" y="5320069"/>
              <a:ext cx="129614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p</a:t>
              </a:r>
              <a:r>
                <a:rPr lang="en-US" sz="1100" dirty="0" smtClean="0"/>
                <a:t>roton beam instrumentation plug</a:t>
              </a:r>
              <a:endParaRPr lang="en-US" sz="11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25946" y="4978890"/>
              <a:ext cx="936104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m</a:t>
              </a:r>
              <a:r>
                <a:rPr lang="en-US" sz="1100" dirty="0" smtClean="0"/>
                <a:t>oderator-reflector </a:t>
              </a:r>
              <a:br>
                <a:rPr lang="en-US" sz="1100" dirty="0" smtClean="0"/>
              </a:br>
              <a:r>
                <a:rPr lang="en-US" sz="1100" dirty="0" smtClean="0"/>
                <a:t>plug</a:t>
              </a:r>
              <a:endParaRPr lang="en-US" sz="11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46639" y="4899054"/>
              <a:ext cx="92981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t</a:t>
              </a:r>
              <a:r>
                <a:rPr lang="en-US" sz="1100" dirty="0" smtClean="0"/>
                <a:t>arget wheel</a:t>
              </a:r>
              <a:endParaRPr lang="en-US" sz="11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19245" y="4097599"/>
              <a:ext cx="10549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n</a:t>
              </a:r>
              <a:r>
                <a:rPr lang="en-US" sz="1100" dirty="0" smtClean="0"/>
                <a:t>eutron beam extraction port</a:t>
              </a:r>
              <a:endParaRPr lang="en-US" sz="11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84368" y="3657598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m</a:t>
              </a:r>
              <a:r>
                <a:rPr lang="en-US" sz="1100" dirty="0" smtClean="0"/>
                <a:t>onolith vessel</a:t>
              </a:r>
              <a:endParaRPr lang="en-US" sz="11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31221" y="4483972"/>
              <a:ext cx="12052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t</a:t>
              </a:r>
              <a:r>
                <a:rPr lang="en-US" sz="1100" dirty="0" smtClean="0"/>
                <a:t>arget diagnostics plug</a:t>
              </a:r>
              <a:endParaRPr lang="en-US" sz="11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5399555" y="4904187"/>
              <a:ext cx="100596" cy="32694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 flipV="1">
              <a:off x="6053428" y="4841312"/>
              <a:ext cx="100595" cy="54071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 flipV="1">
              <a:off x="6384775" y="4725145"/>
              <a:ext cx="291089" cy="39910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7176863" y="4581128"/>
              <a:ext cx="618129" cy="455093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7320878" y="4149082"/>
              <a:ext cx="757040" cy="101212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7248871" y="4365105"/>
              <a:ext cx="634143" cy="256146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7320878" y="3140968"/>
              <a:ext cx="625008" cy="662919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4992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1700808"/>
            <a:ext cx="3888432" cy="5000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ESS </a:t>
            </a:r>
            <a:r>
              <a:rPr lang="sv-SE" dirty="0" err="1" smtClean="0"/>
              <a:t>will</a:t>
            </a:r>
            <a:r>
              <a:rPr lang="sv-SE" dirty="0" smtClean="0"/>
              <a:t> be the </a:t>
            </a:r>
            <a:r>
              <a:rPr lang="sv-SE" dirty="0" err="1" smtClean="0"/>
              <a:t>first</a:t>
            </a:r>
            <a:r>
              <a:rPr lang="sv-SE" dirty="0" smtClean="0"/>
              <a:t> neutron </a:t>
            </a:r>
            <a:r>
              <a:rPr lang="sv-SE" dirty="0" err="1" smtClean="0"/>
              <a:t>spallation</a:t>
            </a:r>
            <a:r>
              <a:rPr lang="sv-SE" dirty="0" smtClean="0"/>
              <a:t> source </a:t>
            </a:r>
            <a:r>
              <a:rPr lang="sv-SE" dirty="0" err="1" smtClean="0"/>
              <a:t>to</a:t>
            </a:r>
            <a:r>
              <a:rPr lang="sv-SE" dirty="0" smtClean="0"/>
              <a:t> </a:t>
            </a:r>
            <a:r>
              <a:rPr lang="sv-SE" dirty="0" err="1" smtClean="0"/>
              <a:t>employ</a:t>
            </a:r>
            <a:r>
              <a:rPr lang="sv-SE" dirty="0" smtClean="0"/>
              <a:t> a helium-</a:t>
            </a:r>
            <a:r>
              <a:rPr lang="sv-SE" dirty="0" err="1" smtClean="0"/>
              <a:t>cooled</a:t>
            </a:r>
            <a:r>
              <a:rPr lang="sv-SE" dirty="0" smtClean="0"/>
              <a:t> </a:t>
            </a:r>
            <a:r>
              <a:rPr lang="sv-SE" dirty="0" err="1" smtClean="0"/>
              <a:t>rotating</a:t>
            </a:r>
            <a:r>
              <a:rPr lang="sv-SE" dirty="0" smtClean="0"/>
              <a:t> </a:t>
            </a:r>
            <a:r>
              <a:rPr lang="sv-SE" dirty="0" err="1" smtClean="0"/>
              <a:t>target</a:t>
            </a:r>
            <a:endParaRPr lang="sv-S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5081411" cy="50691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Motors and bearings are mounted far away (5 meters) from the high radiation zone</a:t>
            </a:r>
          </a:p>
          <a:p>
            <a:r>
              <a:rPr lang="en-US" dirty="0" smtClean="0"/>
              <a:t>Wheel is suspended on a 6 meter long shaft</a:t>
            </a:r>
          </a:p>
          <a:p>
            <a:r>
              <a:rPr lang="en-US" dirty="0" smtClean="0"/>
              <a:t>Wheel contains 3 tons of tungsten</a:t>
            </a:r>
          </a:p>
          <a:p>
            <a:r>
              <a:rPr lang="en-US" dirty="0" smtClean="0"/>
              <a:t>Helium removes 3 MW of heat deposited in the target by the 5-MW proton beam</a:t>
            </a:r>
          </a:p>
          <a:p>
            <a:r>
              <a:rPr lang="en-US" dirty="0" smtClean="0"/>
              <a:t>Expected lifetime of 5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056" y="1700808"/>
            <a:ext cx="3888432" cy="5000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Wheel </a:t>
            </a:r>
            <a:r>
              <a:rPr lang="en-US" dirty="0"/>
              <a:t>R</a:t>
            </a:r>
            <a:r>
              <a:rPr lang="en-US" dirty="0" smtClean="0"/>
              <a:t>otation </a:t>
            </a:r>
            <a:r>
              <a:rPr lang="en-US" dirty="0"/>
              <a:t>s</a:t>
            </a:r>
            <a:r>
              <a:rPr lang="en-US" dirty="0" smtClean="0"/>
              <a:t>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 wheel has 36 sectors of </a:t>
            </a:r>
            <a:br>
              <a:rPr lang="en-US" dirty="0" smtClean="0"/>
            </a:br>
            <a:r>
              <a:rPr lang="en-US" dirty="0" smtClean="0"/>
              <a:t>10° each</a:t>
            </a:r>
          </a:p>
          <a:p>
            <a:r>
              <a:rPr lang="en-US" dirty="0" smtClean="0"/>
              <a:t>The beam pulse is 2.86 </a:t>
            </a:r>
            <a:r>
              <a:rPr lang="en-US" dirty="0" err="1" smtClean="0"/>
              <a:t>ms</a:t>
            </a:r>
            <a:r>
              <a:rPr lang="en-US" dirty="0" smtClean="0"/>
              <a:t> wide, </a:t>
            </a:r>
            <a:br>
              <a:rPr lang="en-US" dirty="0" smtClean="0"/>
            </a:br>
            <a:r>
              <a:rPr lang="en-US" dirty="0" smtClean="0"/>
              <a:t>and pulses 14 times per second</a:t>
            </a:r>
          </a:p>
          <a:p>
            <a:r>
              <a:rPr lang="en-US" dirty="0" smtClean="0"/>
              <a:t>The target rotates such that </a:t>
            </a:r>
            <a:br>
              <a:rPr lang="en-US" dirty="0" smtClean="0"/>
            </a:br>
            <a:r>
              <a:rPr lang="en-US" dirty="0" smtClean="0"/>
              <a:t>each beam pulse strikes the </a:t>
            </a:r>
            <a:br>
              <a:rPr lang="en-US" dirty="0" smtClean="0"/>
            </a:br>
            <a:r>
              <a:rPr lang="en-US" dirty="0" smtClean="0"/>
              <a:t>center of a new sector</a:t>
            </a:r>
          </a:p>
          <a:p>
            <a:r>
              <a:rPr lang="en-US" dirty="0" smtClean="0"/>
              <a:t>Wheel rotation speed is </a:t>
            </a:r>
            <a:br>
              <a:rPr lang="en-US" dirty="0" smtClean="0"/>
            </a:br>
            <a:r>
              <a:rPr lang="en-US" dirty="0" smtClean="0"/>
              <a:t>then 14 Hz/36 = 0.39 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38067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140968"/>
            <a:ext cx="8899241" cy="3498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Tungsten Arrangement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 tons of tungsten bricks</a:t>
            </a:r>
          </a:p>
          <a:p>
            <a:r>
              <a:rPr lang="en-US" dirty="0" smtClean="0"/>
              <a:t>10 W x 30 D x 80 H mm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About 7000 bricks in total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1628800"/>
            <a:ext cx="2433698" cy="2249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6056" y="6517304"/>
            <a:ext cx="27682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Figures courtesy of ESS-Bilbao.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799632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Helium cooling system has 3 MW capacity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 </a:t>
            </a:r>
            <a:r>
              <a:rPr lang="en-US" dirty="0"/>
              <a:t>MW capacity</a:t>
            </a:r>
          </a:p>
          <a:p>
            <a:r>
              <a:rPr lang="en-US" dirty="0"/>
              <a:t>30 kg helium inventory</a:t>
            </a:r>
          </a:p>
          <a:p>
            <a:r>
              <a:rPr lang="en-US" dirty="0"/>
              <a:t>3 kg/s flow rate</a:t>
            </a:r>
          </a:p>
          <a:p>
            <a:r>
              <a:rPr lang="en-US" dirty="0"/>
              <a:t>200°C  ∆T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717032"/>
            <a:ext cx="7957205" cy="2736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6402814"/>
            <a:ext cx="82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Helium flow arrangement and helium temperature in a single target sector (Courtesy ESS-Bilbao).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554269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C:\Users\j.wolf\Desktop\Twister-Praesentation-Kickoff\Kickoff-Screenshots\Twister-IS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6256" y="1484784"/>
            <a:ext cx="1872208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two hydrogen moderators introduce unique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7067127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Moderators are expected to last only one year so the configuration requires the moderators to be replaced with disturbing the target wheel</a:t>
            </a:r>
          </a:p>
          <a:p>
            <a:r>
              <a:rPr lang="en-US" sz="2400" dirty="0" smtClean="0"/>
              <a:t>The design solution is a “twister” scheme</a:t>
            </a:r>
          </a:p>
          <a:p>
            <a:r>
              <a:rPr lang="en-US" sz="2400" dirty="0" smtClean="0"/>
              <a:t>The higher beam power of ESS means a higher heat load in the hydrogen and its containment structure</a:t>
            </a:r>
          </a:p>
          <a:p>
            <a:r>
              <a:rPr lang="en-US" sz="2400" dirty="0" smtClean="0"/>
              <a:t>The short height of the recently developed flat moderators requires more precise alignment </a:t>
            </a:r>
            <a:r>
              <a:rPr lang="en-US" sz="2400" dirty="0"/>
              <a:t>t</a:t>
            </a:r>
            <a:r>
              <a:rPr lang="en-US" sz="2400" dirty="0" smtClean="0"/>
              <a:t>o the neutron guides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sv-S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0149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013-11 ES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2013-11 ESS Template.potx</Template>
  <TotalTime>227</TotalTime>
  <Words>769</Words>
  <Application>Microsoft Macintosh PowerPoint</Application>
  <PresentationFormat>On-screen Show (4:3)</PresentationFormat>
  <Paragraphs>151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2013-11 ESS Template</vt:lpstr>
      <vt:lpstr>The ESS Target Station</vt:lpstr>
      <vt:lpstr>The target station is one of three technical components of ESS</vt:lpstr>
      <vt:lpstr>Target Station High Level Functions</vt:lpstr>
      <vt:lpstr>Target monolith and its internals</vt:lpstr>
      <vt:lpstr>ESS will be the first neutron spallation source to employ a helium-cooled rotating target</vt:lpstr>
      <vt:lpstr>Target Wheel Rotation scheme</vt:lpstr>
      <vt:lpstr>Tungsten Arrangement</vt:lpstr>
      <vt:lpstr>Helium cooling system has 3 MW capacity</vt:lpstr>
      <vt:lpstr>The two hydrogen moderators introduce unique challenges</vt:lpstr>
      <vt:lpstr>Hydrogen loop supplies cold moderators with liquid hydrogen at 17 K</vt:lpstr>
      <vt:lpstr>Monolith Systems</vt:lpstr>
      <vt:lpstr>Monolith Installation</vt:lpstr>
      <vt:lpstr>Unique beam expansion scheme uses raster magnets to achieve a flat profile on target</vt:lpstr>
      <vt:lpstr>Beam raster forms a crossover at the center of the neutron shield wall</vt:lpstr>
      <vt:lpstr>First results indicate that beam optics can be adequately shielded from backstreaming neutrons</vt:lpstr>
      <vt:lpstr>WP5: Fluid Systems</vt:lpstr>
      <vt:lpstr>Remote handling systems provide the capability to remove and dismantle activated components</vt:lpstr>
      <vt:lpstr>Summary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Eric Pitcher</cp:lastModifiedBy>
  <cp:revision>22</cp:revision>
  <dcterms:created xsi:type="dcterms:W3CDTF">2013-10-29T16:05:10Z</dcterms:created>
  <dcterms:modified xsi:type="dcterms:W3CDTF">2016-03-02T17:14:01Z</dcterms:modified>
</cp:coreProperties>
</file>