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491" r:id="rId3"/>
    <p:sldId id="497" r:id="rId4"/>
    <p:sldId id="495" r:id="rId5"/>
    <p:sldId id="496" r:id="rId6"/>
    <p:sldId id="390" r:id="rId7"/>
    <p:sldId id="391" r:id="rId8"/>
    <p:sldId id="393" r:id="rId9"/>
    <p:sldId id="392" r:id="rId10"/>
    <p:sldId id="395" r:id="rId11"/>
    <p:sldId id="396" r:id="rId12"/>
    <p:sldId id="394" r:id="rId13"/>
    <p:sldId id="397" r:id="rId14"/>
    <p:sldId id="493" r:id="rId15"/>
    <p:sldId id="513" r:id="rId16"/>
    <p:sldId id="560" r:id="rId17"/>
    <p:sldId id="403" r:id="rId18"/>
    <p:sldId id="408" r:id="rId19"/>
    <p:sldId id="498" r:id="rId20"/>
    <p:sldId id="499" r:id="rId21"/>
    <p:sldId id="500" r:id="rId22"/>
    <p:sldId id="407" r:id="rId23"/>
    <p:sldId id="512" r:id="rId24"/>
    <p:sldId id="558" r:id="rId25"/>
    <p:sldId id="559" r:id="rId26"/>
    <p:sldId id="541" r:id="rId27"/>
    <p:sldId id="542" r:id="rId28"/>
    <p:sldId id="335" r:id="rId29"/>
    <p:sldId id="514" r:id="rId30"/>
    <p:sldId id="515" r:id="rId31"/>
    <p:sldId id="516" r:id="rId32"/>
    <p:sldId id="517" r:id="rId33"/>
    <p:sldId id="536" r:id="rId34"/>
    <p:sldId id="539" r:id="rId35"/>
    <p:sldId id="537" r:id="rId36"/>
    <p:sldId id="414" r:id="rId37"/>
    <p:sldId id="421" r:id="rId38"/>
    <p:sldId id="420" r:id="rId39"/>
    <p:sldId id="419" r:id="rId40"/>
    <p:sldId id="418" r:id="rId41"/>
    <p:sldId id="417" r:id="rId42"/>
    <p:sldId id="416" r:id="rId43"/>
    <p:sldId id="415" r:id="rId44"/>
    <p:sldId id="422" r:id="rId45"/>
    <p:sldId id="423" r:id="rId46"/>
    <p:sldId id="543" r:id="rId47"/>
    <p:sldId id="545" r:id="rId48"/>
    <p:sldId id="546" r:id="rId49"/>
    <p:sldId id="550" r:id="rId50"/>
    <p:sldId id="548" r:id="rId51"/>
    <p:sldId id="556" r:id="rId52"/>
    <p:sldId id="557" r:id="rId53"/>
  </p:sldIdLst>
  <p:sldSz cx="9144000" cy="6858000" type="screen4x3"/>
  <p:notesSz cx="6858000" cy="9144000"/>
  <p:defaultTextStyle>
    <a:defPPr>
      <a:defRPr lang="sv-SE"/>
    </a:defPPr>
    <a:lvl1pPr marL="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9646" autoAdjust="0"/>
  </p:normalViewPr>
  <p:slideViewPr>
    <p:cSldViewPr snapToGrid="0">
      <p:cViewPr varScale="1">
        <p:scale>
          <a:sx n="99" d="100"/>
          <a:sy n="99" d="100"/>
        </p:scale>
        <p:origin x="-4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26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22/02/16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9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3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Relationship Id="rId3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2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Neutron Instruments I:</a:t>
            </a:r>
            <a:br>
              <a:rPr lang="en-GB" sz="4000" dirty="0" smtClean="0"/>
            </a:br>
            <a:r>
              <a:rPr lang="en-GB" sz="4000" dirty="0" smtClean="0"/>
              <a:t>Sources and Basics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949281"/>
            <a:ext cx="4572000" cy="379591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</a:rPr>
              <a:t>Ken Andersen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ESS Engineering Lectures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22</a:t>
            </a:r>
            <a:r>
              <a:rPr lang="en-US" sz="2200" baseline="30000" dirty="0" smtClean="0">
                <a:solidFill>
                  <a:schemeClr val="bg1"/>
                </a:solidFill>
              </a:rPr>
              <a:t>nd</a:t>
            </a:r>
            <a:r>
              <a:rPr lang="en-US" sz="2200" dirty="0" smtClean="0">
                <a:solidFill>
                  <a:schemeClr val="bg1"/>
                </a:solidFill>
              </a:rPr>
              <a:t> February 2016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8780" y="1444103"/>
            <a:ext cx="8510177" cy="4557787"/>
            <a:chOff x="175" y="1174"/>
            <a:chExt cx="5325" cy="296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37" y="2476"/>
              <a:ext cx="1521" cy="1135"/>
              <a:chOff x="687" y="2290"/>
              <a:chExt cx="1630" cy="1167"/>
            </a:xfrm>
          </p:grpSpPr>
          <p:grpSp>
            <p:nvGrpSpPr>
              <p:cNvPr id="99" name="Group 5"/>
              <p:cNvGrpSpPr>
                <a:grpSpLocks/>
              </p:cNvGrpSpPr>
              <p:nvPr/>
            </p:nvGrpSpPr>
            <p:grpSpPr bwMode="auto">
              <a:xfrm>
                <a:off x="710" y="2290"/>
                <a:ext cx="1607" cy="1167"/>
                <a:chOff x="710" y="2290"/>
                <a:chExt cx="1607" cy="1167"/>
              </a:xfrm>
            </p:grpSpPr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710" y="2290"/>
                  <a:ext cx="730" cy="1098"/>
                </a:xfrm>
                <a:custGeom>
                  <a:avLst/>
                  <a:gdLst>
                    <a:gd name="T0" fmla="*/ 0 w 730"/>
                    <a:gd name="T1" fmla="*/ 1098 h 1098"/>
                    <a:gd name="T2" fmla="*/ 121 w 730"/>
                    <a:gd name="T3" fmla="*/ 616 h 1098"/>
                    <a:gd name="T4" fmla="*/ 301 w 730"/>
                    <a:gd name="T5" fmla="*/ 328 h 1098"/>
                    <a:gd name="T6" fmla="*/ 730 w 730"/>
                    <a:gd name="T7" fmla="*/ 0 h 109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0"/>
                    <a:gd name="T13" fmla="*/ 0 h 1098"/>
                    <a:gd name="T14" fmla="*/ 730 w 730"/>
                    <a:gd name="T15" fmla="*/ 1098 h 109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0" h="1098">
                      <a:moveTo>
                        <a:pt x="0" y="1098"/>
                      </a:moveTo>
                      <a:cubicBezTo>
                        <a:pt x="35" y="921"/>
                        <a:pt x="71" y="744"/>
                        <a:pt x="121" y="616"/>
                      </a:cubicBezTo>
                      <a:cubicBezTo>
                        <a:pt x="171" y="488"/>
                        <a:pt x="200" y="431"/>
                        <a:pt x="301" y="328"/>
                      </a:cubicBezTo>
                      <a:cubicBezTo>
                        <a:pt x="402" y="225"/>
                        <a:pt x="566" y="112"/>
                        <a:pt x="730" y="0"/>
                      </a:cubicBezTo>
                    </a:path>
                  </a:pathLst>
                </a:custGeom>
                <a:noFill/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104" name="Rectangle 7"/>
                <p:cNvSpPr>
                  <a:spLocks noChangeArrowheads="1"/>
                </p:cNvSpPr>
                <p:nvPr/>
              </p:nvSpPr>
              <p:spPr bwMode="auto">
                <a:xfrm>
                  <a:off x="1080" y="2639"/>
                  <a:ext cx="1237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Berkeley 37-inch cyclotron</a:t>
                  </a:r>
                </a:p>
              </p:txBody>
            </p:sp>
            <p:sp>
              <p:nvSpPr>
                <p:cNvPr id="105" name="Rectangle 8"/>
                <p:cNvSpPr>
                  <a:spLocks noChangeArrowheads="1"/>
                </p:cNvSpPr>
                <p:nvPr/>
              </p:nvSpPr>
              <p:spPr bwMode="auto">
                <a:xfrm>
                  <a:off x="923" y="2829"/>
                  <a:ext cx="674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350 mCi</a:t>
                  </a:r>
                </a:p>
                <a:p>
                  <a:r>
                    <a:rPr lang="en-GB" sz="1200">
                      <a:solidFill>
                        <a:srgbClr val="800080"/>
                      </a:solidFill>
                    </a:rPr>
                    <a:t>Ra-Be source</a:t>
                  </a:r>
                </a:p>
              </p:txBody>
            </p:sp>
            <p:sp>
              <p:nvSpPr>
                <p:cNvPr id="106" name="Rectangle 9"/>
                <p:cNvSpPr>
                  <a:spLocks noChangeArrowheads="1"/>
                </p:cNvSpPr>
                <p:nvPr/>
              </p:nvSpPr>
              <p:spPr bwMode="auto">
                <a:xfrm>
                  <a:off x="766" y="3272"/>
                  <a:ext cx="525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Chadwick</a:t>
                  </a:r>
                </a:p>
              </p:txBody>
            </p:sp>
          </p:grpSp>
          <p:sp>
            <p:nvSpPr>
              <p:cNvPr id="100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687" y="3333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1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793" y="2895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2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975" y="2578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rot="-5400000">
              <a:off x="5285" y="1279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510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1930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56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1970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07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1980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58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1990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4101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2000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461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2010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512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2020</a:t>
              </a:r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1162" y="3583"/>
              <a:ext cx="3614" cy="51"/>
              <a:chOff x="1025" y="3443"/>
              <a:chExt cx="3873" cy="53"/>
            </a:xfrm>
          </p:grpSpPr>
          <p:sp>
            <p:nvSpPr>
              <p:cNvPr id="91" name="Line 22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2" name="Line 23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3" name="Line 24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4" name="Line 25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5" name="Line 26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6" name="Line 27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7" name="Line 28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8" name="Line 29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162" y="1204"/>
              <a:ext cx="3614" cy="51"/>
              <a:chOff x="1025" y="3443"/>
              <a:chExt cx="3873" cy="53"/>
            </a:xfrm>
          </p:grpSpPr>
          <p:sp>
            <p:nvSpPr>
              <p:cNvPr id="83" name="Line 31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4" name="Line 32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5" name="Line 33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6" name="Line 34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7" name="Line 35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8" name="Line 36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9" name="Line 37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0" name="Line 38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rot="-5400000">
              <a:off x="689" y="2387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rot="-5400000">
              <a:off x="689" y="1833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rot="-5400000">
              <a:off x="689" y="1279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 rot="-5400000">
              <a:off x="5285" y="3495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rot="-5400000">
              <a:off x="5285" y="2941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 rot="-5400000">
              <a:off x="5285" y="2387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rot="-5400000">
              <a:off x="5285" y="1833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Rectangle 46"/>
            <p:cNvSpPr>
              <a:spLocks noChangeArrowheads="1"/>
            </p:cNvSpPr>
            <p:nvPr/>
          </p:nvSpPr>
          <p:spPr bwMode="auto">
            <a:xfrm>
              <a:off x="659" y="1211"/>
              <a:ext cx="4649" cy="2410"/>
            </a:xfrm>
            <a:prstGeom prst="rect">
              <a:avLst/>
            </a:prstGeom>
            <a:noFill/>
            <a:ln w="38100">
              <a:solidFill>
                <a:srgbClr val="66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71" y="2843"/>
              <a:ext cx="3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5" name="Rectangle 48"/>
            <p:cNvSpPr>
              <a:spLocks noChangeArrowheads="1"/>
            </p:cNvSpPr>
            <p:nvPr/>
          </p:nvSpPr>
          <p:spPr bwMode="auto">
            <a:xfrm>
              <a:off x="324" y="2286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324" y="1730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7" name="Rectangle 50"/>
            <p:cNvSpPr>
              <a:spLocks noChangeArrowheads="1"/>
            </p:cNvSpPr>
            <p:nvPr/>
          </p:nvSpPr>
          <p:spPr bwMode="auto">
            <a:xfrm>
              <a:off x="324" y="1174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20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489" y="3401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</a:t>
              </a: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335" y="1641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   </a:t>
              </a:r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2870" y="1665"/>
              <a:ext cx="22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339966"/>
                  </a:solidFill>
                </a:rPr>
                <a:t>ILL</a:t>
              </a:r>
            </a:p>
          </p:txBody>
        </p:sp>
        <p:sp>
          <p:nvSpPr>
            <p:cNvPr id="45" name="Oval 68"/>
            <p:cNvSpPr>
              <a:spLocks noChangeArrowheads="1"/>
            </p:cNvSpPr>
            <p:nvPr/>
          </p:nvSpPr>
          <p:spPr bwMode="auto">
            <a:xfrm>
              <a:off x="2816" y="1791"/>
              <a:ext cx="53" cy="56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6" name="Freeform 69"/>
            <p:cNvSpPr>
              <a:spLocks/>
            </p:cNvSpPr>
            <p:nvPr/>
          </p:nvSpPr>
          <p:spPr bwMode="auto">
            <a:xfrm>
              <a:off x="1261" y="1833"/>
              <a:ext cx="1625" cy="935"/>
            </a:xfrm>
            <a:custGeom>
              <a:avLst/>
              <a:gdLst>
                <a:gd name="T0" fmla="*/ 4 w 1692"/>
                <a:gd name="T1" fmla="*/ 705 h 954"/>
                <a:gd name="T2" fmla="*/ 16 w 1692"/>
                <a:gd name="T3" fmla="*/ 443 h 954"/>
                <a:gd name="T4" fmla="*/ 105 w 1692"/>
                <a:gd name="T5" fmla="*/ 191 h 954"/>
                <a:gd name="T6" fmla="*/ 255 w 1692"/>
                <a:gd name="T7" fmla="*/ 55 h 954"/>
                <a:gd name="T8" fmla="*/ 470 w 1692"/>
                <a:gd name="T9" fmla="*/ 10 h 954"/>
                <a:gd name="T10" fmla="*/ 922 w 1692"/>
                <a:gd name="T11" fmla="*/ 10 h 9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92"/>
                <a:gd name="T19" fmla="*/ 0 h 954"/>
                <a:gd name="T20" fmla="*/ 1692 w 1692"/>
                <a:gd name="T21" fmla="*/ 954 h 9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92" h="954">
                  <a:moveTo>
                    <a:pt x="4" y="954"/>
                  </a:moveTo>
                  <a:cubicBezTo>
                    <a:pt x="2" y="834"/>
                    <a:pt x="0" y="715"/>
                    <a:pt x="31" y="599"/>
                  </a:cubicBezTo>
                  <a:cubicBezTo>
                    <a:pt x="62" y="483"/>
                    <a:pt x="119" y="346"/>
                    <a:pt x="192" y="258"/>
                  </a:cubicBezTo>
                  <a:cubicBezTo>
                    <a:pt x="265" y="170"/>
                    <a:pt x="355" y="111"/>
                    <a:pt x="467" y="70"/>
                  </a:cubicBezTo>
                  <a:cubicBezTo>
                    <a:pt x="579" y="29"/>
                    <a:pt x="658" y="20"/>
                    <a:pt x="862" y="10"/>
                  </a:cubicBezTo>
                  <a:cubicBezTo>
                    <a:pt x="1066" y="0"/>
                    <a:pt x="1379" y="5"/>
                    <a:pt x="1692" y="10"/>
                  </a:cubicBezTo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47" name="Group 70"/>
            <p:cNvGrpSpPr>
              <a:grpSpLocks/>
            </p:cNvGrpSpPr>
            <p:nvPr/>
          </p:nvGrpSpPr>
          <p:grpSpPr bwMode="auto">
            <a:xfrm>
              <a:off x="1012" y="1667"/>
              <a:ext cx="3058" cy="1563"/>
              <a:chOff x="981" y="1459"/>
              <a:chExt cx="3276" cy="1607"/>
            </a:xfrm>
          </p:grpSpPr>
          <p:sp>
            <p:nvSpPr>
              <p:cNvPr id="65" name="Rectangle 71"/>
              <p:cNvSpPr>
                <a:spLocks noChangeArrowheads="1"/>
              </p:cNvSpPr>
              <p:nvPr/>
            </p:nvSpPr>
            <p:spPr bwMode="auto">
              <a:xfrm>
                <a:off x="1030" y="1862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X-10</a:t>
                </a:r>
              </a:p>
            </p:txBody>
          </p:sp>
          <p:sp>
            <p:nvSpPr>
              <p:cNvPr id="66" name="Rectangle 72"/>
              <p:cNvSpPr>
                <a:spLocks noChangeArrowheads="1"/>
              </p:cNvSpPr>
              <p:nvPr/>
            </p:nvSpPr>
            <p:spPr bwMode="auto">
              <a:xfrm>
                <a:off x="981" y="2153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CP-2</a:t>
                </a:r>
              </a:p>
            </p:txBody>
          </p:sp>
          <p:sp>
            <p:nvSpPr>
              <p:cNvPr id="67" name="Oval 73"/>
              <p:cNvSpPr>
                <a:spLocks noChangeArrowheads="1"/>
              </p:cNvSpPr>
              <p:nvPr/>
            </p:nvSpPr>
            <p:spPr bwMode="auto">
              <a:xfrm>
                <a:off x="1221" y="256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8" name="Oval 74"/>
              <p:cNvSpPr>
                <a:spLocks noChangeArrowheads="1"/>
              </p:cNvSpPr>
              <p:nvPr/>
            </p:nvSpPr>
            <p:spPr bwMode="auto">
              <a:xfrm>
                <a:off x="1285" y="2222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9" name="Oval 75"/>
              <p:cNvSpPr>
                <a:spLocks noChangeArrowheads="1"/>
              </p:cNvSpPr>
              <p:nvPr/>
            </p:nvSpPr>
            <p:spPr bwMode="auto">
              <a:xfrm>
                <a:off x="1313" y="193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0" name="Oval 76"/>
              <p:cNvSpPr>
                <a:spLocks noChangeArrowheads="1"/>
              </p:cNvSpPr>
              <p:nvPr/>
            </p:nvSpPr>
            <p:spPr bwMode="auto">
              <a:xfrm>
                <a:off x="1532" y="175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1" name="Oval 77"/>
              <p:cNvSpPr>
                <a:spLocks noChangeArrowheads="1"/>
              </p:cNvSpPr>
              <p:nvPr/>
            </p:nvSpPr>
            <p:spPr bwMode="auto">
              <a:xfrm>
                <a:off x="1825" y="1653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2" name="Oval 78"/>
              <p:cNvSpPr>
                <a:spLocks noChangeArrowheads="1"/>
              </p:cNvSpPr>
              <p:nvPr/>
            </p:nvSpPr>
            <p:spPr bwMode="auto">
              <a:xfrm>
                <a:off x="2111" y="1678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3" name="Oval 79"/>
              <p:cNvSpPr>
                <a:spLocks noChangeArrowheads="1"/>
              </p:cNvSpPr>
              <p:nvPr/>
            </p:nvSpPr>
            <p:spPr bwMode="auto">
              <a:xfrm>
                <a:off x="2569" y="164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4" name="Oval 80"/>
              <p:cNvSpPr>
                <a:spLocks noChangeArrowheads="1"/>
              </p:cNvSpPr>
              <p:nvPr/>
            </p:nvSpPr>
            <p:spPr bwMode="auto">
              <a:xfrm>
                <a:off x="2594" y="159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5" name="Text Box 81"/>
              <p:cNvSpPr txBox="1">
                <a:spLocks noChangeArrowheads="1"/>
              </p:cNvSpPr>
              <p:nvPr/>
            </p:nvSpPr>
            <p:spPr bwMode="auto">
              <a:xfrm>
                <a:off x="3213" y="2839"/>
                <a:ext cx="1044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en-GB" sz="1600" dirty="0" smtClean="0">
                    <a:solidFill>
                      <a:srgbClr val="339966"/>
                    </a:solidFill>
                  </a:rPr>
                  <a:t>Reactor </a:t>
                </a:r>
                <a:r>
                  <a:rPr lang="en-GB" sz="1600" dirty="0">
                    <a:solidFill>
                      <a:srgbClr val="339966"/>
                    </a:solidFill>
                  </a:rPr>
                  <a:t>Sources</a:t>
                </a:r>
              </a:p>
            </p:txBody>
          </p:sp>
          <p:sp>
            <p:nvSpPr>
              <p:cNvPr id="76" name="Oval 82"/>
              <p:cNvSpPr>
                <a:spLocks noChangeArrowheads="1"/>
              </p:cNvSpPr>
              <p:nvPr/>
            </p:nvSpPr>
            <p:spPr bwMode="auto">
              <a:xfrm>
                <a:off x="3052" y="291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7" name="Rectangle 83"/>
              <p:cNvSpPr>
                <a:spLocks noChangeArrowheads="1"/>
              </p:cNvSpPr>
              <p:nvPr/>
            </p:nvSpPr>
            <p:spPr bwMode="auto">
              <a:xfrm>
                <a:off x="2383" y="1665"/>
                <a:ext cx="35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HFBR</a:t>
                </a:r>
              </a:p>
            </p:txBody>
          </p:sp>
          <p:sp>
            <p:nvSpPr>
              <p:cNvPr id="78" name="Rectangle 84"/>
              <p:cNvSpPr>
                <a:spLocks noChangeArrowheads="1"/>
              </p:cNvSpPr>
              <p:nvPr/>
            </p:nvSpPr>
            <p:spPr bwMode="auto">
              <a:xfrm>
                <a:off x="2402" y="1459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HFIR</a:t>
                </a:r>
              </a:p>
            </p:txBody>
          </p:sp>
          <p:sp>
            <p:nvSpPr>
              <p:cNvPr id="79" name="Rectangle 85"/>
              <p:cNvSpPr>
                <a:spLocks noChangeArrowheads="1"/>
              </p:cNvSpPr>
              <p:nvPr/>
            </p:nvSpPr>
            <p:spPr bwMode="auto">
              <a:xfrm>
                <a:off x="2015" y="1487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NRU</a:t>
                </a:r>
              </a:p>
            </p:txBody>
          </p:sp>
          <p:sp>
            <p:nvSpPr>
              <p:cNvPr id="80" name="Rectangle 86"/>
              <p:cNvSpPr>
                <a:spLocks noChangeArrowheads="1"/>
              </p:cNvSpPr>
              <p:nvPr/>
            </p:nvSpPr>
            <p:spPr bwMode="auto">
              <a:xfrm>
                <a:off x="1588" y="1503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339966"/>
                    </a:solidFill>
                  </a:rPr>
                  <a:t>MTR</a:t>
                </a:r>
              </a:p>
            </p:txBody>
          </p:sp>
          <p:sp>
            <p:nvSpPr>
              <p:cNvPr id="81" name="Rectangle 87"/>
              <p:cNvSpPr>
                <a:spLocks noChangeArrowheads="1"/>
              </p:cNvSpPr>
              <p:nvPr/>
            </p:nvSpPr>
            <p:spPr bwMode="auto">
              <a:xfrm>
                <a:off x="1241" y="1646"/>
                <a:ext cx="3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NRX</a:t>
                </a:r>
              </a:p>
            </p:txBody>
          </p:sp>
          <p:sp>
            <p:nvSpPr>
              <p:cNvPr id="82" name="Rectangle 88"/>
              <p:cNvSpPr>
                <a:spLocks noChangeArrowheads="1"/>
              </p:cNvSpPr>
              <p:nvPr/>
            </p:nvSpPr>
            <p:spPr bwMode="auto">
              <a:xfrm>
                <a:off x="1290" y="2470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CP-1</a:t>
                </a:r>
              </a:p>
            </p:txBody>
          </p:sp>
        </p:grp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02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1940</a:t>
              </a:r>
            </a:p>
          </p:txBody>
        </p:sp>
        <p:sp>
          <p:nvSpPr>
            <p:cNvPr id="49" name="Text Box 90"/>
            <p:cNvSpPr txBox="1">
              <a:spLocks noChangeArrowheads="1"/>
            </p:cNvSpPr>
            <p:nvPr/>
          </p:nvSpPr>
          <p:spPr bwMode="auto">
            <a:xfrm>
              <a:off x="153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1950</a:t>
              </a:r>
            </a:p>
          </p:txBody>
        </p:sp>
        <p:sp>
          <p:nvSpPr>
            <p:cNvPr id="50" name="Text Box 91"/>
            <p:cNvSpPr txBox="1">
              <a:spLocks noChangeArrowheads="1"/>
            </p:cNvSpPr>
            <p:nvPr/>
          </p:nvSpPr>
          <p:spPr bwMode="auto">
            <a:xfrm>
              <a:off x="2049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1960</a:t>
              </a:r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 rot="-5400000">
              <a:off x="689" y="3495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 rot="-5400000">
              <a:off x="689" y="2941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3" name="Rectangle 94"/>
            <p:cNvSpPr>
              <a:spLocks noChangeArrowheads="1"/>
            </p:cNvSpPr>
            <p:nvPr/>
          </p:nvSpPr>
          <p:spPr bwMode="auto">
            <a:xfrm rot="16200000">
              <a:off x="-345" y="2051"/>
              <a:ext cx="12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666699"/>
                  </a:solidFill>
                </a:rPr>
                <a:t>Thermal flux n/cm</a:t>
              </a:r>
              <a:r>
                <a:rPr lang="en-GB" sz="1600" baseline="30000" dirty="0">
                  <a:solidFill>
                    <a:srgbClr val="666699"/>
                  </a:solidFill>
                </a:rPr>
                <a:t>2</a:t>
              </a:r>
              <a:r>
                <a:rPr lang="en-GB" sz="1600" dirty="0">
                  <a:solidFill>
                    <a:srgbClr val="666699"/>
                  </a:solidFill>
                </a:rPr>
                <a:t>-s</a:t>
              </a:r>
            </a:p>
          </p:txBody>
        </p:sp>
        <p:sp>
          <p:nvSpPr>
            <p:cNvPr id="54" name="Rectangle 95"/>
            <p:cNvSpPr>
              <a:spLocks noChangeArrowheads="1"/>
            </p:cNvSpPr>
            <p:nvPr/>
          </p:nvSpPr>
          <p:spPr bwMode="auto">
            <a:xfrm>
              <a:off x="795" y="3961"/>
              <a:ext cx="351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dirty="0"/>
                <a:t>(Updated from </a:t>
              </a:r>
              <a:r>
                <a:rPr lang="en-GB" sz="1200" i="1" dirty="0"/>
                <a:t>Neutron Scattering</a:t>
              </a:r>
              <a:r>
                <a:rPr lang="en-GB" sz="1200" dirty="0"/>
                <a:t>, K. </a:t>
              </a:r>
              <a:r>
                <a:rPr lang="en-GB" sz="1200" dirty="0" err="1"/>
                <a:t>Sköld</a:t>
              </a:r>
              <a:r>
                <a:rPr lang="en-GB" sz="1200" dirty="0"/>
                <a:t> and D. L. Price, eds., Academic Press, 1986)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neutron sources</a:t>
            </a:r>
            <a:endParaRPr lang="en-US" dirty="0"/>
          </a:p>
        </p:txBody>
      </p:sp>
      <p:sp>
        <p:nvSpPr>
          <p:cNvPr id="107" name="Line 97"/>
          <p:cNvSpPr>
            <a:spLocks noChangeShapeType="1"/>
          </p:cNvSpPr>
          <p:nvPr/>
        </p:nvSpPr>
        <p:spPr bwMode="auto">
          <a:xfrm>
            <a:off x="4796585" y="2465649"/>
            <a:ext cx="3456810" cy="1536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08" name="Rectangle 99"/>
          <p:cNvSpPr>
            <a:spLocks noChangeArrowheads="1"/>
          </p:cNvSpPr>
          <p:nvPr/>
        </p:nvSpPr>
        <p:spPr bwMode="auto">
          <a:xfrm>
            <a:off x="7209799" y="2581357"/>
            <a:ext cx="596112" cy="27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339966"/>
                </a:solidFill>
              </a:rPr>
              <a:t>FRM-II</a:t>
            </a:r>
          </a:p>
        </p:txBody>
      </p:sp>
      <p:sp>
        <p:nvSpPr>
          <p:cNvPr id="109" name="Oval 100"/>
          <p:cNvSpPr>
            <a:spLocks noChangeArrowheads="1"/>
          </p:cNvSpPr>
          <p:nvPr/>
        </p:nvSpPr>
        <p:spPr bwMode="auto">
          <a:xfrm>
            <a:off x="7209799" y="2537849"/>
            <a:ext cx="84946" cy="85515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5068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 descr="SPAL101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t="49815" r="9505" b="8701"/>
          <a:stretch/>
        </p:blipFill>
        <p:spPr>
          <a:xfrm>
            <a:off x="1605021" y="3067332"/>
            <a:ext cx="5336056" cy="3534755"/>
          </a:xfrm>
          <a:prstGeom prst="rect">
            <a:avLst/>
          </a:prstGeom>
        </p:spPr>
      </p:pic>
      <p:pic>
        <p:nvPicPr>
          <p:cNvPr id="113" name="Picture 112" descr="SPAL101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t="3992" r="24991" b="75132"/>
          <a:stretch/>
        </p:blipFill>
        <p:spPr>
          <a:xfrm>
            <a:off x="2181342" y="1476250"/>
            <a:ext cx="3622377" cy="162039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Nuclear Spallation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8780" y="1444103"/>
            <a:ext cx="8510177" cy="4557787"/>
            <a:chOff x="175" y="1174"/>
            <a:chExt cx="5325" cy="296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37" y="2476"/>
              <a:ext cx="1521" cy="1135"/>
              <a:chOff x="687" y="2290"/>
              <a:chExt cx="1630" cy="1167"/>
            </a:xfrm>
          </p:grpSpPr>
          <p:grpSp>
            <p:nvGrpSpPr>
              <p:cNvPr id="99" name="Group 5"/>
              <p:cNvGrpSpPr>
                <a:grpSpLocks/>
              </p:cNvGrpSpPr>
              <p:nvPr/>
            </p:nvGrpSpPr>
            <p:grpSpPr bwMode="auto">
              <a:xfrm>
                <a:off x="710" y="2290"/>
                <a:ext cx="1607" cy="1167"/>
                <a:chOff x="710" y="2290"/>
                <a:chExt cx="1607" cy="1167"/>
              </a:xfrm>
            </p:grpSpPr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710" y="2290"/>
                  <a:ext cx="730" cy="1098"/>
                </a:xfrm>
                <a:custGeom>
                  <a:avLst/>
                  <a:gdLst>
                    <a:gd name="T0" fmla="*/ 0 w 730"/>
                    <a:gd name="T1" fmla="*/ 1098 h 1098"/>
                    <a:gd name="T2" fmla="*/ 121 w 730"/>
                    <a:gd name="T3" fmla="*/ 616 h 1098"/>
                    <a:gd name="T4" fmla="*/ 301 w 730"/>
                    <a:gd name="T5" fmla="*/ 328 h 1098"/>
                    <a:gd name="T6" fmla="*/ 730 w 730"/>
                    <a:gd name="T7" fmla="*/ 0 h 109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0"/>
                    <a:gd name="T13" fmla="*/ 0 h 1098"/>
                    <a:gd name="T14" fmla="*/ 730 w 730"/>
                    <a:gd name="T15" fmla="*/ 1098 h 109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0" h="1098">
                      <a:moveTo>
                        <a:pt x="0" y="1098"/>
                      </a:moveTo>
                      <a:cubicBezTo>
                        <a:pt x="35" y="921"/>
                        <a:pt x="71" y="744"/>
                        <a:pt x="121" y="616"/>
                      </a:cubicBezTo>
                      <a:cubicBezTo>
                        <a:pt x="171" y="488"/>
                        <a:pt x="200" y="431"/>
                        <a:pt x="301" y="328"/>
                      </a:cubicBezTo>
                      <a:cubicBezTo>
                        <a:pt x="402" y="225"/>
                        <a:pt x="566" y="112"/>
                        <a:pt x="730" y="0"/>
                      </a:cubicBezTo>
                    </a:path>
                  </a:pathLst>
                </a:custGeom>
                <a:noFill/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104" name="Rectangle 7"/>
                <p:cNvSpPr>
                  <a:spLocks noChangeArrowheads="1"/>
                </p:cNvSpPr>
                <p:nvPr/>
              </p:nvSpPr>
              <p:spPr bwMode="auto">
                <a:xfrm>
                  <a:off x="1080" y="2639"/>
                  <a:ext cx="1237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Berkeley 37-inch cyclotron</a:t>
                  </a:r>
                </a:p>
              </p:txBody>
            </p:sp>
            <p:sp>
              <p:nvSpPr>
                <p:cNvPr id="105" name="Rectangle 8"/>
                <p:cNvSpPr>
                  <a:spLocks noChangeArrowheads="1"/>
                </p:cNvSpPr>
                <p:nvPr/>
              </p:nvSpPr>
              <p:spPr bwMode="auto">
                <a:xfrm>
                  <a:off x="923" y="2829"/>
                  <a:ext cx="674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350 mCi</a:t>
                  </a:r>
                </a:p>
                <a:p>
                  <a:r>
                    <a:rPr lang="en-GB" sz="1200">
                      <a:solidFill>
                        <a:srgbClr val="800080"/>
                      </a:solidFill>
                    </a:rPr>
                    <a:t>Ra-Be source</a:t>
                  </a:r>
                </a:p>
              </p:txBody>
            </p:sp>
            <p:sp>
              <p:nvSpPr>
                <p:cNvPr id="106" name="Rectangle 9"/>
                <p:cNvSpPr>
                  <a:spLocks noChangeArrowheads="1"/>
                </p:cNvSpPr>
                <p:nvPr/>
              </p:nvSpPr>
              <p:spPr bwMode="auto">
                <a:xfrm>
                  <a:off x="766" y="3272"/>
                  <a:ext cx="525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Chadwick</a:t>
                  </a:r>
                </a:p>
              </p:txBody>
            </p:sp>
          </p:grpSp>
          <p:sp>
            <p:nvSpPr>
              <p:cNvPr id="100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687" y="3333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1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793" y="2895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2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975" y="2578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rot="-5400000">
              <a:off x="5285" y="1279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510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1930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56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1970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07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1980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58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1990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4101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2000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461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2010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512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2020</a:t>
              </a:r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1162" y="3583"/>
              <a:ext cx="3614" cy="51"/>
              <a:chOff x="1025" y="3443"/>
              <a:chExt cx="3873" cy="53"/>
            </a:xfrm>
          </p:grpSpPr>
          <p:sp>
            <p:nvSpPr>
              <p:cNvPr id="91" name="Line 22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2" name="Line 23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3" name="Line 24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4" name="Line 25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5" name="Line 26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6" name="Line 27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7" name="Line 28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8" name="Line 29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162" y="1204"/>
              <a:ext cx="3614" cy="51"/>
              <a:chOff x="1025" y="3443"/>
              <a:chExt cx="3873" cy="53"/>
            </a:xfrm>
          </p:grpSpPr>
          <p:sp>
            <p:nvSpPr>
              <p:cNvPr id="83" name="Line 31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4" name="Line 32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5" name="Line 33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6" name="Line 34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7" name="Line 35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8" name="Line 36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9" name="Line 37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0" name="Line 38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rot="-5400000">
              <a:off x="689" y="2387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rot="-5400000">
              <a:off x="689" y="1833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rot="-5400000">
              <a:off x="689" y="1279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 rot="-5400000">
              <a:off x="5285" y="3495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rot="-5400000">
              <a:off x="5285" y="2941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 rot="-5400000">
              <a:off x="5285" y="2387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rot="-5400000">
              <a:off x="5285" y="1833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Rectangle 46"/>
            <p:cNvSpPr>
              <a:spLocks noChangeArrowheads="1"/>
            </p:cNvSpPr>
            <p:nvPr/>
          </p:nvSpPr>
          <p:spPr bwMode="auto">
            <a:xfrm>
              <a:off x="659" y="1211"/>
              <a:ext cx="4649" cy="2410"/>
            </a:xfrm>
            <a:prstGeom prst="rect">
              <a:avLst/>
            </a:prstGeom>
            <a:noFill/>
            <a:ln w="38100">
              <a:solidFill>
                <a:srgbClr val="66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71" y="2843"/>
              <a:ext cx="3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5" name="Rectangle 48"/>
            <p:cNvSpPr>
              <a:spLocks noChangeArrowheads="1"/>
            </p:cNvSpPr>
            <p:nvPr/>
          </p:nvSpPr>
          <p:spPr bwMode="auto">
            <a:xfrm>
              <a:off x="324" y="2286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324" y="1730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7" name="Rectangle 50"/>
            <p:cNvSpPr>
              <a:spLocks noChangeArrowheads="1"/>
            </p:cNvSpPr>
            <p:nvPr/>
          </p:nvSpPr>
          <p:spPr bwMode="auto">
            <a:xfrm>
              <a:off x="324" y="1174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20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489" y="3401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</a:t>
              </a:r>
            </a:p>
          </p:txBody>
        </p:sp>
        <p:sp>
          <p:nvSpPr>
            <p:cNvPr id="29" name="Rectangle 52"/>
            <p:cNvSpPr>
              <a:spLocks noChangeArrowheads="1"/>
            </p:cNvSpPr>
            <p:nvPr/>
          </p:nvSpPr>
          <p:spPr bwMode="auto">
            <a:xfrm>
              <a:off x="3648" y="1575"/>
              <a:ext cx="25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ISIS</a:t>
              </a:r>
            </a:p>
          </p:txBody>
        </p:sp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2945" y="3249"/>
              <a:ext cx="53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1" name="Text Box 54"/>
            <p:cNvSpPr txBox="1">
              <a:spLocks noChangeArrowheads="1"/>
            </p:cNvSpPr>
            <p:nvPr/>
          </p:nvSpPr>
          <p:spPr bwMode="auto">
            <a:xfrm>
              <a:off x="3080" y="3173"/>
              <a:ext cx="89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CC00CC"/>
                  </a:solidFill>
                </a:rPr>
                <a:t>Pulsed Sources</a:t>
              </a: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335" y="1641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   </a:t>
              </a:r>
            </a:p>
          </p:txBody>
        </p:sp>
        <p:sp>
          <p:nvSpPr>
            <p:cNvPr id="33" name="Rectangle 56"/>
            <p:cNvSpPr>
              <a:spLocks noChangeArrowheads="1"/>
            </p:cNvSpPr>
            <p:nvPr/>
          </p:nvSpPr>
          <p:spPr bwMode="auto">
            <a:xfrm>
              <a:off x="3073" y="2028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3155" y="1960"/>
              <a:ext cx="53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5" name="Rectangle 58"/>
            <p:cNvSpPr>
              <a:spLocks noChangeArrowheads="1"/>
            </p:cNvSpPr>
            <p:nvPr/>
          </p:nvSpPr>
          <p:spPr bwMode="auto">
            <a:xfrm>
              <a:off x="3254" y="2022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6" name="Rectangle 59"/>
            <p:cNvSpPr>
              <a:spLocks noChangeArrowheads="1"/>
            </p:cNvSpPr>
            <p:nvPr/>
          </p:nvSpPr>
          <p:spPr bwMode="auto">
            <a:xfrm>
              <a:off x="3376" y="1906"/>
              <a:ext cx="53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7" name="Rectangle 60"/>
            <p:cNvSpPr>
              <a:spLocks noChangeArrowheads="1"/>
            </p:cNvSpPr>
            <p:nvPr/>
          </p:nvSpPr>
          <p:spPr bwMode="auto">
            <a:xfrm>
              <a:off x="3663" y="1760"/>
              <a:ext cx="52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8" name="Rectangle 61"/>
            <p:cNvSpPr>
              <a:spLocks noChangeArrowheads="1"/>
            </p:cNvSpPr>
            <p:nvPr/>
          </p:nvSpPr>
          <p:spPr bwMode="auto">
            <a:xfrm>
              <a:off x="2829" y="2235"/>
              <a:ext cx="37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ZINP-P</a:t>
              </a:r>
            </a:p>
          </p:txBody>
        </p:sp>
        <p:sp>
          <p:nvSpPr>
            <p:cNvPr id="39" name="Rectangle 62"/>
            <p:cNvSpPr>
              <a:spLocks noChangeArrowheads="1"/>
            </p:cNvSpPr>
            <p:nvPr/>
          </p:nvSpPr>
          <p:spPr bwMode="auto">
            <a:xfrm>
              <a:off x="2735" y="1872"/>
              <a:ext cx="40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ZINP-P</a:t>
              </a:r>
              <a:r>
                <a:rPr lang="en-GB" sz="1200" baseline="30000">
                  <a:solidFill>
                    <a:srgbClr val="CC00CC"/>
                  </a:solidFill>
                </a:rPr>
                <a:t>/</a:t>
              </a:r>
              <a:endParaRPr lang="en-GB" sz="1200">
                <a:solidFill>
                  <a:srgbClr val="CC00CC"/>
                </a:solidFill>
              </a:endParaRPr>
            </a:p>
          </p:txBody>
        </p:sp>
        <p:sp>
          <p:nvSpPr>
            <p:cNvPr id="40" name="Rectangle 63"/>
            <p:cNvSpPr>
              <a:spLocks noChangeArrowheads="1"/>
            </p:cNvSpPr>
            <p:nvPr/>
          </p:nvSpPr>
          <p:spPr bwMode="auto">
            <a:xfrm>
              <a:off x="3288" y="2011"/>
              <a:ext cx="31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KENS</a:t>
              </a:r>
            </a:p>
          </p:txBody>
        </p:sp>
        <p:sp>
          <p:nvSpPr>
            <p:cNvPr id="41" name="Rectangle 64"/>
            <p:cNvSpPr>
              <a:spLocks noChangeArrowheads="1"/>
            </p:cNvSpPr>
            <p:nvPr/>
          </p:nvSpPr>
          <p:spPr bwMode="auto">
            <a:xfrm>
              <a:off x="2783" y="1980"/>
              <a:ext cx="3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WNR</a:t>
              </a:r>
            </a:p>
          </p:txBody>
        </p:sp>
        <p:sp>
          <p:nvSpPr>
            <p:cNvPr id="42" name="Rectangle 65"/>
            <p:cNvSpPr>
              <a:spLocks noChangeArrowheads="1"/>
            </p:cNvSpPr>
            <p:nvPr/>
          </p:nvSpPr>
          <p:spPr bwMode="auto">
            <a:xfrm>
              <a:off x="3117" y="1826"/>
              <a:ext cx="2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IPNS</a:t>
              </a:r>
            </a:p>
          </p:txBody>
        </p:sp>
        <p:sp>
          <p:nvSpPr>
            <p:cNvPr id="43" name="Rectangle 66"/>
            <p:cNvSpPr>
              <a:spLocks noChangeArrowheads="1"/>
            </p:cNvSpPr>
            <p:nvPr/>
          </p:nvSpPr>
          <p:spPr bwMode="auto">
            <a:xfrm>
              <a:off x="2928" y="2195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2870" y="1665"/>
              <a:ext cx="22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339966"/>
                  </a:solidFill>
                </a:rPr>
                <a:t>ILL</a:t>
              </a:r>
            </a:p>
          </p:txBody>
        </p:sp>
        <p:sp>
          <p:nvSpPr>
            <p:cNvPr id="45" name="Oval 68"/>
            <p:cNvSpPr>
              <a:spLocks noChangeArrowheads="1"/>
            </p:cNvSpPr>
            <p:nvPr/>
          </p:nvSpPr>
          <p:spPr bwMode="auto">
            <a:xfrm>
              <a:off x="2816" y="1791"/>
              <a:ext cx="53" cy="56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6" name="Freeform 69"/>
            <p:cNvSpPr>
              <a:spLocks/>
            </p:cNvSpPr>
            <p:nvPr/>
          </p:nvSpPr>
          <p:spPr bwMode="auto">
            <a:xfrm>
              <a:off x="1261" y="1833"/>
              <a:ext cx="1625" cy="935"/>
            </a:xfrm>
            <a:custGeom>
              <a:avLst/>
              <a:gdLst>
                <a:gd name="T0" fmla="*/ 4 w 1692"/>
                <a:gd name="T1" fmla="*/ 705 h 954"/>
                <a:gd name="T2" fmla="*/ 16 w 1692"/>
                <a:gd name="T3" fmla="*/ 443 h 954"/>
                <a:gd name="T4" fmla="*/ 105 w 1692"/>
                <a:gd name="T5" fmla="*/ 191 h 954"/>
                <a:gd name="T6" fmla="*/ 255 w 1692"/>
                <a:gd name="T7" fmla="*/ 55 h 954"/>
                <a:gd name="T8" fmla="*/ 470 w 1692"/>
                <a:gd name="T9" fmla="*/ 10 h 954"/>
                <a:gd name="T10" fmla="*/ 922 w 1692"/>
                <a:gd name="T11" fmla="*/ 10 h 9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92"/>
                <a:gd name="T19" fmla="*/ 0 h 954"/>
                <a:gd name="T20" fmla="*/ 1692 w 1692"/>
                <a:gd name="T21" fmla="*/ 954 h 9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92" h="954">
                  <a:moveTo>
                    <a:pt x="4" y="954"/>
                  </a:moveTo>
                  <a:cubicBezTo>
                    <a:pt x="2" y="834"/>
                    <a:pt x="0" y="715"/>
                    <a:pt x="31" y="599"/>
                  </a:cubicBezTo>
                  <a:cubicBezTo>
                    <a:pt x="62" y="483"/>
                    <a:pt x="119" y="346"/>
                    <a:pt x="192" y="258"/>
                  </a:cubicBezTo>
                  <a:cubicBezTo>
                    <a:pt x="265" y="170"/>
                    <a:pt x="355" y="111"/>
                    <a:pt x="467" y="70"/>
                  </a:cubicBezTo>
                  <a:cubicBezTo>
                    <a:pt x="579" y="29"/>
                    <a:pt x="658" y="20"/>
                    <a:pt x="862" y="10"/>
                  </a:cubicBezTo>
                  <a:cubicBezTo>
                    <a:pt x="1066" y="0"/>
                    <a:pt x="1379" y="5"/>
                    <a:pt x="1692" y="10"/>
                  </a:cubicBezTo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47" name="Group 70"/>
            <p:cNvGrpSpPr>
              <a:grpSpLocks/>
            </p:cNvGrpSpPr>
            <p:nvPr/>
          </p:nvGrpSpPr>
          <p:grpSpPr bwMode="auto">
            <a:xfrm>
              <a:off x="1012" y="1667"/>
              <a:ext cx="3279" cy="1563"/>
              <a:chOff x="981" y="1459"/>
              <a:chExt cx="3513" cy="1607"/>
            </a:xfrm>
          </p:grpSpPr>
          <p:sp>
            <p:nvSpPr>
              <p:cNvPr id="65" name="Rectangle 71"/>
              <p:cNvSpPr>
                <a:spLocks noChangeArrowheads="1"/>
              </p:cNvSpPr>
              <p:nvPr/>
            </p:nvSpPr>
            <p:spPr bwMode="auto">
              <a:xfrm>
                <a:off x="1030" y="1862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X-10</a:t>
                </a:r>
              </a:p>
            </p:txBody>
          </p:sp>
          <p:sp>
            <p:nvSpPr>
              <p:cNvPr id="66" name="Rectangle 72"/>
              <p:cNvSpPr>
                <a:spLocks noChangeArrowheads="1"/>
              </p:cNvSpPr>
              <p:nvPr/>
            </p:nvSpPr>
            <p:spPr bwMode="auto">
              <a:xfrm>
                <a:off x="981" y="2153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CP-2</a:t>
                </a:r>
              </a:p>
            </p:txBody>
          </p:sp>
          <p:sp>
            <p:nvSpPr>
              <p:cNvPr id="67" name="Oval 73"/>
              <p:cNvSpPr>
                <a:spLocks noChangeArrowheads="1"/>
              </p:cNvSpPr>
              <p:nvPr/>
            </p:nvSpPr>
            <p:spPr bwMode="auto">
              <a:xfrm>
                <a:off x="1221" y="256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8" name="Oval 74"/>
              <p:cNvSpPr>
                <a:spLocks noChangeArrowheads="1"/>
              </p:cNvSpPr>
              <p:nvPr/>
            </p:nvSpPr>
            <p:spPr bwMode="auto">
              <a:xfrm>
                <a:off x="1285" y="2222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9" name="Oval 75"/>
              <p:cNvSpPr>
                <a:spLocks noChangeArrowheads="1"/>
              </p:cNvSpPr>
              <p:nvPr/>
            </p:nvSpPr>
            <p:spPr bwMode="auto">
              <a:xfrm>
                <a:off x="1313" y="193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0" name="Oval 76"/>
              <p:cNvSpPr>
                <a:spLocks noChangeArrowheads="1"/>
              </p:cNvSpPr>
              <p:nvPr/>
            </p:nvSpPr>
            <p:spPr bwMode="auto">
              <a:xfrm>
                <a:off x="1532" y="175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1" name="Oval 77"/>
              <p:cNvSpPr>
                <a:spLocks noChangeArrowheads="1"/>
              </p:cNvSpPr>
              <p:nvPr/>
            </p:nvSpPr>
            <p:spPr bwMode="auto">
              <a:xfrm>
                <a:off x="1825" y="1653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2" name="Oval 78"/>
              <p:cNvSpPr>
                <a:spLocks noChangeArrowheads="1"/>
              </p:cNvSpPr>
              <p:nvPr/>
            </p:nvSpPr>
            <p:spPr bwMode="auto">
              <a:xfrm>
                <a:off x="2111" y="1678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3" name="Oval 79"/>
              <p:cNvSpPr>
                <a:spLocks noChangeArrowheads="1"/>
              </p:cNvSpPr>
              <p:nvPr/>
            </p:nvSpPr>
            <p:spPr bwMode="auto">
              <a:xfrm>
                <a:off x="2569" y="164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4" name="Oval 80"/>
              <p:cNvSpPr>
                <a:spLocks noChangeArrowheads="1"/>
              </p:cNvSpPr>
              <p:nvPr/>
            </p:nvSpPr>
            <p:spPr bwMode="auto">
              <a:xfrm>
                <a:off x="2594" y="159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5" name="Text Box 81"/>
              <p:cNvSpPr txBox="1">
                <a:spLocks noChangeArrowheads="1"/>
              </p:cNvSpPr>
              <p:nvPr/>
            </p:nvSpPr>
            <p:spPr bwMode="auto">
              <a:xfrm>
                <a:off x="3213" y="2839"/>
                <a:ext cx="12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en-GB" sz="1600">
                    <a:solidFill>
                      <a:srgbClr val="339966"/>
                    </a:solidFill>
                  </a:rPr>
                  <a:t>Steady State Sources</a:t>
                </a:r>
              </a:p>
            </p:txBody>
          </p:sp>
          <p:sp>
            <p:nvSpPr>
              <p:cNvPr id="76" name="Oval 82"/>
              <p:cNvSpPr>
                <a:spLocks noChangeArrowheads="1"/>
              </p:cNvSpPr>
              <p:nvPr/>
            </p:nvSpPr>
            <p:spPr bwMode="auto">
              <a:xfrm>
                <a:off x="3052" y="291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7" name="Rectangle 83"/>
              <p:cNvSpPr>
                <a:spLocks noChangeArrowheads="1"/>
              </p:cNvSpPr>
              <p:nvPr/>
            </p:nvSpPr>
            <p:spPr bwMode="auto">
              <a:xfrm>
                <a:off x="2383" y="1665"/>
                <a:ext cx="35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HFBR</a:t>
                </a:r>
              </a:p>
            </p:txBody>
          </p:sp>
          <p:sp>
            <p:nvSpPr>
              <p:cNvPr id="78" name="Rectangle 84"/>
              <p:cNvSpPr>
                <a:spLocks noChangeArrowheads="1"/>
              </p:cNvSpPr>
              <p:nvPr/>
            </p:nvSpPr>
            <p:spPr bwMode="auto">
              <a:xfrm>
                <a:off x="2402" y="1459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HFIR</a:t>
                </a:r>
              </a:p>
            </p:txBody>
          </p:sp>
          <p:sp>
            <p:nvSpPr>
              <p:cNvPr id="79" name="Rectangle 85"/>
              <p:cNvSpPr>
                <a:spLocks noChangeArrowheads="1"/>
              </p:cNvSpPr>
              <p:nvPr/>
            </p:nvSpPr>
            <p:spPr bwMode="auto">
              <a:xfrm>
                <a:off x="2015" y="1487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NRU</a:t>
                </a:r>
              </a:p>
            </p:txBody>
          </p:sp>
          <p:sp>
            <p:nvSpPr>
              <p:cNvPr id="80" name="Rectangle 86"/>
              <p:cNvSpPr>
                <a:spLocks noChangeArrowheads="1"/>
              </p:cNvSpPr>
              <p:nvPr/>
            </p:nvSpPr>
            <p:spPr bwMode="auto">
              <a:xfrm>
                <a:off x="1588" y="1503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339966"/>
                    </a:solidFill>
                  </a:rPr>
                  <a:t>MTR</a:t>
                </a:r>
              </a:p>
            </p:txBody>
          </p:sp>
          <p:sp>
            <p:nvSpPr>
              <p:cNvPr id="81" name="Rectangle 87"/>
              <p:cNvSpPr>
                <a:spLocks noChangeArrowheads="1"/>
              </p:cNvSpPr>
              <p:nvPr/>
            </p:nvSpPr>
            <p:spPr bwMode="auto">
              <a:xfrm>
                <a:off x="1241" y="1646"/>
                <a:ext cx="3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NRX</a:t>
                </a:r>
              </a:p>
            </p:txBody>
          </p:sp>
          <p:sp>
            <p:nvSpPr>
              <p:cNvPr id="82" name="Rectangle 88"/>
              <p:cNvSpPr>
                <a:spLocks noChangeArrowheads="1"/>
              </p:cNvSpPr>
              <p:nvPr/>
            </p:nvSpPr>
            <p:spPr bwMode="auto">
              <a:xfrm>
                <a:off x="1290" y="2470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CP-1</a:t>
                </a:r>
              </a:p>
            </p:txBody>
          </p:sp>
        </p:grp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02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1940</a:t>
              </a:r>
            </a:p>
          </p:txBody>
        </p:sp>
        <p:sp>
          <p:nvSpPr>
            <p:cNvPr id="49" name="Text Box 90"/>
            <p:cNvSpPr txBox="1">
              <a:spLocks noChangeArrowheads="1"/>
            </p:cNvSpPr>
            <p:nvPr/>
          </p:nvSpPr>
          <p:spPr bwMode="auto">
            <a:xfrm>
              <a:off x="153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1950</a:t>
              </a:r>
            </a:p>
          </p:txBody>
        </p:sp>
        <p:sp>
          <p:nvSpPr>
            <p:cNvPr id="50" name="Text Box 91"/>
            <p:cNvSpPr txBox="1">
              <a:spLocks noChangeArrowheads="1"/>
            </p:cNvSpPr>
            <p:nvPr/>
          </p:nvSpPr>
          <p:spPr bwMode="auto">
            <a:xfrm>
              <a:off x="2049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1960</a:t>
              </a:r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 rot="-5400000">
              <a:off x="689" y="3495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 rot="-5400000">
              <a:off x="689" y="2941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3" name="Rectangle 94"/>
            <p:cNvSpPr>
              <a:spLocks noChangeArrowheads="1"/>
            </p:cNvSpPr>
            <p:nvPr/>
          </p:nvSpPr>
          <p:spPr bwMode="auto">
            <a:xfrm rot="16200000">
              <a:off x="-345" y="2051"/>
              <a:ext cx="12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666699"/>
                  </a:solidFill>
                </a:rPr>
                <a:t>Thermal flux n/cm</a:t>
              </a:r>
              <a:r>
                <a:rPr lang="en-GB" sz="1600" baseline="30000" dirty="0">
                  <a:solidFill>
                    <a:srgbClr val="666699"/>
                  </a:solidFill>
                </a:rPr>
                <a:t>2</a:t>
              </a:r>
              <a:r>
                <a:rPr lang="en-GB" sz="1600" dirty="0">
                  <a:solidFill>
                    <a:srgbClr val="666699"/>
                  </a:solidFill>
                </a:rPr>
                <a:t>-s</a:t>
              </a:r>
            </a:p>
          </p:txBody>
        </p:sp>
        <p:sp>
          <p:nvSpPr>
            <p:cNvPr id="54" name="Rectangle 95"/>
            <p:cNvSpPr>
              <a:spLocks noChangeArrowheads="1"/>
            </p:cNvSpPr>
            <p:nvPr/>
          </p:nvSpPr>
          <p:spPr bwMode="auto">
            <a:xfrm>
              <a:off x="795" y="3961"/>
              <a:ext cx="351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dirty="0"/>
                <a:t>(Updated from </a:t>
              </a:r>
              <a:r>
                <a:rPr lang="en-GB" sz="1200" i="1" dirty="0"/>
                <a:t>Neutron Scattering</a:t>
              </a:r>
              <a:r>
                <a:rPr lang="en-GB" sz="1200" dirty="0"/>
                <a:t>, K. </a:t>
              </a:r>
              <a:r>
                <a:rPr lang="en-GB" sz="1200" dirty="0" err="1"/>
                <a:t>Sköld</a:t>
              </a:r>
              <a:r>
                <a:rPr lang="en-GB" sz="1200" dirty="0"/>
                <a:t> and D. L. Price, eds., Academic Press, 1986) </a:t>
              </a:r>
            </a:p>
          </p:txBody>
        </p:sp>
        <p:sp>
          <p:nvSpPr>
            <p:cNvPr id="55" name="Rectangle 96"/>
            <p:cNvSpPr>
              <a:spLocks noChangeArrowheads="1"/>
            </p:cNvSpPr>
            <p:nvPr/>
          </p:nvSpPr>
          <p:spPr bwMode="auto">
            <a:xfrm>
              <a:off x="4717" y="1643"/>
              <a:ext cx="52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56" name="Line 97"/>
            <p:cNvSpPr>
              <a:spLocks noChangeShapeType="1"/>
            </p:cNvSpPr>
            <p:nvPr/>
          </p:nvSpPr>
          <p:spPr bwMode="auto">
            <a:xfrm>
              <a:off x="2883" y="1839"/>
              <a:ext cx="2163" cy="1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57" name="Group 98"/>
            <p:cNvGrpSpPr>
              <a:grpSpLocks/>
            </p:cNvGrpSpPr>
            <p:nvPr/>
          </p:nvGrpSpPr>
          <p:grpSpPr bwMode="auto">
            <a:xfrm>
              <a:off x="4393" y="1886"/>
              <a:ext cx="373" cy="209"/>
              <a:chOff x="4600" y="1675"/>
              <a:chExt cx="400" cy="214"/>
            </a:xfrm>
          </p:grpSpPr>
          <p:sp>
            <p:nvSpPr>
              <p:cNvPr id="63" name="Rectangle 99"/>
              <p:cNvSpPr>
                <a:spLocks noChangeArrowheads="1"/>
              </p:cNvSpPr>
              <p:nvPr/>
            </p:nvSpPr>
            <p:spPr bwMode="auto">
              <a:xfrm>
                <a:off x="4600" y="1704"/>
                <a:ext cx="4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FRM-II</a:t>
                </a:r>
              </a:p>
            </p:txBody>
          </p:sp>
          <p:sp>
            <p:nvSpPr>
              <p:cNvPr id="64" name="Oval 100"/>
              <p:cNvSpPr>
                <a:spLocks noChangeArrowheads="1"/>
              </p:cNvSpPr>
              <p:nvPr/>
            </p:nvSpPr>
            <p:spPr bwMode="auto">
              <a:xfrm>
                <a:off x="4600" y="167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grpSp>
          <p:nvGrpSpPr>
            <p:cNvPr id="58" name="Group 101"/>
            <p:cNvGrpSpPr>
              <a:grpSpLocks/>
            </p:cNvGrpSpPr>
            <p:nvPr/>
          </p:nvGrpSpPr>
          <p:grpSpPr bwMode="auto">
            <a:xfrm>
              <a:off x="3920" y="1992"/>
              <a:ext cx="311" cy="216"/>
              <a:chOff x="4095" y="1784"/>
              <a:chExt cx="333" cy="221"/>
            </a:xfrm>
          </p:grpSpPr>
          <p:sp>
            <p:nvSpPr>
              <p:cNvPr id="61" name="Oval 102"/>
              <p:cNvSpPr>
                <a:spLocks noChangeArrowheads="1"/>
              </p:cNvSpPr>
              <p:nvPr/>
            </p:nvSpPr>
            <p:spPr bwMode="auto">
              <a:xfrm>
                <a:off x="4111" y="178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2" name="Rectangle 103"/>
              <p:cNvSpPr>
                <a:spLocks noChangeArrowheads="1"/>
              </p:cNvSpPr>
              <p:nvPr/>
            </p:nvSpPr>
            <p:spPr bwMode="auto">
              <a:xfrm>
                <a:off x="4095" y="1820"/>
                <a:ext cx="33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SINQ</a:t>
                </a:r>
              </a:p>
            </p:txBody>
          </p:sp>
        </p:grpSp>
        <p:sp>
          <p:nvSpPr>
            <p:cNvPr id="59" name="Arc 104"/>
            <p:cNvSpPr>
              <a:spLocks/>
            </p:cNvSpPr>
            <p:nvPr/>
          </p:nvSpPr>
          <p:spPr bwMode="auto">
            <a:xfrm flipH="1">
              <a:off x="2841" y="1645"/>
              <a:ext cx="2010" cy="1832"/>
            </a:xfrm>
            <a:custGeom>
              <a:avLst/>
              <a:gdLst>
                <a:gd name="T0" fmla="*/ 0 w 17821"/>
                <a:gd name="T1" fmla="*/ 0 h 21600"/>
                <a:gd name="T2" fmla="*/ 0 w 17821"/>
                <a:gd name="T3" fmla="*/ 0 h 21600"/>
                <a:gd name="T4" fmla="*/ 0 w 17821"/>
                <a:gd name="T5" fmla="*/ 0 h 21600"/>
                <a:gd name="T6" fmla="*/ 0 60000 65536"/>
                <a:gd name="T7" fmla="*/ 0 60000 65536"/>
                <a:gd name="T8" fmla="*/ 0 60000 65536"/>
                <a:gd name="T9" fmla="*/ 0 w 17821"/>
                <a:gd name="T10" fmla="*/ 0 h 21600"/>
                <a:gd name="T11" fmla="*/ 17821 w 178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21" h="21600" fill="none" extrusionOk="0">
                  <a:moveTo>
                    <a:pt x="0" y="19"/>
                  </a:moveTo>
                  <a:cubicBezTo>
                    <a:pt x="303" y="6"/>
                    <a:pt x="607" y="-1"/>
                    <a:pt x="911" y="-1"/>
                  </a:cubicBezTo>
                  <a:cubicBezTo>
                    <a:pt x="7497" y="-1"/>
                    <a:pt x="13723" y="3004"/>
                    <a:pt x="17821" y="8160"/>
                  </a:cubicBezTo>
                </a:path>
                <a:path w="17821" h="21600" stroke="0" extrusionOk="0">
                  <a:moveTo>
                    <a:pt x="0" y="19"/>
                  </a:moveTo>
                  <a:cubicBezTo>
                    <a:pt x="303" y="6"/>
                    <a:pt x="607" y="-1"/>
                    <a:pt x="911" y="-1"/>
                  </a:cubicBezTo>
                  <a:cubicBezTo>
                    <a:pt x="7497" y="-1"/>
                    <a:pt x="13723" y="3004"/>
                    <a:pt x="17821" y="8160"/>
                  </a:cubicBezTo>
                  <a:lnTo>
                    <a:pt x="911" y="21600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0" name="Rectangle 105"/>
            <p:cNvSpPr>
              <a:spLocks noChangeArrowheads="1"/>
            </p:cNvSpPr>
            <p:nvPr/>
          </p:nvSpPr>
          <p:spPr bwMode="auto">
            <a:xfrm>
              <a:off x="4692" y="1648"/>
              <a:ext cx="26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CC00CC"/>
                  </a:solidFill>
                </a:rPr>
                <a:t>SNS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neutron sources</a:t>
            </a:r>
            <a:endParaRPr lang="en-US" dirty="0"/>
          </a:p>
        </p:txBody>
      </p:sp>
      <p:sp>
        <p:nvSpPr>
          <p:cNvPr id="109" name="Rectangle 96"/>
          <p:cNvSpPr>
            <a:spLocks noChangeArrowheads="1"/>
          </p:cNvSpPr>
          <p:nvPr/>
        </p:nvSpPr>
        <p:spPr bwMode="auto">
          <a:xfrm>
            <a:off x="7841901" y="2101062"/>
            <a:ext cx="83104" cy="84489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2000"/>
          </a:p>
        </p:txBody>
      </p:sp>
      <p:sp>
        <p:nvSpPr>
          <p:cNvPr id="110" name="Rectangle 105"/>
          <p:cNvSpPr>
            <a:spLocks noChangeArrowheads="1"/>
          </p:cNvSpPr>
          <p:nvPr/>
        </p:nvSpPr>
        <p:spPr bwMode="auto">
          <a:xfrm>
            <a:off x="7522548" y="1873793"/>
            <a:ext cx="6149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CC00CC"/>
                </a:solidFill>
              </a:rPr>
              <a:t>J-PARC</a:t>
            </a:r>
            <a:endParaRPr lang="en-GB" sz="12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8780" y="1444103"/>
            <a:ext cx="8510177" cy="4557787"/>
            <a:chOff x="175" y="1174"/>
            <a:chExt cx="5325" cy="296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37" y="2476"/>
              <a:ext cx="1521" cy="1135"/>
              <a:chOff x="687" y="2290"/>
              <a:chExt cx="1630" cy="1167"/>
            </a:xfrm>
          </p:grpSpPr>
          <p:grpSp>
            <p:nvGrpSpPr>
              <p:cNvPr id="99" name="Group 5"/>
              <p:cNvGrpSpPr>
                <a:grpSpLocks/>
              </p:cNvGrpSpPr>
              <p:nvPr/>
            </p:nvGrpSpPr>
            <p:grpSpPr bwMode="auto">
              <a:xfrm>
                <a:off x="710" y="2290"/>
                <a:ext cx="1607" cy="1167"/>
                <a:chOff x="710" y="2290"/>
                <a:chExt cx="1607" cy="1167"/>
              </a:xfrm>
            </p:grpSpPr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710" y="2290"/>
                  <a:ext cx="730" cy="1098"/>
                </a:xfrm>
                <a:custGeom>
                  <a:avLst/>
                  <a:gdLst>
                    <a:gd name="T0" fmla="*/ 0 w 730"/>
                    <a:gd name="T1" fmla="*/ 1098 h 1098"/>
                    <a:gd name="T2" fmla="*/ 121 w 730"/>
                    <a:gd name="T3" fmla="*/ 616 h 1098"/>
                    <a:gd name="T4" fmla="*/ 301 w 730"/>
                    <a:gd name="T5" fmla="*/ 328 h 1098"/>
                    <a:gd name="T6" fmla="*/ 730 w 730"/>
                    <a:gd name="T7" fmla="*/ 0 h 109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0"/>
                    <a:gd name="T13" fmla="*/ 0 h 1098"/>
                    <a:gd name="T14" fmla="*/ 730 w 730"/>
                    <a:gd name="T15" fmla="*/ 1098 h 109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0" h="1098">
                      <a:moveTo>
                        <a:pt x="0" y="1098"/>
                      </a:moveTo>
                      <a:cubicBezTo>
                        <a:pt x="35" y="921"/>
                        <a:pt x="71" y="744"/>
                        <a:pt x="121" y="616"/>
                      </a:cubicBezTo>
                      <a:cubicBezTo>
                        <a:pt x="171" y="488"/>
                        <a:pt x="200" y="431"/>
                        <a:pt x="301" y="328"/>
                      </a:cubicBezTo>
                      <a:cubicBezTo>
                        <a:pt x="402" y="225"/>
                        <a:pt x="566" y="112"/>
                        <a:pt x="730" y="0"/>
                      </a:cubicBezTo>
                    </a:path>
                  </a:pathLst>
                </a:custGeom>
                <a:noFill/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104" name="Rectangle 7"/>
                <p:cNvSpPr>
                  <a:spLocks noChangeArrowheads="1"/>
                </p:cNvSpPr>
                <p:nvPr/>
              </p:nvSpPr>
              <p:spPr bwMode="auto">
                <a:xfrm>
                  <a:off x="1080" y="2639"/>
                  <a:ext cx="1237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Berkeley 37-inch cyclotron</a:t>
                  </a:r>
                </a:p>
              </p:txBody>
            </p:sp>
            <p:sp>
              <p:nvSpPr>
                <p:cNvPr id="105" name="Rectangle 8"/>
                <p:cNvSpPr>
                  <a:spLocks noChangeArrowheads="1"/>
                </p:cNvSpPr>
                <p:nvPr/>
              </p:nvSpPr>
              <p:spPr bwMode="auto">
                <a:xfrm>
                  <a:off x="923" y="2829"/>
                  <a:ext cx="674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350 mCi</a:t>
                  </a:r>
                </a:p>
                <a:p>
                  <a:r>
                    <a:rPr lang="en-GB" sz="1200">
                      <a:solidFill>
                        <a:srgbClr val="800080"/>
                      </a:solidFill>
                    </a:rPr>
                    <a:t>Ra-Be source</a:t>
                  </a:r>
                </a:p>
              </p:txBody>
            </p:sp>
            <p:sp>
              <p:nvSpPr>
                <p:cNvPr id="106" name="Rectangle 9"/>
                <p:cNvSpPr>
                  <a:spLocks noChangeArrowheads="1"/>
                </p:cNvSpPr>
                <p:nvPr/>
              </p:nvSpPr>
              <p:spPr bwMode="auto">
                <a:xfrm>
                  <a:off x="766" y="3272"/>
                  <a:ext cx="525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Chadwick</a:t>
                  </a:r>
                </a:p>
              </p:txBody>
            </p:sp>
          </p:grpSp>
          <p:sp>
            <p:nvSpPr>
              <p:cNvPr id="100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687" y="3333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1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793" y="2895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2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975" y="2578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rot="-5400000">
              <a:off x="5285" y="1279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510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1930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56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1970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07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1980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58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1990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4101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2000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461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2010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512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2020</a:t>
              </a:r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1162" y="3583"/>
              <a:ext cx="3614" cy="51"/>
              <a:chOff x="1025" y="3443"/>
              <a:chExt cx="3873" cy="53"/>
            </a:xfrm>
          </p:grpSpPr>
          <p:sp>
            <p:nvSpPr>
              <p:cNvPr id="91" name="Line 22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2" name="Line 23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3" name="Line 24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4" name="Line 25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5" name="Line 26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6" name="Line 27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7" name="Line 28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8" name="Line 29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162" y="1204"/>
              <a:ext cx="3614" cy="51"/>
              <a:chOff x="1025" y="3443"/>
              <a:chExt cx="3873" cy="53"/>
            </a:xfrm>
          </p:grpSpPr>
          <p:sp>
            <p:nvSpPr>
              <p:cNvPr id="83" name="Line 31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4" name="Line 32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5" name="Line 33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6" name="Line 34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7" name="Line 35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8" name="Line 36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9" name="Line 37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0" name="Line 38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rot="-5400000">
              <a:off x="689" y="2387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rot="-5400000">
              <a:off x="689" y="1833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rot="-5400000">
              <a:off x="689" y="1279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 rot="-5400000">
              <a:off x="5285" y="3495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rot="-5400000">
              <a:off x="5285" y="2941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 rot="-5400000">
              <a:off x="5285" y="2387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rot="-5400000">
              <a:off x="5285" y="1833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Rectangle 46"/>
            <p:cNvSpPr>
              <a:spLocks noChangeArrowheads="1"/>
            </p:cNvSpPr>
            <p:nvPr/>
          </p:nvSpPr>
          <p:spPr bwMode="auto">
            <a:xfrm>
              <a:off x="659" y="1211"/>
              <a:ext cx="4649" cy="2410"/>
            </a:xfrm>
            <a:prstGeom prst="rect">
              <a:avLst/>
            </a:prstGeom>
            <a:noFill/>
            <a:ln w="38100">
              <a:solidFill>
                <a:srgbClr val="66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71" y="2843"/>
              <a:ext cx="3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5" name="Rectangle 48"/>
            <p:cNvSpPr>
              <a:spLocks noChangeArrowheads="1"/>
            </p:cNvSpPr>
            <p:nvPr/>
          </p:nvSpPr>
          <p:spPr bwMode="auto">
            <a:xfrm>
              <a:off x="324" y="2286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324" y="1730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7" name="Rectangle 50"/>
            <p:cNvSpPr>
              <a:spLocks noChangeArrowheads="1"/>
            </p:cNvSpPr>
            <p:nvPr/>
          </p:nvSpPr>
          <p:spPr bwMode="auto">
            <a:xfrm>
              <a:off x="324" y="1174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20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489" y="3401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</a:t>
              </a:r>
            </a:p>
          </p:txBody>
        </p:sp>
        <p:sp>
          <p:nvSpPr>
            <p:cNvPr id="29" name="Rectangle 52"/>
            <p:cNvSpPr>
              <a:spLocks noChangeArrowheads="1"/>
            </p:cNvSpPr>
            <p:nvPr/>
          </p:nvSpPr>
          <p:spPr bwMode="auto">
            <a:xfrm>
              <a:off x="3648" y="1575"/>
              <a:ext cx="25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ISIS</a:t>
              </a:r>
            </a:p>
          </p:txBody>
        </p:sp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2945" y="3249"/>
              <a:ext cx="53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1" name="Text Box 54"/>
            <p:cNvSpPr txBox="1">
              <a:spLocks noChangeArrowheads="1"/>
            </p:cNvSpPr>
            <p:nvPr/>
          </p:nvSpPr>
          <p:spPr bwMode="auto">
            <a:xfrm>
              <a:off x="3080" y="3173"/>
              <a:ext cx="89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CC00CC"/>
                  </a:solidFill>
                </a:rPr>
                <a:t>Pulsed Sources</a:t>
              </a: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335" y="1641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   </a:t>
              </a:r>
            </a:p>
          </p:txBody>
        </p:sp>
        <p:sp>
          <p:nvSpPr>
            <p:cNvPr id="33" name="Rectangle 56"/>
            <p:cNvSpPr>
              <a:spLocks noChangeArrowheads="1"/>
            </p:cNvSpPr>
            <p:nvPr/>
          </p:nvSpPr>
          <p:spPr bwMode="auto">
            <a:xfrm>
              <a:off x="3073" y="2028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4" name="Rectangle 57"/>
            <p:cNvSpPr>
              <a:spLocks noChangeArrowheads="1"/>
            </p:cNvSpPr>
            <p:nvPr/>
          </p:nvSpPr>
          <p:spPr bwMode="auto">
            <a:xfrm>
              <a:off x="3155" y="1960"/>
              <a:ext cx="53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5" name="Rectangle 58"/>
            <p:cNvSpPr>
              <a:spLocks noChangeArrowheads="1"/>
            </p:cNvSpPr>
            <p:nvPr/>
          </p:nvSpPr>
          <p:spPr bwMode="auto">
            <a:xfrm>
              <a:off x="3254" y="2022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6" name="Rectangle 59"/>
            <p:cNvSpPr>
              <a:spLocks noChangeArrowheads="1"/>
            </p:cNvSpPr>
            <p:nvPr/>
          </p:nvSpPr>
          <p:spPr bwMode="auto">
            <a:xfrm>
              <a:off x="3376" y="1906"/>
              <a:ext cx="53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7" name="Rectangle 60"/>
            <p:cNvSpPr>
              <a:spLocks noChangeArrowheads="1"/>
            </p:cNvSpPr>
            <p:nvPr/>
          </p:nvSpPr>
          <p:spPr bwMode="auto">
            <a:xfrm>
              <a:off x="3663" y="1760"/>
              <a:ext cx="52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38" name="Rectangle 61"/>
            <p:cNvSpPr>
              <a:spLocks noChangeArrowheads="1"/>
            </p:cNvSpPr>
            <p:nvPr/>
          </p:nvSpPr>
          <p:spPr bwMode="auto">
            <a:xfrm>
              <a:off x="2829" y="2235"/>
              <a:ext cx="37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ZINP-P</a:t>
              </a:r>
            </a:p>
          </p:txBody>
        </p:sp>
        <p:sp>
          <p:nvSpPr>
            <p:cNvPr id="39" name="Rectangle 62"/>
            <p:cNvSpPr>
              <a:spLocks noChangeArrowheads="1"/>
            </p:cNvSpPr>
            <p:nvPr/>
          </p:nvSpPr>
          <p:spPr bwMode="auto">
            <a:xfrm>
              <a:off x="2735" y="1872"/>
              <a:ext cx="40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ZINP-P</a:t>
              </a:r>
              <a:r>
                <a:rPr lang="en-GB" sz="1200" baseline="30000">
                  <a:solidFill>
                    <a:srgbClr val="CC00CC"/>
                  </a:solidFill>
                </a:rPr>
                <a:t>/</a:t>
              </a:r>
              <a:endParaRPr lang="en-GB" sz="1200">
                <a:solidFill>
                  <a:srgbClr val="CC00CC"/>
                </a:solidFill>
              </a:endParaRPr>
            </a:p>
          </p:txBody>
        </p:sp>
        <p:sp>
          <p:nvSpPr>
            <p:cNvPr id="40" name="Rectangle 63"/>
            <p:cNvSpPr>
              <a:spLocks noChangeArrowheads="1"/>
            </p:cNvSpPr>
            <p:nvPr/>
          </p:nvSpPr>
          <p:spPr bwMode="auto">
            <a:xfrm>
              <a:off x="3288" y="2011"/>
              <a:ext cx="31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KENS</a:t>
              </a:r>
            </a:p>
          </p:txBody>
        </p:sp>
        <p:sp>
          <p:nvSpPr>
            <p:cNvPr id="41" name="Rectangle 64"/>
            <p:cNvSpPr>
              <a:spLocks noChangeArrowheads="1"/>
            </p:cNvSpPr>
            <p:nvPr/>
          </p:nvSpPr>
          <p:spPr bwMode="auto">
            <a:xfrm>
              <a:off x="2783" y="1980"/>
              <a:ext cx="3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WNR</a:t>
              </a:r>
            </a:p>
          </p:txBody>
        </p:sp>
        <p:sp>
          <p:nvSpPr>
            <p:cNvPr id="42" name="Rectangle 65"/>
            <p:cNvSpPr>
              <a:spLocks noChangeArrowheads="1"/>
            </p:cNvSpPr>
            <p:nvPr/>
          </p:nvSpPr>
          <p:spPr bwMode="auto">
            <a:xfrm>
              <a:off x="3117" y="1826"/>
              <a:ext cx="2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IPNS</a:t>
              </a:r>
            </a:p>
          </p:txBody>
        </p:sp>
        <p:sp>
          <p:nvSpPr>
            <p:cNvPr id="43" name="Rectangle 66"/>
            <p:cNvSpPr>
              <a:spLocks noChangeArrowheads="1"/>
            </p:cNvSpPr>
            <p:nvPr/>
          </p:nvSpPr>
          <p:spPr bwMode="auto">
            <a:xfrm>
              <a:off x="2928" y="2195"/>
              <a:ext cx="52" cy="54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2870" y="1665"/>
              <a:ext cx="22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339966"/>
                  </a:solidFill>
                </a:rPr>
                <a:t>ILL</a:t>
              </a:r>
            </a:p>
          </p:txBody>
        </p:sp>
        <p:sp>
          <p:nvSpPr>
            <p:cNvPr id="45" name="Oval 68"/>
            <p:cNvSpPr>
              <a:spLocks noChangeArrowheads="1"/>
            </p:cNvSpPr>
            <p:nvPr/>
          </p:nvSpPr>
          <p:spPr bwMode="auto">
            <a:xfrm>
              <a:off x="2816" y="1791"/>
              <a:ext cx="53" cy="56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6" name="Freeform 69"/>
            <p:cNvSpPr>
              <a:spLocks/>
            </p:cNvSpPr>
            <p:nvPr/>
          </p:nvSpPr>
          <p:spPr bwMode="auto">
            <a:xfrm>
              <a:off x="1261" y="1833"/>
              <a:ext cx="1625" cy="935"/>
            </a:xfrm>
            <a:custGeom>
              <a:avLst/>
              <a:gdLst>
                <a:gd name="T0" fmla="*/ 4 w 1692"/>
                <a:gd name="T1" fmla="*/ 705 h 954"/>
                <a:gd name="T2" fmla="*/ 16 w 1692"/>
                <a:gd name="T3" fmla="*/ 443 h 954"/>
                <a:gd name="T4" fmla="*/ 105 w 1692"/>
                <a:gd name="T5" fmla="*/ 191 h 954"/>
                <a:gd name="T6" fmla="*/ 255 w 1692"/>
                <a:gd name="T7" fmla="*/ 55 h 954"/>
                <a:gd name="T8" fmla="*/ 470 w 1692"/>
                <a:gd name="T9" fmla="*/ 10 h 954"/>
                <a:gd name="T10" fmla="*/ 922 w 1692"/>
                <a:gd name="T11" fmla="*/ 10 h 9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92"/>
                <a:gd name="T19" fmla="*/ 0 h 954"/>
                <a:gd name="T20" fmla="*/ 1692 w 1692"/>
                <a:gd name="T21" fmla="*/ 954 h 9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92" h="954">
                  <a:moveTo>
                    <a:pt x="4" y="954"/>
                  </a:moveTo>
                  <a:cubicBezTo>
                    <a:pt x="2" y="834"/>
                    <a:pt x="0" y="715"/>
                    <a:pt x="31" y="599"/>
                  </a:cubicBezTo>
                  <a:cubicBezTo>
                    <a:pt x="62" y="483"/>
                    <a:pt x="119" y="346"/>
                    <a:pt x="192" y="258"/>
                  </a:cubicBezTo>
                  <a:cubicBezTo>
                    <a:pt x="265" y="170"/>
                    <a:pt x="355" y="111"/>
                    <a:pt x="467" y="70"/>
                  </a:cubicBezTo>
                  <a:cubicBezTo>
                    <a:pt x="579" y="29"/>
                    <a:pt x="658" y="20"/>
                    <a:pt x="862" y="10"/>
                  </a:cubicBezTo>
                  <a:cubicBezTo>
                    <a:pt x="1066" y="0"/>
                    <a:pt x="1379" y="5"/>
                    <a:pt x="1692" y="10"/>
                  </a:cubicBezTo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47" name="Group 70"/>
            <p:cNvGrpSpPr>
              <a:grpSpLocks/>
            </p:cNvGrpSpPr>
            <p:nvPr/>
          </p:nvGrpSpPr>
          <p:grpSpPr bwMode="auto">
            <a:xfrm>
              <a:off x="1012" y="1667"/>
              <a:ext cx="3279" cy="1563"/>
              <a:chOff x="981" y="1459"/>
              <a:chExt cx="3513" cy="1607"/>
            </a:xfrm>
          </p:grpSpPr>
          <p:sp>
            <p:nvSpPr>
              <p:cNvPr id="65" name="Rectangle 71"/>
              <p:cNvSpPr>
                <a:spLocks noChangeArrowheads="1"/>
              </p:cNvSpPr>
              <p:nvPr/>
            </p:nvSpPr>
            <p:spPr bwMode="auto">
              <a:xfrm>
                <a:off x="1030" y="1862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X-10</a:t>
                </a:r>
              </a:p>
            </p:txBody>
          </p:sp>
          <p:sp>
            <p:nvSpPr>
              <p:cNvPr id="66" name="Rectangle 72"/>
              <p:cNvSpPr>
                <a:spLocks noChangeArrowheads="1"/>
              </p:cNvSpPr>
              <p:nvPr/>
            </p:nvSpPr>
            <p:spPr bwMode="auto">
              <a:xfrm>
                <a:off x="981" y="2153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CP-2</a:t>
                </a:r>
              </a:p>
            </p:txBody>
          </p:sp>
          <p:sp>
            <p:nvSpPr>
              <p:cNvPr id="67" name="Oval 73"/>
              <p:cNvSpPr>
                <a:spLocks noChangeArrowheads="1"/>
              </p:cNvSpPr>
              <p:nvPr/>
            </p:nvSpPr>
            <p:spPr bwMode="auto">
              <a:xfrm>
                <a:off x="1221" y="256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8" name="Oval 74"/>
              <p:cNvSpPr>
                <a:spLocks noChangeArrowheads="1"/>
              </p:cNvSpPr>
              <p:nvPr/>
            </p:nvSpPr>
            <p:spPr bwMode="auto">
              <a:xfrm>
                <a:off x="1285" y="2222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9" name="Oval 75"/>
              <p:cNvSpPr>
                <a:spLocks noChangeArrowheads="1"/>
              </p:cNvSpPr>
              <p:nvPr/>
            </p:nvSpPr>
            <p:spPr bwMode="auto">
              <a:xfrm>
                <a:off x="1313" y="193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0" name="Oval 76"/>
              <p:cNvSpPr>
                <a:spLocks noChangeArrowheads="1"/>
              </p:cNvSpPr>
              <p:nvPr/>
            </p:nvSpPr>
            <p:spPr bwMode="auto">
              <a:xfrm>
                <a:off x="1532" y="175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1" name="Oval 77"/>
              <p:cNvSpPr>
                <a:spLocks noChangeArrowheads="1"/>
              </p:cNvSpPr>
              <p:nvPr/>
            </p:nvSpPr>
            <p:spPr bwMode="auto">
              <a:xfrm>
                <a:off x="1825" y="1653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2" name="Oval 78"/>
              <p:cNvSpPr>
                <a:spLocks noChangeArrowheads="1"/>
              </p:cNvSpPr>
              <p:nvPr/>
            </p:nvSpPr>
            <p:spPr bwMode="auto">
              <a:xfrm>
                <a:off x="2111" y="1678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3" name="Oval 79"/>
              <p:cNvSpPr>
                <a:spLocks noChangeArrowheads="1"/>
              </p:cNvSpPr>
              <p:nvPr/>
            </p:nvSpPr>
            <p:spPr bwMode="auto">
              <a:xfrm>
                <a:off x="2569" y="164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4" name="Oval 80"/>
              <p:cNvSpPr>
                <a:spLocks noChangeArrowheads="1"/>
              </p:cNvSpPr>
              <p:nvPr/>
            </p:nvSpPr>
            <p:spPr bwMode="auto">
              <a:xfrm>
                <a:off x="2594" y="159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5" name="Text Box 81"/>
              <p:cNvSpPr txBox="1">
                <a:spLocks noChangeArrowheads="1"/>
              </p:cNvSpPr>
              <p:nvPr/>
            </p:nvSpPr>
            <p:spPr bwMode="auto">
              <a:xfrm>
                <a:off x="3213" y="2839"/>
                <a:ext cx="12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en-GB" sz="1600">
                    <a:solidFill>
                      <a:srgbClr val="339966"/>
                    </a:solidFill>
                  </a:rPr>
                  <a:t>Steady State Sources</a:t>
                </a:r>
              </a:p>
            </p:txBody>
          </p:sp>
          <p:sp>
            <p:nvSpPr>
              <p:cNvPr id="76" name="Oval 82"/>
              <p:cNvSpPr>
                <a:spLocks noChangeArrowheads="1"/>
              </p:cNvSpPr>
              <p:nvPr/>
            </p:nvSpPr>
            <p:spPr bwMode="auto">
              <a:xfrm>
                <a:off x="3052" y="291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7" name="Rectangle 83"/>
              <p:cNvSpPr>
                <a:spLocks noChangeArrowheads="1"/>
              </p:cNvSpPr>
              <p:nvPr/>
            </p:nvSpPr>
            <p:spPr bwMode="auto">
              <a:xfrm>
                <a:off x="2383" y="1665"/>
                <a:ext cx="35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HFBR</a:t>
                </a:r>
              </a:p>
            </p:txBody>
          </p:sp>
          <p:sp>
            <p:nvSpPr>
              <p:cNvPr id="78" name="Rectangle 84"/>
              <p:cNvSpPr>
                <a:spLocks noChangeArrowheads="1"/>
              </p:cNvSpPr>
              <p:nvPr/>
            </p:nvSpPr>
            <p:spPr bwMode="auto">
              <a:xfrm>
                <a:off x="2402" y="1459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HFIR</a:t>
                </a:r>
              </a:p>
            </p:txBody>
          </p:sp>
          <p:sp>
            <p:nvSpPr>
              <p:cNvPr id="79" name="Rectangle 85"/>
              <p:cNvSpPr>
                <a:spLocks noChangeArrowheads="1"/>
              </p:cNvSpPr>
              <p:nvPr/>
            </p:nvSpPr>
            <p:spPr bwMode="auto">
              <a:xfrm>
                <a:off x="2015" y="1487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NRU</a:t>
                </a:r>
              </a:p>
            </p:txBody>
          </p:sp>
          <p:sp>
            <p:nvSpPr>
              <p:cNvPr id="80" name="Rectangle 86"/>
              <p:cNvSpPr>
                <a:spLocks noChangeArrowheads="1"/>
              </p:cNvSpPr>
              <p:nvPr/>
            </p:nvSpPr>
            <p:spPr bwMode="auto">
              <a:xfrm>
                <a:off x="1588" y="1503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339966"/>
                    </a:solidFill>
                  </a:rPr>
                  <a:t>MTR</a:t>
                </a:r>
              </a:p>
            </p:txBody>
          </p:sp>
          <p:sp>
            <p:nvSpPr>
              <p:cNvPr id="81" name="Rectangle 87"/>
              <p:cNvSpPr>
                <a:spLocks noChangeArrowheads="1"/>
              </p:cNvSpPr>
              <p:nvPr/>
            </p:nvSpPr>
            <p:spPr bwMode="auto">
              <a:xfrm>
                <a:off x="1241" y="1646"/>
                <a:ext cx="3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NRX</a:t>
                </a:r>
              </a:p>
            </p:txBody>
          </p:sp>
          <p:sp>
            <p:nvSpPr>
              <p:cNvPr id="82" name="Rectangle 88"/>
              <p:cNvSpPr>
                <a:spLocks noChangeArrowheads="1"/>
              </p:cNvSpPr>
              <p:nvPr/>
            </p:nvSpPr>
            <p:spPr bwMode="auto">
              <a:xfrm>
                <a:off x="1290" y="2470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CP-1</a:t>
                </a:r>
              </a:p>
            </p:txBody>
          </p:sp>
        </p:grp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02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1940</a:t>
              </a:r>
            </a:p>
          </p:txBody>
        </p:sp>
        <p:sp>
          <p:nvSpPr>
            <p:cNvPr id="49" name="Text Box 90"/>
            <p:cNvSpPr txBox="1">
              <a:spLocks noChangeArrowheads="1"/>
            </p:cNvSpPr>
            <p:nvPr/>
          </p:nvSpPr>
          <p:spPr bwMode="auto">
            <a:xfrm>
              <a:off x="153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1950</a:t>
              </a:r>
            </a:p>
          </p:txBody>
        </p:sp>
        <p:sp>
          <p:nvSpPr>
            <p:cNvPr id="50" name="Text Box 91"/>
            <p:cNvSpPr txBox="1">
              <a:spLocks noChangeArrowheads="1"/>
            </p:cNvSpPr>
            <p:nvPr/>
          </p:nvSpPr>
          <p:spPr bwMode="auto">
            <a:xfrm>
              <a:off x="2049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1960</a:t>
              </a:r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 rot="-5400000">
              <a:off x="689" y="3495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 rot="-5400000">
              <a:off x="689" y="2941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3" name="Rectangle 94"/>
            <p:cNvSpPr>
              <a:spLocks noChangeArrowheads="1"/>
            </p:cNvSpPr>
            <p:nvPr/>
          </p:nvSpPr>
          <p:spPr bwMode="auto">
            <a:xfrm rot="16200000">
              <a:off x="-345" y="2051"/>
              <a:ext cx="12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666699"/>
                  </a:solidFill>
                </a:rPr>
                <a:t>Thermal flux n/cm</a:t>
              </a:r>
              <a:r>
                <a:rPr lang="en-GB" sz="1600" baseline="30000" dirty="0">
                  <a:solidFill>
                    <a:srgbClr val="666699"/>
                  </a:solidFill>
                </a:rPr>
                <a:t>2</a:t>
              </a:r>
              <a:r>
                <a:rPr lang="en-GB" sz="1600" dirty="0">
                  <a:solidFill>
                    <a:srgbClr val="666699"/>
                  </a:solidFill>
                </a:rPr>
                <a:t>-s</a:t>
              </a:r>
            </a:p>
          </p:txBody>
        </p:sp>
        <p:sp>
          <p:nvSpPr>
            <p:cNvPr id="54" name="Rectangle 95"/>
            <p:cNvSpPr>
              <a:spLocks noChangeArrowheads="1"/>
            </p:cNvSpPr>
            <p:nvPr/>
          </p:nvSpPr>
          <p:spPr bwMode="auto">
            <a:xfrm>
              <a:off x="795" y="3961"/>
              <a:ext cx="351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dirty="0"/>
                <a:t>(Updated from </a:t>
              </a:r>
              <a:r>
                <a:rPr lang="en-GB" sz="1200" i="1" dirty="0"/>
                <a:t>Neutron Scattering</a:t>
              </a:r>
              <a:r>
                <a:rPr lang="en-GB" sz="1200" dirty="0"/>
                <a:t>, K. </a:t>
              </a:r>
              <a:r>
                <a:rPr lang="en-GB" sz="1200" dirty="0" err="1"/>
                <a:t>Sköld</a:t>
              </a:r>
              <a:r>
                <a:rPr lang="en-GB" sz="1200" dirty="0"/>
                <a:t> and D. L. Price, eds., Academic Press, 1986) </a:t>
              </a:r>
            </a:p>
          </p:txBody>
        </p:sp>
        <p:sp>
          <p:nvSpPr>
            <p:cNvPr id="55" name="Rectangle 96"/>
            <p:cNvSpPr>
              <a:spLocks noChangeArrowheads="1"/>
            </p:cNvSpPr>
            <p:nvPr/>
          </p:nvSpPr>
          <p:spPr bwMode="auto">
            <a:xfrm>
              <a:off x="4717" y="1643"/>
              <a:ext cx="52" cy="55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56" name="Line 97"/>
            <p:cNvSpPr>
              <a:spLocks noChangeShapeType="1"/>
            </p:cNvSpPr>
            <p:nvPr/>
          </p:nvSpPr>
          <p:spPr bwMode="auto">
            <a:xfrm>
              <a:off x="2883" y="1839"/>
              <a:ext cx="2163" cy="1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57" name="Group 98"/>
            <p:cNvGrpSpPr>
              <a:grpSpLocks/>
            </p:cNvGrpSpPr>
            <p:nvPr/>
          </p:nvGrpSpPr>
          <p:grpSpPr bwMode="auto">
            <a:xfrm>
              <a:off x="4393" y="1886"/>
              <a:ext cx="373" cy="209"/>
              <a:chOff x="4600" y="1675"/>
              <a:chExt cx="400" cy="214"/>
            </a:xfrm>
          </p:grpSpPr>
          <p:sp>
            <p:nvSpPr>
              <p:cNvPr id="63" name="Rectangle 99"/>
              <p:cNvSpPr>
                <a:spLocks noChangeArrowheads="1"/>
              </p:cNvSpPr>
              <p:nvPr/>
            </p:nvSpPr>
            <p:spPr bwMode="auto">
              <a:xfrm>
                <a:off x="4600" y="1704"/>
                <a:ext cx="4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FRM-II</a:t>
                </a:r>
              </a:p>
            </p:txBody>
          </p:sp>
          <p:sp>
            <p:nvSpPr>
              <p:cNvPr id="64" name="Oval 100"/>
              <p:cNvSpPr>
                <a:spLocks noChangeArrowheads="1"/>
              </p:cNvSpPr>
              <p:nvPr/>
            </p:nvSpPr>
            <p:spPr bwMode="auto">
              <a:xfrm>
                <a:off x="4600" y="167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grpSp>
          <p:nvGrpSpPr>
            <p:cNvPr id="58" name="Group 101"/>
            <p:cNvGrpSpPr>
              <a:grpSpLocks/>
            </p:cNvGrpSpPr>
            <p:nvPr/>
          </p:nvGrpSpPr>
          <p:grpSpPr bwMode="auto">
            <a:xfrm>
              <a:off x="3920" y="1992"/>
              <a:ext cx="311" cy="216"/>
              <a:chOff x="4095" y="1784"/>
              <a:chExt cx="333" cy="221"/>
            </a:xfrm>
          </p:grpSpPr>
          <p:sp>
            <p:nvSpPr>
              <p:cNvPr id="61" name="Oval 102"/>
              <p:cNvSpPr>
                <a:spLocks noChangeArrowheads="1"/>
              </p:cNvSpPr>
              <p:nvPr/>
            </p:nvSpPr>
            <p:spPr bwMode="auto">
              <a:xfrm>
                <a:off x="4111" y="178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2" name="Rectangle 103"/>
              <p:cNvSpPr>
                <a:spLocks noChangeArrowheads="1"/>
              </p:cNvSpPr>
              <p:nvPr/>
            </p:nvSpPr>
            <p:spPr bwMode="auto">
              <a:xfrm>
                <a:off x="4095" y="1820"/>
                <a:ext cx="33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SINQ</a:t>
                </a:r>
              </a:p>
            </p:txBody>
          </p:sp>
        </p:grpSp>
        <p:sp>
          <p:nvSpPr>
            <p:cNvPr id="59" name="Arc 104"/>
            <p:cNvSpPr>
              <a:spLocks/>
            </p:cNvSpPr>
            <p:nvPr/>
          </p:nvSpPr>
          <p:spPr bwMode="auto">
            <a:xfrm flipH="1">
              <a:off x="2841" y="1645"/>
              <a:ext cx="2010" cy="1832"/>
            </a:xfrm>
            <a:custGeom>
              <a:avLst/>
              <a:gdLst>
                <a:gd name="T0" fmla="*/ 0 w 17821"/>
                <a:gd name="T1" fmla="*/ 0 h 21600"/>
                <a:gd name="T2" fmla="*/ 0 w 17821"/>
                <a:gd name="T3" fmla="*/ 0 h 21600"/>
                <a:gd name="T4" fmla="*/ 0 w 17821"/>
                <a:gd name="T5" fmla="*/ 0 h 21600"/>
                <a:gd name="T6" fmla="*/ 0 60000 65536"/>
                <a:gd name="T7" fmla="*/ 0 60000 65536"/>
                <a:gd name="T8" fmla="*/ 0 60000 65536"/>
                <a:gd name="T9" fmla="*/ 0 w 17821"/>
                <a:gd name="T10" fmla="*/ 0 h 21600"/>
                <a:gd name="T11" fmla="*/ 17821 w 178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21" h="21600" fill="none" extrusionOk="0">
                  <a:moveTo>
                    <a:pt x="0" y="19"/>
                  </a:moveTo>
                  <a:cubicBezTo>
                    <a:pt x="303" y="6"/>
                    <a:pt x="607" y="-1"/>
                    <a:pt x="911" y="-1"/>
                  </a:cubicBezTo>
                  <a:cubicBezTo>
                    <a:pt x="7497" y="-1"/>
                    <a:pt x="13723" y="3004"/>
                    <a:pt x="17821" y="8160"/>
                  </a:cubicBezTo>
                </a:path>
                <a:path w="17821" h="21600" stroke="0" extrusionOk="0">
                  <a:moveTo>
                    <a:pt x="0" y="19"/>
                  </a:moveTo>
                  <a:cubicBezTo>
                    <a:pt x="303" y="6"/>
                    <a:pt x="607" y="-1"/>
                    <a:pt x="911" y="-1"/>
                  </a:cubicBezTo>
                  <a:cubicBezTo>
                    <a:pt x="7497" y="-1"/>
                    <a:pt x="13723" y="3004"/>
                    <a:pt x="17821" y="8160"/>
                  </a:cubicBezTo>
                  <a:lnTo>
                    <a:pt x="911" y="21600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38100">
              <a:solidFill>
                <a:srgbClr val="80008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0" name="Rectangle 105"/>
            <p:cNvSpPr>
              <a:spLocks noChangeArrowheads="1"/>
            </p:cNvSpPr>
            <p:nvPr/>
          </p:nvSpPr>
          <p:spPr bwMode="auto">
            <a:xfrm>
              <a:off x="4692" y="1648"/>
              <a:ext cx="26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>
                  <a:solidFill>
                    <a:srgbClr val="CC00CC"/>
                  </a:solidFill>
                </a:rPr>
                <a:t>SNS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neutron sources</a:t>
            </a:r>
            <a:endParaRPr lang="en-US" dirty="0"/>
          </a:p>
        </p:txBody>
      </p:sp>
      <p:sp>
        <p:nvSpPr>
          <p:cNvPr id="109" name="Rectangle 96"/>
          <p:cNvSpPr>
            <a:spLocks noChangeArrowheads="1"/>
          </p:cNvSpPr>
          <p:nvPr/>
        </p:nvSpPr>
        <p:spPr bwMode="auto">
          <a:xfrm>
            <a:off x="7841901" y="2101062"/>
            <a:ext cx="83104" cy="84489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2000"/>
          </a:p>
        </p:txBody>
      </p:sp>
      <p:sp>
        <p:nvSpPr>
          <p:cNvPr id="110" name="Rectangle 105"/>
          <p:cNvSpPr>
            <a:spLocks noChangeArrowheads="1"/>
          </p:cNvSpPr>
          <p:nvPr/>
        </p:nvSpPr>
        <p:spPr bwMode="auto">
          <a:xfrm>
            <a:off x="7522548" y="1873793"/>
            <a:ext cx="6149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CC00CC"/>
                </a:solidFill>
              </a:rPr>
              <a:t>J-PARC</a:t>
            </a:r>
            <a:endParaRPr lang="en-GB" sz="1200" dirty="0">
              <a:solidFill>
                <a:srgbClr val="CC00CC"/>
              </a:solidFill>
            </a:endParaRPr>
          </a:p>
        </p:txBody>
      </p:sp>
      <p:sp>
        <p:nvSpPr>
          <p:cNvPr id="108" name="Rectangle 96"/>
          <p:cNvSpPr>
            <a:spLocks noChangeAspect="1" noChangeArrowheads="1"/>
          </p:cNvSpPr>
          <p:nvPr/>
        </p:nvSpPr>
        <p:spPr bwMode="auto">
          <a:xfrm>
            <a:off x="8597551" y="1821661"/>
            <a:ext cx="141640" cy="1440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2000"/>
          </a:p>
        </p:txBody>
      </p:sp>
      <p:sp>
        <p:nvSpPr>
          <p:cNvPr id="111" name="Rectangle 105"/>
          <p:cNvSpPr>
            <a:spLocks noChangeArrowheads="1"/>
          </p:cNvSpPr>
          <p:nvPr/>
        </p:nvSpPr>
        <p:spPr bwMode="auto">
          <a:xfrm>
            <a:off x="8214698" y="1619793"/>
            <a:ext cx="4373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CC00CC"/>
                </a:solidFill>
              </a:rPr>
              <a:t>ESS</a:t>
            </a:r>
            <a:endParaRPr lang="en-GB" sz="14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2334"/>
              </p:ext>
            </p:extLst>
          </p:nvPr>
        </p:nvGraphicFramePr>
        <p:xfrm>
          <a:off x="1071563" y="1581559"/>
          <a:ext cx="7254861" cy="5072541"/>
        </p:xfrm>
        <a:graphic>
          <a:graphicData uri="http://schemas.openxmlformats.org/drawingml/2006/table">
            <a:tbl>
              <a:tblPr/>
              <a:tblGrid>
                <a:gridCol w="2418287"/>
                <a:gridCol w="2418287"/>
                <a:gridCol w="2418287"/>
              </a:tblGrid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light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neutrons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λ</a:t>
                      </a: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&lt; 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 nm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 eV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&gt; </a:t>
                      </a: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meV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penetration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+mn-cs"/>
                        </a:rPr>
                        <a:t>~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</a:t>
                      </a:r>
                      <a:r>
                        <a:rPr kumimoji="0" lang="en-GB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θ</a:t>
                      </a:r>
                      <a:r>
                        <a:rPr kumimoji="0" lang="en-GB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kumimoji="0" lang="el-GR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964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GB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p/cm</a:t>
                      </a:r>
                      <a:r>
                        <a:rPr kumimoji="0" lang="en-GB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ster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/s</a:t>
                      </a:r>
                    </a:p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(60W </a:t>
                      </a:r>
                      <a:r>
                        <a:rPr kumimoji="0" lang="en-GB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lightbulb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r>
                        <a:rPr kumimoji="0" lang="en-GB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n/cm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/ster/s</a:t>
                      </a:r>
                    </a:p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(60MW reactor)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spin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½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094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interaction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electromagnetic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strong force, magnetic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charge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Slow Neutrons </a:t>
            </a:r>
            <a:r>
              <a:rPr lang="en-US" dirty="0" err="1" smtClean="0"/>
              <a:t>vs</a:t>
            </a:r>
            <a:r>
              <a:rPr lang="en-US" dirty="0" smtClean="0"/>
              <a:t>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Thermal neutron have wavelengths similar to inter-atomic distances</a:t>
            </a:r>
          </a:p>
          <a:p>
            <a:r>
              <a:rPr lang="en-US" dirty="0" smtClean="0"/>
              <a:t>Thermal neutrons have energies comparable to lattice vibrations</a:t>
            </a:r>
          </a:p>
          <a:p>
            <a:r>
              <a:rPr lang="en-US" dirty="0" smtClean="0"/>
              <a:t>Neutrons are non-destructive</a:t>
            </a:r>
          </a:p>
          <a:p>
            <a:r>
              <a:rPr lang="en-US" dirty="0" smtClean="0"/>
              <a:t>Neutrons interact weakly</a:t>
            </a:r>
          </a:p>
          <a:p>
            <a:pPr lvl="1"/>
            <a:r>
              <a:rPr lang="en-US" dirty="0" smtClean="0"/>
              <a:t>they penetrate into the bulk</a:t>
            </a:r>
          </a:p>
          <a:p>
            <a:r>
              <a:rPr lang="en-US" dirty="0" smtClean="0"/>
              <a:t>Neutrons interact via a simple point-like potential</a:t>
            </a:r>
          </a:p>
          <a:p>
            <a:pPr lvl="1"/>
            <a:r>
              <a:rPr lang="en-US" dirty="0" smtClean="0"/>
              <a:t>amplitudes are straightforward to interpret</a:t>
            </a:r>
          </a:p>
          <a:p>
            <a:r>
              <a:rPr lang="en-US" dirty="0" smtClean="0"/>
              <a:t>Neutrons have a magnetic moment</a:t>
            </a:r>
          </a:p>
          <a:p>
            <a:pPr lvl="1"/>
            <a:r>
              <a:rPr lang="en-US" dirty="0" smtClean="0"/>
              <a:t>great for magnetism</a:t>
            </a:r>
          </a:p>
          <a:p>
            <a:r>
              <a:rPr lang="en-US" dirty="0" smtClean="0"/>
              <a:t>Neutrons see a completely different contrast to x-rays</a:t>
            </a:r>
          </a:p>
          <a:p>
            <a:pPr lvl="1"/>
            <a:r>
              <a:rPr lang="en-US" dirty="0" smtClean="0"/>
              <a:t>e.g. hydrogen is very visible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400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1155741"/>
            <a:ext cx="9161463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06"/>
          <p:cNvSpPr>
            <a:spLocks noChangeShapeType="1"/>
          </p:cNvSpPr>
          <p:nvPr/>
        </p:nvSpPr>
        <p:spPr bwMode="auto">
          <a:xfrm>
            <a:off x="6553201" y="1396775"/>
            <a:ext cx="0" cy="4191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8" name="Text Box 125"/>
          <p:cNvSpPr txBox="1">
            <a:spLocks noChangeArrowheads="1"/>
          </p:cNvSpPr>
          <p:nvPr/>
        </p:nvSpPr>
        <p:spPr bwMode="auto">
          <a:xfrm>
            <a:off x="6194169" y="5519641"/>
            <a:ext cx="184628" cy="36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401" y="5810597"/>
            <a:ext cx="850900" cy="307975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100 keV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8737"/>
            <a:ext cx="8229600" cy="603264"/>
          </a:xfrm>
        </p:spPr>
        <p:txBody>
          <a:bodyPr/>
          <a:lstStyle/>
          <a:p>
            <a:r>
              <a:rPr lang="en-US" dirty="0" smtClean="0"/>
              <a:t>Why neutrons?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 l="6029" r="18323"/>
          <a:stretch>
            <a:fillRect/>
          </a:stretch>
        </p:blipFill>
        <p:spPr bwMode="auto">
          <a:xfrm>
            <a:off x="5527678" y="1421597"/>
            <a:ext cx="356552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397" y="1480045"/>
            <a:ext cx="5179195" cy="259391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Highly-enriched uranium</a:t>
            </a:r>
          </a:p>
          <a:p>
            <a:r>
              <a:rPr lang="en-US" dirty="0" smtClean="0"/>
              <a:t>Compact design for high brightness</a:t>
            </a:r>
          </a:p>
          <a:p>
            <a:r>
              <a:rPr lang="en-US" dirty="0" smtClean="0"/>
              <a:t>Heavy-water cooling</a:t>
            </a:r>
          </a:p>
          <a:p>
            <a:r>
              <a:rPr lang="en-US" dirty="0" smtClean="0"/>
              <a:t>Single control rod</a:t>
            </a:r>
          </a:p>
          <a:p>
            <a:r>
              <a:rPr lang="en-US" dirty="0" smtClean="0"/>
              <a:t>57MW thermal power</a:t>
            </a:r>
          </a:p>
          <a:p>
            <a:r>
              <a:rPr lang="en-US" dirty="0" smtClean="0"/>
              <a:t>Cold, thermal, hot sources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ILL Reactor Neutron Source</a:t>
            </a:r>
            <a:endParaRPr lang="en-US" dirty="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6161385" y="6199944"/>
            <a:ext cx="259199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74261" y="6150927"/>
            <a:ext cx="742977" cy="43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84" tIns="32142" rIns="64284" bIns="3214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 smtClean="0"/>
              <a:t>2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6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 l="6029" r="18323"/>
          <a:stretch>
            <a:fillRect/>
          </a:stretch>
        </p:blipFill>
        <p:spPr bwMode="auto">
          <a:xfrm>
            <a:off x="5527678" y="1421597"/>
            <a:ext cx="356552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474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1736"/>
              </p:ext>
            </p:extLst>
          </p:nvPr>
        </p:nvGraphicFramePr>
        <p:xfrm>
          <a:off x="266682" y="4052646"/>
          <a:ext cx="5327650" cy="2672080"/>
        </p:xfrm>
        <a:graphic>
          <a:graphicData uri="http://schemas.openxmlformats.org/drawingml/2006/table">
            <a:tbl>
              <a:tblPr/>
              <a:tblGrid>
                <a:gridCol w="1573213"/>
                <a:gridCol w="1287462"/>
                <a:gridCol w="1279525"/>
                <a:gridCol w="118745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thermal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moderator</a:t>
                      </a:r>
                    </a:p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liquid 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Liquid D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graphite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moderator temperature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 wavelength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→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Å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4C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→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Å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→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Å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C57"/>
                    </a:solidFill>
                  </a:tcPr>
                </a:tc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397" y="1480045"/>
            <a:ext cx="5179195" cy="259391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Highly-enriched uranium</a:t>
            </a:r>
          </a:p>
          <a:p>
            <a:r>
              <a:rPr lang="en-US" dirty="0" smtClean="0"/>
              <a:t>Compact design for high brightness</a:t>
            </a:r>
          </a:p>
          <a:p>
            <a:r>
              <a:rPr lang="en-US" dirty="0" smtClean="0"/>
              <a:t>Heavy-water cooling</a:t>
            </a:r>
          </a:p>
          <a:p>
            <a:r>
              <a:rPr lang="en-US" dirty="0" smtClean="0"/>
              <a:t>Single control rod</a:t>
            </a:r>
          </a:p>
          <a:p>
            <a:r>
              <a:rPr lang="en-US" dirty="0" smtClean="0"/>
              <a:t>57MW thermal power</a:t>
            </a:r>
          </a:p>
          <a:p>
            <a:r>
              <a:rPr lang="en-US" dirty="0" smtClean="0"/>
              <a:t>Cold, thermal, hot sources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ILL Reactor Neutron Source</a:t>
            </a:r>
            <a:endParaRPr lang="en-US" dirty="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6161385" y="6199944"/>
            <a:ext cx="259199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74261" y="6150927"/>
            <a:ext cx="742977" cy="43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84" tIns="32142" rIns="64284" bIns="3214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 smtClean="0"/>
              <a:t>2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57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t="5741"/>
          <a:stretch>
            <a:fillRect/>
          </a:stretch>
        </p:blipFill>
        <p:spPr>
          <a:xfrm>
            <a:off x="1027966" y="1951548"/>
            <a:ext cx="5693433" cy="512995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6831073" y="4375118"/>
            <a:ext cx="1237740" cy="219330"/>
          </a:xfrm>
          <a:prstGeom prst="rightArrow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85107" y="3671378"/>
            <a:ext cx="1983909" cy="618910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dirty="0">
                <a:latin typeface="Tahoma"/>
                <a:cs typeface="Tahoma"/>
              </a:rPr>
              <a:t>1</a:t>
            </a:r>
            <a:r>
              <a:rPr lang="en-US" baseline="30000" dirty="0">
                <a:latin typeface="Tahoma"/>
                <a:cs typeface="Tahoma"/>
              </a:rPr>
              <a:t>st</a:t>
            </a:r>
            <a:r>
              <a:rPr lang="en-US" dirty="0">
                <a:latin typeface="Tahoma"/>
                <a:cs typeface="Tahoma"/>
              </a:rPr>
              <a:t> guide hall</a:t>
            </a:r>
          </a:p>
          <a:p>
            <a:r>
              <a:rPr lang="en-US" dirty="0">
                <a:latin typeface="Tahoma"/>
                <a:cs typeface="Tahoma"/>
              </a:rPr>
              <a:t>(20 instruments)</a:t>
            </a:r>
          </a:p>
        </p:txBody>
      </p:sp>
      <p:sp>
        <p:nvSpPr>
          <p:cNvPr id="14" name="Right Arrow 13"/>
          <p:cNvSpPr/>
          <p:nvPr/>
        </p:nvSpPr>
        <p:spPr bwMode="auto">
          <a:xfrm rot="16793689">
            <a:off x="2833319" y="1724975"/>
            <a:ext cx="1237740" cy="219330"/>
          </a:xfrm>
          <a:prstGeom prst="rightArrow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18358" y="1555356"/>
            <a:ext cx="1983909" cy="618910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dirty="0">
                <a:latin typeface="Tahoma"/>
                <a:cs typeface="Tahoma"/>
              </a:rPr>
              <a:t>2</a:t>
            </a:r>
            <a:r>
              <a:rPr lang="en-US" baseline="30000" dirty="0">
                <a:latin typeface="Tahoma"/>
                <a:cs typeface="Tahoma"/>
              </a:rPr>
              <a:t>nd</a:t>
            </a:r>
            <a:r>
              <a:rPr lang="en-US" dirty="0">
                <a:latin typeface="Tahoma"/>
                <a:cs typeface="Tahoma"/>
              </a:rPr>
              <a:t> guide hall </a:t>
            </a:r>
          </a:p>
          <a:p>
            <a:r>
              <a:rPr lang="en-US" dirty="0" smtClean="0">
                <a:latin typeface="Tahoma"/>
                <a:cs typeface="Tahoma"/>
              </a:rPr>
              <a:t>(7 </a:t>
            </a:r>
            <a:r>
              <a:rPr lang="en-US" dirty="0">
                <a:latin typeface="Tahoma"/>
                <a:cs typeface="Tahoma"/>
              </a:rPr>
              <a:t>instruments)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ILL Reactor Neutron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Neutron facilities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overview &amp; trends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Reactor-based sources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Fission </a:t>
            </a:r>
            <a:r>
              <a:rPr lang="en-US" dirty="0" err="1" smtClean="0">
                <a:solidFill>
                  <a:schemeClr val="tx1"/>
                </a:solidFill>
              </a:rPr>
              <a:t>vs</a:t>
            </a:r>
            <a:r>
              <a:rPr lang="en-US" dirty="0" smtClean="0">
                <a:solidFill>
                  <a:schemeClr val="tx1"/>
                </a:solidFill>
              </a:rPr>
              <a:t> Spallation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Neutron source time structure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time of flight method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Long-pulse neutron sources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4874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3" rIns="91425" bIns="45713">
            <a:prstTxWarp prst="textNoShape">
              <a:avLst/>
            </a:prstTxWarp>
          </a:bodyPr>
          <a:lstStyle/>
          <a:p>
            <a:pPr defTabSz="793628"/>
            <a:r>
              <a:rPr lang="en-GB" sz="3800" dirty="0">
                <a:solidFill>
                  <a:schemeClr val="tx2"/>
                </a:solidFill>
              </a:rPr>
              <a:t>ILL Reactor Neutron Source</a:t>
            </a:r>
            <a:endParaRPr lang="en-US" sz="3800" dirty="0">
              <a:solidFill>
                <a:schemeClr val="tx2"/>
              </a:solidFill>
            </a:endParaRPr>
          </a:p>
        </p:txBody>
      </p:sp>
      <p:pic>
        <p:nvPicPr>
          <p:cNvPr id="7" name="Picture 52" descr="D:\Projets\H12\Reacteur\C1m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26" b="47150"/>
          <a:stretch>
            <a:fillRect/>
          </a:stretch>
        </p:blipFill>
        <p:spPr bwMode="auto">
          <a:xfrm>
            <a:off x="0" y="1123335"/>
            <a:ext cx="9144000" cy="5734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2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2" descr="D:\Projets\H12\Reacteur\C1m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26" b="47150"/>
          <a:stretch>
            <a:fillRect/>
          </a:stretch>
        </p:blipFill>
        <p:spPr bwMode="auto">
          <a:xfrm>
            <a:off x="0" y="1123335"/>
            <a:ext cx="9144000" cy="573466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3290196" y="4151618"/>
            <a:ext cx="1002727" cy="1864311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3" rIns="91425" bIns="45713">
            <a:prstTxWarp prst="textNoShape">
              <a:avLst/>
            </a:prstTxWarp>
          </a:bodyPr>
          <a:lstStyle/>
          <a:p>
            <a:pPr defTabSz="793628"/>
            <a:r>
              <a:rPr lang="en-GB" sz="3800" dirty="0">
                <a:solidFill>
                  <a:schemeClr val="tx2"/>
                </a:solidFill>
              </a:rPr>
              <a:t>ILL Reactor Neutron Source</a:t>
            </a:r>
            <a:endParaRPr lang="en-US" sz="3800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61587" y="736325"/>
            <a:ext cx="893053" cy="2146307"/>
          </a:xfrm>
          <a:prstGeom prst="roundRect">
            <a:avLst/>
          </a:prstGeom>
          <a:solidFill>
            <a:srgbClr val="3366FF">
              <a:alpha val="5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540878" y="751991"/>
            <a:ext cx="718189" cy="1942645"/>
          </a:xfrm>
          <a:prstGeom prst="roundRect">
            <a:avLst/>
          </a:prstGeom>
          <a:solidFill>
            <a:srgbClr val="3366FF">
              <a:alpha val="5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3290196" y="1843625"/>
            <a:ext cx="987055" cy="4219303"/>
          </a:xfrm>
          <a:prstGeom prst="roundRect">
            <a:avLst/>
          </a:prstGeom>
          <a:solidFill>
            <a:srgbClr val="008000">
              <a:alpha val="50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5" name="Rounded Rectangle 14"/>
          <p:cNvSpPr/>
          <p:nvPr/>
        </p:nvSpPr>
        <p:spPr bwMode="auto">
          <a:xfrm>
            <a:off x="3556544" y="1958307"/>
            <a:ext cx="689373" cy="525133"/>
          </a:xfrm>
          <a:prstGeom prst="roundRect">
            <a:avLst/>
          </a:prstGeom>
          <a:solidFill>
            <a:srgbClr val="FF0000">
              <a:alpha val="50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4" tIns="32142" rIns="64284" bIns="32142" numCol="1" rtlCol="0" anchor="t" anchorCtr="0" compatLnSpc="1">
            <a:prstTxWarp prst="textNoShape">
              <a:avLst/>
            </a:prstTxWarp>
          </a:bodyPr>
          <a:lstStyle/>
          <a:p>
            <a:pPr defTabSz="642849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71256" y="845991"/>
            <a:ext cx="689375" cy="45445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sz="2500" dirty="0">
                <a:latin typeface="Tahoma"/>
                <a:cs typeface="Tahoma"/>
              </a:rPr>
              <a:t>VCS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78205" y="845991"/>
            <a:ext cx="812197" cy="45445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sz="2500" dirty="0">
                <a:latin typeface="Tahoma"/>
                <a:cs typeface="Tahoma"/>
              </a:rPr>
              <a:t>HCS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2741826" y="4556437"/>
            <a:ext cx="2081272" cy="84398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pPr algn="l"/>
            <a:r>
              <a:rPr lang="en-US" sz="2500" dirty="0">
                <a:latin typeface="Tahoma"/>
                <a:cs typeface="Tahoma"/>
              </a:rPr>
              <a:t>Thermal beam tubes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4023" y="1973978"/>
            <a:ext cx="689375" cy="454451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r>
              <a:rPr lang="en-US" sz="2500" dirty="0">
                <a:latin typeface="Tahoma"/>
                <a:cs typeface="Tahoma"/>
              </a:rPr>
              <a:t>HS</a:t>
            </a:r>
          </a:p>
        </p:txBody>
      </p:sp>
    </p:spTree>
    <p:extLst>
      <p:ext uri="{BB962C8B-B14F-4D97-AF65-F5344CB8AC3E}">
        <p14:creationId xmlns:p14="http://schemas.microsoft.com/office/powerpoint/2010/main" val="239240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2"/>
          <a:srcRect t="8834"/>
          <a:stretch/>
        </p:blipFill>
        <p:spPr>
          <a:xfrm>
            <a:off x="1190563" y="1445631"/>
            <a:ext cx="6116390" cy="5527833"/>
          </a:xfrm>
          <a:prstGeom prst="rect">
            <a:avLst/>
          </a:prstGeom>
        </p:spPr>
      </p:pic>
      <p:sp>
        <p:nvSpPr>
          <p:cNvPr id="114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/>
          <a:p>
            <a:r>
              <a:rPr lang="en-US" dirty="0" smtClean="0"/>
              <a:t>ILL Moderator </a:t>
            </a:r>
            <a:r>
              <a:rPr lang="en-US" dirty="0" err="1" smtClean="0"/>
              <a:t>Brightnesses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91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213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Spallation: 10x higher neutron brightness per unit heat</a:t>
            </a:r>
          </a:p>
          <a:p>
            <a:r>
              <a:rPr lang="en-US" dirty="0" smtClean="0"/>
              <a:t>1 MW spallation source = 10 MW reactor</a:t>
            </a:r>
          </a:p>
          <a:p>
            <a:pPr lvl="1"/>
            <a:r>
              <a:rPr lang="en-US" dirty="0" smtClean="0"/>
              <a:t>e.g. 800 MeV at 1.25 mA (PSI)</a:t>
            </a:r>
          </a:p>
          <a:p>
            <a:pPr lvl="1"/>
            <a:r>
              <a:rPr lang="en-US" dirty="0" smtClean="0"/>
              <a:t>e.g. 3 </a:t>
            </a:r>
            <a:r>
              <a:rPr lang="en-US" dirty="0" err="1" smtClean="0"/>
              <a:t>GeV</a:t>
            </a:r>
            <a:r>
              <a:rPr lang="en-US" dirty="0" smtClean="0"/>
              <a:t> at 0.4 mA (J-PARC)</a:t>
            </a:r>
          </a:p>
          <a:p>
            <a:r>
              <a:rPr lang="en-US" dirty="0" smtClean="0"/>
              <a:t>Peak brightness &gt;&gt; time-average brightness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6700" y="635635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68710" y="6180024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855762" y="3810000"/>
            <a:ext cx="1491" cy="2363893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920949" y="5064325"/>
            <a:ext cx="2341591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055181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3358362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4661543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14586" y="6207972"/>
            <a:ext cx="86248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20     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60 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4026" y="6485308"/>
            <a:ext cx="1932094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0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5964724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64234" y="4685918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52847" y="468515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756799" y="567045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53565" y="4434380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069" y="5427924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4" name="Freeform 23"/>
          <p:cNvSpPr/>
          <p:nvPr/>
        </p:nvSpPr>
        <p:spPr bwMode="auto">
          <a:xfrm>
            <a:off x="2182818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881041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78637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6088149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7267905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8571088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752000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Freeform 30"/>
          <p:cNvSpPr/>
          <p:nvPr/>
        </p:nvSpPr>
        <p:spPr bwMode="auto">
          <a:xfrm>
            <a:off x="3484595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869170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71776" y="4724895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32113" y="2635250"/>
            <a:ext cx="2211887" cy="1584382"/>
            <a:chOff x="3913712" y="989580"/>
            <a:chExt cx="3532322" cy="2530213"/>
          </a:xfrm>
        </p:grpSpPr>
        <p:sp>
          <p:nvSpPr>
            <p:cNvPr id="40" name="Freeform 39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/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5213835" y="3168999"/>
              <a:ext cx="76635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224790" y="4250513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50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213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Spallation: 10x higher neutron brightness per unit heat</a:t>
            </a:r>
          </a:p>
          <a:p>
            <a:r>
              <a:rPr lang="en-US" dirty="0" smtClean="0"/>
              <a:t>1 MW spallation source = 10 MW reactor</a:t>
            </a:r>
          </a:p>
          <a:p>
            <a:pPr lvl="1"/>
            <a:r>
              <a:rPr lang="en-US" dirty="0" smtClean="0"/>
              <a:t>e.g. 800 MeV at 1.25 mA (PSI)</a:t>
            </a:r>
          </a:p>
          <a:p>
            <a:pPr lvl="1"/>
            <a:r>
              <a:rPr lang="en-US" dirty="0" smtClean="0"/>
              <a:t>e.g. 3 </a:t>
            </a:r>
            <a:r>
              <a:rPr lang="en-US" dirty="0" err="1" smtClean="0"/>
              <a:t>GeV</a:t>
            </a:r>
            <a:r>
              <a:rPr lang="en-US" dirty="0" smtClean="0"/>
              <a:t> at 0.4 mA (J-PARC)</a:t>
            </a:r>
          </a:p>
          <a:p>
            <a:r>
              <a:rPr lang="en-US" dirty="0" smtClean="0"/>
              <a:t>Peak brightness &gt;&gt; time-average brightness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6700" y="635635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68710" y="6180024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855762" y="3810000"/>
            <a:ext cx="1491" cy="2363893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920949" y="5064325"/>
            <a:ext cx="2341591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055181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3358362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4661543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14586" y="6207972"/>
            <a:ext cx="86248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20     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60 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4026" y="6485308"/>
            <a:ext cx="1932094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0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5964724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64234" y="4685918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52847" y="468515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756799" y="567045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53565" y="4434380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069" y="5427924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4" name="Freeform 23"/>
          <p:cNvSpPr/>
          <p:nvPr/>
        </p:nvSpPr>
        <p:spPr bwMode="auto">
          <a:xfrm>
            <a:off x="2182818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881041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78637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6088149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7267905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8571088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752000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Freeform 30"/>
          <p:cNvSpPr/>
          <p:nvPr/>
        </p:nvSpPr>
        <p:spPr bwMode="auto">
          <a:xfrm>
            <a:off x="3484595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869170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71776" y="4724895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881489" y="4397534"/>
            <a:ext cx="72853" cy="1764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7394457" y="4396653"/>
            <a:ext cx="72853" cy="1764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932113" y="2635250"/>
            <a:ext cx="2211887" cy="1584382"/>
            <a:chOff x="3913712" y="989580"/>
            <a:chExt cx="3532322" cy="2530213"/>
          </a:xfrm>
        </p:grpSpPr>
        <p:sp>
          <p:nvSpPr>
            <p:cNvPr id="40" name="Freeform 39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/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5213835" y="3168999"/>
              <a:ext cx="76635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224790" y="4250513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85264" y="4696002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TS2 32kW</a:t>
            </a:r>
            <a:endParaRPr lang="en-US" sz="2400" dirty="0">
              <a:solidFill>
                <a:srgbClr val="3366FF"/>
              </a:solidFill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72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Spallation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213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Spallation: 10x higher neutron brightness per unit heat</a:t>
            </a:r>
          </a:p>
          <a:p>
            <a:r>
              <a:rPr lang="en-US" dirty="0" smtClean="0"/>
              <a:t>1 MW spallation source = 10 MW reactor</a:t>
            </a:r>
          </a:p>
          <a:p>
            <a:pPr lvl="1"/>
            <a:r>
              <a:rPr lang="en-US" dirty="0" smtClean="0"/>
              <a:t>e.g. 800 MeV at 1.25 mA (PSI)</a:t>
            </a:r>
          </a:p>
          <a:p>
            <a:pPr lvl="1"/>
            <a:r>
              <a:rPr lang="en-US" dirty="0" smtClean="0"/>
              <a:t>e.g. 3 </a:t>
            </a:r>
            <a:r>
              <a:rPr lang="en-US" dirty="0" err="1" smtClean="0"/>
              <a:t>GeV</a:t>
            </a:r>
            <a:r>
              <a:rPr lang="en-US" dirty="0" smtClean="0"/>
              <a:t> at 0.4 mA (J-PARC)</a:t>
            </a:r>
          </a:p>
          <a:p>
            <a:r>
              <a:rPr lang="en-US" dirty="0" smtClean="0"/>
              <a:t>Peak brightness &gt;&gt; time-average brightness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6700" y="635635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868710" y="6180024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855762" y="3810000"/>
            <a:ext cx="1491" cy="2363893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920949" y="5064325"/>
            <a:ext cx="2341591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2055181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3358362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4661543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14586" y="6207972"/>
            <a:ext cx="86248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20     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60 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</a:t>
            </a: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4026" y="6485308"/>
            <a:ext cx="1932094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0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0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5964724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864234" y="4685918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52847" y="468515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756799" y="567045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53565" y="4434380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069" y="5427924"/>
            <a:ext cx="654508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4" name="Freeform 23"/>
          <p:cNvSpPr/>
          <p:nvPr/>
        </p:nvSpPr>
        <p:spPr bwMode="auto">
          <a:xfrm>
            <a:off x="2182818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881041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78637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6088149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7267905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8571088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752000" y="6178846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Freeform 30"/>
          <p:cNvSpPr/>
          <p:nvPr/>
        </p:nvSpPr>
        <p:spPr bwMode="auto">
          <a:xfrm>
            <a:off x="3484595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8691702" y="5179953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71776" y="4724895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881489" y="4397534"/>
            <a:ext cx="72853" cy="1764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7394457" y="4396653"/>
            <a:ext cx="72853" cy="1764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85264" y="4696002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TS2 32kW</a:t>
            </a:r>
            <a:endParaRPr lang="en-US" sz="2400" dirty="0">
              <a:solidFill>
                <a:srgbClr val="3366FF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24790" y="4250513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912907" y="2839044"/>
            <a:ext cx="346379" cy="3344440"/>
          </a:xfrm>
          <a:custGeom>
            <a:avLst/>
            <a:gdLst>
              <a:gd name="connsiteX0" fmla="*/ 0 w 3686465"/>
              <a:gd name="connsiteY0" fmla="*/ 1171004 h 1171004"/>
              <a:gd name="connsiteX1" fmla="*/ 173190 w 3686465"/>
              <a:gd name="connsiteY1" fmla="*/ 700953 h 1171004"/>
              <a:gd name="connsiteX2" fmla="*/ 346380 w 3686465"/>
              <a:gd name="connsiteY2" fmla="*/ 404079 h 1171004"/>
              <a:gd name="connsiteX3" fmla="*/ 560805 w 3686465"/>
              <a:gd name="connsiteY3" fmla="*/ 206163 h 1171004"/>
              <a:gd name="connsiteX4" fmla="*/ 915431 w 3686465"/>
              <a:gd name="connsiteY4" fmla="*/ 65972 h 1171004"/>
              <a:gd name="connsiteX5" fmla="*/ 1237069 w 3686465"/>
              <a:gd name="connsiteY5" fmla="*/ 24740 h 1171004"/>
              <a:gd name="connsiteX6" fmla="*/ 1591695 w 3686465"/>
              <a:gd name="connsiteY6" fmla="*/ 8247 h 1171004"/>
              <a:gd name="connsiteX7" fmla="*/ 2317442 w 3686465"/>
              <a:gd name="connsiteY7" fmla="*/ 0 h 1171004"/>
              <a:gd name="connsiteX8" fmla="*/ 2441149 w 3686465"/>
              <a:gd name="connsiteY8" fmla="*/ 371093 h 1171004"/>
              <a:gd name="connsiteX9" fmla="*/ 2531868 w 3686465"/>
              <a:gd name="connsiteY9" fmla="*/ 601995 h 1171004"/>
              <a:gd name="connsiteX10" fmla="*/ 2639080 w 3686465"/>
              <a:gd name="connsiteY10" fmla="*/ 750432 h 1171004"/>
              <a:gd name="connsiteX11" fmla="*/ 2754540 w 3686465"/>
              <a:gd name="connsiteY11" fmla="*/ 890623 h 1171004"/>
              <a:gd name="connsiteX12" fmla="*/ 2902988 w 3686465"/>
              <a:gd name="connsiteY12" fmla="*/ 989581 h 1171004"/>
              <a:gd name="connsiteX13" fmla="*/ 3076178 w 3686465"/>
              <a:gd name="connsiteY13" fmla="*/ 1063800 h 1171004"/>
              <a:gd name="connsiteX14" fmla="*/ 3282356 w 3686465"/>
              <a:gd name="connsiteY14" fmla="*/ 1121525 h 1171004"/>
              <a:gd name="connsiteX15" fmla="*/ 3406063 w 3686465"/>
              <a:gd name="connsiteY15" fmla="*/ 1138018 h 1171004"/>
              <a:gd name="connsiteX16" fmla="*/ 3562758 w 3686465"/>
              <a:gd name="connsiteY16" fmla="*/ 1162758 h 1171004"/>
              <a:gd name="connsiteX17" fmla="*/ 3686465 w 3686465"/>
              <a:gd name="connsiteY17" fmla="*/ 1171004 h 117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86465" h="1171004">
                <a:moveTo>
                  <a:pt x="0" y="1171004"/>
                </a:moveTo>
                <a:lnTo>
                  <a:pt x="173190" y="700953"/>
                </a:lnTo>
                <a:lnTo>
                  <a:pt x="346380" y="404079"/>
                </a:lnTo>
                <a:lnTo>
                  <a:pt x="560805" y="206163"/>
                </a:lnTo>
                <a:lnTo>
                  <a:pt x="915431" y="65972"/>
                </a:lnTo>
                <a:lnTo>
                  <a:pt x="1237069" y="24740"/>
                </a:lnTo>
                <a:lnTo>
                  <a:pt x="1591695" y="8247"/>
                </a:lnTo>
                <a:lnTo>
                  <a:pt x="2317442" y="0"/>
                </a:lnTo>
                <a:lnTo>
                  <a:pt x="2441149" y="371093"/>
                </a:lnTo>
                <a:lnTo>
                  <a:pt x="2531868" y="601995"/>
                </a:lnTo>
                <a:lnTo>
                  <a:pt x="2639080" y="750432"/>
                </a:lnTo>
                <a:lnTo>
                  <a:pt x="2754540" y="890623"/>
                </a:lnTo>
                <a:lnTo>
                  <a:pt x="2902988" y="989581"/>
                </a:lnTo>
                <a:lnTo>
                  <a:pt x="3076178" y="1063800"/>
                </a:lnTo>
                <a:lnTo>
                  <a:pt x="3282356" y="1121525"/>
                </a:lnTo>
                <a:lnTo>
                  <a:pt x="3406063" y="1138018"/>
                </a:lnTo>
                <a:lnTo>
                  <a:pt x="3562758" y="1162758"/>
                </a:lnTo>
                <a:lnTo>
                  <a:pt x="3686465" y="1171004"/>
                </a:lnTo>
              </a:path>
            </a:pathLst>
          </a:custGeom>
          <a:solidFill>
            <a:srgbClr val="FF6600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/>
          </a:p>
        </p:txBody>
      </p:sp>
      <p:sp>
        <p:nvSpPr>
          <p:cNvPr id="48" name="Freeform 47"/>
          <p:cNvSpPr/>
          <p:nvPr/>
        </p:nvSpPr>
        <p:spPr bwMode="auto">
          <a:xfrm>
            <a:off x="5566238" y="2839044"/>
            <a:ext cx="346379" cy="3344440"/>
          </a:xfrm>
          <a:custGeom>
            <a:avLst/>
            <a:gdLst>
              <a:gd name="connsiteX0" fmla="*/ 0 w 3686465"/>
              <a:gd name="connsiteY0" fmla="*/ 1171004 h 1171004"/>
              <a:gd name="connsiteX1" fmla="*/ 173190 w 3686465"/>
              <a:gd name="connsiteY1" fmla="*/ 700953 h 1171004"/>
              <a:gd name="connsiteX2" fmla="*/ 346380 w 3686465"/>
              <a:gd name="connsiteY2" fmla="*/ 404079 h 1171004"/>
              <a:gd name="connsiteX3" fmla="*/ 560805 w 3686465"/>
              <a:gd name="connsiteY3" fmla="*/ 206163 h 1171004"/>
              <a:gd name="connsiteX4" fmla="*/ 915431 w 3686465"/>
              <a:gd name="connsiteY4" fmla="*/ 65972 h 1171004"/>
              <a:gd name="connsiteX5" fmla="*/ 1237069 w 3686465"/>
              <a:gd name="connsiteY5" fmla="*/ 24740 h 1171004"/>
              <a:gd name="connsiteX6" fmla="*/ 1591695 w 3686465"/>
              <a:gd name="connsiteY6" fmla="*/ 8247 h 1171004"/>
              <a:gd name="connsiteX7" fmla="*/ 2317442 w 3686465"/>
              <a:gd name="connsiteY7" fmla="*/ 0 h 1171004"/>
              <a:gd name="connsiteX8" fmla="*/ 2441149 w 3686465"/>
              <a:gd name="connsiteY8" fmla="*/ 371093 h 1171004"/>
              <a:gd name="connsiteX9" fmla="*/ 2531868 w 3686465"/>
              <a:gd name="connsiteY9" fmla="*/ 601995 h 1171004"/>
              <a:gd name="connsiteX10" fmla="*/ 2639080 w 3686465"/>
              <a:gd name="connsiteY10" fmla="*/ 750432 h 1171004"/>
              <a:gd name="connsiteX11" fmla="*/ 2754540 w 3686465"/>
              <a:gd name="connsiteY11" fmla="*/ 890623 h 1171004"/>
              <a:gd name="connsiteX12" fmla="*/ 2902988 w 3686465"/>
              <a:gd name="connsiteY12" fmla="*/ 989581 h 1171004"/>
              <a:gd name="connsiteX13" fmla="*/ 3076178 w 3686465"/>
              <a:gd name="connsiteY13" fmla="*/ 1063800 h 1171004"/>
              <a:gd name="connsiteX14" fmla="*/ 3282356 w 3686465"/>
              <a:gd name="connsiteY14" fmla="*/ 1121525 h 1171004"/>
              <a:gd name="connsiteX15" fmla="*/ 3406063 w 3686465"/>
              <a:gd name="connsiteY15" fmla="*/ 1138018 h 1171004"/>
              <a:gd name="connsiteX16" fmla="*/ 3562758 w 3686465"/>
              <a:gd name="connsiteY16" fmla="*/ 1162758 h 1171004"/>
              <a:gd name="connsiteX17" fmla="*/ 3686465 w 3686465"/>
              <a:gd name="connsiteY17" fmla="*/ 1171004 h 117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86465" h="1171004">
                <a:moveTo>
                  <a:pt x="0" y="1171004"/>
                </a:moveTo>
                <a:lnTo>
                  <a:pt x="173190" y="700953"/>
                </a:lnTo>
                <a:lnTo>
                  <a:pt x="346380" y="404079"/>
                </a:lnTo>
                <a:lnTo>
                  <a:pt x="560805" y="206163"/>
                </a:lnTo>
                <a:lnTo>
                  <a:pt x="915431" y="65972"/>
                </a:lnTo>
                <a:lnTo>
                  <a:pt x="1237069" y="24740"/>
                </a:lnTo>
                <a:lnTo>
                  <a:pt x="1591695" y="8247"/>
                </a:lnTo>
                <a:lnTo>
                  <a:pt x="2317442" y="0"/>
                </a:lnTo>
                <a:lnTo>
                  <a:pt x="2441149" y="371093"/>
                </a:lnTo>
                <a:lnTo>
                  <a:pt x="2531868" y="601995"/>
                </a:lnTo>
                <a:lnTo>
                  <a:pt x="2639080" y="750432"/>
                </a:lnTo>
                <a:lnTo>
                  <a:pt x="2754540" y="890623"/>
                </a:lnTo>
                <a:lnTo>
                  <a:pt x="2902988" y="989581"/>
                </a:lnTo>
                <a:lnTo>
                  <a:pt x="3076178" y="1063800"/>
                </a:lnTo>
                <a:lnTo>
                  <a:pt x="3282356" y="1121525"/>
                </a:lnTo>
                <a:lnTo>
                  <a:pt x="3406063" y="1138018"/>
                </a:lnTo>
                <a:lnTo>
                  <a:pt x="3562758" y="1162758"/>
                </a:lnTo>
                <a:lnTo>
                  <a:pt x="3686465" y="1171004"/>
                </a:lnTo>
              </a:path>
            </a:pathLst>
          </a:custGeom>
          <a:solidFill>
            <a:srgbClr val="FF6600"/>
          </a:solidFill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/>
          </a:p>
        </p:txBody>
      </p:sp>
      <p:sp>
        <p:nvSpPr>
          <p:cNvPr id="49" name="TextBox 48"/>
          <p:cNvSpPr txBox="1"/>
          <p:nvPr/>
        </p:nvSpPr>
        <p:spPr>
          <a:xfrm>
            <a:off x="5783817" y="3771820"/>
            <a:ext cx="1330491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  <a:ea typeface="ヒラギノ角ゴ ProN W3" charset="0"/>
                <a:cs typeface="ヒラギノ角ゴ ProN W3" charset="0"/>
              </a:rPr>
              <a:t>ESS 5MW</a:t>
            </a:r>
            <a:endParaRPr lang="en-US" sz="2400" dirty="0">
              <a:solidFill>
                <a:srgbClr val="FF6600"/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5986745" y="2180231"/>
            <a:ext cx="3467861" cy="1328537"/>
            <a:chOff x="1812165" y="994372"/>
            <a:chExt cx="3950370" cy="1513386"/>
          </a:xfrm>
        </p:grpSpPr>
        <p:sp>
          <p:nvSpPr>
            <p:cNvPr id="51" name="Freeform 50"/>
            <p:cNvSpPr/>
            <p:nvPr/>
          </p:nvSpPr>
          <p:spPr bwMode="auto">
            <a:xfrm>
              <a:off x="1841167" y="994372"/>
              <a:ext cx="3113152" cy="1172633"/>
            </a:xfrm>
            <a:custGeom>
              <a:avLst/>
              <a:gdLst>
                <a:gd name="connsiteX0" fmla="*/ 0 w 3611033"/>
                <a:gd name="connsiteY0" fmla="*/ 1172633 h 1172633"/>
                <a:gd name="connsiteX1" fmla="*/ 76200 w 3611033"/>
                <a:gd name="connsiteY1" fmla="*/ 935567 h 1172633"/>
                <a:gd name="connsiteX2" fmla="*/ 135467 w 3611033"/>
                <a:gd name="connsiteY2" fmla="*/ 774700 h 1172633"/>
                <a:gd name="connsiteX3" fmla="*/ 207433 w 3611033"/>
                <a:gd name="connsiteY3" fmla="*/ 609600 h 1172633"/>
                <a:gd name="connsiteX4" fmla="*/ 279400 w 3611033"/>
                <a:gd name="connsiteY4" fmla="*/ 482600 h 1172633"/>
                <a:gd name="connsiteX5" fmla="*/ 368300 w 3611033"/>
                <a:gd name="connsiteY5" fmla="*/ 372533 h 1172633"/>
                <a:gd name="connsiteX6" fmla="*/ 452967 w 3611033"/>
                <a:gd name="connsiteY6" fmla="*/ 292100 h 1172633"/>
                <a:gd name="connsiteX7" fmla="*/ 550333 w 3611033"/>
                <a:gd name="connsiteY7" fmla="*/ 211667 h 1172633"/>
                <a:gd name="connsiteX8" fmla="*/ 630767 w 3611033"/>
                <a:gd name="connsiteY8" fmla="*/ 169333 h 1172633"/>
                <a:gd name="connsiteX9" fmla="*/ 740833 w 3611033"/>
                <a:gd name="connsiteY9" fmla="*/ 122767 h 1172633"/>
                <a:gd name="connsiteX10" fmla="*/ 821267 w 3611033"/>
                <a:gd name="connsiteY10" fmla="*/ 93133 h 1172633"/>
                <a:gd name="connsiteX11" fmla="*/ 922867 w 3611033"/>
                <a:gd name="connsiteY11" fmla="*/ 71967 h 1172633"/>
                <a:gd name="connsiteX12" fmla="*/ 1028700 w 3611033"/>
                <a:gd name="connsiteY12" fmla="*/ 50800 h 1172633"/>
                <a:gd name="connsiteX13" fmla="*/ 1130300 w 3611033"/>
                <a:gd name="connsiteY13" fmla="*/ 38100 h 1172633"/>
                <a:gd name="connsiteX14" fmla="*/ 1231900 w 3611033"/>
                <a:gd name="connsiteY14" fmla="*/ 25400 h 1172633"/>
                <a:gd name="connsiteX15" fmla="*/ 1413933 w 3611033"/>
                <a:gd name="connsiteY15" fmla="*/ 16933 h 1172633"/>
                <a:gd name="connsiteX16" fmla="*/ 1579033 w 3611033"/>
                <a:gd name="connsiteY16" fmla="*/ 12700 h 1172633"/>
                <a:gd name="connsiteX17" fmla="*/ 1744133 w 3611033"/>
                <a:gd name="connsiteY17" fmla="*/ 4233 h 1172633"/>
                <a:gd name="connsiteX18" fmla="*/ 1909233 w 3611033"/>
                <a:gd name="connsiteY18" fmla="*/ 4233 h 1172633"/>
                <a:gd name="connsiteX19" fmla="*/ 2070100 w 3611033"/>
                <a:gd name="connsiteY19" fmla="*/ 4233 h 1172633"/>
                <a:gd name="connsiteX20" fmla="*/ 2324100 w 3611033"/>
                <a:gd name="connsiteY20" fmla="*/ 0 h 1172633"/>
                <a:gd name="connsiteX21" fmla="*/ 2362200 w 3611033"/>
                <a:gd name="connsiteY21" fmla="*/ 139700 h 1172633"/>
                <a:gd name="connsiteX22" fmla="*/ 2408767 w 3611033"/>
                <a:gd name="connsiteY22" fmla="*/ 292100 h 1172633"/>
                <a:gd name="connsiteX23" fmla="*/ 2438400 w 3611033"/>
                <a:gd name="connsiteY23" fmla="*/ 372533 h 1172633"/>
                <a:gd name="connsiteX24" fmla="*/ 2476500 w 3611033"/>
                <a:gd name="connsiteY24" fmla="*/ 469900 h 1172633"/>
                <a:gd name="connsiteX25" fmla="*/ 2510367 w 3611033"/>
                <a:gd name="connsiteY25" fmla="*/ 541867 h 1172633"/>
                <a:gd name="connsiteX26" fmla="*/ 2561167 w 3611033"/>
                <a:gd name="connsiteY26" fmla="*/ 630767 h 1172633"/>
                <a:gd name="connsiteX27" fmla="*/ 2603500 w 3611033"/>
                <a:gd name="connsiteY27" fmla="*/ 702733 h 1172633"/>
                <a:gd name="connsiteX28" fmla="*/ 2650067 w 3611033"/>
                <a:gd name="connsiteY28" fmla="*/ 766233 h 1172633"/>
                <a:gd name="connsiteX29" fmla="*/ 2688167 w 3611033"/>
                <a:gd name="connsiteY29" fmla="*/ 812800 h 1172633"/>
                <a:gd name="connsiteX30" fmla="*/ 2726267 w 3611033"/>
                <a:gd name="connsiteY30" fmla="*/ 850900 h 1172633"/>
                <a:gd name="connsiteX31" fmla="*/ 2777067 w 3611033"/>
                <a:gd name="connsiteY31" fmla="*/ 897467 h 1172633"/>
                <a:gd name="connsiteX32" fmla="*/ 2840567 w 3611033"/>
                <a:gd name="connsiteY32" fmla="*/ 944033 h 1172633"/>
                <a:gd name="connsiteX33" fmla="*/ 2899833 w 3611033"/>
                <a:gd name="connsiteY33" fmla="*/ 982133 h 1172633"/>
                <a:gd name="connsiteX34" fmla="*/ 2954867 w 3611033"/>
                <a:gd name="connsiteY34" fmla="*/ 1011767 h 1172633"/>
                <a:gd name="connsiteX35" fmla="*/ 3026833 w 3611033"/>
                <a:gd name="connsiteY35" fmla="*/ 1041400 h 1172633"/>
                <a:gd name="connsiteX36" fmla="*/ 3081867 w 3611033"/>
                <a:gd name="connsiteY36" fmla="*/ 1062567 h 1172633"/>
                <a:gd name="connsiteX37" fmla="*/ 3145367 w 3611033"/>
                <a:gd name="connsiteY37" fmla="*/ 1079500 h 1172633"/>
                <a:gd name="connsiteX38" fmla="*/ 3221567 w 3611033"/>
                <a:gd name="connsiteY38" fmla="*/ 1100667 h 1172633"/>
                <a:gd name="connsiteX39" fmla="*/ 3302000 w 3611033"/>
                <a:gd name="connsiteY39" fmla="*/ 1121833 h 1172633"/>
                <a:gd name="connsiteX40" fmla="*/ 3378200 w 3611033"/>
                <a:gd name="connsiteY40" fmla="*/ 1134533 h 1172633"/>
                <a:gd name="connsiteX41" fmla="*/ 3437467 w 3611033"/>
                <a:gd name="connsiteY41" fmla="*/ 1143000 h 1172633"/>
                <a:gd name="connsiteX42" fmla="*/ 3526367 w 3611033"/>
                <a:gd name="connsiteY42" fmla="*/ 1155700 h 1172633"/>
                <a:gd name="connsiteX43" fmla="*/ 3611033 w 3611033"/>
                <a:gd name="connsiteY43" fmla="*/ 1159933 h 117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11033" h="1172633">
                  <a:moveTo>
                    <a:pt x="0" y="1172633"/>
                  </a:moveTo>
                  <a:lnTo>
                    <a:pt x="76200" y="935567"/>
                  </a:lnTo>
                  <a:lnTo>
                    <a:pt x="135467" y="774700"/>
                  </a:lnTo>
                  <a:lnTo>
                    <a:pt x="207433" y="609600"/>
                  </a:lnTo>
                  <a:lnTo>
                    <a:pt x="279400" y="482600"/>
                  </a:lnTo>
                  <a:lnTo>
                    <a:pt x="368300" y="372533"/>
                  </a:lnTo>
                  <a:lnTo>
                    <a:pt x="452967" y="292100"/>
                  </a:lnTo>
                  <a:lnTo>
                    <a:pt x="550333" y="211667"/>
                  </a:lnTo>
                  <a:lnTo>
                    <a:pt x="630767" y="169333"/>
                  </a:lnTo>
                  <a:lnTo>
                    <a:pt x="740833" y="122767"/>
                  </a:lnTo>
                  <a:lnTo>
                    <a:pt x="821267" y="93133"/>
                  </a:lnTo>
                  <a:lnTo>
                    <a:pt x="922867" y="71967"/>
                  </a:lnTo>
                  <a:lnTo>
                    <a:pt x="1028700" y="50800"/>
                  </a:lnTo>
                  <a:lnTo>
                    <a:pt x="1130300" y="38100"/>
                  </a:lnTo>
                  <a:lnTo>
                    <a:pt x="1231900" y="25400"/>
                  </a:lnTo>
                  <a:lnTo>
                    <a:pt x="1413933" y="16933"/>
                  </a:lnTo>
                  <a:lnTo>
                    <a:pt x="1579033" y="12700"/>
                  </a:lnTo>
                  <a:lnTo>
                    <a:pt x="1744133" y="4233"/>
                  </a:lnTo>
                  <a:lnTo>
                    <a:pt x="1909233" y="4233"/>
                  </a:lnTo>
                  <a:lnTo>
                    <a:pt x="2070100" y="4233"/>
                  </a:lnTo>
                  <a:lnTo>
                    <a:pt x="2324100" y="0"/>
                  </a:lnTo>
                  <a:lnTo>
                    <a:pt x="2362200" y="139700"/>
                  </a:lnTo>
                  <a:lnTo>
                    <a:pt x="2408767" y="292100"/>
                  </a:lnTo>
                  <a:lnTo>
                    <a:pt x="2438400" y="372533"/>
                  </a:lnTo>
                  <a:lnTo>
                    <a:pt x="2476500" y="469900"/>
                  </a:lnTo>
                  <a:lnTo>
                    <a:pt x="2510367" y="541867"/>
                  </a:lnTo>
                  <a:lnTo>
                    <a:pt x="2561167" y="630767"/>
                  </a:lnTo>
                  <a:lnTo>
                    <a:pt x="2603500" y="702733"/>
                  </a:lnTo>
                  <a:lnTo>
                    <a:pt x="2650067" y="766233"/>
                  </a:lnTo>
                  <a:lnTo>
                    <a:pt x="2688167" y="812800"/>
                  </a:lnTo>
                  <a:lnTo>
                    <a:pt x="2726267" y="850900"/>
                  </a:lnTo>
                  <a:lnTo>
                    <a:pt x="2777067" y="897467"/>
                  </a:lnTo>
                  <a:lnTo>
                    <a:pt x="2840567" y="944033"/>
                  </a:lnTo>
                  <a:lnTo>
                    <a:pt x="2899833" y="982133"/>
                  </a:lnTo>
                  <a:lnTo>
                    <a:pt x="2954867" y="1011767"/>
                  </a:lnTo>
                  <a:lnTo>
                    <a:pt x="3026833" y="1041400"/>
                  </a:lnTo>
                  <a:lnTo>
                    <a:pt x="3081867" y="1062567"/>
                  </a:lnTo>
                  <a:lnTo>
                    <a:pt x="3145367" y="1079500"/>
                  </a:lnTo>
                  <a:lnTo>
                    <a:pt x="3221567" y="1100667"/>
                  </a:lnTo>
                  <a:lnTo>
                    <a:pt x="3302000" y="1121833"/>
                  </a:lnTo>
                  <a:lnTo>
                    <a:pt x="3378200" y="1134533"/>
                  </a:lnTo>
                  <a:lnTo>
                    <a:pt x="3437467" y="1143000"/>
                  </a:lnTo>
                  <a:lnTo>
                    <a:pt x="3526367" y="1155700"/>
                  </a:lnTo>
                  <a:lnTo>
                    <a:pt x="3611033" y="1159933"/>
                  </a:lnTo>
                </a:path>
              </a:pathLst>
            </a:cu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/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 flipV="1">
              <a:off x="1812165" y="2167333"/>
              <a:ext cx="3571005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rot="5400000">
              <a:off x="1710860" y="2169413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rot="5400000">
              <a:off x="3813217" y="2169413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4083183" y="1283432"/>
              <a:ext cx="1679352" cy="372692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US" sz="2000" dirty="0">
                  <a:solidFill>
                    <a:srgbClr val="000000">
                      <a:lumMod val="85000"/>
                      <a:lumOff val="15000"/>
                    </a:srgbClr>
                  </a:solidFill>
                  <a:ea typeface="ヒラギノ角ゴ ProN W3" charset="0"/>
                  <a:cs typeface="ヒラギノ角ゴ ProN W3" charset="0"/>
                </a:rPr>
                <a:t>long pulse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01754" y="2227399"/>
              <a:ext cx="766359" cy="280359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3ms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741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78253"/>
              </p:ext>
            </p:extLst>
          </p:nvPr>
        </p:nvGraphicFramePr>
        <p:xfrm>
          <a:off x="541649" y="1735110"/>
          <a:ext cx="5270108" cy="1915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054"/>
                <a:gridCol w="2635054"/>
              </a:tblGrid>
              <a:tr h="696265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Particle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Wave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</a:tr>
              <a:tr h="1219106"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417312"/>
              </p:ext>
            </p:extLst>
          </p:nvPr>
        </p:nvGraphicFramePr>
        <p:xfrm>
          <a:off x="3219379" y="2362407"/>
          <a:ext cx="2032719" cy="107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5" name="Equation" r:id="rId3" imgW="812800" imgH="431800" progId="Equation.3">
                  <p:embed/>
                </p:oleObj>
              </mc:Choice>
              <mc:Fallback>
                <p:oleObj name="Equation" r:id="rId3" imgW="812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9379" y="2362407"/>
                        <a:ext cx="2032719" cy="107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41477"/>
              </p:ext>
            </p:extLst>
          </p:nvPr>
        </p:nvGraphicFramePr>
        <p:xfrm>
          <a:off x="702781" y="2488360"/>
          <a:ext cx="1603585" cy="107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6" name="Equation" r:id="rId5" imgW="622300" imgH="419100" progId="Equation.3">
                  <p:embed/>
                </p:oleObj>
              </mc:Choice>
              <mc:Fallback>
                <p:oleObj name="Equation" r:id="rId5" imgW="6223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781" y="2488360"/>
                        <a:ext cx="1603585" cy="107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32178"/>
              </p:ext>
            </p:extLst>
          </p:nvPr>
        </p:nvGraphicFramePr>
        <p:xfrm>
          <a:off x="6001967" y="2907581"/>
          <a:ext cx="2951163" cy="175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7" name="Equation" r:id="rId7" imgW="1193800" imgH="711200" progId="Equation.3">
                  <p:embed/>
                </p:oleObj>
              </mc:Choice>
              <mc:Fallback>
                <p:oleObj name="Equation" r:id="rId7" imgW="1193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1967" y="2907581"/>
                        <a:ext cx="2951163" cy="1754187"/>
                      </a:xfrm>
                      <a:prstGeom prst="rect">
                        <a:avLst/>
                      </a:prstGeom>
                      <a:ln>
                        <a:solidFill>
                          <a:srgbClr val="8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127370"/>
              </p:ext>
            </p:extLst>
          </p:nvPr>
        </p:nvGraphicFramePr>
        <p:xfrm>
          <a:off x="1846027" y="4432249"/>
          <a:ext cx="4544702" cy="1881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8" name="Equation" r:id="rId9" imgW="1689100" imgH="698500" progId="Equation.3">
                  <p:embed/>
                </p:oleObj>
              </mc:Choice>
              <mc:Fallback>
                <p:oleObj name="Equation" r:id="rId9" imgW="16891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027" y="4432249"/>
                        <a:ext cx="4544702" cy="18815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Broglie 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7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Time-of-Flight (TOF) Method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698348"/>
              </p:ext>
            </p:extLst>
          </p:nvPr>
        </p:nvGraphicFramePr>
        <p:xfrm>
          <a:off x="2325068" y="1371717"/>
          <a:ext cx="5380137" cy="1377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" name="Equation" r:id="rId4" imgW="1689100" imgH="431800" progId="Equation.3">
                  <p:embed/>
                </p:oleObj>
              </mc:Choice>
              <mc:Fallback>
                <p:oleObj name="Equation" r:id="rId4" imgW="1689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68" y="1371717"/>
                        <a:ext cx="5380137" cy="1377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84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Spallation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0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5500" y="222250"/>
            <a:ext cx="2957460" cy="58477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ISIS, UK (160kW)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0310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SNS, Oak Ridge, USA (1MW)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b="4886"/>
          <a:stretch>
            <a:fillRect/>
          </a:stretch>
        </p:blipFill>
        <p:spPr bwMode="auto">
          <a:xfrm>
            <a:off x="730247" y="1716025"/>
            <a:ext cx="7588324" cy="45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757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60403" y="1456267"/>
            <a:ext cx="7862111" cy="5401733"/>
            <a:chOff x="1947334" y="1270000"/>
            <a:chExt cx="7196667" cy="4944534"/>
          </a:xfrm>
        </p:grpSpPr>
        <p:pic>
          <p:nvPicPr>
            <p:cNvPr id="4" name="Picture 2" descr="Europe by satellite cropped north"/>
            <p:cNvPicPr>
              <a:picLocks noChangeAspect="1" noChangeArrowheads="1"/>
            </p:cNvPicPr>
            <p:nvPr/>
          </p:nvPicPr>
          <p:blipFill rotWithShape="1">
            <a:blip r:embed="rId2"/>
            <a:srcRect l="40596" t="13851" b="32220"/>
            <a:stretch/>
          </p:blipFill>
          <p:spPr bwMode="auto">
            <a:xfrm>
              <a:off x="1947334" y="1270000"/>
              <a:ext cx="7196667" cy="4944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>
              <a:spLocks noChangeAspect="1"/>
            </p:cNvSpPr>
            <p:nvPr/>
          </p:nvSpPr>
          <p:spPr bwMode="auto">
            <a:xfrm>
              <a:off x="5720417" y="4083354"/>
              <a:ext cx="179126" cy="1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6203939" y="3297470"/>
              <a:ext cx="179126" cy="1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5567898" y="3815958"/>
              <a:ext cx="214951" cy="216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3763624" y="3307252"/>
              <a:ext cx="250777" cy="252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9894" y="3144208"/>
              <a:ext cx="959275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ISIS</a:t>
              </a: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4717682" y="4363795"/>
              <a:ext cx="324000" cy="324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90181" y="4249664"/>
              <a:ext cx="1028698" cy="46166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ILL</a:t>
              </a: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4990271" y="3284426"/>
              <a:ext cx="107476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 bwMode="auto">
            <a:xfrm>
              <a:off x="6642026" y="3917046"/>
              <a:ext cx="107476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4459304" y="3888031"/>
              <a:ext cx="179126" cy="180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9280" y="3751861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LLB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62104" y="3124425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TUD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84838" y="3173966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HZB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24545" y="3439563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FRM2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47744" y="4209294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PSI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90265" y="3970760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BNC</a:t>
              </a: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5941046" y="1956980"/>
              <a:ext cx="107476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4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0463" y="1646989"/>
              <a:ext cx="1028698" cy="400105"/>
            </a:xfrm>
            <a:prstGeom prst="rect">
              <a:avLst/>
            </a:prstGeom>
            <a:noFill/>
          </p:spPr>
          <p:txBody>
            <a:bodyPr wrap="square" lIns="91435" tIns="45718" rIns="91435" bIns="45718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JEEP-II</a:t>
              </a: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Main European neutron sources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3" y="2000243"/>
            <a:ext cx="74009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J-PARC, Tokai, Japan (500kW)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04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3" y="2000243"/>
            <a:ext cx="74009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38" t="10991"/>
          <a:stretch>
            <a:fillRect/>
          </a:stretch>
        </p:blipFill>
        <p:spPr bwMode="auto">
          <a:xfrm>
            <a:off x="571472" y="2000240"/>
            <a:ext cx="7358114" cy="4857784"/>
          </a:xfrm>
          <a:prstGeom prst="rect">
            <a:avLst/>
          </a:prstGeom>
          <a:solidFill>
            <a:srgbClr val="FFFFFF">
              <a:alpha val="36863"/>
            </a:srgb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J-PARC, Tokai, Japan (500kW)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49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ESS, Lund, Sweden (5MW in 2025)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  <p:pic>
        <p:nvPicPr>
          <p:cNvPr id="5" name="Picture 4" descr="essaerial_18august20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t="17664" r="17989" b="30407"/>
          <a:stretch/>
        </p:blipFill>
        <p:spPr>
          <a:xfrm>
            <a:off x="0" y="1434543"/>
            <a:ext cx="9144000" cy="55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1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target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pic>
        <p:nvPicPr>
          <p:cNvPr id="5" name="Picture 4" descr="3Dcut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6" t="38556" r="36018" b="41129"/>
          <a:stretch/>
        </p:blipFill>
        <p:spPr>
          <a:xfrm>
            <a:off x="804960" y="1748522"/>
            <a:ext cx="7722567" cy="4812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4006" y="1888294"/>
            <a:ext cx="3708667" cy="58477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2.5m tungsten wheel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113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22" y="1481162"/>
            <a:ext cx="6983412" cy="5376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TS2 Target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549400" y="2362200"/>
            <a:ext cx="1921933" cy="1109133"/>
          </a:xfrm>
          <a:custGeom>
            <a:avLst/>
            <a:gdLst>
              <a:gd name="connsiteX0" fmla="*/ 8467 w 1921933"/>
              <a:gd name="connsiteY0" fmla="*/ 1109133 h 1109133"/>
              <a:gd name="connsiteX1" fmla="*/ 1608667 w 1921933"/>
              <a:gd name="connsiteY1" fmla="*/ 910167 h 1109133"/>
              <a:gd name="connsiteX2" fmla="*/ 1608667 w 1921933"/>
              <a:gd name="connsiteY2" fmla="*/ 800100 h 1109133"/>
              <a:gd name="connsiteX3" fmla="*/ 1921933 w 1921933"/>
              <a:gd name="connsiteY3" fmla="*/ 762000 h 1109133"/>
              <a:gd name="connsiteX4" fmla="*/ 1917700 w 1921933"/>
              <a:gd name="connsiteY4" fmla="*/ 0 h 1109133"/>
              <a:gd name="connsiteX5" fmla="*/ 0 w 1921933"/>
              <a:gd name="connsiteY5" fmla="*/ 241300 h 1109133"/>
              <a:gd name="connsiteX6" fmla="*/ 8467 w 1921933"/>
              <a:gd name="connsiteY6" fmla="*/ 1109133 h 11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1933" h="1109133">
                <a:moveTo>
                  <a:pt x="8467" y="1109133"/>
                </a:moveTo>
                <a:lnTo>
                  <a:pt x="1608667" y="910167"/>
                </a:lnTo>
                <a:lnTo>
                  <a:pt x="1608667" y="800100"/>
                </a:lnTo>
                <a:lnTo>
                  <a:pt x="1921933" y="762000"/>
                </a:lnTo>
                <a:lnTo>
                  <a:pt x="1917700" y="0"/>
                </a:lnTo>
                <a:lnTo>
                  <a:pt x="0" y="241300"/>
                </a:lnTo>
                <a:cubicBezTo>
                  <a:pt x="2822" y="530578"/>
                  <a:pt x="5645" y="819855"/>
                  <a:pt x="8467" y="110913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51767" y="2120900"/>
            <a:ext cx="1888066" cy="1066800"/>
          </a:xfrm>
          <a:custGeom>
            <a:avLst/>
            <a:gdLst>
              <a:gd name="connsiteX0" fmla="*/ 0 w 1888066"/>
              <a:gd name="connsiteY0" fmla="*/ 232833 h 1066800"/>
              <a:gd name="connsiteX1" fmla="*/ 4233 w 1888066"/>
              <a:gd name="connsiteY1" fmla="*/ 994833 h 1066800"/>
              <a:gd name="connsiteX2" fmla="*/ 245533 w 1888066"/>
              <a:gd name="connsiteY2" fmla="*/ 965200 h 1066800"/>
              <a:gd name="connsiteX3" fmla="*/ 245533 w 1888066"/>
              <a:gd name="connsiteY3" fmla="*/ 1066800 h 1066800"/>
              <a:gd name="connsiteX4" fmla="*/ 1888066 w 1888066"/>
              <a:gd name="connsiteY4" fmla="*/ 863600 h 1066800"/>
              <a:gd name="connsiteX5" fmla="*/ 1883833 w 1888066"/>
              <a:gd name="connsiteY5" fmla="*/ 0 h 1066800"/>
              <a:gd name="connsiteX6" fmla="*/ 0 w 1888066"/>
              <a:gd name="connsiteY6" fmla="*/ 232833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8066" h="1066800">
                <a:moveTo>
                  <a:pt x="0" y="232833"/>
                </a:moveTo>
                <a:lnTo>
                  <a:pt x="4233" y="994833"/>
                </a:lnTo>
                <a:lnTo>
                  <a:pt x="245533" y="965200"/>
                </a:lnTo>
                <a:lnTo>
                  <a:pt x="245533" y="1066800"/>
                </a:lnTo>
                <a:lnTo>
                  <a:pt x="1888066" y="863600"/>
                </a:lnTo>
                <a:lnTo>
                  <a:pt x="1883833" y="0"/>
                </a:lnTo>
                <a:lnTo>
                  <a:pt x="0" y="23283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22400" y="4334933"/>
            <a:ext cx="1473200" cy="512234"/>
          </a:xfrm>
          <a:custGeom>
            <a:avLst/>
            <a:gdLst>
              <a:gd name="connsiteX0" fmla="*/ 0 w 1473200"/>
              <a:gd name="connsiteY0" fmla="*/ 8467 h 512234"/>
              <a:gd name="connsiteX1" fmla="*/ 0 w 1473200"/>
              <a:gd name="connsiteY1" fmla="*/ 355600 h 512234"/>
              <a:gd name="connsiteX2" fmla="*/ 1473200 w 1473200"/>
              <a:gd name="connsiteY2" fmla="*/ 512234 h 512234"/>
              <a:gd name="connsiteX3" fmla="*/ 1473200 w 1473200"/>
              <a:gd name="connsiteY3" fmla="*/ 101600 h 512234"/>
              <a:gd name="connsiteX4" fmla="*/ 143933 w 1473200"/>
              <a:gd name="connsiteY4" fmla="*/ 0 h 512234"/>
              <a:gd name="connsiteX5" fmla="*/ 143933 w 1473200"/>
              <a:gd name="connsiteY5" fmla="*/ 50800 h 512234"/>
              <a:gd name="connsiteX6" fmla="*/ 93133 w 1473200"/>
              <a:gd name="connsiteY6" fmla="*/ 50800 h 512234"/>
              <a:gd name="connsiteX7" fmla="*/ 0 w 1473200"/>
              <a:gd name="connsiteY7" fmla="*/ 8467 h 51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3200" h="512234">
                <a:moveTo>
                  <a:pt x="0" y="8467"/>
                </a:moveTo>
                <a:lnTo>
                  <a:pt x="0" y="355600"/>
                </a:lnTo>
                <a:lnTo>
                  <a:pt x="1473200" y="512234"/>
                </a:lnTo>
                <a:lnTo>
                  <a:pt x="1473200" y="101600"/>
                </a:lnTo>
                <a:lnTo>
                  <a:pt x="143933" y="0"/>
                </a:lnTo>
                <a:lnTo>
                  <a:pt x="143933" y="50800"/>
                </a:lnTo>
                <a:lnTo>
                  <a:pt x="93133" y="50800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70567" y="4127500"/>
            <a:ext cx="1689100" cy="347133"/>
          </a:xfrm>
          <a:custGeom>
            <a:avLst/>
            <a:gdLst>
              <a:gd name="connsiteX0" fmla="*/ 4233 w 1689100"/>
              <a:gd name="connsiteY0" fmla="*/ 245533 h 347133"/>
              <a:gd name="connsiteX1" fmla="*/ 1325033 w 1689100"/>
              <a:gd name="connsiteY1" fmla="*/ 309033 h 347133"/>
              <a:gd name="connsiteX2" fmla="*/ 1642533 w 1689100"/>
              <a:gd name="connsiteY2" fmla="*/ 347133 h 347133"/>
              <a:gd name="connsiteX3" fmla="*/ 1625600 w 1689100"/>
              <a:gd name="connsiteY3" fmla="*/ 266700 h 347133"/>
              <a:gd name="connsiteX4" fmla="*/ 1621366 w 1689100"/>
              <a:gd name="connsiteY4" fmla="*/ 198966 h 347133"/>
              <a:gd name="connsiteX5" fmla="*/ 1634066 w 1689100"/>
              <a:gd name="connsiteY5" fmla="*/ 143933 h 347133"/>
              <a:gd name="connsiteX6" fmla="*/ 1659466 w 1689100"/>
              <a:gd name="connsiteY6" fmla="*/ 88900 h 347133"/>
              <a:gd name="connsiteX7" fmla="*/ 1689100 w 1689100"/>
              <a:gd name="connsiteY7" fmla="*/ 42333 h 347133"/>
              <a:gd name="connsiteX8" fmla="*/ 1502833 w 1689100"/>
              <a:gd name="connsiteY8" fmla="*/ 59266 h 347133"/>
              <a:gd name="connsiteX9" fmla="*/ 1380066 w 1689100"/>
              <a:gd name="connsiteY9" fmla="*/ 0 h 347133"/>
              <a:gd name="connsiteX10" fmla="*/ 0 w 1689100"/>
              <a:gd name="connsiteY10" fmla="*/ 173566 h 347133"/>
              <a:gd name="connsiteX11" fmla="*/ 4233 w 1689100"/>
              <a:gd name="connsiteY11" fmla="*/ 245533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89100" h="347133">
                <a:moveTo>
                  <a:pt x="4233" y="245533"/>
                </a:moveTo>
                <a:lnTo>
                  <a:pt x="1325033" y="309033"/>
                </a:lnTo>
                <a:lnTo>
                  <a:pt x="1642533" y="347133"/>
                </a:lnTo>
                <a:lnTo>
                  <a:pt x="1625600" y="266700"/>
                </a:lnTo>
                <a:lnTo>
                  <a:pt x="1621366" y="198966"/>
                </a:lnTo>
                <a:lnTo>
                  <a:pt x="1634066" y="143933"/>
                </a:lnTo>
                <a:lnTo>
                  <a:pt x="1659466" y="88900"/>
                </a:lnTo>
                <a:lnTo>
                  <a:pt x="1689100" y="42333"/>
                </a:lnTo>
                <a:lnTo>
                  <a:pt x="1502833" y="59266"/>
                </a:lnTo>
                <a:lnTo>
                  <a:pt x="1380066" y="0"/>
                </a:lnTo>
                <a:lnTo>
                  <a:pt x="0" y="173566"/>
                </a:lnTo>
                <a:lnTo>
                  <a:pt x="4233" y="24553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rot="5400000" flipV="1">
            <a:off x="2181869" y="3466815"/>
            <a:ext cx="287999" cy="1512000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80367" y="4135967"/>
            <a:ext cx="1947333" cy="893233"/>
          </a:xfrm>
          <a:custGeom>
            <a:avLst/>
            <a:gdLst>
              <a:gd name="connsiteX0" fmla="*/ 241300 w 1947333"/>
              <a:gd name="connsiteY0" fmla="*/ 0 h 893233"/>
              <a:gd name="connsiteX1" fmla="*/ 237066 w 1947333"/>
              <a:gd name="connsiteY1" fmla="*/ 97367 h 893233"/>
              <a:gd name="connsiteX2" fmla="*/ 0 w 1947333"/>
              <a:gd name="connsiteY2" fmla="*/ 67733 h 893233"/>
              <a:gd name="connsiteX3" fmla="*/ 55033 w 1947333"/>
              <a:gd name="connsiteY3" fmla="*/ 131233 h 893233"/>
              <a:gd name="connsiteX4" fmla="*/ 76200 w 1947333"/>
              <a:gd name="connsiteY4" fmla="*/ 190500 h 893233"/>
              <a:gd name="connsiteX5" fmla="*/ 88900 w 1947333"/>
              <a:gd name="connsiteY5" fmla="*/ 275167 h 893233"/>
              <a:gd name="connsiteX6" fmla="*/ 84666 w 1947333"/>
              <a:gd name="connsiteY6" fmla="*/ 321733 h 893233"/>
              <a:gd name="connsiteX7" fmla="*/ 67733 w 1947333"/>
              <a:gd name="connsiteY7" fmla="*/ 393700 h 893233"/>
              <a:gd name="connsiteX8" fmla="*/ 368300 w 1947333"/>
              <a:gd name="connsiteY8" fmla="*/ 427567 h 893233"/>
              <a:gd name="connsiteX9" fmla="*/ 368300 w 1947333"/>
              <a:gd name="connsiteY9" fmla="*/ 571500 h 893233"/>
              <a:gd name="connsiteX10" fmla="*/ 1016000 w 1947333"/>
              <a:gd name="connsiteY10" fmla="*/ 643467 h 893233"/>
              <a:gd name="connsiteX11" fmla="*/ 1016000 w 1947333"/>
              <a:gd name="connsiteY11" fmla="*/ 795867 h 893233"/>
              <a:gd name="connsiteX12" fmla="*/ 1947333 w 1947333"/>
              <a:gd name="connsiteY12" fmla="*/ 893233 h 893233"/>
              <a:gd name="connsiteX13" fmla="*/ 1943100 w 1947333"/>
              <a:gd name="connsiteY13" fmla="*/ 169333 h 893233"/>
              <a:gd name="connsiteX14" fmla="*/ 241300 w 1947333"/>
              <a:gd name="connsiteY14" fmla="*/ 0 h 89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7333" h="893233">
                <a:moveTo>
                  <a:pt x="241300" y="0"/>
                </a:moveTo>
                <a:lnTo>
                  <a:pt x="237066" y="97367"/>
                </a:lnTo>
                <a:lnTo>
                  <a:pt x="0" y="67733"/>
                </a:lnTo>
                <a:lnTo>
                  <a:pt x="55033" y="131233"/>
                </a:lnTo>
                <a:lnTo>
                  <a:pt x="76200" y="190500"/>
                </a:lnTo>
                <a:lnTo>
                  <a:pt x="88900" y="275167"/>
                </a:lnTo>
                <a:lnTo>
                  <a:pt x="84666" y="321733"/>
                </a:lnTo>
                <a:lnTo>
                  <a:pt x="67733" y="393700"/>
                </a:lnTo>
                <a:lnTo>
                  <a:pt x="368300" y="427567"/>
                </a:lnTo>
                <a:lnTo>
                  <a:pt x="368300" y="571500"/>
                </a:lnTo>
                <a:lnTo>
                  <a:pt x="1016000" y="643467"/>
                </a:lnTo>
                <a:lnTo>
                  <a:pt x="1016000" y="795867"/>
                </a:lnTo>
                <a:lnTo>
                  <a:pt x="1947333" y="893233"/>
                </a:lnTo>
                <a:lnTo>
                  <a:pt x="1943100" y="169333"/>
                </a:lnTo>
                <a:lnTo>
                  <a:pt x="24130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860800" y="3843867"/>
            <a:ext cx="2264833" cy="486833"/>
          </a:xfrm>
          <a:custGeom>
            <a:avLst/>
            <a:gdLst>
              <a:gd name="connsiteX0" fmla="*/ 0 w 2264833"/>
              <a:gd name="connsiteY0" fmla="*/ 160866 h 486833"/>
              <a:gd name="connsiteX1" fmla="*/ 0 w 2264833"/>
              <a:gd name="connsiteY1" fmla="*/ 228600 h 486833"/>
              <a:gd name="connsiteX2" fmla="*/ 182033 w 2264833"/>
              <a:gd name="connsiteY2" fmla="*/ 317500 h 486833"/>
              <a:gd name="connsiteX3" fmla="*/ 1875367 w 2264833"/>
              <a:gd name="connsiteY3" fmla="*/ 486833 h 486833"/>
              <a:gd name="connsiteX4" fmla="*/ 2180167 w 2264833"/>
              <a:gd name="connsiteY4" fmla="*/ 431800 h 486833"/>
              <a:gd name="connsiteX5" fmla="*/ 2264833 w 2264833"/>
              <a:gd name="connsiteY5" fmla="*/ 241300 h 486833"/>
              <a:gd name="connsiteX6" fmla="*/ 1443567 w 2264833"/>
              <a:gd name="connsiteY6" fmla="*/ 0 h 486833"/>
              <a:gd name="connsiteX7" fmla="*/ 0 w 2264833"/>
              <a:gd name="connsiteY7" fmla="*/ 160866 h 48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4833" h="486833">
                <a:moveTo>
                  <a:pt x="0" y="160866"/>
                </a:moveTo>
                <a:lnTo>
                  <a:pt x="0" y="228600"/>
                </a:lnTo>
                <a:lnTo>
                  <a:pt x="182033" y="317500"/>
                </a:lnTo>
                <a:lnTo>
                  <a:pt x="1875367" y="486833"/>
                </a:lnTo>
                <a:lnTo>
                  <a:pt x="2180167" y="431800"/>
                </a:lnTo>
                <a:lnTo>
                  <a:pt x="2264833" y="241300"/>
                </a:lnTo>
                <a:lnTo>
                  <a:pt x="1443567" y="0"/>
                </a:lnTo>
                <a:lnTo>
                  <a:pt x="0" y="16086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rot="5400000" flipV="1">
            <a:off x="4504913" y="3114394"/>
            <a:ext cx="307046" cy="1613599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941233" y="5664200"/>
            <a:ext cx="1794934" cy="1003300"/>
          </a:xfrm>
          <a:custGeom>
            <a:avLst/>
            <a:gdLst>
              <a:gd name="connsiteX0" fmla="*/ 8467 w 1794934"/>
              <a:gd name="connsiteY0" fmla="*/ 800100 h 1003300"/>
              <a:gd name="connsiteX1" fmla="*/ 0 w 1794934"/>
              <a:gd name="connsiteY1" fmla="*/ 177800 h 1003300"/>
              <a:gd name="connsiteX2" fmla="*/ 215900 w 1794934"/>
              <a:gd name="connsiteY2" fmla="*/ 203200 h 1003300"/>
              <a:gd name="connsiteX3" fmla="*/ 215900 w 1794934"/>
              <a:gd name="connsiteY3" fmla="*/ 84667 h 1003300"/>
              <a:gd name="connsiteX4" fmla="*/ 863600 w 1794934"/>
              <a:gd name="connsiteY4" fmla="*/ 152400 h 1003300"/>
              <a:gd name="connsiteX5" fmla="*/ 863600 w 1794934"/>
              <a:gd name="connsiteY5" fmla="*/ 0 h 1003300"/>
              <a:gd name="connsiteX6" fmla="*/ 1786467 w 1794934"/>
              <a:gd name="connsiteY6" fmla="*/ 101600 h 1003300"/>
              <a:gd name="connsiteX7" fmla="*/ 1794934 w 1794934"/>
              <a:gd name="connsiteY7" fmla="*/ 1003300 h 1003300"/>
              <a:gd name="connsiteX8" fmla="*/ 8467 w 1794934"/>
              <a:gd name="connsiteY8" fmla="*/ 8001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934" h="1003300">
                <a:moveTo>
                  <a:pt x="8467" y="800100"/>
                </a:moveTo>
                <a:lnTo>
                  <a:pt x="0" y="177800"/>
                </a:lnTo>
                <a:lnTo>
                  <a:pt x="215900" y="203200"/>
                </a:lnTo>
                <a:lnTo>
                  <a:pt x="215900" y="84667"/>
                </a:lnTo>
                <a:lnTo>
                  <a:pt x="863600" y="152400"/>
                </a:lnTo>
                <a:lnTo>
                  <a:pt x="863600" y="0"/>
                </a:lnTo>
                <a:lnTo>
                  <a:pt x="1786467" y="101600"/>
                </a:lnTo>
                <a:cubicBezTo>
                  <a:pt x="1789289" y="402167"/>
                  <a:pt x="1792112" y="702733"/>
                  <a:pt x="1794934" y="1003300"/>
                </a:cubicBezTo>
                <a:lnTo>
                  <a:pt x="8467" y="8001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62867" y="5676900"/>
            <a:ext cx="173566" cy="749300"/>
          </a:xfrm>
          <a:custGeom>
            <a:avLst/>
            <a:gdLst>
              <a:gd name="connsiteX0" fmla="*/ 0 w 173566"/>
              <a:gd name="connsiteY0" fmla="*/ 0 h 749300"/>
              <a:gd name="connsiteX1" fmla="*/ 42333 w 173566"/>
              <a:gd name="connsiteY1" fmla="*/ 4233 h 749300"/>
              <a:gd name="connsiteX2" fmla="*/ 38100 w 173566"/>
              <a:gd name="connsiteY2" fmla="*/ 122767 h 749300"/>
              <a:gd name="connsiteX3" fmla="*/ 165100 w 173566"/>
              <a:gd name="connsiteY3" fmla="*/ 135467 h 749300"/>
              <a:gd name="connsiteX4" fmla="*/ 173566 w 173566"/>
              <a:gd name="connsiteY4" fmla="*/ 749300 h 749300"/>
              <a:gd name="connsiteX5" fmla="*/ 12700 w 173566"/>
              <a:gd name="connsiteY5" fmla="*/ 732367 h 749300"/>
              <a:gd name="connsiteX6" fmla="*/ 0 w 173566"/>
              <a:gd name="connsiteY6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566" h="749300">
                <a:moveTo>
                  <a:pt x="0" y="0"/>
                </a:moveTo>
                <a:lnTo>
                  <a:pt x="42333" y="4233"/>
                </a:lnTo>
                <a:lnTo>
                  <a:pt x="38100" y="122767"/>
                </a:lnTo>
                <a:lnTo>
                  <a:pt x="165100" y="135467"/>
                </a:lnTo>
                <a:lnTo>
                  <a:pt x="173566" y="749300"/>
                </a:lnTo>
                <a:lnTo>
                  <a:pt x="12700" y="732367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447800" y="4974167"/>
            <a:ext cx="1858433" cy="1413933"/>
          </a:xfrm>
          <a:custGeom>
            <a:avLst/>
            <a:gdLst>
              <a:gd name="connsiteX0" fmla="*/ 0 w 1858433"/>
              <a:gd name="connsiteY0" fmla="*/ 0 h 1413933"/>
              <a:gd name="connsiteX1" fmla="*/ 12700 w 1858433"/>
              <a:gd name="connsiteY1" fmla="*/ 1206500 h 1413933"/>
              <a:gd name="connsiteX2" fmla="*/ 1858433 w 1858433"/>
              <a:gd name="connsiteY2" fmla="*/ 1413933 h 1413933"/>
              <a:gd name="connsiteX3" fmla="*/ 1849967 w 1858433"/>
              <a:gd name="connsiteY3" fmla="*/ 690033 h 1413933"/>
              <a:gd name="connsiteX4" fmla="*/ 1447800 w 1858433"/>
              <a:gd name="connsiteY4" fmla="*/ 647700 h 1413933"/>
              <a:gd name="connsiteX5" fmla="*/ 1443567 w 1858433"/>
              <a:gd name="connsiteY5" fmla="*/ 131233 h 1413933"/>
              <a:gd name="connsiteX6" fmla="*/ 0 w 1858433"/>
              <a:gd name="connsiteY6" fmla="*/ 0 h 141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33" h="1413933">
                <a:moveTo>
                  <a:pt x="0" y="0"/>
                </a:moveTo>
                <a:lnTo>
                  <a:pt x="12700" y="1206500"/>
                </a:lnTo>
                <a:lnTo>
                  <a:pt x="1858433" y="1413933"/>
                </a:lnTo>
                <a:lnTo>
                  <a:pt x="1849967" y="690033"/>
                </a:lnTo>
                <a:lnTo>
                  <a:pt x="1447800" y="647700"/>
                </a:lnTo>
                <a:lnTo>
                  <a:pt x="1443567" y="131233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3832994" y="4435500"/>
            <a:ext cx="3322638" cy="392113"/>
          </a:xfrm>
          <a:prstGeom prst="line">
            <a:avLst/>
          </a:prstGeom>
          <a:noFill/>
          <a:ln w="54720">
            <a:solidFill>
              <a:srgbClr val="FF0000"/>
            </a:solidFill>
            <a:miter lim="800000"/>
            <a:headEnd type="triangle" w="med" len="med"/>
            <a:tailEnd type="none" w="med" len="med"/>
          </a:ln>
          <a:effectLst/>
        </p:spPr>
        <p:txBody>
          <a:bodyPr lIns="91435" tIns="45718" rIns="91435" bIns="45718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319144" y="4673625"/>
            <a:ext cx="1609720" cy="692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hangingPunct="0">
              <a:tabLst>
                <a:tab pos="0" algn="l"/>
                <a:tab pos="914353" algn="l"/>
                <a:tab pos="1828706" algn="l"/>
                <a:tab pos="2743060" algn="l"/>
                <a:tab pos="3657413" algn="l"/>
                <a:tab pos="4571766" algn="l"/>
                <a:tab pos="5486119" algn="l"/>
                <a:tab pos="6400473" algn="l"/>
                <a:tab pos="7314825" algn="l"/>
                <a:tab pos="8229179" algn="l"/>
                <a:tab pos="9143532" algn="l"/>
                <a:tab pos="10057885" algn="l"/>
              </a:tabLst>
            </a:pPr>
            <a:r>
              <a:rPr lang="en-GB" sz="2200" dirty="0">
                <a:latin typeface="Tahoma"/>
                <a:ea typeface="ヒラギノ角ゴ ProN W3" charset="0"/>
                <a:cs typeface="Tahoma"/>
              </a:rPr>
              <a:t>Target: 66mm W</a:t>
            </a:r>
          </a:p>
        </p:txBody>
      </p:sp>
    </p:spTree>
    <p:extLst>
      <p:ext uri="{BB962C8B-B14F-4D97-AF65-F5344CB8AC3E}">
        <p14:creationId xmlns:p14="http://schemas.microsoft.com/office/powerpoint/2010/main" val="1599436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2684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Target produces neutrons in &gt; MeV range</a:t>
            </a:r>
          </a:p>
          <a:p>
            <a:r>
              <a:rPr lang="en-US" dirty="0" smtClean="0"/>
              <a:t>Moderators contain H to </a:t>
            </a:r>
            <a:r>
              <a:rPr lang="en-US" dirty="0" err="1" smtClean="0"/>
              <a:t>thermalise</a:t>
            </a:r>
            <a:r>
              <a:rPr lang="en-US" dirty="0" smtClean="0"/>
              <a:t> neutrons</a:t>
            </a:r>
          </a:p>
          <a:p>
            <a:pPr lvl="1"/>
            <a:r>
              <a:rPr lang="en-US" dirty="0" smtClean="0"/>
              <a:t>largest scattering cross-section (80b)</a:t>
            </a:r>
          </a:p>
          <a:p>
            <a:pPr lvl="1"/>
            <a:r>
              <a:rPr lang="en-US" dirty="0" smtClean="0"/>
              <a:t>lower mass: same as neutron</a:t>
            </a:r>
          </a:p>
          <a:p>
            <a:pPr lvl="1"/>
            <a:r>
              <a:rPr lang="en-US" dirty="0" smtClean="0"/>
              <a:t>on average, ½ energy lost per collision</a:t>
            </a:r>
          </a:p>
          <a:p>
            <a:pPr lvl="1"/>
            <a:r>
              <a:rPr lang="en-US" dirty="0" smtClean="0"/>
              <a:t>100 MeV -&gt; 10 </a:t>
            </a:r>
            <a:r>
              <a:rPr lang="en-US" dirty="0" err="1" smtClean="0"/>
              <a:t>meV</a:t>
            </a:r>
            <a:r>
              <a:rPr lang="en-US" dirty="0" smtClean="0"/>
              <a:t> requires about 25 collisions</a:t>
            </a:r>
          </a:p>
          <a:p>
            <a:r>
              <a:rPr lang="en-US" dirty="0" smtClean="0"/>
              <a:t>Moderators embedded in reflector, usually D</a:t>
            </a:r>
            <a:r>
              <a:rPr lang="en-US" baseline="-25000" dirty="0" smtClean="0"/>
              <a:t>2</a:t>
            </a:r>
            <a:r>
              <a:rPr lang="en-US" dirty="0" smtClean="0"/>
              <a:t>O-cooled Be</a:t>
            </a:r>
          </a:p>
          <a:p>
            <a:pPr lvl="1"/>
            <a:r>
              <a:rPr lang="en-US" dirty="0" smtClean="0"/>
              <a:t>minimal absorption</a:t>
            </a:r>
          </a:p>
          <a:p>
            <a:pPr lvl="1"/>
            <a:r>
              <a:rPr lang="en-US" dirty="0" smtClean="0"/>
              <a:t>large scattering cross-section (8b)</a:t>
            </a:r>
          </a:p>
          <a:p>
            <a:pPr lvl="1"/>
            <a:r>
              <a:rPr lang="en-US" dirty="0" smtClean="0"/>
              <a:t>little </a:t>
            </a:r>
            <a:r>
              <a:rPr lang="en-US" dirty="0" err="1" smtClean="0"/>
              <a:t>thermalisation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6899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ctr"/>
            <a:r>
              <a:rPr lang="en-US" sz="2400" dirty="0" smtClean="0"/>
              <a:t>Target plane</a:t>
            </a:r>
            <a:endParaRPr lang="en-US" sz="2400" dirty="0"/>
          </a:p>
        </p:txBody>
      </p:sp>
      <p:sp>
        <p:nvSpPr>
          <p:cNvPr id="60" name="Rectangle 59"/>
          <p:cNvSpPr/>
          <p:nvPr/>
        </p:nvSpPr>
        <p:spPr bwMode="auto">
          <a:xfrm>
            <a:off x="1741010" y="4010973"/>
            <a:ext cx="1684081" cy="32934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1" name="Rectangle 60"/>
          <p:cNvSpPr/>
          <p:nvPr/>
        </p:nvSpPr>
        <p:spPr bwMode="auto">
          <a:xfrm>
            <a:off x="4811115" y="3967175"/>
            <a:ext cx="1684081" cy="4169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2" name="Rounded Rectangle 61"/>
          <p:cNvSpPr/>
          <p:nvPr/>
        </p:nvSpPr>
        <p:spPr bwMode="auto">
          <a:xfrm>
            <a:off x="3368640" y="3898304"/>
            <a:ext cx="1505324" cy="554685"/>
          </a:xfrm>
          <a:prstGeom prst="roundRect">
            <a:avLst/>
          </a:prstGeom>
          <a:solidFill>
            <a:srgbClr val="660066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3" name="TextBox 62"/>
          <p:cNvSpPr txBox="1"/>
          <p:nvPr/>
        </p:nvSpPr>
        <p:spPr>
          <a:xfrm>
            <a:off x="3465730" y="3443577"/>
            <a:ext cx="1201251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Target</a:t>
            </a:r>
            <a:endParaRPr lang="en-US" sz="2400" dirty="0"/>
          </a:p>
        </p:txBody>
      </p:sp>
      <p:sp>
        <p:nvSpPr>
          <p:cNvPr id="64" name="Rectangle 63"/>
          <p:cNvSpPr/>
          <p:nvPr/>
        </p:nvSpPr>
        <p:spPr bwMode="auto">
          <a:xfrm>
            <a:off x="1479897" y="3687670"/>
            <a:ext cx="301064" cy="85802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6382641" y="3757591"/>
            <a:ext cx="301064" cy="85802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014797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37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</p:spTree>
    <p:extLst>
      <p:ext uri="{BB962C8B-B14F-4D97-AF65-F5344CB8AC3E}">
        <p14:creationId xmlns:p14="http://schemas.microsoft.com/office/powerpoint/2010/main" val="680837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  <p:sp>
        <p:nvSpPr>
          <p:cNvPr id="59" name="Freeform 58"/>
          <p:cNvSpPr/>
          <p:nvPr/>
        </p:nvSpPr>
        <p:spPr>
          <a:xfrm>
            <a:off x="3286285" y="3621969"/>
            <a:ext cx="1655857" cy="2591420"/>
          </a:xfrm>
          <a:custGeom>
            <a:avLst/>
            <a:gdLst>
              <a:gd name="connsiteX0" fmla="*/ 590708 w 2599114"/>
              <a:gd name="connsiteY0" fmla="*/ 1314263 h 4415332"/>
              <a:gd name="connsiteX1" fmla="*/ 502102 w 2599114"/>
              <a:gd name="connsiteY1" fmla="*/ 1668671 h 4415332"/>
              <a:gd name="connsiteX2" fmla="*/ 191980 w 2599114"/>
              <a:gd name="connsiteY2" fmla="*/ 1506234 h 4415332"/>
              <a:gd name="connsiteX3" fmla="*/ 694082 w 2599114"/>
              <a:gd name="connsiteY3" fmla="*/ 753117 h 4415332"/>
              <a:gd name="connsiteX4" fmla="*/ 1240486 w 2599114"/>
              <a:gd name="connsiteY4" fmla="*/ 1196127 h 4415332"/>
              <a:gd name="connsiteX5" fmla="*/ 1772123 w 2599114"/>
              <a:gd name="connsiteY5" fmla="*/ 782651 h 4415332"/>
              <a:gd name="connsiteX6" fmla="*/ 2599114 w 2599114"/>
              <a:gd name="connsiteY6" fmla="*/ 1196127 h 4415332"/>
              <a:gd name="connsiteX7" fmla="*/ 2097012 w 2599114"/>
              <a:gd name="connsiteY7" fmla="*/ 502078 h 4415332"/>
              <a:gd name="connsiteX8" fmla="*/ 1698285 w 2599114"/>
              <a:gd name="connsiteY8" fmla="*/ 1137059 h 4415332"/>
              <a:gd name="connsiteX9" fmla="*/ 1181415 w 2599114"/>
              <a:gd name="connsiteY9" fmla="*/ 605447 h 4415332"/>
              <a:gd name="connsiteX10" fmla="*/ 561172 w 2599114"/>
              <a:gd name="connsiteY10" fmla="*/ 0 h 4415332"/>
              <a:gd name="connsiteX11" fmla="*/ 0 w 2599114"/>
              <a:gd name="connsiteY11" fmla="*/ 605447 h 4415332"/>
              <a:gd name="connsiteX12" fmla="*/ 1048506 w 2599114"/>
              <a:gd name="connsiteY12" fmla="*/ 1269962 h 4415332"/>
              <a:gd name="connsiteX13" fmla="*/ 1609679 w 2599114"/>
              <a:gd name="connsiteY13" fmla="*/ 974622 h 4415332"/>
              <a:gd name="connsiteX14" fmla="*/ 1698285 w 2599114"/>
              <a:gd name="connsiteY14" fmla="*/ 4415332 h 441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99114" h="4415332">
                <a:moveTo>
                  <a:pt x="590708" y="1314263"/>
                </a:moveTo>
                <a:lnTo>
                  <a:pt x="502102" y="1668671"/>
                </a:lnTo>
                <a:lnTo>
                  <a:pt x="191980" y="1506234"/>
                </a:lnTo>
                <a:lnTo>
                  <a:pt x="694082" y="753117"/>
                </a:lnTo>
                <a:lnTo>
                  <a:pt x="1240486" y="1196127"/>
                </a:lnTo>
                <a:lnTo>
                  <a:pt x="1772123" y="782651"/>
                </a:lnTo>
                <a:lnTo>
                  <a:pt x="2599114" y="1196127"/>
                </a:lnTo>
                <a:lnTo>
                  <a:pt x="2097012" y="502078"/>
                </a:lnTo>
                <a:lnTo>
                  <a:pt x="1698285" y="1137059"/>
                </a:lnTo>
                <a:lnTo>
                  <a:pt x="1181415" y="605447"/>
                </a:lnTo>
                <a:lnTo>
                  <a:pt x="561172" y="0"/>
                </a:lnTo>
                <a:lnTo>
                  <a:pt x="0" y="605447"/>
                </a:lnTo>
                <a:lnTo>
                  <a:pt x="1048506" y="1269962"/>
                </a:lnTo>
                <a:lnTo>
                  <a:pt x="1609679" y="974622"/>
                </a:lnTo>
                <a:lnTo>
                  <a:pt x="1698285" y="4415332"/>
                </a:lnTo>
              </a:path>
            </a:pathLst>
          </a:custGeom>
          <a:ln w="38100" cmpd="sng">
            <a:solidFill>
              <a:srgbClr val="000000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046447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  <p:sp>
        <p:nvSpPr>
          <p:cNvPr id="58" name="Freeform 57"/>
          <p:cNvSpPr/>
          <p:nvPr/>
        </p:nvSpPr>
        <p:spPr>
          <a:xfrm>
            <a:off x="3389779" y="2192762"/>
            <a:ext cx="1806389" cy="2600087"/>
          </a:xfrm>
          <a:custGeom>
            <a:avLst/>
            <a:gdLst>
              <a:gd name="connsiteX0" fmla="*/ 1535840 w 2835397"/>
              <a:gd name="connsiteY0" fmla="*/ 2968166 h 4430099"/>
              <a:gd name="connsiteX1" fmla="*/ 1343860 w 2835397"/>
              <a:gd name="connsiteY1" fmla="*/ 3440710 h 4430099"/>
              <a:gd name="connsiteX2" fmla="*/ 1919800 w 2835397"/>
              <a:gd name="connsiteY2" fmla="*/ 4075691 h 4430099"/>
              <a:gd name="connsiteX3" fmla="*/ 295353 w 2835397"/>
              <a:gd name="connsiteY3" fmla="*/ 4430099 h 4430099"/>
              <a:gd name="connsiteX4" fmla="*/ 0 w 2835397"/>
              <a:gd name="connsiteY4" fmla="*/ 3160137 h 4430099"/>
              <a:gd name="connsiteX5" fmla="*/ 605475 w 2835397"/>
              <a:gd name="connsiteY5" fmla="*/ 3174904 h 4430099"/>
              <a:gd name="connsiteX6" fmla="*/ 930364 w 2835397"/>
              <a:gd name="connsiteY6" fmla="*/ 3662215 h 4430099"/>
              <a:gd name="connsiteX7" fmla="*/ 1166647 w 2835397"/>
              <a:gd name="connsiteY7" fmla="*/ 3012467 h 4430099"/>
              <a:gd name="connsiteX8" fmla="*/ 1831194 w 2835397"/>
              <a:gd name="connsiteY8" fmla="*/ 2436554 h 4430099"/>
              <a:gd name="connsiteX9" fmla="*/ 1388163 w 2835397"/>
              <a:gd name="connsiteY9" fmla="*/ 3499778 h 4430099"/>
              <a:gd name="connsiteX10" fmla="*/ 2835397 w 2835397"/>
              <a:gd name="connsiteY10" fmla="*/ 3617914 h 4430099"/>
              <a:gd name="connsiteX11" fmla="*/ 1816426 w 2835397"/>
              <a:gd name="connsiteY11" fmla="*/ 3913254 h 4430099"/>
              <a:gd name="connsiteX12" fmla="*/ 1624446 w 2835397"/>
              <a:gd name="connsiteY12" fmla="*/ 3160137 h 4430099"/>
              <a:gd name="connsiteX13" fmla="*/ 1048506 w 2835397"/>
              <a:gd name="connsiteY13" fmla="*/ 3485011 h 4430099"/>
              <a:gd name="connsiteX14" fmla="*/ 191980 w 2835397"/>
              <a:gd name="connsiteY14" fmla="*/ 0 h 443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5397" h="4430099">
                <a:moveTo>
                  <a:pt x="1535840" y="2968166"/>
                </a:moveTo>
                <a:lnTo>
                  <a:pt x="1343860" y="3440710"/>
                </a:lnTo>
                <a:lnTo>
                  <a:pt x="1919800" y="4075691"/>
                </a:lnTo>
                <a:lnTo>
                  <a:pt x="295353" y="4430099"/>
                </a:lnTo>
                <a:lnTo>
                  <a:pt x="0" y="3160137"/>
                </a:lnTo>
                <a:lnTo>
                  <a:pt x="605475" y="3174904"/>
                </a:lnTo>
                <a:lnTo>
                  <a:pt x="930364" y="3662215"/>
                </a:lnTo>
                <a:lnTo>
                  <a:pt x="1166647" y="3012467"/>
                </a:lnTo>
                <a:lnTo>
                  <a:pt x="1831194" y="2436554"/>
                </a:lnTo>
                <a:lnTo>
                  <a:pt x="1388163" y="3499778"/>
                </a:lnTo>
                <a:lnTo>
                  <a:pt x="2835397" y="3617914"/>
                </a:lnTo>
                <a:lnTo>
                  <a:pt x="1816426" y="3913254"/>
                </a:lnTo>
                <a:lnTo>
                  <a:pt x="1624446" y="3160137"/>
                </a:lnTo>
                <a:lnTo>
                  <a:pt x="1048506" y="3485011"/>
                </a:lnTo>
                <a:lnTo>
                  <a:pt x="191980" y="0"/>
                </a:lnTo>
              </a:path>
            </a:pathLst>
          </a:custGeom>
          <a:ln w="38100" cmpd="sng">
            <a:solidFill>
              <a:srgbClr val="000000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18345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3" y="206776"/>
            <a:ext cx="8229600" cy="1153276"/>
          </a:xfrm>
        </p:spPr>
        <p:txBody>
          <a:bodyPr/>
          <a:lstStyle/>
          <a:p>
            <a:r>
              <a:rPr lang="en-GB" dirty="0" smtClean="0"/>
              <a:t>Major neutron sources in the world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9369689"/>
              </p:ext>
            </p:extLst>
          </p:nvPr>
        </p:nvGraphicFramePr>
        <p:xfrm>
          <a:off x="135928" y="1466357"/>
          <a:ext cx="8427303" cy="53644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18850"/>
                <a:gridCol w="1936151"/>
                <a:gridCol w="1936151"/>
                <a:gridCol w="1936151"/>
              </a:tblGrid>
              <a:tr h="328459">
                <a:tc>
                  <a:txBody>
                    <a:bodyPr/>
                    <a:lstStyle/>
                    <a:p>
                      <a:r>
                        <a:rPr lang="en-GB" sz="1600" b="0" dirty="0" smtClean="0"/>
                        <a:t>ILL (F)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HZB (D)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LLB (F)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PSI (CH)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FRM-II (D)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HFIR (USA)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NIST (USA)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JRR-3 (J)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PIK (RU)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IBR-2/2M (RU)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ISIS-1 (UK)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ISIS-2 (UK)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LANSCE (USA)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SNS (USA)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J-PARC (J)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28459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ESS (SE)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44132" y="2507868"/>
            <a:ext cx="664793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2" y="2827259"/>
            <a:ext cx="478206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4132" y="3185134"/>
            <a:ext cx="664793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216" y="104382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5989" y="104382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6747" y="1043824"/>
            <a:ext cx="1075038" cy="46166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400" b="1" dirty="0">
                <a:ea typeface="ヒラギノ角ゴ ProN W3" charset="0"/>
                <a:cs typeface="ヒラギノ角ゴ ProN W3" charset="0"/>
              </a:rPr>
              <a:t>2020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44132" y="3517353"/>
            <a:ext cx="664793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4131" y="3854219"/>
            <a:ext cx="3037500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7434" y="4850427"/>
            <a:ext cx="6647935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84175" y="5195474"/>
            <a:ext cx="4258961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35136" y="5861221"/>
            <a:ext cx="4608000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0140" y="6193440"/>
            <a:ext cx="3982994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V="1">
            <a:off x="6396064" y="3752806"/>
            <a:ext cx="4392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944132" y="1514022"/>
            <a:ext cx="6647935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4133" y="1838003"/>
            <a:ext cx="4708124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41518" y="4187365"/>
            <a:ext cx="2015999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15371" y="4510183"/>
            <a:ext cx="2075617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7419399" y="2718486"/>
            <a:ext cx="2905025" cy="52658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ea typeface="ヒラギノ角ゴ ProN W3" charset="0"/>
                <a:cs typeface="ヒラギノ角ゴ ProN W3" charset="0"/>
              </a:rPr>
              <a:t>Continuous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33651" y="6532166"/>
            <a:ext cx="2025000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28" name="TextBox 27"/>
          <p:cNvSpPr txBox="1"/>
          <p:nvPr/>
        </p:nvSpPr>
        <p:spPr>
          <a:xfrm rot="5400000">
            <a:off x="7884736" y="5324821"/>
            <a:ext cx="1949543" cy="52658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3000" dirty="0">
                <a:solidFill>
                  <a:srgbClr val="FF6600"/>
                </a:solidFill>
                <a:ea typeface="ヒラギノ角ゴ ProN W3" charset="0"/>
                <a:cs typeface="ヒラギノ角ゴ ProN W3" charset="0"/>
              </a:rPr>
              <a:t>Pulsed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99990" y="4510183"/>
            <a:ext cx="3670312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521106" y="1517156"/>
            <a:ext cx="0" cy="51986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5887591" y="3854219"/>
            <a:ext cx="2663996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42583" y="2182817"/>
            <a:ext cx="4708124" cy="252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96402" y="5527461"/>
            <a:ext cx="3527988" cy="2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164974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6" y="6389375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80" y="6392150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3" name="Freeform 52"/>
          <p:cNvSpPr/>
          <p:nvPr/>
        </p:nvSpPr>
        <p:spPr>
          <a:xfrm>
            <a:off x="2872323" y="2173748"/>
            <a:ext cx="2455560" cy="2539419"/>
          </a:xfrm>
          <a:custGeom>
            <a:avLst/>
            <a:gdLst>
              <a:gd name="connsiteX0" fmla="*/ 1092810 w 3854368"/>
              <a:gd name="connsiteY0" fmla="*/ 3115836 h 4326730"/>
              <a:gd name="connsiteX1" fmla="*/ 1004204 w 3854368"/>
              <a:gd name="connsiteY1" fmla="*/ 2037846 h 4326730"/>
              <a:gd name="connsiteX2" fmla="*/ 0 w 3854368"/>
              <a:gd name="connsiteY2" fmla="*/ 4238128 h 4326730"/>
              <a:gd name="connsiteX3" fmla="*/ 1594911 w 3854368"/>
              <a:gd name="connsiteY3" fmla="*/ 3337341 h 4326730"/>
              <a:gd name="connsiteX4" fmla="*/ 2141316 w 3854368"/>
              <a:gd name="connsiteY4" fmla="*/ 3691749 h 4326730"/>
              <a:gd name="connsiteX5" fmla="*/ 1993639 w 3854368"/>
              <a:gd name="connsiteY5" fmla="*/ 3174904 h 4326730"/>
              <a:gd name="connsiteX6" fmla="*/ 3234125 w 3854368"/>
              <a:gd name="connsiteY6" fmla="*/ 2805729 h 4326730"/>
              <a:gd name="connsiteX7" fmla="*/ 1860730 w 3854368"/>
              <a:gd name="connsiteY7" fmla="*/ 3115836 h 4326730"/>
              <a:gd name="connsiteX8" fmla="*/ 2938771 w 3854368"/>
              <a:gd name="connsiteY8" fmla="*/ 4326730 h 4326730"/>
              <a:gd name="connsiteX9" fmla="*/ 3854368 w 3854368"/>
              <a:gd name="connsiteY9" fmla="*/ 3573613 h 4326730"/>
              <a:gd name="connsiteX10" fmla="*/ 2421902 w 3854368"/>
              <a:gd name="connsiteY10" fmla="*/ 3278273 h 4326730"/>
              <a:gd name="connsiteX11" fmla="*/ 1727821 w 3854368"/>
              <a:gd name="connsiteY11" fmla="*/ 3721283 h 4326730"/>
              <a:gd name="connsiteX12" fmla="*/ 1358628 w 3854368"/>
              <a:gd name="connsiteY12" fmla="*/ 3455477 h 4326730"/>
              <a:gd name="connsiteX13" fmla="*/ 1949336 w 3854368"/>
              <a:gd name="connsiteY13" fmla="*/ 3189671 h 4326730"/>
              <a:gd name="connsiteX14" fmla="*/ 1905033 w 3854368"/>
              <a:gd name="connsiteY14" fmla="*/ 0 h 432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4368" h="4326730">
                <a:moveTo>
                  <a:pt x="1092810" y="3115836"/>
                </a:moveTo>
                <a:lnTo>
                  <a:pt x="1004204" y="2037846"/>
                </a:lnTo>
                <a:lnTo>
                  <a:pt x="0" y="4238128"/>
                </a:lnTo>
                <a:lnTo>
                  <a:pt x="1594911" y="3337341"/>
                </a:lnTo>
                <a:lnTo>
                  <a:pt x="2141316" y="3691749"/>
                </a:lnTo>
                <a:lnTo>
                  <a:pt x="1993639" y="3174904"/>
                </a:lnTo>
                <a:lnTo>
                  <a:pt x="3234125" y="2805729"/>
                </a:lnTo>
                <a:lnTo>
                  <a:pt x="1860730" y="3115836"/>
                </a:lnTo>
                <a:lnTo>
                  <a:pt x="2938771" y="4326730"/>
                </a:lnTo>
                <a:lnTo>
                  <a:pt x="3854368" y="3573613"/>
                </a:lnTo>
                <a:lnTo>
                  <a:pt x="2421902" y="3278273"/>
                </a:lnTo>
                <a:lnTo>
                  <a:pt x="1727821" y="3721283"/>
                </a:lnTo>
                <a:lnTo>
                  <a:pt x="1358628" y="3455477"/>
                </a:lnTo>
                <a:lnTo>
                  <a:pt x="1949336" y="3189671"/>
                </a:lnTo>
                <a:lnTo>
                  <a:pt x="1905033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4" name="TextBox 53"/>
          <p:cNvSpPr txBox="1"/>
          <p:nvPr/>
        </p:nvSpPr>
        <p:spPr>
          <a:xfrm>
            <a:off x="2608892" y="2636733"/>
            <a:ext cx="517456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/>
              <a:t>Be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5423745" y="1938304"/>
            <a:ext cx="3720255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/>
              <a:t>10cm above/below Target</a:t>
            </a:r>
          </a:p>
        </p:txBody>
      </p:sp>
    </p:spTree>
    <p:extLst>
      <p:ext uri="{BB962C8B-B14F-4D97-AF65-F5344CB8AC3E}">
        <p14:creationId xmlns:p14="http://schemas.microsoft.com/office/powerpoint/2010/main" val="270977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5" name="TextBox 24"/>
          <p:cNvSpPr txBox="1"/>
          <p:nvPr/>
        </p:nvSpPr>
        <p:spPr>
          <a:xfrm>
            <a:off x="4490548" y="3328126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6" y="6389375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80" y="6392150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37" name="Block Arc 36"/>
          <p:cNvSpPr/>
          <p:nvPr/>
        </p:nvSpPr>
        <p:spPr bwMode="auto">
          <a:xfrm rot="5400000" flipH="1">
            <a:off x="3797854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19" y="1742818"/>
            <a:ext cx="3194386" cy="215807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5901401" y="2817181"/>
            <a:ext cx="1289321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Cadmium absorption</a:t>
            </a:r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8" name="Block Arc 47"/>
          <p:cNvSpPr/>
          <p:nvPr/>
        </p:nvSpPr>
        <p:spPr bwMode="auto">
          <a:xfrm rot="16200000">
            <a:off x="3801899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9" name="TextBox 48"/>
          <p:cNvSpPr txBox="1"/>
          <p:nvPr/>
        </p:nvSpPr>
        <p:spPr>
          <a:xfrm>
            <a:off x="589121" y="2004857"/>
            <a:ext cx="2537226" cy="795495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Decoupling</a:t>
            </a:r>
          </a:p>
          <a:p>
            <a:pPr algn="l"/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52" name="TextBox 51"/>
          <p:cNvSpPr txBox="1"/>
          <p:nvPr/>
        </p:nvSpPr>
        <p:spPr>
          <a:xfrm>
            <a:off x="389908" y="3731525"/>
            <a:ext cx="1201251" cy="36505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000" dirty="0"/>
              <a:t>protons in</a:t>
            </a:r>
          </a:p>
        </p:txBody>
      </p:sp>
      <p:sp>
        <p:nvSpPr>
          <p:cNvPr id="53" name="Freeform 52"/>
          <p:cNvSpPr/>
          <p:nvPr/>
        </p:nvSpPr>
        <p:spPr>
          <a:xfrm>
            <a:off x="2872323" y="2173748"/>
            <a:ext cx="2455560" cy="2539419"/>
          </a:xfrm>
          <a:custGeom>
            <a:avLst/>
            <a:gdLst>
              <a:gd name="connsiteX0" fmla="*/ 1092810 w 3854368"/>
              <a:gd name="connsiteY0" fmla="*/ 3115836 h 4326730"/>
              <a:gd name="connsiteX1" fmla="*/ 1004204 w 3854368"/>
              <a:gd name="connsiteY1" fmla="*/ 2037846 h 4326730"/>
              <a:gd name="connsiteX2" fmla="*/ 0 w 3854368"/>
              <a:gd name="connsiteY2" fmla="*/ 4238128 h 4326730"/>
              <a:gd name="connsiteX3" fmla="*/ 1594911 w 3854368"/>
              <a:gd name="connsiteY3" fmla="*/ 3337341 h 4326730"/>
              <a:gd name="connsiteX4" fmla="*/ 2141316 w 3854368"/>
              <a:gd name="connsiteY4" fmla="*/ 3691749 h 4326730"/>
              <a:gd name="connsiteX5" fmla="*/ 1993639 w 3854368"/>
              <a:gd name="connsiteY5" fmla="*/ 3174904 h 4326730"/>
              <a:gd name="connsiteX6" fmla="*/ 3234125 w 3854368"/>
              <a:gd name="connsiteY6" fmla="*/ 2805729 h 4326730"/>
              <a:gd name="connsiteX7" fmla="*/ 1860730 w 3854368"/>
              <a:gd name="connsiteY7" fmla="*/ 3115836 h 4326730"/>
              <a:gd name="connsiteX8" fmla="*/ 2938771 w 3854368"/>
              <a:gd name="connsiteY8" fmla="*/ 4326730 h 4326730"/>
              <a:gd name="connsiteX9" fmla="*/ 3854368 w 3854368"/>
              <a:gd name="connsiteY9" fmla="*/ 3573613 h 4326730"/>
              <a:gd name="connsiteX10" fmla="*/ 2421902 w 3854368"/>
              <a:gd name="connsiteY10" fmla="*/ 3278273 h 4326730"/>
              <a:gd name="connsiteX11" fmla="*/ 1727821 w 3854368"/>
              <a:gd name="connsiteY11" fmla="*/ 3721283 h 4326730"/>
              <a:gd name="connsiteX12" fmla="*/ 1358628 w 3854368"/>
              <a:gd name="connsiteY12" fmla="*/ 3455477 h 4326730"/>
              <a:gd name="connsiteX13" fmla="*/ 1949336 w 3854368"/>
              <a:gd name="connsiteY13" fmla="*/ 3189671 h 4326730"/>
              <a:gd name="connsiteX14" fmla="*/ 1905033 w 3854368"/>
              <a:gd name="connsiteY14" fmla="*/ 0 h 432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4368" h="4326730">
                <a:moveTo>
                  <a:pt x="1092810" y="3115836"/>
                </a:moveTo>
                <a:lnTo>
                  <a:pt x="1004204" y="2037846"/>
                </a:lnTo>
                <a:lnTo>
                  <a:pt x="0" y="4238128"/>
                </a:lnTo>
                <a:lnTo>
                  <a:pt x="1594911" y="3337341"/>
                </a:lnTo>
                <a:lnTo>
                  <a:pt x="2141316" y="3691749"/>
                </a:lnTo>
                <a:lnTo>
                  <a:pt x="1993639" y="3174904"/>
                </a:lnTo>
                <a:lnTo>
                  <a:pt x="3234125" y="2805729"/>
                </a:lnTo>
                <a:lnTo>
                  <a:pt x="1860730" y="3115836"/>
                </a:lnTo>
                <a:lnTo>
                  <a:pt x="2938771" y="4326730"/>
                </a:lnTo>
                <a:lnTo>
                  <a:pt x="3854368" y="3573613"/>
                </a:lnTo>
                <a:lnTo>
                  <a:pt x="2421902" y="3278273"/>
                </a:lnTo>
                <a:lnTo>
                  <a:pt x="1727821" y="3721283"/>
                </a:lnTo>
                <a:lnTo>
                  <a:pt x="1358628" y="3455477"/>
                </a:lnTo>
                <a:lnTo>
                  <a:pt x="1949336" y="3189671"/>
                </a:lnTo>
                <a:lnTo>
                  <a:pt x="1905033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842632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5" name="TextBox 24"/>
          <p:cNvSpPr txBox="1"/>
          <p:nvPr/>
        </p:nvSpPr>
        <p:spPr>
          <a:xfrm>
            <a:off x="4490548" y="3328126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6" y="6389375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80" y="6392150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37" name="Block Arc 36"/>
          <p:cNvSpPr/>
          <p:nvPr/>
        </p:nvSpPr>
        <p:spPr bwMode="auto">
          <a:xfrm rot="5400000" flipH="1">
            <a:off x="3797854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19" y="1742818"/>
            <a:ext cx="3194386" cy="215807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5901401" y="2817181"/>
            <a:ext cx="1289321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Cadmium absorption</a:t>
            </a:r>
          </a:p>
        </p:txBody>
      </p:sp>
      <p:sp>
        <p:nvSpPr>
          <p:cNvPr id="42" name="Freeform 41"/>
          <p:cNvSpPr/>
          <p:nvPr/>
        </p:nvSpPr>
        <p:spPr>
          <a:xfrm>
            <a:off x="2868891" y="2222227"/>
            <a:ext cx="1573696" cy="2444850"/>
          </a:xfrm>
          <a:custGeom>
            <a:avLst/>
            <a:gdLst>
              <a:gd name="connsiteX0" fmla="*/ 1092200 w 2470150"/>
              <a:gd name="connsiteY0" fmla="*/ 3028950 h 4165600"/>
              <a:gd name="connsiteX1" fmla="*/ 996950 w 2470150"/>
              <a:gd name="connsiteY1" fmla="*/ 1968500 h 4165600"/>
              <a:gd name="connsiteX2" fmla="*/ 0 w 2470150"/>
              <a:gd name="connsiteY2" fmla="*/ 4165600 h 4165600"/>
              <a:gd name="connsiteX3" fmla="*/ 1619250 w 2470150"/>
              <a:gd name="connsiteY3" fmla="*/ 3257550 h 4165600"/>
              <a:gd name="connsiteX4" fmla="*/ 2133600 w 2470150"/>
              <a:gd name="connsiteY4" fmla="*/ 3619500 h 4165600"/>
              <a:gd name="connsiteX5" fmla="*/ 2000250 w 2470150"/>
              <a:gd name="connsiteY5" fmla="*/ 3092450 h 4165600"/>
              <a:gd name="connsiteX6" fmla="*/ 2470150 w 2470150"/>
              <a:gd name="connsiteY6" fmla="*/ 3257550 h 4165600"/>
              <a:gd name="connsiteX7" fmla="*/ 2279650 w 2470150"/>
              <a:gd name="connsiteY7" fmla="*/ 3054350 h 4165600"/>
              <a:gd name="connsiteX8" fmla="*/ 1568450 w 2470150"/>
              <a:gd name="connsiteY8" fmla="*/ 3054350 h 4165600"/>
              <a:gd name="connsiteX9" fmla="*/ 1860550 w 2470150"/>
              <a:gd name="connsiteY9" fmla="*/ 3251200 h 4165600"/>
              <a:gd name="connsiteX10" fmla="*/ 1492250 w 2470150"/>
              <a:gd name="connsiteY10" fmla="*/ 3194050 h 4165600"/>
              <a:gd name="connsiteX11" fmla="*/ 1955800 w 2470150"/>
              <a:gd name="connsiteY11" fmla="*/ 3003550 h 4165600"/>
              <a:gd name="connsiteX12" fmla="*/ 1911350 w 2470150"/>
              <a:gd name="connsiteY12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0150" h="4165600">
                <a:moveTo>
                  <a:pt x="1092200" y="3028950"/>
                </a:moveTo>
                <a:lnTo>
                  <a:pt x="996950" y="1968500"/>
                </a:lnTo>
                <a:lnTo>
                  <a:pt x="0" y="4165600"/>
                </a:lnTo>
                <a:lnTo>
                  <a:pt x="1619250" y="3257550"/>
                </a:lnTo>
                <a:lnTo>
                  <a:pt x="2133600" y="3619500"/>
                </a:lnTo>
                <a:lnTo>
                  <a:pt x="2000250" y="3092450"/>
                </a:lnTo>
                <a:lnTo>
                  <a:pt x="2470150" y="3257550"/>
                </a:lnTo>
                <a:lnTo>
                  <a:pt x="2279650" y="3054350"/>
                </a:lnTo>
                <a:lnTo>
                  <a:pt x="1568450" y="3054350"/>
                </a:lnTo>
                <a:lnTo>
                  <a:pt x="1860550" y="3251200"/>
                </a:lnTo>
                <a:lnTo>
                  <a:pt x="1492250" y="3194050"/>
                </a:lnTo>
                <a:lnTo>
                  <a:pt x="1955800" y="3003550"/>
                </a:lnTo>
                <a:lnTo>
                  <a:pt x="1911350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5" name="Freeform 44"/>
          <p:cNvSpPr/>
          <p:nvPr/>
        </p:nvSpPr>
        <p:spPr bwMode="auto">
          <a:xfrm>
            <a:off x="5592752" y="4957514"/>
            <a:ext cx="1880219" cy="1375829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8" name="Block Arc 47"/>
          <p:cNvSpPr/>
          <p:nvPr/>
        </p:nvSpPr>
        <p:spPr bwMode="auto">
          <a:xfrm rot="16200000">
            <a:off x="3801899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9" name="TextBox 48"/>
          <p:cNvSpPr txBox="1"/>
          <p:nvPr/>
        </p:nvSpPr>
        <p:spPr>
          <a:xfrm>
            <a:off x="589121" y="2004857"/>
            <a:ext cx="2537226" cy="795495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Decoupling</a:t>
            </a:r>
          </a:p>
          <a:p>
            <a:pPr algn="l"/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169972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Target-Reflector-Moderator </a:t>
            </a:r>
            <a:r>
              <a:rPr lang="en-US" dirty="0" err="1" smtClean="0"/>
              <a:t>Neutronics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791491" y="2062749"/>
            <a:ext cx="4587012" cy="422578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6" name="Rectangle 5"/>
          <p:cNvSpPr/>
          <p:nvPr/>
        </p:nvSpPr>
        <p:spPr bwMode="auto">
          <a:xfrm>
            <a:off x="1818597" y="4010968"/>
            <a:ext cx="1536649" cy="329345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7" name="Rectangle 6"/>
          <p:cNvSpPr/>
          <p:nvPr/>
        </p:nvSpPr>
        <p:spPr bwMode="auto">
          <a:xfrm>
            <a:off x="4869889" y="3967170"/>
            <a:ext cx="1490779" cy="416943"/>
          </a:xfrm>
          <a:prstGeom prst="rect">
            <a:avLst/>
          </a:prstGeom>
          <a:solidFill>
            <a:srgbClr val="FFFFA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8" name="Trapezoid 7"/>
          <p:cNvSpPr/>
          <p:nvPr/>
        </p:nvSpPr>
        <p:spPr bwMode="auto">
          <a:xfrm flipV="1">
            <a:off x="3393487" y="1915413"/>
            <a:ext cx="1383017" cy="2279410"/>
          </a:xfrm>
          <a:prstGeom prst="trapezoid">
            <a:avLst>
              <a:gd name="adj" fmla="val 31268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9" name="Rectangle 8"/>
          <p:cNvSpPr/>
          <p:nvPr/>
        </p:nvSpPr>
        <p:spPr bwMode="auto">
          <a:xfrm>
            <a:off x="3163981" y="174207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0" name="Trapezoid 9"/>
          <p:cNvSpPr/>
          <p:nvPr/>
        </p:nvSpPr>
        <p:spPr bwMode="auto">
          <a:xfrm>
            <a:off x="3393487" y="4188931"/>
            <a:ext cx="1383017" cy="2279410"/>
          </a:xfrm>
          <a:prstGeom prst="trapezoid">
            <a:avLst>
              <a:gd name="adj" fmla="val 30572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11" name="Rectangle 10"/>
          <p:cNvSpPr/>
          <p:nvPr/>
        </p:nvSpPr>
        <p:spPr bwMode="auto">
          <a:xfrm>
            <a:off x="3223440" y="6208333"/>
            <a:ext cx="1806389" cy="3986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grpSp>
        <p:nvGrpSpPr>
          <p:cNvPr id="12" name="Group 11"/>
          <p:cNvGrpSpPr/>
          <p:nvPr/>
        </p:nvGrpSpPr>
        <p:grpSpPr>
          <a:xfrm>
            <a:off x="3412453" y="6211622"/>
            <a:ext cx="1342635" cy="614921"/>
            <a:chOff x="4968001" y="8840998"/>
            <a:chExt cx="2107465" cy="1047720"/>
          </a:xfrm>
        </p:grpSpPr>
        <p:sp>
          <p:nvSpPr>
            <p:cNvPr id="13" name="Rectangle 12"/>
            <p:cNvSpPr/>
            <p:nvPr/>
          </p:nvSpPr>
          <p:spPr bwMode="auto">
            <a:xfrm rot="394270">
              <a:off x="4968001" y="88600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4" name="Rectangle 13"/>
            <p:cNvSpPr/>
            <p:nvPr/>
          </p:nvSpPr>
          <p:spPr bwMode="auto">
            <a:xfrm rot="21205730" flipH="1">
              <a:off x="6853951" y="8840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5" name="Rectangle 14"/>
            <p:cNvSpPr/>
            <p:nvPr/>
          </p:nvSpPr>
          <p:spPr bwMode="auto">
            <a:xfrm rot="180000">
              <a:off x="5439489" y="89171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6" name="Rectangle 15"/>
            <p:cNvSpPr/>
            <p:nvPr/>
          </p:nvSpPr>
          <p:spPr bwMode="auto">
            <a:xfrm rot="21420000" flipH="1">
              <a:off x="6382465" y="89044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17" name="Rectangle 16"/>
            <p:cNvSpPr/>
            <p:nvPr/>
          </p:nvSpPr>
          <p:spPr bwMode="auto">
            <a:xfrm flipH="1">
              <a:off x="5910977" y="893624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grpSp>
        <p:nvGrpSpPr>
          <p:cNvPr id="18" name="Group 17"/>
          <p:cNvGrpSpPr/>
          <p:nvPr/>
        </p:nvGrpSpPr>
        <p:grpSpPr>
          <a:xfrm flipV="1">
            <a:off x="3410806" y="1527647"/>
            <a:ext cx="1342635" cy="614921"/>
            <a:chOff x="1608851" y="8313948"/>
            <a:chExt cx="2107465" cy="1047720"/>
          </a:xfrm>
        </p:grpSpPr>
        <p:sp>
          <p:nvSpPr>
            <p:cNvPr id="19" name="Rectangle 18"/>
            <p:cNvSpPr/>
            <p:nvPr/>
          </p:nvSpPr>
          <p:spPr bwMode="auto">
            <a:xfrm rot="394270">
              <a:off x="1608851" y="833299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0" name="Rectangle 19"/>
            <p:cNvSpPr/>
            <p:nvPr/>
          </p:nvSpPr>
          <p:spPr bwMode="auto">
            <a:xfrm rot="21205730" flipH="1">
              <a:off x="3494801" y="83139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1" name="Rectangle 20"/>
            <p:cNvSpPr/>
            <p:nvPr/>
          </p:nvSpPr>
          <p:spPr bwMode="auto">
            <a:xfrm rot="180000">
              <a:off x="2080339" y="83901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2" name="Rectangle 21"/>
            <p:cNvSpPr/>
            <p:nvPr/>
          </p:nvSpPr>
          <p:spPr bwMode="auto">
            <a:xfrm rot="21420000" flipH="1">
              <a:off x="3023315" y="8377448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  <p:sp>
          <p:nvSpPr>
            <p:cNvPr id="23" name="Rectangle 22"/>
            <p:cNvSpPr/>
            <p:nvPr/>
          </p:nvSpPr>
          <p:spPr bwMode="auto">
            <a:xfrm flipH="1">
              <a:off x="2551827" y="8409197"/>
              <a:ext cx="221515" cy="952471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62819"/>
              <a:endParaRPr lang="en-US" sz="2600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156567" y="1468099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5" name="TextBox 24"/>
          <p:cNvSpPr txBox="1"/>
          <p:nvPr/>
        </p:nvSpPr>
        <p:spPr>
          <a:xfrm>
            <a:off x="4490548" y="3328126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352146" y="3882812"/>
            <a:ext cx="1505324" cy="554685"/>
          </a:xfrm>
          <a:prstGeom prst="roundRect">
            <a:avLst/>
          </a:prstGeom>
          <a:solidFill>
            <a:srgbClr val="E4A9D2">
              <a:alpha val="6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7" name="Oval 26"/>
          <p:cNvSpPr/>
          <p:nvPr/>
        </p:nvSpPr>
        <p:spPr bwMode="auto">
          <a:xfrm>
            <a:off x="3638328" y="3915481"/>
            <a:ext cx="912602" cy="491281"/>
          </a:xfrm>
          <a:prstGeom prst="ellipse">
            <a:avLst/>
          </a:prstGeom>
          <a:solidFill>
            <a:srgbClr val="48CA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8" name="Right Arrow 27"/>
          <p:cNvSpPr/>
          <p:nvPr/>
        </p:nvSpPr>
        <p:spPr bwMode="auto">
          <a:xfrm>
            <a:off x="444984" y="4028301"/>
            <a:ext cx="1298343" cy="294677"/>
          </a:xfrm>
          <a:prstGeom prst="rightArrow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29" name="Rectangle 28"/>
          <p:cNvSpPr/>
          <p:nvPr/>
        </p:nvSpPr>
        <p:spPr bwMode="auto">
          <a:xfrm>
            <a:off x="5356108" y="3813474"/>
            <a:ext cx="2841300" cy="281676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5535502" y="6330566"/>
            <a:ext cx="2935688" cy="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5451325" y="632534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247168" y="6332233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270637" y="6370245"/>
            <a:ext cx="533877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4676" y="6389375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100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7153372" y="6335009"/>
            <a:ext cx="178105" cy="1812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6940880" y="6392150"/>
            <a:ext cx="694380" cy="319656"/>
          </a:xfrm>
          <a:prstGeom prst="rect">
            <a:avLst/>
          </a:prstGeom>
          <a:noFill/>
        </p:spPr>
        <p:txBody>
          <a:bodyPr wrap="square" lIns="56279" tIns="28140" rIns="56279" bIns="2814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200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Lucida Grande"/>
                <a:cs typeface="Lucida Grande"/>
              </a:rPr>
              <a:t>μ</a:t>
            </a:r>
            <a:r>
              <a:rPr lang="en-GB" sz="1700" kern="0" dirty="0">
                <a:solidFill>
                  <a:sysClr val="windowText" lastClr="000000"/>
                </a:solidFill>
                <a:latin typeface="TitilliumText22L 800 wt"/>
                <a:ea typeface="ヒラギノ角ゴ ProN W3" charset="0"/>
                <a:cs typeface="ヒラギノ角ゴ ProN W3" charset="0"/>
              </a:rPr>
              <a:t>s</a:t>
            </a:r>
          </a:p>
        </p:txBody>
      </p:sp>
      <p:sp>
        <p:nvSpPr>
          <p:cNvPr id="37" name="Block Arc 36"/>
          <p:cNvSpPr/>
          <p:nvPr/>
        </p:nvSpPr>
        <p:spPr bwMode="auto">
          <a:xfrm rot="5400000" flipH="1">
            <a:off x="3797854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19" y="1742818"/>
            <a:ext cx="3194386" cy="215807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5901401" y="2817181"/>
            <a:ext cx="1289321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Cadmium absorption</a:t>
            </a:r>
          </a:p>
        </p:txBody>
      </p:sp>
      <p:sp>
        <p:nvSpPr>
          <p:cNvPr id="42" name="Freeform 41"/>
          <p:cNvSpPr/>
          <p:nvPr/>
        </p:nvSpPr>
        <p:spPr>
          <a:xfrm>
            <a:off x="2868891" y="2222227"/>
            <a:ext cx="1573696" cy="2444850"/>
          </a:xfrm>
          <a:custGeom>
            <a:avLst/>
            <a:gdLst>
              <a:gd name="connsiteX0" fmla="*/ 1092200 w 2470150"/>
              <a:gd name="connsiteY0" fmla="*/ 3028950 h 4165600"/>
              <a:gd name="connsiteX1" fmla="*/ 996950 w 2470150"/>
              <a:gd name="connsiteY1" fmla="*/ 1968500 h 4165600"/>
              <a:gd name="connsiteX2" fmla="*/ 0 w 2470150"/>
              <a:gd name="connsiteY2" fmla="*/ 4165600 h 4165600"/>
              <a:gd name="connsiteX3" fmla="*/ 1619250 w 2470150"/>
              <a:gd name="connsiteY3" fmla="*/ 3257550 h 4165600"/>
              <a:gd name="connsiteX4" fmla="*/ 2133600 w 2470150"/>
              <a:gd name="connsiteY4" fmla="*/ 3619500 h 4165600"/>
              <a:gd name="connsiteX5" fmla="*/ 2000250 w 2470150"/>
              <a:gd name="connsiteY5" fmla="*/ 3092450 h 4165600"/>
              <a:gd name="connsiteX6" fmla="*/ 2470150 w 2470150"/>
              <a:gd name="connsiteY6" fmla="*/ 3257550 h 4165600"/>
              <a:gd name="connsiteX7" fmla="*/ 2279650 w 2470150"/>
              <a:gd name="connsiteY7" fmla="*/ 3054350 h 4165600"/>
              <a:gd name="connsiteX8" fmla="*/ 1568450 w 2470150"/>
              <a:gd name="connsiteY8" fmla="*/ 3054350 h 4165600"/>
              <a:gd name="connsiteX9" fmla="*/ 1860550 w 2470150"/>
              <a:gd name="connsiteY9" fmla="*/ 3251200 h 4165600"/>
              <a:gd name="connsiteX10" fmla="*/ 1492250 w 2470150"/>
              <a:gd name="connsiteY10" fmla="*/ 3194050 h 4165600"/>
              <a:gd name="connsiteX11" fmla="*/ 1955800 w 2470150"/>
              <a:gd name="connsiteY11" fmla="*/ 3003550 h 4165600"/>
              <a:gd name="connsiteX12" fmla="*/ 1911350 w 2470150"/>
              <a:gd name="connsiteY12" fmla="*/ 0 h 41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70150" h="4165600">
                <a:moveTo>
                  <a:pt x="1092200" y="3028950"/>
                </a:moveTo>
                <a:lnTo>
                  <a:pt x="996950" y="1968500"/>
                </a:lnTo>
                <a:lnTo>
                  <a:pt x="0" y="4165600"/>
                </a:lnTo>
                <a:lnTo>
                  <a:pt x="1619250" y="3257550"/>
                </a:lnTo>
                <a:lnTo>
                  <a:pt x="2133600" y="3619500"/>
                </a:lnTo>
                <a:lnTo>
                  <a:pt x="2000250" y="3092450"/>
                </a:lnTo>
                <a:lnTo>
                  <a:pt x="2470150" y="3257550"/>
                </a:lnTo>
                <a:lnTo>
                  <a:pt x="2279650" y="3054350"/>
                </a:lnTo>
                <a:lnTo>
                  <a:pt x="1568450" y="3054350"/>
                </a:lnTo>
                <a:lnTo>
                  <a:pt x="1860550" y="3251200"/>
                </a:lnTo>
                <a:lnTo>
                  <a:pt x="1492250" y="3194050"/>
                </a:lnTo>
                <a:lnTo>
                  <a:pt x="1955800" y="3003550"/>
                </a:lnTo>
                <a:lnTo>
                  <a:pt x="1911350" y="0"/>
                </a:ln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3" name="TextBox 42"/>
          <p:cNvSpPr txBox="1"/>
          <p:nvPr/>
        </p:nvSpPr>
        <p:spPr>
          <a:xfrm>
            <a:off x="4433518" y="4402532"/>
            <a:ext cx="639762" cy="426164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r>
              <a:rPr lang="en-US" sz="2400" dirty="0" err="1">
                <a:solidFill>
                  <a:srgbClr val="008000"/>
                </a:solidFill>
              </a:rPr>
              <a:t>G</a:t>
            </a:r>
            <a:r>
              <a:rPr lang="en-US" sz="2400" dirty="0" err="1" smtClean="0">
                <a:solidFill>
                  <a:srgbClr val="008000"/>
                </a:solidFill>
              </a:rPr>
              <a:t>d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5580336" y="3943481"/>
            <a:ext cx="3397959" cy="2387086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5" name="Freeform 44"/>
          <p:cNvSpPr/>
          <p:nvPr/>
        </p:nvSpPr>
        <p:spPr bwMode="auto">
          <a:xfrm>
            <a:off x="5592752" y="4957514"/>
            <a:ext cx="1880219" cy="1375829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6" name="Freeform 45"/>
          <p:cNvSpPr/>
          <p:nvPr/>
        </p:nvSpPr>
        <p:spPr bwMode="auto">
          <a:xfrm>
            <a:off x="5612780" y="5477219"/>
            <a:ext cx="924662" cy="856833"/>
          </a:xfrm>
          <a:custGeom>
            <a:avLst/>
            <a:gdLst>
              <a:gd name="connsiteX0" fmla="*/ 0 w 3991609"/>
              <a:gd name="connsiteY0" fmla="*/ 2564663 h 2597649"/>
              <a:gd name="connsiteX1" fmla="*/ 57730 w 3991609"/>
              <a:gd name="connsiteY1" fmla="*/ 2449212 h 2597649"/>
              <a:gd name="connsiteX2" fmla="*/ 115460 w 3991609"/>
              <a:gd name="connsiteY2" fmla="*/ 2267789 h 2597649"/>
              <a:gd name="connsiteX3" fmla="*/ 140201 w 3991609"/>
              <a:gd name="connsiteY3" fmla="*/ 2053380 h 2597649"/>
              <a:gd name="connsiteX4" fmla="*/ 206178 w 3991609"/>
              <a:gd name="connsiteY4" fmla="*/ 1682287 h 2597649"/>
              <a:gd name="connsiteX5" fmla="*/ 288650 w 3991609"/>
              <a:gd name="connsiteY5" fmla="*/ 1253469 h 2597649"/>
              <a:gd name="connsiteX6" fmla="*/ 404109 w 3991609"/>
              <a:gd name="connsiteY6" fmla="*/ 775171 h 2597649"/>
              <a:gd name="connsiteX7" fmla="*/ 478333 w 3991609"/>
              <a:gd name="connsiteY7" fmla="*/ 486544 h 2597649"/>
              <a:gd name="connsiteX8" fmla="*/ 577299 w 3991609"/>
              <a:gd name="connsiteY8" fmla="*/ 214409 h 2597649"/>
              <a:gd name="connsiteX9" fmla="*/ 676264 w 3991609"/>
              <a:gd name="connsiteY9" fmla="*/ 98958 h 2597649"/>
              <a:gd name="connsiteX10" fmla="*/ 799971 w 3991609"/>
              <a:gd name="connsiteY10" fmla="*/ 0 h 2597649"/>
              <a:gd name="connsiteX11" fmla="*/ 940172 w 3991609"/>
              <a:gd name="connsiteY11" fmla="*/ 16493 h 2597649"/>
              <a:gd name="connsiteX12" fmla="*/ 1047385 w 3991609"/>
              <a:gd name="connsiteY12" fmla="*/ 115451 h 2597649"/>
              <a:gd name="connsiteX13" fmla="*/ 1204080 w 3991609"/>
              <a:gd name="connsiteY13" fmla="*/ 305121 h 2597649"/>
              <a:gd name="connsiteX14" fmla="*/ 1319540 w 3991609"/>
              <a:gd name="connsiteY14" fmla="*/ 478297 h 2597649"/>
              <a:gd name="connsiteX15" fmla="*/ 1443247 w 3991609"/>
              <a:gd name="connsiteY15" fmla="*/ 659720 h 2597649"/>
              <a:gd name="connsiteX16" fmla="*/ 1591695 w 3991609"/>
              <a:gd name="connsiteY16" fmla="*/ 948348 h 2597649"/>
              <a:gd name="connsiteX17" fmla="*/ 1748391 w 3991609"/>
              <a:gd name="connsiteY17" fmla="*/ 1195743 h 2597649"/>
              <a:gd name="connsiteX18" fmla="*/ 1913333 w 3991609"/>
              <a:gd name="connsiteY18" fmla="*/ 1459631 h 2597649"/>
              <a:gd name="connsiteX19" fmla="*/ 2070029 w 3991609"/>
              <a:gd name="connsiteY19" fmla="*/ 1665794 h 2597649"/>
              <a:gd name="connsiteX20" fmla="*/ 2185488 w 3991609"/>
              <a:gd name="connsiteY20" fmla="*/ 1822478 h 2597649"/>
              <a:gd name="connsiteX21" fmla="*/ 2300948 w 3991609"/>
              <a:gd name="connsiteY21" fmla="*/ 1954422 h 2597649"/>
              <a:gd name="connsiteX22" fmla="*/ 2416408 w 3991609"/>
              <a:gd name="connsiteY22" fmla="*/ 2061626 h 2597649"/>
              <a:gd name="connsiteX23" fmla="*/ 2556609 w 3991609"/>
              <a:gd name="connsiteY23" fmla="*/ 2160584 h 2597649"/>
              <a:gd name="connsiteX24" fmla="*/ 2754540 w 3991609"/>
              <a:gd name="connsiteY24" fmla="*/ 2259542 h 2597649"/>
              <a:gd name="connsiteX25" fmla="*/ 2952471 w 3991609"/>
              <a:gd name="connsiteY25" fmla="*/ 2333761 h 2597649"/>
              <a:gd name="connsiteX26" fmla="*/ 3092672 w 3991609"/>
              <a:gd name="connsiteY26" fmla="*/ 2383240 h 2597649"/>
              <a:gd name="connsiteX27" fmla="*/ 3232873 w 3991609"/>
              <a:gd name="connsiteY27" fmla="*/ 2424472 h 2597649"/>
              <a:gd name="connsiteX28" fmla="*/ 3422557 w 3991609"/>
              <a:gd name="connsiteY28" fmla="*/ 2465705 h 2597649"/>
              <a:gd name="connsiteX29" fmla="*/ 3636982 w 3991609"/>
              <a:gd name="connsiteY29" fmla="*/ 2531677 h 2597649"/>
              <a:gd name="connsiteX30" fmla="*/ 3991609 w 3991609"/>
              <a:gd name="connsiteY30" fmla="*/ 2597649 h 2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1609" h="2597649">
                <a:moveTo>
                  <a:pt x="0" y="2564663"/>
                </a:moveTo>
                <a:lnTo>
                  <a:pt x="57730" y="2449212"/>
                </a:lnTo>
                <a:lnTo>
                  <a:pt x="115460" y="2267789"/>
                </a:lnTo>
                <a:cubicBezTo>
                  <a:pt x="140529" y="2058897"/>
                  <a:pt x="140201" y="2130840"/>
                  <a:pt x="140201" y="2053380"/>
                </a:cubicBezTo>
                <a:lnTo>
                  <a:pt x="206178" y="1682287"/>
                </a:lnTo>
                <a:lnTo>
                  <a:pt x="288650" y="1253469"/>
                </a:lnTo>
                <a:lnTo>
                  <a:pt x="404109" y="775171"/>
                </a:lnTo>
                <a:lnTo>
                  <a:pt x="478333" y="486544"/>
                </a:lnTo>
                <a:lnTo>
                  <a:pt x="577299" y="214409"/>
                </a:lnTo>
                <a:cubicBezTo>
                  <a:pt x="669715" y="96796"/>
                  <a:pt x="619074" y="98958"/>
                  <a:pt x="676264" y="98958"/>
                </a:cubicBezTo>
                <a:lnTo>
                  <a:pt x="799971" y="0"/>
                </a:lnTo>
                <a:lnTo>
                  <a:pt x="940172" y="16493"/>
                </a:lnTo>
                <a:lnTo>
                  <a:pt x="1047385" y="115451"/>
                </a:lnTo>
                <a:lnTo>
                  <a:pt x="1204080" y="305121"/>
                </a:lnTo>
                <a:lnTo>
                  <a:pt x="1319540" y="478297"/>
                </a:lnTo>
                <a:lnTo>
                  <a:pt x="1443247" y="659720"/>
                </a:lnTo>
                <a:lnTo>
                  <a:pt x="1591695" y="948348"/>
                </a:lnTo>
                <a:lnTo>
                  <a:pt x="1748391" y="1195743"/>
                </a:lnTo>
                <a:lnTo>
                  <a:pt x="1913333" y="1459631"/>
                </a:lnTo>
                <a:lnTo>
                  <a:pt x="2070029" y="1665794"/>
                </a:lnTo>
                <a:lnTo>
                  <a:pt x="2185488" y="1822478"/>
                </a:lnTo>
                <a:lnTo>
                  <a:pt x="2300948" y="1954422"/>
                </a:lnTo>
                <a:lnTo>
                  <a:pt x="2416408" y="2061626"/>
                </a:lnTo>
                <a:lnTo>
                  <a:pt x="2556609" y="2160584"/>
                </a:lnTo>
                <a:lnTo>
                  <a:pt x="2754540" y="2259542"/>
                </a:lnTo>
                <a:lnTo>
                  <a:pt x="2952471" y="2333761"/>
                </a:lnTo>
                <a:lnTo>
                  <a:pt x="3092672" y="2383240"/>
                </a:lnTo>
                <a:lnTo>
                  <a:pt x="3232873" y="2424472"/>
                </a:lnTo>
                <a:lnTo>
                  <a:pt x="3422557" y="2465705"/>
                </a:lnTo>
                <a:lnTo>
                  <a:pt x="3636982" y="2531677"/>
                </a:lnTo>
                <a:lnTo>
                  <a:pt x="3991609" y="2597649"/>
                </a:ln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044" tIns="40022" rIns="80044" bIns="40022" numCol="1" rtlCol="0" anchor="t" anchorCtr="0" compatLnSpc="1">
            <a:prstTxWarp prst="textNoShape">
              <a:avLst/>
            </a:prstTxWarp>
          </a:bodyPr>
          <a:lstStyle/>
          <a:p>
            <a:pPr defTabSz="800442"/>
            <a:endParaRPr lang="en-US" sz="3700"/>
          </a:p>
        </p:txBody>
      </p:sp>
      <p:sp>
        <p:nvSpPr>
          <p:cNvPr id="47" name="Rectangle 46"/>
          <p:cNvSpPr/>
          <p:nvPr/>
        </p:nvSpPr>
        <p:spPr bwMode="auto">
          <a:xfrm>
            <a:off x="3649671" y="4123501"/>
            <a:ext cx="890008" cy="70810"/>
          </a:xfrm>
          <a:prstGeom prst="rect">
            <a:avLst/>
          </a:prstGeom>
          <a:solidFill>
            <a:srgbClr val="008000">
              <a:alpha val="78000"/>
            </a:srgbClr>
          </a:solidFill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8" name="Block Arc 47"/>
          <p:cNvSpPr/>
          <p:nvPr/>
        </p:nvSpPr>
        <p:spPr bwMode="auto">
          <a:xfrm rot="16200000">
            <a:off x="3801899" y="3645553"/>
            <a:ext cx="591607" cy="1032077"/>
          </a:xfrm>
          <a:prstGeom prst="blockArc">
            <a:avLst>
              <a:gd name="adj1" fmla="val 13987183"/>
              <a:gd name="adj2" fmla="val 18210435"/>
              <a:gd name="adj3" fmla="val 7978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sp>
        <p:nvSpPr>
          <p:cNvPr id="49" name="TextBox 48"/>
          <p:cNvSpPr txBox="1"/>
          <p:nvPr/>
        </p:nvSpPr>
        <p:spPr>
          <a:xfrm>
            <a:off x="589121" y="2004857"/>
            <a:ext cx="2537226" cy="795495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Decoupling</a:t>
            </a:r>
          </a:p>
          <a:p>
            <a:pPr algn="l"/>
            <a:r>
              <a:rPr lang="en-US" sz="2400" dirty="0" smtClean="0">
                <a:solidFill>
                  <a:srgbClr val="008000"/>
                </a:solidFill>
              </a:rPr>
              <a:t>Poisoning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177014" y="6717046"/>
            <a:ext cx="1806389" cy="1409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6282" tIns="28141" rIns="56282" bIns="28141" numCol="1" rtlCol="0" anchor="t" anchorCtr="0" compatLnSpc="1">
            <a:prstTxWarp prst="textNoShape">
              <a:avLst/>
            </a:prstTxWarp>
          </a:bodyPr>
          <a:lstStyle/>
          <a:p>
            <a:pPr defTabSz="562819"/>
            <a:endParaRPr lang="en-US" sz="260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49974" t="7160"/>
          <a:stretch/>
        </p:blipFill>
        <p:spPr>
          <a:xfrm>
            <a:off x="247415" y="4660904"/>
            <a:ext cx="3217630" cy="2086337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870982" y="5644642"/>
            <a:ext cx="1389804" cy="673343"/>
          </a:xfrm>
          <a:prstGeom prst="rect">
            <a:avLst/>
          </a:prstGeom>
          <a:noFill/>
        </p:spPr>
        <p:txBody>
          <a:bodyPr wrap="square" lIns="56282" tIns="28141" rIns="56282" bIns="28141" rtlCol="0">
            <a:spAutoFit/>
          </a:bodyPr>
          <a:lstStyle/>
          <a:p>
            <a:pPr algn="l"/>
            <a:r>
              <a:rPr lang="en-US" sz="2000" dirty="0"/>
              <a:t>Gadolinium absorption</a:t>
            </a:r>
          </a:p>
        </p:txBody>
      </p:sp>
    </p:spTree>
    <p:extLst>
      <p:ext uri="{BB962C8B-B14F-4D97-AF65-F5344CB8AC3E}">
        <p14:creationId xmlns:p14="http://schemas.microsoft.com/office/powerpoint/2010/main" val="594968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ime-of-flight (TOF) resolution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5990965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5990171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5942415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00405"/>
              </p:ext>
            </p:extLst>
          </p:nvPr>
        </p:nvGraphicFramePr>
        <p:xfrm>
          <a:off x="2325068" y="1371717"/>
          <a:ext cx="5380137" cy="1377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5" name="Equation" r:id="rId4" imgW="1689100" imgH="431800" progId="Equation.3">
                  <p:embed/>
                </p:oleObj>
              </mc:Choice>
              <mc:Fallback>
                <p:oleObj name="Equation" r:id="rId4" imgW="1689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68" y="1371717"/>
                        <a:ext cx="5380137" cy="13774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97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resolution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5990965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5990171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5942415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417258"/>
              </p:ext>
            </p:extLst>
          </p:nvPr>
        </p:nvGraphicFramePr>
        <p:xfrm>
          <a:off x="2326583" y="1406235"/>
          <a:ext cx="6351587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9" name="Equation" r:id="rId4" imgW="1993900" imgH="469900" progId="Equation.3">
                  <p:embed/>
                </p:oleObj>
              </mc:Choice>
              <mc:Fallback>
                <p:oleObj name="Equation" r:id="rId4" imgW="1993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583" y="1406235"/>
                        <a:ext cx="6351587" cy="15001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80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267841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Pulse_005meV_li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5" y="1815520"/>
            <a:ext cx="4774259" cy="4428074"/>
          </a:xfrm>
          <a:prstGeom prst="rect">
            <a:avLst/>
          </a:prstGeom>
          <a:noFill/>
        </p:spPr>
      </p:pic>
      <p:sp>
        <p:nvSpPr>
          <p:cNvPr id="17" name="テキスト ボックス 13"/>
          <p:cNvSpPr txBox="1"/>
          <p:nvPr/>
        </p:nvSpPr>
        <p:spPr>
          <a:xfrm>
            <a:off x="2571736" y="2458462"/>
            <a:ext cx="2428892" cy="9579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kumimoji="1" lang="en-US" altLang="ja-JP" sz="1400" dirty="0">
                <a:ea typeface="ヒラギノ角ゴ ProN W3" charset="0"/>
                <a:cs typeface="ヒラギノ角ゴ ProN W3" charset="0"/>
              </a:rPr>
              <a:t>Peak Structure at 5meV</a:t>
            </a:r>
          </a:p>
          <a:p>
            <a:r>
              <a:rPr kumimoji="1" lang="en-US" altLang="ja-JP" sz="1400" dirty="0">
                <a:ea typeface="ヒラギノ角ゴ ProN W3" charset="0"/>
                <a:cs typeface="ヒラギノ角ゴ ProN W3" charset="0"/>
              </a:rPr>
              <a:t>Coupled</a:t>
            </a:r>
          </a:p>
          <a:p>
            <a:r>
              <a:rPr lang="en-US" altLang="ja-JP" sz="1400" dirty="0">
                <a:ea typeface="ヒラギノ角ゴ ProN W3" charset="0"/>
                <a:cs typeface="ヒラギノ角ゴ ProN W3" charset="0"/>
              </a:rPr>
              <a:t>Decoupled</a:t>
            </a:r>
          </a:p>
          <a:p>
            <a:r>
              <a:rPr kumimoji="1" lang="en-US" altLang="ja-JP" sz="1400" dirty="0">
                <a:ea typeface="ヒラギノ角ゴ ProN W3" charset="0"/>
                <a:cs typeface="ヒラギノ角ゴ ProN W3" charset="0"/>
              </a:rPr>
              <a:t>Poisoned</a:t>
            </a:r>
            <a:endParaRPr kumimoji="1" lang="ja-JP" altLang="en-US" sz="14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8" name="直線矢印コネクタ 15"/>
          <p:cNvCxnSpPr/>
          <p:nvPr/>
        </p:nvCxnSpPr>
        <p:spPr>
          <a:xfrm rot="10800000" flipV="1">
            <a:off x="2214546" y="2887089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6"/>
          <p:cNvCxnSpPr/>
          <p:nvPr/>
        </p:nvCxnSpPr>
        <p:spPr>
          <a:xfrm rot="5400000">
            <a:off x="1464447" y="3208560"/>
            <a:ext cx="1357322" cy="10001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>
            <a:off x="1142976" y="3672907"/>
            <a:ext cx="1857388" cy="1143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6883" y="1657483"/>
            <a:ext cx="3944881" cy="41117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200" dirty="0">
                <a:ea typeface="ヒラギノ角ゴ ProN W3" charset="0"/>
                <a:cs typeface="ヒラギノ角ゴ ProN W3" charset="0"/>
              </a:rPr>
              <a:t>J-PARC H</a:t>
            </a:r>
            <a:r>
              <a:rPr lang="en-US" sz="2200" baseline="-25000" dirty="0">
                <a:ea typeface="ヒラギノ角ゴ ProN W3" charset="0"/>
                <a:cs typeface="ヒラギノ角ゴ ProN W3" charset="0"/>
              </a:rPr>
              <a:t>2</a:t>
            </a:r>
            <a:r>
              <a:rPr lang="en-US" sz="2200" dirty="0">
                <a:ea typeface="ヒラギノ角ゴ ProN W3" charset="0"/>
                <a:cs typeface="ヒラギノ角ゴ ProN W3" charset="0"/>
              </a:rPr>
              <a:t> moderators at 1MW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Decoupling and Poisoning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43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52983" y="1824886"/>
            <a:ext cx="3434552" cy="4068433"/>
            <a:chOff x="928687" y="1615328"/>
            <a:chExt cx="5354530" cy="3751746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2"/>
            <a:srcRect l="26444" t="39322" r="29464" b="19353"/>
            <a:stretch>
              <a:fillRect/>
            </a:stretch>
          </p:blipFill>
          <p:spPr bwMode="auto">
            <a:xfrm>
              <a:off x="928687" y="2303861"/>
              <a:ext cx="3375422" cy="293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6" name="Straight Arrow Connector 25"/>
            <p:cNvCxnSpPr/>
            <p:nvPr/>
          </p:nvCxnSpPr>
          <p:spPr bwMode="auto">
            <a:xfrm>
              <a:off x="946958" y="5242608"/>
              <a:ext cx="5336259" cy="1547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 flipH="1" flipV="1">
              <a:off x="-867683" y="3427968"/>
              <a:ext cx="3627280" cy="200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2451353" y="5259389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4153435" y="5259389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5855518" y="5259389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67841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48306" y="1504395"/>
            <a:ext cx="1196777" cy="319536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pPr defTabSz="451987">
              <a:defRPr/>
            </a:pPr>
            <a:r>
              <a:rPr lang="en-GB" kern="0" dirty="0">
                <a:solidFill>
                  <a:sysClr val="windowText" lastClr="000000"/>
                </a:solidFill>
              </a:rPr>
              <a:t>Intensity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2581" y="2346085"/>
            <a:ext cx="905669" cy="435171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r>
              <a:rPr lang="el-GR" sz="2500" i="1" dirty="0">
                <a:latin typeface="Helvetica"/>
                <a:cs typeface="Helvetica"/>
              </a:rPr>
              <a:t>λ</a:t>
            </a:r>
            <a:r>
              <a:rPr lang="en-GB" sz="2500" dirty="0">
                <a:latin typeface="Helvetica"/>
                <a:cs typeface="Helvetica"/>
              </a:rPr>
              <a:t>=1Å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6732" y="3705965"/>
            <a:ext cx="905669" cy="435171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r>
              <a:rPr lang="el-GR" sz="2500" i="1" dirty="0">
                <a:solidFill>
                  <a:srgbClr val="3000FE"/>
                </a:solidFill>
                <a:latin typeface="Helvetica"/>
                <a:cs typeface="Helvetica"/>
              </a:rPr>
              <a:t>λ</a:t>
            </a:r>
            <a:r>
              <a:rPr lang="en-GB" sz="2500" dirty="0">
                <a:solidFill>
                  <a:srgbClr val="3000FE"/>
                </a:solidFill>
                <a:latin typeface="Helvetica"/>
                <a:cs typeface="Helvetica"/>
              </a:rPr>
              <a:t>=2Å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52812" y="4585177"/>
            <a:ext cx="905669" cy="435171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r>
              <a:rPr lang="el-GR" sz="2500" i="1" dirty="0">
                <a:solidFill>
                  <a:srgbClr val="FF0000"/>
                </a:solidFill>
                <a:latin typeface="Helvetica"/>
                <a:cs typeface="Helvetica"/>
              </a:rPr>
              <a:t>λ</a:t>
            </a:r>
            <a:r>
              <a:rPr lang="en-GB" sz="2500" dirty="0">
                <a:solidFill>
                  <a:srgbClr val="FF0000"/>
                </a:solidFill>
                <a:latin typeface="Helvetica"/>
                <a:cs typeface="Helvetica"/>
              </a:rPr>
              <a:t>=5Å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9012" y="5917512"/>
            <a:ext cx="4101992" cy="322638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pPr defTabSz="451987">
              <a:defRPr/>
            </a:pPr>
            <a:r>
              <a:rPr lang="en-GB" kern="0" dirty="0">
                <a:solidFill>
                  <a:sysClr val="windowText" lastClr="000000"/>
                </a:solidFill>
              </a:rPr>
              <a:t>0                100               200               300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85341" y="5304504"/>
            <a:ext cx="1358504" cy="322638"/>
          </a:xfrm>
          <a:prstGeom prst="rect">
            <a:avLst/>
          </a:prstGeom>
          <a:noFill/>
        </p:spPr>
        <p:txBody>
          <a:bodyPr wrap="square" lIns="45198" tIns="22599" rIns="45198" bIns="22599" rtlCol="0">
            <a:spAutoFit/>
          </a:bodyPr>
          <a:lstStyle/>
          <a:p>
            <a:pPr defTabSz="451987">
              <a:defRPr/>
            </a:pPr>
            <a:r>
              <a:rPr lang="en-GB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time (</a:t>
            </a:r>
            <a:r>
              <a:rPr lang="el-GR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μ</a:t>
            </a:r>
            <a:r>
              <a:rPr lang="en-GB" kern="0" dirty="0">
                <a:solidFill>
                  <a:sysClr val="windowText" lastClr="000000"/>
                </a:solidFill>
                <a:latin typeface="Helvetica"/>
                <a:cs typeface="Helvetica"/>
              </a:rPr>
              <a:t>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Decoupling and Poisoning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163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SNS moderators</a:t>
            </a:r>
            <a:endParaRPr lang="en-GB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185"/>
          <a:stretch>
            <a:fillRect/>
          </a:stretch>
        </p:blipFill>
        <p:spPr bwMode="auto">
          <a:xfrm>
            <a:off x="571472" y="2214555"/>
            <a:ext cx="842968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57356" y="3214686"/>
            <a:ext cx="1285884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decoupled poisoned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6050" y="4929199"/>
            <a:ext cx="121444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2330" y="4572009"/>
            <a:ext cx="121444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6380" y="4714884"/>
            <a:ext cx="1428760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decoupled poisoned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  <a:r>
              <a:rPr lang="en-GB" sz="1400" dirty="0">
                <a:ea typeface="ヒラギノ角ゴ ProN W3" charset="0"/>
                <a:cs typeface="ヒラギノ角ゴ ProN W3" charset="0"/>
              </a:rPr>
              <a:t>O</a:t>
            </a:r>
            <a:endParaRPr lang="en-GB" sz="1400" baseline="-25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42844" y="4000504"/>
            <a:ext cx="1143008" cy="428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714877" y="4071942"/>
            <a:ext cx="1143008" cy="428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endParaRPr lang="en-GB" sz="3000">
              <a:solidFill>
                <a:srgbClr val="FFFFFF"/>
              </a:solidFill>
              <a:latin typeface="TitilliumText22L 400 wt"/>
              <a:ea typeface="ヒラギノ角ゴ ProN W3"/>
              <a:cs typeface="ヒラギノ角ゴ ProN W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3175" y="2357430"/>
            <a:ext cx="1071570" cy="43858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200" dirty="0">
                <a:latin typeface="Tahoma"/>
                <a:ea typeface="ヒラギノ角ゴ ProN W3" charset="0"/>
                <a:cs typeface="Tahoma"/>
              </a:rPr>
              <a:t>Top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15140" y="2428868"/>
            <a:ext cx="1243998" cy="43858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200" dirty="0">
                <a:latin typeface="Tahoma"/>
                <a:ea typeface="ヒラギノ角ゴ ProN W3" charset="0"/>
                <a:cs typeface="Tahoma"/>
              </a:rPr>
              <a:t>Bottom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3669964" y="5902672"/>
            <a:ext cx="0" cy="13392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43241" y="6152416"/>
            <a:ext cx="1071570" cy="43858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200" dirty="0">
                <a:latin typeface="Tahoma"/>
                <a:ea typeface="ヒラギノ角ゴ ProN W3" charset="0"/>
                <a:cs typeface="Tahoma"/>
              </a:rPr>
              <a:t>20 cm</a:t>
            </a:r>
          </a:p>
        </p:txBody>
      </p:sp>
    </p:spTree>
    <p:extLst>
      <p:ext uri="{BB962C8B-B14F-4D97-AF65-F5344CB8AC3E}">
        <p14:creationId xmlns:p14="http://schemas.microsoft.com/office/powerpoint/2010/main" val="2472888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22" y="1481162"/>
            <a:ext cx="6983412" cy="5376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TS2 Target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549400" y="2362200"/>
            <a:ext cx="1921933" cy="1109133"/>
          </a:xfrm>
          <a:custGeom>
            <a:avLst/>
            <a:gdLst>
              <a:gd name="connsiteX0" fmla="*/ 8467 w 1921933"/>
              <a:gd name="connsiteY0" fmla="*/ 1109133 h 1109133"/>
              <a:gd name="connsiteX1" fmla="*/ 1608667 w 1921933"/>
              <a:gd name="connsiteY1" fmla="*/ 910167 h 1109133"/>
              <a:gd name="connsiteX2" fmla="*/ 1608667 w 1921933"/>
              <a:gd name="connsiteY2" fmla="*/ 800100 h 1109133"/>
              <a:gd name="connsiteX3" fmla="*/ 1921933 w 1921933"/>
              <a:gd name="connsiteY3" fmla="*/ 762000 h 1109133"/>
              <a:gd name="connsiteX4" fmla="*/ 1917700 w 1921933"/>
              <a:gd name="connsiteY4" fmla="*/ 0 h 1109133"/>
              <a:gd name="connsiteX5" fmla="*/ 0 w 1921933"/>
              <a:gd name="connsiteY5" fmla="*/ 241300 h 1109133"/>
              <a:gd name="connsiteX6" fmla="*/ 8467 w 1921933"/>
              <a:gd name="connsiteY6" fmla="*/ 1109133 h 110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1933" h="1109133">
                <a:moveTo>
                  <a:pt x="8467" y="1109133"/>
                </a:moveTo>
                <a:lnTo>
                  <a:pt x="1608667" y="910167"/>
                </a:lnTo>
                <a:lnTo>
                  <a:pt x="1608667" y="800100"/>
                </a:lnTo>
                <a:lnTo>
                  <a:pt x="1921933" y="762000"/>
                </a:lnTo>
                <a:lnTo>
                  <a:pt x="1917700" y="0"/>
                </a:lnTo>
                <a:lnTo>
                  <a:pt x="0" y="241300"/>
                </a:lnTo>
                <a:cubicBezTo>
                  <a:pt x="2822" y="530578"/>
                  <a:pt x="5645" y="819855"/>
                  <a:pt x="8467" y="110913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551767" y="2120900"/>
            <a:ext cx="1888066" cy="1066800"/>
          </a:xfrm>
          <a:custGeom>
            <a:avLst/>
            <a:gdLst>
              <a:gd name="connsiteX0" fmla="*/ 0 w 1888066"/>
              <a:gd name="connsiteY0" fmla="*/ 232833 h 1066800"/>
              <a:gd name="connsiteX1" fmla="*/ 4233 w 1888066"/>
              <a:gd name="connsiteY1" fmla="*/ 994833 h 1066800"/>
              <a:gd name="connsiteX2" fmla="*/ 245533 w 1888066"/>
              <a:gd name="connsiteY2" fmla="*/ 965200 h 1066800"/>
              <a:gd name="connsiteX3" fmla="*/ 245533 w 1888066"/>
              <a:gd name="connsiteY3" fmla="*/ 1066800 h 1066800"/>
              <a:gd name="connsiteX4" fmla="*/ 1888066 w 1888066"/>
              <a:gd name="connsiteY4" fmla="*/ 863600 h 1066800"/>
              <a:gd name="connsiteX5" fmla="*/ 1883833 w 1888066"/>
              <a:gd name="connsiteY5" fmla="*/ 0 h 1066800"/>
              <a:gd name="connsiteX6" fmla="*/ 0 w 1888066"/>
              <a:gd name="connsiteY6" fmla="*/ 232833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8066" h="1066800">
                <a:moveTo>
                  <a:pt x="0" y="232833"/>
                </a:moveTo>
                <a:lnTo>
                  <a:pt x="4233" y="994833"/>
                </a:lnTo>
                <a:lnTo>
                  <a:pt x="245533" y="965200"/>
                </a:lnTo>
                <a:lnTo>
                  <a:pt x="245533" y="1066800"/>
                </a:lnTo>
                <a:lnTo>
                  <a:pt x="1888066" y="863600"/>
                </a:lnTo>
                <a:lnTo>
                  <a:pt x="1883833" y="0"/>
                </a:lnTo>
                <a:lnTo>
                  <a:pt x="0" y="23283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22400" y="4334933"/>
            <a:ext cx="1473200" cy="512234"/>
          </a:xfrm>
          <a:custGeom>
            <a:avLst/>
            <a:gdLst>
              <a:gd name="connsiteX0" fmla="*/ 0 w 1473200"/>
              <a:gd name="connsiteY0" fmla="*/ 8467 h 512234"/>
              <a:gd name="connsiteX1" fmla="*/ 0 w 1473200"/>
              <a:gd name="connsiteY1" fmla="*/ 355600 h 512234"/>
              <a:gd name="connsiteX2" fmla="*/ 1473200 w 1473200"/>
              <a:gd name="connsiteY2" fmla="*/ 512234 h 512234"/>
              <a:gd name="connsiteX3" fmla="*/ 1473200 w 1473200"/>
              <a:gd name="connsiteY3" fmla="*/ 101600 h 512234"/>
              <a:gd name="connsiteX4" fmla="*/ 143933 w 1473200"/>
              <a:gd name="connsiteY4" fmla="*/ 0 h 512234"/>
              <a:gd name="connsiteX5" fmla="*/ 143933 w 1473200"/>
              <a:gd name="connsiteY5" fmla="*/ 50800 h 512234"/>
              <a:gd name="connsiteX6" fmla="*/ 93133 w 1473200"/>
              <a:gd name="connsiteY6" fmla="*/ 50800 h 512234"/>
              <a:gd name="connsiteX7" fmla="*/ 0 w 1473200"/>
              <a:gd name="connsiteY7" fmla="*/ 8467 h 51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3200" h="512234">
                <a:moveTo>
                  <a:pt x="0" y="8467"/>
                </a:moveTo>
                <a:lnTo>
                  <a:pt x="0" y="355600"/>
                </a:lnTo>
                <a:lnTo>
                  <a:pt x="1473200" y="512234"/>
                </a:lnTo>
                <a:lnTo>
                  <a:pt x="1473200" y="101600"/>
                </a:lnTo>
                <a:lnTo>
                  <a:pt x="143933" y="0"/>
                </a:lnTo>
                <a:lnTo>
                  <a:pt x="143933" y="50800"/>
                </a:lnTo>
                <a:lnTo>
                  <a:pt x="93133" y="50800"/>
                </a:lnTo>
                <a:lnTo>
                  <a:pt x="0" y="8467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70567" y="4127500"/>
            <a:ext cx="1689100" cy="347133"/>
          </a:xfrm>
          <a:custGeom>
            <a:avLst/>
            <a:gdLst>
              <a:gd name="connsiteX0" fmla="*/ 4233 w 1689100"/>
              <a:gd name="connsiteY0" fmla="*/ 245533 h 347133"/>
              <a:gd name="connsiteX1" fmla="*/ 1325033 w 1689100"/>
              <a:gd name="connsiteY1" fmla="*/ 309033 h 347133"/>
              <a:gd name="connsiteX2" fmla="*/ 1642533 w 1689100"/>
              <a:gd name="connsiteY2" fmla="*/ 347133 h 347133"/>
              <a:gd name="connsiteX3" fmla="*/ 1625600 w 1689100"/>
              <a:gd name="connsiteY3" fmla="*/ 266700 h 347133"/>
              <a:gd name="connsiteX4" fmla="*/ 1621366 w 1689100"/>
              <a:gd name="connsiteY4" fmla="*/ 198966 h 347133"/>
              <a:gd name="connsiteX5" fmla="*/ 1634066 w 1689100"/>
              <a:gd name="connsiteY5" fmla="*/ 143933 h 347133"/>
              <a:gd name="connsiteX6" fmla="*/ 1659466 w 1689100"/>
              <a:gd name="connsiteY6" fmla="*/ 88900 h 347133"/>
              <a:gd name="connsiteX7" fmla="*/ 1689100 w 1689100"/>
              <a:gd name="connsiteY7" fmla="*/ 42333 h 347133"/>
              <a:gd name="connsiteX8" fmla="*/ 1502833 w 1689100"/>
              <a:gd name="connsiteY8" fmla="*/ 59266 h 347133"/>
              <a:gd name="connsiteX9" fmla="*/ 1380066 w 1689100"/>
              <a:gd name="connsiteY9" fmla="*/ 0 h 347133"/>
              <a:gd name="connsiteX10" fmla="*/ 0 w 1689100"/>
              <a:gd name="connsiteY10" fmla="*/ 173566 h 347133"/>
              <a:gd name="connsiteX11" fmla="*/ 4233 w 1689100"/>
              <a:gd name="connsiteY11" fmla="*/ 245533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89100" h="347133">
                <a:moveTo>
                  <a:pt x="4233" y="245533"/>
                </a:moveTo>
                <a:lnTo>
                  <a:pt x="1325033" y="309033"/>
                </a:lnTo>
                <a:lnTo>
                  <a:pt x="1642533" y="347133"/>
                </a:lnTo>
                <a:lnTo>
                  <a:pt x="1625600" y="266700"/>
                </a:lnTo>
                <a:lnTo>
                  <a:pt x="1621366" y="198966"/>
                </a:lnTo>
                <a:lnTo>
                  <a:pt x="1634066" y="143933"/>
                </a:lnTo>
                <a:lnTo>
                  <a:pt x="1659466" y="88900"/>
                </a:lnTo>
                <a:lnTo>
                  <a:pt x="1689100" y="42333"/>
                </a:lnTo>
                <a:lnTo>
                  <a:pt x="1502833" y="59266"/>
                </a:lnTo>
                <a:lnTo>
                  <a:pt x="1380066" y="0"/>
                </a:lnTo>
                <a:lnTo>
                  <a:pt x="0" y="173566"/>
                </a:lnTo>
                <a:lnTo>
                  <a:pt x="4233" y="24553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rot="5400000" flipV="1">
            <a:off x="2181869" y="3466815"/>
            <a:ext cx="287999" cy="1512000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80367" y="4135967"/>
            <a:ext cx="1947333" cy="893233"/>
          </a:xfrm>
          <a:custGeom>
            <a:avLst/>
            <a:gdLst>
              <a:gd name="connsiteX0" fmla="*/ 241300 w 1947333"/>
              <a:gd name="connsiteY0" fmla="*/ 0 h 893233"/>
              <a:gd name="connsiteX1" fmla="*/ 237066 w 1947333"/>
              <a:gd name="connsiteY1" fmla="*/ 97367 h 893233"/>
              <a:gd name="connsiteX2" fmla="*/ 0 w 1947333"/>
              <a:gd name="connsiteY2" fmla="*/ 67733 h 893233"/>
              <a:gd name="connsiteX3" fmla="*/ 55033 w 1947333"/>
              <a:gd name="connsiteY3" fmla="*/ 131233 h 893233"/>
              <a:gd name="connsiteX4" fmla="*/ 76200 w 1947333"/>
              <a:gd name="connsiteY4" fmla="*/ 190500 h 893233"/>
              <a:gd name="connsiteX5" fmla="*/ 88900 w 1947333"/>
              <a:gd name="connsiteY5" fmla="*/ 275167 h 893233"/>
              <a:gd name="connsiteX6" fmla="*/ 84666 w 1947333"/>
              <a:gd name="connsiteY6" fmla="*/ 321733 h 893233"/>
              <a:gd name="connsiteX7" fmla="*/ 67733 w 1947333"/>
              <a:gd name="connsiteY7" fmla="*/ 393700 h 893233"/>
              <a:gd name="connsiteX8" fmla="*/ 368300 w 1947333"/>
              <a:gd name="connsiteY8" fmla="*/ 427567 h 893233"/>
              <a:gd name="connsiteX9" fmla="*/ 368300 w 1947333"/>
              <a:gd name="connsiteY9" fmla="*/ 571500 h 893233"/>
              <a:gd name="connsiteX10" fmla="*/ 1016000 w 1947333"/>
              <a:gd name="connsiteY10" fmla="*/ 643467 h 893233"/>
              <a:gd name="connsiteX11" fmla="*/ 1016000 w 1947333"/>
              <a:gd name="connsiteY11" fmla="*/ 795867 h 893233"/>
              <a:gd name="connsiteX12" fmla="*/ 1947333 w 1947333"/>
              <a:gd name="connsiteY12" fmla="*/ 893233 h 893233"/>
              <a:gd name="connsiteX13" fmla="*/ 1943100 w 1947333"/>
              <a:gd name="connsiteY13" fmla="*/ 169333 h 893233"/>
              <a:gd name="connsiteX14" fmla="*/ 241300 w 1947333"/>
              <a:gd name="connsiteY14" fmla="*/ 0 h 89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7333" h="893233">
                <a:moveTo>
                  <a:pt x="241300" y="0"/>
                </a:moveTo>
                <a:lnTo>
                  <a:pt x="237066" y="97367"/>
                </a:lnTo>
                <a:lnTo>
                  <a:pt x="0" y="67733"/>
                </a:lnTo>
                <a:lnTo>
                  <a:pt x="55033" y="131233"/>
                </a:lnTo>
                <a:lnTo>
                  <a:pt x="76200" y="190500"/>
                </a:lnTo>
                <a:lnTo>
                  <a:pt x="88900" y="275167"/>
                </a:lnTo>
                <a:lnTo>
                  <a:pt x="84666" y="321733"/>
                </a:lnTo>
                <a:lnTo>
                  <a:pt x="67733" y="393700"/>
                </a:lnTo>
                <a:lnTo>
                  <a:pt x="368300" y="427567"/>
                </a:lnTo>
                <a:lnTo>
                  <a:pt x="368300" y="571500"/>
                </a:lnTo>
                <a:lnTo>
                  <a:pt x="1016000" y="643467"/>
                </a:lnTo>
                <a:lnTo>
                  <a:pt x="1016000" y="795867"/>
                </a:lnTo>
                <a:lnTo>
                  <a:pt x="1947333" y="893233"/>
                </a:lnTo>
                <a:lnTo>
                  <a:pt x="1943100" y="169333"/>
                </a:lnTo>
                <a:lnTo>
                  <a:pt x="24130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860800" y="3843867"/>
            <a:ext cx="2264833" cy="486833"/>
          </a:xfrm>
          <a:custGeom>
            <a:avLst/>
            <a:gdLst>
              <a:gd name="connsiteX0" fmla="*/ 0 w 2264833"/>
              <a:gd name="connsiteY0" fmla="*/ 160866 h 486833"/>
              <a:gd name="connsiteX1" fmla="*/ 0 w 2264833"/>
              <a:gd name="connsiteY1" fmla="*/ 228600 h 486833"/>
              <a:gd name="connsiteX2" fmla="*/ 182033 w 2264833"/>
              <a:gd name="connsiteY2" fmla="*/ 317500 h 486833"/>
              <a:gd name="connsiteX3" fmla="*/ 1875367 w 2264833"/>
              <a:gd name="connsiteY3" fmla="*/ 486833 h 486833"/>
              <a:gd name="connsiteX4" fmla="*/ 2180167 w 2264833"/>
              <a:gd name="connsiteY4" fmla="*/ 431800 h 486833"/>
              <a:gd name="connsiteX5" fmla="*/ 2264833 w 2264833"/>
              <a:gd name="connsiteY5" fmla="*/ 241300 h 486833"/>
              <a:gd name="connsiteX6" fmla="*/ 1443567 w 2264833"/>
              <a:gd name="connsiteY6" fmla="*/ 0 h 486833"/>
              <a:gd name="connsiteX7" fmla="*/ 0 w 2264833"/>
              <a:gd name="connsiteY7" fmla="*/ 160866 h 48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4833" h="486833">
                <a:moveTo>
                  <a:pt x="0" y="160866"/>
                </a:moveTo>
                <a:lnTo>
                  <a:pt x="0" y="228600"/>
                </a:lnTo>
                <a:lnTo>
                  <a:pt x="182033" y="317500"/>
                </a:lnTo>
                <a:lnTo>
                  <a:pt x="1875367" y="486833"/>
                </a:lnTo>
                <a:lnTo>
                  <a:pt x="2180167" y="431800"/>
                </a:lnTo>
                <a:lnTo>
                  <a:pt x="2264833" y="241300"/>
                </a:lnTo>
                <a:lnTo>
                  <a:pt x="1443567" y="0"/>
                </a:lnTo>
                <a:lnTo>
                  <a:pt x="0" y="16086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rot="5400000" flipV="1">
            <a:off x="4504913" y="3114394"/>
            <a:ext cx="307046" cy="1613599"/>
          </a:xfrm>
          <a:prstGeom prst="parallelogram">
            <a:avLst>
              <a:gd name="adj" fmla="val 6762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941233" y="5664200"/>
            <a:ext cx="1794934" cy="1003300"/>
          </a:xfrm>
          <a:custGeom>
            <a:avLst/>
            <a:gdLst>
              <a:gd name="connsiteX0" fmla="*/ 8467 w 1794934"/>
              <a:gd name="connsiteY0" fmla="*/ 800100 h 1003300"/>
              <a:gd name="connsiteX1" fmla="*/ 0 w 1794934"/>
              <a:gd name="connsiteY1" fmla="*/ 177800 h 1003300"/>
              <a:gd name="connsiteX2" fmla="*/ 215900 w 1794934"/>
              <a:gd name="connsiteY2" fmla="*/ 203200 h 1003300"/>
              <a:gd name="connsiteX3" fmla="*/ 215900 w 1794934"/>
              <a:gd name="connsiteY3" fmla="*/ 84667 h 1003300"/>
              <a:gd name="connsiteX4" fmla="*/ 863600 w 1794934"/>
              <a:gd name="connsiteY4" fmla="*/ 152400 h 1003300"/>
              <a:gd name="connsiteX5" fmla="*/ 863600 w 1794934"/>
              <a:gd name="connsiteY5" fmla="*/ 0 h 1003300"/>
              <a:gd name="connsiteX6" fmla="*/ 1786467 w 1794934"/>
              <a:gd name="connsiteY6" fmla="*/ 101600 h 1003300"/>
              <a:gd name="connsiteX7" fmla="*/ 1794934 w 1794934"/>
              <a:gd name="connsiteY7" fmla="*/ 1003300 h 1003300"/>
              <a:gd name="connsiteX8" fmla="*/ 8467 w 1794934"/>
              <a:gd name="connsiteY8" fmla="*/ 8001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934" h="1003300">
                <a:moveTo>
                  <a:pt x="8467" y="800100"/>
                </a:moveTo>
                <a:lnTo>
                  <a:pt x="0" y="177800"/>
                </a:lnTo>
                <a:lnTo>
                  <a:pt x="215900" y="203200"/>
                </a:lnTo>
                <a:lnTo>
                  <a:pt x="215900" y="84667"/>
                </a:lnTo>
                <a:lnTo>
                  <a:pt x="863600" y="152400"/>
                </a:lnTo>
                <a:lnTo>
                  <a:pt x="863600" y="0"/>
                </a:lnTo>
                <a:lnTo>
                  <a:pt x="1786467" y="101600"/>
                </a:lnTo>
                <a:cubicBezTo>
                  <a:pt x="1789289" y="402167"/>
                  <a:pt x="1792112" y="702733"/>
                  <a:pt x="1794934" y="1003300"/>
                </a:cubicBezTo>
                <a:lnTo>
                  <a:pt x="8467" y="80010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62867" y="5676900"/>
            <a:ext cx="173566" cy="749300"/>
          </a:xfrm>
          <a:custGeom>
            <a:avLst/>
            <a:gdLst>
              <a:gd name="connsiteX0" fmla="*/ 0 w 173566"/>
              <a:gd name="connsiteY0" fmla="*/ 0 h 749300"/>
              <a:gd name="connsiteX1" fmla="*/ 42333 w 173566"/>
              <a:gd name="connsiteY1" fmla="*/ 4233 h 749300"/>
              <a:gd name="connsiteX2" fmla="*/ 38100 w 173566"/>
              <a:gd name="connsiteY2" fmla="*/ 122767 h 749300"/>
              <a:gd name="connsiteX3" fmla="*/ 165100 w 173566"/>
              <a:gd name="connsiteY3" fmla="*/ 135467 h 749300"/>
              <a:gd name="connsiteX4" fmla="*/ 173566 w 173566"/>
              <a:gd name="connsiteY4" fmla="*/ 749300 h 749300"/>
              <a:gd name="connsiteX5" fmla="*/ 12700 w 173566"/>
              <a:gd name="connsiteY5" fmla="*/ 732367 h 749300"/>
              <a:gd name="connsiteX6" fmla="*/ 0 w 173566"/>
              <a:gd name="connsiteY6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566" h="749300">
                <a:moveTo>
                  <a:pt x="0" y="0"/>
                </a:moveTo>
                <a:lnTo>
                  <a:pt x="42333" y="4233"/>
                </a:lnTo>
                <a:lnTo>
                  <a:pt x="38100" y="122767"/>
                </a:lnTo>
                <a:lnTo>
                  <a:pt x="165100" y="135467"/>
                </a:lnTo>
                <a:lnTo>
                  <a:pt x="173566" y="749300"/>
                </a:lnTo>
                <a:lnTo>
                  <a:pt x="12700" y="732367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447800" y="4974167"/>
            <a:ext cx="1858433" cy="1413933"/>
          </a:xfrm>
          <a:custGeom>
            <a:avLst/>
            <a:gdLst>
              <a:gd name="connsiteX0" fmla="*/ 0 w 1858433"/>
              <a:gd name="connsiteY0" fmla="*/ 0 h 1413933"/>
              <a:gd name="connsiteX1" fmla="*/ 12700 w 1858433"/>
              <a:gd name="connsiteY1" fmla="*/ 1206500 h 1413933"/>
              <a:gd name="connsiteX2" fmla="*/ 1858433 w 1858433"/>
              <a:gd name="connsiteY2" fmla="*/ 1413933 h 1413933"/>
              <a:gd name="connsiteX3" fmla="*/ 1849967 w 1858433"/>
              <a:gd name="connsiteY3" fmla="*/ 690033 h 1413933"/>
              <a:gd name="connsiteX4" fmla="*/ 1447800 w 1858433"/>
              <a:gd name="connsiteY4" fmla="*/ 647700 h 1413933"/>
              <a:gd name="connsiteX5" fmla="*/ 1443567 w 1858433"/>
              <a:gd name="connsiteY5" fmla="*/ 131233 h 1413933"/>
              <a:gd name="connsiteX6" fmla="*/ 0 w 1858433"/>
              <a:gd name="connsiteY6" fmla="*/ 0 h 141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33" h="1413933">
                <a:moveTo>
                  <a:pt x="0" y="0"/>
                </a:moveTo>
                <a:lnTo>
                  <a:pt x="12700" y="1206500"/>
                </a:lnTo>
                <a:lnTo>
                  <a:pt x="1858433" y="1413933"/>
                </a:lnTo>
                <a:lnTo>
                  <a:pt x="1849967" y="690033"/>
                </a:lnTo>
                <a:lnTo>
                  <a:pt x="1447800" y="647700"/>
                </a:lnTo>
                <a:lnTo>
                  <a:pt x="1443567" y="131233"/>
                </a:lnTo>
                <a:lnTo>
                  <a:pt x="0" y="0"/>
                </a:lnTo>
                <a:close/>
              </a:path>
            </a:pathLst>
          </a:custGeom>
          <a:solidFill>
            <a:srgbClr val="D7E4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71670" y="5357826"/>
            <a:ext cx="1000132" cy="523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solid CH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9058" y="4643447"/>
            <a:ext cx="121444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coupled 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1802" y="2357430"/>
            <a:ext cx="1143008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1400" dirty="0">
                <a:ea typeface="ヒラギノ角ゴ ProN W3" charset="0"/>
                <a:cs typeface="ヒラギノ角ゴ ProN W3" charset="0"/>
              </a:rPr>
              <a:t>decoupled poisoned solid CH</a:t>
            </a:r>
            <a:r>
              <a:rPr lang="en-GB" sz="1400" baseline="-25000" dirty="0">
                <a:ea typeface="ヒラギノ角ゴ ProN W3" charset="0"/>
                <a:cs typeface="ヒラギノ角ゴ ProN W3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98993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3" y="206776"/>
            <a:ext cx="8229600" cy="1153276"/>
          </a:xfrm>
        </p:spPr>
        <p:txBody>
          <a:bodyPr/>
          <a:lstStyle/>
          <a:p>
            <a:r>
              <a:rPr lang="en-GB" dirty="0" smtClean="0"/>
              <a:t>Major neutron sources in the world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930215"/>
              </p:ext>
            </p:extLst>
          </p:nvPr>
        </p:nvGraphicFramePr>
        <p:xfrm>
          <a:off x="135928" y="1466357"/>
          <a:ext cx="6838159" cy="53644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728007"/>
                <a:gridCol w="1225737"/>
                <a:gridCol w="1259086"/>
                <a:gridCol w="1347791"/>
                <a:gridCol w="1277538"/>
              </a:tblGrid>
              <a:tr h="320442">
                <a:tc>
                  <a:txBody>
                    <a:bodyPr/>
                    <a:lstStyle/>
                    <a:p>
                      <a:r>
                        <a:rPr lang="en-GB" sz="1600" b="0" dirty="0" smtClean="0"/>
                        <a:t>ILL (F)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HZB (D)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LLB (F)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PSI (CH)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FRM-II (D)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HFIR (USA)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NIST (USA)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JRR-3 (J)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PIK (RU)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IBR-2/2M (RU)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solidFill>
                            <a:srgbClr val="0080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ISIS-1 (UK)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ISIS-2 (UK)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LANSCE (USA)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SNS (USA)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J-PARC (J)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20442">
                <a:tc>
                  <a:txBody>
                    <a:bodyPr/>
                    <a:lstStyle/>
                    <a:p>
                      <a:pPr marL="0" marR="0" indent="0" algn="l" defTabSz="4571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ESS (SE)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sz="16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6600"/>
                          </a:solidFill>
                        </a:rPr>
                        <a:t>X</a:t>
                      </a:r>
                      <a:endParaRPr lang="en-GB" sz="1600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30586" y="1082308"/>
            <a:ext cx="2580680" cy="40009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000" b="1" dirty="0">
                <a:ea typeface="ヒラギノ角ゴ ProN W3" charset="0"/>
                <a:cs typeface="ヒラギノ角ゴ ProN W3" charset="0"/>
              </a:rPr>
              <a:t>Fission/Spallation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6200000" flipV="1">
            <a:off x="6396064" y="3752806"/>
            <a:ext cx="4392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4351435" y="1535015"/>
            <a:ext cx="0" cy="51986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1868982" y="1526085"/>
            <a:ext cx="0" cy="51986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967834" y="1543945"/>
            <a:ext cx="0" cy="51986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4304110" y="1082308"/>
            <a:ext cx="2678906" cy="40009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GB" sz="2000" b="1" dirty="0">
                <a:ea typeface="ヒラギノ角ゴ ProN W3" charset="0"/>
                <a:cs typeface="ヒラギノ角ゴ ProN W3" charset="0"/>
              </a:rPr>
              <a:t>Continuous/Pulsed</a:t>
            </a:r>
          </a:p>
        </p:txBody>
      </p:sp>
    </p:spTree>
    <p:extLst>
      <p:ext uri="{BB962C8B-B14F-4D97-AF65-F5344CB8AC3E}">
        <p14:creationId xmlns:p14="http://schemas.microsoft.com/office/powerpoint/2010/main" val="42728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1242" y="1572759"/>
            <a:ext cx="4239235" cy="41117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200" dirty="0">
                <a:ea typeface="ヒラギノ角ゴ ProN W3" charset="0"/>
                <a:cs typeface="ヒラギノ角ゴ ProN W3" charset="0"/>
              </a:rPr>
              <a:t>ISIS-TS1 moderators at 160kW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1861947"/>
            <a:ext cx="5098852" cy="48161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11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 102"/>
          <p:cNvSpPr/>
          <p:nvPr/>
        </p:nvSpPr>
        <p:spPr>
          <a:xfrm>
            <a:off x="1354663" y="1938867"/>
            <a:ext cx="7907870" cy="4419599"/>
          </a:xfrm>
          <a:custGeom>
            <a:avLst/>
            <a:gdLst>
              <a:gd name="connsiteX0" fmla="*/ 0 w 5842000"/>
              <a:gd name="connsiteY0" fmla="*/ 3683000 h 3683000"/>
              <a:gd name="connsiteX1" fmla="*/ 38100 w 5842000"/>
              <a:gd name="connsiteY1" fmla="*/ 3530600 h 3683000"/>
              <a:gd name="connsiteX2" fmla="*/ 101600 w 5842000"/>
              <a:gd name="connsiteY2" fmla="*/ 2857500 h 3683000"/>
              <a:gd name="connsiteX3" fmla="*/ 165100 w 5842000"/>
              <a:gd name="connsiteY3" fmla="*/ 2298700 h 3683000"/>
              <a:gd name="connsiteX4" fmla="*/ 266700 w 5842000"/>
              <a:gd name="connsiteY4" fmla="*/ 1689100 h 3683000"/>
              <a:gd name="connsiteX5" fmla="*/ 368300 w 5842000"/>
              <a:gd name="connsiteY5" fmla="*/ 1244600 h 3683000"/>
              <a:gd name="connsiteX6" fmla="*/ 482600 w 5842000"/>
              <a:gd name="connsiteY6" fmla="*/ 863600 h 3683000"/>
              <a:gd name="connsiteX7" fmla="*/ 635000 w 5842000"/>
              <a:gd name="connsiteY7" fmla="*/ 546100 h 3683000"/>
              <a:gd name="connsiteX8" fmla="*/ 850900 w 5842000"/>
              <a:gd name="connsiteY8" fmla="*/ 279400 h 3683000"/>
              <a:gd name="connsiteX9" fmla="*/ 1181100 w 5842000"/>
              <a:gd name="connsiteY9" fmla="*/ 101600 h 3683000"/>
              <a:gd name="connsiteX10" fmla="*/ 1511300 w 5842000"/>
              <a:gd name="connsiteY10" fmla="*/ 38100 h 3683000"/>
              <a:gd name="connsiteX11" fmla="*/ 1930400 w 5842000"/>
              <a:gd name="connsiteY11" fmla="*/ 0 h 3683000"/>
              <a:gd name="connsiteX12" fmla="*/ 2425700 w 5842000"/>
              <a:gd name="connsiteY12" fmla="*/ 0 h 3683000"/>
              <a:gd name="connsiteX13" fmla="*/ 3352800 w 5842000"/>
              <a:gd name="connsiteY13" fmla="*/ 0 h 3683000"/>
              <a:gd name="connsiteX14" fmla="*/ 3416300 w 5842000"/>
              <a:gd name="connsiteY14" fmla="*/ 660400 h 3683000"/>
              <a:gd name="connsiteX15" fmla="*/ 3517900 w 5842000"/>
              <a:gd name="connsiteY15" fmla="*/ 1447800 h 3683000"/>
              <a:gd name="connsiteX16" fmla="*/ 3606800 w 5842000"/>
              <a:gd name="connsiteY16" fmla="*/ 2019300 h 3683000"/>
              <a:gd name="connsiteX17" fmla="*/ 3708400 w 5842000"/>
              <a:gd name="connsiteY17" fmla="*/ 2463800 h 3683000"/>
              <a:gd name="connsiteX18" fmla="*/ 3810000 w 5842000"/>
              <a:gd name="connsiteY18" fmla="*/ 2768600 h 3683000"/>
              <a:gd name="connsiteX19" fmla="*/ 3898900 w 5842000"/>
              <a:gd name="connsiteY19" fmla="*/ 2984500 h 3683000"/>
              <a:gd name="connsiteX20" fmla="*/ 3987800 w 5842000"/>
              <a:gd name="connsiteY20" fmla="*/ 3162300 h 3683000"/>
              <a:gd name="connsiteX21" fmla="*/ 4064000 w 5842000"/>
              <a:gd name="connsiteY21" fmla="*/ 3263900 h 3683000"/>
              <a:gd name="connsiteX22" fmla="*/ 4216400 w 5842000"/>
              <a:gd name="connsiteY22" fmla="*/ 3416300 h 3683000"/>
              <a:gd name="connsiteX23" fmla="*/ 4368800 w 5842000"/>
              <a:gd name="connsiteY23" fmla="*/ 3505200 h 3683000"/>
              <a:gd name="connsiteX24" fmla="*/ 4546600 w 5842000"/>
              <a:gd name="connsiteY24" fmla="*/ 3581400 h 3683000"/>
              <a:gd name="connsiteX25" fmla="*/ 4749800 w 5842000"/>
              <a:gd name="connsiteY25" fmla="*/ 3632200 h 3683000"/>
              <a:gd name="connsiteX26" fmla="*/ 4991100 w 5842000"/>
              <a:gd name="connsiteY26" fmla="*/ 3657600 h 3683000"/>
              <a:gd name="connsiteX27" fmla="*/ 5245100 w 5842000"/>
              <a:gd name="connsiteY27" fmla="*/ 3670300 h 3683000"/>
              <a:gd name="connsiteX28" fmla="*/ 5842000 w 5842000"/>
              <a:gd name="connsiteY28" fmla="*/ 3670300 h 36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42000" h="3683000">
                <a:moveTo>
                  <a:pt x="0" y="3683000"/>
                </a:moveTo>
                <a:lnTo>
                  <a:pt x="38100" y="3530600"/>
                </a:lnTo>
                <a:lnTo>
                  <a:pt x="101600" y="2857500"/>
                </a:lnTo>
                <a:lnTo>
                  <a:pt x="165100" y="2298700"/>
                </a:lnTo>
                <a:lnTo>
                  <a:pt x="266700" y="1689100"/>
                </a:lnTo>
                <a:lnTo>
                  <a:pt x="368300" y="1244600"/>
                </a:lnTo>
                <a:lnTo>
                  <a:pt x="482600" y="863600"/>
                </a:lnTo>
                <a:lnTo>
                  <a:pt x="635000" y="546100"/>
                </a:lnTo>
                <a:lnTo>
                  <a:pt x="850900" y="279400"/>
                </a:lnTo>
                <a:lnTo>
                  <a:pt x="1181100" y="101600"/>
                </a:lnTo>
                <a:lnTo>
                  <a:pt x="1511300" y="38100"/>
                </a:lnTo>
                <a:lnTo>
                  <a:pt x="1930400" y="0"/>
                </a:lnTo>
                <a:lnTo>
                  <a:pt x="2425700" y="0"/>
                </a:lnTo>
                <a:lnTo>
                  <a:pt x="3352800" y="0"/>
                </a:lnTo>
                <a:lnTo>
                  <a:pt x="3416300" y="660400"/>
                </a:lnTo>
                <a:lnTo>
                  <a:pt x="3517900" y="1447800"/>
                </a:lnTo>
                <a:lnTo>
                  <a:pt x="3606800" y="2019300"/>
                </a:lnTo>
                <a:lnTo>
                  <a:pt x="3708400" y="2463800"/>
                </a:lnTo>
                <a:lnTo>
                  <a:pt x="3810000" y="2768600"/>
                </a:lnTo>
                <a:lnTo>
                  <a:pt x="3898900" y="2984500"/>
                </a:lnTo>
                <a:lnTo>
                  <a:pt x="3987800" y="3162300"/>
                </a:lnTo>
                <a:lnTo>
                  <a:pt x="4064000" y="3263900"/>
                </a:lnTo>
                <a:lnTo>
                  <a:pt x="4216400" y="3416300"/>
                </a:lnTo>
                <a:lnTo>
                  <a:pt x="4368800" y="3505200"/>
                </a:lnTo>
                <a:lnTo>
                  <a:pt x="4546600" y="3581400"/>
                </a:lnTo>
                <a:lnTo>
                  <a:pt x="4749800" y="3632200"/>
                </a:lnTo>
                <a:lnTo>
                  <a:pt x="4991100" y="3657600"/>
                </a:lnTo>
                <a:lnTo>
                  <a:pt x="5245100" y="3670300"/>
                </a:lnTo>
                <a:lnTo>
                  <a:pt x="5842000" y="3670300"/>
                </a:lnTo>
              </a:path>
            </a:pathLst>
          </a:custGeom>
          <a:ln w="38100" cmpd="sng">
            <a:solidFill>
              <a:srgbClr val="0094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reeform 103"/>
          <p:cNvSpPr/>
          <p:nvPr/>
        </p:nvSpPr>
        <p:spPr>
          <a:xfrm>
            <a:off x="1354663" y="1942277"/>
            <a:ext cx="7907870" cy="4416189"/>
          </a:xfrm>
          <a:custGeom>
            <a:avLst/>
            <a:gdLst>
              <a:gd name="connsiteX0" fmla="*/ 0 w 5842000"/>
              <a:gd name="connsiteY0" fmla="*/ 3683000 h 3683000"/>
              <a:gd name="connsiteX1" fmla="*/ 38100 w 5842000"/>
              <a:gd name="connsiteY1" fmla="*/ 3530600 h 3683000"/>
              <a:gd name="connsiteX2" fmla="*/ 101600 w 5842000"/>
              <a:gd name="connsiteY2" fmla="*/ 2857500 h 3683000"/>
              <a:gd name="connsiteX3" fmla="*/ 165100 w 5842000"/>
              <a:gd name="connsiteY3" fmla="*/ 2298700 h 3683000"/>
              <a:gd name="connsiteX4" fmla="*/ 266700 w 5842000"/>
              <a:gd name="connsiteY4" fmla="*/ 1689100 h 3683000"/>
              <a:gd name="connsiteX5" fmla="*/ 368300 w 5842000"/>
              <a:gd name="connsiteY5" fmla="*/ 1244600 h 3683000"/>
              <a:gd name="connsiteX6" fmla="*/ 482600 w 5842000"/>
              <a:gd name="connsiteY6" fmla="*/ 863600 h 3683000"/>
              <a:gd name="connsiteX7" fmla="*/ 635000 w 5842000"/>
              <a:gd name="connsiteY7" fmla="*/ 546100 h 3683000"/>
              <a:gd name="connsiteX8" fmla="*/ 850900 w 5842000"/>
              <a:gd name="connsiteY8" fmla="*/ 279400 h 3683000"/>
              <a:gd name="connsiteX9" fmla="*/ 1181100 w 5842000"/>
              <a:gd name="connsiteY9" fmla="*/ 101600 h 3683000"/>
              <a:gd name="connsiteX10" fmla="*/ 1511300 w 5842000"/>
              <a:gd name="connsiteY10" fmla="*/ 38100 h 3683000"/>
              <a:gd name="connsiteX11" fmla="*/ 1930400 w 5842000"/>
              <a:gd name="connsiteY11" fmla="*/ 0 h 3683000"/>
              <a:gd name="connsiteX12" fmla="*/ 2425700 w 5842000"/>
              <a:gd name="connsiteY12" fmla="*/ 0 h 3683000"/>
              <a:gd name="connsiteX13" fmla="*/ 3352800 w 5842000"/>
              <a:gd name="connsiteY13" fmla="*/ 0 h 3683000"/>
              <a:gd name="connsiteX14" fmla="*/ 3416300 w 5842000"/>
              <a:gd name="connsiteY14" fmla="*/ 660400 h 3683000"/>
              <a:gd name="connsiteX15" fmla="*/ 3517900 w 5842000"/>
              <a:gd name="connsiteY15" fmla="*/ 1447800 h 3683000"/>
              <a:gd name="connsiteX16" fmla="*/ 3606800 w 5842000"/>
              <a:gd name="connsiteY16" fmla="*/ 2019300 h 3683000"/>
              <a:gd name="connsiteX17" fmla="*/ 3708400 w 5842000"/>
              <a:gd name="connsiteY17" fmla="*/ 2463800 h 3683000"/>
              <a:gd name="connsiteX18" fmla="*/ 3810000 w 5842000"/>
              <a:gd name="connsiteY18" fmla="*/ 2768600 h 3683000"/>
              <a:gd name="connsiteX19" fmla="*/ 3898900 w 5842000"/>
              <a:gd name="connsiteY19" fmla="*/ 2984500 h 3683000"/>
              <a:gd name="connsiteX20" fmla="*/ 3987800 w 5842000"/>
              <a:gd name="connsiteY20" fmla="*/ 3162300 h 3683000"/>
              <a:gd name="connsiteX21" fmla="*/ 4064000 w 5842000"/>
              <a:gd name="connsiteY21" fmla="*/ 3263900 h 3683000"/>
              <a:gd name="connsiteX22" fmla="*/ 4216400 w 5842000"/>
              <a:gd name="connsiteY22" fmla="*/ 3416300 h 3683000"/>
              <a:gd name="connsiteX23" fmla="*/ 4368800 w 5842000"/>
              <a:gd name="connsiteY23" fmla="*/ 3505200 h 3683000"/>
              <a:gd name="connsiteX24" fmla="*/ 4546600 w 5842000"/>
              <a:gd name="connsiteY24" fmla="*/ 3581400 h 3683000"/>
              <a:gd name="connsiteX25" fmla="*/ 4749800 w 5842000"/>
              <a:gd name="connsiteY25" fmla="*/ 3632200 h 3683000"/>
              <a:gd name="connsiteX26" fmla="*/ 4991100 w 5842000"/>
              <a:gd name="connsiteY26" fmla="*/ 3657600 h 3683000"/>
              <a:gd name="connsiteX27" fmla="*/ 5245100 w 5842000"/>
              <a:gd name="connsiteY27" fmla="*/ 3670300 h 3683000"/>
              <a:gd name="connsiteX28" fmla="*/ 5842000 w 5842000"/>
              <a:gd name="connsiteY28" fmla="*/ 3670300 h 36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42000" h="3683000">
                <a:moveTo>
                  <a:pt x="0" y="3683000"/>
                </a:moveTo>
                <a:lnTo>
                  <a:pt x="38100" y="3530600"/>
                </a:lnTo>
                <a:lnTo>
                  <a:pt x="101600" y="2857500"/>
                </a:lnTo>
                <a:lnTo>
                  <a:pt x="165100" y="2298700"/>
                </a:lnTo>
                <a:lnTo>
                  <a:pt x="266700" y="1689100"/>
                </a:lnTo>
                <a:lnTo>
                  <a:pt x="368300" y="1244600"/>
                </a:lnTo>
                <a:lnTo>
                  <a:pt x="482600" y="863600"/>
                </a:lnTo>
                <a:lnTo>
                  <a:pt x="635000" y="546100"/>
                </a:lnTo>
                <a:lnTo>
                  <a:pt x="850900" y="279400"/>
                </a:lnTo>
                <a:lnTo>
                  <a:pt x="1181100" y="101600"/>
                </a:lnTo>
                <a:lnTo>
                  <a:pt x="1511300" y="38100"/>
                </a:lnTo>
                <a:lnTo>
                  <a:pt x="1930400" y="0"/>
                </a:lnTo>
                <a:lnTo>
                  <a:pt x="2425700" y="0"/>
                </a:lnTo>
                <a:lnTo>
                  <a:pt x="3352800" y="0"/>
                </a:lnTo>
                <a:lnTo>
                  <a:pt x="3416300" y="660400"/>
                </a:lnTo>
                <a:lnTo>
                  <a:pt x="3517900" y="1447800"/>
                </a:lnTo>
                <a:lnTo>
                  <a:pt x="3606800" y="2019300"/>
                </a:lnTo>
                <a:lnTo>
                  <a:pt x="3708400" y="2463800"/>
                </a:lnTo>
                <a:lnTo>
                  <a:pt x="3810000" y="2768600"/>
                </a:lnTo>
                <a:lnTo>
                  <a:pt x="3898900" y="2984500"/>
                </a:lnTo>
                <a:lnTo>
                  <a:pt x="3987800" y="3162300"/>
                </a:lnTo>
                <a:lnTo>
                  <a:pt x="4064000" y="3263900"/>
                </a:lnTo>
                <a:lnTo>
                  <a:pt x="4216400" y="3416300"/>
                </a:lnTo>
                <a:lnTo>
                  <a:pt x="4368800" y="3505200"/>
                </a:lnTo>
                <a:lnTo>
                  <a:pt x="4546600" y="3581400"/>
                </a:lnTo>
                <a:lnTo>
                  <a:pt x="4749800" y="3632200"/>
                </a:lnTo>
                <a:lnTo>
                  <a:pt x="4991100" y="3657600"/>
                </a:lnTo>
                <a:lnTo>
                  <a:pt x="5245100" y="3670300"/>
                </a:lnTo>
                <a:lnTo>
                  <a:pt x="5842000" y="3670300"/>
                </a:lnTo>
              </a:path>
            </a:pathLst>
          </a:custGeom>
          <a:solidFill>
            <a:srgbClr val="0094CA"/>
          </a:solidFill>
          <a:ln w="38100" cmpd="sng">
            <a:solidFill>
              <a:srgbClr val="0094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38"/>
          <p:cNvSpPr>
            <a:spLocks/>
          </p:cNvSpPr>
          <p:nvPr/>
        </p:nvSpPr>
        <p:spPr bwMode="auto">
          <a:xfrm>
            <a:off x="7637722" y="6408107"/>
            <a:ext cx="245390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4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>
            <a:off x="7779819" y="6364649"/>
            <a:ext cx="0" cy="12415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64670" y="1886274"/>
            <a:ext cx="69336" cy="997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/>
          <a:lstStyle/>
          <a:p>
            <a:r>
              <a:rPr lang="en-US" dirty="0" smtClean="0"/>
              <a:t>Long-pulse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51</a:t>
            </a:fld>
            <a:endParaRPr lang="sv-SE" dirty="0"/>
          </a:p>
        </p:txBody>
      </p:sp>
      <p:sp>
        <p:nvSpPr>
          <p:cNvPr id="64" name="Rectangle 63"/>
          <p:cNvSpPr/>
          <p:nvPr/>
        </p:nvSpPr>
        <p:spPr>
          <a:xfrm>
            <a:off x="5895334" y="1852134"/>
            <a:ext cx="69336" cy="9975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utoShape 9"/>
          <p:cNvSpPr>
            <a:spLocks/>
          </p:cNvSpPr>
          <p:nvPr/>
        </p:nvSpPr>
        <p:spPr bwMode="auto">
          <a:xfrm>
            <a:off x="7619519" y="6394619"/>
            <a:ext cx="1837699" cy="40561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time (</a:t>
            </a:r>
            <a:r>
              <a:rPr lang="en-US" sz="2000" dirty="0" err="1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ms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)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 flipH="1">
            <a:off x="2882978" y="6367858"/>
            <a:ext cx="0" cy="12415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 flipH="1">
            <a:off x="6122125" y="6367857"/>
            <a:ext cx="0" cy="12415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V="1">
            <a:off x="1347928" y="1578637"/>
            <a:ext cx="7748" cy="476132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34" name="AutoShape 12"/>
          <p:cNvSpPr>
            <a:spLocks/>
          </p:cNvSpPr>
          <p:nvPr/>
        </p:nvSpPr>
        <p:spPr bwMode="auto">
          <a:xfrm rot="16200000">
            <a:off x="-980590" y="3961045"/>
            <a:ext cx="3275861" cy="4335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Brightness 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(n/cm</a:t>
            </a:r>
            <a:r>
              <a:rPr lang="en-US" sz="2000" baseline="3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/s/</a:t>
            </a:r>
            <a:r>
              <a:rPr lang="en-US" sz="2000" dirty="0" err="1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sr</a:t>
            </a: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/</a:t>
            </a:r>
            <a:r>
              <a:rPr lang="en-US" sz="2000" dirty="0" err="1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Å</a:t>
            </a: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)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39" name="AutoShape 27"/>
          <p:cNvSpPr>
            <a:spLocks/>
          </p:cNvSpPr>
          <p:nvPr/>
        </p:nvSpPr>
        <p:spPr bwMode="auto">
          <a:xfrm>
            <a:off x="1419020" y="1805475"/>
            <a:ext cx="796155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x10</a:t>
            </a:r>
            <a:r>
              <a:rPr lang="en-US" sz="2000" baseline="3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13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0" name="AutoShape 28"/>
          <p:cNvSpPr>
            <a:spLocks/>
          </p:cNvSpPr>
          <p:nvPr/>
        </p:nvSpPr>
        <p:spPr bwMode="auto">
          <a:xfrm>
            <a:off x="1471449" y="5616402"/>
            <a:ext cx="979424" cy="7342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ISIS TS1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128 kW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1" name="AutoShape 29"/>
          <p:cNvSpPr>
            <a:spLocks/>
          </p:cNvSpPr>
          <p:nvPr/>
        </p:nvSpPr>
        <p:spPr bwMode="auto">
          <a:xfrm>
            <a:off x="2437564" y="5514680"/>
            <a:ext cx="1073083" cy="7401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  <a:sym typeface="Helvetica Light" charset="0"/>
              </a:rPr>
              <a:t>ISIS TS2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32 kW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42" name="AutoShape 30"/>
          <p:cNvSpPr>
            <a:spLocks/>
          </p:cNvSpPr>
          <p:nvPr/>
        </p:nvSpPr>
        <p:spPr bwMode="auto">
          <a:xfrm>
            <a:off x="3313207" y="5140765"/>
            <a:ext cx="1012728" cy="5692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SNS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1-2 MW 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3" name="AutoShape 31"/>
          <p:cNvSpPr>
            <a:spLocks/>
          </p:cNvSpPr>
          <p:nvPr/>
        </p:nvSpPr>
        <p:spPr bwMode="auto">
          <a:xfrm>
            <a:off x="4745355" y="4759317"/>
            <a:ext cx="1372546" cy="5129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JPARC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0.3-1 MW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4" name="AutoShape 32"/>
          <p:cNvSpPr>
            <a:spLocks/>
          </p:cNvSpPr>
          <p:nvPr/>
        </p:nvSpPr>
        <p:spPr bwMode="auto">
          <a:xfrm>
            <a:off x="5585127" y="5875388"/>
            <a:ext cx="1688906" cy="4540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FFFFFF"/>
                </a:solidFill>
                <a:latin typeface="Helvetica Light" charset="0"/>
                <a:cs typeface="Helvetica Light" charset="0"/>
                <a:sym typeface="Helvetica Light" charset="0"/>
              </a:rPr>
              <a:t>ILL 57 MW</a:t>
            </a:r>
            <a:endParaRPr lang="en-US" dirty="0">
              <a:solidFill>
                <a:srgbClr val="FFFFFF"/>
              </a:solidFill>
              <a:latin typeface="Calibri"/>
              <a:cs typeface="Helvetica" charset="0"/>
            </a:endParaRPr>
          </a:p>
        </p:txBody>
      </p:sp>
      <p:sp>
        <p:nvSpPr>
          <p:cNvPr id="45" name="AutoShape 34"/>
          <p:cNvSpPr>
            <a:spLocks/>
          </p:cNvSpPr>
          <p:nvPr/>
        </p:nvSpPr>
        <p:spPr bwMode="auto">
          <a:xfrm>
            <a:off x="2855436" y="1979086"/>
            <a:ext cx="2544893" cy="6194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dirty="0" smtClean="0">
                <a:solidFill>
                  <a:srgbClr val="000000"/>
                </a:solidFill>
                <a:latin typeface="Helvetica Light" charset="0"/>
                <a:cs typeface="Helvetica Light" charset="0"/>
                <a:sym typeface="Helvetica Light" charset="0"/>
              </a:rPr>
              <a:t>ESS 5 MW</a:t>
            </a:r>
          </a:p>
          <a:p>
            <a:pPr algn="ctr" defTabSz="525780">
              <a:defRPr/>
            </a:pPr>
            <a:r>
              <a:rPr lang="en-US" dirty="0" smtClean="0">
                <a:solidFill>
                  <a:srgbClr val="000000"/>
                </a:solidFill>
                <a:latin typeface="Helvetica Light" charset="0"/>
                <a:cs typeface="Helvetica Light" charset="0"/>
                <a:sym typeface="Helvetica Light" charset="0"/>
              </a:rPr>
              <a:t>2015 design</a:t>
            </a:r>
            <a:endParaRPr lang="en-US" dirty="0">
              <a:solidFill>
                <a:srgbClr val="000000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46" name="AutoShape 35"/>
          <p:cNvSpPr>
            <a:spLocks/>
          </p:cNvSpPr>
          <p:nvPr/>
        </p:nvSpPr>
        <p:spPr bwMode="auto">
          <a:xfrm>
            <a:off x="1215681" y="6393722"/>
            <a:ext cx="24675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0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7" name="AutoShape 36"/>
          <p:cNvSpPr>
            <a:spLocks/>
          </p:cNvSpPr>
          <p:nvPr/>
        </p:nvSpPr>
        <p:spPr bwMode="auto">
          <a:xfrm>
            <a:off x="2749282" y="6420403"/>
            <a:ext cx="246752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8" name="AutoShape 37"/>
          <p:cNvSpPr>
            <a:spLocks/>
          </p:cNvSpPr>
          <p:nvPr/>
        </p:nvSpPr>
        <p:spPr bwMode="auto">
          <a:xfrm>
            <a:off x="4378501" y="6420532"/>
            <a:ext cx="246752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2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49" name="AutoShape 38"/>
          <p:cNvSpPr>
            <a:spLocks/>
          </p:cNvSpPr>
          <p:nvPr/>
        </p:nvSpPr>
        <p:spPr bwMode="auto">
          <a:xfrm>
            <a:off x="5988424" y="6408469"/>
            <a:ext cx="245390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3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 flipH="1">
            <a:off x="4501187" y="6367858"/>
            <a:ext cx="1363" cy="136214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51" name="AutoShape 25"/>
          <p:cNvSpPr>
            <a:spLocks/>
          </p:cNvSpPr>
          <p:nvPr/>
        </p:nvSpPr>
        <p:spPr bwMode="auto">
          <a:xfrm>
            <a:off x="765662" y="1833554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15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3" name="AutoShape 25"/>
          <p:cNvSpPr>
            <a:spLocks/>
          </p:cNvSpPr>
          <p:nvPr/>
        </p:nvSpPr>
        <p:spPr bwMode="auto">
          <a:xfrm>
            <a:off x="765662" y="4702200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525780">
              <a:defRPr/>
            </a:pPr>
            <a:r>
              <a:rPr lang="en-US" sz="20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5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4" name="AutoShape 25"/>
          <p:cNvSpPr>
            <a:spLocks/>
          </p:cNvSpPr>
          <p:nvPr/>
        </p:nvSpPr>
        <p:spPr bwMode="auto">
          <a:xfrm>
            <a:off x="765662" y="3267877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525780">
              <a:defRPr/>
            </a:pPr>
            <a:r>
              <a:rPr lang="en-US" sz="20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10</a:t>
            </a:r>
            <a:endParaRPr lang="en-US" sz="2000" dirty="0">
              <a:solidFill>
                <a:prstClr val="black"/>
              </a:solidFill>
              <a:latin typeface="Calibri"/>
              <a:cs typeface="Helvetica" charset="0"/>
            </a:endParaRPr>
          </a:p>
        </p:txBody>
      </p:sp>
      <p:sp>
        <p:nvSpPr>
          <p:cNvPr id="55" name="Line 20"/>
          <p:cNvSpPr>
            <a:spLocks noChangeShapeType="1"/>
          </p:cNvSpPr>
          <p:nvPr/>
        </p:nvSpPr>
        <p:spPr bwMode="auto">
          <a:xfrm>
            <a:off x="1216335" y="2053160"/>
            <a:ext cx="129002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>
            <a:off x="1209603" y="3488967"/>
            <a:ext cx="129429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1217389" y="4924774"/>
            <a:ext cx="127721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1" name="AutoShape 31"/>
          <p:cNvSpPr>
            <a:spLocks/>
          </p:cNvSpPr>
          <p:nvPr/>
        </p:nvSpPr>
        <p:spPr bwMode="auto">
          <a:xfrm>
            <a:off x="1957411" y="2693695"/>
            <a:ext cx="1251288" cy="9362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λ</a:t>
            </a:r>
            <a:r>
              <a:rPr lang="en-US" sz="2400" dirty="0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 = 5 </a:t>
            </a:r>
            <a:r>
              <a:rPr lang="en-US" sz="2400" dirty="0" err="1" smtClean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rPr>
              <a:t>Å</a:t>
            </a:r>
            <a:endParaRPr lang="en-US" sz="2400" dirty="0" smtClean="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3" name="Line 6" descr="tile_paper_blue.jpg"/>
          <p:cNvSpPr>
            <a:spLocks noChangeShapeType="1"/>
          </p:cNvSpPr>
          <p:nvPr/>
        </p:nvSpPr>
        <p:spPr bwMode="auto">
          <a:xfrm>
            <a:off x="1340591" y="6266231"/>
            <a:ext cx="7920000" cy="0"/>
          </a:xfrm>
          <a:prstGeom prst="lin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8578" defTabSz="457200">
              <a:spcBef>
                <a:spcPts val="1620"/>
              </a:spcBef>
              <a:buSzPct val="100000"/>
              <a:defRPr/>
            </a:pPr>
            <a:endParaRPr lang="en-US" sz="1400" dirty="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83724" y="2715671"/>
            <a:ext cx="2841158" cy="1687823"/>
            <a:chOff x="6183724" y="2715671"/>
            <a:chExt cx="2841158" cy="1687823"/>
          </a:xfrm>
        </p:grpSpPr>
        <p:grpSp>
          <p:nvGrpSpPr>
            <p:cNvPr id="86" name="Group 85"/>
            <p:cNvGrpSpPr/>
            <p:nvPr/>
          </p:nvGrpSpPr>
          <p:grpSpPr>
            <a:xfrm>
              <a:off x="6621933" y="3109221"/>
              <a:ext cx="2197884" cy="1294273"/>
              <a:chOff x="1266115" y="1496294"/>
              <a:chExt cx="8201858" cy="4935232"/>
            </a:xfrm>
          </p:grpSpPr>
          <p:sp>
            <p:nvSpPr>
              <p:cNvPr id="88" name="AutoShape 2"/>
              <p:cNvSpPr>
                <a:spLocks/>
              </p:cNvSpPr>
              <p:nvPr/>
            </p:nvSpPr>
            <p:spPr bwMode="auto">
              <a:xfrm>
                <a:off x="1280052" y="1829935"/>
                <a:ext cx="7484197" cy="460159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455" y="17233"/>
                    </a:lnTo>
                    <a:lnTo>
                      <a:pt x="810" y="14270"/>
                    </a:lnTo>
                    <a:lnTo>
                      <a:pt x="1240" y="11228"/>
                    </a:lnTo>
                    <a:lnTo>
                      <a:pt x="1671" y="8889"/>
                    </a:lnTo>
                    <a:lnTo>
                      <a:pt x="2203" y="6862"/>
                    </a:lnTo>
                    <a:lnTo>
                      <a:pt x="2709" y="5380"/>
                    </a:lnTo>
                    <a:lnTo>
                      <a:pt x="3291" y="3898"/>
                    </a:lnTo>
                    <a:lnTo>
                      <a:pt x="3773" y="3119"/>
                    </a:lnTo>
                    <a:lnTo>
                      <a:pt x="4431" y="2261"/>
                    </a:lnTo>
                    <a:lnTo>
                      <a:pt x="4912" y="1715"/>
                    </a:lnTo>
                    <a:lnTo>
                      <a:pt x="5520" y="1325"/>
                    </a:lnTo>
                    <a:lnTo>
                      <a:pt x="6153" y="935"/>
                    </a:lnTo>
                    <a:lnTo>
                      <a:pt x="7368" y="467"/>
                    </a:lnTo>
                    <a:lnTo>
                      <a:pt x="8457" y="311"/>
                    </a:lnTo>
                    <a:lnTo>
                      <a:pt x="9445" y="233"/>
                    </a:lnTo>
                    <a:lnTo>
                      <a:pt x="10432" y="77"/>
                    </a:lnTo>
                    <a:lnTo>
                      <a:pt x="12382" y="77"/>
                    </a:lnTo>
                    <a:lnTo>
                      <a:pt x="13901" y="0"/>
                    </a:lnTo>
                    <a:lnTo>
                      <a:pt x="14129" y="2573"/>
                    </a:lnTo>
                    <a:lnTo>
                      <a:pt x="14408" y="5380"/>
                    </a:lnTo>
                    <a:lnTo>
                      <a:pt x="14585" y="6862"/>
                    </a:lnTo>
                    <a:lnTo>
                      <a:pt x="14813" y="8655"/>
                    </a:lnTo>
                    <a:lnTo>
                      <a:pt x="15016" y="9981"/>
                    </a:lnTo>
                    <a:lnTo>
                      <a:pt x="15320" y="11618"/>
                    </a:lnTo>
                    <a:lnTo>
                      <a:pt x="15573" y="12944"/>
                    </a:lnTo>
                    <a:lnTo>
                      <a:pt x="15851" y="14114"/>
                    </a:lnTo>
                    <a:lnTo>
                      <a:pt x="16079" y="14971"/>
                    </a:lnTo>
                    <a:lnTo>
                      <a:pt x="16307" y="15673"/>
                    </a:lnTo>
                    <a:lnTo>
                      <a:pt x="16611" y="16531"/>
                    </a:lnTo>
                    <a:lnTo>
                      <a:pt x="16991" y="17389"/>
                    </a:lnTo>
                    <a:lnTo>
                      <a:pt x="17345" y="18090"/>
                    </a:lnTo>
                    <a:lnTo>
                      <a:pt x="17675" y="18636"/>
                    </a:lnTo>
                    <a:lnTo>
                      <a:pt x="18105" y="19182"/>
                    </a:lnTo>
                    <a:lnTo>
                      <a:pt x="18434" y="19572"/>
                    </a:lnTo>
                    <a:lnTo>
                      <a:pt x="18814" y="19884"/>
                    </a:lnTo>
                    <a:lnTo>
                      <a:pt x="19270" y="20274"/>
                    </a:lnTo>
                    <a:lnTo>
                      <a:pt x="19751" y="20664"/>
                    </a:lnTo>
                    <a:lnTo>
                      <a:pt x="20207" y="20898"/>
                    </a:lnTo>
                    <a:lnTo>
                      <a:pt x="20561" y="21054"/>
                    </a:lnTo>
                    <a:lnTo>
                      <a:pt x="21093" y="21288"/>
                    </a:lnTo>
                    <a:lnTo>
                      <a:pt x="21600" y="21366"/>
                    </a:lnTo>
                  </a:path>
                </a:pathLst>
              </a:custGeom>
              <a:noFill/>
              <a:ln w="25400" cap="flat" cmpd="sng">
                <a:solidFill>
                  <a:srgbClr val="40A0D5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1170147">
                  <a:defRPr/>
                </a:pPr>
                <a:endParaRPr lang="en-US" sz="52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89" name="Line 11"/>
              <p:cNvSpPr>
                <a:spLocks noChangeShapeType="1"/>
              </p:cNvSpPr>
              <p:nvPr/>
            </p:nvSpPr>
            <p:spPr bwMode="auto">
              <a:xfrm flipV="1">
                <a:off x="1266115" y="1496294"/>
                <a:ext cx="13936" cy="4908087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318" indent="-205740" defTabSz="457200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14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90" name="Line 39"/>
              <p:cNvSpPr>
                <a:spLocks noChangeShapeType="1"/>
              </p:cNvSpPr>
              <p:nvPr/>
            </p:nvSpPr>
            <p:spPr bwMode="auto">
              <a:xfrm>
                <a:off x="1266115" y="6424976"/>
                <a:ext cx="8201858" cy="1429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318" indent="-205740" defTabSz="457200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14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sp>
          <p:nvSpPr>
            <p:cNvPr id="87" name="Trapezoid 86"/>
            <p:cNvSpPr/>
            <p:nvPr/>
          </p:nvSpPr>
          <p:spPr>
            <a:xfrm>
              <a:off x="7315435" y="3196719"/>
              <a:ext cx="782392" cy="1199657"/>
            </a:xfrm>
            <a:prstGeom prst="trapezoid">
              <a:avLst/>
            </a:prstGeom>
            <a:solidFill>
              <a:srgbClr val="40A0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183724" y="2715671"/>
              <a:ext cx="2841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Light"/>
                  <a:cs typeface="Helvetica Light"/>
                </a:rPr>
                <a:t>Possibilities of pulse shaping</a:t>
              </a:r>
              <a:endParaRPr lang="en-US" sz="1600" b="1" dirty="0">
                <a:latin typeface="Helvetica Light"/>
                <a:cs typeface="Helvetica Light"/>
              </a:endParaRPr>
            </a:p>
          </p:txBody>
        </p:sp>
        <p:sp>
          <p:nvSpPr>
            <p:cNvPr id="85" name="Isosceles Triangle 84"/>
            <p:cNvSpPr/>
            <p:nvPr/>
          </p:nvSpPr>
          <p:spPr>
            <a:xfrm>
              <a:off x="7037589" y="3219749"/>
              <a:ext cx="210899" cy="1174466"/>
            </a:xfrm>
            <a:prstGeom prst="triangle">
              <a:avLst/>
            </a:prstGeom>
            <a:solidFill>
              <a:srgbClr val="44A1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Line 20"/>
          <p:cNvSpPr>
            <a:spLocks noChangeShapeType="1"/>
          </p:cNvSpPr>
          <p:nvPr/>
        </p:nvSpPr>
        <p:spPr bwMode="auto">
          <a:xfrm>
            <a:off x="1251930" y="262790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9" name="Line 20"/>
          <p:cNvSpPr>
            <a:spLocks noChangeShapeType="1"/>
          </p:cNvSpPr>
          <p:nvPr/>
        </p:nvSpPr>
        <p:spPr bwMode="auto">
          <a:xfrm>
            <a:off x="1251930" y="406300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2" name="Line 20"/>
          <p:cNvSpPr>
            <a:spLocks noChangeShapeType="1"/>
          </p:cNvSpPr>
          <p:nvPr/>
        </p:nvSpPr>
        <p:spPr bwMode="auto">
          <a:xfrm>
            <a:off x="1251930" y="435002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" name="Line 20"/>
          <p:cNvSpPr>
            <a:spLocks noChangeShapeType="1"/>
          </p:cNvSpPr>
          <p:nvPr/>
        </p:nvSpPr>
        <p:spPr bwMode="auto">
          <a:xfrm>
            <a:off x="1251930" y="463704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6" name="Line 20"/>
          <p:cNvSpPr>
            <a:spLocks noChangeShapeType="1"/>
          </p:cNvSpPr>
          <p:nvPr/>
        </p:nvSpPr>
        <p:spPr bwMode="auto">
          <a:xfrm>
            <a:off x="1251930" y="234088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" name="Line 20"/>
          <p:cNvSpPr>
            <a:spLocks noChangeShapeType="1"/>
          </p:cNvSpPr>
          <p:nvPr/>
        </p:nvSpPr>
        <p:spPr bwMode="auto">
          <a:xfrm>
            <a:off x="1251930" y="521108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1" name="Line 20"/>
          <p:cNvSpPr>
            <a:spLocks noChangeShapeType="1"/>
          </p:cNvSpPr>
          <p:nvPr/>
        </p:nvSpPr>
        <p:spPr bwMode="auto">
          <a:xfrm>
            <a:off x="1251930" y="549810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2" name="Line 20"/>
          <p:cNvSpPr>
            <a:spLocks noChangeShapeType="1"/>
          </p:cNvSpPr>
          <p:nvPr/>
        </p:nvSpPr>
        <p:spPr bwMode="auto">
          <a:xfrm>
            <a:off x="1251930" y="578512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3" name="Line 20"/>
          <p:cNvSpPr>
            <a:spLocks noChangeShapeType="1"/>
          </p:cNvSpPr>
          <p:nvPr/>
        </p:nvSpPr>
        <p:spPr bwMode="auto">
          <a:xfrm>
            <a:off x="1251930" y="607214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6" name="Line 20"/>
          <p:cNvSpPr>
            <a:spLocks noChangeShapeType="1"/>
          </p:cNvSpPr>
          <p:nvPr/>
        </p:nvSpPr>
        <p:spPr bwMode="auto">
          <a:xfrm>
            <a:off x="1251930" y="291492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7" name="Line 20"/>
          <p:cNvSpPr>
            <a:spLocks noChangeShapeType="1"/>
          </p:cNvSpPr>
          <p:nvPr/>
        </p:nvSpPr>
        <p:spPr bwMode="auto">
          <a:xfrm>
            <a:off x="1251930" y="320194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8" name="Line 20"/>
          <p:cNvSpPr>
            <a:spLocks noChangeShapeType="1"/>
          </p:cNvSpPr>
          <p:nvPr/>
        </p:nvSpPr>
        <p:spPr bwMode="auto">
          <a:xfrm>
            <a:off x="1251930" y="377598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01" name="Line 20"/>
          <p:cNvSpPr>
            <a:spLocks noChangeShapeType="1"/>
          </p:cNvSpPr>
          <p:nvPr/>
        </p:nvSpPr>
        <p:spPr bwMode="auto">
          <a:xfrm>
            <a:off x="1251930" y="1770233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525780">
              <a:defRPr/>
            </a:pPr>
            <a:endParaRPr lang="en-US" sz="2200">
              <a:solidFill>
                <a:prstClr val="black"/>
              </a:solidFill>
              <a:latin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1621583" y="6307651"/>
            <a:ext cx="1440000" cy="36000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FF0000"/>
          </a:solidFill>
          <a:ln w="63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/>
          <p:cNvSpPr/>
          <p:nvPr/>
        </p:nvSpPr>
        <p:spPr>
          <a:xfrm>
            <a:off x="2487299" y="6201835"/>
            <a:ext cx="1440000" cy="144000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660066"/>
          </a:solidFill>
          <a:ln w="6350" cmpd="sng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3539282" y="5727700"/>
            <a:ext cx="1440000" cy="630835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FFFFFF"/>
          </a:solidFill>
          <a:ln w="635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3543516" y="6032492"/>
            <a:ext cx="1440000" cy="323999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chemeClr val="accent3">
              <a:lumMod val="50000"/>
            </a:schemeClr>
          </a:solidFill>
          <a:ln w="635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/>
          <p:cNvSpPr/>
          <p:nvPr/>
        </p:nvSpPr>
        <p:spPr>
          <a:xfrm>
            <a:off x="4682282" y="4364567"/>
            <a:ext cx="1440000" cy="1996158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chemeClr val="bg1"/>
          </a:solidFill>
          <a:ln w="635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4678049" y="5753101"/>
            <a:ext cx="1440000" cy="612000"/>
          </a:xfrm>
          <a:custGeom>
            <a:avLst/>
            <a:gdLst>
              <a:gd name="connsiteX0" fmla="*/ 0 w 6070600"/>
              <a:gd name="connsiteY0" fmla="*/ 2717800 h 2717800"/>
              <a:gd name="connsiteX1" fmla="*/ 82550 w 6070600"/>
              <a:gd name="connsiteY1" fmla="*/ 2667000 h 2717800"/>
              <a:gd name="connsiteX2" fmla="*/ 120650 w 6070600"/>
              <a:gd name="connsiteY2" fmla="*/ 2425700 h 2717800"/>
              <a:gd name="connsiteX3" fmla="*/ 190500 w 6070600"/>
              <a:gd name="connsiteY3" fmla="*/ 1930400 h 2717800"/>
              <a:gd name="connsiteX4" fmla="*/ 260350 w 6070600"/>
              <a:gd name="connsiteY4" fmla="*/ 1066800 h 2717800"/>
              <a:gd name="connsiteX5" fmla="*/ 304800 w 6070600"/>
              <a:gd name="connsiteY5" fmla="*/ 361950 h 2717800"/>
              <a:gd name="connsiteX6" fmla="*/ 349250 w 6070600"/>
              <a:gd name="connsiteY6" fmla="*/ 158750 h 2717800"/>
              <a:gd name="connsiteX7" fmla="*/ 400050 w 6070600"/>
              <a:gd name="connsiteY7" fmla="*/ 44450 h 2717800"/>
              <a:gd name="connsiteX8" fmla="*/ 457200 w 6070600"/>
              <a:gd name="connsiteY8" fmla="*/ 0 h 2717800"/>
              <a:gd name="connsiteX9" fmla="*/ 520700 w 6070600"/>
              <a:gd name="connsiteY9" fmla="*/ 12700 h 2717800"/>
              <a:gd name="connsiteX10" fmla="*/ 565150 w 6070600"/>
              <a:gd name="connsiteY10" fmla="*/ 95250 h 2717800"/>
              <a:gd name="connsiteX11" fmla="*/ 603250 w 6070600"/>
              <a:gd name="connsiteY11" fmla="*/ 266700 h 2717800"/>
              <a:gd name="connsiteX12" fmla="*/ 654050 w 6070600"/>
              <a:gd name="connsiteY12" fmla="*/ 469900 h 2717800"/>
              <a:gd name="connsiteX13" fmla="*/ 717550 w 6070600"/>
              <a:gd name="connsiteY13" fmla="*/ 673100 h 2717800"/>
              <a:gd name="connsiteX14" fmla="*/ 787400 w 6070600"/>
              <a:gd name="connsiteY14" fmla="*/ 863600 h 2717800"/>
              <a:gd name="connsiteX15" fmla="*/ 895350 w 6070600"/>
              <a:gd name="connsiteY15" fmla="*/ 1104900 h 2717800"/>
              <a:gd name="connsiteX16" fmla="*/ 1016000 w 6070600"/>
              <a:gd name="connsiteY16" fmla="*/ 1327150 h 2717800"/>
              <a:gd name="connsiteX17" fmla="*/ 1149350 w 6070600"/>
              <a:gd name="connsiteY17" fmla="*/ 1524000 h 2717800"/>
              <a:gd name="connsiteX18" fmla="*/ 1333500 w 6070600"/>
              <a:gd name="connsiteY18" fmla="*/ 1733550 h 2717800"/>
              <a:gd name="connsiteX19" fmla="*/ 1530350 w 6070600"/>
              <a:gd name="connsiteY19" fmla="*/ 1898650 h 2717800"/>
              <a:gd name="connsiteX20" fmla="*/ 1765300 w 6070600"/>
              <a:gd name="connsiteY20" fmla="*/ 2057400 h 2717800"/>
              <a:gd name="connsiteX21" fmla="*/ 2025650 w 6070600"/>
              <a:gd name="connsiteY21" fmla="*/ 2190750 h 2717800"/>
              <a:gd name="connsiteX22" fmla="*/ 2324100 w 6070600"/>
              <a:gd name="connsiteY22" fmla="*/ 2286000 h 2717800"/>
              <a:gd name="connsiteX23" fmla="*/ 2584450 w 6070600"/>
              <a:gd name="connsiteY23" fmla="*/ 2362200 h 2717800"/>
              <a:gd name="connsiteX24" fmla="*/ 2882900 w 6070600"/>
              <a:gd name="connsiteY24" fmla="*/ 2413000 h 2717800"/>
              <a:gd name="connsiteX25" fmla="*/ 3219450 w 6070600"/>
              <a:gd name="connsiteY25" fmla="*/ 2470150 h 2717800"/>
              <a:gd name="connsiteX26" fmla="*/ 3524250 w 6070600"/>
              <a:gd name="connsiteY26" fmla="*/ 2508250 h 2717800"/>
              <a:gd name="connsiteX27" fmla="*/ 3848100 w 6070600"/>
              <a:gd name="connsiteY27" fmla="*/ 2540000 h 2717800"/>
              <a:gd name="connsiteX28" fmla="*/ 4146550 w 6070600"/>
              <a:gd name="connsiteY28" fmla="*/ 2578100 h 2717800"/>
              <a:gd name="connsiteX29" fmla="*/ 4514850 w 6070600"/>
              <a:gd name="connsiteY29" fmla="*/ 2603500 h 2717800"/>
              <a:gd name="connsiteX30" fmla="*/ 4826000 w 6070600"/>
              <a:gd name="connsiteY30" fmla="*/ 2635250 h 2717800"/>
              <a:gd name="connsiteX31" fmla="*/ 5289550 w 6070600"/>
              <a:gd name="connsiteY31" fmla="*/ 2647950 h 2717800"/>
              <a:gd name="connsiteX32" fmla="*/ 5645150 w 6070600"/>
              <a:gd name="connsiteY32" fmla="*/ 2673350 h 2717800"/>
              <a:gd name="connsiteX33" fmla="*/ 6070600 w 6070600"/>
              <a:gd name="connsiteY33" fmla="*/ 271145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0600" h="2717800">
                <a:moveTo>
                  <a:pt x="0" y="2717800"/>
                </a:moveTo>
                <a:lnTo>
                  <a:pt x="82550" y="2667000"/>
                </a:lnTo>
                <a:lnTo>
                  <a:pt x="120650" y="2425700"/>
                </a:lnTo>
                <a:lnTo>
                  <a:pt x="190500" y="1930400"/>
                </a:lnTo>
                <a:lnTo>
                  <a:pt x="260350" y="1066800"/>
                </a:lnTo>
                <a:lnTo>
                  <a:pt x="304800" y="361950"/>
                </a:lnTo>
                <a:lnTo>
                  <a:pt x="349250" y="158750"/>
                </a:lnTo>
                <a:lnTo>
                  <a:pt x="400050" y="44450"/>
                </a:lnTo>
                <a:lnTo>
                  <a:pt x="457200" y="0"/>
                </a:lnTo>
                <a:lnTo>
                  <a:pt x="520700" y="12700"/>
                </a:lnTo>
                <a:lnTo>
                  <a:pt x="565150" y="95250"/>
                </a:lnTo>
                <a:lnTo>
                  <a:pt x="603250" y="266700"/>
                </a:lnTo>
                <a:lnTo>
                  <a:pt x="654050" y="469900"/>
                </a:lnTo>
                <a:lnTo>
                  <a:pt x="717550" y="673100"/>
                </a:lnTo>
                <a:lnTo>
                  <a:pt x="787400" y="863600"/>
                </a:lnTo>
                <a:lnTo>
                  <a:pt x="895350" y="1104900"/>
                </a:lnTo>
                <a:lnTo>
                  <a:pt x="1016000" y="1327150"/>
                </a:lnTo>
                <a:lnTo>
                  <a:pt x="1149350" y="1524000"/>
                </a:lnTo>
                <a:lnTo>
                  <a:pt x="1333500" y="1733550"/>
                </a:lnTo>
                <a:lnTo>
                  <a:pt x="1530350" y="1898650"/>
                </a:lnTo>
                <a:lnTo>
                  <a:pt x="1765300" y="2057400"/>
                </a:lnTo>
                <a:lnTo>
                  <a:pt x="2025650" y="2190750"/>
                </a:lnTo>
                <a:lnTo>
                  <a:pt x="2324100" y="2286000"/>
                </a:lnTo>
                <a:lnTo>
                  <a:pt x="2584450" y="2362200"/>
                </a:lnTo>
                <a:lnTo>
                  <a:pt x="2882900" y="2413000"/>
                </a:lnTo>
                <a:lnTo>
                  <a:pt x="3219450" y="2470150"/>
                </a:lnTo>
                <a:lnTo>
                  <a:pt x="3524250" y="2508250"/>
                </a:lnTo>
                <a:lnTo>
                  <a:pt x="3848100" y="2540000"/>
                </a:lnTo>
                <a:lnTo>
                  <a:pt x="4146550" y="2578100"/>
                </a:lnTo>
                <a:lnTo>
                  <a:pt x="4514850" y="2603500"/>
                </a:lnTo>
                <a:lnTo>
                  <a:pt x="4826000" y="2635250"/>
                </a:lnTo>
                <a:lnTo>
                  <a:pt x="5289550" y="2647950"/>
                </a:lnTo>
                <a:lnTo>
                  <a:pt x="5645150" y="2673350"/>
                </a:lnTo>
                <a:lnTo>
                  <a:pt x="6070600" y="2711450"/>
                </a:lnTo>
              </a:path>
            </a:pathLst>
          </a:custGeom>
          <a:solidFill>
            <a:srgbClr val="000090"/>
          </a:solidFill>
          <a:ln w="635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1267" y="6302423"/>
            <a:ext cx="838199" cy="1763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1332229" y="6359331"/>
            <a:ext cx="7224011" cy="125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indent="-205740" defTabSz="457200">
              <a:spcBef>
                <a:spcPts val="1620"/>
              </a:spcBef>
              <a:buSzPct val="100000"/>
              <a:buFont typeface="Arial" charset="0"/>
              <a:buChar char="•"/>
              <a:defRPr/>
            </a:pPr>
            <a:endParaRPr lang="en-US" sz="1400">
              <a:solidFill>
                <a:srgbClr val="006D8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9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909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6472" y="2104285"/>
            <a:ext cx="5304482" cy="613158"/>
          </a:xfrm>
          <a:prstGeom prst="rect">
            <a:avLst/>
          </a:prstGeom>
        </p:spPr>
        <p:txBody>
          <a:bodyPr wrap="square" lIns="64288" tIns="32145" rIns="64288" bIns="32145">
            <a:spAutoFit/>
          </a:bodyPr>
          <a:lstStyle/>
          <a:p>
            <a:pPr algn="l"/>
            <a:r>
              <a:rPr lang="en-US" dirty="0" smtClean="0"/>
              <a:t>James Chadwick: </a:t>
            </a:r>
          </a:p>
          <a:p>
            <a:pPr algn="l"/>
            <a:r>
              <a:rPr lang="en-US" dirty="0" smtClean="0"/>
              <a:t>used </a:t>
            </a:r>
            <a:r>
              <a:rPr lang="en-US" dirty="0"/>
              <a:t>Polonium as alpha emitter on Beryllium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71" y="4130361"/>
            <a:ext cx="4188023" cy="1741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87" y="1453438"/>
            <a:ext cx="2319036" cy="2636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41" y="3195349"/>
            <a:ext cx="3345376" cy="26763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The first neutron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8780" y="1444103"/>
            <a:ext cx="8510177" cy="4557787"/>
            <a:chOff x="175" y="1174"/>
            <a:chExt cx="5325" cy="296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37" y="2476"/>
              <a:ext cx="1521" cy="1135"/>
              <a:chOff x="687" y="2290"/>
              <a:chExt cx="1630" cy="1167"/>
            </a:xfrm>
          </p:grpSpPr>
          <p:grpSp>
            <p:nvGrpSpPr>
              <p:cNvPr id="99" name="Group 5"/>
              <p:cNvGrpSpPr>
                <a:grpSpLocks/>
              </p:cNvGrpSpPr>
              <p:nvPr/>
            </p:nvGrpSpPr>
            <p:grpSpPr bwMode="auto">
              <a:xfrm>
                <a:off x="710" y="2290"/>
                <a:ext cx="1607" cy="1167"/>
                <a:chOff x="710" y="2290"/>
                <a:chExt cx="1607" cy="1167"/>
              </a:xfrm>
            </p:grpSpPr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710" y="2290"/>
                  <a:ext cx="730" cy="1098"/>
                </a:xfrm>
                <a:custGeom>
                  <a:avLst/>
                  <a:gdLst>
                    <a:gd name="T0" fmla="*/ 0 w 730"/>
                    <a:gd name="T1" fmla="*/ 1098 h 1098"/>
                    <a:gd name="T2" fmla="*/ 121 w 730"/>
                    <a:gd name="T3" fmla="*/ 616 h 1098"/>
                    <a:gd name="T4" fmla="*/ 301 w 730"/>
                    <a:gd name="T5" fmla="*/ 328 h 1098"/>
                    <a:gd name="T6" fmla="*/ 730 w 730"/>
                    <a:gd name="T7" fmla="*/ 0 h 109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0"/>
                    <a:gd name="T13" fmla="*/ 0 h 1098"/>
                    <a:gd name="T14" fmla="*/ 730 w 730"/>
                    <a:gd name="T15" fmla="*/ 1098 h 109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0" h="1098">
                      <a:moveTo>
                        <a:pt x="0" y="1098"/>
                      </a:moveTo>
                      <a:cubicBezTo>
                        <a:pt x="35" y="921"/>
                        <a:pt x="71" y="744"/>
                        <a:pt x="121" y="616"/>
                      </a:cubicBezTo>
                      <a:cubicBezTo>
                        <a:pt x="171" y="488"/>
                        <a:pt x="200" y="431"/>
                        <a:pt x="301" y="328"/>
                      </a:cubicBezTo>
                      <a:cubicBezTo>
                        <a:pt x="402" y="225"/>
                        <a:pt x="566" y="112"/>
                        <a:pt x="730" y="0"/>
                      </a:cubicBezTo>
                    </a:path>
                  </a:pathLst>
                </a:custGeom>
                <a:noFill/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104" name="Rectangle 7"/>
                <p:cNvSpPr>
                  <a:spLocks noChangeArrowheads="1"/>
                </p:cNvSpPr>
                <p:nvPr/>
              </p:nvSpPr>
              <p:spPr bwMode="auto">
                <a:xfrm>
                  <a:off x="1080" y="2639"/>
                  <a:ext cx="1237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Berkeley 37-inch cyclotron</a:t>
                  </a:r>
                </a:p>
              </p:txBody>
            </p:sp>
            <p:sp>
              <p:nvSpPr>
                <p:cNvPr id="105" name="Rectangle 8"/>
                <p:cNvSpPr>
                  <a:spLocks noChangeArrowheads="1"/>
                </p:cNvSpPr>
                <p:nvPr/>
              </p:nvSpPr>
              <p:spPr bwMode="auto">
                <a:xfrm>
                  <a:off x="923" y="2829"/>
                  <a:ext cx="674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350 mCi</a:t>
                  </a:r>
                </a:p>
                <a:p>
                  <a:r>
                    <a:rPr lang="en-GB" sz="1200">
                      <a:solidFill>
                        <a:srgbClr val="800080"/>
                      </a:solidFill>
                    </a:rPr>
                    <a:t>Ra-Be source</a:t>
                  </a:r>
                </a:p>
              </p:txBody>
            </p:sp>
            <p:sp>
              <p:nvSpPr>
                <p:cNvPr id="106" name="Rectangle 9"/>
                <p:cNvSpPr>
                  <a:spLocks noChangeArrowheads="1"/>
                </p:cNvSpPr>
                <p:nvPr/>
              </p:nvSpPr>
              <p:spPr bwMode="auto">
                <a:xfrm>
                  <a:off x="766" y="3272"/>
                  <a:ext cx="525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Chadwick</a:t>
                  </a:r>
                </a:p>
              </p:txBody>
            </p:sp>
          </p:grpSp>
          <p:sp>
            <p:nvSpPr>
              <p:cNvPr id="100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687" y="3333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1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793" y="2895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2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975" y="2578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rot="-5400000">
              <a:off x="5285" y="1279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510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1930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56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1970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07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1980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58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1990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4101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2000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461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2010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512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2020</a:t>
              </a:r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1162" y="3583"/>
              <a:ext cx="3614" cy="51"/>
              <a:chOff x="1025" y="3443"/>
              <a:chExt cx="3873" cy="53"/>
            </a:xfrm>
          </p:grpSpPr>
          <p:sp>
            <p:nvSpPr>
              <p:cNvPr id="91" name="Line 22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2" name="Line 23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3" name="Line 24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4" name="Line 25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5" name="Line 26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6" name="Line 27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7" name="Line 28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8" name="Line 29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162" y="1204"/>
              <a:ext cx="3614" cy="51"/>
              <a:chOff x="1025" y="3443"/>
              <a:chExt cx="3873" cy="53"/>
            </a:xfrm>
          </p:grpSpPr>
          <p:sp>
            <p:nvSpPr>
              <p:cNvPr id="83" name="Line 31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4" name="Line 32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5" name="Line 33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6" name="Line 34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7" name="Line 35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8" name="Line 36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9" name="Line 37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0" name="Line 38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rot="-5400000">
              <a:off x="689" y="2387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rot="-5400000">
              <a:off x="689" y="1833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rot="-5400000">
              <a:off x="689" y="1279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 rot="-5400000">
              <a:off x="5285" y="3495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rot="-5400000">
              <a:off x="5285" y="2941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 rot="-5400000">
              <a:off x="5285" y="2387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rot="-5400000">
              <a:off x="5285" y="1833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Rectangle 46"/>
            <p:cNvSpPr>
              <a:spLocks noChangeArrowheads="1"/>
            </p:cNvSpPr>
            <p:nvPr/>
          </p:nvSpPr>
          <p:spPr bwMode="auto">
            <a:xfrm>
              <a:off x="659" y="1211"/>
              <a:ext cx="4649" cy="2410"/>
            </a:xfrm>
            <a:prstGeom prst="rect">
              <a:avLst/>
            </a:prstGeom>
            <a:noFill/>
            <a:ln w="38100">
              <a:solidFill>
                <a:srgbClr val="66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71" y="2843"/>
              <a:ext cx="3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5" name="Rectangle 48"/>
            <p:cNvSpPr>
              <a:spLocks noChangeArrowheads="1"/>
            </p:cNvSpPr>
            <p:nvPr/>
          </p:nvSpPr>
          <p:spPr bwMode="auto">
            <a:xfrm>
              <a:off x="324" y="2286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324" y="1730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7" name="Rectangle 50"/>
            <p:cNvSpPr>
              <a:spLocks noChangeArrowheads="1"/>
            </p:cNvSpPr>
            <p:nvPr/>
          </p:nvSpPr>
          <p:spPr bwMode="auto">
            <a:xfrm>
              <a:off x="324" y="1174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20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489" y="3401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</a:t>
              </a: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335" y="1641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   </a:t>
              </a:r>
            </a:p>
          </p:txBody>
        </p: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02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1940</a:t>
              </a:r>
            </a:p>
          </p:txBody>
        </p:sp>
        <p:sp>
          <p:nvSpPr>
            <p:cNvPr id="49" name="Text Box 90"/>
            <p:cNvSpPr txBox="1">
              <a:spLocks noChangeArrowheads="1"/>
            </p:cNvSpPr>
            <p:nvPr/>
          </p:nvSpPr>
          <p:spPr bwMode="auto">
            <a:xfrm>
              <a:off x="153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1950</a:t>
              </a:r>
            </a:p>
          </p:txBody>
        </p:sp>
        <p:sp>
          <p:nvSpPr>
            <p:cNvPr id="50" name="Text Box 91"/>
            <p:cNvSpPr txBox="1">
              <a:spLocks noChangeArrowheads="1"/>
            </p:cNvSpPr>
            <p:nvPr/>
          </p:nvSpPr>
          <p:spPr bwMode="auto">
            <a:xfrm>
              <a:off x="2049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1960</a:t>
              </a:r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 rot="-5400000">
              <a:off x="689" y="3495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 rot="-5400000">
              <a:off x="689" y="2941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3" name="Rectangle 94"/>
            <p:cNvSpPr>
              <a:spLocks noChangeArrowheads="1"/>
            </p:cNvSpPr>
            <p:nvPr/>
          </p:nvSpPr>
          <p:spPr bwMode="auto">
            <a:xfrm rot="16200000">
              <a:off x="-345" y="2051"/>
              <a:ext cx="12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666699"/>
                  </a:solidFill>
                </a:rPr>
                <a:t>Thermal flux n/cm</a:t>
              </a:r>
              <a:r>
                <a:rPr lang="en-GB" sz="1600" baseline="30000" dirty="0">
                  <a:solidFill>
                    <a:srgbClr val="666699"/>
                  </a:solidFill>
                </a:rPr>
                <a:t>2</a:t>
              </a:r>
              <a:r>
                <a:rPr lang="en-GB" sz="1600" dirty="0">
                  <a:solidFill>
                    <a:srgbClr val="666699"/>
                  </a:solidFill>
                </a:rPr>
                <a:t>-s</a:t>
              </a:r>
            </a:p>
          </p:txBody>
        </p:sp>
        <p:sp>
          <p:nvSpPr>
            <p:cNvPr id="54" name="Rectangle 95"/>
            <p:cNvSpPr>
              <a:spLocks noChangeArrowheads="1"/>
            </p:cNvSpPr>
            <p:nvPr/>
          </p:nvSpPr>
          <p:spPr bwMode="auto">
            <a:xfrm>
              <a:off x="795" y="3961"/>
              <a:ext cx="351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dirty="0"/>
                <a:t>(Updated from </a:t>
              </a:r>
              <a:r>
                <a:rPr lang="en-GB" sz="1200" i="1" dirty="0"/>
                <a:t>Neutron Scattering</a:t>
              </a:r>
              <a:r>
                <a:rPr lang="en-GB" sz="1200" dirty="0"/>
                <a:t>, K. </a:t>
              </a:r>
              <a:r>
                <a:rPr lang="en-GB" sz="1200" dirty="0" err="1"/>
                <a:t>Sköld</a:t>
              </a:r>
              <a:r>
                <a:rPr lang="en-GB" sz="1200" dirty="0"/>
                <a:t> and D. L. Price, eds., Academic Press, 1986)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neutron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Fission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47" y="1348331"/>
            <a:ext cx="5615687" cy="2454023"/>
          </a:xfrm>
          <a:prstGeom prst="rect">
            <a:avLst/>
          </a:prstGeom>
        </p:spPr>
      </p:pic>
      <p:pic>
        <p:nvPicPr>
          <p:cNvPr id="5" name="Picture 4" descr="Color-Rendering-of-First-Reacti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 b="10525"/>
          <a:stretch/>
        </p:blipFill>
        <p:spPr>
          <a:xfrm>
            <a:off x="725739" y="3788511"/>
            <a:ext cx="7669828" cy="29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26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68780" y="1444103"/>
            <a:ext cx="8510177" cy="4557787"/>
            <a:chOff x="175" y="1174"/>
            <a:chExt cx="5325" cy="2967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37" y="2476"/>
              <a:ext cx="1521" cy="1135"/>
              <a:chOff x="687" y="2290"/>
              <a:chExt cx="1630" cy="1167"/>
            </a:xfrm>
          </p:grpSpPr>
          <p:grpSp>
            <p:nvGrpSpPr>
              <p:cNvPr id="99" name="Group 5"/>
              <p:cNvGrpSpPr>
                <a:grpSpLocks/>
              </p:cNvGrpSpPr>
              <p:nvPr/>
            </p:nvGrpSpPr>
            <p:grpSpPr bwMode="auto">
              <a:xfrm>
                <a:off x="710" y="2290"/>
                <a:ext cx="1607" cy="1167"/>
                <a:chOff x="710" y="2290"/>
                <a:chExt cx="1607" cy="1167"/>
              </a:xfrm>
            </p:grpSpPr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710" y="2290"/>
                  <a:ext cx="730" cy="1098"/>
                </a:xfrm>
                <a:custGeom>
                  <a:avLst/>
                  <a:gdLst>
                    <a:gd name="T0" fmla="*/ 0 w 730"/>
                    <a:gd name="T1" fmla="*/ 1098 h 1098"/>
                    <a:gd name="T2" fmla="*/ 121 w 730"/>
                    <a:gd name="T3" fmla="*/ 616 h 1098"/>
                    <a:gd name="T4" fmla="*/ 301 w 730"/>
                    <a:gd name="T5" fmla="*/ 328 h 1098"/>
                    <a:gd name="T6" fmla="*/ 730 w 730"/>
                    <a:gd name="T7" fmla="*/ 0 h 109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0"/>
                    <a:gd name="T13" fmla="*/ 0 h 1098"/>
                    <a:gd name="T14" fmla="*/ 730 w 730"/>
                    <a:gd name="T15" fmla="*/ 1098 h 109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0" h="1098">
                      <a:moveTo>
                        <a:pt x="0" y="1098"/>
                      </a:moveTo>
                      <a:cubicBezTo>
                        <a:pt x="35" y="921"/>
                        <a:pt x="71" y="744"/>
                        <a:pt x="121" y="616"/>
                      </a:cubicBezTo>
                      <a:cubicBezTo>
                        <a:pt x="171" y="488"/>
                        <a:pt x="200" y="431"/>
                        <a:pt x="301" y="328"/>
                      </a:cubicBezTo>
                      <a:cubicBezTo>
                        <a:pt x="402" y="225"/>
                        <a:pt x="566" y="112"/>
                        <a:pt x="730" y="0"/>
                      </a:cubicBezTo>
                    </a:path>
                  </a:pathLst>
                </a:custGeom>
                <a:noFill/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104" name="Rectangle 7"/>
                <p:cNvSpPr>
                  <a:spLocks noChangeArrowheads="1"/>
                </p:cNvSpPr>
                <p:nvPr/>
              </p:nvSpPr>
              <p:spPr bwMode="auto">
                <a:xfrm>
                  <a:off x="1080" y="2639"/>
                  <a:ext cx="1237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Berkeley 37-inch cyclotron</a:t>
                  </a:r>
                </a:p>
              </p:txBody>
            </p:sp>
            <p:sp>
              <p:nvSpPr>
                <p:cNvPr id="105" name="Rectangle 8"/>
                <p:cNvSpPr>
                  <a:spLocks noChangeArrowheads="1"/>
                </p:cNvSpPr>
                <p:nvPr/>
              </p:nvSpPr>
              <p:spPr bwMode="auto">
                <a:xfrm>
                  <a:off x="923" y="2829"/>
                  <a:ext cx="674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350 mCi</a:t>
                  </a:r>
                </a:p>
                <a:p>
                  <a:r>
                    <a:rPr lang="en-GB" sz="1200">
                      <a:solidFill>
                        <a:srgbClr val="800080"/>
                      </a:solidFill>
                    </a:rPr>
                    <a:t>Ra-Be source</a:t>
                  </a:r>
                </a:p>
              </p:txBody>
            </p:sp>
            <p:sp>
              <p:nvSpPr>
                <p:cNvPr id="106" name="Rectangle 9"/>
                <p:cNvSpPr>
                  <a:spLocks noChangeArrowheads="1"/>
                </p:cNvSpPr>
                <p:nvPr/>
              </p:nvSpPr>
              <p:spPr bwMode="auto">
                <a:xfrm>
                  <a:off x="766" y="3272"/>
                  <a:ext cx="525" cy="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>
                      <a:solidFill>
                        <a:srgbClr val="800080"/>
                      </a:solidFill>
                    </a:rPr>
                    <a:t>Chadwick</a:t>
                  </a:r>
                </a:p>
              </p:txBody>
            </p:sp>
          </p:grpSp>
          <p:sp>
            <p:nvSpPr>
              <p:cNvPr id="100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687" y="3333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1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793" y="2895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102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975" y="2578"/>
                <a:ext cx="68" cy="68"/>
              </a:xfrm>
              <a:prstGeom prst="diamond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</p:grp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rot="-5400000">
              <a:off x="5285" y="1279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510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1930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256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1970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07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1980</a:t>
              </a: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58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1990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4101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2000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461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2010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5128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2020</a:t>
              </a:r>
            </a:p>
          </p:txBody>
        </p: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1162" y="3583"/>
              <a:ext cx="3614" cy="51"/>
              <a:chOff x="1025" y="3443"/>
              <a:chExt cx="3873" cy="53"/>
            </a:xfrm>
          </p:grpSpPr>
          <p:sp>
            <p:nvSpPr>
              <p:cNvPr id="91" name="Line 22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2" name="Line 23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3" name="Line 24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4" name="Line 25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5" name="Line 26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6" name="Line 27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7" name="Line 28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8" name="Line 29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162" y="1204"/>
              <a:ext cx="3614" cy="51"/>
              <a:chOff x="1025" y="3443"/>
              <a:chExt cx="3873" cy="53"/>
            </a:xfrm>
          </p:grpSpPr>
          <p:sp>
            <p:nvSpPr>
              <p:cNvPr id="83" name="Line 31"/>
              <p:cNvSpPr>
                <a:spLocks noChangeShapeType="1"/>
              </p:cNvSpPr>
              <p:nvPr/>
            </p:nvSpPr>
            <p:spPr bwMode="auto">
              <a:xfrm>
                <a:off x="1025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4" name="Line 32"/>
              <p:cNvSpPr>
                <a:spLocks noChangeShapeType="1"/>
              </p:cNvSpPr>
              <p:nvPr/>
            </p:nvSpPr>
            <p:spPr bwMode="auto">
              <a:xfrm>
                <a:off x="489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5" name="Line 33"/>
              <p:cNvSpPr>
                <a:spLocks noChangeShapeType="1"/>
              </p:cNvSpPr>
              <p:nvPr/>
            </p:nvSpPr>
            <p:spPr bwMode="auto">
              <a:xfrm>
                <a:off x="157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6" name="Line 34"/>
              <p:cNvSpPr>
                <a:spLocks noChangeShapeType="1"/>
              </p:cNvSpPr>
              <p:nvPr/>
            </p:nvSpPr>
            <p:spPr bwMode="auto">
              <a:xfrm>
                <a:off x="213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7" name="Line 35"/>
              <p:cNvSpPr>
                <a:spLocks noChangeShapeType="1"/>
              </p:cNvSpPr>
              <p:nvPr/>
            </p:nvSpPr>
            <p:spPr bwMode="auto">
              <a:xfrm>
                <a:off x="268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8" name="Line 36"/>
              <p:cNvSpPr>
                <a:spLocks noChangeShapeType="1"/>
              </p:cNvSpPr>
              <p:nvPr/>
            </p:nvSpPr>
            <p:spPr bwMode="auto">
              <a:xfrm>
                <a:off x="3238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9" name="Line 37"/>
              <p:cNvSpPr>
                <a:spLocks noChangeShapeType="1"/>
              </p:cNvSpPr>
              <p:nvPr/>
            </p:nvSpPr>
            <p:spPr bwMode="auto">
              <a:xfrm>
                <a:off x="3791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90" name="Line 38"/>
              <p:cNvSpPr>
                <a:spLocks noChangeShapeType="1"/>
              </p:cNvSpPr>
              <p:nvPr/>
            </p:nvSpPr>
            <p:spPr bwMode="auto">
              <a:xfrm>
                <a:off x="4344" y="3443"/>
                <a:ext cx="0" cy="53"/>
              </a:xfrm>
              <a:prstGeom prst="line">
                <a:avLst/>
              </a:pr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 rot="-5400000">
              <a:off x="689" y="2387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 rot="-5400000">
              <a:off x="689" y="1833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rot="-5400000">
              <a:off x="689" y="1279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 rot="-5400000">
              <a:off x="5285" y="3495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rot="-5400000">
              <a:off x="5285" y="2941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 rot="-5400000">
              <a:off x="5285" y="2387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rot="-5400000">
              <a:off x="5285" y="1833"/>
              <a:ext cx="0" cy="49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23" name="Rectangle 46"/>
            <p:cNvSpPr>
              <a:spLocks noChangeArrowheads="1"/>
            </p:cNvSpPr>
            <p:nvPr/>
          </p:nvSpPr>
          <p:spPr bwMode="auto">
            <a:xfrm>
              <a:off x="659" y="1211"/>
              <a:ext cx="4649" cy="2410"/>
            </a:xfrm>
            <a:prstGeom prst="rect">
              <a:avLst/>
            </a:prstGeom>
            <a:noFill/>
            <a:ln w="38100">
              <a:solidFill>
                <a:srgbClr val="66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24" name="Rectangle 47"/>
            <p:cNvSpPr>
              <a:spLocks noChangeArrowheads="1"/>
            </p:cNvSpPr>
            <p:nvPr/>
          </p:nvSpPr>
          <p:spPr bwMode="auto">
            <a:xfrm>
              <a:off x="371" y="2843"/>
              <a:ext cx="3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5" name="Rectangle 48"/>
            <p:cNvSpPr>
              <a:spLocks noChangeArrowheads="1"/>
            </p:cNvSpPr>
            <p:nvPr/>
          </p:nvSpPr>
          <p:spPr bwMode="auto">
            <a:xfrm>
              <a:off x="324" y="2286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6" name="Rectangle 49"/>
            <p:cNvSpPr>
              <a:spLocks noChangeArrowheads="1"/>
            </p:cNvSpPr>
            <p:nvPr/>
          </p:nvSpPr>
          <p:spPr bwMode="auto">
            <a:xfrm>
              <a:off x="324" y="1730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15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7" name="Rectangle 50"/>
            <p:cNvSpPr>
              <a:spLocks noChangeArrowheads="1"/>
            </p:cNvSpPr>
            <p:nvPr/>
          </p:nvSpPr>
          <p:spPr bwMode="auto">
            <a:xfrm>
              <a:off x="324" y="1174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10</a:t>
              </a:r>
              <a:r>
                <a:rPr lang="en-GB" sz="1900" baseline="30000">
                  <a:solidFill>
                    <a:srgbClr val="666699"/>
                  </a:solidFill>
                </a:rPr>
                <a:t>20</a:t>
              </a:r>
              <a:endParaRPr lang="en-GB" sz="1900">
                <a:solidFill>
                  <a:srgbClr val="666699"/>
                </a:solidFill>
              </a:endParaRPr>
            </a:p>
          </p:txBody>
        </p:sp>
        <p:sp>
          <p:nvSpPr>
            <p:cNvPr id="28" name="Rectangle 51"/>
            <p:cNvSpPr>
              <a:spLocks noChangeArrowheads="1"/>
            </p:cNvSpPr>
            <p:nvPr/>
          </p:nvSpPr>
          <p:spPr bwMode="auto">
            <a:xfrm>
              <a:off x="489" y="3401"/>
              <a:ext cx="19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900">
                  <a:solidFill>
                    <a:srgbClr val="666699"/>
                  </a:solidFill>
                </a:rPr>
                <a:t>1</a:t>
              </a: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>
              <a:off x="3335" y="1641"/>
              <a:ext cx="11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CC00CC"/>
                  </a:solidFill>
                </a:rPr>
                <a:t>   </a:t>
              </a:r>
            </a:p>
          </p:txBody>
        </p:sp>
        <p:sp>
          <p:nvSpPr>
            <p:cNvPr id="44" name="Rectangle 67"/>
            <p:cNvSpPr>
              <a:spLocks noChangeArrowheads="1"/>
            </p:cNvSpPr>
            <p:nvPr/>
          </p:nvSpPr>
          <p:spPr bwMode="auto">
            <a:xfrm>
              <a:off x="2870" y="1665"/>
              <a:ext cx="22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339966"/>
                  </a:solidFill>
                </a:rPr>
                <a:t>ILL</a:t>
              </a:r>
            </a:p>
          </p:txBody>
        </p:sp>
        <p:sp>
          <p:nvSpPr>
            <p:cNvPr id="45" name="Oval 68"/>
            <p:cNvSpPr>
              <a:spLocks noChangeArrowheads="1"/>
            </p:cNvSpPr>
            <p:nvPr/>
          </p:nvSpPr>
          <p:spPr bwMode="auto">
            <a:xfrm>
              <a:off x="2816" y="1791"/>
              <a:ext cx="53" cy="56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2000"/>
            </a:p>
          </p:txBody>
        </p:sp>
        <p:sp>
          <p:nvSpPr>
            <p:cNvPr id="46" name="Freeform 69"/>
            <p:cNvSpPr>
              <a:spLocks/>
            </p:cNvSpPr>
            <p:nvPr/>
          </p:nvSpPr>
          <p:spPr bwMode="auto">
            <a:xfrm>
              <a:off x="1261" y="1833"/>
              <a:ext cx="1625" cy="935"/>
            </a:xfrm>
            <a:custGeom>
              <a:avLst/>
              <a:gdLst>
                <a:gd name="T0" fmla="*/ 4 w 1692"/>
                <a:gd name="T1" fmla="*/ 705 h 954"/>
                <a:gd name="T2" fmla="*/ 16 w 1692"/>
                <a:gd name="T3" fmla="*/ 443 h 954"/>
                <a:gd name="T4" fmla="*/ 105 w 1692"/>
                <a:gd name="T5" fmla="*/ 191 h 954"/>
                <a:gd name="T6" fmla="*/ 255 w 1692"/>
                <a:gd name="T7" fmla="*/ 55 h 954"/>
                <a:gd name="T8" fmla="*/ 470 w 1692"/>
                <a:gd name="T9" fmla="*/ 10 h 954"/>
                <a:gd name="T10" fmla="*/ 922 w 1692"/>
                <a:gd name="T11" fmla="*/ 10 h 9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92"/>
                <a:gd name="T19" fmla="*/ 0 h 954"/>
                <a:gd name="T20" fmla="*/ 1692 w 1692"/>
                <a:gd name="T21" fmla="*/ 954 h 9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92" h="954">
                  <a:moveTo>
                    <a:pt x="4" y="954"/>
                  </a:moveTo>
                  <a:cubicBezTo>
                    <a:pt x="2" y="834"/>
                    <a:pt x="0" y="715"/>
                    <a:pt x="31" y="599"/>
                  </a:cubicBezTo>
                  <a:cubicBezTo>
                    <a:pt x="62" y="483"/>
                    <a:pt x="119" y="346"/>
                    <a:pt x="192" y="258"/>
                  </a:cubicBezTo>
                  <a:cubicBezTo>
                    <a:pt x="265" y="170"/>
                    <a:pt x="355" y="111"/>
                    <a:pt x="467" y="70"/>
                  </a:cubicBezTo>
                  <a:cubicBezTo>
                    <a:pt x="579" y="29"/>
                    <a:pt x="658" y="20"/>
                    <a:pt x="862" y="10"/>
                  </a:cubicBezTo>
                  <a:cubicBezTo>
                    <a:pt x="1066" y="0"/>
                    <a:pt x="1379" y="5"/>
                    <a:pt x="1692" y="10"/>
                  </a:cubicBezTo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47" name="Group 70"/>
            <p:cNvGrpSpPr>
              <a:grpSpLocks/>
            </p:cNvGrpSpPr>
            <p:nvPr/>
          </p:nvGrpSpPr>
          <p:grpSpPr bwMode="auto">
            <a:xfrm>
              <a:off x="1012" y="1667"/>
              <a:ext cx="3058" cy="1563"/>
              <a:chOff x="981" y="1459"/>
              <a:chExt cx="3276" cy="1607"/>
            </a:xfrm>
          </p:grpSpPr>
          <p:sp>
            <p:nvSpPr>
              <p:cNvPr id="65" name="Rectangle 71"/>
              <p:cNvSpPr>
                <a:spLocks noChangeArrowheads="1"/>
              </p:cNvSpPr>
              <p:nvPr/>
            </p:nvSpPr>
            <p:spPr bwMode="auto">
              <a:xfrm>
                <a:off x="1030" y="1862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X-10</a:t>
                </a:r>
              </a:p>
            </p:txBody>
          </p:sp>
          <p:sp>
            <p:nvSpPr>
              <p:cNvPr id="66" name="Rectangle 72"/>
              <p:cNvSpPr>
                <a:spLocks noChangeArrowheads="1"/>
              </p:cNvSpPr>
              <p:nvPr/>
            </p:nvSpPr>
            <p:spPr bwMode="auto">
              <a:xfrm>
                <a:off x="981" y="2153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CP-2</a:t>
                </a:r>
              </a:p>
            </p:txBody>
          </p:sp>
          <p:sp>
            <p:nvSpPr>
              <p:cNvPr id="67" name="Oval 73"/>
              <p:cNvSpPr>
                <a:spLocks noChangeArrowheads="1"/>
              </p:cNvSpPr>
              <p:nvPr/>
            </p:nvSpPr>
            <p:spPr bwMode="auto">
              <a:xfrm>
                <a:off x="1221" y="256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8" name="Oval 74"/>
              <p:cNvSpPr>
                <a:spLocks noChangeArrowheads="1"/>
              </p:cNvSpPr>
              <p:nvPr/>
            </p:nvSpPr>
            <p:spPr bwMode="auto">
              <a:xfrm>
                <a:off x="1285" y="2222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69" name="Oval 75"/>
              <p:cNvSpPr>
                <a:spLocks noChangeArrowheads="1"/>
              </p:cNvSpPr>
              <p:nvPr/>
            </p:nvSpPr>
            <p:spPr bwMode="auto">
              <a:xfrm>
                <a:off x="1313" y="193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0" name="Oval 76"/>
              <p:cNvSpPr>
                <a:spLocks noChangeArrowheads="1"/>
              </p:cNvSpPr>
              <p:nvPr/>
            </p:nvSpPr>
            <p:spPr bwMode="auto">
              <a:xfrm>
                <a:off x="1532" y="175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1" name="Oval 77"/>
              <p:cNvSpPr>
                <a:spLocks noChangeArrowheads="1"/>
              </p:cNvSpPr>
              <p:nvPr/>
            </p:nvSpPr>
            <p:spPr bwMode="auto">
              <a:xfrm>
                <a:off x="1825" y="1653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2" name="Oval 78"/>
              <p:cNvSpPr>
                <a:spLocks noChangeArrowheads="1"/>
              </p:cNvSpPr>
              <p:nvPr/>
            </p:nvSpPr>
            <p:spPr bwMode="auto">
              <a:xfrm>
                <a:off x="2111" y="1678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3" name="Oval 79"/>
              <p:cNvSpPr>
                <a:spLocks noChangeArrowheads="1"/>
              </p:cNvSpPr>
              <p:nvPr/>
            </p:nvSpPr>
            <p:spPr bwMode="auto">
              <a:xfrm>
                <a:off x="2569" y="1645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4" name="Oval 80"/>
              <p:cNvSpPr>
                <a:spLocks noChangeArrowheads="1"/>
              </p:cNvSpPr>
              <p:nvPr/>
            </p:nvSpPr>
            <p:spPr bwMode="auto">
              <a:xfrm>
                <a:off x="2594" y="1594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5" name="Text Box 81"/>
              <p:cNvSpPr txBox="1">
                <a:spLocks noChangeArrowheads="1"/>
              </p:cNvSpPr>
              <p:nvPr/>
            </p:nvSpPr>
            <p:spPr bwMode="auto">
              <a:xfrm>
                <a:off x="3213" y="2839"/>
                <a:ext cx="1044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en-GB" sz="1600" dirty="0" smtClean="0">
                    <a:solidFill>
                      <a:srgbClr val="339966"/>
                    </a:solidFill>
                  </a:rPr>
                  <a:t>Reactor </a:t>
                </a:r>
                <a:r>
                  <a:rPr lang="en-GB" sz="1600" dirty="0">
                    <a:solidFill>
                      <a:srgbClr val="339966"/>
                    </a:solidFill>
                  </a:rPr>
                  <a:t>Sources</a:t>
                </a:r>
              </a:p>
            </p:txBody>
          </p:sp>
          <p:sp>
            <p:nvSpPr>
              <p:cNvPr id="76" name="Oval 82"/>
              <p:cNvSpPr>
                <a:spLocks noChangeArrowheads="1"/>
              </p:cNvSpPr>
              <p:nvPr/>
            </p:nvSpPr>
            <p:spPr bwMode="auto">
              <a:xfrm>
                <a:off x="3052" y="2916"/>
                <a:ext cx="57" cy="57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v-SE" sz="2000"/>
              </a:p>
            </p:txBody>
          </p:sp>
          <p:sp>
            <p:nvSpPr>
              <p:cNvPr id="77" name="Rectangle 83"/>
              <p:cNvSpPr>
                <a:spLocks noChangeArrowheads="1"/>
              </p:cNvSpPr>
              <p:nvPr/>
            </p:nvSpPr>
            <p:spPr bwMode="auto">
              <a:xfrm>
                <a:off x="2383" y="1665"/>
                <a:ext cx="35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HFBR</a:t>
                </a:r>
              </a:p>
            </p:txBody>
          </p:sp>
          <p:sp>
            <p:nvSpPr>
              <p:cNvPr id="78" name="Rectangle 84"/>
              <p:cNvSpPr>
                <a:spLocks noChangeArrowheads="1"/>
              </p:cNvSpPr>
              <p:nvPr/>
            </p:nvSpPr>
            <p:spPr bwMode="auto">
              <a:xfrm>
                <a:off x="2402" y="1459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HFIR</a:t>
                </a:r>
              </a:p>
            </p:txBody>
          </p:sp>
          <p:sp>
            <p:nvSpPr>
              <p:cNvPr id="79" name="Rectangle 85"/>
              <p:cNvSpPr>
                <a:spLocks noChangeArrowheads="1"/>
              </p:cNvSpPr>
              <p:nvPr/>
            </p:nvSpPr>
            <p:spPr bwMode="auto">
              <a:xfrm>
                <a:off x="2015" y="1487"/>
                <a:ext cx="313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NRU</a:t>
                </a:r>
              </a:p>
            </p:txBody>
          </p:sp>
          <p:sp>
            <p:nvSpPr>
              <p:cNvPr id="80" name="Rectangle 86"/>
              <p:cNvSpPr>
                <a:spLocks noChangeArrowheads="1"/>
              </p:cNvSpPr>
              <p:nvPr/>
            </p:nvSpPr>
            <p:spPr bwMode="auto">
              <a:xfrm>
                <a:off x="1588" y="1503"/>
                <a:ext cx="322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339966"/>
                    </a:solidFill>
                  </a:rPr>
                  <a:t>MTR</a:t>
                </a:r>
              </a:p>
            </p:txBody>
          </p:sp>
          <p:sp>
            <p:nvSpPr>
              <p:cNvPr id="81" name="Rectangle 87"/>
              <p:cNvSpPr>
                <a:spLocks noChangeArrowheads="1"/>
              </p:cNvSpPr>
              <p:nvPr/>
            </p:nvSpPr>
            <p:spPr bwMode="auto">
              <a:xfrm>
                <a:off x="1241" y="1646"/>
                <a:ext cx="300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NRX</a:t>
                </a:r>
              </a:p>
            </p:txBody>
          </p:sp>
          <p:sp>
            <p:nvSpPr>
              <p:cNvPr id="82" name="Rectangle 88"/>
              <p:cNvSpPr>
                <a:spLocks noChangeArrowheads="1"/>
              </p:cNvSpPr>
              <p:nvPr/>
            </p:nvSpPr>
            <p:spPr bwMode="auto">
              <a:xfrm>
                <a:off x="1290" y="2470"/>
                <a:ext cx="316" cy="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solidFill>
                      <a:srgbClr val="339966"/>
                    </a:solidFill>
                  </a:rPr>
                  <a:t>CP-1</a:t>
                </a:r>
              </a:p>
            </p:txBody>
          </p:sp>
        </p:grp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022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1940</a:t>
              </a:r>
            </a:p>
          </p:txBody>
        </p:sp>
        <p:sp>
          <p:nvSpPr>
            <p:cNvPr id="49" name="Text Box 90"/>
            <p:cNvSpPr txBox="1">
              <a:spLocks noChangeArrowheads="1"/>
            </p:cNvSpPr>
            <p:nvPr/>
          </p:nvSpPr>
          <p:spPr bwMode="auto">
            <a:xfrm>
              <a:off x="1535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1950</a:t>
              </a:r>
            </a:p>
          </p:txBody>
        </p:sp>
        <p:sp>
          <p:nvSpPr>
            <p:cNvPr id="50" name="Text Box 91"/>
            <p:cNvSpPr txBox="1">
              <a:spLocks noChangeArrowheads="1"/>
            </p:cNvSpPr>
            <p:nvPr/>
          </p:nvSpPr>
          <p:spPr bwMode="auto">
            <a:xfrm>
              <a:off x="2049" y="3637"/>
              <a:ext cx="37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GB" sz="1600">
                  <a:solidFill>
                    <a:srgbClr val="666699"/>
                  </a:solidFill>
                </a:rPr>
                <a:t>1960</a:t>
              </a:r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 rot="-5400000">
              <a:off x="689" y="3495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 rot="-5400000">
              <a:off x="689" y="2941"/>
              <a:ext cx="0" cy="50"/>
            </a:xfrm>
            <a:prstGeom prst="line">
              <a:avLst/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3" name="Rectangle 94"/>
            <p:cNvSpPr>
              <a:spLocks noChangeArrowheads="1"/>
            </p:cNvSpPr>
            <p:nvPr/>
          </p:nvSpPr>
          <p:spPr bwMode="auto">
            <a:xfrm rot="16200000">
              <a:off x="-345" y="2051"/>
              <a:ext cx="12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666699"/>
                  </a:solidFill>
                </a:rPr>
                <a:t>Thermal flux n/cm</a:t>
              </a:r>
              <a:r>
                <a:rPr lang="en-GB" sz="1600" baseline="30000" dirty="0">
                  <a:solidFill>
                    <a:srgbClr val="666699"/>
                  </a:solidFill>
                </a:rPr>
                <a:t>2</a:t>
              </a:r>
              <a:r>
                <a:rPr lang="en-GB" sz="1600" dirty="0">
                  <a:solidFill>
                    <a:srgbClr val="666699"/>
                  </a:solidFill>
                </a:rPr>
                <a:t>-s</a:t>
              </a:r>
            </a:p>
          </p:txBody>
        </p:sp>
        <p:sp>
          <p:nvSpPr>
            <p:cNvPr id="54" name="Rectangle 95"/>
            <p:cNvSpPr>
              <a:spLocks noChangeArrowheads="1"/>
            </p:cNvSpPr>
            <p:nvPr/>
          </p:nvSpPr>
          <p:spPr bwMode="auto">
            <a:xfrm>
              <a:off x="795" y="3961"/>
              <a:ext cx="351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1200" dirty="0"/>
                <a:t>(Updated from </a:t>
              </a:r>
              <a:r>
                <a:rPr lang="en-GB" sz="1200" i="1" dirty="0"/>
                <a:t>Neutron Scattering</a:t>
              </a:r>
              <a:r>
                <a:rPr lang="en-GB" sz="1200" dirty="0"/>
                <a:t>, K. </a:t>
              </a:r>
              <a:r>
                <a:rPr lang="en-GB" sz="1200" dirty="0" err="1"/>
                <a:t>Sköld</a:t>
              </a:r>
              <a:r>
                <a:rPr lang="en-GB" sz="1200" dirty="0"/>
                <a:t> and D. L. Price, eds., Academic Press, 1986)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neutron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61287</TotalTime>
  <Words>1673</Words>
  <Application>Microsoft Macintosh PowerPoint</Application>
  <PresentationFormat>On-screen Show (4:3)</PresentationFormat>
  <Paragraphs>569</Paragraphs>
  <Slides>52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ESS Core Powerpoint</vt:lpstr>
      <vt:lpstr>Equation</vt:lpstr>
      <vt:lpstr>Neutron Instruments I: Sources and Basics</vt:lpstr>
      <vt:lpstr>Summary</vt:lpstr>
      <vt:lpstr>Main European neutron sources 2016</vt:lpstr>
      <vt:lpstr>Major neutron sources in the world</vt:lpstr>
      <vt:lpstr>Major neutron sources in the world</vt:lpstr>
      <vt:lpstr>The first neutron source</vt:lpstr>
      <vt:lpstr>Evolution of neutron sources</vt:lpstr>
      <vt:lpstr>Nuclear Fission</vt:lpstr>
      <vt:lpstr>Evolution of neutron sources</vt:lpstr>
      <vt:lpstr>Evolution of neutron sources</vt:lpstr>
      <vt:lpstr>Nuclear Spallation</vt:lpstr>
      <vt:lpstr>Evolution of neutron sources</vt:lpstr>
      <vt:lpstr>Evolution of neutron sources</vt:lpstr>
      <vt:lpstr>Slow Neutrons vs Light</vt:lpstr>
      <vt:lpstr>Why neutrons?</vt:lpstr>
      <vt:lpstr>Why neutrons?</vt:lpstr>
      <vt:lpstr>ILL Reactor Neutron Source</vt:lpstr>
      <vt:lpstr>ILL Reactor Neutron Source</vt:lpstr>
      <vt:lpstr>ILL Reactor Neutron Source</vt:lpstr>
      <vt:lpstr>PowerPoint Presentation</vt:lpstr>
      <vt:lpstr>PowerPoint Presentation</vt:lpstr>
      <vt:lpstr>ILL Moderator Brightnesses</vt:lpstr>
      <vt:lpstr>Spallation Sources</vt:lpstr>
      <vt:lpstr>Spallation Sources</vt:lpstr>
      <vt:lpstr>Spallation Sources</vt:lpstr>
      <vt:lpstr>De Broglie Relations</vt:lpstr>
      <vt:lpstr>The Time-of-Flight (TOF) Method</vt:lpstr>
      <vt:lpstr>ISIS Spallation Source</vt:lpstr>
      <vt:lpstr>SNS, Oak Ridge, USA (1MW)</vt:lpstr>
      <vt:lpstr>J-PARC, Tokai, Japan (500kW)</vt:lpstr>
      <vt:lpstr>J-PARC, Tokai, Japan (500kW)</vt:lpstr>
      <vt:lpstr>ESS, Lund, Sweden (5MW in 2025)</vt:lpstr>
      <vt:lpstr>ESS target</vt:lpstr>
      <vt:lpstr>ISIS TS2 Target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Target-Reflector-Moderator Neutronics</vt:lpstr>
      <vt:lpstr>Time-of-flight (TOF) resolution</vt:lpstr>
      <vt:lpstr>Time-of-flight (TOF) resolution</vt:lpstr>
      <vt:lpstr>Moderator Decoupling and Poisoning</vt:lpstr>
      <vt:lpstr>Moderator Decoupling and Poisoning</vt:lpstr>
      <vt:lpstr>SNS moderators</vt:lpstr>
      <vt:lpstr>ISIS TS2 Target</vt:lpstr>
      <vt:lpstr>Moderator Temperature</vt:lpstr>
      <vt:lpstr>Long-pulse performance</vt:lpstr>
      <vt:lpstr>Thank You!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 Andersen</dc:creator>
  <cp:keywords/>
  <dc:description/>
  <cp:lastModifiedBy>Ken Andersen</cp:lastModifiedBy>
  <cp:revision>305</cp:revision>
  <dcterms:created xsi:type="dcterms:W3CDTF">2013-10-29T16:05:10Z</dcterms:created>
  <dcterms:modified xsi:type="dcterms:W3CDTF">2016-02-22T11:54:08Z</dcterms:modified>
  <cp:category/>
</cp:coreProperties>
</file>